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967ADEF4-B838-2A36-A416-2975FBCF08AB}">
          <p14:sldIdLst>
            <p14:sldId id="256"/>
            <p14:sldId id="257"/>
            <p14:sldId id="258"/>
          </p14:sldIdLst>
        </p14:section>
        <p14:section name="01 Integrated Modeling" id="{262D8412-CECA-36D8-E029-01B2592525A8}">
          <p14:sldIdLst>
            <p14:sldId id="259"/>
            <p14:sldId id="260"/>
            <p14:sldId id="261"/>
            <p14:sldId id="262"/>
            <p14:sldId id="263"/>
            <p14:sldId id="264"/>
            <p14:sldId id="265"/>
            <p14:sldId id="266"/>
            <p14:sldId id="267"/>
          </p14:sldIdLst>
        </p14:section>
        <p14:section name="02 Plasma Diagnostics" id="{61962D69-213E-4AFD-456D-2C9630BDE134}">
          <p14:sldIdLst>
            <p14:sldId id="268"/>
            <p14:sldId id="269"/>
            <p14:sldId id="270"/>
            <p14:sldId id="271"/>
            <p14:sldId id="272"/>
            <p14:sldId id="273"/>
          </p14:sldIdLst>
        </p14:section>
        <p14:section name="Summary" id="{C094A1EF-1EB7-0ED7-D864-E3B3E089AE63}">
          <p14:sldIdLst>
            <p14:sldId id="274"/>
            <p14:sldId id="275"/>
            <p14:sldId id="276"/>
            <p14:sldId id="277"/>
            <p14:sldId id="278"/>
            <p14:sldId id="27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6531"/>
  </p:normalViewPr>
  <p:slideViewPr>
    <p:cSldViewPr snapToGrid="0" snapToObjects="1">
      <p:cViewPr varScale="1">
        <p:scale>
          <a:sx n="110" d="100"/>
          <a:sy n="110" d="100"/>
        </p:scale>
        <p:origin x="81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orgy Subbotin" userId="c844ee7b57125d08" providerId="LiveId" clId="{15A53069-9B12-4337-8F85-AD80A5BEE9FC}"/>
    <pc:docChg chg="modSld">
      <pc:chgData name="Georgy Subbotin" userId="c844ee7b57125d08" providerId="LiveId" clId="{15A53069-9B12-4337-8F85-AD80A5BEE9FC}" dt="2026-10-06T21:11:43.970" v="11" actId="1076"/>
      <pc:docMkLst>
        <pc:docMk/>
      </pc:docMkLst>
      <pc:sldChg chg="modSp mod">
        <pc:chgData name="Georgy Subbotin" userId="c844ee7b57125d08" providerId="LiveId" clId="{15A53069-9B12-4337-8F85-AD80A5BEE9FC}" dt="2026-10-06T21:11:43.970" v="11" actId="1076"/>
        <pc:sldMkLst>
          <pc:docMk/>
          <pc:sldMk cId="0" sldId="270"/>
        </pc:sldMkLst>
        <pc:picChg chg="mod">
          <ac:chgData name="Georgy Subbotin" userId="c844ee7b57125d08" providerId="LiveId" clId="{15A53069-9B12-4337-8F85-AD80A5BEE9FC}" dt="2026-10-06T21:11:41.118" v="10" actId="1076"/>
          <ac:picMkLst>
            <pc:docMk/>
            <pc:sldMk cId="0" sldId="270"/>
            <ac:picMk id="4" creationId="{00000000-0000-0000-0000-000000000000}"/>
          </ac:picMkLst>
        </pc:picChg>
        <pc:picChg chg="mod">
          <ac:chgData name="Georgy Subbotin" userId="c844ee7b57125d08" providerId="LiveId" clId="{15A53069-9B12-4337-8F85-AD80A5BEE9FC}" dt="2026-10-06T21:11:43.970" v="11" actId="1076"/>
          <ac:picMkLst>
            <pc:docMk/>
            <pc:sldMk cId="0" sldId="270"/>
            <ac:picMk id="9" creationId="{00000000-0000-0000-0000-000000000000}"/>
          </ac:picMkLst>
        </pc:picChg>
        <pc:picChg chg="mod">
          <ac:chgData name="Georgy Subbotin" userId="c844ee7b57125d08" providerId="LiveId" clId="{15A53069-9B12-4337-8F85-AD80A5BEE9FC}" dt="2026-10-06T21:11:33.691" v="8" actId="1076"/>
          <ac:picMkLst>
            <pc:docMk/>
            <pc:sldMk cId="0" sldId="270"/>
            <ac:picMk id="10"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700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Title. The Modular Diagnostics Platform: a standardized, port-integrated architecture for utility-scale fusion plasma. Next Step Fusion with General Atomics.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[0:30] Next Step Fusion: a fusion supply-chain company for MCF device builders — integrated modelling, plasma diagnostics and plasma control. Today: diagnostics.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[1:00] In a power plant the diagnostic set changes: fewer systems fit through blanket and shielding, and those that remain look at the plasma through narrow ports, from further away and via long transmission lines to protected electronics. ITER numbers for scale: neutron flux from about 1e9 to 1e14 n/cm2/s depending on location.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[1:00] What changes for diagnostics in a power plant — for any diagnostic, not only microwave. The plant runs long pulses with a burning plasma: intense neutron fluxes, gamma heating, high thermal loads. High fields, density and neutrons limit what we can measure; shielding, durability and lifetime become design drivers; and every opening costs breeding and shielding volume. On the industry side, today's diagnostics are one-of-a-kind, low-TRL systems with no standardization, while a plant needs 24/7 uptime and off-the-shelf solutions with spare parts. So the scientific multi-diagnostic approach becomes impractical: a plant needs a minimal yet sufficient, standardized and maintainable set.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[1:00] Our product has three directions — not steps of one roadmap, but three directions with their own perspectives. First, stand-alone MDP-ready diagnostics: the microwave core, on-chip receivers with UC Davis, our first prototype, ECE plus profile reflectometry for TCV and DIII-D, and further systems we are considering — soft and hard X-ray, neutron diagnostics and bolometry. Second, VIDA: synchronized acquisition and control, processing and real-time-compatible reconstruction, self-monitoring, and a plasma state with uncertainties and reliabilities rather than raw signals. Third, the port plug: several diagnostics behind one interface specification, fewer external interfaces, and a reactor-ready architecture. Combined, they form the Modular Diagnostics Platform.</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[0:50] Our selection for the core is microwave: reflectometry for the density profile, position and fluctuations; ECE for electron temperature; interferometry-polarimetry for line-integrated density and the q profile; collective Thomson scattering for ion temperature, D/T ratio and fast particles. More parameters are reconstructed from these. Microwaves keep the electronics behind the shield and let us combine transmission lines. The core is not the whole plant set: neutron diagnostics, bolometry and soft and hard X-ray are also part of the picture, and our research on them is ongoing.</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[1:00] Reactor conditions set two requirements. First, frequency: with 7-10 T assumed for high-field FPPs, ECE moves above 300 GHz, reflectometry needs broadband coverage over 50-300 GHz. Second, the supply chain: many diagnostic components are borrowed from other industries and get discontinued, enabling components for reflectometry are already rare, custom parts come in small batches, and the hardware must adopt new generations. We are studying the supply chain — research and negotiations with suppliers and proof-of-concepts for MDP components — aiming at a consolidated supply chain. For on-chip millimetre-wave components our partner is the UC Davis Fusion Diagnostics Group.</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[0:50] This is where UC Davis comes in. Their on-chip family already covers transmitters, receivers and amplifiers from about 50 to 300 GHz, with InP upgrades for 250-400 GHz and a transmitter at 438-479 GHz. For the supply chain this matters as much as the frequency: a standardized receiver turns custom laboratory electronics into a repeatable, manufacturable building block that can be produced, stocked, qualified and replaced.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[1:00] The key hardware enabler: millimetre-wave system-on-chip receivers developed by the UC Davis Fusion Diagnostics Group — thanks to Yilun Zhu. ECE imaging at DIII-D on these chips has run 7 years without maintenance; over 30 dB gain, 0.1 nW detectable power, 120 channels in one rack. Today 55-220 GHz, and a GaN W-band receiver demonstrates the route to radiation hardness.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[1:00] The first MDP prototype combines ECE and profile reflectometry. The ECE channel uses one hardware core for TCV and DIII-D, 65-108 GHz in second-harmonic X-mode, 16 channels across 85-108 GHz at DIII-D. TRAVIS ray tracing shows black-body conditions almost everywhere. Absolute calibration is stand-alone, and success means matching existing ECE and Thomson scattering. Design and manufacturing details of the prototype are on our poster in Poster session B, tomorrow, 20 October at 16:00 — Antoine Sirinelli.</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[1:00] Reflectometry covers four bands in two polarisations — K, 18 to 28 GHz, and Ka, 26.5 to 40 GHz, in O-mode; Q, 33 to 51, and V, 49 to 75 GHz, in X-mode — with about 20 microsecond sweeps. All of it shares one overmoded corrugated transmission line with the ECE; dichroic filters split polarisations and bands. Fewer lines mean fewer openings in the shielding and the breeding blanket.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[0:50] Integration at DIII-D, port 0R0. Three waveguides — two for reflectometry, one for ECE — pass through one 13-inch flange with vacuum windows. Through them run four reflectometer bands and ECE: practically five diagnostics through one port. The same hardware core serves TCV and DIII-D.</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[0:40] Status: the prototype is under development. Most RF components are ordered and being shipped, production of the TCV flange has started, data-acquisition and control equipment is ordered and the software is in development. Plasma tests: TCV at the beginning of 2027, DIII-D in spring 2027, validated against the existing ECE, reflectometry and Thomson scattering. For the design and manufacturing details, please visit our poster in Poster session B tomorrow, 20 October at 16:00.</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[1:00] VIDA, our Versatile Integrated Data Acquisition, closes the loop from raw signals to a plasma state: synchronized control and acquisition, model-based software and synthetic diagnostics, and a standardized set of plasma parameters with uncertainties and reliabilities for plant control and protection. The prototype runs on an NI PXIe system.</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[1:00] Self-monitoring. In a plant you cannot walk in and recalibrate, so the diagnostics must check themselves. The UC Davis Diagnostics Agent runs a routine every shot: readiness checks before the discharge, health and quality monitoring during it, and assessment afterwards; faults trigger a recovery routine that always returns to readiness validation. These routines are qualified on DIII-D ECEI since 2025.</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[1:00] Density reconstruction with reduced access. A plant will not afford Thomson scattering or many interferometer chords; we assume only edge reflectometry outside rho = 0.7 and one central chord. The standard mtanh fit is per time slice and unconstrained in the core. Instead we infer the 11 transport and source coefficients of the particle transport equation and evolve it, through a neural-operator surrogate of the solver.</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dirty="0"/>
              <a:t>[1:00] The surrogate is a one-dimensional Fourier Neural Operator trained on 1000 solver trajectories with real DIII-D initial profiles and a physics-informed loss. It reproduces the solver to 3 percent and runs 51 times faster, 3 milliseconds per rollout. For each discharge we fit the 11 coefficients by gradient descent, with realistic noise on the measurements, and estimate uncertainty with four methods scored by CRPS and coverage.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dirty="0"/>
              <a:t>[1:00] Results: on the magnetic axis — the point furthest from any measurement — the error is 29 percent lower than </a:t>
            </a:r>
            <a:r>
              <a:rPr dirty="0" err="1"/>
              <a:t>mtanh</a:t>
            </a:r>
            <a:r>
              <a:rPr dirty="0"/>
              <a:t> on synthetic data and 36 percent lower on 13 DIII-D discharges. </a:t>
            </a:r>
            <a:r>
              <a:rPr dirty="0" err="1"/>
              <a:t>mtanh</a:t>
            </a:r>
            <a:r>
              <a:rPr dirty="0"/>
              <a:t> is closer in core and full profile because it fits about 320 free parameters per window, without physical constraint. Errors grow on real data where profiles leave the fixed model families. The calibrated Gaussian uncertainty method scores best.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[0:50] Why this matters for reactors. Demonstrated: the inference already includes realistic diagnostic errors, fills the unobserved core with transport physics and gives calibrated uncertainty. Next: channel dropouts — because the fit is a sum over available channels, a lost channel removes terms rather than breaking the model; this still has to be tested. The same philosophy is in our plasma-control work with arbitrary sensor subsets.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[1:00] The third layer: the port as a product. One envelope and one interface specification integrate plasma-facing components, transmission lines, graded shielding, thermal management, vacuum boundaries and shared utilities. That enables factory qualification, fewer penetrations, and remote-handling exchange of the whole plug or a single sub-module, with vacuum-preserving isolation.</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[0:40] A qualitative picture of the interface count. Conventionally each diagnostic — reflectometry, ECE, interferometry-polarimetry, collective Thomson scattering — is its own subsystem with its own penetration through the wall, its own lines, vacuum and shielding interfaces and utilities. In MDP the same diagnostics are organised as modules in one unit, behind one penetration and one interface specification, sharing antennas, transmission lines and rack. Every opening we save is breeding and shielding volume returned to the plant.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[0:50] Reliability by design, layer by layer. Geometric: redundant apertures, so losing one line of sight does not lose the measurement. Hardware: two independent chains, against failure of one front-end or receiver. Spectral: several microwave bands cover the same plasma region, against the loss of one band. Algorithmic: reconstruction fills missing parameters from the remaining channels — section 05. None of this helps unless faults are detected: self-monitoring reports every channel as ready, degraded or not-ready and recovery switches to redundant hardware. For scale, EU DEMO studies assume about twice the minimum number of channels.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[0:40] Summary — three directions, one platform: stand-alone microwave diagnostics with on-chip receivers, VIDA software that turns signals into a self-checked plasma state with uncertainties — including reconstruction with reduced access — and a port-plug product with fewer interfaces and redundancy by design. The prototype is under development, with plasma tests on TCV and DIII-D in 2027 — and its design and manufacturing are on our poster in Poster session B tomorrow at 16:00.</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Thank you.</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NSF_CONTENT">
    <p:bg>
      <p:bgPr>
        <a:solidFill>
          <a:schemeClr val="bg1"/>
        </a:solidFill>
        <a:effectLst/>
      </p:bgPr>
    </p:bg>
    <p:spTree>
      <p:nvGrpSpPr>
        <p:cNvPr id="1" name=""/>
        <p:cNvGrpSpPr/>
        <p:nvPr/>
      </p:nvGrpSpPr>
      <p:grpSpPr>
        <a:xfrm>
          <a:off x="0" y="0"/>
          <a:ext cx="0" cy="0"/>
          <a:chOff x="0" y="0"/>
          <a:chExt cx="0" cy="0"/>
        </a:xfrm>
      </p:grpSpPr>
      <p:pic>
        <p:nvPicPr>
          <p:cNvPr id="2" name="Image 0" descr="/tmp/claude-0/-home-claude/801d58f9-1f1b-5528-9916-eb64a444bea8/scratchpad/assets/nsf_logo_color.png"/>
          <p:cNvPicPr>
            <a:picLocks noChangeAspect="1"/>
          </p:cNvPicPr>
          <p:nvPr/>
        </p:nvPicPr>
        <p:blipFill>
          <a:blip r:embed="rId2"/>
          <a:stretch>
            <a:fillRect/>
          </a:stretch>
        </p:blipFill>
        <p:spPr>
          <a:xfrm>
            <a:off x="690372" y="365760"/>
            <a:ext cx="1418082" cy="553212"/>
          </a:xfrm>
          <a:prstGeom prst="rect">
            <a:avLst/>
          </a:prstGeom>
        </p:spPr>
      </p:pic>
      <p:sp>
        <p:nvSpPr>
          <p:cNvPr id="3" name="Text 0"/>
          <p:cNvSpPr>
            <a:spLocks noGrp="1"/>
          </p:cNvSpPr>
          <p:nvPr>
            <p:ph type="body" idx="101" hasCustomPrompt="1"/>
          </p:nvPr>
        </p:nvSpPr>
        <p:spPr>
          <a:xfrm>
            <a:off x="4572000" y="356616"/>
            <a:ext cx="6935724" cy="274320"/>
          </a:xfrm>
          <a:prstGeom prst="rect">
            <a:avLst/>
          </a:prstGeom>
          <a:noFill/>
          <a:ln/>
        </p:spPr>
        <p:txBody>
          <a:bodyPr wrap="square" rtlCol="0"/>
          <a:lstStyle>
            <a:lvl1pPr marL="0" indent="0" algn="r">
              <a:buNone/>
              <a:defRPr lang="en-US" sz="1200" b="1" dirty="0">
                <a:solidFill>
                  <a:schemeClr val="accent1"/>
                </a:solidFill>
                <a:latin typeface="DM Sans" pitchFamily="34" charset="0"/>
                <a:ea typeface="DM Sans" pitchFamily="34" charset="-122"/>
                <a:cs typeface="DM Sans" pitchFamily="34" charset="-120"/>
              </a:defRPr>
            </a:lvl1pPr>
          </a:lstStyle>
          <a:p>
            <a:pPr marL="0" indent="0" algn="r">
              <a:buNone/>
            </a:pPr>
            <a:endParaRPr lang="en-US" sz="1200" dirty="0"/>
          </a:p>
        </p:txBody>
      </p:sp>
      <p:sp>
        <p:nvSpPr>
          <p:cNvPr id="4" name="Text 0"/>
          <p:cNvSpPr>
            <a:spLocks noGrp="1"/>
          </p:cNvSpPr>
          <p:nvPr>
            <p:ph type="title" idx="102" hasCustomPrompt="1"/>
          </p:nvPr>
        </p:nvSpPr>
        <p:spPr>
          <a:xfrm>
            <a:off x="676656" y="1074420"/>
            <a:ext cx="10821924" cy="566928"/>
          </a:xfrm>
          <a:prstGeom prst="rect">
            <a:avLst/>
          </a:prstGeom>
          <a:noFill/>
          <a:ln/>
        </p:spPr>
        <p:txBody>
          <a:bodyPr wrap="square" rtlCol="0"/>
          <a:lstStyle>
            <a:lvl1pPr marL="0" indent="0" algn="l">
              <a:buNone/>
              <a:defRPr lang="en-US" sz="3000" b="1" dirty="0">
                <a:solidFill>
                  <a:schemeClr val="tx2"/>
                </a:solidFill>
                <a:latin typeface="DM Sans" pitchFamily="34" charset="0"/>
                <a:ea typeface="DM Sans" pitchFamily="34" charset="-122"/>
                <a:cs typeface="DM Sans" pitchFamily="34" charset="-120"/>
              </a:defRPr>
            </a:lvl1pPr>
          </a:lstStyle>
          <a:p>
            <a:pPr marL="0" indent="0" algn="l">
              <a:buNone/>
            </a:pPr>
            <a:endParaRPr lang="en-US" sz="3000" dirty="0"/>
          </a:p>
        </p:txBody>
      </p:sp>
      <p:sp>
        <p:nvSpPr>
          <p:cNvPr id="25"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8A93A5"/>
                </a:solidFill>
                <a:latin typeface="DM Sans"/>
                <a:ea typeface="DM Sans"/>
                <a:cs typeface="DM Sans"/>
              </a:defRPr>
            </a:lvl1pPr>
          </a:lstStyle>
          <a:p>
            <a:pPr algn="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NSF_CASE_STUDY">
    <p:bg>
      <p:bgPr>
        <a:solidFill>
          <a:schemeClr val="accent4"/>
        </a:solidFill>
        <a:effectLst/>
      </p:bgPr>
    </p:bg>
    <p:spTree>
      <p:nvGrpSpPr>
        <p:cNvPr id="1" name=""/>
        <p:cNvGrpSpPr/>
        <p:nvPr/>
      </p:nvGrpSpPr>
      <p:grpSpPr>
        <a:xfrm>
          <a:off x="0" y="0"/>
          <a:ext cx="0" cy="0"/>
          <a:chOff x="0" y="0"/>
          <a:chExt cx="0" cy="0"/>
        </a:xfrm>
      </p:grpSpPr>
      <p:sp>
        <p:nvSpPr>
          <p:cNvPr id="2" name="Shape 0"/>
          <p:cNvSpPr/>
          <p:nvPr/>
        </p:nvSpPr>
        <p:spPr>
          <a:xfrm>
            <a:off x="0" y="0"/>
            <a:ext cx="12191695" cy="77724"/>
          </a:xfrm>
          <a:prstGeom prst="rect">
            <a:avLst/>
          </a:prstGeom>
          <a:solidFill>
            <a:schemeClr val="accent1"/>
          </a:solidFill>
          <a:ln w="12700">
            <a:solidFill>
              <a:schemeClr val="accent1"/>
            </a:solidFill>
            <a:prstDash val="solid"/>
          </a:ln>
        </p:spPr>
      </p:sp>
      <p:pic>
        <p:nvPicPr>
          <p:cNvPr id="3" name="Image 0" descr="/tmp/claude-0/-home-claude/801d58f9-1f1b-5528-9916-eb64a444bea8/scratchpad/assets/nsf_logo_color.png"/>
          <p:cNvPicPr>
            <a:picLocks noChangeAspect="1"/>
          </p:cNvPicPr>
          <p:nvPr/>
        </p:nvPicPr>
        <p:blipFill>
          <a:blip r:embed="rId2"/>
          <a:stretch>
            <a:fillRect/>
          </a:stretch>
        </p:blipFill>
        <p:spPr>
          <a:xfrm>
            <a:off x="690372" y="365760"/>
            <a:ext cx="1418082" cy="553212"/>
          </a:xfrm>
          <a:prstGeom prst="rect">
            <a:avLst/>
          </a:prstGeom>
        </p:spPr>
      </p:pic>
      <p:sp>
        <p:nvSpPr>
          <p:cNvPr id="4" name="Text 1"/>
          <p:cNvSpPr>
            <a:spLocks noGrp="1"/>
          </p:cNvSpPr>
          <p:nvPr>
            <p:ph type="body" idx="102" hasCustomPrompt="1"/>
          </p:nvPr>
        </p:nvSpPr>
        <p:spPr>
          <a:xfrm>
            <a:off x="4572000" y="356616"/>
            <a:ext cx="6935724" cy="274320"/>
          </a:xfrm>
          <a:prstGeom prst="rect">
            <a:avLst/>
          </a:prstGeom>
          <a:noFill/>
          <a:ln/>
        </p:spPr>
        <p:txBody>
          <a:bodyPr wrap="square" rtlCol="0"/>
          <a:lstStyle>
            <a:lvl1pPr marL="0" indent="0" algn="r">
              <a:buNone/>
              <a:defRPr lang="en-US" sz="1200" b="1" dirty="0">
                <a:solidFill>
                  <a:schemeClr val="accent1"/>
                </a:solidFill>
                <a:latin typeface="DM Sans" pitchFamily="34" charset="0"/>
                <a:ea typeface="DM Sans" pitchFamily="34" charset="-122"/>
                <a:cs typeface="DM Sans" pitchFamily="34" charset="-120"/>
              </a:defRPr>
            </a:lvl1pPr>
          </a:lstStyle>
          <a:p>
            <a:pPr marL="0" indent="0" algn="r">
              <a:buNone/>
            </a:pPr>
            <a:endParaRPr lang="en-US" sz="1200" dirty="0"/>
          </a:p>
        </p:txBody>
      </p:sp>
      <p:sp>
        <p:nvSpPr>
          <p:cNvPr id="5" name="Text 1"/>
          <p:cNvSpPr>
            <a:spLocks noGrp="1"/>
          </p:cNvSpPr>
          <p:nvPr>
            <p:ph type="title" idx="103" hasCustomPrompt="1"/>
          </p:nvPr>
        </p:nvSpPr>
        <p:spPr>
          <a:xfrm>
            <a:off x="676656" y="1074420"/>
            <a:ext cx="10821924" cy="566928"/>
          </a:xfrm>
          <a:prstGeom prst="rect">
            <a:avLst/>
          </a:prstGeom>
          <a:noFill/>
          <a:ln/>
        </p:spPr>
        <p:txBody>
          <a:bodyPr wrap="square" rtlCol="0"/>
          <a:lstStyle>
            <a:lvl1pPr marL="0" indent="0" algn="l">
              <a:buNone/>
              <a:defRPr lang="en-US" sz="3000" b="1" dirty="0">
                <a:solidFill>
                  <a:schemeClr val="tx2"/>
                </a:solidFill>
                <a:latin typeface="DM Sans" pitchFamily="34" charset="0"/>
                <a:ea typeface="DM Sans" pitchFamily="34" charset="-122"/>
                <a:cs typeface="DM Sans" pitchFamily="34" charset="-120"/>
              </a:defRPr>
            </a:lvl1pPr>
          </a:lstStyle>
          <a:p>
            <a:pPr marL="0" indent="0" algn="l">
              <a:buNone/>
            </a:pPr>
            <a:endParaRPr lang="en-US" sz="3000" dirty="0"/>
          </a:p>
        </p:txBody>
      </p:sp>
      <p:sp>
        <p:nvSpPr>
          <p:cNvPr id="25"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8A93A5"/>
                </a:solidFill>
                <a:latin typeface="DM Sans"/>
                <a:ea typeface="DM Sans"/>
                <a:cs typeface="DM Sans"/>
              </a:defRPr>
            </a:lvl1pPr>
          </a:lstStyle>
          <a:p>
            <a:pPr algn="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NSF_NAV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 0" descr="/tmp/claude-0/-home-claude/801d58f9-1f1b-5528-9916-eb64a444bea8/scratchpad/assets/nsf_logo_white.png"/>
          <p:cNvPicPr>
            <a:picLocks noChangeAspect="1"/>
          </p:cNvPicPr>
          <p:nvPr/>
        </p:nvPicPr>
        <p:blipFill>
          <a:blip r:embed="rId3"/>
          <a:stretch>
            <a:fillRect/>
          </a:stretch>
        </p:blipFill>
        <p:spPr>
          <a:xfrm>
            <a:off x="690372" y="365760"/>
            <a:ext cx="1418082" cy="553212"/>
          </a:xfrm>
          <a:prstGeom prst="rect">
            <a:avLst/>
          </a:prstGeom>
        </p:spPr>
      </p:pic>
      <p:sp>
        <p:nvSpPr>
          <p:cNvPr id="3" name="Text 0"/>
          <p:cNvSpPr>
            <a:spLocks noGrp="1"/>
          </p:cNvSpPr>
          <p:nvPr>
            <p:ph type="body" idx="101" hasCustomPrompt="1"/>
          </p:nvPr>
        </p:nvSpPr>
        <p:spPr>
          <a:xfrm>
            <a:off x="4572000" y="356616"/>
            <a:ext cx="6935724" cy="274320"/>
          </a:xfrm>
          <a:prstGeom prst="rect">
            <a:avLst/>
          </a:prstGeom>
          <a:noFill/>
          <a:ln/>
        </p:spPr>
        <p:txBody>
          <a:bodyPr wrap="square" rtlCol="0"/>
          <a:lstStyle>
            <a:lvl1pPr marL="0" indent="0" algn="r">
              <a:buNone/>
              <a:defRPr lang="en-US" sz="1200" b="1" dirty="0">
                <a:solidFill>
                  <a:schemeClr val="accent1"/>
                </a:solidFill>
                <a:latin typeface="DM Sans" pitchFamily="34" charset="0"/>
                <a:ea typeface="DM Sans" pitchFamily="34" charset="-122"/>
                <a:cs typeface="DM Sans" pitchFamily="34" charset="-120"/>
              </a:defRPr>
            </a:lvl1pPr>
          </a:lstStyle>
          <a:p>
            <a:pPr marL="0" indent="0" algn="r">
              <a:buNone/>
            </a:pPr>
            <a:endParaRPr lang="en-US" sz="1200" dirty="0"/>
          </a:p>
        </p:txBody>
      </p:sp>
      <p:sp>
        <p:nvSpPr>
          <p:cNvPr id="4" name="Text 0"/>
          <p:cNvSpPr>
            <a:spLocks noGrp="1"/>
          </p:cNvSpPr>
          <p:nvPr>
            <p:ph type="title" idx="102" hasCustomPrompt="1"/>
          </p:nvPr>
        </p:nvSpPr>
        <p:spPr>
          <a:xfrm>
            <a:off x="676656" y="1074420"/>
            <a:ext cx="10821924" cy="566928"/>
          </a:xfrm>
          <a:prstGeom prst="rect">
            <a:avLst/>
          </a:prstGeom>
          <a:noFill/>
          <a:ln/>
        </p:spPr>
        <p:txBody>
          <a:bodyPr wrap="square" rtlCol="0"/>
          <a:lstStyle>
            <a:lvl1pPr marL="0" indent="0" algn="l">
              <a:buNone/>
              <a:defRPr lang="en-US" sz="3000" b="1" dirty="0">
                <a:solidFill>
                  <a:schemeClr val="bg1"/>
                </a:solidFill>
                <a:latin typeface="DM Sans" pitchFamily="34" charset="0"/>
                <a:ea typeface="DM Sans" pitchFamily="34" charset="-122"/>
                <a:cs typeface="DM Sans" pitchFamily="34" charset="-120"/>
              </a:defRPr>
            </a:lvl1pPr>
          </a:lstStyle>
          <a:p>
            <a:pPr marL="0" indent="0" algn="l">
              <a:buNone/>
            </a:pPr>
            <a:endParaRPr lang="en-US" sz="3000" dirty="0"/>
          </a:p>
        </p:txBody>
      </p:sp>
      <p:sp>
        <p:nvSpPr>
          <p:cNvPr id="25"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969BB7"/>
                </a:solidFill>
                <a:latin typeface="DM Sans"/>
                <a:ea typeface="DM Sans"/>
                <a:cs typeface="DM Sans"/>
              </a:defRPr>
            </a:lvl1pPr>
          </a:lstStyle>
          <a:p>
            <a:pPr algn="r"/>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NSF_COV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 0" descr="/tmp/claude-0/-home-claude/801d58f9-1f1b-5528-9916-eb64a444bea8/scratchpad/assets/nsf_logo_white.png"/>
          <p:cNvPicPr>
            <a:picLocks noChangeAspect="1"/>
          </p:cNvPicPr>
          <p:nvPr/>
        </p:nvPicPr>
        <p:blipFill>
          <a:blip r:embed="rId3"/>
          <a:stretch>
            <a:fillRect/>
          </a:stretch>
        </p:blipFill>
        <p:spPr>
          <a:xfrm>
            <a:off x="868680" y="1197864"/>
            <a:ext cx="2636929" cy="1028700"/>
          </a:xfrm>
          <a:prstGeom prst="rect">
            <a:avLst/>
          </a:prstGeom>
        </p:spPr>
      </p:pic>
      <p:sp>
        <p:nvSpPr>
          <p:cNvPr id="3" name="Text 0"/>
          <p:cNvSpPr>
            <a:spLocks noGrp="1"/>
          </p:cNvSpPr>
          <p:nvPr>
            <p:ph type="title" idx="101" hasCustomPrompt="1"/>
          </p:nvPr>
        </p:nvSpPr>
        <p:spPr>
          <a:xfrm>
            <a:off x="859536" y="2553183"/>
            <a:ext cx="10424160" cy="1920240"/>
          </a:xfrm>
          <a:prstGeom prst="rect">
            <a:avLst/>
          </a:prstGeom>
          <a:noFill/>
          <a:ln/>
        </p:spPr>
        <p:txBody>
          <a:bodyPr wrap="square" rtlCol="0"/>
          <a:lstStyle>
            <a:lvl1pPr marL="0" indent="0" algn="l">
              <a:lnSpc>
                <a:spcPct val="100000"/>
              </a:lnSpc>
              <a:buNone/>
              <a:defRPr lang="en-US" sz="3800" b="1" dirty="0">
                <a:solidFill>
                  <a:schemeClr val="bg1"/>
                </a:solidFill>
                <a:latin typeface="DM Sans" pitchFamily="34" charset="0"/>
                <a:ea typeface="DM Sans" pitchFamily="34" charset="-122"/>
                <a:cs typeface="DM Sans" pitchFamily="34" charset="-120"/>
              </a:defRPr>
            </a:lvl1pPr>
          </a:lstStyle>
          <a:p>
            <a:pPr marL="0" indent="0" algn="l">
              <a:lnSpc>
                <a:spcPct val="100000"/>
              </a:lnSpc>
              <a:buNone/>
            </a:pPr>
            <a:endParaRPr lang="en-US" sz="3800" dirty="0"/>
          </a:p>
        </p:txBody>
      </p:sp>
      <p:sp>
        <p:nvSpPr>
          <p:cNvPr id="25"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969BB7"/>
                </a:solidFill>
                <a:latin typeface="DM Sans"/>
                <a:ea typeface="DM Sans"/>
                <a:cs typeface="DM Sans"/>
              </a:defRPr>
            </a:lvl1pPr>
          </a:lstStyle>
          <a:p>
            <a:pPr algn="r"/>
            <a:fld id="{F7021451-1387-4CA6-816F-3879F97B5CBC}" type="slidenum">
              <a:rPr lang="en-US" b="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NSF_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 0" descr="/tmp/claude-0/-home-claude/801d58f9-1f1b-5528-9916-eb64a444bea8/scratchpad/assets/nsf_logo_white.png"/>
          <p:cNvPicPr>
            <a:picLocks noChangeAspect="1"/>
          </p:cNvPicPr>
          <p:nvPr/>
        </p:nvPicPr>
        <p:blipFill>
          <a:blip r:embed="rId3"/>
          <a:stretch>
            <a:fillRect/>
          </a:stretch>
        </p:blipFill>
        <p:spPr>
          <a:xfrm>
            <a:off x="864108" y="1097280"/>
            <a:ext cx="2261899" cy="882396"/>
          </a:xfrm>
          <a:prstGeom prst="rect">
            <a:avLst/>
          </a:prstGeom>
        </p:spPr>
      </p:pic>
      <p:sp>
        <p:nvSpPr>
          <p:cNvPr id="3" name="Text 0"/>
          <p:cNvSpPr>
            <a:spLocks noGrp="1"/>
          </p:cNvSpPr>
          <p:nvPr>
            <p:ph type="title" idx="101" hasCustomPrompt="1"/>
          </p:nvPr>
        </p:nvSpPr>
        <p:spPr>
          <a:xfrm>
            <a:off x="859536" y="2617607"/>
            <a:ext cx="8778240" cy="1737360"/>
          </a:xfrm>
          <a:prstGeom prst="rect">
            <a:avLst/>
          </a:prstGeom>
          <a:noFill/>
          <a:ln/>
        </p:spPr>
        <p:txBody>
          <a:bodyPr wrap="square" rtlCol="0"/>
          <a:lstStyle>
            <a:lvl1pPr marL="0" indent="0" algn="l">
              <a:lnSpc>
                <a:spcPct val="103000"/>
              </a:lnSpc>
              <a:buNone/>
              <a:defRPr lang="en-US" sz="3600" b="1" dirty="0">
                <a:solidFill>
                  <a:schemeClr val="bg1"/>
                </a:solidFill>
                <a:latin typeface="DM Sans" pitchFamily="34" charset="0"/>
                <a:ea typeface="DM Sans" pitchFamily="34" charset="-122"/>
                <a:cs typeface="DM Sans" pitchFamily="34" charset="-120"/>
              </a:defRPr>
            </a:lvl1pPr>
          </a:lstStyle>
          <a:p>
            <a:pPr marL="0" indent="0" algn="l">
              <a:lnSpc>
                <a:spcPct val="103000"/>
              </a:lnSpc>
              <a:buNone/>
            </a:pPr>
            <a:endParaRPr lang="en-US" sz="3600" dirty="0"/>
          </a:p>
        </p:txBody>
      </p:sp>
      <p:sp>
        <p:nvSpPr>
          <p:cNvPr id="25"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969BB7"/>
                </a:solidFill>
                <a:latin typeface="DM Sans"/>
                <a:ea typeface="DM Sans"/>
                <a:cs typeface="DM Sans"/>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8A93A5"/>
                </a:solidFill>
                <a:latin typeface="DM Sans"/>
                <a:ea typeface="DM Sans"/>
                <a:cs typeface="DM Sans"/>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1" hasCustomPrompt="1"/>
          </p:nvPr>
        </p:nvSpPr>
        <p:spPr>
          <a:xfrm>
            <a:off x="859536" y="2553183"/>
            <a:ext cx="10424160" cy="1920240"/>
          </a:xfrm>
          <a:prstGeom prst="rect">
            <a:avLst/>
          </a:prstGeom>
          <a:noFill/>
          <a:ln/>
        </p:spPr>
        <p:txBody>
          <a:bodyPr wrap="square" lIns="0" tIns="0" rIns="0" bIns="0" rtlCol="0" anchor="t"/>
          <a:lstStyle/>
          <a:p>
            <a:pPr marL="0" indent="0" algn="l">
              <a:lnSpc>
                <a:spcPct val="100000"/>
              </a:lnSpc>
              <a:buNone/>
            </a:pPr>
            <a:r>
              <a:rPr lang="en-US" sz="3200" b="1" kern="0" spc="-120" dirty="0">
                <a:solidFill>
                  <a:schemeClr val="bg1"/>
                </a:solidFill>
                <a:latin typeface="DM Sans" pitchFamily="34" charset="0"/>
                <a:ea typeface="DM Sans" pitchFamily="34" charset="-122"/>
                <a:cs typeface="DM Sans" pitchFamily="34" charset="-120"/>
              </a:rPr>
              <a:t>The </a:t>
            </a:r>
            <a:r>
              <a:rPr lang="en-US" sz="3200" b="1" kern="0" spc="-120" dirty="0">
                <a:solidFill>
                  <a:schemeClr val="accent1"/>
                </a:solidFill>
                <a:latin typeface="DM Sans" pitchFamily="34" charset="0"/>
                <a:ea typeface="DM Sans" pitchFamily="34" charset="-122"/>
                <a:cs typeface="DM Sans" pitchFamily="34" charset="-120"/>
              </a:rPr>
              <a:t>Modular Diagnostics Platform</a:t>
            </a:r>
            <a:r>
              <a:rPr lang="en-US" sz="3200" b="1" kern="0" spc="-120" dirty="0">
                <a:solidFill>
                  <a:schemeClr val="bg1"/>
                </a:solidFill>
                <a:latin typeface="DM Sans" pitchFamily="34" charset="0"/>
                <a:ea typeface="DM Sans" pitchFamily="34" charset="-122"/>
                <a:cs typeface="DM Sans" pitchFamily="34" charset="-120"/>
              </a:rPr>
              <a:t> (MDP): a standardized, port-integrated architecture for utility-scale fusion plasma</a:t>
            </a:r>
            <a:endParaRPr lang="en-US" sz="3800" dirty="0"/>
          </a:p>
        </p:txBody>
      </p:sp>
      <p:sp>
        <p:nvSpPr>
          <p:cNvPr id="3" name="Text 1"/>
          <p:cNvSpPr txBox="1"/>
          <p:nvPr/>
        </p:nvSpPr>
        <p:spPr>
          <a:xfrm>
            <a:off x="868680" y="4762310"/>
            <a:ext cx="10241280" cy="548640"/>
          </a:xfrm>
          <a:prstGeom prst="rect">
            <a:avLst/>
          </a:prstGeom>
          <a:noFill/>
          <a:ln/>
        </p:spPr>
        <p:txBody>
          <a:bodyPr wrap="square" lIns="0" tIns="0" rIns="0" bIns="0" rtlCol="0" anchor="t"/>
          <a:lstStyle/>
          <a:p>
            <a:pPr marL="0" indent="0" algn="l">
              <a:lnSpc>
                <a:spcPct val="120000"/>
              </a:lnSpc>
              <a:buNone/>
            </a:pPr>
            <a:r>
              <a:rPr lang="en-US" sz="1500" b="1" dirty="0">
                <a:solidFill>
                  <a:schemeClr val="bg1"/>
                </a:solidFill>
                <a:latin typeface="DM Sans" pitchFamily="34" charset="0"/>
                <a:ea typeface="DM Sans" pitchFamily="34" charset="-122"/>
                <a:cs typeface="DM Sans" pitchFamily="34" charset="-120"/>
              </a:rPr>
              <a:t>Georgy Subbotin</a:t>
            </a:r>
            <a:r>
              <a:rPr lang="en-US" sz="1500" baseline="30000" dirty="0">
                <a:solidFill>
                  <a:schemeClr val="bg1"/>
                </a:solidFill>
                <a:latin typeface="DM Sans" pitchFamily="34" charset="0"/>
                <a:ea typeface="DM Sans" pitchFamily="34" charset="-122"/>
                <a:cs typeface="DM Sans" pitchFamily="34" charset="-120"/>
              </a:rPr>
              <a:t>1</a:t>
            </a:r>
            <a:r>
              <a:rPr lang="en-US" sz="1500" dirty="0">
                <a:solidFill>
                  <a:schemeClr val="bg1"/>
                </a:solidFill>
                <a:latin typeface="DM Sans" pitchFamily="34" charset="0"/>
                <a:ea typeface="DM Sans" pitchFamily="34" charset="-122"/>
                <a:cs typeface="DM Sans" pitchFamily="34" charset="-120"/>
              </a:rPr>
              <a:t>, Aleksandr Kachkin</a:t>
            </a:r>
            <a:r>
              <a:rPr lang="en-US" sz="1500" baseline="30000" dirty="0">
                <a:solidFill>
                  <a:schemeClr val="bg1"/>
                </a:solidFill>
                <a:latin typeface="DM Sans" pitchFamily="34" charset="0"/>
                <a:ea typeface="DM Sans" pitchFamily="34" charset="-122"/>
                <a:cs typeface="DM Sans" pitchFamily="34" charset="-120"/>
              </a:rPr>
              <a:t>1</a:t>
            </a:r>
            <a:r>
              <a:rPr lang="en-US" sz="1500" dirty="0">
                <a:solidFill>
                  <a:schemeClr val="bg1"/>
                </a:solidFill>
                <a:latin typeface="DM Sans" pitchFamily="34" charset="0"/>
                <a:ea typeface="DM Sans" pitchFamily="34" charset="-122"/>
                <a:cs typeface="DM Sans" pitchFamily="34" charset="-120"/>
              </a:rPr>
              <a:t>, Antoine Sirinelli</a:t>
            </a:r>
            <a:r>
              <a:rPr lang="en-US" sz="1500" baseline="30000" dirty="0">
                <a:solidFill>
                  <a:schemeClr val="bg1"/>
                </a:solidFill>
                <a:latin typeface="DM Sans" pitchFamily="34" charset="0"/>
                <a:ea typeface="DM Sans" pitchFamily="34" charset="-122"/>
                <a:cs typeface="DM Sans" pitchFamily="34" charset="-120"/>
              </a:rPr>
              <a:t>1</a:t>
            </a:r>
            <a:r>
              <a:rPr lang="en-US" sz="1500" dirty="0">
                <a:solidFill>
                  <a:schemeClr val="bg1"/>
                </a:solidFill>
                <a:latin typeface="DM Sans" pitchFamily="34" charset="0"/>
                <a:ea typeface="DM Sans" pitchFamily="34" charset="-122"/>
                <a:cs typeface="DM Sans" pitchFamily="34" charset="-120"/>
              </a:rPr>
              <a:t>, Maxim Nurgaliev</a:t>
            </a:r>
            <a:r>
              <a:rPr lang="en-US" sz="1500" baseline="30000" dirty="0">
                <a:solidFill>
                  <a:schemeClr val="bg1"/>
                </a:solidFill>
                <a:latin typeface="DM Sans" pitchFamily="34" charset="0"/>
                <a:ea typeface="DM Sans" pitchFamily="34" charset="-122"/>
                <a:cs typeface="DM Sans" pitchFamily="34" charset="-120"/>
              </a:rPr>
              <a:t>1</a:t>
            </a:r>
            <a:r>
              <a:rPr lang="en-US" sz="1500" dirty="0">
                <a:solidFill>
                  <a:schemeClr val="bg1"/>
                </a:solidFill>
                <a:latin typeface="DM Sans" pitchFamily="34" charset="0"/>
                <a:ea typeface="DM Sans" pitchFamily="34" charset="-122"/>
                <a:cs typeface="DM Sans" pitchFamily="34" charset="-120"/>
              </a:rPr>
              <a:t>, Suk-Ho Hong</a:t>
            </a:r>
            <a:r>
              <a:rPr lang="en-US" sz="1500" baseline="30000" dirty="0">
                <a:solidFill>
                  <a:schemeClr val="bg1"/>
                </a:solidFill>
                <a:latin typeface="DM Sans" pitchFamily="34" charset="0"/>
                <a:ea typeface="DM Sans" pitchFamily="34" charset="-122"/>
                <a:cs typeface="DM Sans" pitchFamily="34" charset="-120"/>
              </a:rPr>
              <a:t>2</a:t>
            </a:r>
            <a:endParaRPr lang="en-US" sz="1500" dirty="0"/>
          </a:p>
        </p:txBody>
      </p:sp>
      <p:sp>
        <p:nvSpPr>
          <p:cNvPr id="4" name="Text 2"/>
          <p:cNvSpPr txBox="1"/>
          <p:nvPr/>
        </p:nvSpPr>
        <p:spPr>
          <a:xfrm>
            <a:off x="868680" y="5414950"/>
            <a:ext cx="10058400" cy="457200"/>
          </a:xfrm>
          <a:prstGeom prst="rect">
            <a:avLst/>
          </a:prstGeom>
          <a:noFill/>
          <a:ln/>
        </p:spPr>
        <p:txBody>
          <a:bodyPr wrap="square" lIns="0" tIns="0" rIns="0" bIns="0" rtlCol="0" anchor="t"/>
          <a:lstStyle/>
          <a:p>
            <a:pPr marL="0" indent="0" algn="l">
              <a:lnSpc>
                <a:spcPct val="100000"/>
              </a:lnSpc>
              <a:buNone/>
            </a:pPr>
            <a:r>
              <a:rPr lang="en-US" sz="1400" baseline="30000" dirty="0">
                <a:solidFill>
                  <a:srgbClr val="B5B9CD"/>
                </a:solidFill>
                <a:latin typeface="DM Sans" pitchFamily="34" charset="0"/>
                <a:ea typeface="DM Sans" pitchFamily="34" charset="-122"/>
                <a:cs typeface="DM Sans" pitchFamily="34" charset="-120"/>
              </a:rPr>
              <a:t>1</a:t>
            </a:r>
            <a:r>
              <a:rPr lang="en-US" sz="1400" dirty="0">
                <a:solidFill>
                  <a:srgbClr val="B5B9CD"/>
                </a:solidFill>
                <a:latin typeface="DM Sans" pitchFamily="34" charset="0"/>
                <a:ea typeface="DM Sans" pitchFamily="34" charset="-122"/>
                <a:cs typeface="DM Sans" pitchFamily="34" charset="-120"/>
              </a:rPr>
              <a:t> Next Step Fusion S.à r.l., Luxembourg    </a:t>
            </a:r>
            <a:r>
              <a:rPr lang="en-US" sz="1400" baseline="30000" dirty="0">
                <a:solidFill>
                  <a:srgbClr val="B5B9CD"/>
                </a:solidFill>
                <a:latin typeface="DM Sans" pitchFamily="34" charset="0"/>
                <a:ea typeface="DM Sans" pitchFamily="34" charset="-122"/>
                <a:cs typeface="DM Sans" pitchFamily="34" charset="-120"/>
              </a:rPr>
              <a:t>2</a:t>
            </a:r>
            <a:r>
              <a:rPr lang="en-US" sz="1400" dirty="0">
                <a:solidFill>
                  <a:srgbClr val="B5B9CD"/>
                </a:solidFill>
                <a:latin typeface="DM Sans" pitchFamily="34" charset="0"/>
                <a:ea typeface="DM Sans" pitchFamily="34" charset="-122"/>
                <a:cs typeface="DM Sans" pitchFamily="34" charset="-120"/>
              </a:rPr>
              <a:t> General Atomics</a:t>
            </a:r>
            <a:endParaRPr lang="en-US" sz="1400" dirty="0"/>
          </a:p>
        </p:txBody>
      </p:sp>
      <p:sp>
        <p:nvSpPr>
          <p:cNvPr id="5" name="Text 3"/>
          <p:cNvSpPr txBox="1"/>
          <p:nvPr/>
        </p:nvSpPr>
        <p:spPr>
          <a:xfrm>
            <a:off x="868680" y="5981878"/>
            <a:ext cx="8229600" cy="457200"/>
          </a:xfrm>
          <a:prstGeom prst="rect">
            <a:avLst/>
          </a:prstGeom>
          <a:noFill/>
          <a:ln/>
        </p:spPr>
        <p:txBody>
          <a:bodyPr wrap="square" lIns="0" tIns="0" rIns="0" bIns="0" rtlCol="0" anchor="t"/>
          <a:lstStyle/>
          <a:p>
            <a:pPr marL="0" indent="0" algn="l">
              <a:lnSpc>
                <a:spcPct val="100000"/>
              </a:lnSpc>
              <a:buNone/>
            </a:pPr>
            <a:r>
              <a:rPr lang="en-US" sz="1400" b="1" dirty="0">
                <a:solidFill>
                  <a:schemeClr val="accent1"/>
                </a:solidFill>
                <a:latin typeface="DM Sans" pitchFamily="34" charset="0"/>
                <a:ea typeface="DM Sans" pitchFamily="34" charset="-122"/>
                <a:cs typeface="DM Sans" pitchFamily="34" charset="-120"/>
              </a:rPr>
              <a:t>ICFDT8  ·  Frascati (Rome), Italy  ·  19–21 October 2026</a:t>
            </a:r>
            <a:endParaRPr lang="en-US" sz="1400" dirty="0"/>
          </a:p>
        </p:txBody>
      </p:sp>
      <p:sp>
        <p:nvSpPr>
          <p:cNvPr id="6"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969BB7"/>
                </a:solidFill>
                <a:latin typeface="DM Sans"/>
                <a:ea typeface="DM Sans"/>
                <a:cs typeface="DM Sans"/>
              </a:defRPr>
            </a:lvl1pPr>
          </a:lstStyle>
          <a:p>
            <a:pPr algn="r"/>
            <a:fld id="{F7021451-1387-4CA6-816F-3879F97B5CBC}" type="slidenum">
              <a:rPr lang="en-US" b="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body" idx="101" hasCustomPrompt="1"/>
          </p:nvPr>
        </p:nvSpPr>
        <p:spPr>
          <a:xfrm>
            <a:off x="4572000" y="356616"/>
            <a:ext cx="6935724" cy="274320"/>
          </a:xfrm>
          <a:prstGeom prst="rect">
            <a:avLst/>
          </a:prstGeom>
          <a:noFill/>
          <a:ln/>
        </p:spPr>
        <p:txBody>
          <a:bodyPr wrap="square" lIns="0" tIns="0" rIns="0" bIns="0" rtlCol="0" anchor="t"/>
          <a:lstStyle/>
          <a:p>
            <a:pPr marL="0" indent="0" algn="r">
              <a:buNone/>
            </a:pPr>
            <a:r>
              <a:rPr lang="en-US" sz="1200" b="1" kern="0" spc="230" dirty="0">
                <a:solidFill>
                  <a:schemeClr val="accent1"/>
                </a:solidFill>
                <a:latin typeface="DM Sans" pitchFamily="34" charset="0"/>
                <a:ea typeface="DM Sans" pitchFamily="34" charset="-122"/>
                <a:cs typeface="DM Sans" pitchFamily="34" charset="-120"/>
              </a:rPr>
              <a:t>NEXT STEP FUSION — WHO WE ARE</a:t>
            </a:r>
            <a:endParaRPr lang="en-US" sz="1200" dirty="0"/>
          </a:p>
        </p:txBody>
      </p:sp>
      <p:sp>
        <p:nvSpPr>
          <p:cNvPr id="3" name="Text 0"/>
          <p:cNvSpPr>
            <a:spLocks noGrp="1"/>
          </p:cNvSpPr>
          <p:nvPr>
            <p:ph type="title" idx="102" hasCustomPrompt="1"/>
          </p:nvPr>
        </p:nvSpPr>
        <p:spPr>
          <a:xfrm>
            <a:off x="676656" y="1074420"/>
            <a:ext cx="10821924" cy="566928"/>
          </a:xfrm>
          <a:prstGeom prst="rect">
            <a:avLst/>
          </a:prstGeom>
          <a:noFill/>
          <a:ln/>
        </p:spPr>
        <p:txBody>
          <a:bodyPr wrap="square" lIns="0" tIns="0" rIns="0" bIns="0" rtlCol="0" anchor="t"/>
          <a:lstStyle/>
          <a:p>
            <a:pPr marL="0" indent="0" algn="l">
              <a:buNone/>
            </a:pPr>
            <a:r>
              <a:rPr lang="en-US" sz="3000" b="1" kern="0" spc="-100" dirty="0">
                <a:solidFill>
                  <a:schemeClr val="tx2"/>
                </a:solidFill>
                <a:latin typeface="DM Sans" pitchFamily="34" charset="0"/>
                <a:ea typeface="DM Sans" pitchFamily="34" charset="-122"/>
                <a:cs typeface="DM Sans" pitchFamily="34" charset="-120"/>
              </a:rPr>
              <a:t>A specialized fusion supply chain company</a:t>
            </a:r>
            <a:endParaRPr lang="en-US" sz="3000" dirty="0"/>
          </a:p>
        </p:txBody>
      </p:sp>
      <p:sp>
        <p:nvSpPr>
          <p:cNvPr id="4" name="intro"/>
          <p:cNvSpPr txBox="1"/>
          <p:nvPr/>
        </p:nvSpPr>
        <p:spPr>
          <a:xfrm>
            <a:off x="685800" y="1847888"/>
            <a:ext cx="10332720" cy="1097280"/>
          </a:xfrm>
          <a:prstGeom prst="rect">
            <a:avLst/>
          </a:prstGeom>
          <a:noFill/>
          <a:ln/>
        </p:spPr>
        <p:txBody>
          <a:bodyPr wrap="square" lIns="0" tIns="0" rIns="0" bIns="0" rtlCol="0" anchor="t"/>
          <a:lstStyle/>
          <a:p>
            <a:pPr marL="0" indent="0">
              <a:lnSpc>
                <a:spcPct val="125000"/>
              </a:lnSpc>
              <a:buNone/>
            </a:pPr>
            <a:r>
              <a:rPr lang="en-US" sz="1800" dirty="0">
                <a:solidFill>
                  <a:schemeClr val="tx1"/>
                </a:solidFill>
                <a:latin typeface="DM Sans" pitchFamily="34" charset="0"/>
                <a:ea typeface="DM Sans" pitchFamily="34" charset="-122"/>
                <a:cs typeface="DM Sans" pitchFamily="34" charset="-120"/>
              </a:rPr>
              <a:t>We accelerate fusion companies with industry-ready </a:t>
            </a:r>
            <a:r>
              <a:rPr lang="en-US" sz="1800" b="1" dirty="0">
                <a:solidFill>
                  <a:schemeClr val="tx2"/>
                </a:solidFill>
                <a:latin typeface="DM Sans" pitchFamily="34" charset="0"/>
                <a:ea typeface="DM Sans" pitchFamily="34" charset="-122"/>
                <a:cs typeface="DM Sans" pitchFamily="34" charset="-120"/>
              </a:rPr>
              <a:t>integrated modeling, plasma diagnostics and control solutions</a:t>
            </a:r>
            <a:r>
              <a:rPr lang="en-US" sz="1800" dirty="0">
                <a:solidFill>
                  <a:schemeClr val="tx1"/>
                </a:solidFill>
                <a:latin typeface="DM Sans" pitchFamily="34" charset="0"/>
                <a:ea typeface="DM Sans" pitchFamily="34" charset="-122"/>
                <a:cs typeface="DM Sans" pitchFamily="34" charset="-120"/>
              </a:rPr>
              <a:t> for </a:t>
            </a:r>
            <a:r>
              <a:rPr lang="en-US" sz="1800" u="dotted" dirty="0">
                <a:solidFill>
                  <a:schemeClr val="tx1"/>
                </a:solidFill>
                <a:uFill>
                  <a:solidFill>
                    <a:srgbClr val="47C6EF"/>
                  </a:solidFill>
                </a:uFill>
                <a:latin typeface="DM Sans" pitchFamily="34" charset="0"/>
                <a:ea typeface="DM Sans" pitchFamily="34" charset="-122"/>
                <a:cs typeface="DM Sans" pitchFamily="34" charset="-120"/>
              </a:rPr>
              <a:t>MCF</a:t>
            </a:r>
            <a:r>
              <a:rPr lang="en-US" sz="1800" dirty="0">
                <a:solidFill>
                  <a:schemeClr val="tx1"/>
                </a:solidFill>
                <a:latin typeface="DM Sans" pitchFamily="34" charset="0"/>
                <a:ea typeface="DM Sans" pitchFamily="34" charset="-122"/>
                <a:cs typeface="DM Sans" pitchFamily="34" charset="-120"/>
              </a:rPr>
              <a:t> devices — combining deep understanding of plasma physics and fusion engineering with extensive experience on public and private fusion devices.</a:t>
            </a:r>
            <a:endParaRPr lang="en-US" sz="1800" dirty="0"/>
          </a:p>
        </p:txBody>
      </p:sp>
      <p:sp>
        <p:nvSpPr>
          <p:cNvPr id="5" name="stat-rule"/>
          <p:cNvSpPr/>
          <p:nvPr/>
        </p:nvSpPr>
        <p:spPr>
          <a:xfrm>
            <a:off x="685800" y="3122676"/>
            <a:ext cx="54864" cy="1655064"/>
          </a:xfrm>
          <a:prstGeom prst="rect">
            <a:avLst/>
          </a:prstGeom>
          <a:solidFill>
            <a:schemeClr val="accent1"/>
          </a:solidFill>
          <a:ln w="12700">
            <a:solidFill>
              <a:schemeClr val="accent1"/>
            </a:solidFill>
            <a:prstDash val="solid"/>
          </a:ln>
        </p:spPr>
        <p:txBody>
          <a:bodyPr/>
          <a:lstStyle/>
          <a:p>
            <a:endParaRPr lang="en-US"/>
          </a:p>
        </p:txBody>
      </p:sp>
      <p:sp>
        <p:nvSpPr>
          <p:cNvPr id="6" name="stat-tile"/>
          <p:cNvSpPr/>
          <p:nvPr/>
        </p:nvSpPr>
        <p:spPr>
          <a:xfrm>
            <a:off x="740664" y="3122676"/>
            <a:ext cx="2478024" cy="1655064"/>
          </a:xfrm>
          <a:prstGeom prst="rect">
            <a:avLst/>
          </a:prstGeom>
          <a:solidFill>
            <a:schemeClr val="bg2"/>
          </a:solidFill>
          <a:ln w="12700">
            <a:solidFill>
              <a:schemeClr val="bg2"/>
            </a:solidFill>
            <a:prstDash val="solid"/>
          </a:ln>
        </p:spPr>
        <p:txBody>
          <a:bodyPr/>
          <a:lstStyle/>
          <a:p>
            <a:endParaRPr lang="en-US"/>
          </a:p>
        </p:txBody>
      </p:sp>
      <p:sp>
        <p:nvSpPr>
          <p:cNvPr id="7" name="Text 5"/>
          <p:cNvSpPr txBox="1"/>
          <p:nvPr/>
        </p:nvSpPr>
        <p:spPr>
          <a:xfrm>
            <a:off x="978408" y="3330346"/>
            <a:ext cx="2103120" cy="502920"/>
          </a:xfrm>
          <a:prstGeom prst="rect">
            <a:avLst/>
          </a:prstGeom>
          <a:noFill/>
          <a:ln/>
        </p:spPr>
        <p:txBody>
          <a:bodyPr wrap="square" lIns="0" tIns="0" rIns="0" bIns="0" rtlCol="0" anchor="t"/>
          <a:lstStyle/>
          <a:p>
            <a:pPr marL="0" indent="0" algn="l">
              <a:lnSpc>
                <a:spcPct val="100000"/>
              </a:lnSpc>
              <a:buNone/>
            </a:pPr>
            <a:r>
              <a:rPr lang="en-US" sz="3200" b="1" kern="0" spc="-120" dirty="0">
                <a:solidFill>
                  <a:schemeClr val="tx2"/>
                </a:solidFill>
                <a:latin typeface="DM Sans" pitchFamily="34" charset="0"/>
                <a:ea typeface="DM Sans" pitchFamily="34" charset="-122"/>
                <a:cs typeface="DM Sans" pitchFamily="34" charset="-120"/>
              </a:rPr>
              <a:t>2023</a:t>
            </a:r>
            <a:endParaRPr lang="en-US" sz="3200" dirty="0"/>
          </a:p>
        </p:txBody>
      </p:sp>
      <p:sp>
        <p:nvSpPr>
          <p:cNvPr id="8" name="Text 6"/>
          <p:cNvSpPr txBox="1"/>
          <p:nvPr/>
        </p:nvSpPr>
        <p:spPr>
          <a:xfrm>
            <a:off x="978408" y="3914759"/>
            <a:ext cx="2057400" cy="731520"/>
          </a:xfrm>
          <a:prstGeom prst="rect">
            <a:avLst/>
          </a:prstGeom>
          <a:noFill/>
          <a:ln/>
        </p:spPr>
        <p:txBody>
          <a:bodyPr wrap="square" lIns="0" tIns="0" rIns="0" bIns="0" rtlCol="0" anchor="t"/>
          <a:lstStyle/>
          <a:p>
            <a:pPr marL="0" indent="0" algn="l">
              <a:lnSpc>
                <a:spcPct val="113000"/>
              </a:lnSpc>
              <a:buNone/>
            </a:pPr>
            <a:r>
              <a:rPr lang="en-US" sz="1250" dirty="0">
                <a:solidFill>
                  <a:schemeClr val="accent3"/>
                </a:solidFill>
                <a:latin typeface="DM Sans" pitchFamily="34" charset="0"/>
                <a:ea typeface="DM Sans" pitchFamily="34" charset="-122"/>
                <a:cs typeface="DM Sans" pitchFamily="34" charset="-120"/>
              </a:rPr>
              <a:t>Founded in Luxembourg (HQ), UK office, distributed team across Europe</a:t>
            </a:r>
            <a:endParaRPr lang="en-US" sz="1250" dirty="0"/>
          </a:p>
        </p:txBody>
      </p:sp>
      <p:sp>
        <p:nvSpPr>
          <p:cNvPr id="9" name="stat-rule"/>
          <p:cNvSpPr/>
          <p:nvPr/>
        </p:nvSpPr>
        <p:spPr>
          <a:xfrm>
            <a:off x="3451860" y="3122676"/>
            <a:ext cx="54864" cy="1655064"/>
          </a:xfrm>
          <a:prstGeom prst="rect">
            <a:avLst/>
          </a:prstGeom>
          <a:solidFill>
            <a:schemeClr val="accent1"/>
          </a:solidFill>
          <a:ln w="12700">
            <a:solidFill>
              <a:schemeClr val="accent1"/>
            </a:solidFill>
            <a:prstDash val="solid"/>
          </a:ln>
        </p:spPr>
        <p:txBody>
          <a:bodyPr/>
          <a:lstStyle/>
          <a:p>
            <a:endParaRPr lang="en-US"/>
          </a:p>
        </p:txBody>
      </p:sp>
      <p:sp>
        <p:nvSpPr>
          <p:cNvPr id="10" name="stat-tile"/>
          <p:cNvSpPr/>
          <p:nvPr/>
        </p:nvSpPr>
        <p:spPr>
          <a:xfrm>
            <a:off x="3506724" y="3122676"/>
            <a:ext cx="2478024" cy="1655064"/>
          </a:xfrm>
          <a:prstGeom prst="rect">
            <a:avLst/>
          </a:prstGeom>
          <a:solidFill>
            <a:schemeClr val="bg2"/>
          </a:solidFill>
          <a:ln w="12700">
            <a:solidFill>
              <a:schemeClr val="bg2"/>
            </a:solidFill>
            <a:prstDash val="solid"/>
          </a:ln>
        </p:spPr>
        <p:txBody>
          <a:bodyPr/>
          <a:lstStyle/>
          <a:p>
            <a:endParaRPr lang="en-US"/>
          </a:p>
        </p:txBody>
      </p:sp>
      <p:sp>
        <p:nvSpPr>
          <p:cNvPr id="11" name="Text 9"/>
          <p:cNvSpPr txBox="1"/>
          <p:nvPr/>
        </p:nvSpPr>
        <p:spPr>
          <a:xfrm>
            <a:off x="3744468" y="3330346"/>
            <a:ext cx="2103120" cy="502920"/>
          </a:xfrm>
          <a:prstGeom prst="rect">
            <a:avLst/>
          </a:prstGeom>
          <a:noFill/>
          <a:ln/>
        </p:spPr>
        <p:txBody>
          <a:bodyPr wrap="square" lIns="0" tIns="0" rIns="0" bIns="0" rtlCol="0" anchor="t"/>
          <a:lstStyle/>
          <a:p>
            <a:pPr marL="0" indent="0" algn="l">
              <a:lnSpc>
                <a:spcPct val="100000"/>
              </a:lnSpc>
              <a:buNone/>
            </a:pPr>
            <a:r>
              <a:rPr lang="en-US" sz="3200" b="1" kern="0" spc="-120" dirty="0">
                <a:solidFill>
                  <a:schemeClr val="tx2"/>
                </a:solidFill>
                <a:latin typeface="DM Sans" pitchFamily="34" charset="0"/>
                <a:ea typeface="DM Sans" pitchFamily="34" charset="-122"/>
                <a:cs typeface="DM Sans" pitchFamily="34" charset="-120"/>
              </a:rPr>
              <a:t>20+</a:t>
            </a:r>
            <a:endParaRPr lang="en-US" sz="3200" dirty="0"/>
          </a:p>
        </p:txBody>
      </p:sp>
      <p:sp>
        <p:nvSpPr>
          <p:cNvPr id="12" name="Text 10"/>
          <p:cNvSpPr txBox="1"/>
          <p:nvPr/>
        </p:nvSpPr>
        <p:spPr>
          <a:xfrm>
            <a:off x="3744468" y="3914759"/>
            <a:ext cx="1938528" cy="731520"/>
          </a:xfrm>
          <a:prstGeom prst="rect">
            <a:avLst/>
          </a:prstGeom>
          <a:noFill/>
          <a:ln/>
        </p:spPr>
        <p:txBody>
          <a:bodyPr wrap="square" lIns="0" tIns="0" rIns="0" bIns="0" rtlCol="0" anchor="t"/>
          <a:lstStyle/>
          <a:p>
            <a:pPr marL="0" indent="0" algn="l">
              <a:lnSpc>
                <a:spcPct val="113000"/>
              </a:lnSpc>
              <a:buNone/>
            </a:pPr>
            <a:r>
              <a:rPr lang="en-US" sz="1250" dirty="0">
                <a:solidFill>
                  <a:schemeClr val="accent3"/>
                </a:solidFill>
                <a:latin typeface="DM Sans" pitchFamily="34" charset="0"/>
                <a:ea typeface="DM Sans" pitchFamily="34" charset="-122"/>
                <a:cs typeface="DM Sans" pitchFamily="34" charset="-120"/>
              </a:rPr>
              <a:t>Plasma physicists, fusion engineers &amp; machine learning specialists</a:t>
            </a:r>
            <a:endParaRPr lang="en-US" sz="1250" dirty="0"/>
          </a:p>
        </p:txBody>
      </p:sp>
      <p:sp>
        <p:nvSpPr>
          <p:cNvPr id="13" name="stat-rule"/>
          <p:cNvSpPr/>
          <p:nvPr/>
        </p:nvSpPr>
        <p:spPr>
          <a:xfrm>
            <a:off x="6213348" y="3122676"/>
            <a:ext cx="54864" cy="1655064"/>
          </a:xfrm>
          <a:prstGeom prst="rect">
            <a:avLst/>
          </a:prstGeom>
          <a:solidFill>
            <a:schemeClr val="accent1"/>
          </a:solidFill>
          <a:ln w="12700">
            <a:solidFill>
              <a:schemeClr val="accent1"/>
            </a:solidFill>
            <a:prstDash val="solid"/>
          </a:ln>
        </p:spPr>
        <p:txBody>
          <a:bodyPr/>
          <a:lstStyle/>
          <a:p>
            <a:endParaRPr lang="en-US"/>
          </a:p>
        </p:txBody>
      </p:sp>
      <p:sp>
        <p:nvSpPr>
          <p:cNvPr id="14" name="stat-tile"/>
          <p:cNvSpPr/>
          <p:nvPr/>
        </p:nvSpPr>
        <p:spPr>
          <a:xfrm>
            <a:off x="6268212" y="3122676"/>
            <a:ext cx="2478024" cy="1655064"/>
          </a:xfrm>
          <a:prstGeom prst="rect">
            <a:avLst/>
          </a:prstGeom>
          <a:solidFill>
            <a:schemeClr val="bg2"/>
          </a:solidFill>
          <a:ln w="12700">
            <a:solidFill>
              <a:schemeClr val="bg2"/>
            </a:solidFill>
            <a:prstDash val="solid"/>
          </a:ln>
        </p:spPr>
        <p:txBody>
          <a:bodyPr/>
          <a:lstStyle/>
          <a:p>
            <a:endParaRPr lang="en-US"/>
          </a:p>
        </p:txBody>
      </p:sp>
      <p:sp>
        <p:nvSpPr>
          <p:cNvPr id="15" name="Text 13"/>
          <p:cNvSpPr txBox="1"/>
          <p:nvPr/>
        </p:nvSpPr>
        <p:spPr>
          <a:xfrm>
            <a:off x="6505956" y="3330346"/>
            <a:ext cx="2103120" cy="502920"/>
          </a:xfrm>
          <a:prstGeom prst="rect">
            <a:avLst/>
          </a:prstGeom>
          <a:noFill/>
          <a:ln/>
        </p:spPr>
        <p:txBody>
          <a:bodyPr wrap="square" lIns="0" tIns="0" rIns="0" bIns="0" rtlCol="0" anchor="t"/>
          <a:lstStyle/>
          <a:p>
            <a:pPr marL="0" indent="0" algn="l">
              <a:lnSpc>
                <a:spcPct val="100000"/>
              </a:lnSpc>
              <a:buNone/>
            </a:pPr>
            <a:r>
              <a:rPr lang="en-US" sz="3200" b="1" kern="0" spc="-120" dirty="0">
                <a:solidFill>
                  <a:schemeClr val="tx2"/>
                </a:solidFill>
                <a:latin typeface="DM Sans" pitchFamily="34" charset="0"/>
                <a:ea typeface="DM Sans" pitchFamily="34" charset="-122"/>
                <a:cs typeface="DM Sans" pitchFamily="34" charset="-120"/>
              </a:rPr>
              <a:t>100%</a:t>
            </a:r>
            <a:endParaRPr lang="en-US" sz="3200" dirty="0"/>
          </a:p>
        </p:txBody>
      </p:sp>
      <p:sp>
        <p:nvSpPr>
          <p:cNvPr id="16" name="Text 14"/>
          <p:cNvSpPr txBox="1"/>
          <p:nvPr/>
        </p:nvSpPr>
        <p:spPr>
          <a:xfrm>
            <a:off x="6505956" y="3914759"/>
            <a:ext cx="1938528" cy="731520"/>
          </a:xfrm>
          <a:prstGeom prst="rect">
            <a:avLst/>
          </a:prstGeom>
          <a:noFill/>
          <a:ln/>
        </p:spPr>
        <p:txBody>
          <a:bodyPr wrap="square" lIns="0" tIns="0" rIns="0" bIns="0" rtlCol="0" anchor="t"/>
          <a:lstStyle/>
          <a:p>
            <a:pPr marL="0" indent="0" algn="l">
              <a:lnSpc>
                <a:spcPct val="113000"/>
              </a:lnSpc>
              <a:buNone/>
            </a:pPr>
            <a:r>
              <a:rPr lang="en-US" sz="1250" dirty="0">
                <a:solidFill>
                  <a:schemeClr val="accent3"/>
                </a:solidFill>
                <a:latin typeface="DM Sans" pitchFamily="34" charset="0"/>
                <a:ea typeface="DM Sans" pitchFamily="34" charset="-122"/>
                <a:cs typeface="DM Sans" pitchFamily="34" charset="-120"/>
              </a:rPr>
              <a:t>Fusion-focused, all-in on the industry’s unlimited potential</a:t>
            </a:r>
            <a:endParaRPr lang="en-US" sz="1250" dirty="0"/>
          </a:p>
        </p:txBody>
      </p:sp>
      <p:sp>
        <p:nvSpPr>
          <p:cNvPr id="17" name="stat-rule"/>
          <p:cNvSpPr/>
          <p:nvPr/>
        </p:nvSpPr>
        <p:spPr>
          <a:xfrm>
            <a:off x="8974836" y="3122676"/>
            <a:ext cx="54864" cy="1655064"/>
          </a:xfrm>
          <a:prstGeom prst="rect">
            <a:avLst/>
          </a:prstGeom>
          <a:solidFill>
            <a:schemeClr val="accent1"/>
          </a:solidFill>
          <a:ln w="12700">
            <a:solidFill>
              <a:schemeClr val="accent1"/>
            </a:solidFill>
            <a:prstDash val="solid"/>
          </a:ln>
        </p:spPr>
        <p:txBody>
          <a:bodyPr/>
          <a:lstStyle/>
          <a:p>
            <a:endParaRPr lang="en-US"/>
          </a:p>
        </p:txBody>
      </p:sp>
      <p:sp>
        <p:nvSpPr>
          <p:cNvPr id="18" name="stat-tile"/>
          <p:cNvSpPr/>
          <p:nvPr/>
        </p:nvSpPr>
        <p:spPr>
          <a:xfrm>
            <a:off x="9029700" y="3122676"/>
            <a:ext cx="2478024" cy="1655064"/>
          </a:xfrm>
          <a:prstGeom prst="rect">
            <a:avLst/>
          </a:prstGeom>
          <a:solidFill>
            <a:schemeClr val="bg2"/>
          </a:solidFill>
          <a:ln w="12700">
            <a:solidFill>
              <a:schemeClr val="bg2"/>
            </a:solidFill>
            <a:prstDash val="solid"/>
          </a:ln>
        </p:spPr>
        <p:txBody>
          <a:bodyPr/>
          <a:lstStyle/>
          <a:p>
            <a:endParaRPr lang="en-US"/>
          </a:p>
        </p:txBody>
      </p:sp>
      <p:sp>
        <p:nvSpPr>
          <p:cNvPr id="19" name="Text 17"/>
          <p:cNvSpPr txBox="1"/>
          <p:nvPr/>
        </p:nvSpPr>
        <p:spPr>
          <a:xfrm>
            <a:off x="9267444" y="3330346"/>
            <a:ext cx="2103120" cy="502920"/>
          </a:xfrm>
          <a:prstGeom prst="rect">
            <a:avLst/>
          </a:prstGeom>
          <a:noFill/>
          <a:ln/>
        </p:spPr>
        <p:txBody>
          <a:bodyPr wrap="square" lIns="0" tIns="0" rIns="0" bIns="0" rtlCol="0" anchor="t"/>
          <a:lstStyle/>
          <a:p>
            <a:pPr marL="0" indent="0" algn="l">
              <a:lnSpc>
                <a:spcPct val="100000"/>
              </a:lnSpc>
              <a:buNone/>
            </a:pPr>
            <a:r>
              <a:rPr lang="en-US" sz="3200" b="1" kern="0" spc="-120" dirty="0">
                <a:solidFill>
                  <a:schemeClr val="tx2"/>
                </a:solidFill>
                <a:latin typeface="DM Sans" pitchFamily="34" charset="0"/>
                <a:ea typeface="DM Sans" pitchFamily="34" charset="-122"/>
                <a:cs typeface="DM Sans" pitchFamily="34" charset="-120"/>
              </a:rPr>
              <a:t>5+</a:t>
            </a:r>
            <a:endParaRPr lang="en-US" sz="3200" dirty="0"/>
          </a:p>
        </p:txBody>
      </p:sp>
      <p:sp>
        <p:nvSpPr>
          <p:cNvPr id="20" name="Text 18"/>
          <p:cNvSpPr txBox="1"/>
          <p:nvPr/>
        </p:nvSpPr>
        <p:spPr>
          <a:xfrm>
            <a:off x="9267444" y="3914759"/>
            <a:ext cx="1938528" cy="731520"/>
          </a:xfrm>
          <a:prstGeom prst="rect">
            <a:avLst/>
          </a:prstGeom>
          <a:noFill/>
          <a:ln/>
        </p:spPr>
        <p:txBody>
          <a:bodyPr wrap="square" lIns="0" tIns="0" rIns="0" bIns="0" rtlCol="0" anchor="t"/>
          <a:lstStyle/>
          <a:p>
            <a:pPr marL="0" indent="0" algn="l">
              <a:lnSpc>
                <a:spcPct val="113000"/>
              </a:lnSpc>
              <a:buNone/>
            </a:pPr>
            <a:r>
              <a:rPr lang="en-US" sz="1250" dirty="0">
                <a:solidFill>
                  <a:schemeClr val="accent3"/>
                </a:solidFill>
                <a:latin typeface="DM Sans" pitchFamily="34" charset="0"/>
                <a:ea typeface="DM Sans" pitchFamily="34" charset="-122"/>
                <a:cs typeface="DM Sans" pitchFamily="34" charset="-120"/>
              </a:rPr>
              <a:t>Tokamak startups supported across design &amp; engineering</a:t>
            </a:r>
            <a:endParaRPr lang="en-US" sz="1250" dirty="0"/>
          </a:p>
        </p:txBody>
      </p:sp>
      <p:pic>
        <p:nvPicPr>
          <p:cNvPr id="21" name="Image 0" descr="image.png"/>
          <p:cNvPicPr>
            <a:picLocks noChangeAspect="1"/>
          </p:cNvPicPr>
          <p:nvPr/>
        </p:nvPicPr>
        <p:blipFill>
          <a:blip r:embed="rId3"/>
          <a:srcRect/>
          <a:stretch>
            <a:fillRect/>
          </a:stretch>
        </p:blipFill>
        <p:spPr>
          <a:xfrm>
            <a:off x="676656" y="5074920"/>
            <a:ext cx="704088" cy="566928"/>
          </a:xfrm>
          <a:prstGeom prst="rect">
            <a:avLst/>
          </a:prstGeom>
        </p:spPr>
      </p:pic>
      <p:pic>
        <p:nvPicPr>
          <p:cNvPr id="22" name="Image 1" descr="image.png"/>
          <p:cNvPicPr>
            <a:picLocks noChangeAspect="1"/>
          </p:cNvPicPr>
          <p:nvPr/>
        </p:nvPicPr>
        <p:blipFill>
          <a:blip r:embed="rId4"/>
          <a:srcRect/>
          <a:stretch>
            <a:fillRect/>
          </a:stretch>
        </p:blipFill>
        <p:spPr>
          <a:xfrm>
            <a:off x="2272284" y="5093208"/>
            <a:ext cx="1645920" cy="525780"/>
          </a:xfrm>
          <a:prstGeom prst="rect">
            <a:avLst/>
          </a:prstGeom>
        </p:spPr>
      </p:pic>
      <p:pic>
        <p:nvPicPr>
          <p:cNvPr id="23" name="Image 2" descr="image.png"/>
          <p:cNvPicPr>
            <a:picLocks noChangeAspect="1"/>
          </p:cNvPicPr>
          <p:nvPr/>
        </p:nvPicPr>
        <p:blipFill>
          <a:blip r:embed="rId5"/>
          <a:srcRect/>
          <a:stretch>
            <a:fillRect/>
          </a:stretch>
        </p:blipFill>
        <p:spPr>
          <a:xfrm>
            <a:off x="4901184" y="5166360"/>
            <a:ext cx="1613916" cy="393192"/>
          </a:xfrm>
          <a:prstGeom prst="rect">
            <a:avLst/>
          </a:prstGeom>
        </p:spPr>
      </p:pic>
      <p:pic>
        <p:nvPicPr>
          <p:cNvPr id="24" name="Image 3" descr="image.png"/>
          <p:cNvPicPr>
            <a:picLocks noChangeAspect="1"/>
          </p:cNvPicPr>
          <p:nvPr/>
        </p:nvPicPr>
        <p:blipFill>
          <a:blip r:embed="rId6"/>
          <a:srcRect/>
          <a:stretch>
            <a:fillRect/>
          </a:stretch>
        </p:blipFill>
        <p:spPr>
          <a:xfrm>
            <a:off x="7447788" y="5074920"/>
            <a:ext cx="1924812" cy="566928"/>
          </a:xfrm>
          <a:prstGeom prst="rect">
            <a:avLst/>
          </a:prstGeom>
        </p:spPr>
      </p:pic>
      <p:pic>
        <p:nvPicPr>
          <p:cNvPr id="25" name="Image 4" descr="image.png"/>
          <p:cNvPicPr>
            <a:picLocks noChangeAspect="1"/>
          </p:cNvPicPr>
          <p:nvPr/>
        </p:nvPicPr>
        <p:blipFill>
          <a:blip r:embed="rId7"/>
          <a:srcRect/>
          <a:stretch>
            <a:fillRect/>
          </a:stretch>
        </p:blipFill>
        <p:spPr>
          <a:xfrm>
            <a:off x="10282428" y="5138928"/>
            <a:ext cx="1170432" cy="443484"/>
          </a:xfrm>
          <a:prstGeom prst="rect">
            <a:avLst/>
          </a:prstGeom>
        </p:spPr>
      </p:pic>
      <p:sp>
        <p:nvSpPr>
          <p:cNvPr id="26"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8A93A5"/>
                </a:solidFill>
                <a:latin typeface="DM Sans"/>
                <a:ea typeface="DM Sans"/>
                <a:cs typeface="DM Sans"/>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body" idx="101" hasCustomPrompt="1"/>
          </p:nvPr>
        </p:nvSpPr>
        <p:spPr>
          <a:xfrm>
            <a:off x="4572000" y="356616"/>
            <a:ext cx="6935724" cy="274320"/>
          </a:xfrm>
          <a:prstGeom prst="rect">
            <a:avLst/>
          </a:prstGeom>
          <a:noFill/>
          <a:ln/>
        </p:spPr>
        <p:txBody>
          <a:bodyPr wrap="square" lIns="0" tIns="0" rIns="0" bIns="0" rtlCol="0" anchor="t"/>
          <a:lstStyle/>
          <a:p>
            <a:pPr marL="0" indent="0" algn="r">
              <a:buNone/>
            </a:pPr>
            <a:r>
              <a:rPr lang="en-US" sz="1200" b="1" kern="0" spc="230" dirty="0">
                <a:solidFill>
                  <a:schemeClr val="accent1"/>
                </a:solidFill>
                <a:latin typeface="DM Sans" pitchFamily="34" charset="0"/>
                <a:ea typeface="DM Sans" pitchFamily="34" charset="-122"/>
                <a:cs typeface="DM Sans" pitchFamily="34" charset="-120"/>
              </a:rPr>
              <a:t>01 · CHALLENGE — REACTOR ENVIRONMENT</a:t>
            </a:r>
            <a:endParaRPr lang="en-US" sz="1200" dirty="0"/>
          </a:p>
        </p:txBody>
      </p:sp>
      <p:sp>
        <p:nvSpPr>
          <p:cNvPr id="3" name="Text 0"/>
          <p:cNvSpPr>
            <a:spLocks noGrp="1"/>
          </p:cNvSpPr>
          <p:nvPr>
            <p:ph type="title" idx="102" hasCustomPrompt="1"/>
          </p:nvPr>
        </p:nvSpPr>
        <p:spPr>
          <a:xfrm>
            <a:off x="676656" y="1074420"/>
            <a:ext cx="10821924" cy="566928"/>
          </a:xfrm>
          <a:prstGeom prst="rect">
            <a:avLst/>
          </a:prstGeom>
          <a:noFill/>
          <a:ln/>
        </p:spPr>
        <p:txBody>
          <a:bodyPr wrap="square" lIns="0" tIns="0" rIns="0" bIns="0" rtlCol="0" anchor="t"/>
          <a:lstStyle/>
          <a:p>
            <a:pPr marL="0" indent="0" algn="l">
              <a:buNone/>
            </a:pPr>
            <a:r>
              <a:rPr lang="en-US" sz="3000" b="1" kern="0" spc="-100" dirty="0">
                <a:solidFill>
                  <a:schemeClr val="tx2"/>
                </a:solidFill>
                <a:latin typeface="DM Sans" pitchFamily="34" charset="0"/>
                <a:ea typeface="DM Sans" pitchFamily="34" charset="-122"/>
                <a:cs typeface="DM Sans" pitchFamily="34" charset="-120"/>
              </a:rPr>
              <a:t>Reactor environment: fewer diagnostics, less access</a:t>
            </a:r>
            <a:endParaRPr lang="en-US" sz="3000" dirty="0"/>
          </a:p>
        </p:txBody>
      </p:sp>
      <p:sp>
        <p:nvSpPr>
          <p:cNvPr id="4" name="Text 2"/>
          <p:cNvSpPr txBox="1"/>
          <p:nvPr/>
        </p:nvSpPr>
        <p:spPr>
          <a:xfrm>
            <a:off x="685800" y="1889742"/>
            <a:ext cx="4892040" cy="3931920"/>
          </a:xfrm>
          <a:prstGeom prst="rect">
            <a:avLst/>
          </a:prstGeom>
          <a:noFill/>
          <a:ln/>
        </p:spPr>
        <p:txBody>
          <a:bodyPr wrap="square" lIns="0" tIns="0" rIns="0" bIns="0" rtlCol="0" anchor="t"/>
          <a:lstStyle/>
          <a:p>
            <a:pPr marL="254000" indent="-254000" algn="l">
              <a:lnSpc>
                <a:spcPct val="118000"/>
              </a:lnSpc>
              <a:spcAft>
                <a:spcPts val="700"/>
              </a:spcAft>
              <a:buClr>
                <a:schemeClr val="accent1"/>
              </a:buClr>
              <a:buSzPct val="105000"/>
              <a:buFont typeface="Arial"/>
              <a:buChar char="■"/>
            </a:pPr>
            <a:r>
              <a:rPr lang="en-US" sz="1450" b="1" dirty="0">
                <a:solidFill>
                  <a:schemeClr val="tx2"/>
                </a:solidFill>
                <a:latin typeface="DM Sans" pitchFamily="34" charset="0"/>
                <a:ea typeface="DM Sans" pitchFamily="34" charset="-122"/>
                <a:cs typeface="DM Sans" pitchFamily="34" charset="-120"/>
              </a:rPr>
              <a:t>Fewer diagnostics:</a:t>
            </a:r>
            <a:r>
              <a:rPr lang="en-US" sz="1450" dirty="0">
                <a:solidFill>
                  <a:schemeClr val="tx1"/>
                </a:solidFill>
                <a:latin typeface="DM Sans" pitchFamily="34" charset="0"/>
                <a:ea typeface="DM Sans" pitchFamily="34" charset="-122"/>
                <a:cs typeface="DM Sans" pitchFamily="34" charset="-120"/>
              </a:rPr>
              <a:t> neutron and gamma fluxes, breeding blanket and shielding leave room for only a minimal set of measurements — one-of-a-kind, low-TRL diagnostics neither survive nor fit.</a:t>
            </a:r>
            <a:endParaRPr lang="en-US" sz="1450" dirty="0"/>
          </a:p>
          <a:p>
            <a:pPr marL="254000" indent="-254000" algn="l">
              <a:lnSpc>
                <a:spcPct val="118000"/>
              </a:lnSpc>
              <a:spcAft>
                <a:spcPts val="700"/>
              </a:spcAft>
              <a:buClr>
                <a:schemeClr val="accent1"/>
              </a:buClr>
              <a:buSzPct val="105000"/>
              <a:buFont typeface="Arial"/>
              <a:buChar char="■"/>
            </a:pPr>
            <a:r>
              <a:rPr lang="en-US" sz="1450" b="1" dirty="0">
                <a:solidFill>
                  <a:schemeClr val="tx2"/>
                </a:solidFill>
                <a:latin typeface="DM Sans" pitchFamily="34" charset="0"/>
                <a:ea typeface="DM Sans" pitchFamily="34" charset="-122"/>
                <a:cs typeface="DM Sans" pitchFamily="34" charset="-120"/>
              </a:rPr>
              <a:t>Less effective diagnostics:</a:t>
            </a:r>
            <a:r>
              <a:rPr lang="en-US" sz="1450" dirty="0">
                <a:solidFill>
                  <a:schemeClr val="tx1"/>
                </a:solidFill>
                <a:latin typeface="DM Sans" pitchFamily="34" charset="0"/>
                <a:ea typeface="DM Sans" pitchFamily="34" charset="-122"/>
                <a:cs typeface="DM Sans" pitchFamily="34" charset="-120"/>
              </a:rPr>
              <a:t> shielding, larger distance to the plasma and reduced port access degrade what the remaining systems can see.</a:t>
            </a:r>
            <a:endParaRPr lang="en-US" sz="1450" dirty="0"/>
          </a:p>
          <a:p>
            <a:pPr marL="254000" indent="-254000" algn="l">
              <a:lnSpc>
                <a:spcPct val="118000"/>
              </a:lnSpc>
              <a:spcAft>
                <a:spcPts val="700"/>
              </a:spcAft>
              <a:buClr>
                <a:schemeClr val="accent1"/>
              </a:buClr>
              <a:buSzPct val="105000"/>
              <a:buFont typeface="Arial"/>
              <a:buChar char="■"/>
            </a:pPr>
            <a:r>
              <a:rPr lang="en-US" sz="1450" b="1" dirty="0">
                <a:solidFill>
                  <a:schemeClr val="tx2"/>
                </a:solidFill>
                <a:latin typeface="DM Sans" pitchFamily="34" charset="0"/>
                <a:ea typeface="DM Sans" pitchFamily="34" charset="-122"/>
                <a:cs typeface="DM Sans" pitchFamily="34" charset="-120"/>
              </a:rPr>
              <a:t>Long pulses, 24/7 operation:</a:t>
            </a:r>
            <a:r>
              <a:rPr lang="en-US" sz="1450" dirty="0">
                <a:solidFill>
                  <a:schemeClr val="tx1"/>
                </a:solidFill>
                <a:latin typeface="DM Sans" pitchFamily="34" charset="0"/>
                <a:ea typeface="DM Sans" pitchFamily="34" charset="-122"/>
                <a:cs typeface="DM Sans" pitchFamily="34" charset="-120"/>
              </a:rPr>
              <a:t> robust, maintainable systems with off-the-shelf spare parts.</a:t>
            </a:r>
            <a:endParaRPr lang="en-US" sz="1450" dirty="0"/>
          </a:p>
          <a:p>
            <a:pPr marL="254000" indent="-254000" algn="l">
              <a:lnSpc>
                <a:spcPct val="118000"/>
              </a:lnSpc>
              <a:spcAft>
                <a:spcPts val="700"/>
              </a:spcAft>
              <a:buClr>
                <a:schemeClr val="accent1"/>
              </a:buClr>
              <a:buSzPct val="105000"/>
              <a:buFont typeface="Arial"/>
              <a:buChar char="■"/>
            </a:pPr>
            <a:r>
              <a:rPr lang="en-US" sz="1450" b="1" dirty="0">
                <a:solidFill>
                  <a:schemeClr val="tx2"/>
                </a:solidFill>
                <a:latin typeface="DM Sans" pitchFamily="34" charset="0"/>
                <a:ea typeface="DM Sans" pitchFamily="34" charset="-122"/>
                <a:cs typeface="DM Sans" pitchFamily="34" charset="-120"/>
              </a:rPr>
              <a:t>Consequence:</a:t>
            </a:r>
            <a:r>
              <a:rPr lang="en-US" sz="1450" dirty="0">
                <a:solidFill>
                  <a:schemeClr val="tx1"/>
                </a:solidFill>
                <a:latin typeface="DM Sans" pitchFamily="34" charset="0"/>
                <a:ea typeface="DM Sans" pitchFamily="34" charset="-122"/>
                <a:cs typeface="DM Sans" pitchFamily="34" charset="-120"/>
              </a:rPr>
              <a:t> control and protection must rely on a few robust sensors — and on reconstructing the missing plasma parameters.</a:t>
            </a:r>
            <a:endParaRPr lang="en-US" sz="1450" dirty="0"/>
          </a:p>
        </p:txBody>
      </p:sp>
      <p:sp>
        <p:nvSpPr>
          <p:cNvPr id="5" name="zone-hot"/>
          <p:cNvSpPr/>
          <p:nvPr/>
        </p:nvSpPr>
        <p:spPr>
          <a:xfrm>
            <a:off x="5989320" y="2139696"/>
            <a:ext cx="1874520" cy="2834640"/>
          </a:xfrm>
          <a:prstGeom prst="rect">
            <a:avLst/>
          </a:prstGeom>
          <a:solidFill>
            <a:srgbClr val="E6E8F1"/>
          </a:solidFill>
          <a:ln w="12700">
            <a:solidFill>
              <a:srgbClr val="E6E8F1"/>
            </a:solidFill>
            <a:prstDash val="solid"/>
          </a:ln>
        </p:spPr>
        <p:txBody>
          <a:bodyPr/>
          <a:lstStyle/>
          <a:p>
            <a:endParaRPr lang="en-US"/>
          </a:p>
        </p:txBody>
      </p:sp>
      <p:sp>
        <p:nvSpPr>
          <p:cNvPr id="6" name="zone-inter"/>
          <p:cNvSpPr/>
          <p:nvPr/>
        </p:nvSpPr>
        <p:spPr>
          <a:xfrm>
            <a:off x="7863840" y="2139696"/>
            <a:ext cx="1965960" cy="2834640"/>
          </a:xfrm>
          <a:prstGeom prst="rect">
            <a:avLst/>
          </a:prstGeom>
          <a:solidFill>
            <a:schemeClr val="accent5"/>
          </a:solidFill>
          <a:ln w="12700">
            <a:solidFill>
              <a:schemeClr val="accent5"/>
            </a:solidFill>
            <a:prstDash val="solid"/>
          </a:ln>
        </p:spPr>
        <p:txBody>
          <a:bodyPr/>
          <a:lstStyle/>
          <a:p>
            <a:endParaRPr lang="en-US"/>
          </a:p>
        </p:txBody>
      </p:sp>
      <p:sp>
        <p:nvSpPr>
          <p:cNvPr id="7" name="zone-shield"/>
          <p:cNvSpPr/>
          <p:nvPr/>
        </p:nvSpPr>
        <p:spPr>
          <a:xfrm>
            <a:off x="9829800" y="2139696"/>
            <a:ext cx="1677924" cy="2834640"/>
          </a:xfrm>
          <a:prstGeom prst="rect">
            <a:avLst/>
          </a:prstGeom>
          <a:solidFill>
            <a:schemeClr val="bg2"/>
          </a:solidFill>
          <a:ln w="12700">
            <a:solidFill>
              <a:schemeClr val="bg2"/>
            </a:solidFill>
            <a:prstDash val="solid"/>
          </a:ln>
        </p:spPr>
        <p:txBody>
          <a:bodyPr/>
          <a:lstStyle/>
          <a:p>
            <a:endParaRPr lang="en-US"/>
          </a:p>
        </p:txBody>
      </p:sp>
      <p:sp>
        <p:nvSpPr>
          <p:cNvPr id="8" name="zone-head"/>
          <p:cNvSpPr/>
          <p:nvPr/>
        </p:nvSpPr>
        <p:spPr>
          <a:xfrm>
            <a:off x="5989320" y="1828800"/>
            <a:ext cx="1874520" cy="310896"/>
          </a:xfrm>
          <a:prstGeom prst="rect">
            <a:avLst/>
          </a:prstGeom>
          <a:solidFill>
            <a:schemeClr val="tx2"/>
          </a:solidFill>
          <a:ln w="12700">
            <a:solidFill>
              <a:schemeClr val="tx2"/>
            </a:solidFill>
            <a:prstDash val="solid"/>
          </a:ln>
        </p:spPr>
        <p:txBody>
          <a:bodyPr/>
          <a:lstStyle/>
          <a:p>
            <a:endParaRPr lang="en-US"/>
          </a:p>
        </p:txBody>
      </p:sp>
      <p:sp>
        <p:nvSpPr>
          <p:cNvPr id="9" name="Text 7"/>
          <p:cNvSpPr txBox="1"/>
          <p:nvPr/>
        </p:nvSpPr>
        <p:spPr>
          <a:xfrm>
            <a:off x="5989320" y="1828800"/>
            <a:ext cx="1874520" cy="310896"/>
          </a:xfrm>
          <a:prstGeom prst="rect">
            <a:avLst/>
          </a:prstGeom>
          <a:noFill/>
          <a:ln/>
        </p:spPr>
        <p:txBody>
          <a:bodyPr wrap="square" lIns="0" tIns="0" rIns="0" bIns="0" rtlCol="0" anchor="ctr"/>
          <a:lstStyle/>
          <a:p>
            <a:pPr marL="0" indent="0" algn="ctr">
              <a:buNone/>
            </a:pPr>
            <a:r>
              <a:rPr lang="en-US" sz="1000" b="1" kern="0" spc="160" dirty="0">
                <a:solidFill>
                  <a:schemeClr val="bg1"/>
                </a:solidFill>
                <a:latin typeface="DM Sans" pitchFamily="34" charset="0"/>
                <a:ea typeface="DM Sans" pitchFamily="34" charset="-122"/>
                <a:cs typeface="DM Sans" pitchFamily="34" charset="-120"/>
              </a:rPr>
              <a:t>HOT ZONE</a:t>
            </a:r>
            <a:endParaRPr lang="en-US" sz="1000" dirty="0"/>
          </a:p>
        </p:txBody>
      </p:sp>
      <p:sp>
        <p:nvSpPr>
          <p:cNvPr id="10" name="zone-head"/>
          <p:cNvSpPr/>
          <p:nvPr/>
        </p:nvSpPr>
        <p:spPr>
          <a:xfrm>
            <a:off x="7863840" y="1828800"/>
            <a:ext cx="1965960" cy="310896"/>
          </a:xfrm>
          <a:prstGeom prst="rect">
            <a:avLst/>
          </a:prstGeom>
          <a:solidFill>
            <a:schemeClr val="accent1"/>
          </a:solidFill>
          <a:ln w="12700">
            <a:solidFill>
              <a:schemeClr val="accent1"/>
            </a:solidFill>
            <a:prstDash val="solid"/>
          </a:ln>
        </p:spPr>
        <p:txBody>
          <a:bodyPr/>
          <a:lstStyle/>
          <a:p>
            <a:endParaRPr lang="en-US"/>
          </a:p>
        </p:txBody>
      </p:sp>
      <p:sp>
        <p:nvSpPr>
          <p:cNvPr id="11" name="Text 9"/>
          <p:cNvSpPr txBox="1"/>
          <p:nvPr/>
        </p:nvSpPr>
        <p:spPr>
          <a:xfrm>
            <a:off x="7863840" y="1828800"/>
            <a:ext cx="1965960" cy="310896"/>
          </a:xfrm>
          <a:prstGeom prst="rect">
            <a:avLst/>
          </a:prstGeom>
          <a:noFill/>
          <a:ln/>
        </p:spPr>
        <p:txBody>
          <a:bodyPr wrap="square" lIns="0" tIns="0" rIns="0" bIns="0" rtlCol="0" anchor="ctr"/>
          <a:lstStyle/>
          <a:p>
            <a:pPr marL="0" indent="0" algn="ctr">
              <a:buNone/>
            </a:pPr>
            <a:r>
              <a:rPr lang="en-US" sz="1000" b="1" kern="0" spc="160" dirty="0">
                <a:solidFill>
                  <a:schemeClr val="tx2"/>
                </a:solidFill>
                <a:latin typeface="DM Sans" pitchFamily="34" charset="0"/>
                <a:ea typeface="DM Sans" pitchFamily="34" charset="-122"/>
                <a:cs typeface="DM Sans" pitchFamily="34" charset="-120"/>
              </a:rPr>
              <a:t>INTERSPACE</a:t>
            </a:r>
            <a:endParaRPr lang="en-US" sz="1000" dirty="0"/>
          </a:p>
        </p:txBody>
      </p:sp>
      <p:sp>
        <p:nvSpPr>
          <p:cNvPr id="12" name="zone-head"/>
          <p:cNvSpPr/>
          <p:nvPr/>
        </p:nvSpPr>
        <p:spPr>
          <a:xfrm>
            <a:off x="9829800" y="1828800"/>
            <a:ext cx="1677924" cy="310896"/>
          </a:xfrm>
          <a:prstGeom prst="rect">
            <a:avLst/>
          </a:prstGeom>
          <a:solidFill>
            <a:srgbClr val="C9CDD6"/>
          </a:solidFill>
          <a:ln w="12700">
            <a:solidFill>
              <a:srgbClr val="C9CDD6"/>
            </a:solidFill>
            <a:prstDash val="solid"/>
          </a:ln>
        </p:spPr>
        <p:txBody>
          <a:bodyPr/>
          <a:lstStyle/>
          <a:p>
            <a:endParaRPr lang="en-US"/>
          </a:p>
        </p:txBody>
      </p:sp>
      <p:sp>
        <p:nvSpPr>
          <p:cNvPr id="13" name="Text 11"/>
          <p:cNvSpPr txBox="1"/>
          <p:nvPr/>
        </p:nvSpPr>
        <p:spPr>
          <a:xfrm>
            <a:off x="9829800" y="1828800"/>
            <a:ext cx="1677924" cy="310896"/>
          </a:xfrm>
          <a:prstGeom prst="rect">
            <a:avLst/>
          </a:prstGeom>
          <a:noFill/>
          <a:ln/>
        </p:spPr>
        <p:txBody>
          <a:bodyPr wrap="square" lIns="0" tIns="0" rIns="0" bIns="0" rtlCol="0" anchor="ctr"/>
          <a:lstStyle/>
          <a:p>
            <a:pPr marL="0" indent="0" algn="ctr">
              <a:buNone/>
            </a:pPr>
            <a:r>
              <a:rPr lang="en-US" sz="1000" b="1" kern="0" spc="160" dirty="0">
                <a:solidFill>
                  <a:schemeClr val="tx2"/>
                </a:solidFill>
                <a:latin typeface="DM Sans" pitchFamily="34" charset="0"/>
                <a:ea typeface="DM Sans" pitchFamily="34" charset="-122"/>
                <a:cs typeface="DM Sans" pitchFamily="34" charset="-120"/>
              </a:rPr>
              <a:t>SHIELDED AREA</a:t>
            </a:r>
            <a:endParaRPr lang="en-US" sz="1000" dirty="0"/>
          </a:p>
        </p:txBody>
      </p:sp>
      <p:sp>
        <p:nvSpPr>
          <p:cNvPr id="14" name="plasma"/>
          <p:cNvSpPr/>
          <p:nvPr/>
        </p:nvSpPr>
        <p:spPr>
          <a:xfrm>
            <a:off x="6108192" y="2414016"/>
            <a:ext cx="749808" cy="2286000"/>
          </a:xfrm>
          <a:prstGeom prst="ellipse">
            <a:avLst/>
          </a:prstGeom>
          <a:solidFill>
            <a:schemeClr val="accent1">
              <a:alpha val="65000"/>
            </a:schemeClr>
          </a:solidFill>
          <a:ln w="12700">
            <a:solidFill>
              <a:schemeClr val="accent1"/>
            </a:solidFill>
            <a:prstDash val="solid"/>
          </a:ln>
        </p:spPr>
        <p:txBody>
          <a:bodyPr/>
          <a:lstStyle/>
          <a:p>
            <a:endParaRPr lang="en-US"/>
          </a:p>
        </p:txBody>
      </p:sp>
      <p:sp>
        <p:nvSpPr>
          <p:cNvPr id="15" name="Text 13"/>
          <p:cNvSpPr txBox="1"/>
          <p:nvPr/>
        </p:nvSpPr>
        <p:spPr>
          <a:xfrm>
            <a:off x="6035040" y="3419856"/>
            <a:ext cx="896112" cy="274320"/>
          </a:xfrm>
          <a:prstGeom prst="rect">
            <a:avLst/>
          </a:prstGeom>
          <a:noFill/>
          <a:ln/>
        </p:spPr>
        <p:txBody>
          <a:bodyPr wrap="square" lIns="0" tIns="0" rIns="0" bIns="0" rtlCol="0" anchor="ctr"/>
          <a:lstStyle/>
          <a:p>
            <a:pPr marL="0" indent="0" algn="ctr">
              <a:buNone/>
            </a:pPr>
            <a:r>
              <a:rPr lang="en-US" sz="1050" b="1" dirty="0">
                <a:solidFill>
                  <a:schemeClr val="tx2"/>
                </a:solidFill>
                <a:latin typeface="DM Sans" pitchFamily="34" charset="0"/>
                <a:ea typeface="DM Sans" pitchFamily="34" charset="-122"/>
                <a:cs typeface="DM Sans" pitchFamily="34" charset="-120"/>
              </a:rPr>
              <a:t>Plasma</a:t>
            </a:r>
            <a:endParaRPr lang="en-US" sz="1050" dirty="0"/>
          </a:p>
        </p:txBody>
      </p:sp>
      <p:sp>
        <p:nvSpPr>
          <p:cNvPr id="16" name="blanket-top"/>
          <p:cNvSpPr/>
          <p:nvPr/>
        </p:nvSpPr>
        <p:spPr>
          <a:xfrm>
            <a:off x="7004304" y="2249424"/>
            <a:ext cx="384048" cy="1152144"/>
          </a:xfrm>
          <a:prstGeom prst="rect">
            <a:avLst/>
          </a:prstGeom>
          <a:solidFill>
            <a:srgbClr val="B9BFD3"/>
          </a:solidFill>
          <a:ln w="12700">
            <a:solidFill>
              <a:srgbClr val="B9BFD3"/>
            </a:solidFill>
            <a:prstDash val="solid"/>
          </a:ln>
        </p:spPr>
        <p:txBody>
          <a:bodyPr/>
          <a:lstStyle/>
          <a:p>
            <a:endParaRPr lang="en-US"/>
          </a:p>
        </p:txBody>
      </p:sp>
      <p:sp>
        <p:nvSpPr>
          <p:cNvPr id="17" name="blanket-bot"/>
          <p:cNvSpPr/>
          <p:nvPr/>
        </p:nvSpPr>
        <p:spPr>
          <a:xfrm>
            <a:off x="7004304" y="3712464"/>
            <a:ext cx="384048" cy="1152144"/>
          </a:xfrm>
          <a:prstGeom prst="rect">
            <a:avLst/>
          </a:prstGeom>
          <a:solidFill>
            <a:srgbClr val="B9BFD3"/>
          </a:solidFill>
          <a:ln w="12700">
            <a:solidFill>
              <a:srgbClr val="B9BFD3"/>
            </a:solidFill>
            <a:prstDash val="solid"/>
          </a:ln>
        </p:spPr>
        <p:txBody>
          <a:bodyPr/>
          <a:lstStyle/>
          <a:p>
            <a:endParaRPr lang="en-US"/>
          </a:p>
        </p:txBody>
      </p:sp>
      <p:sp>
        <p:nvSpPr>
          <p:cNvPr id="18" name="shield-top"/>
          <p:cNvSpPr/>
          <p:nvPr/>
        </p:nvSpPr>
        <p:spPr>
          <a:xfrm>
            <a:off x="7388352" y="2249424"/>
            <a:ext cx="365760" cy="1152144"/>
          </a:xfrm>
          <a:prstGeom prst="rect">
            <a:avLst/>
          </a:prstGeom>
          <a:solidFill>
            <a:schemeClr val="tx2"/>
          </a:solidFill>
          <a:ln w="12700">
            <a:solidFill>
              <a:schemeClr val="tx2"/>
            </a:solidFill>
            <a:prstDash val="solid"/>
          </a:ln>
        </p:spPr>
        <p:txBody>
          <a:bodyPr/>
          <a:lstStyle/>
          <a:p>
            <a:endParaRPr lang="en-US"/>
          </a:p>
        </p:txBody>
      </p:sp>
      <p:sp>
        <p:nvSpPr>
          <p:cNvPr id="19" name="shield-bot"/>
          <p:cNvSpPr/>
          <p:nvPr/>
        </p:nvSpPr>
        <p:spPr>
          <a:xfrm>
            <a:off x="7388352" y="3712464"/>
            <a:ext cx="365760" cy="1152144"/>
          </a:xfrm>
          <a:prstGeom prst="rect">
            <a:avLst/>
          </a:prstGeom>
          <a:solidFill>
            <a:schemeClr val="tx2"/>
          </a:solidFill>
          <a:ln w="12700">
            <a:solidFill>
              <a:schemeClr val="tx2"/>
            </a:solidFill>
            <a:prstDash val="solid"/>
          </a:ln>
        </p:spPr>
        <p:txBody>
          <a:bodyPr/>
          <a:lstStyle/>
          <a:p>
            <a:endParaRPr lang="en-US"/>
          </a:p>
        </p:txBody>
      </p:sp>
      <p:sp>
        <p:nvSpPr>
          <p:cNvPr id="20" name="Text 18"/>
          <p:cNvSpPr txBox="1"/>
          <p:nvPr/>
        </p:nvSpPr>
        <p:spPr>
          <a:xfrm rot="16200000">
            <a:off x="6547104" y="2642616"/>
            <a:ext cx="1298448" cy="384048"/>
          </a:xfrm>
          <a:prstGeom prst="rect">
            <a:avLst/>
          </a:prstGeom>
          <a:noFill/>
          <a:ln/>
        </p:spPr>
        <p:txBody>
          <a:bodyPr wrap="square" lIns="0" tIns="0" rIns="0" bIns="0" rtlCol="0" anchor="ctr"/>
          <a:lstStyle/>
          <a:p>
            <a:pPr marL="0" indent="0" algn="ctr">
              <a:buNone/>
            </a:pPr>
            <a:r>
              <a:rPr lang="en-US" sz="900" b="1" kern="0" spc="120" dirty="0">
                <a:solidFill>
                  <a:schemeClr val="tx2"/>
                </a:solidFill>
                <a:latin typeface="DM Sans" pitchFamily="34" charset="0"/>
                <a:ea typeface="DM Sans" pitchFamily="34" charset="-122"/>
                <a:cs typeface="DM Sans" pitchFamily="34" charset="-120"/>
              </a:rPr>
              <a:t>BLANKET</a:t>
            </a:r>
            <a:endParaRPr lang="en-US" sz="900" dirty="0"/>
          </a:p>
        </p:txBody>
      </p:sp>
      <p:sp>
        <p:nvSpPr>
          <p:cNvPr id="21" name="Text 19"/>
          <p:cNvSpPr txBox="1"/>
          <p:nvPr/>
        </p:nvSpPr>
        <p:spPr>
          <a:xfrm rot="16200000">
            <a:off x="6922008" y="2642616"/>
            <a:ext cx="1298448" cy="365760"/>
          </a:xfrm>
          <a:prstGeom prst="rect">
            <a:avLst/>
          </a:prstGeom>
          <a:noFill/>
          <a:ln/>
        </p:spPr>
        <p:txBody>
          <a:bodyPr wrap="square" lIns="0" tIns="0" rIns="0" bIns="0" rtlCol="0" anchor="ctr"/>
          <a:lstStyle/>
          <a:p>
            <a:pPr marL="0" indent="0" algn="ctr">
              <a:buNone/>
            </a:pPr>
            <a:r>
              <a:rPr lang="en-US" sz="900" b="1" kern="0" spc="120" dirty="0">
                <a:solidFill>
                  <a:schemeClr val="bg1"/>
                </a:solidFill>
                <a:latin typeface="DM Sans" pitchFamily="34" charset="0"/>
                <a:ea typeface="DM Sans" pitchFamily="34" charset="-122"/>
                <a:cs typeface="DM Sans" pitchFamily="34" charset="-120"/>
              </a:rPr>
              <a:t>SHIELD</a:t>
            </a:r>
            <a:endParaRPr lang="en-US" sz="900" dirty="0"/>
          </a:p>
        </p:txBody>
      </p:sp>
      <p:sp>
        <p:nvSpPr>
          <p:cNvPr id="22" name="front-end"/>
          <p:cNvSpPr/>
          <p:nvPr/>
        </p:nvSpPr>
        <p:spPr>
          <a:xfrm>
            <a:off x="7031736" y="3447288"/>
            <a:ext cx="329184" cy="219456"/>
          </a:xfrm>
          <a:prstGeom prst="rect">
            <a:avLst/>
          </a:prstGeom>
          <a:solidFill>
            <a:schemeClr val="accent1"/>
          </a:solidFill>
          <a:ln w="12700">
            <a:solidFill>
              <a:schemeClr val="accent1"/>
            </a:solidFill>
            <a:prstDash val="solid"/>
          </a:ln>
        </p:spPr>
        <p:txBody>
          <a:bodyPr/>
          <a:lstStyle/>
          <a:p>
            <a:endParaRPr lang="en-US"/>
          </a:p>
        </p:txBody>
      </p:sp>
      <p:sp>
        <p:nvSpPr>
          <p:cNvPr id="23" name="waveguide"/>
          <p:cNvSpPr/>
          <p:nvPr/>
        </p:nvSpPr>
        <p:spPr>
          <a:xfrm>
            <a:off x="7360920" y="3502152"/>
            <a:ext cx="2697480" cy="0"/>
          </a:xfrm>
          <a:prstGeom prst="line">
            <a:avLst/>
          </a:prstGeom>
          <a:noFill/>
          <a:ln w="25400">
            <a:solidFill>
              <a:srgbClr val="2D3870"/>
            </a:solidFill>
            <a:prstDash val="solid"/>
          </a:ln>
        </p:spPr>
        <p:txBody>
          <a:bodyPr/>
          <a:lstStyle/>
          <a:p>
            <a:endParaRPr lang="en-US"/>
          </a:p>
        </p:txBody>
      </p:sp>
      <p:sp>
        <p:nvSpPr>
          <p:cNvPr id="24" name="waveguide"/>
          <p:cNvSpPr/>
          <p:nvPr/>
        </p:nvSpPr>
        <p:spPr>
          <a:xfrm>
            <a:off x="7360920" y="3611880"/>
            <a:ext cx="2697480" cy="0"/>
          </a:xfrm>
          <a:prstGeom prst="line">
            <a:avLst/>
          </a:prstGeom>
          <a:noFill/>
          <a:ln w="25400">
            <a:solidFill>
              <a:srgbClr val="2D3870"/>
            </a:solidFill>
            <a:prstDash val="solid"/>
          </a:ln>
        </p:spPr>
        <p:txBody>
          <a:bodyPr/>
          <a:lstStyle/>
          <a:p>
            <a:endParaRPr lang="en-US"/>
          </a:p>
        </p:txBody>
      </p:sp>
      <p:sp>
        <p:nvSpPr>
          <p:cNvPr id="25" name="bioshield"/>
          <p:cNvSpPr/>
          <p:nvPr/>
        </p:nvSpPr>
        <p:spPr>
          <a:xfrm>
            <a:off x="9829800" y="2249424"/>
            <a:ext cx="128016" cy="2615184"/>
          </a:xfrm>
          <a:prstGeom prst="rect">
            <a:avLst/>
          </a:prstGeom>
          <a:solidFill>
            <a:srgbClr val="8A93A5"/>
          </a:solidFill>
          <a:ln w="12700">
            <a:solidFill>
              <a:srgbClr val="8A93A5"/>
            </a:solidFill>
            <a:prstDash val="solid"/>
          </a:ln>
        </p:spPr>
        <p:txBody>
          <a:bodyPr/>
          <a:lstStyle/>
          <a:p>
            <a:endParaRPr lang="en-US"/>
          </a:p>
        </p:txBody>
      </p:sp>
      <p:sp>
        <p:nvSpPr>
          <p:cNvPr id="26" name="acq"/>
          <p:cNvSpPr/>
          <p:nvPr/>
        </p:nvSpPr>
        <p:spPr>
          <a:xfrm>
            <a:off x="10058400" y="3145536"/>
            <a:ext cx="1325880" cy="822960"/>
          </a:xfrm>
          <a:prstGeom prst="rect">
            <a:avLst/>
          </a:prstGeom>
          <a:solidFill>
            <a:schemeClr val="bg1"/>
          </a:solidFill>
          <a:ln w="15875">
            <a:solidFill>
              <a:srgbClr val="2D3870"/>
            </a:solidFill>
            <a:prstDash val="solid"/>
          </a:ln>
        </p:spPr>
        <p:txBody>
          <a:bodyPr/>
          <a:lstStyle/>
          <a:p>
            <a:endParaRPr lang="en-US"/>
          </a:p>
        </p:txBody>
      </p:sp>
      <p:sp>
        <p:nvSpPr>
          <p:cNvPr id="27" name="Text 25"/>
          <p:cNvSpPr txBox="1"/>
          <p:nvPr/>
        </p:nvSpPr>
        <p:spPr>
          <a:xfrm>
            <a:off x="10058400" y="3145536"/>
            <a:ext cx="1325880" cy="822960"/>
          </a:xfrm>
          <a:prstGeom prst="rect">
            <a:avLst/>
          </a:prstGeom>
          <a:noFill/>
          <a:ln/>
        </p:spPr>
        <p:txBody>
          <a:bodyPr wrap="square" lIns="0" tIns="0" rIns="0" bIns="0" rtlCol="0" anchor="ctr"/>
          <a:lstStyle/>
          <a:p>
            <a:pPr marL="0" indent="0" algn="ctr">
              <a:buNone/>
            </a:pPr>
            <a:r>
              <a:rPr lang="en-US" sz="1050" b="1" dirty="0">
                <a:solidFill>
                  <a:schemeClr val="tx2"/>
                </a:solidFill>
                <a:latin typeface="DM Sans" pitchFamily="34" charset="0"/>
                <a:ea typeface="DM Sans" pitchFamily="34" charset="-122"/>
                <a:cs typeface="DM Sans" pitchFamily="34" charset="-120"/>
              </a:rPr>
              <a:t>Acquisition &amp;</a:t>
            </a:r>
            <a:endParaRPr lang="en-US" sz="1050" dirty="0"/>
          </a:p>
          <a:p>
            <a:pPr marL="0" indent="0" algn="ctr">
              <a:buNone/>
            </a:pPr>
            <a:r>
              <a:rPr lang="en-US" sz="1050" b="1" dirty="0">
                <a:solidFill>
                  <a:schemeClr val="tx2"/>
                </a:solidFill>
                <a:latin typeface="DM Sans" pitchFamily="34" charset="0"/>
                <a:ea typeface="DM Sans" pitchFamily="34" charset="-122"/>
                <a:cs typeface="DM Sans" pitchFamily="34" charset="-120"/>
              </a:rPr>
              <a:t>processing</a:t>
            </a:r>
            <a:endParaRPr lang="en-US" sz="1050" dirty="0"/>
          </a:p>
        </p:txBody>
      </p:sp>
      <p:sp>
        <p:nvSpPr>
          <p:cNvPr id="28" name="Text 26"/>
          <p:cNvSpPr txBox="1"/>
          <p:nvPr/>
        </p:nvSpPr>
        <p:spPr>
          <a:xfrm>
            <a:off x="7863840" y="2395728"/>
            <a:ext cx="1920240" cy="228600"/>
          </a:xfrm>
          <a:prstGeom prst="rect">
            <a:avLst/>
          </a:prstGeom>
          <a:noFill/>
          <a:ln/>
        </p:spPr>
        <p:txBody>
          <a:bodyPr wrap="square" lIns="0" tIns="0" rIns="0" bIns="0" rtlCol="0" anchor="ctr"/>
          <a:lstStyle/>
          <a:p>
            <a:pPr marL="0" indent="0" algn="ctr">
              <a:buNone/>
            </a:pPr>
            <a:r>
              <a:rPr lang="en-US" sz="1000" b="1" dirty="0">
                <a:solidFill>
                  <a:schemeClr val="tx2"/>
                </a:solidFill>
                <a:latin typeface="DM Sans" pitchFamily="34" charset="0"/>
                <a:ea typeface="DM Sans" pitchFamily="34" charset="-122"/>
                <a:cs typeface="DM Sans" pitchFamily="34" charset="-120"/>
              </a:rPr>
              <a:t>Front-end in a narrow port</a:t>
            </a:r>
            <a:endParaRPr lang="en-US" sz="1000" dirty="0"/>
          </a:p>
        </p:txBody>
      </p:sp>
      <p:sp>
        <p:nvSpPr>
          <p:cNvPr id="29" name="leader"/>
          <p:cNvSpPr/>
          <p:nvPr/>
        </p:nvSpPr>
        <p:spPr>
          <a:xfrm>
            <a:off x="7452360" y="2523744"/>
            <a:ext cx="429768" cy="923544"/>
          </a:xfrm>
          <a:prstGeom prst="line">
            <a:avLst/>
          </a:prstGeom>
          <a:noFill/>
          <a:ln w="9525">
            <a:solidFill>
              <a:srgbClr val="2D3870"/>
            </a:solidFill>
            <a:prstDash val="solid"/>
          </a:ln>
        </p:spPr>
        <p:txBody>
          <a:bodyPr/>
          <a:lstStyle/>
          <a:p>
            <a:endParaRPr lang="en-US"/>
          </a:p>
        </p:txBody>
      </p:sp>
      <p:sp>
        <p:nvSpPr>
          <p:cNvPr id="30" name="Text 28"/>
          <p:cNvSpPr txBox="1"/>
          <p:nvPr/>
        </p:nvSpPr>
        <p:spPr>
          <a:xfrm>
            <a:off x="7863840" y="3721608"/>
            <a:ext cx="1920240" cy="228600"/>
          </a:xfrm>
          <a:prstGeom prst="rect">
            <a:avLst/>
          </a:prstGeom>
          <a:noFill/>
          <a:ln/>
        </p:spPr>
        <p:txBody>
          <a:bodyPr wrap="square" lIns="0" tIns="0" rIns="0" bIns="0" rtlCol="0" anchor="ctr"/>
          <a:lstStyle/>
          <a:p>
            <a:pPr marL="0" indent="0" algn="ctr">
              <a:buNone/>
            </a:pPr>
            <a:r>
              <a:rPr lang="en-US" sz="1000" b="1" dirty="0">
                <a:solidFill>
                  <a:schemeClr val="tx2"/>
                </a:solidFill>
                <a:latin typeface="DM Sans" pitchFamily="34" charset="0"/>
                <a:ea typeface="DM Sans" pitchFamily="34" charset="-122"/>
                <a:cs typeface="DM Sans" pitchFamily="34" charset="-120"/>
              </a:rPr>
              <a:t>Long transmission lines</a:t>
            </a:r>
            <a:endParaRPr lang="en-US" sz="1000" dirty="0"/>
          </a:p>
        </p:txBody>
      </p:sp>
      <p:sp>
        <p:nvSpPr>
          <p:cNvPr id="31" name="Text 29"/>
          <p:cNvSpPr txBox="1"/>
          <p:nvPr/>
        </p:nvSpPr>
        <p:spPr>
          <a:xfrm>
            <a:off x="9281160" y="4608576"/>
            <a:ext cx="502920" cy="201168"/>
          </a:xfrm>
          <a:prstGeom prst="rect">
            <a:avLst/>
          </a:prstGeom>
          <a:noFill/>
          <a:ln/>
        </p:spPr>
        <p:txBody>
          <a:bodyPr wrap="square" lIns="0" tIns="0" rIns="0" bIns="0" rtlCol="0" anchor="ctr"/>
          <a:lstStyle/>
          <a:p>
            <a:pPr marL="0" indent="0" algn="r">
              <a:buNone/>
            </a:pPr>
            <a:r>
              <a:rPr lang="en-US" sz="900" dirty="0">
                <a:solidFill>
                  <a:schemeClr val="accent3"/>
                </a:solidFill>
                <a:latin typeface="DM Sans" pitchFamily="34" charset="0"/>
                <a:ea typeface="DM Sans" pitchFamily="34" charset="-122"/>
                <a:cs typeface="DM Sans" pitchFamily="34" charset="-120"/>
              </a:rPr>
              <a:t>Bioshield</a:t>
            </a:r>
            <a:endParaRPr lang="en-US" sz="900" dirty="0"/>
          </a:p>
        </p:txBody>
      </p:sp>
      <p:sp>
        <p:nvSpPr>
          <p:cNvPr id="32" name="flux-wedge"/>
          <p:cNvSpPr/>
          <p:nvPr/>
        </p:nvSpPr>
        <p:spPr>
          <a:xfrm>
            <a:off x="5989320" y="5102352"/>
            <a:ext cx="5518404" cy="329184"/>
          </a:xfrm>
          <a:prstGeom prst="rtTriangle">
            <a:avLst/>
          </a:prstGeom>
          <a:solidFill>
            <a:srgbClr val="2D3870">
              <a:alpha val="85000"/>
            </a:srgbClr>
          </a:solidFill>
          <a:ln w="12700">
            <a:solidFill>
              <a:srgbClr val="2D3870"/>
            </a:solidFill>
            <a:prstDash val="solid"/>
          </a:ln>
        </p:spPr>
        <p:txBody>
          <a:bodyPr/>
          <a:lstStyle/>
          <a:p>
            <a:endParaRPr lang="en-US"/>
          </a:p>
        </p:txBody>
      </p:sp>
      <p:sp>
        <p:nvSpPr>
          <p:cNvPr id="33" name="Text 31"/>
          <p:cNvSpPr txBox="1"/>
          <p:nvPr/>
        </p:nvSpPr>
        <p:spPr>
          <a:xfrm>
            <a:off x="6080760" y="5212080"/>
            <a:ext cx="2377440" cy="219456"/>
          </a:xfrm>
          <a:prstGeom prst="rect">
            <a:avLst/>
          </a:prstGeom>
          <a:noFill/>
          <a:ln/>
        </p:spPr>
        <p:txBody>
          <a:bodyPr wrap="square" lIns="0" tIns="0" rIns="0" bIns="0" rtlCol="0" anchor="ctr"/>
          <a:lstStyle/>
          <a:p>
            <a:pPr marL="0" indent="0">
              <a:buNone/>
            </a:pPr>
            <a:r>
              <a:rPr lang="en-US" sz="1000" b="1" dirty="0">
                <a:solidFill>
                  <a:schemeClr val="bg1"/>
                </a:solidFill>
                <a:latin typeface="DM Sans" pitchFamily="34" charset="0"/>
                <a:ea typeface="DM Sans" pitchFamily="34" charset="-122"/>
                <a:cs typeface="DM Sans" pitchFamily="34" charset="-120"/>
              </a:rPr>
              <a:t>Neutron and gamma flux</a:t>
            </a:r>
            <a:endParaRPr lang="en-US" sz="1000" dirty="0"/>
          </a:p>
        </p:txBody>
      </p:sp>
      <p:sp>
        <p:nvSpPr>
          <p:cNvPr id="34"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8A93A5"/>
                </a:solidFill>
                <a:latin typeface="DM Sans"/>
                <a:ea typeface="DM Sans"/>
                <a:cs typeface="DM Sans"/>
              </a:defRPr>
            </a:lvl1pPr>
          </a:lstStyle>
          <a:p>
            <a:pPr algn="r"/>
            <a:fld id="{F7021451-1387-4CA6-816F-3879F97B5CBC}" type="slidenum">
              <a:rPr lang="en-US" b="0"/>
              <a:t>3</a:t>
            </a:fld>
            <a:endParaRPr lang="en-US"/>
          </a:p>
        </p:txBody>
      </p:sp>
      <p:sp>
        <p:nvSpPr>
          <p:cNvPr id="35" name="pub-bar"/>
          <p:cNvSpPr/>
          <p:nvPr/>
        </p:nvSpPr>
        <p:spPr>
          <a:xfrm>
            <a:off x="685800" y="6323076"/>
            <a:ext cx="54864" cy="342900"/>
          </a:xfrm>
          <a:prstGeom prst="rect">
            <a:avLst/>
          </a:prstGeom>
          <a:solidFill>
            <a:schemeClr val="accent1"/>
          </a:solidFill>
          <a:ln w="12700">
            <a:solidFill>
              <a:schemeClr val="accent1"/>
            </a:solidFill>
            <a:prstDash val="solid"/>
          </a:ln>
        </p:spPr>
        <p:txBody>
          <a:bodyPr/>
          <a:lstStyle/>
          <a:p>
            <a:endParaRPr lang="en-US"/>
          </a:p>
        </p:txBody>
      </p:sp>
      <p:sp>
        <p:nvSpPr>
          <p:cNvPr id="36" name="pub-strip"/>
          <p:cNvSpPr/>
          <p:nvPr/>
        </p:nvSpPr>
        <p:spPr>
          <a:xfrm>
            <a:off x="740664" y="6323076"/>
            <a:ext cx="10767060" cy="342900"/>
          </a:xfrm>
          <a:prstGeom prst="rect">
            <a:avLst/>
          </a:prstGeom>
          <a:solidFill>
            <a:schemeClr val="accent5"/>
          </a:solidFill>
          <a:ln w="12700">
            <a:solidFill>
              <a:schemeClr val="accent5"/>
            </a:solidFill>
            <a:prstDash val="solid"/>
          </a:ln>
        </p:spPr>
        <p:txBody>
          <a:bodyPr/>
          <a:lstStyle/>
          <a:p>
            <a:endParaRPr lang="en-US"/>
          </a:p>
        </p:txBody>
      </p:sp>
      <p:sp>
        <p:nvSpPr>
          <p:cNvPr id="37" name="publications"/>
          <p:cNvSpPr txBox="1"/>
          <p:nvPr/>
        </p:nvSpPr>
        <p:spPr>
          <a:xfrm>
            <a:off x="918972" y="6323076"/>
            <a:ext cx="10547604" cy="342900"/>
          </a:xfrm>
          <a:prstGeom prst="rect">
            <a:avLst/>
          </a:prstGeom>
          <a:noFill/>
          <a:ln/>
        </p:spPr>
        <p:txBody>
          <a:bodyPr wrap="square" lIns="0" tIns="0" rIns="0" bIns="0" rtlCol="0" anchor="ctr"/>
          <a:lstStyle/>
          <a:p>
            <a:pPr marL="0" indent="0">
              <a:buNone/>
            </a:pPr>
            <a:r>
              <a:rPr lang="en-US" sz="800" b="1" kern="0" spc="160" dirty="0">
                <a:solidFill>
                  <a:schemeClr val="accent1"/>
                </a:solidFill>
                <a:latin typeface="DM Sans" pitchFamily="34" charset="0"/>
                <a:ea typeface="DM Sans" pitchFamily="34" charset="-122"/>
                <a:cs typeface="DM Sans" pitchFamily="34" charset="-120"/>
              </a:rPr>
              <a:t>PUBLICATIONS   </a:t>
            </a:r>
            <a:r>
              <a:rPr lang="en-US" sz="850" b="1" dirty="0">
                <a:solidFill>
                  <a:schemeClr val="tx1"/>
                </a:solidFill>
                <a:latin typeface="DM Sans" pitchFamily="34" charset="0"/>
                <a:ea typeface="DM Sans" pitchFamily="34" charset="-122"/>
                <a:cs typeface="DM Sans" pitchFamily="34" charset="-120"/>
              </a:rPr>
              <a:t>Scheme: </a:t>
            </a:r>
            <a:r>
              <a:rPr lang="en-US" sz="850" dirty="0">
                <a:solidFill>
                  <a:schemeClr val="tx1"/>
                </a:solidFill>
                <a:latin typeface="DM Sans" pitchFamily="34" charset="0"/>
                <a:ea typeface="DM Sans" pitchFamily="34" charset="-122"/>
                <a:cs typeface="DM Sans" pitchFamily="34" charset="-120"/>
              </a:rPr>
              <a:t>after the NSF MDP concept  ·  </a:t>
            </a:r>
            <a:r>
              <a:rPr lang="en-US" sz="850" b="1" dirty="0">
                <a:solidFill>
                  <a:schemeClr val="tx1"/>
                </a:solidFill>
                <a:latin typeface="DM Sans" pitchFamily="34" charset="0"/>
                <a:ea typeface="DM Sans" pitchFamily="34" charset="-122"/>
                <a:cs typeface="DM Sans" pitchFamily="34" charset="-120"/>
              </a:rPr>
              <a:t>ITER neutron flux: </a:t>
            </a:r>
            <a:r>
              <a:rPr lang="en-US" sz="850" dirty="0">
                <a:solidFill>
                  <a:schemeClr val="tx1"/>
                </a:solidFill>
                <a:latin typeface="DM Sans" pitchFamily="34" charset="0"/>
                <a:ea typeface="DM Sans" pitchFamily="34" charset="-122"/>
                <a:cs typeface="DM Sans" pitchFamily="34" charset="-120"/>
              </a:rPr>
              <a:t>A.E. Costley et al., Fusion Eng. Des. 55, 331 (2001), Table 1</a:t>
            </a:r>
            <a:endParaRPr lang="en-US" sz="800" dirty="0"/>
          </a:p>
        </p:txBody>
      </p:sp>
      <p:sp>
        <p:nvSpPr>
          <p:cNvPr id="38" name="flux-max"/>
          <p:cNvSpPr txBox="1"/>
          <p:nvPr/>
        </p:nvSpPr>
        <p:spPr>
          <a:xfrm>
            <a:off x="5989320" y="5522976"/>
            <a:ext cx="3657600" cy="274320"/>
          </a:xfrm>
          <a:prstGeom prst="rect">
            <a:avLst/>
          </a:prstGeom>
          <a:noFill/>
        </p:spPr>
        <p:txBody>
          <a:bodyPr wrap="square" lIns="0" tIns="0" rIns="0" bIns="0" anchor="t">
            <a:spAutoFit/>
          </a:bodyPr>
          <a:lstStyle/>
          <a:p>
            <a:pPr marL="0" indent="0" algn="l">
              <a:lnSpc>
                <a:spcPct val="110000"/>
              </a:lnSpc>
              <a:buNone/>
            </a:pPr>
            <a:r>
              <a:rPr lang="en-US" sz="1300" b="1" dirty="0">
                <a:solidFill>
                  <a:srgbClr val="2D3870"/>
                </a:solidFill>
                <a:latin typeface="DM Sans" pitchFamily="34" charset="0"/>
                <a:ea typeface="DM Sans" pitchFamily="34" charset="-122"/>
                <a:cs typeface="DM Sans" pitchFamily="34" charset="-120"/>
              </a:rPr>
              <a:t>up to 10</a:t>
            </a:r>
            <a:r>
              <a:rPr lang="en-US" sz="1300" b="1" baseline="30000" dirty="0">
                <a:solidFill>
                  <a:srgbClr val="2D3870"/>
                </a:solidFill>
                <a:latin typeface="DM Sans" pitchFamily="34" charset="0"/>
                <a:ea typeface="DM Sans" pitchFamily="34" charset="-122"/>
                <a:cs typeface="DM Sans" pitchFamily="34" charset="-120"/>
              </a:rPr>
              <a:t>14</a:t>
            </a:r>
            <a:r>
              <a:rPr lang="en-US" sz="1100" dirty="0">
                <a:solidFill>
                  <a:srgbClr val="2D3870"/>
                </a:solidFill>
                <a:latin typeface="DM Sans" pitchFamily="34" charset="0"/>
                <a:ea typeface="DM Sans" pitchFamily="34" charset="-122"/>
                <a:cs typeface="DM Sans" pitchFamily="34" charset="-120"/>
              </a:rPr>
              <a:t> n cm</a:t>
            </a:r>
            <a:r>
              <a:rPr lang="en-US" sz="1100" baseline="30000" dirty="0">
                <a:solidFill>
                  <a:srgbClr val="2D3870"/>
                </a:solidFill>
                <a:latin typeface="DM Sans" pitchFamily="34" charset="0"/>
                <a:ea typeface="DM Sans" pitchFamily="34" charset="-122"/>
                <a:cs typeface="DM Sans" pitchFamily="34" charset="-120"/>
              </a:rPr>
              <a:t>−2</a:t>
            </a:r>
            <a:r>
              <a:rPr lang="en-US" sz="1100" dirty="0">
                <a:solidFill>
                  <a:srgbClr val="2D3870"/>
                </a:solidFill>
                <a:latin typeface="DM Sans" pitchFamily="34" charset="0"/>
                <a:ea typeface="DM Sans" pitchFamily="34" charset="-122"/>
                <a:cs typeface="DM Sans" pitchFamily="34" charset="-120"/>
              </a:rPr>
              <a:t> s</a:t>
            </a:r>
            <a:r>
              <a:rPr lang="en-US" sz="1100" baseline="30000" dirty="0">
                <a:solidFill>
                  <a:srgbClr val="2D3870"/>
                </a:solidFill>
                <a:latin typeface="DM Sans" pitchFamily="34" charset="0"/>
                <a:ea typeface="DM Sans" pitchFamily="34" charset="-122"/>
                <a:cs typeface="DM Sans" pitchFamily="34" charset="-120"/>
              </a:rPr>
              <a:t>−1</a:t>
            </a:r>
          </a:p>
        </p:txBody>
      </p:sp>
      <p:sp>
        <p:nvSpPr>
          <p:cNvPr id="39" name="flux-min"/>
          <p:cNvSpPr txBox="1"/>
          <p:nvPr/>
        </p:nvSpPr>
        <p:spPr>
          <a:xfrm>
            <a:off x="7086600" y="5522976"/>
            <a:ext cx="2743200" cy="274320"/>
          </a:xfrm>
          <a:prstGeom prst="rect">
            <a:avLst/>
          </a:prstGeom>
          <a:noFill/>
        </p:spPr>
        <p:txBody>
          <a:bodyPr wrap="square" lIns="0" tIns="0" rIns="0" bIns="0" anchor="t">
            <a:spAutoFit/>
          </a:bodyPr>
          <a:lstStyle/>
          <a:p>
            <a:pPr marL="0" indent="0" algn="r">
              <a:lnSpc>
                <a:spcPct val="110000"/>
              </a:lnSpc>
              <a:buNone/>
            </a:pPr>
            <a:r>
              <a:rPr lang="en-US" sz="1300" b="1" dirty="0">
                <a:solidFill>
                  <a:srgbClr val="2D3870"/>
                </a:solidFill>
                <a:latin typeface="DM Sans" pitchFamily="34" charset="0"/>
                <a:ea typeface="DM Sans" pitchFamily="34" charset="-122"/>
                <a:cs typeface="DM Sans" pitchFamily="34" charset="-120"/>
              </a:rPr>
              <a:t>min. 10</a:t>
            </a:r>
            <a:r>
              <a:rPr lang="en-US" sz="1300" b="1" baseline="30000" dirty="0">
                <a:solidFill>
                  <a:srgbClr val="2D3870"/>
                </a:solidFill>
                <a:latin typeface="DM Sans" pitchFamily="34" charset="0"/>
                <a:ea typeface="DM Sans" pitchFamily="34" charset="-122"/>
                <a:cs typeface="DM Sans" pitchFamily="34" charset="-120"/>
              </a:rPr>
              <a:t>9</a:t>
            </a:r>
            <a:r>
              <a:rPr lang="en-US" sz="1100" dirty="0">
                <a:solidFill>
                  <a:srgbClr val="2D3870"/>
                </a:solidFill>
                <a:latin typeface="DM Sans" pitchFamily="34" charset="0"/>
                <a:ea typeface="DM Sans" pitchFamily="34" charset="-122"/>
                <a:cs typeface="DM Sans" pitchFamily="34" charset="-120"/>
              </a:rPr>
              <a:t> n cm</a:t>
            </a:r>
            <a:r>
              <a:rPr lang="en-US" sz="1100" baseline="30000" dirty="0">
                <a:solidFill>
                  <a:srgbClr val="2D3870"/>
                </a:solidFill>
                <a:latin typeface="DM Sans" pitchFamily="34" charset="0"/>
                <a:ea typeface="DM Sans" pitchFamily="34" charset="-122"/>
                <a:cs typeface="DM Sans" pitchFamily="34" charset="-120"/>
              </a:rPr>
              <a:t>−2</a:t>
            </a:r>
            <a:r>
              <a:rPr lang="en-US" sz="1100" dirty="0">
                <a:solidFill>
                  <a:srgbClr val="2D3870"/>
                </a:solidFill>
                <a:latin typeface="DM Sans" pitchFamily="34" charset="0"/>
                <a:ea typeface="DM Sans" pitchFamily="34" charset="-122"/>
                <a:cs typeface="DM Sans" pitchFamily="34" charset="-120"/>
              </a:rPr>
              <a:t> s</a:t>
            </a:r>
            <a:r>
              <a:rPr lang="en-US" sz="1100" baseline="30000" dirty="0">
                <a:solidFill>
                  <a:srgbClr val="2D3870"/>
                </a:solidFill>
                <a:latin typeface="DM Sans" pitchFamily="34" charset="0"/>
                <a:ea typeface="DM Sans" pitchFamily="34" charset="-122"/>
                <a:cs typeface="DM Sans" pitchFamily="34" charset="-120"/>
              </a:rPr>
              <a:t>−1</a:t>
            </a:r>
          </a:p>
        </p:txBody>
      </p:sp>
      <p:sp>
        <p:nvSpPr>
          <p:cNvPr id="40" name="flux-note"/>
          <p:cNvSpPr txBox="1"/>
          <p:nvPr/>
        </p:nvSpPr>
        <p:spPr>
          <a:xfrm>
            <a:off x="5989320" y="5824728"/>
            <a:ext cx="3840480" cy="201168"/>
          </a:xfrm>
          <a:prstGeom prst="rect">
            <a:avLst/>
          </a:prstGeom>
          <a:noFill/>
        </p:spPr>
        <p:txBody>
          <a:bodyPr wrap="square" lIns="0" tIns="0" rIns="0" bIns="0" anchor="t">
            <a:spAutoFit/>
          </a:bodyPr>
          <a:lstStyle/>
          <a:p>
            <a:pPr marL="0" indent="0" algn="l">
              <a:lnSpc>
                <a:spcPct val="110000"/>
              </a:lnSpc>
              <a:buNone/>
            </a:pPr>
            <a:r>
              <a:rPr lang="en-US" sz="1000" dirty="0">
                <a:solidFill>
                  <a:srgbClr val="4A5568"/>
                </a:solidFill>
                <a:latin typeface="DM Sans" pitchFamily="34" charset="0"/>
                <a:ea typeface="DM Sans" pitchFamily="34" charset="-122"/>
                <a:cs typeface="DM Sans" pitchFamily="34" charset="-120"/>
              </a:rPr>
              <a:t>ITER neutron flux, depending on location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body" idx="101" hasCustomPrompt="1"/>
          </p:nvPr>
        </p:nvSpPr>
        <p:spPr>
          <a:xfrm>
            <a:off x="4572000" y="356616"/>
            <a:ext cx="6935724" cy="274320"/>
          </a:xfrm>
          <a:prstGeom prst="rect">
            <a:avLst/>
          </a:prstGeom>
          <a:noFill/>
          <a:ln/>
        </p:spPr>
        <p:txBody>
          <a:bodyPr wrap="square" lIns="0" tIns="0" rIns="0" bIns="0" rtlCol="0" anchor="t"/>
          <a:lstStyle/>
          <a:p>
            <a:pPr marL="0" indent="0" algn="r">
              <a:buNone/>
            </a:pPr>
            <a:r>
              <a:rPr lang="en-US" sz="1200" b="1" kern="0" spc="230" dirty="0">
                <a:solidFill>
                  <a:schemeClr val="accent1"/>
                </a:solidFill>
                <a:latin typeface="DM Sans" pitchFamily="34" charset="0"/>
                <a:ea typeface="DM Sans" pitchFamily="34" charset="-122"/>
                <a:cs typeface="DM Sans" pitchFamily="34" charset="-120"/>
              </a:rPr>
              <a:t>01 · CHALLENGE — WHAT CHANGES</a:t>
            </a:r>
            <a:endParaRPr lang="en-US" sz="1200" dirty="0"/>
          </a:p>
        </p:txBody>
      </p:sp>
      <p:sp>
        <p:nvSpPr>
          <p:cNvPr id="3" name="Text 0"/>
          <p:cNvSpPr>
            <a:spLocks noGrp="1"/>
          </p:cNvSpPr>
          <p:nvPr>
            <p:ph type="title" idx="102" hasCustomPrompt="1"/>
          </p:nvPr>
        </p:nvSpPr>
        <p:spPr>
          <a:xfrm>
            <a:off x="676656" y="1074420"/>
            <a:ext cx="10821924" cy="566928"/>
          </a:xfrm>
          <a:prstGeom prst="rect">
            <a:avLst/>
          </a:prstGeom>
          <a:noFill/>
          <a:ln/>
        </p:spPr>
        <p:txBody>
          <a:bodyPr wrap="square" lIns="0" tIns="0" rIns="0" bIns="0" rtlCol="0" anchor="t"/>
          <a:lstStyle/>
          <a:p>
            <a:pPr marL="0" indent="0" algn="l">
              <a:buNone/>
            </a:pPr>
            <a:r>
              <a:rPr lang="en-US" sz="3000" b="1" kern="0" spc="-100" dirty="0">
                <a:solidFill>
                  <a:schemeClr val="tx2"/>
                </a:solidFill>
                <a:latin typeface="DM Sans" pitchFamily="34" charset="0"/>
                <a:ea typeface="DM Sans" pitchFamily="34" charset="-122"/>
                <a:cs typeface="DM Sans" pitchFamily="34" charset="-120"/>
              </a:rPr>
              <a:t>Diagnostics in a power plant: what changes</a:t>
            </a:r>
            <a:endParaRPr lang="en-US" sz="3000" dirty="0"/>
          </a:p>
        </p:txBody>
      </p:sp>
      <p:sp>
        <p:nvSpPr>
          <p:cNvPr id="4"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8A93A5"/>
                </a:solidFill>
                <a:latin typeface="DM Sans"/>
                <a:ea typeface="DM Sans"/>
                <a:cs typeface="DM Sans"/>
              </a:defRPr>
            </a:lvl1pPr>
          </a:lstStyle>
          <a:p>
            <a:pPr algn="r"/>
            <a:fld id="{F7021451-1387-4CA6-816F-3879F97B5CBC}" type="slidenum">
              <a:rPr lang="en-US" b="0"/>
              <a:t>4</a:t>
            </a:fld>
            <a:endParaRPr lang="en-US"/>
          </a:p>
        </p:txBody>
      </p:sp>
      <p:sp>
        <p:nvSpPr>
          <p:cNvPr id="5" name="card-rule"/>
          <p:cNvSpPr/>
          <p:nvPr/>
        </p:nvSpPr>
        <p:spPr>
          <a:xfrm>
            <a:off x="685800" y="1801368"/>
            <a:ext cx="5273802" cy="64008"/>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card"/>
          <p:cNvSpPr/>
          <p:nvPr/>
        </p:nvSpPr>
        <p:spPr>
          <a:xfrm>
            <a:off x="685800" y="1865376"/>
            <a:ext cx="5273802" cy="2953512"/>
          </a:xfrm>
          <a:prstGeom prst="rect">
            <a:avLst/>
          </a:prstGeom>
          <a:solidFill>
            <a:srgbClr val="F2F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card-kicker"/>
          <p:cNvSpPr txBox="1"/>
          <p:nvPr/>
        </p:nvSpPr>
        <p:spPr>
          <a:xfrm>
            <a:off x="868680" y="1956816"/>
            <a:ext cx="4908042" cy="274320"/>
          </a:xfrm>
          <a:prstGeom prst="rect">
            <a:avLst/>
          </a:prstGeom>
          <a:noFill/>
        </p:spPr>
        <p:txBody>
          <a:bodyPr wrap="square" lIns="0" tIns="0" rIns="0" bIns="0" anchor="t">
            <a:spAutoFit/>
          </a:bodyPr>
          <a:lstStyle/>
          <a:p>
            <a:pPr marL="0" indent="0" algn="l">
              <a:lnSpc>
                <a:spcPct val="115000"/>
              </a:lnSpc>
              <a:spcAft>
                <a:spcPts val="0"/>
              </a:spcAft>
              <a:buNone/>
            </a:pPr>
            <a:r>
              <a:rPr lang="en-US" sz="1050" dirty="0">
                <a:solidFill>
                  <a:srgbClr val="47C6EF"/>
                </a:solidFill>
                <a:latin typeface="DM Sans" pitchFamily="34" charset="0"/>
                <a:ea typeface="DM Sans" pitchFamily="34" charset="-122"/>
                <a:cs typeface="DM Sans" pitchFamily="34" charset="-120"/>
              </a:rPr>
              <a:t>ENVIRONMENT AND PHYSICS</a:t>
            </a:r>
          </a:p>
        </p:txBody>
      </p:sp>
      <p:sp>
        <p:nvSpPr>
          <p:cNvPr id="8" name="text"/>
          <p:cNvSpPr txBox="1"/>
          <p:nvPr/>
        </p:nvSpPr>
        <p:spPr>
          <a:xfrm>
            <a:off x="868680" y="2258568"/>
            <a:ext cx="4908042" cy="2468880"/>
          </a:xfrm>
          <a:prstGeom prst="rect">
            <a:avLst/>
          </a:prstGeom>
          <a:noFill/>
        </p:spPr>
        <p:txBody>
          <a:bodyPr wrap="square" lIns="0" tIns="0" rIns="0" bIns="0" anchor="t">
            <a:spAutoFit/>
          </a:bodyPr>
          <a:lstStyle/>
          <a:p>
            <a:pPr marL="214630" indent="-214630" algn="l">
              <a:lnSpc>
                <a:spcPct val="115000"/>
              </a:lnSpc>
              <a:spcAft>
                <a:spcPts val="600"/>
              </a:spcAft>
              <a:buClr>
                <a:schemeClr val="accent1"/>
              </a:buClr>
              <a:buSzPct val="105000"/>
              <a:buFont typeface="Arial"/>
              <a:buChar char="■"/>
            </a:pPr>
            <a:r>
              <a:rPr lang="en-US" sz="1300" b="1" dirty="0">
                <a:solidFill>
                  <a:schemeClr val="tx2"/>
                </a:solidFill>
                <a:latin typeface="DM Sans" pitchFamily="34" charset="0"/>
                <a:ea typeface="DM Sans" pitchFamily="34" charset="-122"/>
                <a:cs typeface="DM Sans" pitchFamily="34" charset="-120"/>
              </a:rPr>
              <a:t>Burning plasma, long pulses:</a:t>
            </a:r>
            <a:r>
              <a:rPr lang="en-US" sz="1300" dirty="0">
                <a:solidFill>
                  <a:schemeClr val="tx1"/>
                </a:solidFill>
                <a:latin typeface="DM Sans" pitchFamily="34" charset="0"/>
                <a:ea typeface="DM Sans" pitchFamily="34" charset="-122"/>
                <a:cs typeface="DM Sans" pitchFamily="34" charset="-120"/>
              </a:rPr>
              <a:t> intense high-energy neutron fluxes, gamma heating, high thermal loads</a:t>
            </a:r>
          </a:p>
          <a:p>
            <a:pPr marL="214630" indent="-214630" algn="l">
              <a:lnSpc>
                <a:spcPct val="115000"/>
              </a:lnSpc>
              <a:spcAft>
                <a:spcPts val="600"/>
              </a:spcAft>
              <a:buClr>
                <a:schemeClr val="accent1"/>
              </a:buClr>
              <a:buSzPct val="105000"/>
              <a:buFont typeface="Arial"/>
              <a:buChar char="■"/>
            </a:pPr>
            <a:r>
              <a:rPr lang="en-US" sz="1300" b="1" dirty="0">
                <a:solidFill>
                  <a:schemeClr val="tx2"/>
                </a:solidFill>
                <a:latin typeface="DM Sans" pitchFamily="34" charset="0"/>
                <a:ea typeface="DM Sans" pitchFamily="34" charset="-122"/>
                <a:cs typeface="DM Sans" pitchFamily="34" charset="-120"/>
              </a:rPr>
              <a:t>High magnetic fields, plasma density and neutrons</a:t>
            </a:r>
            <a:r>
              <a:rPr lang="en-US" sz="1300" dirty="0">
                <a:solidFill>
                  <a:schemeClr val="tx1"/>
                </a:solidFill>
                <a:latin typeface="DM Sans" pitchFamily="34" charset="0"/>
                <a:ea typeface="DM Sans" pitchFamily="34" charset="-122"/>
                <a:cs typeface="DM Sans" pitchFamily="34" charset="-120"/>
              </a:rPr>
              <a:t> limit measurement capabilities</a:t>
            </a:r>
          </a:p>
          <a:p>
            <a:pPr marL="214630" indent="-214630" algn="l">
              <a:lnSpc>
                <a:spcPct val="115000"/>
              </a:lnSpc>
              <a:spcAft>
                <a:spcPts val="600"/>
              </a:spcAft>
              <a:buClr>
                <a:schemeClr val="accent1"/>
              </a:buClr>
              <a:buSzPct val="105000"/>
              <a:buFont typeface="Arial"/>
              <a:buChar char="■"/>
            </a:pPr>
            <a:r>
              <a:rPr lang="en-US" sz="1300" b="1" dirty="0">
                <a:solidFill>
                  <a:schemeClr val="tx2"/>
                </a:solidFill>
                <a:latin typeface="DM Sans" pitchFamily="34" charset="0"/>
                <a:ea typeface="DM Sans" pitchFamily="34" charset="-122"/>
                <a:cs typeface="DM Sans" pitchFamily="34" charset="-120"/>
              </a:rPr>
              <a:t>Shielding, component durability and lifetime</a:t>
            </a:r>
            <a:r>
              <a:rPr lang="en-US" sz="1300" dirty="0">
                <a:solidFill>
                  <a:schemeClr val="tx1"/>
                </a:solidFill>
                <a:latin typeface="DM Sans" pitchFamily="34" charset="0"/>
                <a:ea typeface="DM Sans" pitchFamily="34" charset="-122"/>
                <a:cs typeface="DM Sans" pitchFamily="34" charset="-120"/>
              </a:rPr>
              <a:t> become design drivers</a:t>
            </a:r>
          </a:p>
          <a:p>
            <a:pPr marL="214630" indent="-214630" algn="l">
              <a:lnSpc>
                <a:spcPct val="115000"/>
              </a:lnSpc>
              <a:spcAft>
                <a:spcPts val="600"/>
              </a:spcAft>
              <a:buClr>
                <a:schemeClr val="accent1"/>
              </a:buClr>
              <a:buSzPct val="105000"/>
              <a:buFont typeface="Arial"/>
              <a:buChar char="■"/>
            </a:pPr>
            <a:r>
              <a:rPr lang="en-US" sz="1300" b="1" dirty="0">
                <a:solidFill>
                  <a:schemeClr val="tx2"/>
                </a:solidFill>
                <a:latin typeface="DM Sans" pitchFamily="34" charset="0"/>
                <a:ea typeface="DM Sans" pitchFamily="34" charset="-122"/>
                <a:cs typeface="DM Sans" pitchFamily="34" charset="-120"/>
              </a:rPr>
              <a:t>Every opening costs breeding and shielding volume:</a:t>
            </a:r>
            <a:r>
              <a:rPr lang="en-US" sz="1300" dirty="0">
                <a:solidFill>
                  <a:schemeClr val="tx1"/>
                </a:solidFill>
                <a:latin typeface="DM Sans" pitchFamily="34" charset="0"/>
                <a:ea typeface="DM Sans" pitchFamily="34" charset="-122"/>
                <a:cs typeface="DM Sans" pitchFamily="34" charset="-120"/>
              </a:rPr>
              <a:t> minimal footprint in blanket and shielding</a:t>
            </a:r>
          </a:p>
        </p:txBody>
      </p:sp>
      <p:sp>
        <p:nvSpPr>
          <p:cNvPr id="9" name="card-rule"/>
          <p:cNvSpPr/>
          <p:nvPr/>
        </p:nvSpPr>
        <p:spPr>
          <a:xfrm>
            <a:off x="6233922" y="1801368"/>
            <a:ext cx="5273802" cy="64008"/>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card"/>
          <p:cNvSpPr/>
          <p:nvPr/>
        </p:nvSpPr>
        <p:spPr>
          <a:xfrm>
            <a:off x="6233922" y="1865376"/>
            <a:ext cx="5273802" cy="2953512"/>
          </a:xfrm>
          <a:prstGeom prst="rect">
            <a:avLst/>
          </a:prstGeom>
          <a:solidFill>
            <a:srgbClr val="F2F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card-kicker"/>
          <p:cNvSpPr txBox="1"/>
          <p:nvPr/>
        </p:nvSpPr>
        <p:spPr>
          <a:xfrm>
            <a:off x="6416802" y="1956816"/>
            <a:ext cx="4908042" cy="274320"/>
          </a:xfrm>
          <a:prstGeom prst="rect">
            <a:avLst/>
          </a:prstGeom>
          <a:noFill/>
        </p:spPr>
        <p:txBody>
          <a:bodyPr wrap="square" lIns="0" tIns="0" rIns="0" bIns="0" anchor="t">
            <a:spAutoFit/>
          </a:bodyPr>
          <a:lstStyle/>
          <a:p>
            <a:pPr marL="0" indent="0" algn="l">
              <a:lnSpc>
                <a:spcPct val="115000"/>
              </a:lnSpc>
              <a:spcAft>
                <a:spcPts val="0"/>
              </a:spcAft>
              <a:buNone/>
            </a:pPr>
            <a:r>
              <a:rPr lang="en-US" sz="1050" dirty="0">
                <a:solidFill>
                  <a:srgbClr val="47C6EF"/>
                </a:solidFill>
                <a:latin typeface="DM Sans" pitchFamily="34" charset="0"/>
                <a:ea typeface="DM Sans" pitchFamily="34" charset="-122"/>
                <a:cs typeface="DM Sans" pitchFamily="34" charset="-120"/>
              </a:rPr>
              <a:t>INDUSTRY AND OPERATION</a:t>
            </a:r>
          </a:p>
        </p:txBody>
      </p:sp>
      <p:sp>
        <p:nvSpPr>
          <p:cNvPr id="12" name="text"/>
          <p:cNvSpPr txBox="1"/>
          <p:nvPr/>
        </p:nvSpPr>
        <p:spPr>
          <a:xfrm>
            <a:off x="6416802" y="2258568"/>
            <a:ext cx="4908042" cy="2468880"/>
          </a:xfrm>
          <a:prstGeom prst="rect">
            <a:avLst/>
          </a:prstGeom>
          <a:noFill/>
        </p:spPr>
        <p:txBody>
          <a:bodyPr wrap="square" lIns="0" tIns="0" rIns="0" bIns="0" anchor="t">
            <a:spAutoFit/>
          </a:bodyPr>
          <a:lstStyle/>
          <a:p>
            <a:pPr marL="214630" indent="-214630" algn="l">
              <a:lnSpc>
                <a:spcPct val="115000"/>
              </a:lnSpc>
              <a:spcAft>
                <a:spcPts val="600"/>
              </a:spcAft>
              <a:buClr>
                <a:schemeClr val="accent1"/>
              </a:buClr>
              <a:buSzPct val="105000"/>
              <a:buFont typeface="Arial"/>
              <a:buChar char="■"/>
            </a:pPr>
            <a:r>
              <a:rPr lang="en-US" sz="1300" b="1" dirty="0">
                <a:solidFill>
                  <a:schemeClr val="tx2"/>
                </a:solidFill>
                <a:latin typeface="DM Sans" pitchFamily="34" charset="0"/>
                <a:ea typeface="DM Sans" pitchFamily="34" charset="-122"/>
                <a:cs typeface="DM Sans" pitchFamily="34" charset="-120"/>
              </a:rPr>
              <a:t>One-of-a-kind, low-TRL systems</a:t>
            </a:r>
            <a:r>
              <a:rPr lang="en-US" sz="1300" dirty="0">
                <a:solidFill>
                  <a:schemeClr val="tx1"/>
                </a:solidFill>
                <a:latin typeface="DM Sans" pitchFamily="34" charset="0"/>
                <a:ea typeface="DM Sans" pitchFamily="34" charset="-122"/>
                <a:cs typeface="DM Sans" pitchFamily="34" charset="-120"/>
              </a:rPr>
              <a:t> today, not optimised for harsh environments</a:t>
            </a:r>
          </a:p>
          <a:p>
            <a:pPr marL="214630" indent="-214630" algn="l">
              <a:lnSpc>
                <a:spcPct val="115000"/>
              </a:lnSpc>
              <a:spcAft>
                <a:spcPts val="600"/>
              </a:spcAft>
              <a:buClr>
                <a:schemeClr val="accent1"/>
              </a:buClr>
              <a:buSzPct val="105000"/>
              <a:buFont typeface="Arial"/>
              <a:buChar char="■"/>
            </a:pPr>
            <a:r>
              <a:rPr lang="en-US" sz="1300" b="1" dirty="0">
                <a:solidFill>
                  <a:schemeClr val="tx2"/>
                </a:solidFill>
                <a:latin typeface="DM Sans" pitchFamily="34" charset="0"/>
                <a:ea typeface="DM Sans" pitchFamily="34" charset="-122"/>
                <a:cs typeface="DM Sans" pitchFamily="34" charset="-120"/>
              </a:rPr>
              <a:t>No standardization</a:t>
            </a:r>
            <a:r>
              <a:rPr lang="en-US" sz="1300" dirty="0">
                <a:solidFill>
                  <a:schemeClr val="tx1"/>
                </a:solidFill>
                <a:latin typeface="DM Sans" pitchFamily="34" charset="0"/>
                <a:ea typeface="DM Sans" pitchFamily="34" charset="-122"/>
                <a:cs typeface="DM Sans" pitchFamily="34" charset="-120"/>
              </a:rPr>
              <a:t> in sensor solutions</a:t>
            </a:r>
          </a:p>
          <a:p>
            <a:pPr marL="214630" indent="-214630" algn="l">
              <a:lnSpc>
                <a:spcPct val="115000"/>
              </a:lnSpc>
              <a:spcAft>
                <a:spcPts val="600"/>
              </a:spcAft>
              <a:buClr>
                <a:schemeClr val="accent1"/>
              </a:buClr>
              <a:buSzPct val="105000"/>
              <a:buFont typeface="Arial"/>
              <a:buChar char="■"/>
            </a:pPr>
            <a:r>
              <a:rPr lang="en-US" sz="1300" b="1" dirty="0">
                <a:solidFill>
                  <a:schemeClr val="tx2"/>
                </a:solidFill>
                <a:latin typeface="DM Sans" pitchFamily="34" charset="0"/>
                <a:ea typeface="DM Sans" pitchFamily="34" charset="-122"/>
                <a:cs typeface="DM Sans" pitchFamily="34" charset="-120"/>
              </a:rPr>
              <a:t>24/7 uptime:</a:t>
            </a:r>
            <a:r>
              <a:rPr lang="en-US" sz="1300" dirty="0">
                <a:solidFill>
                  <a:schemeClr val="tx1"/>
                </a:solidFill>
                <a:latin typeface="DM Sans" pitchFamily="34" charset="0"/>
                <a:ea typeface="DM Sans" pitchFamily="34" charset="-122"/>
                <a:cs typeface="DM Sans" pitchFamily="34" charset="-120"/>
              </a:rPr>
              <a:t> robust, maintainable systems</a:t>
            </a:r>
          </a:p>
          <a:p>
            <a:pPr marL="214630" indent="-214630" algn="l">
              <a:lnSpc>
                <a:spcPct val="115000"/>
              </a:lnSpc>
              <a:spcAft>
                <a:spcPts val="600"/>
              </a:spcAft>
              <a:buClr>
                <a:schemeClr val="accent1"/>
              </a:buClr>
              <a:buSzPct val="105000"/>
              <a:buFont typeface="Arial"/>
              <a:buChar char="■"/>
            </a:pPr>
            <a:r>
              <a:rPr lang="en-US" sz="1300" b="1" dirty="0">
                <a:solidFill>
                  <a:schemeClr val="tx2"/>
                </a:solidFill>
                <a:latin typeface="DM Sans" pitchFamily="34" charset="0"/>
                <a:ea typeface="DM Sans" pitchFamily="34" charset="-122"/>
                <a:cs typeface="DM Sans" pitchFamily="34" charset="-120"/>
              </a:rPr>
              <a:t>Industrial procurement:</a:t>
            </a:r>
            <a:r>
              <a:rPr lang="en-US" sz="1300" dirty="0">
                <a:solidFill>
                  <a:schemeClr val="tx1"/>
                </a:solidFill>
                <a:latin typeface="DM Sans" pitchFamily="34" charset="0"/>
                <a:ea typeface="DM Sans" pitchFamily="34" charset="-122"/>
                <a:cs typeface="DM Sans" pitchFamily="34" charset="-120"/>
              </a:rPr>
              <a:t> off-the-shelf solutions and spare parts</a:t>
            </a:r>
          </a:p>
        </p:txBody>
      </p:sp>
      <p:sp>
        <p:nvSpPr>
          <p:cNvPr id="13" name="message-band"/>
          <p:cNvSpPr/>
          <p:nvPr/>
        </p:nvSpPr>
        <p:spPr>
          <a:xfrm>
            <a:off x="685800" y="4983480"/>
            <a:ext cx="10821924" cy="1097280"/>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
          <p:cNvSpPr txBox="1"/>
          <p:nvPr/>
        </p:nvSpPr>
        <p:spPr>
          <a:xfrm>
            <a:off x="960120" y="4983480"/>
            <a:ext cx="10273284" cy="1097280"/>
          </a:xfrm>
          <a:prstGeom prst="rect">
            <a:avLst/>
          </a:prstGeom>
          <a:noFill/>
        </p:spPr>
        <p:txBody>
          <a:bodyPr wrap="square" lIns="0" tIns="0" rIns="0" bIns="0" anchor="ctr">
            <a:spAutoFit/>
          </a:bodyPr>
          <a:lstStyle/>
          <a:p>
            <a:pPr marL="0" indent="0" algn="l">
              <a:lnSpc>
                <a:spcPct val="115000"/>
              </a:lnSpc>
              <a:spcAft>
                <a:spcPts val="0"/>
              </a:spcAft>
              <a:buNone/>
            </a:pPr>
            <a:r>
              <a:rPr lang="en-US" sz="1500" b="1" dirty="0">
                <a:solidFill>
                  <a:srgbClr val="FFFFFF"/>
                </a:solidFill>
                <a:latin typeface="DM Sans" pitchFamily="34" charset="0"/>
                <a:ea typeface="DM Sans" pitchFamily="34" charset="-122"/>
                <a:cs typeface="DM Sans" pitchFamily="34" charset="-120"/>
              </a:rPr>
              <a:t>Today's scientific multi-diagnostic approach becomes impractical:</a:t>
            </a:r>
            <a:r>
              <a:rPr lang="en-US" sz="1500" dirty="0">
                <a:solidFill>
                  <a:srgbClr val="FFFFFF"/>
                </a:solidFill>
                <a:latin typeface="DM Sans" pitchFamily="34" charset="0"/>
                <a:ea typeface="DM Sans" pitchFamily="34" charset="-122"/>
                <a:cs typeface="DM Sans" pitchFamily="34" charset="-120"/>
              </a:rPr>
              <a:t> a plant needs a minimal yet sufficient, standardized and maintainable set of diagnostics.</a:t>
            </a:r>
          </a:p>
        </p:txBody>
      </p:sp>
      <p:sp>
        <p:nvSpPr>
          <p:cNvPr id="15" name="pub-bar"/>
          <p:cNvSpPr/>
          <p:nvPr/>
        </p:nvSpPr>
        <p:spPr>
          <a:xfrm>
            <a:off x="685800" y="6323076"/>
            <a:ext cx="54864" cy="342900"/>
          </a:xfrm>
          <a:prstGeom prst="rect">
            <a:avLst/>
          </a:prstGeom>
          <a:solidFill>
            <a:schemeClr val="accent1"/>
          </a:solidFill>
          <a:ln w="12700">
            <a:solidFill>
              <a:schemeClr val="accent1"/>
            </a:solidFill>
            <a:prstDash val="solid"/>
          </a:ln>
        </p:spPr>
        <p:txBody>
          <a:bodyPr/>
          <a:lstStyle/>
          <a:p>
            <a:endParaRPr lang="en-US"/>
          </a:p>
        </p:txBody>
      </p:sp>
      <p:sp>
        <p:nvSpPr>
          <p:cNvPr id="16" name="pub-strip"/>
          <p:cNvSpPr/>
          <p:nvPr/>
        </p:nvSpPr>
        <p:spPr>
          <a:xfrm>
            <a:off x="740664" y="6323076"/>
            <a:ext cx="10767060" cy="342900"/>
          </a:xfrm>
          <a:prstGeom prst="rect">
            <a:avLst/>
          </a:prstGeom>
          <a:solidFill>
            <a:schemeClr val="accent5"/>
          </a:solidFill>
          <a:ln w="12700">
            <a:solidFill>
              <a:schemeClr val="accent5"/>
            </a:solidFill>
            <a:prstDash val="solid"/>
          </a:ln>
        </p:spPr>
        <p:txBody>
          <a:bodyPr/>
          <a:lstStyle/>
          <a:p>
            <a:endParaRPr lang="en-US"/>
          </a:p>
        </p:txBody>
      </p:sp>
      <p:sp>
        <p:nvSpPr>
          <p:cNvPr id="17" name="publications"/>
          <p:cNvSpPr txBox="1"/>
          <p:nvPr/>
        </p:nvSpPr>
        <p:spPr>
          <a:xfrm>
            <a:off x="918972" y="6323076"/>
            <a:ext cx="10547604" cy="342900"/>
          </a:xfrm>
          <a:prstGeom prst="rect">
            <a:avLst/>
          </a:prstGeom>
          <a:noFill/>
          <a:ln/>
        </p:spPr>
        <p:txBody>
          <a:bodyPr wrap="square" lIns="0" tIns="0" rIns="0" bIns="0" rtlCol="0" anchor="ctr"/>
          <a:lstStyle/>
          <a:p>
            <a:pPr marL="0" indent="0">
              <a:buNone/>
            </a:pPr>
            <a:r>
              <a:rPr lang="en-US" sz="800" b="1" kern="0" spc="160" dirty="0">
                <a:solidFill>
                  <a:schemeClr val="accent1"/>
                </a:solidFill>
                <a:latin typeface="DM Sans" pitchFamily="34" charset="0"/>
                <a:ea typeface="DM Sans" pitchFamily="34" charset="-122"/>
                <a:cs typeface="DM Sans" pitchFamily="34" charset="-120"/>
              </a:rPr>
              <a:t>PUBLICATIONS   </a:t>
            </a:r>
            <a:r>
              <a:rPr lang="en-US" sz="850" dirty="0">
                <a:solidFill>
                  <a:schemeClr val="tx1"/>
                </a:solidFill>
                <a:latin typeface="DM Sans" pitchFamily="34" charset="0"/>
                <a:ea typeface="DM Sans" pitchFamily="34" charset="-122"/>
                <a:cs typeface="DM Sans" pitchFamily="34" charset="-120"/>
              </a:rPr>
              <a:t>   A. Sirinelli, G. Subbotin, M. Nurgaliev, Y. Zhu, </a:t>
            </a:r>
            <a:r>
              <a:rPr lang="en-US" sz="850" b="1" dirty="0">
                <a:solidFill>
                  <a:schemeClr val="tx2"/>
                </a:solidFill>
                <a:latin typeface="DM Sans" pitchFamily="34" charset="0"/>
                <a:ea typeface="DM Sans" pitchFamily="34" charset="-122"/>
                <a:cs typeface="DM Sans" pitchFamily="34" charset="-120"/>
              </a:rPr>
              <a:t>On-Chip Microwave Diagnostics for Fusion Power Plants</a:t>
            </a:r>
            <a:r>
              <a:rPr lang="en-US" sz="850" dirty="0">
                <a:solidFill>
                  <a:schemeClr val="tx1"/>
                </a:solidFill>
                <a:latin typeface="DM Sans" pitchFamily="34" charset="0"/>
                <a:ea typeface="DM Sans" pitchFamily="34" charset="-122"/>
                <a:cs typeface="DM Sans" pitchFamily="34" charset="-120"/>
              </a:rPr>
              <a:t>, 17th International Reflectometry Workshop (IRW17), York, UK (2026)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body" idx="101" hasCustomPrompt="1"/>
          </p:nvPr>
        </p:nvSpPr>
        <p:spPr>
          <a:xfrm>
            <a:off x="4572000" y="356616"/>
            <a:ext cx="6935724" cy="274320"/>
          </a:xfrm>
          <a:prstGeom prst="rect">
            <a:avLst/>
          </a:prstGeom>
          <a:noFill/>
          <a:ln/>
        </p:spPr>
        <p:txBody>
          <a:bodyPr wrap="square" lIns="0" tIns="0" rIns="0" bIns="0" rtlCol="0" anchor="t"/>
          <a:lstStyle/>
          <a:p>
            <a:pPr marL="0" indent="0" algn="r">
              <a:buNone/>
            </a:pPr>
            <a:r>
              <a:rPr lang="en-US" sz="1200" b="1" kern="0" spc="230" dirty="0">
                <a:solidFill>
                  <a:schemeClr val="accent1"/>
                </a:solidFill>
                <a:latin typeface="DM Sans" pitchFamily="34" charset="0"/>
                <a:ea typeface="DM Sans" pitchFamily="34" charset="-122"/>
                <a:cs typeface="DM Sans" pitchFamily="34" charset="-120"/>
              </a:rPr>
              <a:t>02 · PRODUCT</a:t>
            </a:r>
            <a:endParaRPr lang="en-US" sz="1200" dirty="0"/>
          </a:p>
        </p:txBody>
      </p:sp>
      <p:sp>
        <p:nvSpPr>
          <p:cNvPr id="3" name="Text 0"/>
          <p:cNvSpPr>
            <a:spLocks noGrp="1"/>
          </p:cNvSpPr>
          <p:nvPr>
            <p:ph type="title" idx="102" hasCustomPrompt="1"/>
          </p:nvPr>
        </p:nvSpPr>
        <p:spPr>
          <a:xfrm>
            <a:off x="676656" y="1074420"/>
            <a:ext cx="10821924" cy="566928"/>
          </a:xfrm>
          <a:prstGeom prst="rect">
            <a:avLst/>
          </a:prstGeom>
          <a:noFill/>
          <a:ln/>
        </p:spPr>
        <p:txBody>
          <a:bodyPr wrap="square" lIns="0" tIns="0" rIns="0" bIns="0" rtlCol="0" anchor="t"/>
          <a:lstStyle/>
          <a:p>
            <a:pPr marL="0" indent="0" algn="l">
              <a:buNone/>
            </a:pPr>
            <a:r>
              <a:rPr lang="en-US" sz="3000" b="1" kern="0" spc="-100" dirty="0">
                <a:solidFill>
                  <a:schemeClr val="tx2"/>
                </a:solidFill>
                <a:latin typeface="DM Sans" pitchFamily="34" charset="0"/>
                <a:ea typeface="DM Sans" pitchFamily="34" charset="-122"/>
                <a:cs typeface="DM Sans" pitchFamily="34" charset="-120"/>
              </a:rPr>
              <a:t>Our product: three directions, one platform</a:t>
            </a:r>
            <a:endParaRPr lang="en-US" sz="3000" dirty="0"/>
          </a:p>
        </p:txBody>
      </p:sp>
      <p:sp>
        <p:nvSpPr>
          <p:cNvPr id="4"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8A93A5"/>
                </a:solidFill>
                <a:latin typeface="DM Sans"/>
                <a:ea typeface="DM Sans"/>
                <a:cs typeface="DM Sans"/>
              </a:defRPr>
            </a:lvl1pPr>
          </a:lstStyle>
          <a:p>
            <a:pPr algn="r"/>
            <a:fld id="{F7021451-1387-4CA6-816F-3879F97B5CBC}" type="slidenum">
              <a:rPr lang="en-US" b="0"/>
              <a:t>5</a:t>
            </a:fld>
            <a:endParaRPr lang="en-US"/>
          </a:p>
        </p:txBody>
      </p:sp>
      <p:sp>
        <p:nvSpPr>
          <p:cNvPr id="5" name="card-rule"/>
          <p:cNvSpPr/>
          <p:nvPr/>
        </p:nvSpPr>
        <p:spPr>
          <a:xfrm>
            <a:off x="685800" y="1801368"/>
            <a:ext cx="3454908" cy="64008"/>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card"/>
          <p:cNvSpPr/>
          <p:nvPr/>
        </p:nvSpPr>
        <p:spPr>
          <a:xfrm>
            <a:off x="685800" y="1865376"/>
            <a:ext cx="3454908" cy="3364992"/>
          </a:xfrm>
          <a:prstGeom prst="rect">
            <a:avLst/>
          </a:prstGeom>
          <a:solidFill>
            <a:srgbClr val="F2F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
          <p:cNvSpPr txBox="1"/>
          <p:nvPr/>
        </p:nvSpPr>
        <p:spPr>
          <a:xfrm>
            <a:off x="914400" y="1984248"/>
            <a:ext cx="3043428" cy="411480"/>
          </a:xfrm>
          <a:prstGeom prst="rect">
            <a:avLst/>
          </a:prstGeom>
          <a:noFill/>
        </p:spPr>
        <p:txBody>
          <a:bodyPr wrap="square" lIns="0" tIns="0" rIns="0" bIns="0" anchor="t">
            <a:spAutoFit/>
          </a:bodyPr>
          <a:lstStyle/>
          <a:p>
            <a:pPr marL="0" indent="0" algn="l">
              <a:lnSpc>
                <a:spcPct val="115000"/>
              </a:lnSpc>
              <a:spcAft>
                <a:spcPts val="0"/>
              </a:spcAft>
              <a:buNone/>
            </a:pPr>
            <a:r>
              <a:rPr lang="en-US" sz="1800" b="1" dirty="0">
                <a:solidFill>
                  <a:schemeClr val="tx2"/>
                </a:solidFill>
                <a:latin typeface="DM Sans" pitchFamily="34" charset="0"/>
                <a:ea typeface="DM Sans" pitchFamily="34" charset="-122"/>
                <a:cs typeface="DM Sans" pitchFamily="34" charset="-120"/>
              </a:rPr>
              <a:t>Stand-alone diagnostics</a:t>
            </a:r>
          </a:p>
        </p:txBody>
      </p:sp>
      <p:sp>
        <p:nvSpPr>
          <p:cNvPr id="8" name="text"/>
          <p:cNvSpPr txBox="1"/>
          <p:nvPr/>
        </p:nvSpPr>
        <p:spPr>
          <a:xfrm>
            <a:off x="914400" y="2395728"/>
            <a:ext cx="3043428" cy="320040"/>
          </a:xfrm>
          <a:prstGeom prst="rect">
            <a:avLst/>
          </a:prstGeom>
          <a:noFill/>
        </p:spPr>
        <p:txBody>
          <a:bodyPr wrap="square" lIns="0" tIns="0" rIns="0" bIns="0" anchor="t">
            <a:spAutoFit/>
          </a:bodyPr>
          <a:lstStyle/>
          <a:p>
            <a:pPr marL="0" indent="0" algn="l">
              <a:lnSpc>
                <a:spcPct val="115000"/>
              </a:lnSpc>
              <a:spcAft>
                <a:spcPts val="0"/>
              </a:spcAft>
              <a:buNone/>
            </a:pPr>
            <a:r>
              <a:rPr lang="en-US" sz="1150" dirty="0">
                <a:solidFill>
                  <a:schemeClr val="accent3"/>
                </a:solidFill>
                <a:latin typeface="DM Sans" pitchFamily="34" charset="0"/>
                <a:ea typeface="DM Sans" pitchFamily="34" charset="-122"/>
                <a:cs typeface="DM Sans" pitchFamily="34" charset="-120"/>
              </a:rPr>
              <a:t>MDP-ready diagnostics, each usable on its own</a:t>
            </a:r>
          </a:p>
        </p:txBody>
      </p:sp>
      <p:sp>
        <p:nvSpPr>
          <p:cNvPr id="9" name="text"/>
          <p:cNvSpPr txBox="1"/>
          <p:nvPr/>
        </p:nvSpPr>
        <p:spPr>
          <a:xfrm>
            <a:off x="914400" y="2852928"/>
            <a:ext cx="3043428" cy="2286000"/>
          </a:xfrm>
          <a:prstGeom prst="rect">
            <a:avLst/>
          </a:prstGeom>
          <a:noFill/>
        </p:spPr>
        <p:txBody>
          <a:bodyPr wrap="square" lIns="0" tIns="0" rIns="0" bIns="0" anchor="t">
            <a:spAutoFit/>
          </a:bodyPr>
          <a:lstStyle/>
          <a:p>
            <a:pPr marL="214630" indent="-214630" algn="l">
              <a:lnSpc>
                <a:spcPct val="115000"/>
              </a:lnSpc>
              <a:spcAft>
                <a:spcPts val="600"/>
              </a:spcAft>
              <a:buClr>
                <a:schemeClr val="accent1"/>
              </a:buClr>
              <a:buSzPct val="105000"/>
              <a:buFont typeface="Arial"/>
              <a:buChar char="■"/>
            </a:pPr>
            <a:r>
              <a:rPr lang="en-US" sz="1300" dirty="0">
                <a:solidFill>
                  <a:schemeClr val="tx1"/>
                </a:solidFill>
                <a:latin typeface="DM Sans" pitchFamily="34" charset="0"/>
                <a:ea typeface="DM Sans" pitchFamily="34" charset="-122"/>
                <a:cs typeface="DM Sans" pitchFamily="34" charset="-120"/>
              </a:rPr>
              <a:t>Microwave core: reflectometry, ECE, interferometry–polarimetry, CTS</a:t>
            </a:r>
          </a:p>
          <a:p>
            <a:pPr marL="214630" indent="-214630" algn="l">
              <a:lnSpc>
                <a:spcPct val="115000"/>
              </a:lnSpc>
              <a:spcAft>
                <a:spcPts val="600"/>
              </a:spcAft>
              <a:buClr>
                <a:schemeClr val="accent1"/>
              </a:buClr>
              <a:buSzPct val="105000"/>
              <a:buFont typeface="Arial"/>
              <a:buChar char="■"/>
            </a:pPr>
            <a:r>
              <a:rPr lang="en-US" sz="1300" dirty="0">
                <a:solidFill>
                  <a:schemeClr val="tx1"/>
                </a:solidFill>
                <a:latin typeface="DM Sans" pitchFamily="34" charset="0"/>
                <a:ea typeface="DM Sans" pitchFamily="34" charset="-122"/>
                <a:cs typeface="DM Sans" pitchFamily="34" charset="-120"/>
              </a:rPr>
              <a:t>On-chip receivers with UC Davis</a:t>
            </a:r>
          </a:p>
          <a:p>
            <a:pPr marL="214630" indent="-214630" algn="l">
              <a:lnSpc>
                <a:spcPct val="115000"/>
              </a:lnSpc>
              <a:spcAft>
                <a:spcPts val="600"/>
              </a:spcAft>
              <a:buClr>
                <a:schemeClr val="accent1"/>
              </a:buClr>
              <a:buSzPct val="105000"/>
              <a:buFont typeface="Arial"/>
              <a:buChar char="■"/>
            </a:pPr>
            <a:r>
              <a:rPr lang="en-US" sz="1300" dirty="0">
                <a:solidFill>
                  <a:schemeClr val="tx1"/>
                </a:solidFill>
                <a:latin typeface="DM Sans" pitchFamily="34" charset="0"/>
                <a:ea typeface="DM Sans" pitchFamily="34" charset="-122"/>
                <a:cs typeface="DM Sans" pitchFamily="34" charset="-120"/>
              </a:rPr>
              <a:t>First prototype: ECE + profile reflectometry for TCV and DIII-D</a:t>
            </a:r>
          </a:p>
          <a:p>
            <a:pPr marL="214630" indent="-214630" algn="l">
              <a:lnSpc>
                <a:spcPct val="115000"/>
              </a:lnSpc>
              <a:spcAft>
                <a:spcPts val="600"/>
              </a:spcAft>
              <a:buClr>
                <a:schemeClr val="accent1"/>
              </a:buClr>
              <a:buSzPct val="105000"/>
              <a:buFont typeface="Arial"/>
              <a:buChar char="■"/>
            </a:pPr>
            <a:r>
              <a:rPr lang="en-US" sz="1300" dirty="0">
                <a:solidFill>
                  <a:schemeClr val="tx1"/>
                </a:solidFill>
                <a:latin typeface="DM Sans" pitchFamily="34" charset="0"/>
                <a:ea typeface="DM Sans" pitchFamily="34" charset="-122"/>
                <a:cs typeface="DM Sans" pitchFamily="34" charset="-120"/>
              </a:rPr>
              <a:t>Also under consideration: SXR / HXR, neutron diagnostics, bolometry</a:t>
            </a:r>
          </a:p>
        </p:txBody>
      </p:sp>
      <p:sp>
        <p:nvSpPr>
          <p:cNvPr id="10" name="card-rule"/>
          <p:cNvSpPr/>
          <p:nvPr/>
        </p:nvSpPr>
        <p:spPr>
          <a:xfrm>
            <a:off x="4369308" y="1801368"/>
            <a:ext cx="3454908" cy="64008"/>
          </a:xfrm>
          <a:prstGeom prst="rect">
            <a:avLst/>
          </a:prstGeom>
          <a:solidFill>
            <a:srgbClr val="47C6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card"/>
          <p:cNvSpPr/>
          <p:nvPr/>
        </p:nvSpPr>
        <p:spPr>
          <a:xfrm>
            <a:off x="4369308" y="1865376"/>
            <a:ext cx="3454908" cy="3364992"/>
          </a:xfrm>
          <a:prstGeom prst="rect">
            <a:avLst/>
          </a:prstGeom>
          <a:solidFill>
            <a:srgbClr val="F2F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
          <p:cNvSpPr txBox="1"/>
          <p:nvPr/>
        </p:nvSpPr>
        <p:spPr>
          <a:xfrm>
            <a:off x="4597908" y="1984248"/>
            <a:ext cx="3043428" cy="411480"/>
          </a:xfrm>
          <a:prstGeom prst="rect">
            <a:avLst/>
          </a:prstGeom>
          <a:noFill/>
        </p:spPr>
        <p:txBody>
          <a:bodyPr wrap="square" lIns="0" tIns="0" rIns="0" bIns="0" anchor="t">
            <a:spAutoFit/>
          </a:bodyPr>
          <a:lstStyle/>
          <a:p>
            <a:pPr marL="0" indent="0" algn="l">
              <a:lnSpc>
                <a:spcPct val="115000"/>
              </a:lnSpc>
              <a:spcAft>
                <a:spcPts val="0"/>
              </a:spcAft>
              <a:buNone/>
            </a:pPr>
            <a:r>
              <a:rPr lang="en-US" sz="1800" b="1" dirty="0">
                <a:solidFill>
                  <a:schemeClr val="tx2"/>
                </a:solidFill>
                <a:latin typeface="DM Sans" pitchFamily="34" charset="0"/>
                <a:ea typeface="DM Sans" pitchFamily="34" charset="-122"/>
                <a:cs typeface="DM Sans" pitchFamily="34" charset="-120"/>
              </a:rPr>
              <a:t>VIDA software</a:t>
            </a:r>
          </a:p>
        </p:txBody>
      </p:sp>
      <p:sp>
        <p:nvSpPr>
          <p:cNvPr id="13" name="text"/>
          <p:cNvSpPr txBox="1"/>
          <p:nvPr/>
        </p:nvSpPr>
        <p:spPr>
          <a:xfrm>
            <a:off x="4597908" y="2395728"/>
            <a:ext cx="3043428" cy="320040"/>
          </a:xfrm>
          <a:prstGeom prst="rect">
            <a:avLst/>
          </a:prstGeom>
          <a:noFill/>
        </p:spPr>
        <p:txBody>
          <a:bodyPr wrap="square" lIns="0" tIns="0" rIns="0" bIns="0" anchor="t">
            <a:spAutoFit/>
          </a:bodyPr>
          <a:lstStyle/>
          <a:p>
            <a:pPr marL="0" indent="0" algn="l">
              <a:lnSpc>
                <a:spcPct val="115000"/>
              </a:lnSpc>
              <a:spcAft>
                <a:spcPts val="0"/>
              </a:spcAft>
              <a:buNone/>
            </a:pPr>
            <a:r>
              <a:rPr lang="en-US" sz="1150" dirty="0">
                <a:solidFill>
                  <a:schemeClr val="accent3"/>
                </a:solidFill>
                <a:latin typeface="DM Sans" pitchFamily="34" charset="0"/>
                <a:ea typeface="DM Sans" pitchFamily="34" charset="-122"/>
                <a:cs typeface="DM Sans" pitchFamily="34" charset="-120"/>
              </a:rPr>
              <a:t>Versatile Integrated Data Acquisition</a:t>
            </a:r>
          </a:p>
        </p:txBody>
      </p:sp>
      <p:sp>
        <p:nvSpPr>
          <p:cNvPr id="14" name="text"/>
          <p:cNvSpPr txBox="1"/>
          <p:nvPr/>
        </p:nvSpPr>
        <p:spPr>
          <a:xfrm>
            <a:off x="4597908" y="2852928"/>
            <a:ext cx="3043428" cy="2286000"/>
          </a:xfrm>
          <a:prstGeom prst="rect">
            <a:avLst/>
          </a:prstGeom>
          <a:noFill/>
        </p:spPr>
        <p:txBody>
          <a:bodyPr wrap="square" lIns="0" tIns="0" rIns="0" bIns="0" anchor="t">
            <a:spAutoFit/>
          </a:bodyPr>
          <a:lstStyle/>
          <a:p>
            <a:pPr marL="214630" indent="-214630" algn="l">
              <a:lnSpc>
                <a:spcPct val="115000"/>
              </a:lnSpc>
              <a:spcAft>
                <a:spcPts val="600"/>
              </a:spcAft>
              <a:buClr>
                <a:schemeClr val="accent1"/>
              </a:buClr>
              <a:buSzPct val="105000"/>
              <a:buFont typeface="Arial"/>
              <a:buChar char="■"/>
            </a:pPr>
            <a:r>
              <a:rPr lang="en-US" sz="1300" dirty="0">
                <a:solidFill>
                  <a:schemeClr val="tx1"/>
                </a:solidFill>
                <a:latin typeface="DM Sans" pitchFamily="34" charset="0"/>
                <a:ea typeface="DM Sans" pitchFamily="34" charset="-122"/>
                <a:cs typeface="DM Sans" pitchFamily="34" charset="-120"/>
              </a:rPr>
              <a:t>Synchronized acquisition and control</a:t>
            </a:r>
          </a:p>
          <a:p>
            <a:pPr marL="214630" indent="-214630" algn="l">
              <a:lnSpc>
                <a:spcPct val="115000"/>
              </a:lnSpc>
              <a:spcAft>
                <a:spcPts val="600"/>
              </a:spcAft>
              <a:buClr>
                <a:schemeClr val="accent1"/>
              </a:buClr>
              <a:buSzPct val="105000"/>
              <a:buFont typeface="Arial"/>
              <a:buChar char="■"/>
            </a:pPr>
            <a:r>
              <a:rPr lang="en-US" sz="1300" dirty="0">
                <a:solidFill>
                  <a:schemeClr val="tx1"/>
                </a:solidFill>
                <a:latin typeface="DM Sans" pitchFamily="34" charset="0"/>
                <a:ea typeface="DM Sans" pitchFamily="34" charset="-122"/>
                <a:cs typeface="DM Sans" pitchFamily="34" charset="-120"/>
              </a:rPr>
              <a:t>Processing and real-time-compatible reconstruction of plasma parameters</a:t>
            </a:r>
          </a:p>
          <a:p>
            <a:pPr marL="214630" indent="-214630" algn="l">
              <a:lnSpc>
                <a:spcPct val="115000"/>
              </a:lnSpc>
              <a:spcAft>
                <a:spcPts val="600"/>
              </a:spcAft>
              <a:buClr>
                <a:schemeClr val="accent1"/>
              </a:buClr>
              <a:buSzPct val="105000"/>
              <a:buFont typeface="Arial"/>
              <a:buChar char="■"/>
            </a:pPr>
            <a:r>
              <a:rPr lang="en-US" sz="1300" dirty="0">
                <a:solidFill>
                  <a:schemeClr val="tx1"/>
                </a:solidFill>
                <a:latin typeface="DM Sans" pitchFamily="34" charset="0"/>
                <a:ea typeface="DM Sans" pitchFamily="34" charset="-122"/>
                <a:cs typeface="DM Sans" pitchFamily="34" charset="-120"/>
              </a:rPr>
              <a:t>Self-monitoring of every channel</a:t>
            </a:r>
          </a:p>
          <a:p>
            <a:pPr marL="214630" indent="-214630" algn="l">
              <a:lnSpc>
                <a:spcPct val="115000"/>
              </a:lnSpc>
              <a:spcAft>
                <a:spcPts val="600"/>
              </a:spcAft>
              <a:buClr>
                <a:schemeClr val="accent1"/>
              </a:buClr>
              <a:buSzPct val="105000"/>
              <a:buFont typeface="Arial"/>
              <a:buChar char="■"/>
            </a:pPr>
            <a:r>
              <a:rPr lang="en-US" sz="1300" dirty="0">
                <a:solidFill>
                  <a:schemeClr val="tx1"/>
                </a:solidFill>
                <a:latin typeface="DM Sans" pitchFamily="34" charset="0"/>
                <a:ea typeface="DM Sans" pitchFamily="34" charset="-122"/>
                <a:cs typeface="DM Sans" pitchFamily="34" charset="-120"/>
              </a:rPr>
              <a:t>Plasma state with uncertainties and reliabilities for control and protection</a:t>
            </a:r>
          </a:p>
        </p:txBody>
      </p:sp>
      <p:sp>
        <p:nvSpPr>
          <p:cNvPr id="15" name="card-rule"/>
          <p:cNvSpPr/>
          <p:nvPr/>
        </p:nvSpPr>
        <p:spPr>
          <a:xfrm>
            <a:off x="8052816" y="1801368"/>
            <a:ext cx="3454908" cy="64008"/>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card"/>
          <p:cNvSpPr/>
          <p:nvPr/>
        </p:nvSpPr>
        <p:spPr>
          <a:xfrm>
            <a:off x="8052816" y="1865376"/>
            <a:ext cx="3454908" cy="3364992"/>
          </a:xfrm>
          <a:prstGeom prst="rect">
            <a:avLst/>
          </a:prstGeom>
          <a:solidFill>
            <a:srgbClr val="F2F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
          <p:cNvSpPr txBox="1"/>
          <p:nvPr/>
        </p:nvSpPr>
        <p:spPr>
          <a:xfrm>
            <a:off x="8281416" y="1984248"/>
            <a:ext cx="3043428" cy="411480"/>
          </a:xfrm>
          <a:prstGeom prst="rect">
            <a:avLst/>
          </a:prstGeom>
          <a:noFill/>
        </p:spPr>
        <p:txBody>
          <a:bodyPr wrap="square" lIns="0" tIns="0" rIns="0" bIns="0" anchor="t">
            <a:spAutoFit/>
          </a:bodyPr>
          <a:lstStyle/>
          <a:p>
            <a:pPr marL="0" indent="0" algn="l">
              <a:lnSpc>
                <a:spcPct val="115000"/>
              </a:lnSpc>
              <a:spcAft>
                <a:spcPts val="0"/>
              </a:spcAft>
              <a:buNone/>
            </a:pPr>
            <a:r>
              <a:rPr lang="en-US" sz="1800" b="1" dirty="0">
                <a:solidFill>
                  <a:schemeClr val="tx2"/>
                </a:solidFill>
                <a:latin typeface="DM Sans" pitchFamily="34" charset="0"/>
                <a:ea typeface="DM Sans" pitchFamily="34" charset="-122"/>
                <a:cs typeface="DM Sans" pitchFamily="34" charset="-120"/>
              </a:rPr>
              <a:t>Port plug</a:t>
            </a:r>
          </a:p>
        </p:txBody>
      </p:sp>
      <p:sp>
        <p:nvSpPr>
          <p:cNvPr id="18" name="text"/>
          <p:cNvSpPr txBox="1"/>
          <p:nvPr/>
        </p:nvSpPr>
        <p:spPr>
          <a:xfrm>
            <a:off x="8281416" y="2395728"/>
            <a:ext cx="3043428" cy="320040"/>
          </a:xfrm>
          <a:prstGeom prst="rect">
            <a:avLst/>
          </a:prstGeom>
          <a:noFill/>
        </p:spPr>
        <p:txBody>
          <a:bodyPr wrap="square" lIns="0" tIns="0" rIns="0" bIns="0" anchor="t">
            <a:spAutoFit/>
          </a:bodyPr>
          <a:lstStyle/>
          <a:p>
            <a:pPr marL="0" indent="0" algn="l">
              <a:lnSpc>
                <a:spcPct val="115000"/>
              </a:lnSpc>
              <a:spcAft>
                <a:spcPts val="0"/>
              </a:spcAft>
              <a:buNone/>
            </a:pPr>
            <a:r>
              <a:rPr lang="en-US" sz="1150" dirty="0">
                <a:solidFill>
                  <a:schemeClr val="accent3"/>
                </a:solidFill>
                <a:latin typeface="DM Sans" pitchFamily="34" charset="0"/>
                <a:ea typeface="DM Sans" pitchFamily="34" charset="-122"/>
                <a:cs typeface="DM Sans" pitchFamily="34" charset="-120"/>
              </a:rPr>
              <a:t>The port as a product</a:t>
            </a:r>
          </a:p>
        </p:txBody>
      </p:sp>
      <p:sp>
        <p:nvSpPr>
          <p:cNvPr id="19" name="text"/>
          <p:cNvSpPr txBox="1"/>
          <p:nvPr/>
        </p:nvSpPr>
        <p:spPr>
          <a:xfrm>
            <a:off x="8281416" y="2852928"/>
            <a:ext cx="3043428" cy="2286000"/>
          </a:xfrm>
          <a:prstGeom prst="rect">
            <a:avLst/>
          </a:prstGeom>
          <a:noFill/>
        </p:spPr>
        <p:txBody>
          <a:bodyPr wrap="square" lIns="0" tIns="0" rIns="0" bIns="0" anchor="t">
            <a:spAutoFit/>
          </a:bodyPr>
          <a:lstStyle/>
          <a:p>
            <a:pPr marL="214630" indent="-214630" algn="l">
              <a:lnSpc>
                <a:spcPct val="115000"/>
              </a:lnSpc>
              <a:spcAft>
                <a:spcPts val="600"/>
              </a:spcAft>
              <a:buClr>
                <a:schemeClr val="accent1"/>
              </a:buClr>
              <a:buSzPct val="105000"/>
              <a:buFont typeface="Arial"/>
              <a:buChar char="■"/>
            </a:pPr>
            <a:r>
              <a:rPr lang="en-US" sz="1300" dirty="0">
                <a:solidFill>
                  <a:schemeClr val="tx1"/>
                </a:solidFill>
                <a:latin typeface="DM Sans" pitchFamily="34" charset="0"/>
                <a:ea typeface="DM Sans" pitchFamily="34" charset="-122"/>
                <a:cs typeface="DM Sans" pitchFamily="34" charset="-120"/>
              </a:rPr>
              <a:t>Several diagnostics behind one interface specification</a:t>
            </a:r>
          </a:p>
          <a:p>
            <a:pPr marL="214630" indent="-214630" algn="l">
              <a:lnSpc>
                <a:spcPct val="115000"/>
              </a:lnSpc>
              <a:spcAft>
                <a:spcPts val="600"/>
              </a:spcAft>
              <a:buClr>
                <a:schemeClr val="accent1"/>
              </a:buClr>
              <a:buSzPct val="105000"/>
              <a:buFont typeface="Arial"/>
              <a:buChar char="■"/>
            </a:pPr>
            <a:r>
              <a:rPr lang="en-US" sz="1300" dirty="0">
                <a:solidFill>
                  <a:schemeClr val="tx1"/>
                </a:solidFill>
                <a:latin typeface="DM Sans" pitchFamily="34" charset="0"/>
                <a:ea typeface="DM Sans" pitchFamily="34" charset="-122"/>
                <a:cs typeface="DM Sans" pitchFamily="34" charset="-120"/>
              </a:rPr>
              <a:t>Fewer external interfaces and penetrations</a:t>
            </a:r>
          </a:p>
          <a:p>
            <a:pPr marL="214630" indent="-214630" algn="l">
              <a:lnSpc>
                <a:spcPct val="115000"/>
              </a:lnSpc>
              <a:spcAft>
                <a:spcPts val="600"/>
              </a:spcAft>
              <a:buClr>
                <a:schemeClr val="accent1"/>
              </a:buClr>
              <a:buSzPct val="105000"/>
              <a:buFont typeface="Arial"/>
              <a:buChar char="■"/>
            </a:pPr>
            <a:r>
              <a:rPr lang="en-US" sz="1300" dirty="0">
                <a:solidFill>
                  <a:schemeClr val="tx1"/>
                </a:solidFill>
                <a:latin typeface="DM Sans" pitchFamily="34" charset="0"/>
                <a:ea typeface="DM Sans" pitchFamily="34" charset="-122"/>
                <a:cs typeface="DM Sans" pitchFamily="34" charset="-120"/>
              </a:rPr>
              <a:t>Reactor-ready: graded shielding, factory qualification, remote-handling exchange</a:t>
            </a:r>
          </a:p>
        </p:txBody>
      </p:sp>
      <p:sp>
        <p:nvSpPr>
          <p:cNvPr id="20" name="message-band"/>
          <p:cNvSpPr/>
          <p:nvPr/>
        </p:nvSpPr>
        <p:spPr>
          <a:xfrm>
            <a:off x="685800" y="5440680"/>
            <a:ext cx="10821924" cy="731520"/>
          </a:xfrm>
          <a:prstGeom prst="rect">
            <a:avLst/>
          </a:prstGeom>
          <a:solidFill>
            <a:srgbClr val="EAF6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message-bar"/>
          <p:cNvSpPr/>
          <p:nvPr/>
        </p:nvSpPr>
        <p:spPr>
          <a:xfrm>
            <a:off x="685800" y="5440680"/>
            <a:ext cx="54864" cy="731520"/>
          </a:xfrm>
          <a:prstGeom prst="rect">
            <a:avLst/>
          </a:prstGeom>
          <a:solidFill>
            <a:srgbClr val="47C6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
          <p:cNvSpPr txBox="1"/>
          <p:nvPr/>
        </p:nvSpPr>
        <p:spPr>
          <a:xfrm>
            <a:off x="960120" y="5440680"/>
            <a:ext cx="10364724" cy="731520"/>
          </a:xfrm>
          <a:prstGeom prst="rect">
            <a:avLst/>
          </a:prstGeom>
          <a:noFill/>
        </p:spPr>
        <p:txBody>
          <a:bodyPr wrap="square" lIns="0" tIns="0" rIns="0" bIns="0" anchor="ctr">
            <a:spAutoFit/>
          </a:bodyPr>
          <a:lstStyle/>
          <a:p>
            <a:pPr marL="0" indent="0" algn="l">
              <a:lnSpc>
                <a:spcPct val="115000"/>
              </a:lnSpc>
              <a:spcAft>
                <a:spcPts val="0"/>
              </a:spcAft>
              <a:buNone/>
            </a:pPr>
            <a:r>
              <a:rPr lang="en-US" sz="1500" b="1" dirty="0">
                <a:solidFill>
                  <a:schemeClr val="tx2"/>
                </a:solidFill>
                <a:latin typeface="DM Sans" pitchFamily="34" charset="0"/>
                <a:ea typeface="DM Sans" pitchFamily="34" charset="-122"/>
                <a:cs typeface="DM Sans" pitchFamily="34" charset="-120"/>
              </a:rPr>
              <a:t>Three directions, each with its own perspective</a:t>
            </a:r>
            <a:r>
              <a:rPr lang="en-US" sz="1500" dirty="0">
                <a:solidFill>
                  <a:schemeClr val="tx1"/>
                </a:solidFill>
                <a:latin typeface="DM Sans" pitchFamily="34" charset="0"/>
                <a:ea typeface="DM Sans" pitchFamily="34" charset="-122"/>
                <a:cs typeface="DM Sans" pitchFamily="34" charset="-120"/>
              </a:rPr>
              <a:t> — combined, they form the Modular Diagnostics Platform.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body" idx="101" hasCustomPrompt="1"/>
          </p:nvPr>
        </p:nvSpPr>
        <p:spPr>
          <a:xfrm>
            <a:off x="4572000" y="356616"/>
            <a:ext cx="6935724" cy="274320"/>
          </a:xfrm>
          <a:prstGeom prst="rect">
            <a:avLst/>
          </a:prstGeom>
          <a:noFill/>
          <a:ln/>
        </p:spPr>
        <p:txBody>
          <a:bodyPr wrap="square" lIns="0" tIns="0" rIns="0" bIns="0" rtlCol="0" anchor="t"/>
          <a:lstStyle/>
          <a:p>
            <a:pPr marL="0" indent="0" algn="r">
              <a:buNone/>
            </a:pPr>
            <a:r>
              <a:rPr lang="en-US" sz="1200" b="1" kern="0" spc="230" dirty="0">
                <a:solidFill>
                  <a:schemeClr val="accent1"/>
                </a:solidFill>
                <a:latin typeface="DM Sans" pitchFamily="34" charset="0"/>
                <a:ea typeface="DM Sans" pitchFamily="34" charset="-122"/>
                <a:cs typeface="DM Sans" pitchFamily="34" charset="-120"/>
              </a:rPr>
              <a:t>03 · DIAGNOSTICS — OUR SELECTION</a:t>
            </a:r>
            <a:endParaRPr lang="en-US" sz="1200" dirty="0"/>
          </a:p>
        </p:txBody>
      </p:sp>
      <p:sp>
        <p:nvSpPr>
          <p:cNvPr id="3" name="Text 0"/>
          <p:cNvSpPr>
            <a:spLocks noGrp="1"/>
          </p:cNvSpPr>
          <p:nvPr>
            <p:ph type="title" idx="102" hasCustomPrompt="1"/>
          </p:nvPr>
        </p:nvSpPr>
        <p:spPr>
          <a:xfrm>
            <a:off x="676656" y="1074420"/>
            <a:ext cx="10821924" cy="566928"/>
          </a:xfrm>
          <a:prstGeom prst="rect">
            <a:avLst/>
          </a:prstGeom>
          <a:noFill/>
          <a:ln/>
        </p:spPr>
        <p:txBody>
          <a:bodyPr wrap="square" lIns="0" tIns="0" rIns="0" bIns="0" rtlCol="0" anchor="t"/>
          <a:lstStyle/>
          <a:p>
            <a:pPr marL="0" indent="0" algn="l">
              <a:buNone/>
            </a:pPr>
            <a:r>
              <a:rPr lang="en-US" sz="3000" b="1" kern="0" spc="-100" dirty="0">
                <a:solidFill>
                  <a:schemeClr val="tx2"/>
                </a:solidFill>
                <a:latin typeface="DM Sans" pitchFamily="34" charset="0"/>
                <a:ea typeface="DM Sans" pitchFamily="34" charset="-122"/>
                <a:cs typeface="DM Sans" pitchFamily="34" charset="-120"/>
              </a:rPr>
              <a:t>Our selection: a microwave core</a:t>
            </a:r>
            <a:endParaRPr lang="en-US" sz="3000" dirty="0"/>
          </a:p>
        </p:txBody>
      </p:sp>
      <p:sp>
        <p:nvSpPr>
          <p:cNvPr id="4"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8A93A5"/>
                </a:solidFill>
                <a:latin typeface="DM Sans"/>
                <a:ea typeface="DM Sans"/>
                <a:cs typeface="DM Sans"/>
              </a:defRPr>
            </a:lvl1pPr>
          </a:lstStyle>
          <a:p>
            <a:pPr algn="r"/>
            <a:fld id="{F7021451-1387-4CA6-816F-3879F97B5CBC}" type="slidenum">
              <a:rPr lang="en-US" b="0"/>
              <a:t>6</a:t>
            </a:fld>
            <a:endParaRPr lang="en-US"/>
          </a:p>
        </p:txBody>
      </p:sp>
      <p:sp>
        <p:nvSpPr>
          <p:cNvPr id="5" name="row"/>
          <p:cNvSpPr/>
          <p:nvPr/>
        </p:nvSpPr>
        <p:spPr>
          <a:xfrm>
            <a:off x="685800" y="1801368"/>
            <a:ext cx="6035040" cy="384048"/>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
          <p:cNvSpPr txBox="1"/>
          <p:nvPr/>
        </p:nvSpPr>
        <p:spPr>
          <a:xfrm>
            <a:off x="822960" y="1801368"/>
            <a:ext cx="2468880" cy="384048"/>
          </a:xfrm>
          <a:prstGeom prst="rect">
            <a:avLst/>
          </a:prstGeom>
          <a:noFill/>
        </p:spPr>
        <p:txBody>
          <a:bodyPr wrap="square" lIns="0" tIns="0" rIns="0" bIns="0" anchor="ctr">
            <a:spAutoFit/>
          </a:bodyPr>
          <a:lstStyle/>
          <a:p>
            <a:pPr marL="0" indent="0" algn="l">
              <a:lnSpc>
                <a:spcPct val="115000"/>
              </a:lnSpc>
              <a:spcAft>
                <a:spcPts val="0"/>
              </a:spcAft>
              <a:buNone/>
            </a:pPr>
            <a:r>
              <a:rPr lang="en-US" sz="1250" b="1" dirty="0">
                <a:solidFill>
                  <a:srgbClr val="FFFFFF"/>
                </a:solidFill>
                <a:latin typeface="DM Sans" pitchFamily="34" charset="0"/>
                <a:ea typeface="DM Sans" pitchFamily="34" charset="-122"/>
                <a:cs typeface="DM Sans" pitchFamily="34" charset="-120"/>
              </a:rPr>
              <a:t>Diagnostic</a:t>
            </a:r>
          </a:p>
        </p:txBody>
      </p:sp>
      <p:sp>
        <p:nvSpPr>
          <p:cNvPr id="7" name="text"/>
          <p:cNvSpPr txBox="1"/>
          <p:nvPr/>
        </p:nvSpPr>
        <p:spPr>
          <a:xfrm>
            <a:off x="3383280" y="1801368"/>
            <a:ext cx="3246120" cy="384048"/>
          </a:xfrm>
          <a:prstGeom prst="rect">
            <a:avLst/>
          </a:prstGeom>
          <a:noFill/>
        </p:spPr>
        <p:txBody>
          <a:bodyPr wrap="square" lIns="0" tIns="0" rIns="0" bIns="0" anchor="ctr">
            <a:spAutoFit/>
          </a:bodyPr>
          <a:lstStyle/>
          <a:p>
            <a:pPr marL="0" indent="0" algn="l">
              <a:lnSpc>
                <a:spcPct val="115000"/>
              </a:lnSpc>
              <a:spcAft>
                <a:spcPts val="0"/>
              </a:spcAft>
              <a:buNone/>
            </a:pPr>
            <a:r>
              <a:rPr lang="en-US" sz="1250" b="1" dirty="0">
                <a:solidFill>
                  <a:srgbClr val="FFFFFF"/>
                </a:solidFill>
                <a:latin typeface="DM Sans" pitchFamily="34" charset="0"/>
                <a:ea typeface="DM Sans" pitchFamily="34" charset="-122"/>
                <a:cs typeface="DM Sans" pitchFamily="34" charset="-120"/>
              </a:rPr>
              <a:t>Plasma parameters</a:t>
            </a:r>
          </a:p>
        </p:txBody>
      </p:sp>
      <p:sp>
        <p:nvSpPr>
          <p:cNvPr id="8" name="row"/>
          <p:cNvSpPr/>
          <p:nvPr/>
        </p:nvSpPr>
        <p:spPr>
          <a:xfrm>
            <a:off x="685800" y="2185416"/>
            <a:ext cx="6035040" cy="566928"/>
          </a:xfrm>
          <a:prstGeom prst="rect">
            <a:avLst/>
          </a:prstGeom>
          <a:solidFill>
            <a:srgbClr val="FFFFFF"/>
          </a:solidFill>
          <a:ln w="9525">
            <a:solidFill>
              <a:srgbClr val="C9D3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
          <p:cNvSpPr txBox="1"/>
          <p:nvPr/>
        </p:nvSpPr>
        <p:spPr>
          <a:xfrm>
            <a:off x="822960" y="2185416"/>
            <a:ext cx="2468880" cy="566928"/>
          </a:xfrm>
          <a:prstGeom prst="rect">
            <a:avLst/>
          </a:prstGeom>
          <a:noFill/>
        </p:spPr>
        <p:txBody>
          <a:bodyPr wrap="square" lIns="0" tIns="0" rIns="0" bIns="0" anchor="ctr">
            <a:spAutoFit/>
          </a:bodyPr>
          <a:lstStyle/>
          <a:p>
            <a:pPr marL="0" indent="0" algn="l">
              <a:lnSpc>
                <a:spcPct val="115000"/>
              </a:lnSpc>
              <a:spcAft>
                <a:spcPts val="0"/>
              </a:spcAft>
              <a:buNone/>
            </a:pPr>
            <a:r>
              <a:rPr lang="en-US" sz="1400" b="1" dirty="0">
                <a:solidFill>
                  <a:schemeClr val="tx2"/>
                </a:solidFill>
                <a:latin typeface="DM Sans" pitchFamily="34" charset="0"/>
                <a:ea typeface="DM Sans" pitchFamily="34" charset="-122"/>
                <a:cs typeface="DM Sans" pitchFamily="34" charset="-120"/>
              </a:rPr>
              <a:t>Reflectometry</a:t>
            </a:r>
          </a:p>
        </p:txBody>
      </p:sp>
      <p:sp>
        <p:nvSpPr>
          <p:cNvPr id="10" name="text"/>
          <p:cNvSpPr txBox="1"/>
          <p:nvPr/>
        </p:nvSpPr>
        <p:spPr>
          <a:xfrm>
            <a:off x="3383280" y="2185416"/>
            <a:ext cx="3246120" cy="566928"/>
          </a:xfrm>
          <a:prstGeom prst="rect">
            <a:avLst/>
          </a:prstGeom>
          <a:noFill/>
        </p:spPr>
        <p:txBody>
          <a:bodyPr wrap="square" lIns="0" tIns="0" rIns="0" bIns="0" anchor="ctr">
            <a:spAutoFit/>
          </a:bodyPr>
          <a:lstStyle/>
          <a:p>
            <a:pPr marL="0" indent="0" algn="l">
              <a:lnSpc>
                <a:spcPct val="115000"/>
              </a:lnSpc>
              <a:spcAft>
                <a:spcPts val="0"/>
              </a:spcAft>
              <a:buNone/>
            </a:pPr>
            <a:r>
              <a:rPr lang="en-US" sz="1350" dirty="0">
                <a:solidFill>
                  <a:schemeClr val="tx1"/>
                </a:solidFill>
                <a:latin typeface="DM Sans" pitchFamily="34" charset="0"/>
                <a:ea typeface="DM Sans" pitchFamily="34" charset="-122"/>
                <a:cs typeface="DM Sans" pitchFamily="34" charset="-120"/>
              </a:rPr>
              <a:t>n</a:t>
            </a:r>
            <a:r>
              <a:rPr lang="en-US" sz="1350" baseline="-25000" dirty="0">
                <a:solidFill>
                  <a:schemeClr val="tx1"/>
                </a:solidFill>
                <a:latin typeface="DM Sans" pitchFamily="34" charset="0"/>
                <a:ea typeface="DM Sans" pitchFamily="34" charset="-122"/>
                <a:cs typeface="DM Sans" pitchFamily="34" charset="-120"/>
              </a:rPr>
              <a:t>e</a:t>
            </a:r>
            <a:r>
              <a:rPr lang="en-US" sz="1350" dirty="0">
                <a:solidFill>
                  <a:schemeClr val="tx1"/>
                </a:solidFill>
                <a:latin typeface="DM Sans" pitchFamily="34" charset="0"/>
                <a:ea typeface="DM Sans" pitchFamily="34" charset="-122"/>
                <a:cs typeface="DM Sans" pitchFamily="34" charset="-120"/>
              </a:rPr>
              <a:t> profile, plasma position, fluctuations</a:t>
            </a:r>
          </a:p>
        </p:txBody>
      </p:sp>
      <p:sp>
        <p:nvSpPr>
          <p:cNvPr id="11" name="row"/>
          <p:cNvSpPr/>
          <p:nvPr/>
        </p:nvSpPr>
        <p:spPr>
          <a:xfrm>
            <a:off x="685800" y="2752344"/>
            <a:ext cx="6035040" cy="566928"/>
          </a:xfrm>
          <a:prstGeom prst="rect">
            <a:avLst/>
          </a:prstGeom>
          <a:solidFill>
            <a:srgbClr val="F2F3F2"/>
          </a:solidFill>
          <a:ln w="9525">
            <a:solidFill>
              <a:srgbClr val="C9D3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
          <p:cNvSpPr txBox="1"/>
          <p:nvPr/>
        </p:nvSpPr>
        <p:spPr>
          <a:xfrm>
            <a:off x="822960" y="2752344"/>
            <a:ext cx="2468880" cy="566928"/>
          </a:xfrm>
          <a:prstGeom prst="rect">
            <a:avLst/>
          </a:prstGeom>
          <a:noFill/>
        </p:spPr>
        <p:txBody>
          <a:bodyPr wrap="square" lIns="0" tIns="0" rIns="0" bIns="0" anchor="ctr">
            <a:spAutoFit/>
          </a:bodyPr>
          <a:lstStyle/>
          <a:p>
            <a:pPr marL="0" indent="0" algn="l">
              <a:lnSpc>
                <a:spcPct val="115000"/>
              </a:lnSpc>
              <a:spcAft>
                <a:spcPts val="0"/>
              </a:spcAft>
              <a:buNone/>
            </a:pPr>
            <a:r>
              <a:rPr lang="en-US" sz="1400" b="1" dirty="0">
                <a:solidFill>
                  <a:schemeClr val="tx2"/>
                </a:solidFill>
                <a:latin typeface="DM Sans" pitchFamily="34" charset="0"/>
                <a:ea typeface="DM Sans" pitchFamily="34" charset="-122"/>
                <a:cs typeface="DM Sans" pitchFamily="34" charset="-120"/>
              </a:rPr>
              <a:t>ECE radiometry</a:t>
            </a:r>
          </a:p>
        </p:txBody>
      </p:sp>
      <p:sp>
        <p:nvSpPr>
          <p:cNvPr id="13" name="text"/>
          <p:cNvSpPr txBox="1"/>
          <p:nvPr/>
        </p:nvSpPr>
        <p:spPr>
          <a:xfrm>
            <a:off x="3383280" y="2752344"/>
            <a:ext cx="3246120" cy="566928"/>
          </a:xfrm>
          <a:prstGeom prst="rect">
            <a:avLst/>
          </a:prstGeom>
          <a:noFill/>
        </p:spPr>
        <p:txBody>
          <a:bodyPr wrap="square" lIns="0" tIns="0" rIns="0" bIns="0" anchor="ctr">
            <a:spAutoFit/>
          </a:bodyPr>
          <a:lstStyle/>
          <a:p>
            <a:pPr marL="0" indent="0" algn="l">
              <a:lnSpc>
                <a:spcPct val="115000"/>
              </a:lnSpc>
              <a:spcAft>
                <a:spcPts val="0"/>
              </a:spcAft>
              <a:buNone/>
            </a:pPr>
            <a:r>
              <a:rPr lang="en-US" sz="1350" dirty="0">
                <a:solidFill>
                  <a:schemeClr val="tx1"/>
                </a:solidFill>
                <a:latin typeface="DM Sans" pitchFamily="34" charset="0"/>
                <a:ea typeface="DM Sans" pitchFamily="34" charset="-122"/>
                <a:cs typeface="DM Sans" pitchFamily="34" charset="-120"/>
              </a:rPr>
              <a:t>T</a:t>
            </a:r>
            <a:r>
              <a:rPr lang="en-US" sz="1350" baseline="-25000" dirty="0">
                <a:solidFill>
                  <a:schemeClr val="tx1"/>
                </a:solidFill>
                <a:latin typeface="DM Sans" pitchFamily="34" charset="0"/>
                <a:ea typeface="DM Sans" pitchFamily="34" charset="-122"/>
                <a:cs typeface="DM Sans" pitchFamily="34" charset="-120"/>
              </a:rPr>
              <a:t>e</a:t>
            </a:r>
            <a:r>
              <a:rPr lang="en-US" sz="1350" dirty="0">
                <a:solidFill>
                  <a:schemeClr val="tx1"/>
                </a:solidFill>
                <a:latin typeface="DM Sans" pitchFamily="34" charset="0"/>
                <a:ea typeface="DM Sans" pitchFamily="34" charset="-122"/>
                <a:cs typeface="DM Sans" pitchFamily="34" charset="-120"/>
              </a:rPr>
              <a:t> profile</a:t>
            </a:r>
          </a:p>
        </p:txBody>
      </p:sp>
      <p:sp>
        <p:nvSpPr>
          <p:cNvPr id="14" name="row"/>
          <p:cNvSpPr/>
          <p:nvPr/>
        </p:nvSpPr>
        <p:spPr>
          <a:xfrm>
            <a:off x="685800" y="3319272"/>
            <a:ext cx="6035040" cy="566928"/>
          </a:xfrm>
          <a:prstGeom prst="rect">
            <a:avLst/>
          </a:prstGeom>
          <a:solidFill>
            <a:srgbClr val="FFFFFF"/>
          </a:solidFill>
          <a:ln w="9525">
            <a:solidFill>
              <a:srgbClr val="C9D3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
          <p:cNvSpPr txBox="1"/>
          <p:nvPr/>
        </p:nvSpPr>
        <p:spPr>
          <a:xfrm>
            <a:off x="822960" y="3319272"/>
            <a:ext cx="2468880" cy="566928"/>
          </a:xfrm>
          <a:prstGeom prst="rect">
            <a:avLst/>
          </a:prstGeom>
          <a:noFill/>
        </p:spPr>
        <p:txBody>
          <a:bodyPr wrap="square" lIns="0" tIns="0" rIns="0" bIns="0" anchor="ctr">
            <a:spAutoFit/>
          </a:bodyPr>
          <a:lstStyle/>
          <a:p>
            <a:pPr marL="0" indent="0" algn="l">
              <a:lnSpc>
                <a:spcPct val="115000"/>
              </a:lnSpc>
              <a:spcAft>
                <a:spcPts val="0"/>
              </a:spcAft>
              <a:buNone/>
            </a:pPr>
            <a:r>
              <a:rPr lang="en-US" sz="1400" b="1" dirty="0">
                <a:solidFill>
                  <a:schemeClr val="tx2"/>
                </a:solidFill>
                <a:latin typeface="DM Sans" pitchFamily="34" charset="0"/>
                <a:ea typeface="DM Sans" pitchFamily="34" charset="-122"/>
                <a:cs typeface="DM Sans" pitchFamily="34" charset="-120"/>
              </a:rPr>
              <a:t>Interferometry–polarimetry</a:t>
            </a:r>
          </a:p>
        </p:txBody>
      </p:sp>
      <p:sp>
        <p:nvSpPr>
          <p:cNvPr id="16" name="text"/>
          <p:cNvSpPr txBox="1"/>
          <p:nvPr/>
        </p:nvSpPr>
        <p:spPr>
          <a:xfrm>
            <a:off x="3383280" y="3319272"/>
            <a:ext cx="3246120" cy="566928"/>
          </a:xfrm>
          <a:prstGeom prst="rect">
            <a:avLst/>
          </a:prstGeom>
          <a:noFill/>
        </p:spPr>
        <p:txBody>
          <a:bodyPr wrap="square" lIns="0" tIns="0" rIns="0" bIns="0" anchor="ctr">
            <a:spAutoFit/>
          </a:bodyPr>
          <a:lstStyle/>
          <a:p>
            <a:pPr marL="0" indent="0" algn="l">
              <a:lnSpc>
                <a:spcPct val="115000"/>
              </a:lnSpc>
              <a:spcAft>
                <a:spcPts val="0"/>
              </a:spcAft>
              <a:buNone/>
            </a:pPr>
            <a:r>
              <a:rPr lang="en-US" sz="1350" dirty="0">
                <a:solidFill>
                  <a:schemeClr val="tx1"/>
                </a:solidFill>
                <a:latin typeface="DM Sans" pitchFamily="34" charset="0"/>
                <a:ea typeface="DM Sans" pitchFamily="34" charset="-122"/>
                <a:cs typeface="DM Sans" pitchFamily="34" charset="-120"/>
              </a:rPr>
              <a:t>line-integrated n</a:t>
            </a:r>
            <a:r>
              <a:rPr lang="en-US" sz="1350" baseline="-25000" dirty="0">
                <a:solidFill>
                  <a:schemeClr val="tx1"/>
                </a:solidFill>
                <a:latin typeface="DM Sans" pitchFamily="34" charset="0"/>
                <a:ea typeface="DM Sans" pitchFamily="34" charset="-122"/>
                <a:cs typeface="DM Sans" pitchFamily="34" charset="-120"/>
              </a:rPr>
              <a:t>e</a:t>
            </a:r>
            <a:r>
              <a:rPr lang="en-US" sz="1350" dirty="0">
                <a:solidFill>
                  <a:schemeClr val="tx1"/>
                </a:solidFill>
                <a:latin typeface="DM Sans" pitchFamily="34" charset="0"/>
                <a:ea typeface="DM Sans" pitchFamily="34" charset="-122"/>
                <a:cs typeface="DM Sans" pitchFamily="34" charset="-120"/>
              </a:rPr>
              <a:t>, q profile</a:t>
            </a:r>
          </a:p>
        </p:txBody>
      </p:sp>
      <p:sp>
        <p:nvSpPr>
          <p:cNvPr id="17" name="row"/>
          <p:cNvSpPr/>
          <p:nvPr/>
        </p:nvSpPr>
        <p:spPr>
          <a:xfrm>
            <a:off x="685800" y="3886200"/>
            <a:ext cx="6035040" cy="566928"/>
          </a:xfrm>
          <a:prstGeom prst="rect">
            <a:avLst/>
          </a:prstGeom>
          <a:solidFill>
            <a:srgbClr val="F2F3F2"/>
          </a:solidFill>
          <a:ln w="9525">
            <a:solidFill>
              <a:srgbClr val="C9D3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
          <p:cNvSpPr txBox="1"/>
          <p:nvPr/>
        </p:nvSpPr>
        <p:spPr>
          <a:xfrm>
            <a:off x="822960" y="3886200"/>
            <a:ext cx="2468880" cy="566928"/>
          </a:xfrm>
          <a:prstGeom prst="rect">
            <a:avLst/>
          </a:prstGeom>
          <a:noFill/>
        </p:spPr>
        <p:txBody>
          <a:bodyPr wrap="square" lIns="0" tIns="0" rIns="0" bIns="0" anchor="ctr">
            <a:spAutoFit/>
          </a:bodyPr>
          <a:lstStyle/>
          <a:p>
            <a:pPr marL="0" indent="0" algn="l">
              <a:lnSpc>
                <a:spcPct val="115000"/>
              </a:lnSpc>
              <a:spcAft>
                <a:spcPts val="0"/>
              </a:spcAft>
              <a:buNone/>
            </a:pPr>
            <a:r>
              <a:rPr lang="en-US" sz="1400" b="1" dirty="0">
                <a:solidFill>
                  <a:schemeClr val="tx2"/>
                </a:solidFill>
                <a:latin typeface="DM Sans" pitchFamily="34" charset="0"/>
                <a:ea typeface="DM Sans" pitchFamily="34" charset="-122"/>
                <a:cs typeface="DM Sans" pitchFamily="34" charset="-120"/>
              </a:rPr>
              <a:t>Collective Thomson scattering</a:t>
            </a:r>
          </a:p>
        </p:txBody>
      </p:sp>
      <p:sp>
        <p:nvSpPr>
          <p:cNvPr id="19" name="text"/>
          <p:cNvSpPr txBox="1"/>
          <p:nvPr/>
        </p:nvSpPr>
        <p:spPr>
          <a:xfrm>
            <a:off x="3383280" y="3886200"/>
            <a:ext cx="3246120" cy="566928"/>
          </a:xfrm>
          <a:prstGeom prst="rect">
            <a:avLst/>
          </a:prstGeom>
          <a:noFill/>
        </p:spPr>
        <p:txBody>
          <a:bodyPr wrap="square" lIns="0" tIns="0" rIns="0" bIns="0" anchor="ctr">
            <a:spAutoFit/>
          </a:bodyPr>
          <a:lstStyle/>
          <a:p>
            <a:pPr marL="0" indent="0" algn="l">
              <a:lnSpc>
                <a:spcPct val="115000"/>
              </a:lnSpc>
              <a:spcAft>
                <a:spcPts val="0"/>
              </a:spcAft>
              <a:buNone/>
            </a:pPr>
            <a:r>
              <a:rPr lang="en-US" sz="1350" dirty="0">
                <a:solidFill>
                  <a:schemeClr val="tx1"/>
                </a:solidFill>
                <a:latin typeface="DM Sans" pitchFamily="34" charset="0"/>
                <a:ea typeface="DM Sans" pitchFamily="34" charset="-122"/>
                <a:cs typeface="DM Sans" pitchFamily="34" charset="-120"/>
              </a:rPr>
              <a:t>T</a:t>
            </a:r>
            <a:r>
              <a:rPr lang="en-US" sz="1350" baseline="-25000" dirty="0">
                <a:solidFill>
                  <a:schemeClr val="tx1"/>
                </a:solidFill>
                <a:latin typeface="DM Sans" pitchFamily="34" charset="0"/>
                <a:ea typeface="DM Sans" pitchFamily="34" charset="-122"/>
                <a:cs typeface="DM Sans" pitchFamily="34" charset="-120"/>
              </a:rPr>
              <a:t>i</a:t>
            </a:r>
            <a:r>
              <a:rPr lang="en-US" sz="1350" dirty="0">
                <a:solidFill>
                  <a:schemeClr val="tx1"/>
                </a:solidFill>
                <a:latin typeface="DM Sans" pitchFamily="34" charset="0"/>
                <a:ea typeface="DM Sans" pitchFamily="34" charset="-122"/>
                <a:cs typeface="DM Sans" pitchFamily="34" charset="-120"/>
              </a:rPr>
              <a:t>, D/T ratio, fast-particle distribution</a:t>
            </a:r>
          </a:p>
        </p:txBody>
      </p:sp>
      <p:sp>
        <p:nvSpPr>
          <p:cNvPr id="20" name="text"/>
          <p:cNvSpPr txBox="1"/>
          <p:nvPr/>
        </p:nvSpPr>
        <p:spPr>
          <a:xfrm>
            <a:off x="685800" y="4636008"/>
            <a:ext cx="6035040" cy="1188720"/>
          </a:xfrm>
          <a:prstGeom prst="rect">
            <a:avLst/>
          </a:prstGeom>
          <a:noFill/>
        </p:spPr>
        <p:txBody>
          <a:bodyPr wrap="square" lIns="0" tIns="0" rIns="0" bIns="0" anchor="t">
            <a:spAutoFit/>
          </a:bodyPr>
          <a:lstStyle/>
          <a:p>
            <a:pPr marL="0" indent="0" algn="l">
              <a:lnSpc>
                <a:spcPct val="115000"/>
              </a:lnSpc>
              <a:spcAft>
                <a:spcPts val="0"/>
              </a:spcAft>
              <a:buNone/>
            </a:pPr>
            <a:r>
              <a:rPr lang="en-US" sz="1300" b="1" dirty="0">
                <a:solidFill>
                  <a:schemeClr val="tx2"/>
                </a:solidFill>
                <a:latin typeface="DM Sans" pitchFamily="34" charset="0"/>
                <a:ea typeface="DM Sans" pitchFamily="34" charset="-122"/>
                <a:cs typeface="DM Sans" pitchFamily="34" charset="-120"/>
              </a:rPr>
              <a:t>Reconstructed parameters:</a:t>
            </a:r>
            <a:r>
              <a:rPr lang="en-US" sz="1300" dirty="0">
                <a:solidFill>
                  <a:schemeClr val="tx1"/>
                </a:solidFill>
                <a:latin typeface="DM Sans" pitchFamily="34" charset="0"/>
                <a:ea typeface="DM Sans" pitchFamily="34" charset="-122"/>
                <a:cs typeface="DM Sans" pitchFamily="34" charset="-120"/>
              </a:rPr>
              <a:t> confinement mode, fusion power, neutron flux, turbulence-related parameters, loop voltage, impurity accumulation, divertor exhaust.</a:t>
            </a:r>
          </a:p>
        </p:txBody>
      </p:sp>
      <p:sp>
        <p:nvSpPr>
          <p:cNvPr id="21" name="card-rule"/>
          <p:cNvSpPr/>
          <p:nvPr/>
        </p:nvSpPr>
        <p:spPr>
          <a:xfrm>
            <a:off x="6995160" y="1801368"/>
            <a:ext cx="4512564" cy="64008"/>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card"/>
          <p:cNvSpPr/>
          <p:nvPr/>
        </p:nvSpPr>
        <p:spPr>
          <a:xfrm>
            <a:off x="6995160" y="1865376"/>
            <a:ext cx="4512564" cy="2679192"/>
          </a:xfrm>
          <a:prstGeom prst="rect">
            <a:avLst/>
          </a:prstGeom>
          <a:solidFill>
            <a:srgbClr val="F2F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card-kicker"/>
          <p:cNvSpPr txBox="1"/>
          <p:nvPr/>
        </p:nvSpPr>
        <p:spPr>
          <a:xfrm>
            <a:off x="7178040" y="1956816"/>
            <a:ext cx="4146804" cy="274320"/>
          </a:xfrm>
          <a:prstGeom prst="rect">
            <a:avLst/>
          </a:prstGeom>
          <a:noFill/>
        </p:spPr>
        <p:txBody>
          <a:bodyPr wrap="square" lIns="0" tIns="0" rIns="0" bIns="0" anchor="t">
            <a:spAutoFit/>
          </a:bodyPr>
          <a:lstStyle/>
          <a:p>
            <a:pPr marL="0" indent="0" algn="l">
              <a:lnSpc>
                <a:spcPct val="115000"/>
              </a:lnSpc>
              <a:spcAft>
                <a:spcPts val="0"/>
              </a:spcAft>
              <a:buNone/>
            </a:pPr>
            <a:r>
              <a:rPr lang="en-US" sz="1050" dirty="0">
                <a:solidFill>
                  <a:srgbClr val="47C6EF"/>
                </a:solidFill>
                <a:latin typeface="DM Sans" pitchFamily="34" charset="0"/>
                <a:ea typeface="DM Sans" pitchFamily="34" charset="-122"/>
                <a:cs typeface="DM Sans" pitchFamily="34" charset="-120"/>
              </a:rPr>
              <a:t>WHY MICROWAVE</a:t>
            </a:r>
          </a:p>
        </p:txBody>
      </p:sp>
      <p:sp>
        <p:nvSpPr>
          <p:cNvPr id="24" name="text"/>
          <p:cNvSpPr txBox="1"/>
          <p:nvPr/>
        </p:nvSpPr>
        <p:spPr>
          <a:xfrm>
            <a:off x="7178040" y="2258568"/>
            <a:ext cx="4146804" cy="2194560"/>
          </a:xfrm>
          <a:prstGeom prst="rect">
            <a:avLst/>
          </a:prstGeom>
          <a:noFill/>
        </p:spPr>
        <p:txBody>
          <a:bodyPr wrap="square" lIns="0" tIns="0" rIns="0" bIns="0" anchor="t">
            <a:spAutoFit/>
          </a:bodyPr>
          <a:lstStyle/>
          <a:p>
            <a:pPr marL="214630" indent="-214630" algn="l">
              <a:lnSpc>
                <a:spcPct val="115000"/>
              </a:lnSpc>
              <a:spcAft>
                <a:spcPts val="700"/>
              </a:spcAft>
              <a:buClr>
                <a:schemeClr val="accent1"/>
              </a:buClr>
              <a:buSzPct val="105000"/>
              <a:buFont typeface="Arial"/>
              <a:buChar char="■"/>
            </a:pPr>
            <a:r>
              <a:rPr lang="en-US" sz="1300" b="1" dirty="0">
                <a:solidFill>
                  <a:schemeClr val="tx2"/>
                </a:solidFill>
                <a:latin typeface="DM Sans" pitchFamily="34" charset="0"/>
                <a:ea typeface="DM Sans" pitchFamily="34" charset="-122"/>
                <a:cs typeface="DM Sans" pitchFamily="34" charset="-120"/>
              </a:rPr>
              <a:t>Electronics behind the shield:</a:t>
            </a:r>
            <a:r>
              <a:rPr lang="en-US" sz="1300" dirty="0">
                <a:solidFill>
                  <a:schemeClr val="tx1"/>
                </a:solidFill>
                <a:latin typeface="DM Sans" pitchFamily="34" charset="0"/>
                <a:ea typeface="DM Sans" pitchFamily="34" charset="-122"/>
                <a:cs typeface="DM Sans" pitchFamily="34" charset="-120"/>
              </a:rPr>
              <a:t> generating and receiving equipment behind neutron and gamma barriers</a:t>
            </a:r>
          </a:p>
          <a:p>
            <a:pPr marL="214630" indent="-214630" algn="l">
              <a:lnSpc>
                <a:spcPct val="115000"/>
              </a:lnSpc>
              <a:spcAft>
                <a:spcPts val="700"/>
              </a:spcAft>
              <a:buClr>
                <a:schemeClr val="accent1"/>
              </a:buClr>
              <a:buSzPct val="105000"/>
              <a:buFont typeface="Arial"/>
              <a:buChar char="■"/>
            </a:pPr>
            <a:r>
              <a:rPr lang="en-US" sz="1300" b="1" dirty="0">
                <a:solidFill>
                  <a:schemeClr val="tx2"/>
                </a:solidFill>
                <a:latin typeface="DM Sans" pitchFamily="34" charset="0"/>
                <a:ea typeface="DM Sans" pitchFamily="34" charset="-122"/>
                <a:cs typeface="DM Sans" pitchFamily="34" charset="-120"/>
              </a:rPr>
              <a:t>Combined waveguide lines</a:t>
            </a:r>
            <a:r>
              <a:rPr lang="en-US" sz="1300" dirty="0">
                <a:solidFill>
                  <a:schemeClr val="tx1"/>
                </a:solidFill>
                <a:latin typeface="DM Sans" pitchFamily="34" charset="0"/>
                <a:ea typeface="DM Sans" pitchFamily="34" charset="-122"/>
                <a:cs typeface="DM Sans" pitchFamily="34" charset="-120"/>
              </a:rPr>
              <a:t> → fewer at-risk components, more shielding volume</a:t>
            </a:r>
          </a:p>
          <a:p>
            <a:pPr marL="214630" indent="-214630" algn="l">
              <a:lnSpc>
                <a:spcPct val="115000"/>
              </a:lnSpc>
              <a:spcAft>
                <a:spcPts val="700"/>
              </a:spcAft>
              <a:buClr>
                <a:schemeClr val="accent1"/>
              </a:buClr>
              <a:buSzPct val="105000"/>
              <a:buFont typeface="Arial"/>
              <a:buChar char="■"/>
            </a:pPr>
            <a:r>
              <a:rPr lang="en-US" sz="1300" b="1" dirty="0">
                <a:solidFill>
                  <a:schemeClr val="tx2"/>
                </a:solidFill>
                <a:latin typeface="DM Sans" pitchFamily="34" charset="0"/>
                <a:ea typeface="DM Sans" pitchFamily="34" charset="-122"/>
                <a:cs typeface="DM Sans" pitchFamily="34" charset="-120"/>
              </a:rPr>
              <a:t>Robust and real-time,</a:t>
            </a:r>
            <a:r>
              <a:rPr lang="en-US" sz="1300" dirty="0">
                <a:solidFill>
                  <a:schemeClr val="tx1"/>
                </a:solidFill>
                <a:latin typeface="DM Sans" pitchFamily="34" charset="0"/>
                <a:ea typeface="DM Sans" pitchFamily="34" charset="-122"/>
                <a:cs typeface="DM Sans" pitchFamily="34" charset="-120"/>
              </a:rPr>
              <a:t> with fewer constraints than visible or laser-based systems</a:t>
            </a:r>
          </a:p>
        </p:txBody>
      </p:sp>
      <p:sp>
        <p:nvSpPr>
          <p:cNvPr id="25" name="card-rule"/>
          <p:cNvSpPr/>
          <p:nvPr/>
        </p:nvSpPr>
        <p:spPr>
          <a:xfrm>
            <a:off x="6995160" y="4727448"/>
            <a:ext cx="4512564" cy="64008"/>
          </a:xfrm>
          <a:prstGeom prst="rect">
            <a:avLst/>
          </a:prstGeom>
          <a:solidFill>
            <a:srgbClr val="47C6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card"/>
          <p:cNvSpPr/>
          <p:nvPr/>
        </p:nvSpPr>
        <p:spPr>
          <a:xfrm>
            <a:off x="6995160" y="4791456"/>
            <a:ext cx="4512564" cy="1353312"/>
          </a:xfrm>
          <a:prstGeom prst="rect">
            <a:avLst/>
          </a:prstGeom>
          <a:solidFill>
            <a:srgbClr val="F2F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card-kicker"/>
          <p:cNvSpPr txBox="1"/>
          <p:nvPr/>
        </p:nvSpPr>
        <p:spPr>
          <a:xfrm>
            <a:off x="7178040" y="4882896"/>
            <a:ext cx="4146804" cy="274320"/>
          </a:xfrm>
          <a:prstGeom prst="rect">
            <a:avLst/>
          </a:prstGeom>
          <a:noFill/>
        </p:spPr>
        <p:txBody>
          <a:bodyPr wrap="square" lIns="0" tIns="0" rIns="0" bIns="0" anchor="t">
            <a:spAutoFit/>
          </a:bodyPr>
          <a:lstStyle/>
          <a:p>
            <a:pPr marL="0" indent="0" algn="l">
              <a:lnSpc>
                <a:spcPct val="115000"/>
              </a:lnSpc>
              <a:spcAft>
                <a:spcPts val="0"/>
              </a:spcAft>
              <a:buNone/>
            </a:pPr>
            <a:r>
              <a:rPr lang="en-US" sz="1050" dirty="0">
                <a:solidFill>
                  <a:srgbClr val="2D3870"/>
                </a:solidFill>
                <a:latin typeface="DM Sans" pitchFamily="34" charset="0"/>
                <a:ea typeface="DM Sans" pitchFamily="34" charset="-122"/>
                <a:cs typeface="DM Sans" pitchFamily="34" charset="-120"/>
              </a:rPr>
              <a:t>BEYOND THE CORE — RESEARCH ONGOING</a:t>
            </a:r>
          </a:p>
        </p:txBody>
      </p:sp>
      <p:sp>
        <p:nvSpPr>
          <p:cNvPr id="28" name="text"/>
          <p:cNvSpPr txBox="1"/>
          <p:nvPr/>
        </p:nvSpPr>
        <p:spPr>
          <a:xfrm>
            <a:off x="7178040" y="5184648"/>
            <a:ext cx="4146804" cy="868680"/>
          </a:xfrm>
          <a:prstGeom prst="rect">
            <a:avLst/>
          </a:prstGeom>
          <a:noFill/>
        </p:spPr>
        <p:txBody>
          <a:bodyPr wrap="square" lIns="0" tIns="0" rIns="0" bIns="0" anchor="t">
            <a:spAutoFit/>
          </a:bodyPr>
          <a:lstStyle/>
          <a:p>
            <a:pPr marL="214630" indent="-214630" algn="l">
              <a:lnSpc>
                <a:spcPct val="115000"/>
              </a:lnSpc>
              <a:spcAft>
                <a:spcPts val="200"/>
              </a:spcAft>
              <a:buClr>
                <a:schemeClr val="accent1"/>
              </a:buClr>
              <a:buSzPct val="105000"/>
              <a:buFont typeface="Arial"/>
              <a:buChar char="■"/>
            </a:pPr>
            <a:r>
              <a:rPr lang="en-US" sz="1300" dirty="0">
                <a:solidFill>
                  <a:schemeClr val="tx1"/>
                </a:solidFill>
                <a:latin typeface="DM Sans" pitchFamily="34" charset="0"/>
                <a:ea typeface="DM Sans" pitchFamily="34" charset="-122"/>
                <a:cs typeface="DM Sans" pitchFamily="34" charset="-120"/>
              </a:rPr>
              <a:t>Neutron diagnostics</a:t>
            </a:r>
          </a:p>
          <a:p>
            <a:pPr marL="214630" indent="-214630" algn="l">
              <a:lnSpc>
                <a:spcPct val="115000"/>
              </a:lnSpc>
              <a:spcAft>
                <a:spcPts val="200"/>
              </a:spcAft>
              <a:buClr>
                <a:schemeClr val="accent1"/>
              </a:buClr>
              <a:buSzPct val="105000"/>
              <a:buFont typeface="Arial"/>
              <a:buChar char="■"/>
            </a:pPr>
            <a:r>
              <a:rPr lang="en-US" sz="1300" dirty="0">
                <a:solidFill>
                  <a:schemeClr val="tx1"/>
                </a:solidFill>
                <a:latin typeface="DM Sans" pitchFamily="34" charset="0"/>
                <a:ea typeface="DM Sans" pitchFamily="34" charset="-122"/>
                <a:cs typeface="DM Sans" pitchFamily="34" charset="-120"/>
              </a:rPr>
              <a:t>Bolometry</a:t>
            </a:r>
          </a:p>
          <a:p>
            <a:pPr marL="214630" indent="-214630" algn="l">
              <a:lnSpc>
                <a:spcPct val="115000"/>
              </a:lnSpc>
              <a:spcAft>
                <a:spcPts val="200"/>
              </a:spcAft>
              <a:buClr>
                <a:schemeClr val="accent1"/>
              </a:buClr>
              <a:buSzPct val="105000"/>
              <a:buFont typeface="Arial"/>
              <a:buChar char="■"/>
            </a:pPr>
            <a:r>
              <a:rPr lang="en-US" sz="1300" dirty="0">
                <a:solidFill>
                  <a:schemeClr val="tx1"/>
                </a:solidFill>
                <a:latin typeface="DM Sans" pitchFamily="34" charset="0"/>
                <a:ea typeface="DM Sans" pitchFamily="34" charset="-122"/>
                <a:cs typeface="DM Sans" pitchFamily="34" charset="-120"/>
              </a:rPr>
              <a:t>Soft and hard X-ray (SXR / HXR)</a:t>
            </a:r>
          </a:p>
        </p:txBody>
      </p:sp>
      <p:sp>
        <p:nvSpPr>
          <p:cNvPr id="29" name="pub-bar"/>
          <p:cNvSpPr/>
          <p:nvPr/>
        </p:nvSpPr>
        <p:spPr>
          <a:xfrm>
            <a:off x="685800" y="6323076"/>
            <a:ext cx="54864" cy="342900"/>
          </a:xfrm>
          <a:prstGeom prst="rect">
            <a:avLst/>
          </a:prstGeom>
          <a:solidFill>
            <a:schemeClr val="accent1"/>
          </a:solidFill>
          <a:ln w="12700">
            <a:solidFill>
              <a:schemeClr val="accent1"/>
            </a:solidFill>
            <a:prstDash val="solid"/>
          </a:ln>
        </p:spPr>
        <p:txBody>
          <a:bodyPr/>
          <a:lstStyle/>
          <a:p>
            <a:endParaRPr lang="en-US"/>
          </a:p>
        </p:txBody>
      </p:sp>
      <p:sp>
        <p:nvSpPr>
          <p:cNvPr id="30" name="pub-strip"/>
          <p:cNvSpPr/>
          <p:nvPr/>
        </p:nvSpPr>
        <p:spPr>
          <a:xfrm>
            <a:off x="740664" y="6323076"/>
            <a:ext cx="10767060" cy="342900"/>
          </a:xfrm>
          <a:prstGeom prst="rect">
            <a:avLst/>
          </a:prstGeom>
          <a:solidFill>
            <a:schemeClr val="accent5"/>
          </a:solidFill>
          <a:ln w="12700">
            <a:solidFill>
              <a:schemeClr val="accent5"/>
            </a:solidFill>
            <a:prstDash val="solid"/>
          </a:ln>
        </p:spPr>
        <p:txBody>
          <a:bodyPr/>
          <a:lstStyle/>
          <a:p>
            <a:endParaRPr lang="en-US"/>
          </a:p>
        </p:txBody>
      </p:sp>
      <p:sp>
        <p:nvSpPr>
          <p:cNvPr id="31" name="publications"/>
          <p:cNvSpPr txBox="1"/>
          <p:nvPr/>
        </p:nvSpPr>
        <p:spPr>
          <a:xfrm>
            <a:off x="918972" y="6323076"/>
            <a:ext cx="10547604" cy="342900"/>
          </a:xfrm>
          <a:prstGeom prst="rect">
            <a:avLst/>
          </a:prstGeom>
          <a:noFill/>
          <a:ln/>
        </p:spPr>
        <p:txBody>
          <a:bodyPr wrap="square" lIns="0" tIns="0" rIns="0" bIns="0" rtlCol="0" anchor="ctr"/>
          <a:lstStyle/>
          <a:p>
            <a:pPr marL="0" indent="0">
              <a:buNone/>
            </a:pPr>
            <a:r>
              <a:rPr lang="en-US" sz="800" b="1" kern="0" spc="160" dirty="0">
                <a:solidFill>
                  <a:schemeClr val="accent1"/>
                </a:solidFill>
                <a:latin typeface="DM Sans" pitchFamily="34" charset="0"/>
                <a:ea typeface="DM Sans" pitchFamily="34" charset="-122"/>
                <a:cs typeface="DM Sans" pitchFamily="34" charset="-120"/>
              </a:rPr>
              <a:t>PUBLICATIONS   </a:t>
            </a:r>
            <a:r>
              <a:rPr lang="en-US" sz="850" dirty="0">
                <a:solidFill>
                  <a:schemeClr val="tx1"/>
                </a:solidFill>
                <a:latin typeface="DM Sans" pitchFamily="34" charset="0"/>
                <a:ea typeface="DM Sans" pitchFamily="34" charset="-122"/>
                <a:cs typeface="DM Sans" pitchFamily="34" charset="-120"/>
              </a:rPr>
              <a:t>   A. Sirinelli, G. Subbotin, M. Nurgaliev, Y. Zhu, </a:t>
            </a:r>
            <a:r>
              <a:rPr lang="en-US" sz="850" b="1" dirty="0">
                <a:solidFill>
                  <a:schemeClr val="tx2"/>
                </a:solidFill>
                <a:latin typeface="DM Sans" pitchFamily="34" charset="0"/>
                <a:ea typeface="DM Sans" pitchFamily="34" charset="-122"/>
                <a:cs typeface="DM Sans" pitchFamily="34" charset="-120"/>
              </a:rPr>
              <a:t>On-Chip Microwave Diagnostics for Fusion Power Plants</a:t>
            </a:r>
            <a:r>
              <a:rPr lang="en-US" sz="850" dirty="0">
                <a:solidFill>
                  <a:schemeClr val="tx1"/>
                </a:solidFill>
                <a:latin typeface="DM Sans" pitchFamily="34" charset="0"/>
                <a:ea typeface="DM Sans" pitchFamily="34" charset="-122"/>
                <a:cs typeface="DM Sans" pitchFamily="34" charset="-120"/>
              </a:rPr>
              <a:t>, 17th International Reflectometry Workshop (IRW17), York, UK (2026)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body" idx="101" hasCustomPrompt="1"/>
          </p:nvPr>
        </p:nvSpPr>
        <p:spPr>
          <a:xfrm>
            <a:off x="4572000" y="356616"/>
            <a:ext cx="6935724" cy="274320"/>
          </a:xfrm>
          <a:prstGeom prst="rect">
            <a:avLst/>
          </a:prstGeom>
          <a:noFill/>
          <a:ln/>
        </p:spPr>
        <p:txBody>
          <a:bodyPr wrap="square" lIns="0" tIns="0" rIns="0" bIns="0" rtlCol="0" anchor="t"/>
          <a:lstStyle/>
          <a:p>
            <a:pPr marL="0" indent="0" algn="r">
              <a:buNone/>
            </a:pPr>
            <a:r>
              <a:rPr lang="en-US" sz="1200" b="1" kern="0" spc="230" dirty="0">
                <a:solidFill>
                  <a:schemeClr val="accent1"/>
                </a:solidFill>
                <a:latin typeface="DM Sans" pitchFamily="34" charset="0"/>
                <a:ea typeface="DM Sans" pitchFamily="34" charset="-122"/>
                <a:cs typeface="DM Sans" pitchFamily="34" charset="-120"/>
              </a:rPr>
              <a:t>03 · DIAGNOSTICS — REACTOR REQUIREMENTS</a:t>
            </a:r>
            <a:endParaRPr lang="en-US" sz="1200" dirty="0"/>
          </a:p>
        </p:txBody>
      </p:sp>
      <p:sp>
        <p:nvSpPr>
          <p:cNvPr id="3" name="Text 0"/>
          <p:cNvSpPr>
            <a:spLocks noGrp="1"/>
          </p:cNvSpPr>
          <p:nvPr>
            <p:ph type="title" idx="102" hasCustomPrompt="1"/>
          </p:nvPr>
        </p:nvSpPr>
        <p:spPr>
          <a:xfrm>
            <a:off x="676656" y="1074420"/>
            <a:ext cx="10821924" cy="566928"/>
          </a:xfrm>
          <a:prstGeom prst="rect">
            <a:avLst/>
          </a:prstGeom>
          <a:noFill/>
          <a:ln/>
        </p:spPr>
        <p:txBody>
          <a:bodyPr wrap="square" lIns="0" tIns="0" rIns="0" bIns="0" rtlCol="0" anchor="t"/>
          <a:lstStyle/>
          <a:p>
            <a:pPr marL="0" indent="0" algn="l">
              <a:buNone/>
            </a:pPr>
            <a:r>
              <a:rPr lang="en-US" sz="3000" b="1" kern="0" spc="-100" dirty="0">
                <a:solidFill>
                  <a:schemeClr val="tx2"/>
                </a:solidFill>
                <a:latin typeface="DM Sans" pitchFamily="34" charset="0"/>
                <a:ea typeface="DM Sans" pitchFamily="34" charset="-122"/>
                <a:cs typeface="DM Sans" pitchFamily="34" charset="-120"/>
              </a:rPr>
              <a:t>Reactor conditions: higher frequencies, new supply chain</a:t>
            </a:r>
            <a:endParaRPr lang="en-US" sz="3000" dirty="0"/>
          </a:p>
        </p:txBody>
      </p:sp>
      <p:sp>
        <p:nvSpPr>
          <p:cNvPr id="4"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8A93A5"/>
                </a:solidFill>
                <a:latin typeface="DM Sans"/>
                <a:ea typeface="DM Sans"/>
                <a:cs typeface="DM Sans"/>
              </a:defRPr>
            </a:lvl1pPr>
          </a:lstStyle>
          <a:p>
            <a:pPr algn="r"/>
            <a:fld id="{F7021451-1387-4CA6-816F-3879F97B5CBC}" type="slidenum">
              <a:rPr lang="en-US" b="0"/>
              <a:t>7</a:t>
            </a:fld>
            <a:endParaRPr lang="en-US"/>
          </a:p>
        </p:txBody>
      </p:sp>
      <p:sp>
        <p:nvSpPr>
          <p:cNvPr id="5" name="stat-rule"/>
          <p:cNvSpPr/>
          <p:nvPr/>
        </p:nvSpPr>
        <p:spPr>
          <a:xfrm>
            <a:off x="685800" y="1801368"/>
            <a:ext cx="54864" cy="960120"/>
          </a:xfrm>
          <a:prstGeom prst="rect">
            <a:avLst/>
          </a:prstGeom>
          <a:solidFill>
            <a:srgbClr val="47C6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stat-tile"/>
          <p:cNvSpPr/>
          <p:nvPr/>
        </p:nvSpPr>
        <p:spPr>
          <a:xfrm>
            <a:off x="740664" y="1801368"/>
            <a:ext cx="3430524" cy="960120"/>
          </a:xfrm>
          <a:prstGeom prst="rect">
            <a:avLst/>
          </a:prstGeom>
          <a:solidFill>
            <a:srgbClr val="F2F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
          <p:cNvSpPr txBox="1"/>
          <p:nvPr/>
        </p:nvSpPr>
        <p:spPr>
          <a:xfrm>
            <a:off x="914400" y="1874520"/>
            <a:ext cx="3119628" cy="411480"/>
          </a:xfrm>
          <a:prstGeom prst="rect">
            <a:avLst/>
          </a:prstGeom>
          <a:noFill/>
        </p:spPr>
        <p:txBody>
          <a:bodyPr wrap="square" lIns="0" tIns="0" rIns="0" bIns="0" anchor="t">
            <a:spAutoFit/>
          </a:bodyPr>
          <a:lstStyle/>
          <a:p>
            <a:pPr marL="0" indent="0" algn="l">
              <a:lnSpc>
                <a:spcPct val="115000"/>
              </a:lnSpc>
              <a:spcAft>
                <a:spcPts val="0"/>
              </a:spcAft>
              <a:buNone/>
            </a:pPr>
            <a:r>
              <a:rPr lang="en-US" sz="2400" b="1" dirty="0">
                <a:solidFill>
                  <a:schemeClr val="tx2"/>
                </a:solidFill>
                <a:latin typeface="DM Sans" pitchFamily="34" charset="0"/>
                <a:ea typeface="DM Sans" pitchFamily="34" charset="-122"/>
                <a:cs typeface="DM Sans" pitchFamily="34" charset="-120"/>
              </a:rPr>
              <a:t>&gt; 300 GHz</a:t>
            </a:r>
          </a:p>
        </p:txBody>
      </p:sp>
      <p:sp>
        <p:nvSpPr>
          <p:cNvPr id="8" name="text"/>
          <p:cNvSpPr txBox="1"/>
          <p:nvPr/>
        </p:nvSpPr>
        <p:spPr>
          <a:xfrm>
            <a:off x="914400" y="2331720"/>
            <a:ext cx="3119628" cy="411480"/>
          </a:xfrm>
          <a:prstGeom prst="rect">
            <a:avLst/>
          </a:prstGeom>
          <a:noFill/>
        </p:spPr>
        <p:txBody>
          <a:bodyPr wrap="square" lIns="0" tIns="0" rIns="0" bIns="0" anchor="t">
            <a:spAutoFit/>
          </a:bodyPr>
          <a:lstStyle/>
          <a:p>
            <a:pPr marL="0" indent="0" algn="l">
              <a:lnSpc>
                <a:spcPct val="115000"/>
              </a:lnSpc>
              <a:spcAft>
                <a:spcPts val="0"/>
              </a:spcAft>
              <a:buNone/>
            </a:pPr>
            <a:r>
              <a:rPr lang="en-US" sz="1150" dirty="0">
                <a:solidFill>
                  <a:schemeClr val="accent3"/>
                </a:solidFill>
                <a:latin typeface="DM Sans" pitchFamily="34" charset="0"/>
                <a:ea typeface="DM Sans" pitchFamily="34" charset="-122"/>
                <a:cs typeface="DM Sans" pitchFamily="34" charset="-120"/>
              </a:rPr>
              <a:t>ECE in high-field devices (&gt; 70 GHz for reflectometry)</a:t>
            </a:r>
          </a:p>
        </p:txBody>
      </p:sp>
      <p:sp>
        <p:nvSpPr>
          <p:cNvPr id="9" name="stat-rule"/>
          <p:cNvSpPr/>
          <p:nvPr/>
        </p:nvSpPr>
        <p:spPr>
          <a:xfrm>
            <a:off x="4354068" y="1801368"/>
            <a:ext cx="54864" cy="960120"/>
          </a:xfrm>
          <a:prstGeom prst="rect">
            <a:avLst/>
          </a:prstGeom>
          <a:solidFill>
            <a:srgbClr val="47C6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stat-tile"/>
          <p:cNvSpPr/>
          <p:nvPr/>
        </p:nvSpPr>
        <p:spPr>
          <a:xfrm>
            <a:off x="4408932" y="1801368"/>
            <a:ext cx="3430524" cy="960120"/>
          </a:xfrm>
          <a:prstGeom prst="rect">
            <a:avLst/>
          </a:prstGeom>
          <a:solidFill>
            <a:srgbClr val="F2F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
          <p:cNvSpPr txBox="1"/>
          <p:nvPr/>
        </p:nvSpPr>
        <p:spPr>
          <a:xfrm>
            <a:off x="4582668" y="1874520"/>
            <a:ext cx="3119628" cy="411480"/>
          </a:xfrm>
          <a:prstGeom prst="rect">
            <a:avLst/>
          </a:prstGeom>
          <a:noFill/>
        </p:spPr>
        <p:txBody>
          <a:bodyPr wrap="square" lIns="0" tIns="0" rIns="0" bIns="0" anchor="t">
            <a:spAutoFit/>
          </a:bodyPr>
          <a:lstStyle/>
          <a:p>
            <a:pPr marL="0" indent="0" algn="l">
              <a:lnSpc>
                <a:spcPct val="115000"/>
              </a:lnSpc>
              <a:spcAft>
                <a:spcPts val="0"/>
              </a:spcAft>
              <a:buNone/>
            </a:pPr>
            <a:r>
              <a:rPr lang="en-US" sz="2400" b="1" dirty="0">
                <a:solidFill>
                  <a:schemeClr val="tx2"/>
                </a:solidFill>
                <a:latin typeface="DM Sans" pitchFamily="34" charset="0"/>
                <a:ea typeface="DM Sans" pitchFamily="34" charset="-122"/>
                <a:cs typeface="DM Sans" pitchFamily="34" charset="-120"/>
              </a:rPr>
              <a:t>50–300 GHz</a:t>
            </a:r>
          </a:p>
        </p:txBody>
      </p:sp>
      <p:sp>
        <p:nvSpPr>
          <p:cNvPr id="12" name="text"/>
          <p:cNvSpPr txBox="1"/>
          <p:nvPr/>
        </p:nvSpPr>
        <p:spPr>
          <a:xfrm>
            <a:off x="4582668" y="2331720"/>
            <a:ext cx="3119628" cy="411480"/>
          </a:xfrm>
          <a:prstGeom prst="rect">
            <a:avLst/>
          </a:prstGeom>
          <a:noFill/>
        </p:spPr>
        <p:txBody>
          <a:bodyPr wrap="square" lIns="0" tIns="0" rIns="0" bIns="0" anchor="t">
            <a:spAutoFit/>
          </a:bodyPr>
          <a:lstStyle/>
          <a:p>
            <a:pPr marL="0" indent="0" algn="l">
              <a:lnSpc>
                <a:spcPct val="115000"/>
              </a:lnSpc>
              <a:spcAft>
                <a:spcPts val="0"/>
              </a:spcAft>
              <a:buNone/>
            </a:pPr>
            <a:r>
              <a:rPr lang="en-US" sz="1150" dirty="0">
                <a:solidFill>
                  <a:schemeClr val="accent3"/>
                </a:solidFill>
                <a:latin typeface="DM Sans" pitchFamily="34" charset="0"/>
                <a:ea typeface="DM Sans" pitchFamily="34" charset="-122"/>
                <a:cs typeface="DM Sans" pitchFamily="34" charset="-120"/>
              </a:rPr>
              <a:t>broadband reflectometry needed by FPPs; ECE at 200 GHz and above</a:t>
            </a:r>
          </a:p>
        </p:txBody>
      </p:sp>
      <p:sp>
        <p:nvSpPr>
          <p:cNvPr id="13" name="stat-rule"/>
          <p:cNvSpPr/>
          <p:nvPr/>
        </p:nvSpPr>
        <p:spPr>
          <a:xfrm>
            <a:off x="8022336" y="1801368"/>
            <a:ext cx="54864" cy="960120"/>
          </a:xfrm>
          <a:prstGeom prst="rect">
            <a:avLst/>
          </a:prstGeom>
          <a:solidFill>
            <a:srgbClr val="47C6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stat-tile"/>
          <p:cNvSpPr/>
          <p:nvPr/>
        </p:nvSpPr>
        <p:spPr>
          <a:xfrm>
            <a:off x="8077200" y="1801368"/>
            <a:ext cx="3430524" cy="960120"/>
          </a:xfrm>
          <a:prstGeom prst="rect">
            <a:avLst/>
          </a:prstGeom>
          <a:solidFill>
            <a:srgbClr val="F2F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
          <p:cNvSpPr txBox="1"/>
          <p:nvPr/>
        </p:nvSpPr>
        <p:spPr>
          <a:xfrm>
            <a:off x="8250936" y="1874520"/>
            <a:ext cx="3119628" cy="411480"/>
          </a:xfrm>
          <a:prstGeom prst="rect">
            <a:avLst/>
          </a:prstGeom>
          <a:noFill/>
        </p:spPr>
        <p:txBody>
          <a:bodyPr wrap="square" lIns="0" tIns="0" rIns="0" bIns="0" anchor="t">
            <a:spAutoFit/>
          </a:bodyPr>
          <a:lstStyle/>
          <a:p>
            <a:pPr marL="0" indent="0" algn="l">
              <a:lnSpc>
                <a:spcPct val="115000"/>
              </a:lnSpc>
              <a:spcAft>
                <a:spcPts val="0"/>
              </a:spcAft>
              <a:buNone/>
            </a:pPr>
            <a:r>
              <a:rPr lang="en-US" sz="2400" b="1" dirty="0">
                <a:solidFill>
                  <a:schemeClr val="tx2"/>
                </a:solidFill>
                <a:latin typeface="DM Sans" pitchFamily="34" charset="0"/>
                <a:ea typeface="DM Sans" pitchFamily="34" charset="-122"/>
                <a:cs typeface="DM Sans" pitchFamily="34" charset="-120"/>
              </a:rPr>
              <a:t>7–10 T</a:t>
            </a:r>
          </a:p>
        </p:txBody>
      </p:sp>
      <p:sp>
        <p:nvSpPr>
          <p:cNvPr id="16" name="text"/>
          <p:cNvSpPr txBox="1"/>
          <p:nvPr/>
        </p:nvSpPr>
        <p:spPr>
          <a:xfrm>
            <a:off x="8250936" y="2331720"/>
            <a:ext cx="3119628" cy="411480"/>
          </a:xfrm>
          <a:prstGeom prst="rect">
            <a:avLst/>
          </a:prstGeom>
          <a:noFill/>
        </p:spPr>
        <p:txBody>
          <a:bodyPr wrap="square" lIns="0" tIns="0" rIns="0" bIns="0" anchor="t">
            <a:spAutoFit/>
          </a:bodyPr>
          <a:lstStyle/>
          <a:p>
            <a:pPr marL="0" indent="0" algn="l">
              <a:lnSpc>
                <a:spcPct val="115000"/>
              </a:lnSpc>
              <a:spcAft>
                <a:spcPts val="0"/>
              </a:spcAft>
              <a:buNone/>
            </a:pPr>
            <a:r>
              <a:rPr lang="en-US" sz="1150" dirty="0">
                <a:solidFill>
                  <a:schemeClr val="accent3"/>
                </a:solidFill>
                <a:latin typeface="DM Sans" pitchFamily="34" charset="0"/>
                <a:ea typeface="DM Sans" pitchFamily="34" charset="-122"/>
                <a:cs typeface="DM Sans" pitchFamily="34" charset="-120"/>
              </a:rPr>
              <a:t>toroidal field assumed for high-field FPPs</a:t>
            </a:r>
          </a:p>
        </p:txBody>
      </p:sp>
      <p:sp>
        <p:nvSpPr>
          <p:cNvPr id="17" name="card-rule"/>
          <p:cNvSpPr/>
          <p:nvPr/>
        </p:nvSpPr>
        <p:spPr>
          <a:xfrm>
            <a:off x="685800" y="2990088"/>
            <a:ext cx="5273802" cy="64008"/>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card"/>
          <p:cNvSpPr/>
          <p:nvPr/>
        </p:nvSpPr>
        <p:spPr>
          <a:xfrm>
            <a:off x="685800" y="3054096"/>
            <a:ext cx="5273802" cy="3090672"/>
          </a:xfrm>
          <a:prstGeom prst="rect">
            <a:avLst/>
          </a:prstGeom>
          <a:solidFill>
            <a:srgbClr val="F2F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card-kicker"/>
          <p:cNvSpPr txBox="1"/>
          <p:nvPr/>
        </p:nvSpPr>
        <p:spPr>
          <a:xfrm>
            <a:off x="868680" y="3145536"/>
            <a:ext cx="4908042" cy="274320"/>
          </a:xfrm>
          <a:prstGeom prst="rect">
            <a:avLst/>
          </a:prstGeom>
          <a:noFill/>
        </p:spPr>
        <p:txBody>
          <a:bodyPr wrap="square" lIns="0" tIns="0" rIns="0" bIns="0" anchor="t">
            <a:spAutoFit/>
          </a:bodyPr>
          <a:lstStyle/>
          <a:p>
            <a:pPr marL="0" indent="0" algn="l">
              <a:lnSpc>
                <a:spcPct val="115000"/>
              </a:lnSpc>
              <a:spcAft>
                <a:spcPts val="0"/>
              </a:spcAft>
              <a:buNone/>
            </a:pPr>
            <a:r>
              <a:rPr lang="en-US" sz="1050" dirty="0">
                <a:solidFill>
                  <a:srgbClr val="47C6EF"/>
                </a:solidFill>
                <a:latin typeface="DM Sans" pitchFamily="34" charset="0"/>
                <a:ea typeface="DM Sans" pitchFamily="34" charset="-122"/>
                <a:cs typeface="DM Sans" pitchFamily="34" charset="-120"/>
              </a:rPr>
              <a:t>SUPPLY CHAIN TODAY</a:t>
            </a:r>
          </a:p>
        </p:txBody>
      </p:sp>
      <p:sp>
        <p:nvSpPr>
          <p:cNvPr id="20" name="text"/>
          <p:cNvSpPr txBox="1"/>
          <p:nvPr/>
        </p:nvSpPr>
        <p:spPr>
          <a:xfrm>
            <a:off x="868680" y="3447288"/>
            <a:ext cx="4908042" cy="2606040"/>
          </a:xfrm>
          <a:prstGeom prst="rect">
            <a:avLst/>
          </a:prstGeom>
          <a:noFill/>
        </p:spPr>
        <p:txBody>
          <a:bodyPr wrap="square" lIns="0" tIns="0" rIns="0" bIns="0" anchor="t">
            <a:spAutoFit/>
          </a:bodyPr>
          <a:lstStyle/>
          <a:p>
            <a:pPr marL="214630" indent="-214630" algn="l">
              <a:lnSpc>
                <a:spcPct val="115000"/>
              </a:lnSpc>
              <a:spcAft>
                <a:spcPts val="700"/>
              </a:spcAft>
              <a:buClr>
                <a:schemeClr val="accent1"/>
              </a:buClr>
              <a:buSzPct val="105000"/>
              <a:buFont typeface="Arial"/>
              <a:buChar char="■"/>
            </a:pPr>
            <a:r>
              <a:rPr lang="en-US" sz="1300" b="1" dirty="0">
                <a:solidFill>
                  <a:schemeClr val="tx2"/>
                </a:solidFill>
                <a:latin typeface="DM Sans" pitchFamily="34" charset="0"/>
                <a:ea typeface="DM Sans" pitchFamily="34" charset="-122"/>
                <a:cs typeface="DM Sans" pitchFamily="34" charset="-120"/>
              </a:rPr>
              <a:t>Components borrowed from other industries</a:t>
            </a:r>
            <a:r>
              <a:rPr lang="en-US" sz="1300" dirty="0">
                <a:solidFill>
                  <a:schemeClr val="tx1"/>
                </a:solidFill>
                <a:latin typeface="DM Sans" pitchFamily="34" charset="0"/>
                <a:ea typeface="DM Sans" pitchFamily="34" charset="-122"/>
                <a:cs typeface="DM Sans" pitchFamily="34" charset="-120"/>
              </a:rPr>
              <a:t> get discontinued as those industries move on</a:t>
            </a:r>
          </a:p>
          <a:p>
            <a:pPr marL="214630" indent="-214630" algn="l">
              <a:lnSpc>
                <a:spcPct val="115000"/>
              </a:lnSpc>
              <a:spcAft>
                <a:spcPts val="700"/>
              </a:spcAft>
              <a:buClr>
                <a:schemeClr val="accent1"/>
              </a:buClr>
              <a:buSzPct val="105000"/>
              <a:buFont typeface="Arial"/>
              <a:buChar char="■"/>
            </a:pPr>
            <a:r>
              <a:rPr lang="en-US" sz="1300" b="1" dirty="0">
                <a:solidFill>
                  <a:schemeClr val="tx2"/>
                </a:solidFill>
                <a:latin typeface="DM Sans" pitchFamily="34" charset="0"/>
                <a:ea typeface="DM Sans" pitchFamily="34" charset="-122"/>
                <a:cs typeface="DM Sans" pitchFamily="34" charset="-120"/>
              </a:rPr>
              <a:t>Enabling components for reflectometry</a:t>
            </a:r>
            <a:r>
              <a:rPr lang="en-US" sz="1300" dirty="0">
                <a:solidFill>
                  <a:schemeClr val="tx1"/>
                </a:solidFill>
                <a:latin typeface="DM Sans" pitchFamily="34" charset="0"/>
                <a:ea typeface="DM Sans" pitchFamily="34" charset="-122"/>
                <a:cs typeface="DM Sans" pitchFamily="34" charset="-120"/>
              </a:rPr>
              <a:t> are discontinued or rare on the market</a:t>
            </a:r>
          </a:p>
          <a:p>
            <a:pPr marL="214630" indent="-214630" algn="l">
              <a:lnSpc>
                <a:spcPct val="115000"/>
              </a:lnSpc>
              <a:spcAft>
                <a:spcPts val="700"/>
              </a:spcAft>
              <a:buClr>
                <a:schemeClr val="accent1"/>
              </a:buClr>
              <a:buSzPct val="105000"/>
              <a:buFont typeface="Arial"/>
              <a:buChar char="■"/>
            </a:pPr>
            <a:r>
              <a:rPr lang="en-US" sz="1300" b="1" dirty="0">
                <a:solidFill>
                  <a:schemeClr val="tx2"/>
                </a:solidFill>
                <a:latin typeface="DM Sans" pitchFamily="34" charset="0"/>
                <a:ea typeface="DM Sans" pitchFamily="34" charset="-122"/>
                <a:cs typeface="DM Sans" pitchFamily="34" charset="-120"/>
              </a:rPr>
              <a:t>Custom components</a:t>
            </a:r>
            <a:r>
              <a:rPr lang="en-US" sz="1300" dirty="0">
                <a:solidFill>
                  <a:schemeClr val="tx1"/>
                </a:solidFill>
                <a:latin typeface="DM Sans" pitchFamily="34" charset="0"/>
                <a:ea typeface="DM Sans" pitchFamily="34" charset="-122"/>
                <a:cs typeface="DM Sans" pitchFamily="34" charset="-120"/>
              </a:rPr>
              <a:t> made in limited batches in small workshops</a:t>
            </a:r>
          </a:p>
          <a:p>
            <a:pPr marL="214630" indent="-214630" algn="l">
              <a:lnSpc>
                <a:spcPct val="115000"/>
              </a:lnSpc>
              <a:spcAft>
                <a:spcPts val="700"/>
              </a:spcAft>
              <a:buClr>
                <a:schemeClr val="accent1"/>
              </a:buClr>
              <a:buSzPct val="105000"/>
              <a:buFont typeface="Arial"/>
              <a:buChar char="■"/>
            </a:pPr>
            <a:r>
              <a:rPr lang="en-US" sz="1300" b="1" dirty="0">
                <a:solidFill>
                  <a:schemeClr val="tx2"/>
                </a:solidFill>
                <a:latin typeface="DM Sans" pitchFamily="34" charset="0"/>
                <a:ea typeface="DM Sans" pitchFamily="34" charset="-122"/>
                <a:cs typeface="DM Sans" pitchFamily="34" charset="-120"/>
              </a:rPr>
              <a:t>Hardware must adopt new generations</a:t>
            </a:r>
            <a:r>
              <a:rPr lang="en-US" sz="1300" dirty="0">
                <a:solidFill>
                  <a:schemeClr val="tx1"/>
                </a:solidFill>
                <a:latin typeface="DM Sans" pitchFamily="34" charset="0"/>
                <a:ea typeface="DM Sans" pitchFamily="34" charset="-122"/>
                <a:cs typeface="DM Sans" pitchFamily="34" charset="-120"/>
              </a:rPr>
              <a:t> of equipment and software</a:t>
            </a:r>
          </a:p>
        </p:txBody>
      </p:sp>
      <p:sp>
        <p:nvSpPr>
          <p:cNvPr id="21" name="card-rule"/>
          <p:cNvSpPr/>
          <p:nvPr/>
        </p:nvSpPr>
        <p:spPr>
          <a:xfrm>
            <a:off x="6233922" y="2990088"/>
            <a:ext cx="5273802" cy="64008"/>
          </a:xfrm>
          <a:prstGeom prst="rect">
            <a:avLst/>
          </a:prstGeom>
          <a:solidFill>
            <a:srgbClr val="47C6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card"/>
          <p:cNvSpPr/>
          <p:nvPr/>
        </p:nvSpPr>
        <p:spPr>
          <a:xfrm>
            <a:off x="6233922" y="3054096"/>
            <a:ext cx="5273802" cy="3090672"/>
          </a:xfrm>
          <a:prstGeom prst="rect">
            <a:avLst/>
          </a:prstGeom>
          <a:solidFill>
            <a:srgbClr val="F2F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card-kicker"/>
          <p:cNvSpPr txBox="1"/>
          <p:nvPr/>
        </p:nvSpPr>
        <p:spPr>
          <a:xfrm>
            <a:off x="6416802" y="3145536"/>
            <a:ext cx="4908042" cy="274320"/>
          </a:xfrm>
          <a:prstGeom prst="rect">
            <a:avLst/>
          </a:prstGeom>
          <a:noFill/>
        </p:spPr>
        <p:txBody>
          <a:bodyPr wrap="square" lIns="0" tIns="0" rIns="0" bIns="0" anchor="t">
            <a:spAutoFit/>
          </a:bodyPr>
          <a:lstStyle/>
          <a:p>
            <a:pPr marL="0" indent="0" algn="l">
              <a:lnSpc>
                <a:spcPct val="115000"/>
              </a:lnSpc>
              <a:spcAft>
                <a:spcPts val="0"/>
              </a:spcAft>
              <a:buNone/>
            </a:pPr>
            <a:r>
              <a:rPr lang="en-US" sz="1050" dirty="0">
                <a:solidFill>
                  <a:srgbClr val="2D3870"/>
                </a:solidFill>
                <a:latin typeface="DM Sans" pitchFamily="34" charset="0"/>
                <a:ea typeface="DM Sans" pitchFamily="34" charset="-122"/>
                <a:cs typeface="DM Sans" pitchFamily="34" charset="-120"/>
              </a:rPr>
              <a:t>WHAT WE DO</a:t>
            </a:r>
          </a:p>
        </p:txBody>
      </p:sp>
      <p:sp>
        <p:nvSpPr>
          <p:cNvPr id="24" name="text"/>
          <p:cNvSpPr txBox="1"/>
          <p:nvPr/>
        </p:nvSpPr>
        <p:spPr>
          <a:xfrm>
            <a:off x="6416802" y="3447288"/>
            <a:ext cx="4908042" cy="2606040"/>
          </a:xfrm>
          <a:prstGeom prst="rect">
            <a:avLst/>
          </a:prstGeom>
          <a:noFill/>
        </p:spPr>
        <p:txBody>
          <a:bodyPr wrap="square" lIns="0" tIns="0" rIns="0" bIns="0" anchor="t">
            <a:spAutoFit/>
          </a:bodyPr>
          <a:lstStyle/>
          <a:p>
            <a:pPr marL="214630" indent="-214630" algn="l">
              <a:lnSpc>
                <a:spcPct val="115000"/>
              </a:lnSpc>
              <a:spcAft>
                <a:spcPts val="700"/>
              </a:spcAft>
              <a:buClr>
                <a:schemeClr val="accent1"/>
              </a:buClr>
              <a:buSzPct val="105000"/>
              <a:buFont typeface="Arial"/>
              <a:buChar char="■"/>
            </a:pPr>
            <a:r>
              <a:rPr lang="en-US" sz="1300" b="1" dirty="0">
                <a:solidFill>
                  <a:schemeClr val="tx2"/>
                </a:solidFill>
                <a:latin typeface="DM Sans" pitchFamily="34" charset="0"/>
                <a:ea typeface="DM Sans" pitchFamily="34" charset="-122"/>
                <a:cs typeface="DM Sans" pitchFamily="34" charset="-120"/>
              </a:rPr>
              <a:t>We are studying the supply chain:</a:t>
            </a:r>
            <a:r>
              <a:rPr lang="en-US" sz="1300" dirty="0">
                <a:solidFill>
                  <a:schemeClr val="tx1"/>
                </a:solidFill>
                <a:latin typeface="DM Sans" pitchFamily="34" charset="0"/>
                <a:ea typeface="DM Sans" pitchFamily="34" charset="-122"/>
                <a:cs typeface="DM Sans" pitchFamily="34" charset="-120"/>
              </a:rPr>
              <a:t> research and negotiations with suppliers; proof-of-concepts for MDP components</a:t>
            </a:r>
          </a:p>
          <a:p>
            <a:pPr marL="214630" indent="-214630" algn="l">
              <a:lnSpc>
                <a:spcPct val="115000"/>
              </a:lnSpc>
              <a:spcAft>
                <a:spcPts val="700"/>
              </a:spcAft>
              <a:buClr>
                <a:schemeClr val="accent1"/>
              </a:buClr>
              <a:buSzPct val="105000"/>
              <a:buFont typeface="Arial"/>
              <a:buChar char="■"/>
            </a:pPr>
            <a:r>
              <a:rPr lang="en-US" sz="1300" b="1" dirty="0">
                <a:solidFill>
                  <a:schemeClr val="tx2"/>
                </a:solidFill>
                <a:latin typeface="DM Sans" pitchFamily="34" charset="0"/>
                <a:ea typeface="DM Sans" pitchFamily="34" charset="-122"/>
                <a:cs typeface="DM Sans" pitchFamily="34" charset="-120"/>
              </a:rPr>
              <a:t>Goal:</a:t>
            </a:r>
            <a:r>
              <a:rPr lang="en-US" sz="1300" dirty="0">
                <a:solidFill>
                  <a:schemeClr val="tx1"/>
                </a:solidFill>
                <a:latin typeface="DM Sans" pitchFamily="34" charset="0"/>
                <a:ea typeface="DM Sans" pitchFamily="34" charset="-122"/>
                <a:cs typeface="DM Sans" pitchFamily="34" charset="-120"/>
              </a:rPr>
              <a:t> a consolidated supply chain that accumulates fusion demand and scales custom production</a:t>
            </a:r>
          </a:p>
          <a:p>
            <a:pPr marL="214630" indent="-214630" algn="l">
              <a:lnSpc>
                <a:spcPct val="115000"/>
              </a:lnSpc>
              <a:spcAft>
                <a:spcPts val="700"/>
              </a:spcAft>
              <a:buClr>
                <a:schemeClr val="accent1"/>
              </a:buClr>
              <a:buSzPct val="105000"/>
              <a:buFont typeface="Arial"/>
              <a:buChar char="■"/>
            </a:pPr>
            <a:r>
              <a:rPr lang="en-US" sz="1300" b="1" dirty="0">
                <a:solidFill>
                  <a:schemeClr val="tx2"/>
                </a:solidFill>
                <a:latin typeface="DM Sans" pitchFamily="34" charset="0"/>
                <a:ea typeface="DM Sans" pitchFamily="34" charset="-122"/>
                <a:cs typeface="DM Sans" pitchFamily="34" charset="-120"/>
              </a:rPr>
              <a:t>On-chip millimetre-wave components:</a:t>
            </a:r>
            <a:r>
              <a:rPr lang="en-US" sz="1300" dirty="0">
                <a:solidFill>
                  <a:schemeClr val="tx1"/>
                </a:solidFill>
                <a:latin typeface="DM Sans" pitchFamily="34" charset="0"/>
                <a:ea typeface="DM Sans" pitchFamily="34" charset="-122"/>
                <a:cs typeface="DM Sans" pitchFamily="34" charset="-120"/>
              </a:rPr>
              <a:t> partnership with the UC Davis Fusion Diagnostics Group</a:t>
            </a:r>
          </a:p>
        </p:txBody>
      </p:sp>
      <p:sp>
        <p:nvSpPr>
          <p:cNvPr id="25" name="pub-bar"/>
          <p:cNvSpPr/>
          <p:nvPr/>
        </p:nvSpPr>
        <p:spPr>
          <a:xfrm>
            <a:off x="685800" y="6323076"/>
            <a:ext cx="54864" cy="342900"/>
          </a:xfrm>
          <a:prstGeom prst="rect">
            <a:avLst/>
          </a:prstGeom>
          <a:solidFill>
            <a:schemeClr val="accent1"/>
          </a:solidFill>
          <a:ln w="12700">
            <a:solidFill>
              <a:schemeClr val="accent1"/>
            </a:solidFill>
            <a:prstDash val="solid"/>
          </a:ln>
        </p:spPr>
        <p:txBody>
          <a:bodyPr/>
          <a:lstStyle/>
          <a:p>
            <a:endParaRPr lang="en-US"/>
          </a:p>
        </p:txBody>
      </p:sp>
      <p:sp>
        <p:nvSpPr>
          <p:cNvPr id="26" name="pub-strip"/>
          <p:cNvSpPr/>
          <p:nvPr/>
        </p:nvSpPr>
        <p:spPr>
          <a:xfrm>
            <a:off x="740664" y="6323076"/>
            <a:ext cx="10767060" cy="342900"/>
          </a:xfrm>
          <a:prstGeom prst="rect">
            <a:avLst/>
          </a:prstGeom>
          <a:solidFill>
            <a:schemeClr val="accent5"/>
          </a:solidFill>
          <a:ln w="12700">
            <a:solidFill>
              <a:schemeClr val="accent5"/>
            </a:solidFill>
            <a:prstDash val="solid"/>
          </a:ln>
        </p:spPr>
        <p:txBody>
          <a:bodyPr/>
          <a:lstStyle/>
          <a:p>
            <a:endParaRPr lang="en-US"/>
          </a:p>
        </p:txBody>
      </p:sp>
      <p:sp>
        <p:nvSpPr>
          <p:cNvPr id="27" name="publications"/>
          <p:cNvSpPr txBox="1"/>
          <p:nvPr/>
        </p:nvSpPr>
        <p:spPr>
          <a:xfrm>
            <a:off x="918972" y="6323076"/>
            <a:ext cx="10547604" cy="342900"/>
          </a:xfrm>
          <a:prstGeom prst="rect">
            <a:avLst/>
          </a:prstGeom>
          <a:noFill/>
          <a:ln/>
        </p:spPr>
        <p:txBody>
          <a:bodyPr wrap="square" lIns="0" tIns="0" rIns="0" bIns="0" rtlCol="0" anchor="ctr"/>
          <a:lstStyle/>
          <a:p>
            <a:pPr marL="0" indent="0">
              <a:buNone/>
            </a:pPr>
            <a:r>
              <a:rPr lang="en-US" sz="800" b="1" kern="0" spc="160" dirty="0">
                <a:solidFill>
                  <a:schemeClr val="accent1"/>
                </a:solidFill>
                <a:latin typeface="DM Sans" pitchFamily="34" charset="0"/>
                <a:ea typeface="DM Sans" pitchFamily="34" charset="-122"/>
                <a:cs typeface="DM Sans" pitchFamily="34" charset="-120"/>
              </a:rPr>
              <a:t>PUBLICATIONS   </a:t>
            </a:r>
            <a:r>
              <a:rPr lang="en-US" sz="850" dirty="0">
                <a:solidFill>
                  <a:schemeClr val="tx1"/>
                </a:solidFill>
                <a:latin typeface="DM Sans" pitchFamily="34" charset="0"/>
                <a:ea typeface="DM Sans" pitchFamily="34" charset="-122"/>
                <a:cs typeface="DM Sans" pitchFamily="34" charset="-120"/>
              </a:rPr>
              <a:t>   A. Sirinelli, G. Subbotin, M. Nurgaliev, Y. Zhu, </a:t>
            </a:r>
            <a:r>
              <a:rPr lang="en-US" sz="850" b="1" dirty="0">
                <a:solidFill>
                  <a:schemeClr val="tx2"/>
                </a:solidFill>
                <a:latin typeface="DM Sans" pitchFamily="34" charset="0"/>
                <a:ea typeface="DM Sans" pitchFamily="34" charset="-122"/>
                <a:cs typeface="DM Sans" pitchFamily="34" charset="-120"/>
              </a:rPr>
              <a:t>On-Chip Microwave Diagnostics for Fusion Power Plants</a:t>
            </a:r>
            <a:r>
              <a:rPr lang="en-US" sz="850" dirty="0">
                <a:solidFill>
                  <a:schemeClr val="tx1"/>
                </a:solidFill>
                <a:latin typeface="DM Sans" pitchFamily="34" charset="0"/>
                <a:ea typeface="DM Sans" pitchFamily="34" charset="-122"/>
                <a:cs typeface="DM Sans" pitchFamily="34" charset="-120"/>
              </a:rPr>
              <a:t>, 17th International Reflectometry Workshop (IRW17), York, UK (2026)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body" idx="101" hasCustomPrompt="1"/>
          </p:nvPr>
        </p:nvSpPr>
        <p:spPr>
          <a:xfrm>
            <a:off x="4572000" y="356616"/>
            <a:ext cx="6935724" cy="274320"/>
          </a:xfrm>
          <a:prstGeom prst="rect">
            <a:avLst/>
          </a:prstGeom>
          <a:noFill/>
          <a:ln/>
        </p:spPr>
        <p:txBody>
          <a:bodyPr wrap="square" lIns="0" tIns="0" rIns="0" bIns="0" rtlCol="0" anchor="t"/>
          <a:lstStyle/>
          <a:p>
            <a:pPr marL="0" indent="0" algn="r">
              <a:buNone/>
            </a:pPr>
            <a:r>
              <a:rPr lang="en-US" sz="1200" b="1" kern="0" spc="230" dirty="0">
                <a:solidFill>
                  <a:schemeClr val="accent1"/>
                </a:solidFill>
                <a:latin typeface="DM Sans" pitchFamily="34" charset="0"/>
                <a:ea typeface="DM Sans" pitchFamily="34" charset="-122"/>
                <a:cs typeface="DM Sans" pitchFamily="34" charset="-120"/>
              </a:rPr>
              <a:t>03 · DIAGNOSTICS — PARTNER: UC DAVIS</a:t>
            </a:r>
            <a:endParaRPr lang="en-US" sz="1200" dirty="0"/>
          </a:p>
        </p:txBody>
      </p:sp>
      <p:sp>
        <p:nvSpPr>
          <p:cNvPr id="3" name="Text 0"/>
          <p:cNvSpPr>
            <a:spLocks noGrp="1"/>
          </p:cNvSpPr>
          <p:nvPr>
            <p:ph type="title" idx="102" hasCustomPrompt="1"/>
          </p:nvPr>
        </p:nvSpPr>
        <p:spPr>
          <a:xfrm>
            <a:off x="676656" y="1074420"/>
            <a:ext cx="10821924" cy="566928"/>
          </a:xfrm>
          <a:prstGeom prst="rect">
            <a:avLst/>
          </a:prstGeom>
          <a:noFill/>
          <a:ln/>
        </p:spPr>
        <p:txBody>
          <a:bodyPr wrap="square" lIns="0" tIns="0" rIns="0" bIns="0" rtlCol="0" anchor="t"/>
          <a:lstStyle/>
          <a:p>
            <a:pPr marL="0" indent="0" algn="l">
              <a:buNone/>
            </a:pPr>
            <a:r>
              <a:rPr lang="en-US" sz="3000" b="1" kern="0" spc="-100" dirty="0">
                <a:solidFill>
                  <a:schemeClr val="tx2"/>
                </a:solidFill>
                <a:latin typeface="DM Sans" pitchFamily="34" charset="0"/>
                <a:ea typeface="DM Sans" pitchFamily="34" charset="-122"/>
                <a:cs typeface="DM Sans" pitchFamily="34" charset="-120"/>
              </a:rPr>
              <a:t>On-chip components from UC Davis: 50 to 479 GHz</a:t>
            </a:r>
            <a:endParaRPr lang="en-US" sz="3000" dirty="0"/>
          </a:p>
        </p:txBody>
      </p:sp>
      <p:sp>
        <p:nvSpPr>
          <p:cNvPr id="4"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8A93A5"/>
                </a:solidFill>
                <a:latin typeface="DM Sans"/>
                <a:ea typeface="DM Sans"/>
                <a:cs typeface="DM Sans"/>
              </a:defRPr>
            </a:lvl1pPr>
          </a:lstStyle>
          <a:p>
            <a:pPr algn="r"/>
            <a:fld id="{F7021451-1387-4CA6-816F-3879F97B5CBC}" type="slidenum">
              <a:rPr lang="en-US" b="0"/>
              <a:t>8</a:t>
            </a:fld>
            <a:endParaRPr lang="en-US"/>
          </a:p>
        </p:txBody>
      </p:sp>
      <p:pic>
        <p:nvPicPr>
          <p:cNvPr id="5" name="partner-logo-ucdavis" descr="UC-Davis.png"/>
          <p:cNvPicPr>
            <a:picLocks noChangeAspect="1"/>
          </p:cNvPicPr>
          <p:nvPr/>
        </p:nvPicPr>
        <p:blipFill>
          <a:blip r:embed="rId3"/>
          <a:stretch>
            <a:fillRect/>
          </a:stretch>
        </p:blipFill>
        <p:spPr>
          <a:xfrm>
            <a:off x="10219103" y="1207008"/>
            <a:ext cx="1288621" cy="329184"/>
          </a:xfrm>
          <a:prstGeom prst="rect">
            <a:avLst/>
          </a:prstGeom>
        </p:spPr>
      </p:pic>
      <p:pic>
        <p:nvPicPr>
          <p:cNvPr id="6" name="figure" descr="irw28_full_spectrum_components.png"/>
          <p:cNvPicPr>
            <a:picLocks noChangeAspect="1"/>
          </p:cNvPicPr>
          <p:nvPr/>
        </p:nvPicPr>
        <p:blipFill>
          <a:blip r:embed="rId4"/>
          <a:stretch>
            <a:fillRect/>
          </a:stretch>
        </p:blipFill>
        <p:spPr>
          <a:xfrm>
            <a:off x="685800" y="2441192"/>
            <a:ext cx="6949440" cy="2679704"/>
          </a:xfrm>
          <a:prstGeom prst="rect">
            <a:avLst/>
          </a:prstGeom>
        </p:spPr>
      </p:pic>
      <p:cxnSp>
        <p:nvCxnSpPr>
          <p:cNvPr id="7" name="freq-axis"/>
          <p:cNvCxnSpPr/>
          <p:nvPr/>
        </p:nvCxnSpPr>
        <p:spPr>
          <a:xfrm>
            <a:off x="685800" y="5175760"/>
            <a:ext cx="6949440" cy="0"/>
          </a:xfrm>
          <a:prstGeom prst="line">
            <a:avLst/>
          </a:prstGeom>
          <a:ln w="31750">
            <a:solidFill>
              <a:srgbClr val="2D3870"/>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tick"/>
          <p:cNvSpPr/>
          <p:nvPr/>
        </p:nvSpPr>
        <p:spPr>
          <a:xfrm>
            <a:off x="1770035" y="5120896"/>
            <a:ext cx="18288" cy="109728"/>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
          <p:cNvSpPr txBox="1"/>
          <p:nvPr/>
        </p:nvSpPr>
        <p:spPr>
          <a:xfrm>
            <a:off x="1321979" y="5248912"/>
            <a:ext cx="914400" cy="228600"/>
          </a:xfrm>
          <a:prstGeom prst="rect">
            <a:avLst/>
          </a:prstGeom>
          <a:noFill/>
        </p:spPr>
        <p:txBody>
          <a:bodyPr wrap="square" lIns="0" tIns="0" rIns="0" bIns="0" anchor="t">
            <a:spAutoFit/>
          </a:bodyPr>
          <a:lstStyle/>
          <a:p>
            <a:pPr marL="0" indent="0" algn="ctr">
              <a:lnSpc>
                <a:spcPct val="115000"/>
              </a:lnSpc>
              <a:spcAft>
                <a:spcPts val="0"/>
              </a:spcAft>
              <a:buNone/>
            </a:pPr>
            <a:r>
              <a:rPr lang="en-US" sz="1100" dirty="0">
                <a:solidFill>
                  <a:schemeClr val="tx1"/>
                </a:solidFill>
                <a:latin typeface="DM Sans" pitchFamily="34" charset="0"/>
                <a:ea typeface="DM Sans" pitchFamily="34" charset="-122"/>
                <a:cs typeface="DM Sans" pitchFamily="34" charset="-120"/>
              </a:rPr>
              <a:t>100 GHz</a:t>
            </a:r>
          </a:p>
        </p:txBody>
      </p:sp>
      <p:sp>
        <p:nvSpPr>
          <p:cNvPr id="10" name="tick"/>
          <p:cNvSpPr/>
          <p:nvPr/>
        </p:nvSpPr>
        <p:spPr>
          <a:xfrm>
            <a:off x="3178454" y="5120896"/>
            <a:ext cx="18288" cy="109728"/>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
          <p:cNvSpPr txBox="1"/>
          <p:nvPr/>
        </p:nvSpPr>
        <p:spPr>
          <a:xfrm>
            <a:off x="2730398" y="5248912"/>
            <a:ext cx="914400" cy="228600"/>
          </a:xfrm>
          <a:prstGeom prst="rect">
            <a:avLst/>
          </a:prstGeom>
          <a:noFill/>
        </p:spPr>
        <p:txBody>
          <a:bodyPr wrap="square" lIns="0" tIns="0" rIns="0" bIns="0" anchor="t">
            <a:spAutoFit/>
          </a:bodyPr>
          <a:lstStyle/>
          <a:p>
            <a:pPr marL="0" indent="0" algn="ctr">
              <a:lnSpc>
                <a:spcPct val="115000"/>
              </a:lnSpc>
              <a:spcAft>
                <a:spcPts val="0"/>
              </a:spcAft>
              <a:buNone/>
            </a:pPr>
            <a:r>
              <a:rPr lang="en-US" sz="1100" dirty="0">
                <a:solidFill>
                  <a:schemeClr val="tx1"/>
                </a:solidFill>
                <a:latin typeface="DM Sans" pitchFamily="34" charset="0"/>
                <a:ea typeface="DM Sans" pitchFamily="34" charset="-122"/>
                <a:cs typeface="DM Sans" pitchFamily="34" charset="-120"/>
              </a:rPr>
              <a:t>200 GHz</a:t>
            </a:r>
          </a:p>
        </p:txBody>
      </p:sp>
      <p:sp>
        <p:nvSpPr>
          <p:cNvPr id="12" name="tick"/>
          <p:cNvSpPr/>
          <p:nvPr/>
        </p:nvSpPr>
        <p:spPr>
          <a:xfrm>
            <a:off x="4457151" y="5120896"/>
            <a:ext cx="18288" cy="109728"/>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
          <p:cNvSpPr txBox="1"/>
          <p:nvPr/>
        </p:nvSpPr>
        <p:spPr>
          <a:xfrm>
            <a:off x="4009095" y="5248912"/>
            <a:ext cx="914400" cy="228600"/>
          </a:xfrm>
          <a:prstGeom prst="rect">
            <a:avLst/>
          </a:prstGeom>
          <a:noFill/>
        </p:spPr>
        <p:txBody>
          <a:bodyPr wrap="square" lIns="0" tIns="0" rIns="0" bIns="0" anchor="t">
            <a:spAutoFit/>
          </a:bodyPr>
          <a:lstStyle/>
          <a:p>
            <a:pPr marL="0" indent="0" algn="ctr">
              <a:lnSpc>
                <a:spcPct val="115000"/>
              </a:lnSpc>
              <a:spcAft>
                <a:spcPts val="0"/>
              </a:spcAft>
              <a:buNone/>
            </a:pPr>
            <a:r>
              <a:rPr lang="en-US" sz="1100" dirty="0">
                <a:solidFill>
                  <a:schemeClr val="tx1"/>
                </a:solidFill>
                <a:latin typeface="DM Sans" pitchFamily="34" charset="0"/>
                <a:ea typeface="DM Sans" pitchFamily="34" charset="-122"/>
                <a:cs typeface="DM Sans" pitchFamily="34" charset="-120"/>
              </a:rPr>
              <a:t>300 GHz</a:t>
            </a:r>
          </a:p>
        </p:txBody>
      </p:sp>
      <p:sp>
        <p:nvSpPr>
          <p:cNvPr id="14" name="tick"/>
          <p:cNvSpPr/>
          <p:nvPr/>
        </p:nvSpPr>
        <p:spPr>
          <a:xfrm>
            <a:off x="5728436" y="5120896"/>
            <a:ext cx="18288" cy="109728"/>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
          <p:cNvSpPr txBox="1"/>
          <p:nvPr/>
        </p:nvSpPr>
        <p:spPr>
          <a:xfrm>
            <a:off x="5280380" y="5248912"/>
            <a:ext cx="914400" cy="228600"/>
          </a:xfrm>
          <a:prstGeom prst="rect">
            <a:avLst/>
          </a:prstGeom>
          <a:noFill/>
        </p:spPr>
        <p:txBody>
          <a:bodyPr wrap="square" lIns="0" tIns="0" rIns="0" bIns="0" anchor="t">
            <a:spAutoFit/>
          </a:bodyPr>
          <a:lstStyle/>
          <a:p>
            <a:pPr marL="0" indent="0" algn="ctr">
              <a:lnSpc>
                <a:spcPct val="115000"/>
              </a:lnSpc>
              <a:spcAft>
                <a:spcPts val="0"/>
              </a:spcAft>
              <a:buNone/>
            </a:pPr>
            <a:r>
              <a:rPr lang="en-US" sz="1100" dirty="0">
                <a:solidFill>
                  <a:schemeClr val="tx1"/>
                </a:solidFill>
                <a:latin typeface="DM Sans" pitchFamily="34" charset="0"/>
                <a:ea typeface="DM Sans" pitchFamily="34" charset="-122"/>
                <a:cs typeface="DM Sans" pitchFamily="34" charset="-120"/>
              </a:rPr>
              <a:t>400 GHz</a:t>
            </a:r>
          </a:p>
        </p:txBody>
      </p:sp>
      <p:sp>
        <p:nvSpPr>
          <p:cNvPr id="16" name="tick"/>
          <p:cNvSpPr/>
          <p:nvPr/>
        </p:nvSpPr>
        <p:spPr>
          <a:xfrm>
            <a:off x="7003426" y="5120896"/>
            <a:ext cx="18288" cy="109728"/>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
          <p:cNvSpPr txBox="1"/>
          <p:nvPr/>
        </p:nvSpPr>
        <p:spPr>
          <a:xfrm>
            <a:off x="6555370" y="5248912"/>
            <a:ext cx="914400" cy="228600"/>
          </a:xfrm>
          <a:prstGeom prst="rect">
            <a:avLst/>
          </a:prstGeom>
          <a:noFill/>
        </p:spPr>
        <p:txBody>
          <a:bodyPr wrap="square" lIns="0" tIns="0" rIns="0" bIns="0" anchor="t">
            <a:spAutoFit/>
          </a:bodyPr>
          <a:lstStyle/>
          <a:p>
            <a:pPr marL="0" indent="0" algn="ctr">
              <a:lnSpc>
                <a:spcPct val="115000"/>
              </a:lnSpc>
              <a:spcAft>
                <a:spcPts val="0"/>
              </a:spcAft>
              <a:buNone/>
            </a:pPr>
            <a:r>
              <a:rPr lang="en-US" sz="1100" dirty="0">
                <a:solidFill>
                  <a:schemeClr val="tx1"/>
                </a:solidFill>
                <a:latin typeface="DM Sans" pitchFamily="34" charset="0"/>
                <a:ea typeface="DM Sans" pitchFamily="34" charset="-122"/>
                <a:cs typeface="DM Sans" pitchFamily="34" charset="-120"/>
              </a:rPr>
              <a:t>500 GHz</a:t>
            </a:r>
          </a:p>
        </p:txBody>
      </p:sp>
      <p:sp>
        <p:nvSpPr>
          <p:cNvPr id="18" name="text"/>
          <p:cNvSpPr txBox="1"/>
          <p:nvPr/>
        </p:nvSpPr>
        <p:spPr>
          <a:xfrm>
            <a:off x="8001000" y="1874520"/>
            <a:ext cx="3506724" cy="4297680"/>
          </a:xfrm>
          <a:prstGeom prst="rect">
            <a:avLst/>
          </a:prstGeom>
          <a:noFill/>
        </p:spPr>
        <p:txBody>
          <a:bodyPr wrap="square" lIns="0" tIns="0" rIns="0" bIns="0" anchor="t">
            <a:spAutoFit/>
          </a:bodyPr>
          <a:lstStyle/>
          <a:p>
            <a:pPr marL="231140" indent="-231140" algn="l">
              <a:lnSpc>
                <a:spcPct val="115000"/>
              </a:lnSpc>
              <a:spcAft>
                <a:spcPts val="900"/>
              </a:spcAft>
              <a:buClr>
                <a:schemeClr val="accent1"/>
              </a:buClr>
              <a:buSzPct val="105000"/>
              <a:buFont typeface="Arial"/>
              <a:buChar char="■"/>
            </a:pPr>
            <a:r>
              <a:rPr lang="en-US" sz="1400" b="1" dirty="0">
                <a:solidFill>
                  <a:schemeClr val="tx2"/>
                </a:solidFill>
                <a:latin typeface="DM Sans" pitchFamily="34" charset="0"/>
                <a:ea typeface="DM Sans" pitchFamily="34" charset="-122"/>
                <a:cs typeface="DM Sans" pitchFamily="34" charset="-120"/>
              </a:rPr>
              <a:t>Today:</a:t>
            </a:r>
            <a:r>
              <a:rPr lang="en-US" sz="1400" dirty="0">
                <a:solidFill>
                  <a:schemeClr val="tx1"/>
                </a:solidFill>
                <a:latin typeface="DM Sans" pitchFamily="34" charset="0"/>
                <a:ea typeface="DM Sans" pitchFamily="34" charset="-122"/>
                <a:cs typeface="DM Sans" pitchFamily="34" charset="-120"/>
              </a:rPr>
              <a:t> transmitters 50–160 GHz, receivers 50–260 GHz, amplifiers 50–300 GHz</a:t>
            </a:r>
          </a:p>
          <a:p>
            <a:pPr marL="231140" indent="-231140" algn="l">
              <a:lnSpc>
                <a:spcPct val="115000"/>
              </a:lnSpc>
              <a:spcAft>
                <a:spcPts val="900"/>
              </a:spcAft>
              <a:buClr>
                <a:schemeClr val="accent1"/>
              </a:buClr>
              <a:buSzPct val="105000"/>
              <a:buFont typeface="Arial"/>
              <a:buChar char="■"/>
            </a:pPr>
            <a:r>
              <a:rPr lang="en-US" sz="1400" b="1" dirty="0">
                <a:solidFill>
                  <a:schemeClr val="tx2"/>
                </a:solidFill>
                <a:latin typeface="DM Sans" pitchFamily="34" charset="0"/>
                <a:ea typeface="DM Sans" pitchFamily="34" charset="-122"/>
                <a:cs typeface="DM Sans" pitchFamily="34" charset="-120"/>
              </a:rPr>
              <a:t>Upgrades:</a:t>
            </a:r>
            <a:r>
              <a:rPr lang="en-US" sz="1400" dirty="0">
                <a:solidFill>
                  <a:schemeClr val="tx1"/>
                </a:solidFill>
                <a:latin typeface="DM Sans" pitchFamily="34" charset="0"/>
                <a:ea typeface="DM Sans" pitchFamily="34" charset="-122"/>
                <a:cs typeface="DM Sans" pitchFamily="34" charset="-120"/>
              </a:rPr>
              <a:t> InP transmitter and receiver, 250–400 GHz</a:t>
            </a:r>
          </a:p>
          <a:p>
            <a:pPr marL="231140" indent="-231140" algn="l">
              <a:lnSpc>
                <a:spcPct val="115000"/>
              </a:lnSpc>
              <a:spcAft>
                <a:spcPts val="900"/>
              </a:spcAft>
              <a:buClr>
                <a:schemeClr val="accent1"/>
              </a:buClr>
              <a:buSzPct val="105000"/>
              <a:buFont typeface="Arial"/>
              <a:buChar char="■"/>
            </a:pPr>
            <a:r>
              <a:rPr lang="en-US" sz="1400" b="1" dirty="0">
                <a:solidFill>
                  <a:schemeClr val="tx2"/>
                </a:solidFill>
                <a:latin typeface="DM Sans" pitchFamily="34" charset="0"/>
                <a:ea typeface="DM Sans" pitchFamily="34" charset="-122"/>
                <a:cs typeface="DM Sans" pitchFamily="34" charset="-120"/>
              </a:rPr>
              <a:t>Transmitter:</a:t>
            </a:r>
            <a:r>
              <a:rPr lang="en-US" sz="1400" dirty="0">
                <a:solidFill>
                  <a:schemeClr val="tx1"/>
                </a:solidFill>
                <a:latin typeface="DM Sans" pitchFamily="34" charset="0"/>
                <a:ea typeface="DM Sans" pitchFamily="34" charset="-122"/>
                <a:cs typeface="DM Sans" pitchFamily="34" charset="-120"/>
              </a:rPr>
              <a:t> 438–479 GHz</a:t>
            </a:r>
          </a:p>
          <a:p>
            <a:pPr marL="231140" indent="-231140" algn="l">
              <a:lnSpc>
                <a:spcPct val="115000"/>
              </a:lnSpc>
              <a:spcAft>
                <a:spcPts val="900"/>
              </a:spcAft>
              <a:buClr>
                <a:schemeClr val="accent1"/>
              </a:buClr>
              <a:buSzPct val="105000"/>
              <a:buFont typeface="Arial"/>
              <a:buChar char="■"/>
            </a:pPr>
            <a:r>
              <a:rPr lang="en-US" sz="1400" b="1" dirty="0">
                <a:solidFill>
                  <a:schemeClr val="tx2"/>
                </a:solidFill>
                <a:latin typeface="DM Sans" pitchFamily="34" charset="0"/>
                <a:ea typeface="DM Sans" pitchFamily="34" charset="-122"/>
                <a:cs typeface="DM Sans" pitchFamily="34" charset="-120"/>
              </a:rPr>
              <a:t>Supply-chain role:</a:t>
            </a:r>
            <a:r>
              <a:rPr lang="en-US" sz="1400" dirty="0">
                <a:solidFill>
                  <a:schemeClr val="tx1"/>
                </a:solidFill>
                <a:latin typeface="DM Sans" pitchFamily="34" charset="0"/>
                <a:ea typeface="DM Sans" pitchFamily="34" charset="-122"/>
                <a:cs typeface="DM Sans" pitchFamily="34" charset="-120"/>
              </a:rPr>
              <a:t> a standardized receiver turns custom laboratory electronics into a repeatable, manufacturable building block — produced, stocked, qualified, replaced</a:t>
            </a:r>
          </a:p>
        </p:txBody>
      </p:sp>
      <p:sp>
        <p:nvSpPr>
          <p:cNvPr id="19" name="pub-bar"/>
          <p:cNvSpPr/>
          <p:nvPr/>
        </p:nvSpPr>
        <p:spPr>
          <a:xfrm>
            <a:off x="685800" y="6323076"/>
            <a:ext cx="54864" cy="342900"/>
          </a:xfrm>
          <a:prstGeom prst="rect">
            <a:avLst/>
          </a:prstGeom>
          <a:solidFill>
            <a:schemeClr val="accent1"/>
          </a:solidFill>
          <a:ln w="12700">
            <a:solidFill>
              <a:schemeClr val="accent1"/>
            </a:solidFill>
            <a:prstDash val="solid"/>
          </a:ln>
        </p:spPr>
        <p:txBody>
          <a:bodyPr/>
          <a:lstStyle/>
          <a:p>
            <a:endParaRPr lang="en-US"/>
          </a:p>
        </p:txBody>
      </p:sp>
      <p:sp>
        <p:nvSpPr>
          <p:cNvPr id="20" name="pub-strip"/>
          <p:cNvSpPr/>
          <p:nvPr/>
        </p:nvSpPr>
        <p:spPr>
          <a:xfrm>
            <a:off x="740664" y="6323076"/>
            <a:ext cx="10767060" cy="342900"/>
          </a:xfrm>
          <a:prstGeom prst="rect">
            <a:avLst/>
          </a:prstGeom>
          <a:solidFill>
            <a:schemeClr val="accent5"/>
          </a:solidFill>
          <a:ln w="12700">
            <a:solidFill>
              <a:schemeClr val="accent5"/>
            </a:solidFill>
            <a:prstDash val="solid"/>
          </a:ln>
        </p:spPr>
        <p:txBody>
          <a:bodyPr/>
          <a:lstStyle/>
          <a:p>
            <a:endParaRPr lang="en-US"/>
          </a:p>
        </p:txBody>
      </p:sp>
      <p:sp>
        <p:nvSpPr>
          <p:cNvPr id="21" name="publications"/>
          <p:cNvSpPr txBox="1"/>
          <p:nvPr/>
        </p:nvSpPr>
        <p:spPr>
          <a:xfrm>
            <a:off x="918972" y="6323076"/>
            <a:ext cx="10547604" cy="342900"/>
          </a:xfrm>
          <a:prstGeom prst="rect">
            <a:avLst/>
          </a:prstGeom>
          <a:noFill/>
          <a:ln/>
        </p:spPr>
        <p:txBody>
          <a:bodyPr wrap="square" lIns="0" tIns="0" rIns="0" bIns="0" rtlCol="0" anchor="ctr"/>
          <a:lstStyle/>
          <a:p>
            <a:pPr marL="0" indent="0">
              <a:buNone/>
            </a:pPr>
            <a:r>
              <a:rPr lang="en-US" sz="800" b="1" kern="0" spc="160" dirty="0">
                <a:solidFill>
                  <a:schemeClr val="accent1"/>
                </a:solidFill>
                <a:latin typeface="DM Sans" pitchFamily="34" charset="0"/>
                <a:ea typeface="DM Sans" pitchFamily="34" charset="-122"/>
                <a:cs typeface="DM Sans" pitchFamily="34" charset="-120"/>
              </a:rPr>
              <a:t>PUBLICATIONS   </a:t>
            </a:r>
            <a:r>
              <a:rPr lang="en-US" sz="850" dirty="0">
                <a:solidFill>
                  <a:schemeClr val="tx1"/>
                </a:solidFill>
                <a:latin typeface="DM Sans" pitchFamily="34" charset="0"/>
                <a:ea typeface="DM Sans" pitchFamily="34" charset="-122"/>
                <a:cs typeface="DM Sans" pitchFamily="34" charset="-120"/>
              </a:rPr>
              <a:t>   A. Sirinelli et al., IRW17, York (2026)  ·  UC Davis Fusion Diagnostics Group, </a:t>
            </a:r>
            <a:r>
              <a:rPr lang="en-US" sz="850" b="1" dirty="0">
                <a:solidFill>
                  <a:schemeClr val="tx2"/>
                </a:solidFill>
                <a:latin typeface="DM Sans" pitchFamily="34" charset="0"/>
                <a:ea typeface="DM Sans" pitchFamily="34" charset="-122"/>
                <a:cs typeface="DM Sans" pitchFamily="34" charset="-120"/>
              </a:rPr>
              <a:t>Millimeter-wave System-on-Chip Solution for Fusion Reactor Diagnostics</a:t>
            </a:r>
            <a:r>
              <a:rPr lang="en-US" sz="850" dirty="0">
                <a:solidFill>
                  <a:schemeClr val="tx1"/>
                </a:solidFill>
                <a:latin typeface="DM Sans" pitchFamily="34" charset="0"/>
                <a:ea typeface="DM Sans" pitchFamily="34" charset="-122"/>
                <a:cs typeface="DM Sans" pitchFamily="34" charset="-120"/>
              </a:rPr>
              <a:t>, white paper v4.0 (2026)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body" idx="101" hasCustomPrompt="1"/>
          </p:nvPr>
        </p:nvSpPr>
        <p:spPr>
          <a:xfrm>
            <a:off x="4572000" y="356616"/>
            <a:ext cx="6935724" cy="274320"/>
          </a:xfrm>
          <a:prstGeom prst="rect">
            <a:avLst/>
          </a:prstGeom>
          <a:noFill/>
          <a:ln/>
        </p:spPr>
        <p:txBody>
          <a:bodyPr wrap="square" lIns="0" tIns="0" rIns="0" bIns="0" rtlCol="0" anchor="t"/>
          <a:lstStyle/>
          <a:p>
            <a:pPr marL="0" indent="0" algn="r">
              <a:buNone/>
            </a:pPr>
            <a:r>
              <a:rPr lang="en-US" sz="1200" b="1" kern="0" spc="230" dirty="0">
                <a:solidFill>
                  <a:schemeClr val="accent1"/>
                </a:solidFill>
                <a:latin typeface="DM Sans" pitchFamily="34" charset="0"/>
                <a:ea typeface="DM Sans" pitchFamily="34" charset="-122"/>
                <a:cs typeface="DM Sans" pitchFamily="34" charset="-120"/>
              </a:rPr>
              <a:t>03 · DIAGNOSTICS — ON-CHIP RECEIVERS</a:t>
            </a:r>
            <a:endParaRPr lang="en-US" sz="1200" dirty="0"/>
          </a:p>
        </p:txBody>
      </p:sp>
      <p:sp>
        <p:nvSpPr>
          <p:cNvPr id="3" name="Text 0"/>
          <p:cNvSpPr>
            <a:spLocks noGrp="1"/>
          </p:cNvSpPr>
          <p:nvPr>
            <p:ph type="title" idx="102" hasCustomPrompt="1"/>
          </p:nvPr>
        </p:nvSpPr>
        <p:spPr>
          <a:xfrm>
            <a:off x="676656" y="1074420"/>
            <a:ext cx="10821924" cy="566928"/>
          </a:xfrm>
          <a:prstGeom prst="rect">
            <a:avLst/>
          </a:prstGeom>
          <a:noFill/>
          <a:ln/>
        </p:spPr>
        <p:txBody>
          <a:bodyPr wrap="square" lIns="0" tIns="0" rIns="0" bIns="0" rtlCol="0" anchor="t"/>
          <a:lstStyle/>
          <a:p>
            <a:pPr marL="0" indent="0" algn="l">
              <a:buNone/>
            </a:pPr>
            <a:r>
              <a:rPr lang="en-US" sz="3000" b="1" kern="0" spc="-100" dirty="0">
                <a:solidFill>
                  <a:schemeClr val="tx2"/>
                </a:solidFill>
                <a:latin typeface="DM Sans" pitchFamily="34" charset="0"/>
                <a:ea typeface="DM Sans" pitchFamily="34" charset="-122"/>
                <a:cs typeface="DM Sans" pitchFamily="34" charset="-120"/>
              </a:rPr>
              <a:t>On-chip receivers: compact, sensitive, proven</a:t>
            </a:r>
            <a:endParaRPr lang="en-US" sz="3000" dirty="0"/>
          </a:p>
        </p:txBody>
      </p:sp>
      <p:sp>
        <p:nvSpPr>
          <p:cNvPr id="4"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8A93A5"/>
                </a:solidFill>
                <a:latin typeface="DM Sans"/>
                <a:ea typeface="DM Sans"/>
                <a:cs typeface="DM Sans"/>
              </a:defRPr>
            </a:lvl1pPr>
          </a:lstStyle>
          <a:p>
            <a:pPr algn="r"/>
            <a:fld id="{F7021451-1387-4CA6-816F-3879F97B5CBC}" type="slidenum">
              <a:rPr lang="en-US" b="0"/>
              <a:t>9</a:t>
            </a:fld>
            <a:endParaRPr lang="en-US"/>
          </a:p>
        </p:txBody>
      </p:sp>
      <p:pic>
        <p:nvPicPr>
          <p:cNvPr id="5" name="partner-logo-ucdavis" descr="UC-Davis.png"/>
          <p:cNvPicPr>
            <a:picLocks noChangeAspect="1"/>
          </p:cNvPicPr>
          <p:nvPr/>
        </p:nvPicPr>
        <p:blipFill>
          <a:blip r:embed="rId3"/>
          <a:stretch>
            <a:fillRect/>
          </a:stretch>
        </p:blipFill>
        <p:spPr>
          <a:xfrm>
            <a:off x="10219103" y="1207008"/>
            <a:ext cx="1288621" cy="329184"/>
          </a:xfrm>
          <a:prstGeom prst="rect">
            <a:avLst/>
          </a:prstGeom>
        </p:spPr>
      </p:pic>
      <p:sp>
        <p:nvSpPr>
          <p:cNvPr id="6" name="text"/>
          <p:cNvSpPr txBox="1"/>
          <p:nvPr/>
        </p:nvSpPr>
        <p:spPr>
          <a:xfrm>
            <a:off x="685800" y="1874520"/>
            <a:ext cx="4754880" cy="4297680"/>
          </a:xfrm>
          <a:prstGeom prst="rect">
            <a:avLst/>
          </a:prstGeom>
          <a:noFill/>
        </p:spPr>
        <p:txBody>
          <a:bodyPr wrap="square" lIns="0" tIns="0" rIns="0" bIns="0" anchor="t">
            <a:spAutoFit/>
          </a:bodyPr>
          <a:lstStyle/>
          <a:p>
            <a:pPr marL="231140" indent="-231140" algn="l">
              <a:lnSpc>
                <a:spcPct val="115000"/>
              </a:lnSpc>
              <a:spcAft>
                <a:spcPts val="900"/>
              </a:spcAft>
              <a:buClr>
                <a:schemeClr val="accent1"/>
              </a:buClr>
              <a:buSzPct val="105000"/>
              <a:buFont typeface="Arial"/>
              <a:buChar char="■"/>
            </a:pPr>
            <a:r>
              <a:rPr lang="en-US" sz="1400" b="1" dirty="0">
                <a:solidFill>
                  <a:schemeClr val="tx2"/>
                </a:solidFill>
                <a:latin typeface="DM Sans" pitchFamily="34" charset="0"/>
                <a:ea typeface="DM Sans" pitchFamily="34" charset="-122"/>
                <a:cs typeface="DM Sans" pitchFamily="34" charset="-120"/>
              </a:rPr>
              <a:t>Proven at DIII-D:</a:t>
            </a:r>
            <a:r>
              <a:rPr lang="en-US" sz="1400" dirty="0">
                <a:solidFill>
                  <a:schemeClr val="tx1"/>
                </a:solidFill>
                <a:latin typeface="DM Sans" pitchFamily="34" charset="0"/>
                <a:ea typeface="DM Sans" pitchFamily="34" charset="-122"/>
                <a:cs typeface="DM Sans" pitchFamily="34" charset="-120"/>
              </a:rPr>
              <a:t> ECE imaging built on system-on-chip receivers; </a:t>
            </a:r>
            <a:r>
              <a:rPr lang="en-US" sz="1400" b="1" dirty="0">
                <a:solidFill>
                  <a:schemeClr val="tx2"/>
                </a:solidFill>
                <a:latin typeface="DM Sans" pitchFamily="34" charset="0"/>
                <a:ea typeface="DM Sans" pitchFamily="34" charset="-122"/>
                <a:cs typeface="DM Sans" pitchFamily="34" charset="-120"/>
              </a:rPr>
              <a:t>7 years</a:t>
            </a:r>
            <a:r>
              <a:rPr lang="en-US" sz="1400" dirty="0">
                <a:solidFill>
                  <a:schemeClr val="tx1"/>
                </a:solidFill>
                <a:latin typeface="DM Sans" pitchFamily="34" charset="0"/>
                <a:ea typeface="DM Sans" pitchFamily="34" charset="-122"/>
                <a:cs typeface="DM Sans" pitchFamily="34" charset="-120"/>
              </a:rPr>
              <a:t> maintenance-free operation</a:t>
            </a:r>
          </a:p>
          <a:p>
            <a:pPr marL="231140" indent="-231140" algn="l">
              <a:lnSpc>
                <a:spcPct val="115000"/>
              </a:lnSpc>
              <a:spcAft>
                <a:spcPts val="900"/>
              </a:spcAft>
              <a:buClr>
                <a:schemeClr val="accent1"/>
              </a:buClr>
              <a:buSzPct val="105000"/>
              <a:buFont typeface="Arial"/>
              <a:buChar char="■"/>
            </a:pPr>
            <a:r>
              <a:rPr lang="en-US" sz="1400" b="1" dirty="0">
                <a:solidFill>
                  <a:schemeClr val="tx2"/>
                </a:solidFill>
                <a:latin typeface="DM Sans" pitchFamily="34" charset="0"/>
                <a:ea typeface="DM Sans" pitchFamily="34" charset="-122"/>
                <a:cs typeface="DM Sans" pitchFamily="34" charset="-120"/>
              </a:rPr>
              <a:t>High gain:</a:t>
            </a:r>
            <a:r>
              <a:rPr lang="en-US" sz="1400" dirty="0">
                <a:solidFill>
                  <a:schemeClr val="tx1"/>
                </a:solidFill>
                <a:latin typeface="DM Sans" pitchFamily="34" charset="0"/>
                <a:ea typeface="DM Sans" pitchFamily="34" charset="-122"/>
                <a:cs typeface="DM Sans" pitchFamily="34" charset="-120"/>
              </a:rPr>
              <a:t> &gt; 30 dB, 0.1 nW detectable power</a:t>
            </a:r>
          </a:p>
          <a:p>
            <a:pPr marL="231140" indent="-231140" algn="l">
              <a:lnSpc>
                <a:spcPct val="115000"/>
              </a:lnSpc>
              <a:spcAft>
                <a:spcPts val="900"/>
              </a:spcAft>
              <a:buClr>
                <a:schemeClr val="accent1"/>
              </a:buClr>
              <a:buSzPct val="105000"/>
              <a:buFont typeface="Arial"/>
              <a:buChar char="■"/>
            </a:pPr>
            <a:r>
              <a:rPr lang="en-US" sz="1400" b="1" dirty="0">
                <a:solidFill>
                  <a:schemeClr val="tx2"/>
                </a:solidFill>
                <a:latin typeface="DM Sans" pitchFamily="34" charset="0"/>
                <a:ea typeface="DM Sans" pitchFamily="34" charset="-122"/>
                <a:cs typeface="DM Sans" pitchFamily="34" charset="-120"/>
              </a:rPr>
              <a:t>Compact:</a:t>
            </a:r>
            <a:r>
              <a:rPr lang="en-US" sz="1400" dirty="0">
                <a:solidFill>
                  <a:schemeClr val="tx1"/>
                </a:solidFill>
                <a:latin typeface="DM Sans" pitchFamily="34" charset="0"/>
                <a:ea typeface="DM Sans" pitchFamily="34" charset="-122"/>
                <a:cs typeface="DM Sans" pitchFamily="34" charset="-120"/>
              </a:rPr>
              <a:t> 120 ECEI channels in one rack</a:t>
            </a:r>
          </a:p>
          <a:p>
            <a:pPr marL="231140" indent="-231140" algn="l">
              <a:lnSpc>
                <a:spcPct val="115000"/>
              </a:lnSpc>
              <a:spcAft>
                <a:spcPts val="900"/>
              </a:spcAft>
              <a:buClr>
                <a:schemeClr val="accent1"/>
              </a:buClr>
              <a:buSzPct val="105000"/>
              <a:buFont typeface="Arial"/>
              <a:buChar char="■"/>
            </a:pPr>
            <a:r>
              <a:rPr lang="en-US" sz="1400" b="1" dirty="0">
                <a:solidFill>
                  <a:schemeClr val="tx2"/>
                </a:solidFill>
                <a:latin typeface="DM Sans" pitchFamily="34" charset="0"/>
                <a:ea typeface="DM Sans" pitchFamily="34" charset="-122"/>
                <a:cs typeface="DM Sans" pitchFamily="34" charset="-120"/>
              </a:rPr>
              <a:t>Band coverage today:</a:t>
            </a:r>
            <a:r>
              <a:rPr lang="en-US" sz="1400" dirty="0">
                <a:solidFill>
                  <a:schemeClr val="tx1"/>
                </a:solidFill>
                <a:latin typeface="DM Sans" pitchFamily="34" charset="0"/>
                <a:ea typeface="DM Sans" pitchFamily="34" charset="-122"/>
                <a:cs typeface="DM Sans" pitchFamily="34" charset="-120"/>
              </a:rPr>
              <a:t> 55–220 GHz (CMOS, GaAs, GaN, SOI)</a:t>
            </a:r>
          </a:p>
          <a:p>
            <a:pPr marL="231140" indent="-231140" algn="l">
              <a:lnSpc>
                <a:spcPct val="115000"/>
              </a:lnSpc>
              <a:spcAft>
                <a:spcPts val="900"/>
              </a:spcAft>
              <a:buClr>
                <a:schemeClr val="accent1"/>
              </a:buClr>
              <a:buSzPct val="105000"/>
              <a:buFont typeface="Arial"/>
              <a:buChar char="■"/>
            </a:pPr>
            <a:r>
              <a:rPr lang="en-US" sz="1400" b="1" dirty="0">
                <a:solidFill>
                  <a:schemeClr val="tx2"/>
                </a:solidFill>
                <a:latin typeface="DM Sans" pitchFamily="34" charset="0"/>
                <a:ea typeface="DM Sans" pitchFamily="34" charset="-122"/>
                <a:cs typeface="DM Sans" pitchFamily="34" charset="-120"/>
              </a:rPr>
              <a:t>Radiation hardness:</a:t>
            </a:r>
            <a:r>
              <a:rPr lang="en-US" sz="1400" dirty="0">
                <a:solidFill>
                  <a:schemeClr val="tx1"/>
                </a:solidFill>
                <a:latin typeface="DM Sans" pitchFamily="34" charset="0"/>
                <a:ea typeface="DM Sans" pitchFamily="34" charset="-122"/>
                <a:cs typeface="DM Sans" pitchFamily="34" charset="-120"/>
              </a:rPr>
              <a:t> wide-bandgap GaN W-band receiver chip demonstrated</a:t>
            </a:r>
          </a:p>
          <a:p>
            <a:pPr marL="0" indent="0" algn="l">
              <a:lnSpc>
                <a:spcPct val="115000"/>
              </a:lnSpc>
              <a:spcAft>
                <a:spcPts val="900"/>
              </a:spcAft>
              <a:buNone/>
            </a:pPr>
            <a:r>
              <a:rPr lang="en-US" sz="1400" dirty="0">
                <a:solidFill>
                  <a:schemeClr val="tx1"/>
                </a:solidFill>
                <a:latin typeface="DM Sans" pitchFamily="34" charset="0"/>
                <a:ea typeface="DM Sans" pitchFamily="34" charset="-122"/>
                <a:cs typeface="DM Sans" pitchFamily="34" charset="-120"/>
              </a:rPr>
              <a:t>In collaboration with </a:t>
            </a:r>
            <a:r>
              <a:rPr lang="en-US" sz="1400" b="1" dirty="0">
                <a:solidFill>
                  <a:schemeClr val="tx2"/>
                </a:solidFill>
                <a:latin typeface="DM Sans" pitchFamily="34" charset="0"/>
                <a:ea typeface="DM Sans" pitchFamily="34" charset="-122"/>
                <a:cs typeface="DM Sans" pitchFamily="34" charset="-120"/>
              </a:rPr>
              <a:t>Yilun Zhu</a:t>
            </a:r>
            <a:r>
              <a:rPr lang="en-US" sz="1400" dirty="0">
                <a:solidFill>
                  <a:schemeClr val="tx1"/>
                </a:solidFill>
                <a:latin typeface="DM Sans" pitchFamily="34" charset="0"/>
                <a:ea typeface="DM Sans" pitchFamily="34" charset="-122"/>
                <a:cs typeface="DM Sans" pitchFamily="34" charset="-120"/>
              </a:rPr>
              <a:t>, UC Davis Fusion Diagnostics Group</a:t>
            </a:r>
          </a:p>
        </p:txBody>
      </p:sp>
      <p:pic>
        <p:nvPicPr>
          <p:cNvPr id="7" name="figure" descr="soc_module.png"/>
          <p:cNvPicPr>
            <a:picLocks noChangeAspect="1"/>
          </p:cNvPicPr>
          <p:nvPr/>
        </p:nvPicPr>
        <p:blipFill>
          <a:blip r:embed="rId4"/>
          <a:stretch>
            <a:fillRect/>
          </a:stretch>
        </p:blipFill>
        <p:spPr>
          <a:xfrm>
            <a:off x="5715000" y="1801368"/>
            <a:ext cx="5792724" cy="2770565"/>
          </a:xfrm>
          <a:prstGeom prst="rect">
            <a:avLst/>
          </a:prstGeom>
        </p:spPr>
      </p:pic>
      <p:sp>
        <p:nvSpPr>
          <p:cNvPr id="8" name="caption"/>
          <p:cNvSpPr txBox="1"/>
          <p:nvPr/>
        </p:nvSpPr>
        <p:spPr>
          <a:xfrm>
            <a:off x="5715000" y="4590221"/>
            <a:ext cx="5792724" cy="274320"/>
          </a:xfrm>
          <a:prstGeom prst="rect">
            <a:avLst/>
          </a:prstGeom>
          <a:noFill/>
        </p:spPr>
        <p:txBody>
          <a:bodyPr wrap="square" lIns="0" tIns="0" rIns="0" bIns="0" anchor="t">
            <a:spAutoFit/>
          </a:bodyPr>
          <a:lstStyle/>
          <a:p>
            <a:pPr marL="0" indent="0" algn="ctr">
              <a:lnSpc>
                <a:spcPct val="115000"/>
              </a:lnSpc>
              <a:spcAft>
                <a:spcPts val="0"/>
              </a:spcAft>
              <a:buNone/>
            </a:pPr>
            <a:r>
              <a:rPr lang="en-US" sz="1050" dirty="0">
                <a:solidFill>
                  <a:schemeClr val="accent3"/>
                </a:solidFill>
                <a:latin typeface="DM Sans" pitchFamily="34" charset="0"/>
                <a:ea typeface="DM Sans" pitchFamily="34" charset="-122"/>
                <a:cs typeface="DM Sans" pitchFamily="34" charset="-120"/>
              </a:rPr>
              <a:t>W-band GaAs system-on-chip receiver module</a:t>
            </a:r>
          </a:p>
        </p:txBody>
      </p:sp>
      <p:pic>
        <p:nvPicPr>
          <p:cNvPr id="9" name="figure" descr="irw13_chip_photos.png"/>
          <p:cNvPicPr>
            <a:picLocks noChangeAspect="1"/>
          </p:cNvPicPr>
          <p:nvPr/>
        </p:nvPicPr>
        <p:blipFill>
          <a:blip r:embed="rId5"/>
          <a:stretch>
            <a:fillRect/>
          </a:stretch>
        </p:blipFill>
        <p:spPr>
          <a:xfrm>
            <a:off x="5715000" y="4937693"/>
            <a:ext cx="5792724" cy="1387333"/>
          </a:xfrm>
          <a:prstGeom prst="rect">
            <a:avLst/>
          </a:prstGeom>
        </p:spPr>
      </p:pic>
      <p:sp>
        <p:nvSpPr>
          <p:cNvPr id="10" name="pub-bar"/>
          <p:cNvSpPr/>
          <p:nvPr/>
        </p:nvSpPr>
        <p:spPr>
          <a:xfrm>
            <a:off x="685800" y="6323076"/>
            <a:ext cx="54864" cy="342900"/>
          </a:xfrm>
          <a:prstGeom prst="rect">
            <a:avLst/>
          </a:prstGeom>
          <a:solidFill>
            <a:schemeClr val="accent1"/>
          </a:solidFill>
          <a:ln w="12700">
            <a:solidFill>
              <a:schemeClr val="accent1"/>
            </a:solidFill>
            <a:prstDash val="solid"/>
          </a:ln>
        </p:spPr>
        <p:txBody>
          <a:bodyPr/>
          <a:lstStyle/>
          <a:p>
            <a:endParaRPr lang="en-US"/>
          </a:p>
        </p:txBody>
      </p:sp>
      <p:sp>
        <p:nvSpPr>
          <p:cNvPr id="11" name="pub-strip"/>
          <p:cNvSpPr/>
          <p:nvPr/>
        </p:nvSpPr>
        <p:spPr>
          <a:xfrm>
            <a:off x="740664" y="6323076"/>
            <a:ext cx="10767060" cy="342900"/>
          </a:xfrm>
          <a:prstGeom prst="rect">
            <a:avLst/>
          </a:prstGeom>
          <a:solidFill>
            <a:schemeClr val="accent5"/>
          </a:solidFill>
          <a:ln w="12700">
            <a:solidFill>
              <a:schemeClr val="accent5"/>
            </a:solidFill>
            <a:prstDash val="solid"/>
          </a:ln>
        </p:spPr>
        <p:txBody>
          <a:bodyPr/>
          <a:lstStyle/>
          <a:p>
            <a:endParaRPr lang="en-US"/>
          </a:p>
        </p:txBody>
      </p:sp>
      <p:sp>
        <p:nvSpPr>
          <p:cNvPr id="12" name="publications"/>
          <p:cNvSpPr txBox="1"/>
          <p:nvPr/>
        </p:nvSpPr>
        <p:spPr>
          <a:xfrm>
            <a:off x="918972" y="6323076"/>
            <a:ext cx="10547604" cy="342900"/>
          </a:xfrm>
          <a:prstGeom prst="rect">
            <a:avLst/>
          </a:prstGeom>
          <a:noFill/>
          <a:ln/>
        </p:spPr>
        <p:txBody>
          <a:bodyPr wrap="square" lIns="0" tIns="0" rIns="0" bIns="0" rtlCol="0" anchor="ctr"/>
          <a:lstStyle/>
          <a:p>
            <a:pPr marL="0" indent="0">
              <a:buNone/>
            </a:pPr>
            <a:r>
              <a:rPr lang="en-US" sz="800" b="1" kern="0" spc="160" dirty="0">
                <a:solidFill>
                  <a:schemeClr val="accent1"/>
                </a:solidFill>
                <a:latin typeface="DM Sans" pitchFamily="34" charset="0"/>
                <a:ea typeface="DM Sans" pitchFamily="34" charset="-122"/>
                <a:cs typeface="DM Sans" pitchFamily="34" charset="-120"/>
              </a:rPr>
              <a:t>PUBLICATIONS   </a:t>
            </a:r>
            <a:r>
              <a:rPr lang="en-US" sz="850" dirty="0">
                <a:solidFill>
                  <a:schemeClr val="tx1"/>
                </a:solidFill>
                <a:latin typeface="DM Sans" pitchFamily="34" charset="0"/>
                <a:ea typeface="DM Sans" pitchFamily="34" charset="-122"/>
                <a:cs typeface="DM Sans" pitchFamily="34" charset="-120"/>
              </a:rPr>
              <a:t>   SoC ECEI on DIII-D: Y. Zhu et al., Rev. Sci. Instrum. 91, 093504 (2020)  ·  A. Sirinelli, G. Subbotin, M. Nurgaliev, Y. Zhu, </a:t>
            </a:r>
            <a:r>
              <a:rPr lang="en-US" sz="850" b="1" dirty="0">
                <a:solidFill>
                  <a:schemeClr val="tx2"/>
                </a:solidFill>
                <a:latin typeface="DM Sans" pitchFamily="34" charset="0"/>
                <a:ea typeface="DM Sans" pitchFamily="34" charset="-122"/>
                <a:cs typeface="DM Sans" pitchFamily="34" charset="-120"/>
              </a:rPr>
              <a:t>On-Chip Microwave Diagnostics for Fusion Power Plants</a:t>
            </a:r>
            <a:r>
              <a:rPr lang="en-US" sz="850" dirty="0">
                <a:solidFill>
                  <a:schemeClr val="tx1"/>
                </a:solidFill>
                <a:latin typeface="DM Sans" pitchFamily="34" charset="0"/>
                <a:ea typeface="DM Sans" pitchFamily="34" charset="-122"/>
                <a:cs typeface="DM Sans" pitchFamily="34" charset="-120"/>
              </a:rPr>
              <a:t>, 17th International Reflectometry Workshop (IRW17), York, UK (2026)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body" idx="101" hasCustomPrompt="1"/>
          </p:nvPr>
        </p:nvSpPr>
        <p:spPr>
          <a:xfrm>
            <a:off x="4572000" y="356616"/>
            <a:ext cx="6935724" cy="274320"/>
          </a:xfrm>
          <a:prstGeom prst="rect">
            <a:avLst/>
          </a:prstGeom>
          <a:noFill/>
          <a:ln/>
        </p:spPr>
        <p:txBody>
          <a:bodyPr wrap="square" lIns="0" tIns="0" rIns="0" bIns="0" rtlCol="0" anchor="t"/>
          <a:lstStyle/>
          <a:p>
            <a:pPr marL="0" indent="0" algn="r">
              <a:buNone/>
            </a:pPr>
            <a:r>
              <a:rPr lang="en-US" sz="1200" b="1" kern="0" spc="230" dirty="0">
                <a:solidFill>
                  <a:schemeClr val="accent1"/>
                </a:solidFill>
                <a:latin typeface="DM Sans" pitchFamily="34" charset="0"/>
                <a:ea typeface="DM Sans" pitchFamily="34" charset="-122"/>
                <a:cs typeface="DM Sans" pitchFamily="34" charset="-120"/>
              </a:rPr>
              <a:t>03 · DIAGNOSTICS — PROTOTYPE: ECE</a:t>
            </a:r>
            <a:endParaRPr lang="en-US" sz="1200" dirty="0"/>
          </a:p>
        </p:txBody>
      </p:sp>
      <p:sp>
        <p:nvSpPr>
          <p:cNvPr id="3" name="Text 0"/>
          <p:cNvSpPr>
            <a:spLocks noGrp="1"/>
          </p:cNvSpPr>
          <p:nvPr>
            <p:ph type="title" idx="102" hasCustomPrompt="1"/>
          </p:nvPr>
        </p:nvSpPr>
        <p:spPr>
          <a:xfrm>
            <a:off x="676656" y="1074420"/>
            <a:ext cx="10821924" cy="566928"/>
          </a:xfrm>
          <a:prstGeom prst="rect">
            <a:avLst/>
          </a:prstGeom>
          <a:noFill/>
          <a:ln/>
        </p:spPr>
        <p:txBody>
          <a:bodyPr wrap="square" lIns="0" tIns="0" rIns="0" bIns="0" rtlCol="0" anchor="t"/>
          <a:lstStyle/>
          <a:p>
            <a:pPr marL="0" indent="0" algn="l">
              <a:buNone/>
            </a:pPr>
            <a:r>
              <a:rPr lang="en-US" sz="3000" b="1" kern="0" spc="-100" dirty="0">
                <a:solidFill>
                  <a:schemeClr val="tx2"/>
                </a:solidFill>
                <a:latin typeface="DM Sans" pitchFamily="34" charset="0"/>
                <a:ea typeface="DM Sans" pitchFamily="34" charset="-122"/>
                <a:cs typeface="DM Sans" pitchFamily="34" charset="-120"/>
              </a:rPr>
              <a:t>First MDP prototype: the ECE channel</a:t>
            </a:r>
            <a:endParaRPr lang="en-US" sz="3000" dirty="0"/>
          </a:p>
        </p:txBody>
      </p:sp>
      <p:sp>
        <p:nvSpPr>
          <p:cNvPr id="4"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8A93A5"/>
                </a:solidFill>
                <a:latin typeface="DM Sans"/>
                <a:ea typeface="DM Sans"/>
                <a:cs typeface="DM Sans"/>
              </a:defRPr>
            </a:lvl1pPr>
          </a:lstStyle>
          <a:p>
            <a:pPr algn="r"/>
            <a:fld id="{F7021451-1387-4CA6-816F-3879F97B5CBC}" type="slidenum">
              <a:rPr lang="en-US" b="0"/>
              <a:t>10</a:t>
            </a:fld>
            <a:endParaRPr lang="en-US"/>
          </a:p>
        </p:txBody>
      </p:sp>
      <p:pic>
        <p:nvPicPr>
          <p:cNvPr id="5" name="partner-logo-ucdavis" descr="UC-Davis.png"/>
          <p:cNvPicPr>
            <a:picLocks noChangeAspect="1"/>
          </p:cNvPicPr>
          <p:nvPr/>
        </p:nvPicPr>
        <p:blipFill>
          <a:blip r:embed="rId3"/>
          <a:stretch>
            <a:fillRect/>
          </a:stretch>
        </p:blipFill>
        <p:spPr>
          <a:xfrm>
            <a:off x="10219103" y="1207008"/>
            <a:ext cx="1288621" cy="329184"/>
          </a:xfrm>
          <a:prstGeom prst="rect">
            <a:avLst/>
          </a:prstGeom>
        </p:spPr>
      </p:pic>
      <p:sp>
        <p:nvSpPr>
          <p:cNvPr id="6" name="text"/>
          <p:cNvSpPr txBox="1"/>
          <p:nvPr/>
        </p:nvSpPr>
        <p:spPr>
          <a:xfrm>
            <a:off x="685800" y="1874520"/>
            <a:ext cx="4572000" cy="4297680"/>
          </a:xfrm>
          <a:prstGeom prst="rect">
            <a:avLst/>
          </a:prstGeom>
          <a:noFill/>
        </p:spPr>
        <p:txBody>
          <a:bodyPr wrap="square" lIns="0" tIns="0" rIns="0" bIns="0" anchor="t">
            <a:spAutoFit/>
          </a:bodyPr>
          <a:lstStyle/>
          <a:p>
            <a:pPr marL="222885" indent="-222885" algn="l">
              <a:lnSpc>
                <a:spcPct val="115000"/>
              </a:lnSpc>
              <a:spcAft>
                <a:spcPts val="800"/>
              </a:spcAft>
              <a:buClr>
                <a:schemeClr val="accent1"/>
              </a:buClr>
              <a:buSzPct val="105000"/>
              <a:buFont typeface="Arial"/>
              <a:buChar char="■"/>
            </a:pPr>
            <a:r>
              <a:rPr lang="en-US" sz="1350" b="1" dirty="0">
                <a:solidFill>
                  <a:schemeClr val="tx2"/>
                </a:solidFill>
                <a:latin typeface="DM Sans" pitchFamily="34" charset="0"/>
                <a:ea typeface="DM Sans" pitchFamily="34" charset="-122"/>
                <a:cs typeface="DM Sans" pitchFamily="34" charset="-120"/>
              </a:rPr>
              <a:t>One hardware core, two devices:</a:t>
            </a:r>
            <a:r>
              <a:rPr lang="en-US" sz="1350" dirty="0">
                <a:solidFill>
                  <a:schemeClr val="tx1"/>
                </a:solidFill>
                <a:latin typeface="DM Sans" pitchFamily="34" charset="0"/>
                <a:ea typeface="DM Sans" pitchFamily="34" charset="-122"/>
                <a:cs typeface="DM Sans" pitchFamily="34" charset="-120"/>
              </a:rPr>
              <a:t> TCV (B</a:t>
            </a:r>
            <a:r>
              <a:rPr lang="en-US" sz="1350" baseline="-25000" dirty="0">
                <a:solidFill>
                  <a:schemeClr val="tx1"/>
                </a:solidFill>
                <a:latin typeface="DM Sans" pitchFamily="34" charset="0"/>
                <a:ea typeface="DM Sans" pitchFamily="34" charset="-122"/>
                <a:cs typeface="DM Sans" pitchFamily="34" charset="-120"/>
              </a:rPr>
              <a:t>0</a:t>
            </a:r>
            <a:r>
              <a:rPr lang="en-US" sz="1350" dirty="0">
                <a:solidFill>
                  <a:schemeClr val="tx1"/>
                </a:solidFill>
                <a:latin typeface="DM Sans" pitchFamily="34" charset="0"/>
                <a:ea typeface="DM Sans" pitchFamily="34" charset="-122"/>
                <a:cs typeface="DM Sans" pitchFamily="34" charset="-120"/>
              </a:rPr>
              <a:t> = 1.4 T) and DIII-D (B</a:t>
            </a:r>
            <a:r>
              <a:rPr lang="en-US" sz="1350" baseline="-25000" dirty="0">
                <a:solidFill>
                  <a:schemeClr val="tx1"/>
                </a:solidFill>
                <a:latin typeface="DM Sans" pitchFamily="34" charset="0"/>
                <a:ea typeface="DM Sans" pitchFamily="34" charset="-122"/>
                <a:cs typeface="DM Sans" pitchFamily="34" charset="-120"/>
              </a:rPr>
              <a:t>0</a:t>
            </a:r>
            <a:r>
              <a:rPr lang="en-US" sz="1350" dirty="0">
                <a:solidFill>
                  <a:schemeClr val="tx1"/>
                </a:solidFill>
                <a:latin typeface="DM Sans" pitchFamily="34" charset="0"/>
                <a:ea typeface="DM Sans" pitchFamily="34" charset="-122"/>
                <a:cs typeface="DM Sans" pitchFamily="34" charset="-120"/>
              </a:rPr>
              <a:t> = 2.0 T)</a:t>
            </a:r>
          </a:p>
          <a:p>
            <a:pPr marL="222885" indent="-222885" algn="l">
              <a:lnSpc>
                <a:spcPct val="115000"/>
              </a:lnSpc>
              <a:spcAft>
                <a:spcPts val="800"/>
              </a:spcAft>
              <a:buClr>
                <a:schemeClr val="accent1"/>
              </a:buClr>
              <a:buSzPct val="105000"/>
              <a:buFont typeface="Arial"/>
              <a:buChar char="■"/>
            </a:pPr>
            <a:r>
              <a:rPr lang="en-US" sz="1350" b="1" dirty="0">
                <a:solidFill>
                  <a:schemeClr val="tx2"/>
                </a:solidFill>
                <a:latin typeface="DM Sans" pitchFamily="34" charset="0"/>
                <a:ea typeface="DM Sans" pitchFamily="34" charset="-122"/>
                <a:cs typeface="DM Sans" pitchFamily="34" charset="-120"/>
              </a:rPr>
              <a:t>65–108 GHz,</a:t>
            </a:r>
            <a:r>
              <a:rPr lang="en-US" sz="1350" dirty="0">
                <a:solidFill>
                  <a:schemeClr val="tx1"/>
                </a:solidFill>
                <a:latin typeface="DM Sans" pitchFamily="34" charset="0"/>
                <a:ea typeface="DM Sans" pitchFamily="34" charset="-122"/>
                <a:cs typeface="DM Sans" pitchFamily="34" charset="-120"/>
              </a:rPr>
              <a:t> X-mode 2nd harmonic; 16 channels over 85–108 GHz at DIII-D</a:t>
            </a:r>
          </a:p>
          <a:p>
            <a:pPr marL="222885" indent="-222885" algn="l">
              <a:lnSpc>
                <a:spcPct val="115000"/>
              </a:lnSpc>
              <a:spcAft>
                <a:spcPts val="800"/>
              </a:spcAft>
              <a:buClr>
                <a:schemeClr val="accent1"/>
              </a:buClr>
              <a:buSzPct val="105000"/>
              <a:buFont typeface="Arial"/>
              <a:buChar char="■"/>
            </a:pPr>
            <a:r>
              <a:rPr lang="en-US" sz="1350" b="1" dirty="0">
                <a:solidFill>
                  <a:schemeClr val="tx2"/>
                </a:solidFill>
                <a:latin typeface="DM Sans" pitchFamily="34" charset="0"/>
                <a:ea typeface="DM Sans" pitchFamily="34" charset="-122"/>
                <a:cs typeface="DM Sans" pitchFamily="34" charset="-120"/>
              </a:rPr>
              <a:t>TRAVIS ray tracing:</a:t>
            </a:r>
            <a:r>
              <a:rPr lang="en-US" sz="1350" dirty="0">
                <a:solidFill>
                  <a:schemeClr val="tx1"/>
                </a:solidFill>
                <a:latin typeface="DM Sans" pitchFamily="34" charset="0"/>
                <a:ea typeface="DM Sans" pitchFamily="34" charset="-122"/>
                <a:cs typeface="DM Sans" pitchFamily="34" charset="-120"/>
              </a:rPr>
              <a:t> black-body condition almost everywhere satisfied</a:t>
            </a:r>
          </a:p>
          <a:p>
            <a:pPr marL="222885" indent="-222885" algn="l">
              <a:lnSpc>
                <a:spcPct val="115000"/>
              </a:lnSpc>
              <a:spcAft>
                <a:spcPts val="800"/>
              </a:spcAft>
              <a:buClr>
                <a:schemeClr val="accent1"/>
              </a:buClr>
              <a:buSzPct val="105000"/>
              <a:buFont typeface="Arial"/>
              <a:buChar char="■"/>
            </a:pPr>
            <a:r>
              <a:rPr lang="en-US" sz="1350" b="1" dirty="0">
                <a:solidFill>
                  <a:schemeClr val="tx2"/>
                </a:solidFill>
                <a:latin typeface="DM Sans" pitchFamily="34" charset="0"/>
                <a:ea typeface="DM Sans" pitchFamily="34" charset="-122"/>
                <a:cs typeface="DM Sans" pitchFamily="34" charset="-120"/>
              </a:rPr>
              <a:t>100 µs</a:t>
            </a:r>
            <a:r>
              <a:rPr lang="en-US" sz="1350" dirty="0">
                <a:solidFill>
                  <a:schemeClr val="tx1"/>
                </a:solidFill>
                <a:latin typeface="DM Sans" pitchFamily="34" charset="0"/>
                <a:ea typeface="DM Sans" pitchFamily="34" charset="-122"/>
                <a:cs typeface="DM Sans" pitchFamily="34" charset="-120"/>
              </a:rPr>
              <a:t> temporal resolution; stand-alone absolute calibration</a:t>
            </a:r>
          </a:p>
          <a:p>
            <a:pPr marL="222885" indent="-222885" algn="l">
              <a:lnSpc>
                <a:spcPct val="115000"/>
              </a:lnSpc>
              <a:spcAft>
                <a:spcPts val="800"/>
              </a:spcAft>
              <a:buClr>
                <a:schemeClr val="accent1"/>
              </a:buClr>
              <a:buSzPct val="105000"/>
              <a:buFont typeface="Arial"/>
              <a:buChar char="■"/>
            </a:pPr>
            <a:r>
              <a:rPr lang="en-US" sz="1350" b="1" dirty="0">
                <a:solidFill>
                  <a:schemeClr val="tx2"/>
                </a:solidFill>
                <a:latin typeface="DM Sans" pitchFamily="34" charset="0"/>
                <a:ea typeface="DM Sans" pitchFamily="34" charset="-122"/>
                <a:cs typeface="DM Sans" pitchFamily="34" charset="-120"/>
              </a:rPr>
              <a:t>Success criterion:</a:t>
            </a:r>
            <a:r>
              <a:rPr lang="en-US" sz="1350" dirty="0">
                <a:solidFill>
                  <a:schemeClr val="tx1"/>
                </a:solidFill>
                <a:latin typeface="DM Sans" pitchFamily="34" charset="0"/>
                <a:ea typeface="DM Sans" pitchFamily="34" charset="-122"/>
                <a:cs typeface="DM Sans" pitchFamily="34" charset="-120"/>
              </a:rPr>
              <a:t> profiles match existing ECE and Thomson scattering</a:t>
            </a:r>
          </a:p>
          <a:p>
            <a:pPr marL="222885" indent="-222885" algn="l">
              <a:lnSpc>
                <a:spcPct val="115000"/>
              </a:lnSpc>
              <a:spcAft>
                <a:spcPts val="800"/>
              </a:spcAft>
              <a:buClr>
                <a:schemeClr val="accent1"/>
              </a:buClr>
              <a:buSzPct val="105000"/>
              <a:buFont typeface="Arial"/>
              <a:buChar char="■"/>
            </a:pPr>
            <a:r>
              <a:rPr lang="en-US" sz="1350" b="1" dirty="0">
                <a:solidFill>
                  <a:schemeClr val="tx2"/>
                </a:solidFill>
                <a:latin typeface="DM Sans" pitchFamily="34" charset="0"/>
                <a:ea typeface="DM Sans" pitchFamily="34" charset="-122"/>
                <a:cs typeface="DM Sans" pitchFamily="34" charset="-120"/>
              </a:rPr>
              <a:t>Receivers</a:t>
            </a:r>
            <a:r>
              <a:rPr lang="en-US" sz="1350" dirty="0">
                <a:solidFill>
                  <a:schemeClr val="tx1"/>
                </a:solidFill>
                <a:latin typeface="DM Sans" pitchFamily="34" charset="0"/>
                <a:ea typeface="DM Sans" pitchFamily="34" charset="-122"/>
                <a:cs typeface="DM Sans" pitchFamily="34" charset="-120"/>
              </a:rPr>
              <a:t> based on UC Davis on-chip technology</a:t>
            </a:r>
          </a:p>
        </p:txBody>
      </p:sp>
      <p:pic>
        <p:nvPicPr>
          <p:cNvPr id="7" name="figure" descr="pvr09_ece_frequency_selection.png"/>
          <p:cNvPicPr>
            <a:picLocks noChangeAspect="1"/>
          </p:cNvPicPr>
          <p:nvPr/>
        </p:nvPicPr>
        <p:blipFill>
          <a:blip r:embed="rId4"/>
          <a:stretch>
            <a:fillRect/>
          </a:stretch>
        </p:blipFill>
        <p:spPr>
          <a:xfrm>
            <a:off x="5532120" y="1801368"/>
            <a:ext cx="2896362" cy="2179441"/>
          </a:xfrm>
          <a:prstGeom prst="rect">
            <a:avLst/>
          </a:prstGeom>
        </p:spPr>
      </p:pic>
      <p:pic>
        <p:nvPicPr>
          <p:cNvPr id="8" name="figure" descr="pvr10_travis_ece.png"/>
          <p:cNvPicPr>
            <a:picLocks noChangeAspect="1"/>
          </p:cNvPicPr>
          <p:nvPr/>
        </p:nvPicPr>
        <p:blipFill>
          <a:blip r:embed="rId5"/>
          <a:stretch>
            <a:fillRect/>
          </a:stretch>
        </p:blipFill>
        <p:spPr>
          <a:xfrm>
            <a:off x="8611362" y="1801368"/>
            <a:ext cx="2896362" cy="2122087"/>
          </a:xfrm>
          <a:prstGeom prst="rect">
            <a:avLst/>
          </a:prstGeom>
        </p:spPr>
      </p:pic>
      <p:sp>
        <p:nvSpPr>
          <p:cNvPr id="9" name="caption"/>
          <p:cNvSpPr txBox="1"/>
          <p:nvPr/>
        </p:nvSpPr>
        <p:spPr>
          <a:xfrm>
            <a:off x="5532120" y="3999097"/>
            <a:ext cx="2896362" cy="274320"/>
          </a:xfrm>
          <a:prstGeom prst="rect">
            <a:avLst/>
          </a:prstGeom>
          <a:noFill/>
        </p:spPr>
        <p:txBody>
          <a:bodyPr wrap="square" lIns="0" tIns="0" rIns="0" bIns="0" anchor="t">
            <a:spAutoFit/>
          </a:bodyPr>
          <a:lstStyle/>
          <a:p>
            <a:pPr marL="0" indent="0" algn="ctr">
              <a:lnSpc>
                <a:spcPct val="115000"/>
              </a:lnSpc>
              <a:spcAft>
                <a:spcPts val="0"/>
              </a:spcAft>
              <a:buNone/>
            </a:pPr>
            <a:r>
              <a:rPr lang="en-US" sz="1000" dirty="0">
                <a:solidFill>
                  <a:schemeClr val="accent3"/>
                </a:solidFill>
                <a:latin typeface="DM Sans" pitchFamily="34" charset="0"/>
                <a:ea typeface="DM Sans" pitchFamily="34" charset="-122"/>
                <a:cs typeface="DM Sans" pitchFamily="34" charset="-120"/>
              </a:rPr>
              <a:t>Cyclotron harmonics vs working band</a:t>
            </a:r>
          </a:p>
        </p:txBody>
      </p:sp>
      <p:sp>
        <p:nvSpPr>
          <p:cNvPr id="10" name="caption"/>
          <p:cNvSpPr txBox="1"/>
          <p:nvPr/>
        </p:nvSpPr>
        <p:spPr>
          <a:xfrm>
            <a:off x="8611362" y="3999097"/>
            <a:ext cx="2896362" cy="274320"/>
          </a:xfrm>
          <a:prstGeom prst="rect">
            <a:avLst/>
          </a:prstGeom>
          <a:noFill/>
        </p:spPr>
        <p:txBody>
          <a:bodyPr wrap="square" lIns="0" tIns="0" rIns="0" bIns="0" anchor="t">
            <a:spAutoFit/>
          </a:bodyPr>
          <a:lstStyle/>
          <a:p>
            <a:pPr marL="0" indent="0" algn="ctr">
              <a:lnSpc>
                <a:spcPct val="115000"/>
              </a:lnSpc>
              <a:spcAft>
                <a:spcPts val="0"/>
              </a:spcAft>
              <a:buNone/>
            </a:pPr>
            <a:r>
              <a:rPr lang="en-US" sz="1000" dirty="0">
                <a:solidFill>
                  <a:schemeClr val="accent3"/>
                </a:solidFill>
                <a:latin typeface="DM Sans" pitchFamily="34" charset="0"/>
                <a:ea typeface="DM Sans" pitchFamily="34" charset="-122"/>
                <a:cs typeface="DM Sans" pitchFamily="34" charset="-120"/>
              </a:rPr>
              <a:t>TRAVIS: T</a:t>
            </a:r>
            <a:r>
              <a:rPr lang="en-US" sz="1000" baseline="-25000" dirty="0">
                <a:solidFill>
                  <a:schemeClr val="accent3"/>
                </a:solidFill>
                <a:latin typeface="DM Sans" pitchFamily="34" charset="0"/>
                <a:ea typeface="DM Sans" pitchFamily="34" charset="-122"/>
                <a:cs typeface="DM Sans" pitchFamily="34" charset="-120"/>
              </a:rPr>
              <a:t>e</a:t>
            </a:r>
            <a:r>
              <a:rPr lang="en-US" sz="1000" dirty="0">
                <a:solidFill>
                  <a:schemeClr val="accent3"/>
                </a:solidFill>
                <a:latin typeface="DM Sans" pitchFamily="34" charset="0"/>
                <a:ea typeface="DM Sans" pitchFamily="34" charset="-122"/>
                <a:cs typeface="DM Sans" pitchFamily="34" charset="-120"/>
              </a:rPr>
              <a:t> vs T</a:t>
            </a:r>
            <a:r>
              <a:rPr lang="en-US" sz="1000" baseline="-25000" dirty="0">
                <a:solidFill>
                  <a:schemeClr val="accent3"/>
                </a:solidFill>
                <a:latin typeface="DM Sans" pitchFamily="34" charset="0"/>
                <a:ea typeface="DM Sans" pitchFamily="34" charset="-122"/>
                <a:cs typeface="DM Sans" pitchFamily="34" charset="-120"/>
              </a:rPr>
              <a:t>ece</a:t>
            </a:r>
            <a:r>
              <a:rPr lang="en-US" sz="1000" dirty="0">
                <a:solidFill>
                  <a:schemeClr val="accent3"/>
                </a:solidFill>
                <a:latin typeface="DM Sans" pitchFamily="34" charset="0"/>
                <a:ea typeface="DM Sans" pitchFamily="34" charset="-122"/>
                <a:cs typeface="DM Sans" pitchFamily="34" charset="-120"/>
              </a:rPr>
              <a:t>, DIII-D #161414</a:t>
            </a:r>
          </a:p>
        </p:txBody>
      </p:sp>
      <p:pic>
        <p:nvPicPr>
          <p:cNvPr id="11" name="figure" descr="irw19_ece_prototype_photos.png"/>
          <p:cNvPicPr>
            <a:picLocks noChangeAspect="1"/>
          </p:cNvPicPr>
          <p:nvPr/>
        </p:nvPicPr>
        <p:blipFill>
          <a:blip r:embed="rId6"/>
          <a:stretch>
            <a:fillRect/>
          </a:stretch>
        </p:blipFill>
        <p:spPr>
          <a:xfrm>
            <a:off x="6992951" y="4346569"/>
            <a:ext cx="3053941" cy="1871351"/>
          </a:xfrm>
          <a:prstGeom prst="rect">
            <a:avLst/>
          </a:prstGeom>
        </p:spPr>
      </p:pic>
      <p:sp>
        <p:nvSpPr>
          <p:cNvPr id="12" name="pub-bar"/>
          <p:cNvSpPr/>
          <p:nvPr/>
        </p:nvSpPr>
        <p:spPr>
          <a:xfrm>
            <a:off x="685800" y="6323076"/>
            <a:ext cx="54864" cy="342900"/>
          </a:xfrm>
          <a:prstGeom prst="rect">
            <a:avLst/>
          </a:prstGeom>
          <a:solidFill>
            <a:schemeClr val="accent1"/>
          </a:solidFill>
          <a:ln w="12700">
            <a:solidFill>
              <a:schemeClr val="accent1"/>
            </a:solidFill>
            <a:prstDash val="solid"/>
          </a:ln>
        </p:spPr>
        <p:txBody>
          <a:bodyPr/>
          <a:lstStyle/>
          <a:p>
            <a:endParaRPr lang="en-US"/>
          </a:p>
        </p:txBody>
      </p:sp>
      <p:sp>
        <p:nvSpPr>
          <p:cNvPr id="13" name="pub-strip"/>
          <p:cNvSpPr/>
          <p:nvPr/>
        </p:nvSpPr>
        <p:spPr>
          <a:xfrm>
            <a:off x="740664" y="6323076"/>
            <a:ext cx="10767060" cy="342900"/>
          </a:xfrm>
          <a:prstGeom prst="rect">
            <a:avLst/>
          </a:prstGeom>
          <a:solidFill>
            <a:schemeClr val="accent5"/>
          </a:solidFill>
          <a:ln w="12700">
            <a:solidFill>
              <a:schemeClr val="accent5"/>
            </a:solidFill>
            <a:prstDash val="solid"/>
          </a:ln>
        </p:spPr>
        <p:txBody>
          <a:bodyPr/>
          <a:lstStyle/>
          <a:p>
            <a:endParaRPr lang="en-US"/>
          </a:p>
        </p:txBody>
      </p:sp>
      <p:sp>
        <p:nvSpPr>
          <p:cNvPr id="14" name="publications"/>
          <p:cNvSpPr txBox="1"/>
          <p:nvPr/>
        </p:nvSpPr>
        <p:spPr>
          <a:xfrm>
            <a:off x="918972" y="6323076"/>
            <a:ext cx="10547604" cy="342900"/>
          </a:xfrm>
          <a:prstGeom prst="rect">
            <a:avLst/>
          </a:prstGeom>
          <a:noFill/>
          <a:ln/>
        </p:spPr>
        <p:txBody>
          <a:bodyPr wrap="square" lIns="0" tIns="0" rIns="0" bIns="0" rtlCol="0" anchor="ctr"/>
          <a:lstStyle/>
          <a:p>
            <a:pPr marL="0" indent="0">
              <a:buNone/>
            </a:pPr>
            <a:r>
              <a:rPr lang="en-US" sz="800" b="1" kern="0" spc="160" dirty="0">
                <a:solidFill>
                  <a:schemeClr val="accent1"/>
                </a:solidFill>
                <a:latin typeface="DM Sans" pitchFamily="34" charset="0"/>
                <a:ea typeface="DM Sans" pitchFamily="34" charset="-122"/>
                <a:cs typeface="DM Sans" pitchFamily="34" charset="-120"/>
              </a:rPr>
              <a:t>PUBLICATIONS   </a:t>
            </a:r>
            <a:r>
              <a:rPr lang="en-US" sz="850" dirty="0">
                <a:solidFill>
                  <a:schemeClr val="tx1"/>
                </a:solidFill>
                <a:latin typeface="DM Sans" pitchFamily="34" charset="0"/>
                <a:ea typeface="DM Sans" pitchFamily="34" charset="-122"/>
                <a:cs typeface="DM Sans" pitchFamily="34" charset="-120"/>
              </a:rPr>
              <a:t>   A. Sirinelli et al., </a:t>
            </a:r>
            <a:r>
              <a:rPr lang="en-US" sz="850" b="1" dirty="0">
                <a:solidFill>
                  <a:schemeClr val="tx2"/>
                </a:solidFill>
                <a:latin typeface="DM Sans" pitchFamily="34" charset="0"/>
                <a:ea typeface="DM Sans" pitchFamily="34" charset="-122"/>
                <a:cs typeface="DM Sans" pitchFamily="34" charset="-120"/>
              </a:rPr>
              <a:t>Design and manufacturing of the Modular Diagnostic Platform prototype</a:t>
            </a:r>
            <a:r>
              <a:rPr lang="en-US" sz="850" dirty="0">
                <a:solidFill>
                  <a:schemeClr val="tx1"/>
                </a:solidFill>
                <a:latin typeface="DM Sans" pitchFamily="34" charset="0"/>
                <a:ea typeface="DM Sans" pitchFamily="34" charset="-122"/>
                <a:cs typeface="DM Sans" pitchFamily="34" charset="-120"/>
              </a:rPr>
              <a:t>, ICFDT8 Poster session B (20 Oct 2026)  ·  Next Step Fusion, </a:t>
            </a:r>
            <a:r>
              <a:rPr lang="en-US" sz="850" b="1" dirty="0">
                <a:solidFill>
                  <a:schemeClr val="tx2"/>
                </a:solidFill>
                <a:latin typeface="DM Sans" pitchFamily="34" charset="0"/>
                <a:ea typeface="DM Sans" pitchFamily="34" charset="-122"/>
                <a:cs typeface="DM Sans" pitchFamily="34" charset="-120"/>
              </a:rPr>
              <a:t>Physics Validation Review: joint ECE–reflectometry diagnostics</a:t>
            </a:r>
            <a:r>
              <a:rPr lang="en-US" sz="850" dirty="0">
                <a:solidFill>
                  <a:schemeClr val="tx1"/>
                </a:solidFill>
                <a:latin typeface="DM Sans" pitchFamily="34" charset="0"/>
                <a:ea typeface="DM Sans" pitchFamily="34" charset="-122"/>
                <a:cs typeface="DM Sans" pitchFamily="34" charset="-120"/>
              </a:rPr>
              <a:t> (2026)  ·  TRAVIS: N.B. Marushchenko et al., Comput. Phys. Commun. 185, 165 (2014)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body" idx="101" hasCustomPrompt="1"/>
          </p:nvPr>
        </p:nvSpPr>
        <p:spPr>
          <a:xfrm>
            <a:off x="4572000" y="356616"/>
            <a:ext cx="6935724" cy="274320"/>
          </a:xfrm>
          <a:prstGeom prst="rect">
            <a:avLst/>
          </a:prstGeom>
          <a:noFill/>
          <a:ln/>
        </p:spPr>
        <p:txBody>
          <a:bodyPr wrap="square" lIns="0" tIns="0" rIns="0" bIns="0" rtlCol="0" anchor="t"/>
          <a:lstStyle/>
          <a:p>
            <a:pPr marL="0" indent="0" algn="r">
              <a:buNone/>
            </a:pPr>
            <a:r>
              <a:rPr lang="en-US" sz="1200" b="1" kern="0" spc="230" dirty="0">
                <a:solidFill>
                  <a:schemeClr val="accent1"/>
                </a:solidFill>
                <a:latin typeface="DM Sans" pitchFamily="34" charset="0"/>
                <a:ea typeface="DM Sans" pitchFamily="34" charset="-122"/>
                <a:cs typeface="DM Sans" pitchFamily="34" charset="-120"/>
              </a:rPr>
              <a:t>03 · DIAGNOSTICS — PROTOTYPE: REFLECTOMETRY</a:t>
            </a:r>
            <a:endParaRPr lang="en-US" sz="1200" dirty="0"/>
          </a:p>
        </p:txBody>
      </p:sp>
      <p:sp>
        <p:nvSpPr>
          <p:cNvPr id="3" name="Text 0"/>
          <p:cNvSpPr>
            <a:spLocks noGrp="1"/>
          </p:cNvSpPr>
          <p:nvPr>
            <p:ph type="title" idx="102" hasCustomPrompt="1"/>
          </p:nvPr>
        </p:nvSpPr>
        <p:spPr>
          <a:xfrm>
            <a:off x="676656" y="1074420"/>
            <a:ext cx="10821924" cy="566928"/>
          </a:xfrm>
          <a:prstGeom prst="rect">
            <a:avLst/>
          </a:prstGeom>
          <a:noFill/>
          <a:ln/>
        </p:spPr>
        <p:txBody>
          <a:bodyPr wrap="square" lIns="0" tIns="0" rIns="0" bIns="0" rtlCol="0" anchor="t"/>
          <a:lstStyle/>
          <a:p>
            <a:pPr marL="0" indent="0" algn="l">
              <a:buNone/>
            </a:pPr>
            <a:r>
              <a:rPr lang="en-US" sz="3000" b="1" kern="0" spc="-100" dirty="0">
                <a:solidFill>
                  <a:schemeClr val="tx2"/>
                </a:solidFill>
                <a:latin typeface="DM Sans" pitchFamily="34" charset="0"/>
                <a:ea typeface="DM Sans" pitchFamily="34" charset="-122"/>
                <a:cs typeface="DM Sans" pitchFamily="34" charset="-120"/>
              </a:rPr>
              <a:t>Four reflectometers and ECE share one transmission line</a:t>
            </a:r>
            <a:endParaRPr lang="en-US" sz="3000" dirty="0"/>
          </a:p>
        </p:txBody>
      </p:sp>
      <p:sp>
        <p:nvSpPr>
          <p:cNvPr id="4"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8A93A5"/>
                </a:solidFill>
                <a:latin typeface="DM Sans"/>
                <a:ea typeface="DM Sans"/>
                <a:cs typeface="DM Sans"/>
              </a:defRPr>
            </a:lvl1pPr>
          </a:lstStyle>
          <a:p>
            <a:pPr algn="r"/>
            <a:fld id="{F7021451-1387-4CA6-816F-3879F97B5CBC}" type="slidenum">
              <a:rPr lang="en-US" b="0"/>
              <a:t>11</a:t>
            </a:fld>
            <a:endParaRPr lang="en-US"/>
          </a:p>
        </p:txBody>
      </p:sp>
      <p:sp>
        <p:nvSpPr>
          <p:cNvPr id="5" name="text"/>
          <p:cNvSpPr txBox="1"/>
          <p:nvPr/>
        </p:nvSpPr>
        <p:spPr>
          <a:xfrm>
            <a:off x="685800" y="1874520"/>
            <a:ext cx="4846320" cy="4297680"/>
          </a:xfrm>
          <a:prstGeom prst="rect">
            <a:avLst/>
          </a:prstGeom>
          <a:noFill/>
        </p:spPr>
        <p:txBody>
          <a:bodyPr wrap="square" lIns="0" tIns="0" rIns="0" bIns="0" anchor="t">
            <a:spAutoFit/>
          </a:bodyPr>
          <a:lstStyle/>
          <a:p>
            <a:pPr marL="222885" indent="-222885" algn="l">
              <a:lnSpc>
                <a:spcPct val="115000"/>
              </a:lnSpc>
              <a:spcAft>
                <a:spcPts val="900"/>
              </a:spcAft>
              <a:buClr>
                <a:schemeClr val="accent1"/>
              </a:buClr>
              <a:buSzPct val="105000"/>
              <a:buFont typeface="Arial"/>
              <a:buChar char="■"/>
            </a:pPr>
            <a:r>
              <a:rPr lang="en-US" sz="1350" b="1" dirty="0">
                <a:solidFill>
                  <a:schemeClr val="tx2"/>
                </a:solidFill>
                <a:latin typeface="DM Sans" pitchFamily="34" charset="0"/>
                <a:ea typeface="DM Sans" pitchFamily="34" charset="-122"/>
                <a:cs typeface="DM Sans" pitchFamily="34" charset="-120"/>
              </a:rPr>
              <a:t>Profile reflectometry in 4 bands, 2 polarisations:</a:t>
            </a:r>
          </a:p>
          <a:p>
            <a:pPr marL="445770" indent="-222885" algn="l">
              <a:lnSpc>
                <a:spcPct val="115000"/>
              </a:lnSpc>
              <a:spcAft>
                <a:spcPts val="600"/>
              </a:spcAft>
              <a:buClr>
                <a:schemeClr val="accent1"/>
              </a:buClr>
              <a:buFont typeface="Arial"/>
              <a:buChar char="–"/>
            </a:pPr>
            <a:r>
              <a:rPr lang="en-US" sz="1350" dirty="0">
                <a:solidFill>
                  <a:schemeClr val="tx1"/>
                </a:solidFill>
                <a:latin typeface="DM Sans" pitchFamily="34" charset="0"/>
                <a:ea typeface="DM Sans" pitchFamily="34" charset="-122"/>
                <a:cs typeface="DM Sans" pitchFamily="34" charset="-120"/>
              </a:rPr>
              <a:t>O-mode: K 18–28 GHz, Ka 26.5–40 GHz</a:t>
            </a:r>
          </a:p>
          <a:p>
            <a:pPr marL="445770" indent="-222885" algn="l">
              <a:lnSpc>
                <a:spcPct val="115000"/>
              </a:lnSpc>
              <a:spcAft>
                <a:spcPts val="600"/>
              </a:spcAft>
              <a:buClr>
                <a:schemeClr val="accent1"/>
              </a:buClr>
              <a:buFont typeface="Arial"/>
              <a:buChar char="–"/>
            </a:pPr>
            <a:r>
              <a:rPr lang="en-US" sz="1350" dirty="0">
                <a:solidFill>
                  <a:schemeClr val="tx1"/>
                </a:solidFill>
                <a:latin typeface="DM Sans" pitchFamily="34" charset="0"/>
                <a:ea typeface="DM Sans" pitchFamily="34" charset="-122"/>
                <a:cs typeface="DM Sans" pitchFamily="34" charset="-120"/>
              </a:rPr>
              <a:t>X-mode: Q 33–51 GHz, V 49–75 GHz</a:t>
            </a:r>
          </a:p>
          <a:p>
            <a:pPr marL="222885" indent="-222885" algn="l">
              <a:lnSpc>
                <a:spcPct val="115000"/>
              </a:lnSpc>
              <a:spcAft>
                <a:spcPts val="900"/>
              </a:spcAft>
              <a:buClr>
                <a:schemeClr val="accent1"/>
              </a:buClr>
              <a:buSzPct val="105000"/>
              <a:buFont typeface="Arial"/>
              <a:buChar char="■"/>
            </a:pPr>
            <a:r>
              <a:rPr lang="en-US" sz="1350" b="1" dirty="0">
                <a:solidFill>
                  <a:schemeClr val="tx2"/>
                </a:solidFill>
                <a:latin typeface="DM Sans" pitchFamily="34" charset="0"/>
                <a:ea typeface="DM Sans" pitchFamily="34" charset="-122"/>
                <a:cs typeface="DM Sans" pitchFamily="34" charset="-120"/>
              </a:rPr>
              <a:t>~20 µs</a:t>
            </a:r>
            <a:r>
              <a:rPr lang="en-US" sz="1350" dirty="0">
                <a:solidFill>
                  <a:schemeClr val="tx1"/>
                </a:solidFill>
                <a:latin typeface="DM Sans" pitchFamily="34" charset="0"/>
                <a:ea typeface="DM Sans" pitchFamily="34" charset="-122"/>
                <a:cs typeface="DM Sans" pitchFamily="34" charset="-120"/>
              </a:rPr>
              <a:t> frequency sweep; ~0.5 cm spatial resolution; transients such as ELM crashes and pellets</a:t>
            </a:r>
          </a:p>
          <a:p>
            <a:pPr marL="222885" indent="-222885" algn="l">
              <a:lnSpc>
                <a:spcPct val="115000"/>
              </a:lnSpc>
              <a:spcAft>
                <a:spcPts val="900"/>
              </a:spcAft>
              <a:buClr>
                <a:schemeClr val="accent1"/>
              </a:buClr>
              <a:buSzPct val="105000"/>
              <a:buFont typeface="Arial"/>
              <a:buChar char="■"/>
            </a:pPr>
            <a:r>
              <a:rPr lang="en-US" sz="1350" b="1" dirty="0">
                <a:solidFill>
                  <a:schemeClr val="tx2"/>
                </a:solidFill>
                <a:latin typeface="DM Sans" pitchFamily="34" charset="0"/>
                <a:ea typeface="DM Sans" pitchFamily="34" charset="-122"/>
                <a:cs typeface="DM Sans" pitchFamily="34" charset="-120"/>
              </a:rPr>
              <a:t>Joint transmission line:</a:t>
            </a:r>
            <a:r>
              <a:rPr lang="en-US" sz="1350" dirty="0">
                <a:solidFill>
                  <a:schemeClr val="tx1"/>
                </a:solidFill>
                <a:latin typeface="DM Sans" pitchFamily="34" charset="0"/>
                <a:ea typeface="DM Sans" pitchFamily="34" charset="-122"/>
                <a:cs typeface="DM Sans" pitchFamily="34" charset="-120"/>
              </a:rPr>
              <a:t> overmoded circular corrugated waveguides; dichroic filters split polarisations and bands</a:t>
            </a:r>
          </a:p>
          <a:p>
            <a:pPr marL="222885" indent="-222885" algn="l">
              <a:lnSpc>
                <a:spcPct val="115000"/>
              </a:lnSpc>
              <a:spcAft>
                <a:spcPts val="900"/>
              </a:spcAft>
              <a:buClr>
                <a:schemeClr val="accent1"/>
              </a:buClr>
              <a:buSzPct val="105000"/>
              <a:buFont typeface="Arial"/>
              <a:buChar char="■"/>
            </a:pPr>
            <a:r>
              <a:rPr lang="en-US" sz="1350" b="1" dirty="0">
                <a:solidFill>
                  <a:schemeClr val="tx2"/>
                </a:solidFill>
                <a:latin typeface="DM Sans" pitchFamily="34" charset="0"/>
                <a:ea typeface="DM Sans" pitchFamily="34" charset="-122"/>
                <a:cs typeface="DM Sans" pitchFamily="34" charset="-120"/>
              </a:rPr>
              <a:t>Fewer lines = fewer openings</a:t>
            </a:r>
            <a:r>
              <a:rPr lang="en-US" sz="1350" dirty="0">
                <a:solidFill>
                  <a:schemeClr val="tx1"/>
                </a:solidFill>
                <a:latin typeface="DM Sans" pitchFamily="34" charset="0"/>
                <a:ea typeface="DM Sans" pitchFamily="34" charset="-122"/>
                <a:cs typeface="DM Sans" pitchFamily="34" charset="-120"/>
              </a:rPr>
              <a:t> in shielding and breeding structures</a:t>
            </a:r>
          </a:p>
        </p:txBody>
      </p:sp>
      <p:pic>
        <p:nvPicPr>
          <p:cNvPr id="6" name="figure" descr="pvr24_joint_line_architecture.png"/>
          <p:cNvPicPr>
            <a:picLocks noChangeAspect="1"/>
          </p:cNvPicPr>
          <p:nvPr/>
        </p:nvPicPr>
        <p:blipFill>
          <a:blip r:embed="rId3"/>
          <a:stretch>
            <a:fillRect/>
          </a:stretch>
        </p:blipFill>
        <p:spPr>
          <a:xfrm>
            <a:off x="5760720" y="1801368"/>
            <a:ext cx="5747004" cy="3305799"/>
          </a:xfrm>
          <a:prstGeom prst="rect">
            <a:avLst/>
          </a:prstGeom>
        </p:spPr>
      </p:pic>
      <p:sp>
        <p:nvSpPr>
          <p:cNvPr id="7" name="caption"/>
          <p:cNvSpPr txBox="1"/>
          <p:nvPr/>
        </p:nvSpPr>
        <p:spPr>
          <a:xfrm>
            <a:off x="5760720" y="5125455"/>
            <a:ext cx="5747004" cy="274320"/>
          </a:xfrm>
          <a:prstGeom prst="rect">
            <a:avLst/>
          </a:prstGeom>
          <a:noFill/>
        </p:spPr>
        <p:txBody>
          <a:bodyPr wrap="square" lIns="0" tIns="0" rIns="0" bIns="0" anchor="t">
            <a:spAutoFit/>
          </a:bodyPr>
          <a:lstStyle/>
          <a:p>
            <a:pPr marL="0" indent="0" algn="ctr">
              <a:lnSpc>
                <a:spcPct val="115000"/>
              </a:lnSpc>
              <a:spcAft>
                <a:spcPts val="0"/>
              </a:spcAft>
              <a:buNone/>
            </a:pPr>
            <a:r>
              <a:rPr lang="en-US" sz="1050" dirty="0">
                <a:solidFill>
                  <a:schemeClr val="accent3"/>
                </a:solidFill>
                <a:latin typeface="DM Sans" pitchFamily="34" charset="0"/>
                <a:ea typeface="DM Sans" pitchFamily="34" charset="-122"/>
                <a:cs typeface="DM Sans" pitchFamily="34" charset="-120"/>
              </a:rPr>
              <a:t>Full system architecture: one combined line to the reflectometry multiplexer and ECE</a:t>
            </a:r>
          </a:p>
        </p:txBody>
      </p:sp>
      <p:sp>
        <p:nvSpPr>
          <p:cNvPr id="8" name="pub-bar"/>
          <p:cNvSpPr/>
          <p:nvPr/>
        </p:nvSpPr>
        <p:spPr>
          <a:xfrm>
            <a:off x="685800" y="6323076"/>
            <a:ext cx="54864" cy="342900"/>
          </a:xfrm>
          <a:prstGeom prst="rect">
            <a:avLst/>
          </a:prstGeom>
          <a:solidFill>
            <a:schemeClr val="accent1"/>
          </a:solidFill>
          <a:ln w="12700">
            <a:solidFill>
              <a:schemeClr val="accent1"/>
            </a:solidFill>
            <a:prstDash val="solid"/>
          </a:ln>
        </p:spPr>
        <p:txBody>
          <a:bodyPr/>
          <a:lstStyle/>
          <a:p>
            <a:endParaRPr lang="en-US"/>
          </a:p>
        </p:txBody>
      </p:sp>
      <p:sp>
        <p:nvSpPr>
          <p:cNvPr id="9" name="pub-strip"/>
          <p:cNvSpPr/>
          <p:nvPr/>
        </p:nvSpPr>
        <p:spPr>
          <a:xfrm>
            <a:off x="740664" y="6323076"/>
            <a:ext cx="10767060" cy="342900"/>
          </a:xfrm>
          <a:prstGeom prst="rect">
            <a:avLst/>
          </a:prstGeom>
          <a:solidFill>
            <a:schemeClr val="accent5"/>
          </a:solidFill>
          <a:ln w="12700">
            <a:solidFill>
              <a:schemeClr val="accent5"/>
            </a:solidFill>
            <a:prstDash val="solid"/>
          </a:ln>
        </p:spPr>
        <p:txBody>
          <a:bodyPr/>
          <a:lstStyle/>
          <a:p>
            <a:endParaRPr lang="en-US"/>
          </a:p>
        </p:txBody>
      </p:sp>
      <p:sp>
        <p:nvSpPr>
          <p:cNvPr id="10" name="publications"/>
          <p:cNvSpPr txBox="1"/>
          <p:nvPr/>
        </p:nvSpPr>
        <p:spPr>
          <a:xfrm>
            <a:off x="918972" y="6323076"/>
            <a:ext cx="10547604" cy="342900"/>
          </a:xfrm>
          <a:prstGeom prst="rect">
            <a:avLst/>
          </a:prstGeom>
          <a:noFill/>
          <a:ln/>
        </p:spPr>
        <p:txBody>
          <a:bodyPr wrap="square" lIns="0" tIns="0" rIns="0" bIns="0" rtlCol="0" anchor="ctr"/>
          <a:lstStyle/>
          <a:p>
            <a:pPr marL="0" indent="0">
              <a:buNone/>
            </a:pPr>
            <a:r>
              <a:rPr lang="en-US" sz="800" b="1" kern="0" spc="160" dirty="0">
                <a:solidFill>
                  <a:schemeClr val="accent1"/>
                </a:solidFill>
                <a:latin typeface="DM Sans" pitchFamily="34" charset="0"/>
                <a:ea typeface="DM Sans" pitchFamily="34" charset="-122"/>
                <a:cs typeface="DM Sans" pitchFamily="34" charset="-120"/>
              </a:rPr>
              <a:t>PUBLICATIONS   </a:t>
            </a:r>
            <a:r>
              <a:rPr lang="en-US" sz="850" dirty="0">
                <a:solidFill>
                  <a:schemeClr val="tx1"/>
                </a:solidFill>
                <a:latin typeface="DM Sans" pitchFamily="34" charset="0"/>
                <a:ea typeface="DM Sans" pitchFamily="34" charset="-122"/>
                <a:cs typeface="DM Sans" pitchFamily="34" charset="-120"/>
              </a:rPr>
              <a:t>   A. Sirinelli et al., </a:t>
            </a:r>
            <a:r>
              <a:rPr lang="en-US" sz="850" b="1" dirty="0">
                <a:solidFill>
                  <a:schemeClr val="tx2"/>
                </a:solidFill>
                <a:latin typeface="DM Sans" pitchFamily="34" charset="0"/>
                <a:ea typeface="DM Sans" pitchFamily="34" charset="-122"/>
                <a:cs typeface="DM Sans" pitchFamily="34" charset="-120"/>
              </a:rPr>
              <a:t>Design and manufacturing of the Modular Diagnostic Platform prototype</a:t>
            </a:r>
            <a:r>
              <a:rPr lang="en-US" sz="850" dirty="0">
                <a:solidFill>
                  <a:schemeClr val="tx1"/>
                </a:solidFill>
                <a:latin typeface="DM Sans" pitchFamily="34" charset="0"/>
                <a:ea typeface="DM Sans" pitchFamily="34" charset="-122"/>
                <a:cs typeface="DM Sans" pitchFamily="34" charset="-120"/>
              </a:rPr>
              <a:t>, ICFDT8 Poster session B (20 Oct 2026)  ·  Next Step Fusion, </a:t>
            </a:r>
            <a:r>
              <a:rPr lang="en-US" sz="850" b="1" dirty="0">
                <a:solidFill>
                  <a:schemeClr val="tx2"/>
                </a:solidFill>
                <a:latin typeface="DM Sans" pitchFamily="34" charset="0"/>
                <a:ea typeface="DM Sans" pitchFamily="34" charset="-122"/>
                <a:cs typeface="DM Sans" pitchFamily="34" charset="-120"/>
              </a:rPr>
              <a:t>Physics Validation Review: joint ECE–reflectometry diagnostics</a:t>
            </a:r>
            <a:r>
              <a:rPr lang="en-US" sz="850" dirty="0">
                <a:solidFill>
                  <a:schemeClr val="tx1"/>
                </a:solidFill>
                <a:latin typeface="DM Sans" pitchFamily="34" charset="0"/>
                <a:ea typeface="DM Sans" pitchFamily="34" charset="-122"/>
                <a:cs typeface="DM Sans" pitchFamily="34" charset="-120"/>
              </a:rPr>
              <a:t> (2026)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body" idx="101" hasCustomPrompt="1"/>
          </p:nvPr>
        </p:nvSpPr>
        <p:spPr>
          <a:xfrm>
            <a:off x="4572000" y="356616"/>
            <a:ext cx="6935724" cy="274320"/>
          </a:xfrm>
          <a:prstGeom prst="rect">
            <a:avLst/>
          </a:prstGeom>
          <a:noFill/>
          <a:ln/>
        </p:spPr>
        <p:txBody>
          <a:bodyPr wrap="square" lIns="0" tIns="0" rIns="0" bIns="0" rtlCol="0" anchor="t"/>
          <a:lstStyle/>
          <a:p>
            <a:pPr marL="0" indent="0" algn="r">
              <a:buNone/>
            </a:pPr>
            <a:r>
              <a:rPr lang="en-US" sz="1200" b="1" kern="0" spc="230" dirty="0">
                <a:solidFill>
                  <a:schemeClr val="accent1"/>
                </a:solidFill>
                <a:latin typeface="DM Sans" pitchFamily="34" charset="0"/>
                <a:ea typeface="DM Sans" pitchFamily="34" charset="-122"/>
                <a:cs typeface="DM Sans" pitchFamily="34" charset="-120"/>
              </a:rPr>
              <a:t>03 · DIAGNOSTICS — INTEGRATION</a:t>
            </a:r>
            <a:endParaRPr lang="en-US" sz="1200" dirty="0"/>
          </a:p>
        </p:txBody>
      </p:sp>
      <p:sp>
        <p:nvSpPr>
          <p:cNvPr id="3" name="Text 0"/>
          <p:cNvSpPr>
            <a:spLocks noGrp="1"/>
          </p:cNvSpPr>
          <p:nvPr>
            <p:ph type="title" idx="102" hasCustomPrompt="1"/>
          </p:nvPr>
        </p:nvSpPr>
        <p:spPr>
          <a:xfrm>
            <a:off x="676656" y="1074420"/>
            <a:ext cx="10821924" cy="566928"/>
          </a:xfrm>
          <a:prstGeom prst="rect">
            <a:avLst/>
          </a:prstGeom>
          <a:noFill/>
          <a:ln/>
        </p:spPr>
        <p:txBody>
          <a:bodyPr wrap="square" lIns="0" tIns="0" rIns="0" bIns="0" rtlCol="0" anchor="t"/>
          <a:lstStyle/>
          <a:p>
            <a:pPr marL="0" indent="0" algn="l">
              <a:buNone/>
            </a:pPr>
            <a:r>
              <a:rPr lang="en-US" sz="3000" b="1" kern="0" spc="-100" dirty="0">
                <a:solidFill>
                  <a:schemeClr val="tx2"/>
                </a:solidFill>
                <a:latin typeface="DM Sans" pitchFamily="34" charset="0"/>
                <a:ea typeface="DM Sans" pitchFamily="34" charset="-122"/>
                <a:cs typeface="DM Sans" pitchFamily="34" charset="-120"/>
              </a:rPr>
              <a:t>One port, five diagnostics</a:t>
            </a:r>
            <a:endParaRPr lang="en-US" sz="3000" dirty="0"/>
          </a:p>
        </p:txBody>
      </p:sp>
      <p:sp>
        <p:nvSpPr>
          <p:cNvPr id="4"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8A93A5"/>
                </a:solidFill>
                <a:latin typeface="DM Sans"/>
                <a:ea typeface="DM Sans"/>
                <a:cs typeface="DM Sans"/>
              </a:defRPr>
            </a:lvl1pPr>
          </a:lstStyle>
          <a:p>
            <a:pPr algn="r"/>
            <a:fld id="{F7021451-1387-4CA6-816F-3879F97B5CBC}" type="slidenum">
              <a:rPr lang="en-US" b="0"/>
              <a:t>12</a:t>
            </a:fld>
            <a:endParaRPr lang="en-US"/>
          </a:p>
        </p:txBody>
      </p:sp>
      <p:sp>
        <p:nvSpPr>
          <p:cNvPr id="5" name="text"/>
          <p:cNvSpPr txBox="1"/>
          <p:nvPr/>
        </p:nvSpPr>
        <p:spPr>
          <a:xfrm>
            <a:off x="685800" y="1874520"/>
            <a:ext cx="4206240" cy="4297680"/>
          </a:xfrm>
          <a:prstGeom prst="rect">
            <a:avLst/>
          </a:prstGeom>
          <a:noFill/>
        </p:spPr>
        <p:txBody>
          <a:bodyPr wrap="square" lIns="0" tIns="0" rIns="0" bIns="0" anchor="t">
            <a:spAutoFit/>
          </a:bodyPr>
          <a:lstStyle/>
          <a:p>
            <a:pPr marL="231140" indent="-231140" algn="l">
              <a:lnSpc>
                <a:spcPct val="115000"/>
              </a:lnSpc>
              <a:spcAft>
                <a:spcPts val="1000"/>
              </a:spcAft>
              <a:buClr>
                <a:schemeClr val="accent1"/>
              </a:buClr>
              <a:buSzPct val="105000"/>
              <a:buFont typeface="Arial"/>
              <a:buChar char="■"/>
            </a:pPr>
            <a:r>
              <a:rPr lang="en-US" sz="1400" b="1" dirty="0">
                <a:solidFill>
                  <a:schemeClr val="tx2"/>
                </a:solidFill>
                <a:latin typeface="DM Sans" pitchFamily="34" charset="0"/>
                <a:ea typeface="DM Sans" pitchFamily="34" charset="-122"/>
                <a:cs typeface="DM Sans" pitchFamily="34" charset="-120"/>
              </a:rPr>
              <a:t>3 waveguides</a:t>
            </a:r>
            <a:r>
              <a:rPr lang="en-US" sz="1400" dirty="0">
                <a:solidFill>
                  <a:schemeClr val="tx1"/>
                </a:solidFill>
                <a:latin typeface="DM Sans" pitchFamily="34" charset="0"/>
                <a:ea typeface="DM Sans" pitchFamily="34" charset="-122"/>
                <a:cs typeface="DM Sans" pitchFamily="34" charset="-120"/>
              </a:rPr>
              <a:t> (2 reflectometry + 1 ECE) with vacuum windows on a single 13-inch flange</a:t>
            </a:r>
          </a:p>
          <a:p>
            <a:pPr marL="231140" indent="-231140" algn="l">
              <a:lnSpc>
                <a:spcPct val="115000"/>
              </a:lnSpc>
              <a:spcAft>
                <a:spcPts val="1000"/>
              </a:spcAft>
              <a:buClr>
                <a:schemeClr val="accent1"/>
              </a:buClr>
              <a:buSzPct val="105000"/>
              <a:buFont typeface="Arial"/>
              <a:buChar char="■"/>
            </a:pPr>
            <a:r>
              <a:rPr lang="en-US" sz="1400" b="1" dirty="0">
                <a:solidFill>
                  <a:schemeClr val="tx2"/>
                </a:solidFill>
                <a:latin typeface="DM Sans" pitchFamily="34" charset="0"/>
                <a:ea typeface="DM Sans" pitchFamily="34" charset="-122"/>
                <a:cs typeface="DM Sans" pitchFamily="34" charset="-120"/>
              </a:rPr>
              <a:t>Practically five diagnostics through one port:</a:t>
            </a:r>
            <a:r>
              <a:rPr lang="en-US" sz="1400" dirty="0">
                <a:solidFill>
                  <a:schemeClr val="tx1"/>
                </a:solidFill>
                <a:latin typeface="DM Sans" pitchFamily="34" charset="0"/>
                <a:ea typeface="DM Sans" pitchFamily="34" charset="-122"/>
                <a:cs typeface="DM Sans" pitchFamily="34" charset="-120"/>
              </a:rPr>
              <a:t> four reflectometer bands and ECE</a:t>
            </a:r>
          </a:p>
          <a:p>
            <a:pPr marL="231140" indent="-231140" algn="l">
              <a:lnSpc>
                <a:spcPct val="115000"/>
              </a:lnSpc>
              <a:spcAft>
                <a:spcPts val="1000"/>
              </a:spcAft>
              <a:buClr>
                <a:schemeClr val="accent1"/>
              </a:buClr>
              <a:buSzPct val="105000"/>
              <a:buFont typeface="Arial"/>
              <a:buChar char="■"/>
            </a:pPr>
            <a:r>
              <a:rPr lang="en-US" sz="1400" b="1" dirty="0">
                <a:solidFill>
                  <a:schemeClr val="tx2"/>
                </a:solidFill>
                <a:latin typeface="DM Sans" pitchFamily="34" charset="0"/>
                <a:ea typeface="DM Sans" pitchFamily="34" charset="-122"/>
                <a:cs typeface="DM Sans" pitchFamily="34" charset="-120"/>
              </a:rPr>
              <a:t>DIII-D port 0R0;</a:t>
            </a:r>
            <a:r>
              <a:rPr lang="en-US" sz="1400" dirty="0">
                <a:solidFill>
                  <a:schemeClr val="tx1"/>
                </a:solidFill>
                <a:latin typeface="DM Sans" pitchFamily="34" charset="0"/>
                <a:ea typeface="DM Sans" pitchFamily="34" charset="-122"/>
                <a:cs typeface="DM Sans" pitchFamily="34" charset="-120"/>
              </a:rPr>
              <a:t> ex-vessel straight waveguide runs to the ECE receivers and reflectometry multiplexers</a:t>
            </a:r>
          </a:p>
          <a:p>
            <a:pPr marL="231140" indent="-231140" algn="l">
              <a:lnSpc>
                <a:spcPct val="115000"/>
              </a:lnSpc>
              <a:spcAft>
                <a:spcPts val="1000"/>
              </a:spcAft>
              <a:buClr>
                <a:schemeClr val="accent1"/>
              </a:buClr>
              <a:buSzPct val="105000"/>
              <a:buFont typeface="Arial"/>
              <a:buChar char="■"/>
            </a:pPr>
            <a:r>
              <a:rPr lang="en-US" sz="1400" b="1" dirty="0">
                <a:solidFill>
                  <a:schemeClr val="tx2"/>
                </a:solidFill>
                <a:latin typeface="DM Sans" pitchFamily="34" charset="0"/>
                <a:ea typeface="DM Sans" pitchFamily="34" charset="-122"/>
                <a:cs typeface="DM Sans" pitchFamily="34" charset="-120"/>
              </a:rPr>
              <a:t>Same hardware core</a:t>
            </a:r>
            <a:r>
              <a:rPr lang="en-US" sz="1400" dirty="0">
                <a:solidFill>
                  <a:schemeClr val="tx1"/>
                </a:solidFill>
                <a:latin typeface="DM Sans" pitchFamily="34" charset="0"/>
                <a:ea typeface="DM Sans" pitchFamily="34" charset="-122"/>
                <a:cs typeface="DM Sans" pitchFamily="34" charset="-120"/>
              </a:rPr>
              <a:t> for TCV and DIII-D — plug-and-play between devices</a:t>
            </a:r>
          </a:p>
        </p:txBody>
      </p:sp>
      <p:pic>
        <p:nvPicPr>
          <p:cNvPr id="6" name="figure" descr="CAD_portplug_waveguides_view1.png"/>
          <p:cNvPicPr>
            <a:picLocks noChangeAspect="1"/>
          </p:cNvPicPr>
          <p:nvPr/>
        </p:nvPicPr>
        <p:blipFill>
          <a:blip r:embed="rId3"/>
          <a:stretch>
            <a:fillRect/>
          </a:stretch>
        </p:blipFill>
        <p:spPr>
          <a:xfrm>
            <a:off x="5120640" y="1801368"/>
            <a:ext cx="2478969" cy="4297680"/>
          </a:xfrm>
          <a:prstGeom prst="rect">
            <a:avLst/>
          </a:prstGeom>
        </p:spPr>
      </p:pic>
      <p:pic>
        <p:nvPicPr>
          <p:cNvPr id="7" name="figure" descr="CAD_portplug_waveguides_view2.png"/>
          <p:cNvPicPr>
            <a:picLocks noChangeAspect="1"/>
          </p:cNvPicPr>
          <p:nvPr/>
        </p:nvPicPr>
        <p:blipFill>
          <a:blip r:embed="rId4"/>
          <a:stretch>
            <a:fillRect/>
          </a:stretch>
        </p:blipFill>
        <p:spPr>
          <a:xfrm>
            <a:off x="7828209" y="1801368"/>
            <a:ext cx="3679515" cy="3073956"/>
          </a:xfrm>
          <a:prstGeom prst="rect">
            <a:avLst/>
          </a:prstGeom>
        </p:spPr>
      </p:pic>
      <p:sp>
        <p:nvSpPr>
          <p:cNvPr id="8" name="caption"/>
          <p:cNvSpPr txBox="1"/>
          <p:nvPr/>
        </p:nvSpPr>
        <p:spPr>
          <a:xfrm>
            <a:off x="7828209" y="4921044"/>
            <a:ext cx="3679515" cy="274320"/>
          </a:xfrm>
          <a:prstGeom prst="rect">
            <a:avLst/>
          </a:prstGeom>
          <a:noFill/>
        </p:spPr>
        <p:txBody>
          <a:bodyPr wrap="square" lIns="0" tIns="0" rIns="0" bIns="0" anchor="t">
            <a:spAutoFit/>
          </a:bodyPr>
          <a:lstStyle/>
          <a:p>
            <a:pPr marL="0" indent="0" algn="ctr">
              <a:lnSpc>
                <a:spcPct val="115000"/>
              </a:lnSpc>
              <a:spcAft>
                <a:spcPts val="0"/>
              </a:spcAft>
              <a:buNone/>
            </a:pPr>
            <a:r>
              <a:rPr lang="en-US" sz="1050" dirty="0">
                <a:solidFill>
                  <a:schemeClr val="accent3"/>
                </a:solidFill>
                <a:latin typeface="DM Sans" pitchFamily="34" charset="0"/>
                <a:ea typeface="DM Sans" pitchFamily="34" charset="-122"/>
                <a:cs typeface="DM Sans" pitchFamily="34" charset="-120"/>
              </a:rPr>
              <a:t>DIII-D port 0R0: three waveguides through one flange (CAD)</a:t>
            </a:r>
          </a:p>
        </p:txBody>
      </p:sp>
      <p:sp>
        <p:nvSpPr>
          <p:cNvPr id="9" name="pub-bar"/>
          <p:cNvSpPr/>
          <p:nvPr/>
        </p:nvSpPr>
        <p:spPr>
          <a:xfrm>
            <a:off x="685800" y="6323076"/>
            <a:ext cx="54864" cy="342900"/>
          </a:xfrm>
          <a:prstGeom prst="rect">
            <a:avLst/>
          </a:prstGeom>
          <a:solidFill>
            <a:schemeClr val="accent1"/>
          </a:solidFill>
          <a:ln w="12700">
            <a:solidFill>
              <a:schemeClr val="accent1"/>
            </a:solidFill>
            <a:prstDash val="solid"/>
          </a:ln>
        </p:spPr>
        <p:txBody>
          <a:bodyPr/>
          <a:lstStyle/>
          <a:p>
            <a:endParaRPr lang="en-US"/>
          </a:p>
        </p:txBody>
      </p:sp>
      <p:sp>
        <p:nvSpPr>
          <p:cNvPr id="10" name="pub-strip"/>
          <p:cNvSpPr/>
          <p:nvPr/>
        </p:nvSpPr>
        <p:spPr>
          <a:xfrm>
            <a:off x="740664" y="6323076"/>
            <a:ext cx="10767060" cy="342900"/>
          </a:xfrm>
          <a:prstGeom prst="rect">
            <a:avLst/>
          </a:prstGeom>
          <a:solidFill>
            <a:schemeClr val="accent5"/>
          </a:solidFill>
          <a:ln w="12700">
            <a:solidFill>
              <a:schemeClr val="accent5"/>
            </a:solidFill>
            <a:prstDash val="solid"/>
          </a:ln>
        </p:spPr>
        <p:txBody>
          <a:bodyPr/>
          <a:lstStyle/>
          <a:p>
            <a:endParaRPr lang="en-US"/>
          </a:p>
        </p:txBody>
      </p:sp>
      <p:sp>
        <p:nvSpPr>
          <p:cNvPr id="11" name="publications"/>
          <p:cNvSpPr txBox="1"/>
          <p:nvPr/>
        </p:nvSpPr>
        <p:spPr>
          <a:xfrm>
            <a:off x="918972" y="6323076"/>
            <a:ext cx="10547604" cy="342900"/>
          </a:xfrm>
          <a:prstGeom prst="rect">
            <a:avLst/>
          </a:prstGeom>
          <a:noFill/>
          <a:ln/>
        </p:spPr>
        <p:txBody>
          <a:bodyPr wrap="square" lIns="0" tIns="0" rIns="0" bIns="0" rtlCol="0" anchor="ctr"/>
          <a:lstStyle/>
          <a:p>
            <a:pPr marL="0" indent="0">
              <a:buNone/>
            </a:pPr>
            <a:r>
              <a:rPr lang="en-US" sz="800" b="1" kern="0" spc="160" dirty="0">
                <a:solidFill>
                  <a:schemeClr val="accent1"/>
                </a:solidFill>
                <a:latin typeface="DM Sans" pitchFamily="34" charset="0"/>
                <a:ea typeface="DM Sans" pitchFamily="34" charset="-122"/>
                <a:cs typeface="DM Sans" pitchFamily="34" charset="-120"/>
              </a:rPr>
              <a:t>PUBLICATIONS   </a:t>
            </a:r>
            <a:r>
              <a:rPr lang="en-US" sz="850" dirty="0">
                <a:solidFill>
                  <a:schemeClr val="tx1"/>
                </a:solidFill>
                <a:latin typeface="DM Sans" pitchFamily="34" charset="0"/>
                <a:ea typeface="DM Sans" pitchFamily="34" charset="-122"/>
                <a:cs typeface="DM Sans" pitchFamily="34" charset="-120"/>
              </a:rPr>
              <a:t>   A. Sirinelli et al., </a:t>
            </a:r>
            <a:r>
              <a:rPr lang="en-US" sz="850" b="1" dirty="0">
                <a:solidFill>
                  <a:schemeClr val="tx2"/>
                </a:solidFill>
                <a:latin typeface="DM Sans" pitchFamily="34" charset="0"/>
                <a:ea typeface="DM Sans" pitchFamily="34" charset="-122"/>
                <a:cs typeface="DM Sans" pitchFamily="34" charset="-120"/>
              </a:rPr>
              <a:t>Design and manufacturing of the Modular Diagnostic Platform prototype</a:t>
            </a:r>
            <a:r>
              <a:rPr lang="en-US" sz="850" dirty="0">
                <a:solidFill>
                  <a:schemeClr val="tx1"/>
                </a:solidFill>
                <a:latin typeface="DM Sans" pitchFamily="34" charset="0"/>
                <a:ea typeface="DM Sans" pitchFamily="34" charset="-122"/>
                <a:cs typeface="DM Sans" pitchFamily="34" charset="-120"/>
              </a:rPr>
              <a:t>, ICFDT8 Poster session B (20 Oct 2026)  ·  Next Step Fusion, </a:t>
            </a:r>
            <a:r>
              <a:rPr lang="en-US" sz="850" b="1" dirty="0">
                <a:solidFill>
                  <a:schemeClr val="tx2"/>
                </a:solidFill>
                <a:latin typeface="DM Sans" pitchFamily="34" charset="0"/>
                <a:ea typeface="DM Sans" pitchFamily="34" charset="-122"/>
                <a:cs typeface="DM Sans" pitchFamily="34" charset="-120"/>
              </a:rPr>
              <a:t>Physics Validation Review: joint ECE–reflectometry diagnostics</a:t>
            </a:r>
            <a:r>
              <a:rPr lang="en-US" sz="850" dirty="0">
                <a:solidFill>
                  <a:schemeClr val="tx1"/>
                </a:solidFill>
                <a:latin typeface="DM Sans" pitchFamily="34" charset="0"/>
                <a:ea typeface="DM Sans" pitchFamily="34" charset="-122"/>
                <a:cs typeface="DM Sans" pitchFamily="34" charset="-120"/>
              </a:rPr>
              <a:t> (2026)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body" idx="101" hasCustomPrompt="1"/>
          </p:nvPr>
        </p:nvSpPr>
        <p:spPr>
          <a:xfrm>
            <a:off x="4572000" y="356616"/>
            <a:ext cx="6935724" cy="274320"/>
          </a:xfrm>
          <a:prstGeom prst="rect">
            <a:avLst/>
          </a:prstGeom>
          <a:noFill/>
          <a:ln/>
        </p:spPr>
        <p:txBody>
          <a:bodyPr wrap="square" lIns="0" tIns="0" rIns="0" bIns="0" rtlCol="0" anchor="t"/>
          <a:lstStyle/>
          <a:p>
            <a:pPr marL="0" indent="0" algn="r">
              <a:buNone/>
            </a:pPr>
            <a:r>
              <a:rPr lang="en-US" sz="1200" b="1" kern="0" spc="230" dirty="0">
                <a:solidFill>
                  <a:schemeClr val="accent1"/>
                </a:solidFill>
                <a:latin typeface="DM Sans" pitchFamily="34" charset="0"/>
                <a:ea typeface="DM Sans" pitchFamily="34" charset="-122"/>
                <a:cs typeface="DM Sans" pitchFamily="34" charset="-120"/>
              </a:rPr>
              <a:t>03 · DIAGNOSTICS — PROTOTYPE STATUS</a:t>
            </a:r>
            <a:endParaRPr lang="en-US" sz="1200" dirty="0"/>
          </a:p>
        </p:txBody>
      </p:sp>
      <p:sp>
        <p:nvSpPr>
          <p:cNvPr id="3" name="Text 0"/>
          <p:cNvSpPr>
            <a:spLocks noGrp="1"/>
          </p:cNvSpPr>
          <p:nvPr>
            <p:ph type="title" idx="102" hasCustomPrompt="1"/>
          </p:nvPr>
        </p:nvSpPr>
        <p:spPr>
          <a:xfrm>
            <a:off x="676656" y="1074420"/>
            <a:ext cx="10821924" cy="566928"/>
          </a:xfrm>
          <a:prstGeom prst="rect">
            <a:avLst/>
          </a:prstGeom>
          <a:noFill/>
          <a:ln/>
        </p:spPr>
        <p:txBody>
          <a:bodyPr wrap="square" lIns="0" tIns="0" rIns="0" bIns="0" rtlCol="0" anchor="t"/>
          <a:lstStyle/>
          <a:p>
            <a:pPr marL="0" indent="0" algn="l">
              <a:buNone/>
            </a:pPr>
            <a:r>
              <a:rPr lang="en-US" sz="3000" b="1" kern="0" spc="-100" dirty="0">
                <a:solidFill>
                  <a:schemeClr val="tx2"/>
                </a:solidFill>
                <a:latin typeface="DM Sans" pitchFamily="34" charset="0"/>
                <a:ea typeface="DM Sans" pitchFamily="34" charset="-122"/>
                <a:cs typeface="DM Sans" pitchFamily="34" charset="-120"/>
              </a:rPr>
              <a:t>Prototype under development: tests in 2027</a:t>
            </a:r>
            <a:endParaRPr lang="en-US" sz="3000" dirty="0"/>
          </a:p>
        </p:txBody>
      </p:sp>
      <p:sp>
        <p:nvSpPr>
          <p:cNvPr id="4"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8A93A5"/>
                </a:solidFill>
                <a:latin typeface="DM Sans"/>
                <a:ea typeface="DM Sans"/>
                <a:cs typeface="DM Sans"/>
              </a:defRPr>
            </a:lvl1pPr>
          </a:lstStyle>
          <a:p>
            <a:pPr algn="r"/>
            <a:fld id="{F7021451-1387-4CA6-816F-3879F97B5CBC}" type="slidenum">
              <a:rPr lang="en-US" b="0"/>
              <a:t>13</a:t>
            </a:fld>
            <a:endParaRPr lang="en-US"/>
          </a:p>
        </p:txBody>
      </p:sp>
      <p:sp>
        <p:nvSpPr>
          <p:cNvPr id="5" name="status-rule"/>
          <p:cNvSpPr/>
          <p:nvPr/>
        </p:nvSpPr>
        <p:spPr>
          <a:xfrm>
            <a:off x="685800" y="1801368"/>
            <a:ext cx="54864" cy="493776"/>
          </a:xfrm>
          <a:prstGeom prst="rect">
            <a:avLst/>
          </a:prstGeom>
          <a:solidFill>
            <a:srgbClr val="47C6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status"/>
          <p:cNvSpPr/>
          <p:nvPr/>
        </p:nvSpPr>
        <p:spPr>
          <a:xfrm>
            <a:off x="740664" y="1801368"/>
            <a:ext cx="5431536" cy="49377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
          <p:cNvSpPr txBox="1"/>
          <p:nvPr/>
        </p:nvSpPr>
        <p:spPr>
          <a:xfrm>
            <a:off x="914400" y="1801368"/>
            <a:ext cx="2880360" cy="493776"/>
          </a:xfrm>
          <a:prstGeom prst="rect">
            <a:avLst/>
          </a:prstGeom>
          <a:noFill/>
        </p:spPr>
        <p:txBody>
          <a:bodyPr wrap="square" lIns="0" tIns="0" rIns="0" bIns="0" anchor="ctr">
            <a:spAutoFit/>
          </a:bodyPr>
          <a:lstStyle/>
          <a:p>
            <a:pPr marL="0" indent="0" algn="l">
              <a:lnSpc>
                <a:spcPct val="115000"/>
              </a:lnSpc>
              <a:spcAft>
                <a:spcPts val="0"/>
              </a:spcAft>
              <a:buNone/>
            </a:pPr>
            <a:r>
              <a:rPr lang="en-US" sz="1400" b="1" dirty="0">
                <a:solidFill>
                  <a:schemeClr val="tx2"/>
                </a:solidFill>
                <a:latin typeface="DM Sans" pitchFamily="34" charset="0"/>
                <a:ea typeface="DM Sans" pitchFamily="34" charset="-122"/>
                <a:cs typeface="DM Sans" pitchFamily="34" charset="-120"/>
              </a:rPr>
              <a:t>RF components</a:t>
            </a:r>
          </a:p>
        </p:txBody>
      </p:sp>
      <p:sp>
        <p:nvSpPr>
          <p:cNvPr id="8" name="text"/>
          <p:cNvSpPr txBox="1"/>
          <p:nvPr/>
        </p:nvSpPr>
        <p:spPr>
          <a:xfrm>
            <a:off x="3840480" y="1801368"/>
            <a:ext cx="2286000" cy="493776"/>
          </a:xfrm>
          <a:prstGeom prst="rect">
            <a:avLst/>
          </a:prstGeom>
          <a:noFill/>
        </p:spPr>
        <p:txBody>
          <a:bodyPr wrap="square" lIns="0" tIns="0" rIns="0" bIns="0" anchor="ctr">
            <a:spAutoFit/>
          </a:bodyPr>
          <a:lstStyle/>
          <a:p>
            <a:pPr marL="0" indent="0" algn="l">
              <a:lnSpc>
                <a:spcPct val="115000"/>
              </a:lnSpc>
              <a:spcAft>
                <a:spcPts val="0"/>
              </a:spcAft>
              <a:buNone/>
            </a:pPr>
            <a:r>
              <a:rPr lang="en-US" sz="1350" dirty="0">
                <a:solidFill>
                  <a:schemeClr val="tx1"/>
                </a:solidFill>
                <a:latin typeface="DM Sans" pitchFamily="34" charset="0"/>
                <a:ea typeface="DM Sans" pitchFamily="34" charset="-122"/>
                <a:cs typeface="DM Sans" pitchFamily="34" charset="-120"/>
              </a:rPr>
              <a:t>most ordered, in shipping</a:t>
            </a:r>
          </a:p>
        </p:txBody>
      </p:sp>
      <p:sp>
        <p:nvSpPr>
          <p:cNvPr id="9" name="status-rule"/>
          <p:cNvSpPr/>
          <p:nvPr/>
        </p:nvSpPr>
        <p:spPr>
          <a:xfrm>
            <a:off x="685800" y="2386584"/>
            <a:ext cx="54864" cy="493776"/>
          </a:xfrm>
          <a:prstGeom prst="rect">
            <a:avLst/>
          </a:prstGeom>
          <a:solidFill>
            <a:srgbClr val="47C6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status"/>
          <p:cNvSpPr/>
          <p:nvPr/>
        </p:nvSpPr>
        <p:spPr>
          <a:xfrm>
            <a:off x="740664" y="2386584"/>
            <a:ext cx="5431536" cy="49377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
          <p:cNvSpPr txBox="1"/>
          <p:nvPr/>
        </p:nvSpPr>
        <p:spPr>
          <a:xfrm>
            <a:off x="914400" y="2386584"/>
            <a:ext cx="2880360" cy="493776"/>
          </a:xfrm>
          <a:prstGeom prst="rect">
            <a:avLst/>
          </a:prstGeom>
          <a:noFill/>
        </p:spPr>
        <p:txBody>
          <a:bodyPr wrap="square" lIns="0" tIns="0" rIns="0" bIns="0" anchor="ctr">
            <a:spAutoFit/>
          </a:bodyPr>
          <a:lstStyle/>
          <a:p>
            <a:pPr marL="0" indent="0" algn="l">
              <a:lnSpc>
                <a:spcPct val="115000"/>
              </a:lnSpc>
              <a:spcAft>
                <a:spcPts val="0"/>
              </a:spcAft>
              <a:buNone/>
            </a:pPr>
            <a:r>
              <a:rPr lang="en-US" sz="1400" b="1" dirty="0">
                <a:solidFill>
                  <a:schemeClr val="tx2"/>
                </a:solidFill>
                <a:latin typeface="DM Sans" pitchFamily="34" charset="0"/>
                <a:ea typeface="DM Sans" pitchFamily="34" charset="-122"/>
                <a:cs typeface="DM Sans" pitchFamily="34" charset="-120"/>
              </a:rPr>
              <a:t>TCV flange</a:t>
            </a:r>
          </a:p>
        </p:txBody>
      </p:sp>
      <p:sp>
        <p:nvSpPr>
          <p:cNvPr id="12" name="text"/>
          <p:cNvSpPr txBox="1"/>
          <p:nvPr/>
        </p:nvSpPr>
        <p:spPr>
          <a:xfrm>
            <a:off x="3840480" y="2386584"/>
            <a:ext cx="2286000" cy="493776"/>
          </a:xfrm>
          <a:prstGeom prst="rect">
            <a:avLst/>
          </a:prstGeom>
          <a:noFill/>
        </p:spPr>
        <p:txBody>
          <a:bodyPr wrap="square" lIns="0" tIns="0" rIns="0" bIns="0" anchor="ctr">
            <a:spAutoFit/>
          </a:bodyPr>
          <a:lstStyle/>
          <a:p>
            <a:pPr marL="0" indent="0" algn="l">
              <a:lnSpc>
                <a:spcPct val="115000"/>
              </a:lnSpc>
              <a:spcAft>
                <a:spcPts val="0"/>
              </a:spcAft>
              <a:buNone/>
            </a:pPr>
            <a:r>
              <a:rPr lang="en-US" sz="1350" dirty="0">
                <a:solidFill>
                  <a:schemeClr val="tx1"/>
                </a:solidFill>
                <a:latin typeface="DM Sans" pitchFamily="34" charset="0"/>
                <a:ea typeface="DM Sans" pitchFamily="34" charset="-122"/>
                <a:cs typeface="DM Sans" pitchFamily="34" charset="-120"/>
              </a:rPr>
              <a:t>production started</a:t>
            </a:r>
          </a:p>
        </p:txBody>
      </p:sp>
      <p:sp>
        <p:nvSpPr>
          <p:cNvPr id="13" name="status-rule"/>
          <p:cNvSpPr/>
          <p:nvPr/>
        </p:nvSpPr>
        <p:spPr>
          <a:xfrm>
            <a:off x="685800" y="2971800"/>
            <a:ext cx="54864" cy="493776"/>
          </a:xfrm>
          <a:prstGeom prst="rect">
            <a:avLst/>
          </a:prstGeom>
          <a:solidFill>
            <a:srgbClr val="47C6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status"/>
          <p:cNvSpPr/>
          <p:nvPr/>
        </p:nvSpPr>
        <p:spPr>
          <a:xfrm>
            <a:off x="740664" y="2971800"/>
            <a:ext cx="5431536" cy="49377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
          <p:cNvSpPr txBox="1"/>
          <p:nvPr/>
        </p:nvSpPr>
        <p:spPr>
          <a:xfrm>
            <a:off x="914400" y="2971800"/>
            <a:ext cx="2880360" cy="493776"/>
          </a:xfrm>
          <a:prstGeom prst="rect">
            <a:avLst/>
          </a:prstGeom>
          <a:noFill/>
        </p:spPr>
        <p:txBody>
          <a:bodyPr wrap="square" lIns="0" tIns="0" rIns="0" bIns="0" anchor="ctr">
            <a:spAutoFit/>
          </a:bodyPr>
          <a:lstStyle/>
          <a:p>
            <a:pPr marL="0" indent="0" algn="l">
              <a:lnSpc>
                <a:spcPct val="115000"/>
              </a:lnSpc>
              <a:spcAft>
                <a:spcPts val="0"/>
              </a:spcAft>
              <a:buNone/>
            </a:pPr>
            <a:r>
              <a:rPr lang="en-US" sz="1400" b="1" dirty="0">
                <a:solidFill>
                  <a:schemeClr val="tx2"/>
                </a:solidFill>
                <a:latin typeface="DM Sans" pitchFamily="34" charset="0"/>
                <a:ea typeface="DM Sans" pitchFamily="34" charset="-122"/>
                <a:cs typeface="DM Sans" pitchFamily="34" charset="-120"/>
              </a:rPr>
              <a:t>Data acquisition and control</a:t>
            </a:r>
          </a:p>
        </p:txBody>
      </p:sp>
      <p:sp>
        <p:nvSpPr>
          <p:cNvPr id="16" name="text"/>
          <p:cNvSpPr txBox="1"/>
          <p:nvPr/>
        </p:nvSpPr>
        <p:spPr>
          <a:xfrm>
            <a:off x="3840480" y="2971800"/>
            <a:ext cx="2286000" cy="493776"/>
          </a:xfrm>
          <a:prstGeom prst="rect">
            <a:avLst/>
          </a:prstGeom>
          <a:noFill/>
        </p:spPr>
        <p:txBody>
          <a:bodyPr wrap="square" lIns="0" tIns="0" rIns="0" bIns="0" anchor="ctr">
            <a:spAutoFit/>
          </a:bodyPr>
          <a:lstStyle/>
          <a:p>
            <a:pPr marL="0" indent="0" algn="l">
              <a:lnSpc>
                <a:spcPct val="115000"/>
              </a:lnSpc>
              <a:spcAft>
                <a:spcPts val="0"/>
              </a:spcAft>
              <a:buNone/>
            </a:pPr>
            <a:r>
              <a:rPr lang="en-US" sz="1350" dirty="0">
                <a:solidFill>
                  <a:schemeClr val="tx1"/>
                </a:solidFill>
                <a:latin typeface="DM Sans" pitchFamily="34" charset="0"/>
                <a:ea typeface="DM Sans" pitchFamily="34" charset="-122"/>
                <a:cs typeface="DM Sans" pitchFamily="34" charset="-120"/>
              </a:rPr>
              <a:t>equipment ordered</a:t>
            </a:r>
          </a:p>
        </p:txBody>
      </p:sp>
      <p:sp>
        <p:nvSpPr>
          <p:cNvPr id="17" name="status-rule"/>
          <p:cNvSpPr/>
          <p:nvPr/>
        </p:nvSpPr>
        <p:spPr>
          <a:xfrm>
            <a:off x="685800" y="3557016"/>
            <a:ext cx="54864" cy="493776"/>
          </a:xfrm>
          <a:prstGeom prst="rect">
            <a:avLst/>
          </a:prstGeom>
          <a:solidFill>
            <a:srgbClr val="47C6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status"/>
          <p:cNvSpPr/>
          <p:nvPr/>
        </p:nvSpPr>
        <p:spPr>
          <a:xfrm>
            <a:off x="740664" y="3557016"/>
            <a:ext cx="5431536" cy="49377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
          <p:cNvSpPr txBox="1"/>
          <p:nvPr/>
        </p:nvSpPr>
        <p:spPr>
          <a:xfrm>
            <a:off x="914400" y="3557016"/>
            <a:ext cx="2880360" cy="493776"/>
          </a:xfrm>
          <a:prstGeom prst="rect">
            <a:avLst/>
          </a:prstGeom>
          <a:noFill/>
        </p:spPr>
        <p:txBody>
          <a:bodyPr wrap="square" lIns="0" tIns="0" rIns="0" bIns="0" anchor="ctr">
            <a:spAutoFit/>
          </a:bodyPr>
          <a:lstStyle/>
          <a:p>
            <a:pPr marL="0" indent="0" algn="l">
              <a:lnSpc>
                <a:spcPct val="115000"/>
              </a:lnSpc>
              <a:spcAft>
                <a:spcPts val="0"/>
              </a:spcAft>
              <a:buNone/>
            </a:pPr>
            <a:r>
              <a:rPr lang="en-US" sz="1400" b="1" dirty="0">
                <a:solidFill>
                  <a:schemeClr val="tx2"/>
                </a:solidFill>
                <a:latin typeface="DM Sans" pitchFamily="34" charset="0"/>
                <a:ea typeface="DM Sans" pitchFamily="34" charset="-122"/>
                <a:cs typeface="DM Sans" pitchFamily="34" charset="-120"/>
              </a:rPr>
              <a:t>Software</a:t>
            </a:r>
          </a:p>
        </p:txBody>
      </p:sp>
      <p:sp>
        <p:nvSpPr>
          <p:cNvPr id="20" name="text"/>
          <p:cNvSpPr txBox="1"/>
          <p:nvPr/>
        </p:nvSpPr>
        <p:spPr>
          <a:xfrm>
            <a:off x="3840480" y="3557016"/>
            <a:ext cx="2286000" cy="493776"/>
          </a:xfrm>
          <a:prstGeom prst="rect">
            <a:avLst/>
          </a:prstGeom>
          <a:noFill/>
        </p:spPr>
        <p:txBody>
          <a:bodyPr wrap="square" lIns="0" tIns="0" rIns="0" bIns="0" anchor="ctr">
            <a:spAutoFit/>
          </a:bodyPr>
          <a:lstStyle/>
          <a:p>
            <a:pPr marL="0" indent="0" algn="l">
              <a:lnSpc>
                <a:spcPct val="115000"/>
              </a:lnSpc>
              <a:spcAft>
                <a:spcPts val="0"/>
              </a:spcAft>
              <a:buNone/>
            </a:pPr>
            <a:r>
              <a:rPr lang="en-US" sz="1350" dirty="0">
                <a:solidFill>
                  <a:schemeClr val="tx1"/>
                </a:solidFill>
                <a:latin typeface="DM Sans" pitchFamily="34" charset="0"/>
                <a:ea typeface="DM Sans" pitchFamily="34" charset="-122"/>
                <a:cs typeface="DM Sans" pitchFamily="34" charset="-120"/>
              </a:rPr>
              <a:t>in development</a:t>
            </a:r>
          </a:p>
        </p:txBody>
      </p:sp>
      <p:sp>
        <p:nvSpPr>
          <p:cNvPr id="21" name="step-rule"/>
          <p:cNvSpPr/>
          <p:nvPr/>
        </p:nvSpPr>
        <p:spPr>
          <a:xfrm>
            <a:off x="685800" y="4224528"/>
            <a:ext cx="2697480" cy="64008"/>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step"/>
          <p:cNvSpPr/>
          <p:nvPr/>
        </p:nvSpPr>
        <p:spPr>
          <a:xfrm>
            <a:off x="685800" y="4288536"/>
            <a:ext cx="2697480" cy="7315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
          <p:cNvSpPr txBox="1"/>
          <p:nvPr/>
        </p:nvSpPr>
        <p:spPr>
          <a:xfrm>
            <a:off x="868680" y="4334256"/>
            <a:ext cx="2377440" cy="320040"/>
          </a:xfrm>
          <a:prstGeom prst="rect">
            <a:avLst/>
          </a:prstGeom>
          <a:noFill/>
        </p:spPr>
        <p:txBody>
          <a:bodyPr wrap="square" lIns="0" tIns="0" rIns="0" bIns="0" anchor="t">
            <a:spAutoFit/>
          </a:bodyPr>
          <a:lstStyle/>
          <a:p>
            <a:pPr marL="0" indent="0" algn="l">
              <a:lnSpc>
                <a:spcPct val="115000"/>
              </a:lnSpc>
              <a:spcAft>
                <a:spcPts val="0"/>
              </a:spcAft>
              <a:buNone/>
            </a:pPr>
            <a:r>
              <a:rPr lang="en-US" sz="1400" b="1" dirty="0">
                <a:solidFill>
                  <a:schemeClr val="tx2"/>
                </a:solidFill>
                <a:latin typeface="DM Sans" pitchFamily="34" charset="0"/>
                <a:ea typeface="DM Sans" pitchFamily="34" charset="-122"/>
                <a:cs typeface="DM Sans" pitchFamily="34" charset="-120"/>
              </a:rPr>
              <a:t>Beginning of 2027</a:t>
            </a:r>
          </a:p>
        </p:txBody>
      </p:sp>
      <p:sp>
        <p:nvSpPr>
          <p:cNvPr id="24" name="text"/>
          <p:cNvSpPr txBox="1"/>
          <p:nvPr/>
        </p:nvSpPr>
        <p:spPr>
          <a:xfrm>
            <a:off x="868680" y="4654296"/>
            <a:ext cx="2377440" cy="320040"/>
          </a:xfrm>
          <a:prstGeom prst="rect">
            <a:avLst/>
          </a:prstGeom>
          <a:noFill/>
        </p:spPr>
        <p:txBody>
          <a:bodyPr wrap="square" lIns="0" tIns="0" rIns="0" bIns="0" anchor="t">
            <a:spAutoFit/>
          </a:bodyPr>
          <a:lstStyle/>
          <a:p>
            <a:pPr marL="0" indent="0" algn="l">
              <a:lnSpc>
                <a:spcPct val="115000"/>
              </a:lnSpc>
              <a:spcAft>
                <a:spcPts val="0"/>
              </a:spcAft>
              <a:buNone/>
            </a:pPr>
            <a:r>
              <a:rPr lang="en-US" sz="1250" dirty="0">
                <a:solidFill>
                  <a:schemeClr val="accent3"/>
                </a:solidFill>
                <a:latin typeface="DM Sans" pitchFamily="34" charset="0"/>
                <a:ea typeface="DM Sans" pitchFamily="34" charset="-122"/>
                <a:cs typeface="DM Sans" pitchFamily="34" charset="-120"/>
              </a:rPr>
              <a:t>Plasma tests on TCV</a:t>
            </a:r>
          </a:p>
        </p:txBody>
      </p:sp>
      <p:sp>
        <p:nvSpPr>
          <p:cNvPr id="25" name="step-rule"/>
          <p:cNvSpPr/>
          <p:nvPr/>
        </p:nvSpPr>
        <p:spPr>
          <a:xfrm>
            <a:off x="3474720" y="4224528"/>
            <a:ext cx="2697480" cy="64008"/>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step"/>
          <p:cNvSpPr/>
          <p:nvPr/>
        </p:nvSpPr>
        <p:spPr>
          <a:xfrm>
            <a:off x="3474720" y="4288536"/>
            <a:ext cx="2697480" cy="7315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
          <p:cNvSpPr txBox="1"/>
          <p:nvPr/>
        </p:nvSpPr>
        <p:spPr>
          <a:xfrm>
            <a:off x="3657600" y="4334256"/>
            <a:ext cx="2377440" cy="320040"/>
          </a:xfrm>
          <a:prstGeom prst="rect">
            <a:avLst/>
          </a:prstGeom>
          <a:noFill/>
        </p:spPr>
        <p:txBody>
          <a:bodyPr wrap="square" lIns="0" tIns="0" rIns="0" bIns="0" anchor="t">
            <a:spAutoFit/>
          </a:bodyPr>
          <a:lstStyle/>
          <a:p>
            <a:pPr marL="0" indent="0" algn="l">
              <a:lnSpc>
                <a:spcPct val="115000"/>
              </a:lnSpc>
              <a:spcAft>
                <a:spcPts val="0"/>
              </a:spcAft>
              <a:buNone/>
            </a:pPr>
            <a:r>
              <a:rPr lang="en-US" sz="1400" b="1" dirty="0">
                <a:solidFill>
                  <a:schemeClr val="tx2"/>
                </a:solidFill>
                <a:latin typeface="DM Sans" pitchFamily="34" charset="0"/>
                <a:ea typeface="DM Sans" pitchFamily="34" charset="-122"/>
                <a:cs typeface="DM Sans" pitchFamily="34" charset="-120"/>
              </a:rPr>
              <a:t>Spring 2027</a:t>
            </a:r>
          </a:p>
        </p:txBody>
      </p:sp>
      <p:sp>
        <p:nvSpPr>
          <p:cNvPr id="28" name="text"/>
          <p:cNvSpPr txBox="1"/>
          <p:nvPr/>
        </p:nvSpPr>
        <p:spPr>
          <a:xfrm>
            <a:off x="3657600" y="4654296"/>
            <a:ext cx="2377440" cy="320040"/>
          </a:xfrm>
          <a:prstGeom prst="rect">
            <a:avLst/>
          </a:prstGeom>
          <a:noFill/>
        </p:spPr>
        <p:txBody>
          <a:bodyPr wrap="square" lIns="0" tIns="0" rIns="0" bIns="0" anchor="t">
            <a:spAutoFit/>
          </a:bodyPr>
          <a:lstStyle/>
          <a:p>
            <a:pPr marL="0" indent="0" algn="l">
              <a:lnSpc>
                <a:spcPct val="115000"/>
              </a:lnSpc>
              <a:spcAft>
                <a:spcPts val="0"/>
              </a:spcAft>
              <a:buNone/>
            </a:pPr>
            <a:r>
              <a:rPr lang="en-US" sz="1250" dirty="0">
                <a:solidFill>
                  <a:schemeClr val="accent3"/>
                </a:solidFill>
                <a:latin typeface="DM Sans" pitchFamily="34" charset="0"/>
                <a:ea typeface="DM Sans" pitchFamily="34" charset="-122"/>
                <a:cs typeface="DM Sans" pitchFamily="34" charset="-120"/>
              </a:rPr>
              <a:t>Plasma tests on DIII-D</a:t>
            </a:r>
          </a:p>
        </p:txBody>
      </p:sp>
      <p:sp>
        <p:nvSpPr>
          <p:cNvPr id="29" name="text"/>
          <p:cNvSpPr txBox="1"/>
          <p:nvPr/>
        </p:nvSpPr>
        <p:spPr>
          <a:xfrm>
            <a:off x="685800" y="5084064"/>
            <a:ext cx="5486400" cy="274320"/>
          </a:xfrm>
          <a:prstGeom prst="rect">
            <a:avLst/>
          </a:prstGeom>
          <a:noFill/>
        </p:spPr>
        <p:txBody>
          <a:bodyPr wrap="square" lIns="0" tIns="0" rIns="0" bIns="0" anchor="t">
            <a:spAutoFit/>
          </a:bodyPr>
          <a:lstStyle/>
          <a:p>
            <a:pPr marL="0" indent="0" algn="l">
              <a:lnSpc>
                <a:spcPct val="115000"/>
              </a:lnSpc>
              <a:spcAft>
                <a:spcPts val="0"/>
              </a:spcAft>
              <a:buNone/>
            </a:pPr>
            <a:r>
              <a:rPr lang="en-US" sz="1200" dirty="0">
                <a:solidFill>
                  <a:schemeClr val="tx1"/>
                </a:solidFill>
                <a:latin typeface="DM Sans" pitchFamily="34" charset="0"/>
                <a:ea typeface="DM Sans" pitchFamily="34" charset="-122"/>
                <a:cs typeface="DM Sans" pitchFamily="34" charset="-120"/>
              </a:rPr>
              <a:t>Validation against existing ECE, reflectometry and Thomson scattering</a:t>
            </a:r>
          </a:p>
        </p:txBody>
      </p:sp>
      <p:sp>
        <p:nvSpPr>
          <p:cNvPr id="30" name="poster-callout"/>
          <p:cNvSpPr/>
          <p:nvPr/>
        </p:nvSpPr>
        <p:spPr>
          <a:xfrm>
            <a:off x="685800" y="5440680"/>
            <a:ext cx="5486400" cy="777240"/>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poster-callout-bar"/>
          <p:cNvSpPr/>
          <p:nvPr/>
        </p:nvSpPr>
        <p:spPr>
          <a:xfrm>
            <a:off x="685800" y="5440680"/>
            <a:ext cx="54864" cy="777240"/>
          </a:xfrm>
          <a:prstGeom prst="rect">
            <a:avLst/>
          </a:prstGeom>
          <a:solidFill>
            <a:srgbClr val="47C6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poster-callout-text"/>
          <p:cNvSpPr txBox="1"/>
          <p:nvPr/>
        </p:nvSpPr>
        <p:spPr>
          <a:xfrm>
            <a:off x="914400" y="5502288"/>
            <a:ext cx="5166360" cy="654025"/>
          </a:xfrm>
          <a:prstGeom prst="rect">
            <a:avLst/>
          </a:prstGeom>
          <a:noFill/>
        </p:spPr>
        <p:txBody>
          <a:bodyPr wrap="square" lIns="0" tIns="0" rIns="0" bIns="0" anchor="ctr">
            <a:spAutoFit/>
          </a:bodyPr>
          <a:lstStyle/>
          <a:p>
            <a:pPr marL="0" indent="0" algn="l">
              <a:lnSpc>
                <a:spcPct val="115000"/>
              </a:lnSpc>
              <a:spcAft>
                <a:spcPts val="200"/>
              </a:spcAft>
              <a:buNone/>
            </a:pPr>
            <a:r>
              <a:rPr lang="en-US" sz="1300" b="1" dirty="0">
                <a:solidFill>
                  <a:srgbClr val="47C6EF"/>
                </a:solidFill>
                <a:latin typeface="DM Sans" pitchFamily="34" charset="0"/>
                <a:ea typeface="DM Sans" pitchFamily="34" charset="-122"/>
                <a:cs typeface="DM Sans" pitchFamily="34" charset="-120"/>
              </a:rPr>
              <a:t>Prototype poster: Poster session B · Tue 20 Oct</a:t>
            </a:r>
            <a:endParaRPr lang="ru-RU" sz="1300" b="1" dirty="0">
              <a:solidFill>
                <a:srgbClr val="47C6EF"/>
              </a:solidFill>
              <a:latin typeface="DM Sans" pitchFamily="34" charset="0"/>
              <a:ea typeface="DM Sans" pitchFamily="34" charset="-122"/>
              <a:cs typeface="DM Sans" pitchFamily="34" charset="-120"/>
            </a:endParaRPr>
          </a:p>
          <a:p>
            <a:pPr marL="0" indent="0" algn="l">
              <a:lnSpc>
                <a:spcPct val="115000"/>
              </a:lnSpc>
              <a:spcAft>
                <a:spcPts val="200"/>
              </a:spcAft>
              <a:buNone/>
            </a:pPr>
            <a:r>
              <a:rPr lang="en-US" sz="1150" dirty="0">
                <a:solidFill>
                  <a:srgbClr val="FFFFFF"/>
                </a:solidFill>
                <a:latin typeface="DM Sans" pitchFamily="34" charset="0"/>
                <a:ea typeface="DM Sans" pitchFamily="34" charset="-122"/>
                <a:cs typeface="DM Sans" pitchFamily="34" charset="-120"/>
              </a:rPr>
              <a:t>A. Sirinelli et al., Design and manufacturing of the Modular Diagnostic Platform prototype</a:t>
            </a:r>
          </a:p>
        </p:txBody>
      </p:sp>
      <p:pic>
        <p:nvPicPr>
          <p:cNvPr id="33" name="figure" descr="pvr26_tcv_flange_cad.png"/>
          <p:cNvPicPr>
            <a:picLocks noChangeAspect="1"/>
          </p:cNvPicPr>
          <p:nvPr/>
        </p:nvPicPr>
        <p:blipFill>
          <a:blip r:embed="rId3"/>
          <a:stretch>
            <a:fillRect/>
          </a:stretch>
        </p:blipFill>
        <p:spPr>
          <a:xfrm>
            <a:off x="6638399" y="1801368"/>
            <a:ext cx="4595005" cy="4160520"/>
          </a:xfrm>
          <a:prstGeom prst="rect">
            <a:avLst/>
          </a:prstGeom>
        </p:spPr>
      </p:pic>
      <p:sp>
        <p:nvSpPr>
          <p:cNvPr id="34" name="caption"/>
          <p:cNvSpPr txBox="1"/>
          <p:nvPr/>
        </p:nvSpPr>
        <p:spPr>
          <a:xfrm>
            <a:off x="6181199" y="5989320"/>
            <a:ext cx="5509405" cy="274320"/>
          </a:xfrm>
          <a:prstGeom prst="rect">
            <a:avLst/>
          </a:prstGeom>
          <a:noFill/>
        </p:spPr>
        <p:txBody>
          <a:bodyPr wrap="square" lIns="0" tIns="0" rIns="0" bIns="0" anchor="t">
            <a:spAutoFit/>
          </a:bodyPr>
          <a:lstStyle/>
          <a:p>
            <a:pPr marL="0" indent="0" algn="ctr">
              <a:lnSpc>
                <a:spcPct val="115000"/>
              </a:lnSpc>
              <a:spcAft>
                <a:spcPts val="0"/>
              </a:spcAft>
              <a:buNone/>
            </a:pPr>
            <a:r>
              <a:rPr lang="en-US" sz="1050" dirty="0">
                <a:solidFill>
                  <a:schemeClr val="accent3"/>
                </a:solidFill>
                <a:latin typeface="DM Sans" pitchFamily="34" charset="0"/>
                <a:ea typeface="DM Sans" pitchFamily="34" charset="-122"/>
                <a:cs typeface="DM Sans" pitchFamily="34" charset="-120"/>
              </a:rPr>
              <a:t>TCV in-vessel and ex-vessel parts (CAD)</a:t>
            </a:r>
          </a:p>
        </p:txBody>
      </p:sp>
      <p:sp>
        <p:nvSpPr>
          <p:cNvPr id="35" name="pub-bar"/>
          <p:cNvSpPr/>
          <p:nvPr/>
        </p:nvSpPr>
        <p:spPr>
          <a:xfrm>
            <a:off x="685800" y="6323076"/>
            <a:ext cx="54864" cy="342900"/>
          </a:xfrm>
          <a:prstGeom prst="rect">
            <a:avLst/>
          </a:prstGeom>
          <a:solidFill>
            <a:schemeClr val="accent1"/>
          </a:solidFill>
          <a:ln w="12700">
            <a:solidFill>
              <a:schemeClr val="accent1"/>
            </a:solidFill>
            <a:prstDash val="solid"/>
          </a:ln>
        </p:spPr>
        <p:txBody>
          <a:bodyPr/>
          <a:lstStyle/>
          <a:p>
            <a:endParaRPr lang="en-US"/>
          </a:p>
        </p:txBody>
      </p:sp>
      <p:sp>
        <p:nvSpPr>
          <p:cNvPr id="36" name="pub-strip"/>
          <p:cNvSpPr/>
          <p:nvPr/>
        </p:nvSpPr>
        <p:spPr>
          <a:xfrm>
            <a:off x="740664" y="6323076"/>
            <a:ext cx="10767060" cy="342900"/>
          </a:xfrm>
          <a:prstGeom prst="rect">
            <a:avLst/>
          </a:prstGeom>
          <a:solidFill>
            <a:schemeClr val="accent5"/>
          </a:solidFill>
          <a:ln w="12700">
            <a:solidFill>
              <a:schemeClr val="accent5"/>
            </a:solidFill>
            <a:prstDash val="solid"/>
          </a:ln>
        </p:spPr>
        <p:txBody>
          <a:bodyPr/>
          <a:lstStyle/>
          <a:p>
            <a:endParaRPr lang="en-US"/>
          </a:p>
        </p:txBody>
      </p:sp>
      <p:sp>
        <p:nvSpPr>
          <p:cNvPr id="37" name="publications"/>
          <p:cNvSpPr txBox="1"/>
          <p:nvPr/>
        </p:nvSpPr>
        <p:spPr>
          <a:xfrm>
            <a:off x="918972" y="6323076"/>
            <a:ext cx="10547604" cy="342900"/>
          </a:xfrm>
          <a:prstGeom prst="rect">
            <a:avLst/>
          </a:prstGeom>
          <a:noFill/>
          <a:ln/>
        </p:spPr>
        <p:txBody>
          <a:bodyPr wrap="square" lIns="0" tIns="0" rIns="0" bIns="0" rtlCol="0" anchor="ctr"/>
          <a:lstStyle/>
          <a:p>
            <a:pPr marL="0" indent="0">
              <a:buNone/>
            </a:pPr>
            <a:r>
              <a:rPr lang="en-US" sz="800" b="1" kern="0" spc="160" dirty="0">
                <a:solidFill>
                  <a:schemeClr val="accent1"/>
                </a:solidFill>
                <a:latin typeface="DM Sans" pitchFamily="34" charset="0"/>
                <a:ea typeface="DM Sans" pitchFamily="34" charset="-122"/>
                <a:cs typeface="DM Sans" pitchFamily="34" charset="-120"/>
              </a:rPr>
              <a:t>PUBLICATIONS   </a:t>
            </a:r>
            <a:r>
              <a:rPr lang="en-US" sz="850" dirty="0">
                <a:solidFill>
                  <a:schemeClr val="tx1"/>
                </a:solidFill>
                <a:latin typeface="DM Sans" pitchFamily="34" charset="0"/>
                <a:ea typeface="DM Sans" pitchFamily="34" charset="-122"/>
                <a:cs typeface="DM Sans" pitchFamily="34" charset="-120"/>
              </a:rPr>
              <a:t>   A. Sirinelli et al., </a:t>
            </a:r>
            <a:r>
              <a:rPr lang="en-US" sz="850" b="1" dirty="0">
                <a:solidFill>
                  <a:schemeClr val="tx2"/>
                </a:solidFill>
                <a:latin typeface="DM Sans" pitchFamily="34" charset="0"/>
                <a:ea typeface="DM Sans" pitchFamily="34" charset="-122"/>
                <a:cs typeface="DM Sans" pitchFamily="34" charset="-120"/>
              </a:rPr>
              <a:t>Design and manufacturing of the Modular Diagnostic Platform prototype</a:t>
            </a:r>
            <a:r>
              <a:rPr lang="en-US" sz="850" dirty="0">
                <a:solidFill>
                  <a:schemeClr val="tx1"/>
                </a:solidFill>
                <a:latin typeface="DM Sans" pitchFamily="34" charset="0"/>
                <a:ea typeface="DM Sans" pitchFamily="34" charset="-122"/>
                <a:cs typeface="DM Sans" pitchFamily="34" charset="-120"/>
              </a:rPr>
              <a:t>, ICFDT8 Poster session B (20 Oct 2026)  ·  Next Step Fusion, </a:t>
            </a:r>
            <a:r>
              <a:rPr lang="en-US" sz="850" b="1" dirty="0">
                <a:solidFill>
                  <a:schemeClr val="tx2"/>
                </a:solidFill>
                <a:latin typeface="DM Sans" pitchFamily="34" charset="0"/>
                <a:ea typeface="DM Sans" pitchFamily="34" charset="-122"/>
                <a:cs typeface="DM Sans" pitchFamily="34" charset="-120"/>
              </a:rPr>
              <a:t>Physics Validation Review: joint ECE–reflectometry diagnostics</a:t>
            </a:r>
            <a:r>
              <a:rPr lang="en-US" sz="850" dirty="0">
                <a:solidFill>
                  <a:schemeClr val="tx1"/>
                </a:solidFill>
                <a:latin typeface="DM Sans" pitchFamily="34" charset="0"/>
                <a:ea typeface="DM Sans" pitchFamily="34" charset="-122"/>
                <a:cs typeface="DM Sans" pitchFamily="34" charset="-120"/>
              </a:rPr>
              <a:t> (2026)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body" idx="101" hasCustomPrompt="1"/>
          </p:nvPr>
        </p:nvSpPr>
        <p:spPr>
          <a:xfrm>
            <a:off x="4572000" y="356616"/>
            <a:ext cx="6935724" cy="274320"/>
          </a:xfrm>
          <a:prstGeom prst="rect">
            <a:avLst/>
          </a:prstGeom>
          <a:noFill/>
          <a:ln/>
        </p:spPr>
        <p:txBody>
          <a:bodyPr wrap="square" lIns="0" tIns="0" rIns="0" bIns="0" rtlCol="0" anchor="t"/>
          <a:lstStyle/>
          <a:p>
            <a:pPr marL="0" indent="0" algn="r">
              <a:buNone/>
            </a:pPr>
            <a:r>
              <a:rPr lang="en-US" sz="1200" b="1" kern="0" spc="230" dirty="0">
                <a:solidFill>
                  <a:schemeClr val="accent1"/>
                </a:solidFill>
                <a:latin typeface="DM Sans" pitchFamily="34" charset="0"/>
                <a:ea typeface="DM Sans" pitchFamily="34" charset="-122"/>
                <a:cs typeface="DM Sans" pitchFamily="34" charset="-120"/>
              </a:rPr>
              <a:t>04 · SOFTWARE — VIDA</a:t>
            </a:r>
            <a:endParaRPr lang="en-US" sz="1200" dirty="0"/>
          </a:p>
        </p:txBody>
      </p:sp>
      <p:sp>
        <p:nvSpPr>
          <p:cNvPr id="3" name="Text 0"/>
          <p:cNvSpPr>
            <a:spLocks noGrp="1"/>
          </p:cNvSpPr>
          <p:nvPr>
            <p:ph type="title" idx="102" hasCustomPrompt="1"/>
          </p:nvPr>
        </p:nvSpPr>
        <p:spPr>
          <a:xfrm>
            <a:off x="676656" y="1074420"/>
            <a:ext cx="10821924" cy="566928"/>
          </a:xfrm>
          <a:prstGeom prst="rect">
            <a:avLst/>
          </a:prstGeom>
          <a:noFill/>
          <a:ln/>
        </p:spPr>
        <p:txBody>
          <a:bodyPr wrap="square" lIns="0" tIns="0" rIns="0" bIns="0" rtlCol="0" anchor="t"/>
          <a:lstStyle/>
          <a:p>
            <a:pPr marL="0" indent="0" algn="l">
              <a:buNone/>
            </a:pPr>
            <a:r>
              <a:rPr lang="en-US" sz="3000" b="1" kern="0" spc="-100" dirty="0">
                <a:solidFill>
                  <a:schemeClr val="tx2"/>
                </a:solidFill>
                <a:latin typeface="DM Sans" pitchFamily="34" charset="0"/>
                <a:ea typeface="DM Sans" pitchFamily="34" charset="-122"/>
                <a:cs typeface="DM Sans" pitchFamily="34" charset="-120"/>
              </a:rPr>
              <a:t>VIDA: from raw signals to a plasma state</a:t>
            </a:r>
            <a:endParaRPr lang="en-US" sz="3000" dirty="0"/>
          </a:p>
        </p:txBody>
      </p:sp>
      <p:sp>
        <p:nvSpPr>
          <p:cNvPr id="4"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8A93A5"/>
                </a:solidFill>
                <a:latin typeface="DM Sans"/>
                <a:ea typeface="DM Sans"/>
                <a:cs typeface="DM Sans"/>
              </a:defRPr>
            </a:lvl1pPr>
          </a:lstStyle>
          <a:p>
            <a:pPr algn="r"/>
            <a:fld id="{F7021451-1387-4CA6-816F-3879F97B5CBC}" type="slidenum">
              <a:rPr lang="en-US" b="0"/>
              <a:t>14</a:t>
            </a:fld>
            <a:endParaRPr lang="en-US"/>
          </a:p>
        </p:txBody>
      </p:sp>
      <p:pic>
        <p:nvPicPr>
          <p:cNvPr id="5" name="vida" descr="image.png"/>
          <p:cNvPicPr>
            <a:picLocks noChangeAspect="1"/>
          </p:cNvPicPr>
          <p:nvPr/>
        </p:nvPicPr>
        <p:blipFill>
          <a:blip r:embed="rId3"/>
          <a:stretch>
            <a:fillRect/>
          </a:stretch>
        </p:blipFill>
        <p:spPr>
          <a:xfrm>
            <a:off x="685800" y="1801368"/>
            <a:ext cx="7223760" cy="2754058"/>
          </a:xfrm>
          <a:prstGeom prst="rect">
            <a:avLst/>
          </a:prstGeom>
        </p:spPr>
      </p:pic>
      <p:sp>
        <p:nvSpPr>
          <p:cNvPr id="6" name="text"/>
          <p:cNvSpPr txBox="1"/>
          <p:nvPr/>
        </p:nvSpPr>
        <p:spPr>
          <a:xfrm>
            <a:off x="685800" y="4738306"/>
            <a:ext cx="7223760" cy="1479614"/>
          </a:xfrm>
          <a:prstGeom prst="rect">
            <a:avLst/>
          </a:prstGeom>
          <a:noFill/>
        </p:spPr>
        <p:txBody>
          <a:bodyPr wrap="square" lIns="0" tIns="0" rIns="0" bIns="0" anchor="t">
            <a:spAutoFit/>
          </a:bodyPr>
          <a:lstStyle/>
          <a:p>
            <a:pPr marL="222885" indent="-222885" algn="l">
              <a:lnSpc>
                <a:spcPct val="115000"/>
              </a:lnSpc>
              <a:spcAft>
                <a:spcPts val="700"/>
              </a:spcAft>
              <a:buClr>
                <a:schemeClr val="accent1"/>
              </a:buClr>
              <a:buSzPct val="105000"/>
              <a:buFont typeface="Arial"/>
              <a:buChar char="■"/>
            </a:pPr>
            <a:r>
              <a:rPr lang="en-US" sz="1350" b="1" dirty="0">
                <a:solidFill>
                  <a:schemeClr val="tx2"/>
                </a:solidFill>
                <a:latin typeface="DM Sans" pitchFamily="34" charset="0"/>
                <a:ea typeface="DM Sans" pitchFamily="34" charset="-122"/>
                <a:cs typeface="DM Sans" pitchFamily="34" charset="-120"/>
              </a:rPr>
              <a:t>Synchronized control and acquisition</a:t>
            </a:r>
            <a:r>
              <a:rPr lang="en-US" sz="1350" dirty="0">
                <a:solidFill>
                  <a:schemeClr val="tx1"/>
                </a:solidFill>
                <a:latin typeface="DM Sans" pitchFamily="34" charset="0"/>
                <a:ea typeface="DM Sans" pitchFamily="34" charset="-122"/>
                <a:cs typeface="DM Sans" pitchFamily="34" charset="-120"/>
              </a:rPr>
              <a:t> for all diagnostics in the plug</a:t>
            </a:r>
          </a:p>
          <a:p>
            <a:pPr marL="222885" indent="-222885" algn="l">
              <a:lnSpc>
                <a:spcPct val="115000"/>
              </a:lnSpc>
              <a:spcAft>
                <a:spcPts val="700"/>
              </a:spcAft>
              <a:buClr>
                <a:schemeClr val="accent1"/>
              </a:buClr>
              <a:buSzPct val="105000"/>
              <a:buFont typeface="Arial"/>
              <a:buChar char="■"/>
            </a:pPr>
            <a:r>
              <a:rPr lang="en-US" sz="1350" b="1" dirty="0">
                <a:solidFill>
                  <a:schemeClr val="tx2"/>
                </a:solidFill>
                <a:latin typeface="DM Sans" pitchFamily="34" charset="0"/>
                <a:ea typeface="DM Sans" pitchFamily="34" charset="-122"/>
                <a:cs typeface="DM Sans" pitchFamily="34" charset="-120"/>
              </a:rPr>
              <a:t>Model-based software and synthetic diagnostics</a:t>
            </a:r>
            <a:r>
              <a:rPr lang="en-US" sz="1350" dirty="0">
                <a:solidFill>
                  <a:schemeClr val="tx1"/>
                </a:solidFill>
                <a:latin typeface="DM Sans" pitchFamily="34" charset="0"/>
                <a:ea typeface="DM Sans" pitchFamily="34" charset="-122"/>
                <a:cs typeface="DM Sans" pitchFamily="34" charset="-120"/>
              </a:rPr>
              <a:t> for real-time reconstruction of the plasma state</a:t>
            </a:r>
          </a:p>
          <a:p>
            <a:pPr marL="222885" indent="-222885" algn="l">
              <a:lnSpc>
                <a:spcPct val="115000"/>
              </a:lnSpc>
              <a:spcAft>
                <a:spcPts val="700"/>
              </a:spcAft>
              <a:buClr>
                <a:schemeClr val="accent1"/>
              </a:buClr>
              <a:buSzPct val="105000"/>
              <a:buFont typeface="Arial"/>
              <a:buChar char="■"/>
            </a:pPr>
            <a:r>
              <a:rPr lang="en-US" sz="1350" b="1" dirty="0">
                <a:solidFill>
                  <a:schemeClr val="tx2"/>
                </a:solidFill>
                <a:latin typeface="DM Sans" pitchFamily="34" charset="0"/>
                <a:ea typeface="DM Sans" pitchFamily="34" charset="-122"/>
                <a:cs typeface="DM Sans" pitchFamily="34" charset="-120"/>
              </a:rPr>
              <a:t>Standardized plasma parameters with uncertainties and reliabilities</a:t>
            </a:r>
            <a:r>
              <a:rPr lang="en-US" sz="1350" dirty="0">
                <a:solidFill>
                  <a:schemeClr val="tx1"/>
                </a:solidFill>
                <a:latin typeface="DM Sans" pitchFamily="34" charset="0"/>
                <a:ea typeface="DM Sans" pitchFamily="34" charset="-122"/>
                <a:cs typeface="DM Sans" pitchFamily="34" charset="-120"/>
              </a:rPr>
              <a:t> for plant control and protection</a:t>
            </a:r>
          </a:p>
        </p:txBody>
      </p:sp>
      <p:sp>
        <p:nvSpPr>
          <p:cNvPr id="7" name="card-rule"/>
          <p:cNvSpPr/>
          <p:nvPr/>
        </p:nvSpPr>
        <p:spPr>
          <a:xfrm>
            <a:off x="8183880" y="1801368"/>
            <a:ext cx="3323844" cy="64008"/>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card"/>
          <p:cNvSpPr/>
          <p:nvPr/>
        </p:nvSpPr>
        <p:spPr>
          <a:xfrm>
            <a:off x="8183880" y="1865376"/>
            <a:ext cx="3323844" cy="4325112"/>
          </a:xfrm>
          <a:prstGeom prst="rect">
            <a:avLst/>
          </a:prstGeom>
          <a:solidFill>
            <a:srgbClr val="F2F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card-kicker"/>
          <p:cNvSpPr txBox="1"/>
          <p:nvPr/>
        </p:nvSpPr>
        <p:spPr>
          <a:xfrm>
            <a:off x="8366760" y="1956816"/>
            <a:ext cx="2958084" cy="274320"/>
          </a:xfrm>
          <a:prstGeom prst="rect">
            <a:avLst/>
          </a:prstGeom>
          <a:noFill/>
        </p:spPr>
        <p:txBody>
          <a:bodyPr wrap="square" lIns="0" tIns="0" rIns="0" bIns="0" anchor="t">
            <a:spAutoFit/>
          </a:bodyPr>
          <a:lstStyle/>
          <a:p>
            <a:pPr marL="0" indent="0" algn="l">
              <a:lnSpc>
                <a:spcPct val="115000"/>
              </a:lnSpc>
              <a:spcAft>
                <a:spcPts val="0"/>
              </a:spcAft>
              <a:buNone/>
            </a:pPr>
            <a:r>
              <a:rPr lang="en-US" sz="1050" dirty="0">
                <a:solidFill>
                  <a:srgbClr val="47C6EF"/>
                </a:solidFill>
                <a:latin typeface="DM Sans" pitchFamily="34" charset="0"/>
                <a:ea typeface="DM Sans" pitchFamily="34" charset="-122"/>
                <a:cs typeface="DM Sans" pitchFamily="34" charset="-120"/>
              </a:rPr>
              <a:t>PROTOTYPE DAQ</a:t>
            </a:r>
          </a:p>
        </p:txBody>
      </p:sp>
      <p:sp>
        <p:nvSpPr>
          <p:cNvPr id="10" name="text"/>
          <p:cNvSpPr txBox="1"/>
          <p:nvPr/>
        </p:nvSpPr>
        <p:spPr>
          <a:xfrm>
            <a:off x="8366760" y="2258568"/>
            <a:ext cx="2958084" cy="3840480"/>
          </a:xfrm>
          <a:prstGeom prst="rect">
            <a:avLst/>
          </a:prstGeom>
          <a:noFill/>
        </p:spPr>
        <p:txBody>
          <a:bodyPr wrap="square" lIns="0" tIns="0" rIns="0" bIns="0" anchor="t">
            <a:spAutoFit/>
          </a:bodyPr>
          <a:lstStyle/>
          <a:p>
            <a:pPr marL="214630" indent="-214630" algn="l">
              <a:lnSpc>
                <a:spcPct val="115000"/>
              </a:lnSpc>
              <a:spcAft>
                <a:spcPts val="600"/>
              </a:spcAft>
              <a:buClr>
                <a:schemeClr val="accent1"/>
              </a:buClr>
              <a:buSzPct val="105000"/>
              <a:buFont typeface="Arial"/>
              <a:buChar char="■"/>
            </a:pPr>
            <a:r>
              <a:rPr lang="en-US" sz="1300" dirty="0">
                <a:solidFill>
                  <a:schemeClr val="tx1"/>
                </a:solidFill>
                <a:latin typeface="DM Sans" pitchFamily="34" charset="0"/>
                <a:ea typeface="DM Sans" pitchFamily="34" charset="-122"/>
                <a:cs typeface="DM Sans" pitchFamily="34" charset="-120"/>
              </a:rPr>
              <a:t>NI PXIe chassis</a:t>
            </a:r>
          </a:p>
          <a:p>
            <a:pPr marL="214630" indent="-214630" algn="l">
              <a:lnSpc>
                <a:spcPct val="115000"/>
              </a:lnSpc>
              <a:spcAft>
                <a:spcPts val="600"/>
              </a:spcAft>
              <a:buClr>
                <a:schemeClr val="accent1"/>
              </a:buClr>
              <a:buSzPct val="105000"/>
              <a:buFont typeface="Arial"/>
              <a:buChar char="■"/>
            </a:pPr>
            <a:r>
              <a:rPr lang="en-US" sz="1300" dirty="0">
                <a:solidFill>
                  <a:schemeClr val="tx1"/>
                </a:solidFill>
                <a:latin typeface="DM Sans" pitchFamily="34" charset="0"/>
                <a:ea typeface="DM Sans" pitchFamily="34" charset="-122"/>
                <a:cs typeface="DM Sans" pitchFamily="34" charset="-120"/>
              </a:rPr>
              <a:t>2 × 4-channel, 12-bit, 2.5 GS/s digitizers</a:t>
            </a:r>
          </a:p>
          <a:p>
            <a:pPr marL="214630" indent="-214630" algn="l">
              <a:lnSpc>
                <a:spcPct val="115000"/>
              </a:lnSpc>
              <a:spcAft>
                <a:spcPts val="600"/>
              </a:spcAft>
              <a:buClr>
                <a:schemeClr val="accent1"/>
              </a:buClr>
              <a:buSzPct val="105000"/>
              <a:buFont typeface="Arial"/>
              <a:buChar char="■"/>
            </a:pPr>
            <a:r>
              <a:rPr lang="en-US" sz="1300" dirty="0">
                <a:solidFill>
                  <a:schemeClr val="tx1"/>
                </a:solidFill>
                <a:latin typeface="DM Sans" pitchFamily="34" charset="0"/>
                <a:ea typeface="DM Sans" pitchFamily="34" charset="-122"/>
                <a:cs typeface="DM Sans" pitchFamily="34" charset="-120"/>
              </a:rPr>
              <a:t>16-channel, 16-bit, 1.25 MS/s ADC</a:t>
            </a:r>
          </a:p>
          <a:p>
            <a:pPr marL="214630" indent="-214630" algn="l">
              <a:lnSpc>
                <a:spcPct val="115000"/>
              </a:lnSpc>
              <a:spcAft>
                <a:spcPts val="600"/>
              </a:spcAft>
              <a:buClr>
                <a:schemeClr val="accent1"/>
              </a:buClr>
              <a:buSzPct val="105000"/>
              <a:buFont typeface="Arial"/>
              <a:buChar char="■"/>
            </a:pPr>
            <a:r>
              <a:rPr lang="en-US" sz="1300" dirty="0">
                <a:solidFill>
                  <a:schemeClr val="tx1"/>
                </a:solidFill>
                <a:latin typeface="DM Sans" pitchFamily="34" charset="0"/>
                <a:ea typeface="DM Sans" pitchFamily="34" charset="-122"/>
                <a:cs typeface="DM Sans" pitchFamily="34" charset="-120"/>
              </a:rPr>
              <a:t>10 MHz clock synchronization</a:t>
            </a:r>
          </a:p>
          <a:p>
            <a:pPr marL="214630" indent="-214630" algn="l">
              <a:lnSpc>
                <a:spcPct val="115000"/>
              </a:lnSpc>
              <a:spcAft>
                <a:spcPts val="600"/>
              </a:spcAft>
              <a:buClr>
                <a:schemeClr val="accent1"/>
              </a:buClr>
              <a:buSzPct val="105000"/>
              <a:buFont typeface="Arial"/>
              <a:buChar char="■"/>
            </a:pPr>
            <a:r>
              <a:rPr lang="en-US" sz="1300" dirty="0">
                <a:solidFill>
                  <a:schemeClr val="tx1"/>
                </a:solidFill>
                <a:latin typeface="DM Sans" pitchFamily="34" charset="0"/>
                <a:ea typeface="DM Sans" pitchFamily="34" charset="-122"/>
                <a:cs typeface="DM Sans" pitchFamily="34" charset="-120"/>
              </a:rPr>
              <a:t>Arbitrary waveform generators for VCO control</a:t>
            </a:r>
          </a:p>
        </p:txBody>
      </p:sp>
      <p:sp>
        <p:nvSpPr>
          <p:cNvPr id="11" name="pub-bar"/>
          <p:cNvSpPr/>
          <p:nvPr/>
        </p:nvSpPr>
        <p:spPr>
          <a:xfrm>
            <a:off x="685800" y="6323076"/>
            <a:ext cx="54864" cy="342900"/>
          </a:xfrm>
          <a:prstGeom prst="rect">
            <a:avLst/>
          </a:prstGeom>
          <a:solidFill>
            <a:schemeClr val="accent1"/>
          </a:solidFill>
          <a:ln w="12700">
            <a:solidFill>
              <a:schemeClr val="accent1"/>
            </a:solidFill>
            <a:prstDash val="solid"/>
          </a:ln>
        </p:spPr>
        <p:txBody>
          <a:bodyPr/>
          <a:lstStyle/>
          <a:p>
            <a:endParaRPr lang="en-US"/>
          </a:p>
        </p:txBody>
      </p:sp>
      <p:sp>
        <p:nvSpPr>
          <p:cNvPr id="12" name="pub-strip"/>
          <p:cNvSpPr/>
          <p:nvPr/>
        </p:nvSpPr>
        <p:spPr>
          <a:xfrm>
            <a:off x="740664" y="6323076"/>
            <a:ext cx="10767060" cy="342900"/>
          </a:xfrm>
          <a:prstGeom prst="rect">
            <a:avLst/>
          </a:prstGeom>
          <a:solidFill>
            <a:schemeClr val="accent5"/>
          </a:solidFill>
          <a:ln w="12700">
            <a:solidFill>
              <a:schemeClr val="accent5"/>
            </a:solidFill>
            <a:prstDash val="solid"/>
          </a:ln>
        </p:spPr>
        <p:txBody>
          <a:bodyPr/>
          <a:lstStyle/>
          <a:p>
            <a:endParaRPr lang="en-US"/>
          </a:p>
        </p:txBody>
      </p:sp>
      <p:sp>
        <p:nvSpPr>
          <p:cNvPr id="13" name="publications"/>
          <p:cNvSpPr txBox="1"/>
          <p:nvPr/>
        </p:nvSpPr>
        <p:spPr>
          <a:xfrm>
            <a:off x="918972" y="6323076"/>
            <a:ext cx="10547604" cy="342900"/>
          </a:xfrm>
          <a:prstGeom prst="rect">
            <a:avLst/>
          </a:prstGeom>
          <a:noFill/>
          <a:ln/>
        </p:spPr>
        <p:txBody>
          <a:bodyPr wrap="square" lIns="0" tIns="0" rIns="0" bIns="0" rtlCol="0" anchor="ctr"/>
          <a:lstStyle/>
          <a:p>
            <a:pPr marL="0" indent="0">
              <a:buNone/>
            </a:pPr>
            <a:r>
              <a:rPr lang="en-US" sz="800" b="1" kern="0" spc="160" dirty="0">
                <a:solidFill>
                  <a:schemeClr val="accent1"/>
                </a:solidFill>
                <a:latin typeface="DM Sans" pitchFamily="34" charset="0"/>
                <a:ea typeface="DM Sans" pitchFamily="34" charset="-122"/>
                <a:cs typeface="DM Sans" pitchFamily="34" charset="-120"/>
              </a:rPr>
              <a:t>PUBLICATIONS   </a:t>
            </a:r>
            <a:r>
              <a:rPr lang="en-US" sz="850" dirty="0">
                <a:solidFill>
                  <a:schemeClr val="tx1"/>
                </a:solidFill>
                <a:latin typeface="DM Sans" pitchFamily="34" charset="0"/>
                <a:ea typeface="DM Sans" pitchFamily="34" charset="-122"/>
                <a:cs typeface="DM Sans" pitchFamily="34" charset="-120"/>
              </a:rPr>
              <a:t>   VIDA scheme: Next Step Fusion, Modular Diagnostics Platform  ·  Next Step Fusion, </a:t>
            </a:r>
            <a:r>
              <a:rPr lang="en-US" sz="850" b="1" dirty="0">
                <a:solidFill>
                  <a:schemeClr val="tx2"/>
                </a:solidFill>
                <a:latin typeface="DM Sans" pitchFamily="34" charset="0"/>
                <a:ea typeface="DM Sans" pitchFamily="34" charset="-122"/>
                <a:cs typeface="DM Sans" pitchFamily="34" charset="-120"/>
              </a:rPr>
              <a:t>Physics Validation Review: joint ECE–reflectometry diagnostics</a:t>
            </a:r>
            <a:r>
              <a:rPr lang="en-US" sz="850" dirty="0">
                <a:solidFill>
                  <a:schemeClr val="tx1"/>
                </a:solidFill>
                <a:latin typeface="DM Sans" pitchFamily="34" charset="0"/>
                <a:ea typeface="DM Sans" pitchFamily="34" charset="-122"/>
                <a:cs typeface="DM Sans" pitchFamily="34" charset="-120"/>
              </a:rPr>
              <a:t> (2026)  ·  A. Sirinelli et al., </a:t>
            </a:r>
            <a:r>
              <a:rPr lang="en-US" sz="850" b="1" dirty="0">
                <a:solidFill>
                  <a:schemeClr val="tx2"/>
                </a:solidFill>
                <a:latin typeface="DM Sans" pitchFamily="34" charset="0"/>
                <a:ea typeface="DM Sans" pitchFamily="34" charset="-122"/>
                <a:cs typeface="DM Sans" pitchFamily="34" charset="-120"/>
              </a:rPr>
              <a:t>Design and manufacturing of the Modular Diagnostic Platform prototype</a:t>
            </a:r>
            <a:r>
              <a:rPr lang="en-US" sz="850" dirty="0">
                <a:solidFill>
                  <a:schemeClr val="tx1"/>
                </a:solidFill>
                <a:latin typeface="DM Sans" pitchFamily="34" charset="0"/>
                <a:ea typeface="DM Sans" pitchFamily="34" charset="-122"/>
                <a:cs typeface="DM Sans" pitchFamily="34" charset="-120"/>
              </a:rPr>
              <a:t>, ICFDT8 Poster session B (20 Oct 2026)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body" idx="101" hasCustomPrompt="1"/>
          </p:nvPr>
        </p:nvSpPr>
        <p:spPr>
          <a:xfrm>
            <a:off x="4572000" y="356616"/>
            <a:ext cx="6935724" cy="274320"/>
          </a:xfrm>
          <a:prstGeom prst="rect">
            <a:avLst/>
          </a:prstGeom>
          <a:noFill/>
          <a:ln/>
        </p:spPr>
        <p:txBody>
          <a:bodyPr wrap="square" lIns="0" tIns="0" rIns="0" bIns="0" rtlCol="0" anchor="t"/>
          <a:lstStyle/>
          <a:p>
            <a:pPr marL="0" indent="0" algn="r">
              <a:buNone/>
            </a:pPr>
            <a:r>
              <a:rPr lang="en-US" sz="1200" b="1" kern="0" spc="230" dirty="0">
                <a:solidFill>
                  <a:schemeClr val="accent1"/>
                </a:solidFill>
                <a:latin typeface="DM Sans" pitchFamily="34" charset="0"/>
                <a:ea typeface="DM Sans" pitchFamily="34" charset="-122"/>
                <a:cs typeface="DM Sans" pitchFamily="34" charset="-120"/>
              </a:rPr>
              <a:t>04 · SOFTWARE — SELF-MONITORING</a:t>
            </a:r>
            <a:endParaRPr lang="en-US" sz="1200" dirty="0"/>
          </a:p>
        </p:txBody>
      </p:sp>
      <p:sp>
        <p:nvSpPr>
          <p:cNvPr id="3" name="Text 0"/>
          <p:cNvSpPr>
            <a:spLocks noGrp="1"/>
          </p:cNvSpPr>
          <p:nvPr>
            <p:ph type="title" idx="102" hasCustomPrompt="1"/>
          </p:nvPr>
        </p:nvSpPr>
        <p:spPr>
          <a:xfrm>
            <a:off x="676656" y="1074420"/>
            <a:ext cx="10821924" cy="566928"/>
          </a:xfrm>
          <a:prstGeom prst="rect">
            <a:avLst/>
          </a:prstGeom>
          <a:noFill/>
          <a:ln/>
        </p:spPr>
        <p:txBody>
          <a:bodyPr wrap="square" lIns="0" tIns="0" rIns="0" bIns="0" rtlCol="0" anchor="t"/>
          <a:lstStyle/>
          <a:p>
            <a:pPr marL="0" indent="0" algn="l">
              <a:buNone/>
            </a:pPr>
            <a:r>
              <a:rPr lang="en-US" sz="3000" b="1" kern="0" spc="-100" dirty="0">
                <a:solidFill>
                  <a:schemeClr val="tx2"/>
                </a:solidFill>
                <a:latin typeface="DM Sans" pitchFamily="34" charset="0"/>
                <a:ea typeface="DM Sans" pitchFamily="34" charset="-122"/>
                <a:cs typeface="DM Sans" pitchFamily="34" charset="-120"/>
              </a:rPr>
              <a:t>Self-monitoring: diagnostics that check themselves</a:t>
            </a:r>
            <a:endParaRPr lang="en-US" sz="3000" dirty="0"/>
          </a:p>
        </p:txBody>
      </p:sp>
      <p:sp>
        <p:nvSpPr>
          <p:cNvPr id="4"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8A93A5"/>
                </a:solidFill>
                <a:latin typeface="DM Sans"/>
                <a:ea typeface="DM Sans"/>
                <a:cs typeface="DM Sans"/>
              </a:defRPr>
            </a:lvl1pPr>
          </a:lstStyle>
          <a:p>
            <a:pPr algn="r"/>
            <a:fld id="{F7021451-1387-4CA6-816F-3879F97B5CBC}" type="slidenum">
              <a:rPr lang="en-US" b="0"/>
              <a:t>15</a:t>
            </a:fld>
            <a:endParaRPr lang="en-US"/>
          </a:p>
        </p:txBody>
      </p:sp>
      <p:pic>
        <p:nvPicPr>
          <p:cNvPr id="5" name="partner-logo-ucdavis" descr="UC-Davis.png"/>
          <p:cNvPicPr>
            <a:picLocks noChangeAspect="1"/>
          </p:cNvPicPr>
          <p:nvPr/>
        </p:nvPicPr>
        <p:blipFill>
          <a:blip r:embed="rId3"/>
          <a:stretch>
            <a:fillRect/>
          </a:stretch>
        </p:blipFill>
        <p:spPr>
          <a:xfrm>
            <a:off x="10219103" y="1207008"/>
            <a:ext cx="1288621" cy="329184"/>
          </a:xfrm>
          <a:prstGeom prst="rect">
            <a:avLst/>
          </a:prstGeom>
        </p:spPr>
      </p:pic>
      <p:sp>
        <p:nvSpPr>
          <p:cNvPr id="6" name="text"/>
          <p:cNvSpPr txBox="1"/>
          <p:nvPr/>
        </p:nvSpPr>
        <p:spPr>
          <a:xfrm>
            <a:off x="685800" y="1755648"/>
            <a:ext cx="9907524" cy="365760"/>
          </a:xfrm>
          <a:prstGeom prst="rect">
            <a:avLst/>
          </a:prstGeom>
          <a:noFill/>
        </p:spPr>
        <p:txBody>
          <a:bodyPr wrap="square" lIns="0" tIns="0" rIns="0" bIns="0" anchor="t">
            <a:spAutoFit/>
          </a:bodyPr>
          <a:lstStyle/>
          <a:p>
            <a:pPr marL="0" indent="0" algn="l">
              <a:lnSpc>
                <a:spcPct val="115000"/>
              </a:lnSpc>
              <a:spcAft>
                <a:spcPts val="0"/>
              </a:spcAft>
              <a:buNone/>
            </a:pPr>
            <a:r>
              <a:rPr lang="en-US" sz="1400" dirty="0">
                <a:solidFill>
                  <a:schemeClr val="tx1"/>
                </a:solidFill>
                <a:latin typeface="DM Sans" pitchFamily="34" charset="0"/>
                <a:ea typeface="DM Sans" pitchFamily="34" charset="-122"/>
                <a:cs typeface="DM Sans" pitchFamily="34" charset="-120"/>
              </a:rPr>
              <a:t>In a power plant, calibration drift and faults must be handled without in-vessel access.</a:t>
            </a:r>
          </a:p>
        </p:txBody>
      </p:sp>
      <p:sp>
        <p:nvSpPr>
          <p:cNvPr id="7" name="card-rule"/>
          <p:cNvSpPr/>
          <p:nvPr/>
        </p:nvSpPr>
        <p:spPr>
          <a:xfrm>
            <a:off x="685800" y="2514600"/>
            <a:ext cx="3363468" cy="64008"/>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card"/>
          <p:cNvSpPr/>
          <p:nvPr/>
        </p:nvSpPr>
        <p:spPr>
          <a:xfrm>
            <a:off x="685800" y="2578608"/>
            <a:ext cx="3363468" cy="2084832"/>
          </a:xfrm>
          <a:prstGeom prst="rect">
            <a:avLst/>
          </a:prstGeom>
          <a:solidFill>
            <a:srgbClr val="F2F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
          <p:cNvSpPr txBox="1"/>
          <p:nvPr/>
        </p:nvSpPr>
        <p:spPr>
          <a:xfrm>
            <a:off x="868680" y="2651760"/>
            <a:ext cx="2997708" cy="320040"/>
          </a:xfrm>
          <a:prstGeom prst="rect">
            <a:avLst/>
          </a:prstGeom>
          <a:noFill/>
        </p:spPr>
        <p:txBody>
          <a:bodyPr wrap="square" lIns="0" tIns="0" rIns="0" bIns="0" anchor="t">
            <a:spAutoFit/>
          </a:bodyPr>
          <a:lstStyle/>
          <a:p>
            <a:pPr marL="0" indent="0" algn="l">
              <a:lnSpc>
                <a:spcPct val="115000"/>
              </a:lnSpc>
              <a:spcAft>
                <a:spcPts val="0"/>
              </a:spcAft>
              <a:buNone/>
            </a:pPr>
            <a:r>
              <a:rPr lang="en-US" sz="1500" b="1" dirty="0">
                <a:solidFill>
                  <a:schemeClr val="tx2"/>
                </a:solidFill>
                <a:latin typeface="DM Sans" pitchFamily="34" charset="0"/>
                <a:ea typeface="DM Sans" pitchFamily="34" charset="-122"/>
                <a:cs typeface="DM Sans" pitchFamily="34" charset="-120"/>
              </a:rPr>
              <a:t>Pre-discharge</a:t>
            </a:r>
          </a:p>
        </p:txBody>
      </p:sp>
      <p:sp>
        <p:nvSpPr>
          <p:cNvPr id="10" name="text"/>
          <p:cNvSpPr txBox="1"/>
          <p:nvPr/>
        </p:nvSpPr>
        <p:spPr>
          <a:xfrm>
            <a:off x="868680" y="3017520"/>
            <a:ext cx="2997708" cy="1097280"/>
          </a:xfrm>
          <a:prstGeom prst="rect">
            <a:avLst/>
          </a:prstGeom>
          <a:noFill/>
        </p:spPr>
        <p:txBody>
          <a:bodyPr wrap="square" lIns="0" tIns="0" rIns="0" bIns="0" anchor="t">
            <a:spAutoFit/>
          </a:bodyPr>
          <a:lstStyle/>
          <a:p>
            <a:pPr marL="0" indent="0" algn="l">
              <a:lnSpc>
                <a:spcPct val="110000"/>
              </a:lnSpc>
              <a:spcAft>
                <a:spcPts val="0"/>
              </a:spcAft>
              <a:buNone/>
            </a:pPr>
            <a:r>
              <a:rPr lang="en-US" sz="1150" dirty="0">
                <a:solidFill>
                  <a:schemeClr val="tx1"/>
                </a:solidFill>
                <a:latin typeface="DM Sans" pitchFamily="34" charset="0"/>
                <a:ea typeface="DM Sans" pitchFamily="34" charset="-122"/>
                <a:cs typeface="DM Sans" pitchFamily="34" charset="-120"/>
              </a:rPr>
              <a:t>Identify hardware, validate configuration; check power, gain, noise, frequency response, references, links, interlocks</a:t>
            </a:r>
          </a:p>
        </p:txBody>
      </p:sp>
      <p:sp>
        <p:nvSpPr>
          <p:cNvPr id="11" name="text"/>
          <p:cNvSpPr txBox="1"/>
          <p:nvPr/>
        </p:nvSpPr>
        <p:spPr>
          <a:xfrm>
            <a:off x="868680" y="4114800"/>
            <a:ext cx="2997708" cy="502920"/>
          </a:xfrm>
          <a:prstGeom prst="rect">
            <a:avLst/>
          </a:prstGeom>
          <a:noFill/>
        </p:spPr>
        <p:txBody>
          <a:bodyPr wrap="square" lIns="0" tIns="0" rIns="0" bIns="0" anchor="t">
            <a:spAutoFit/>
          </a:bodyPr>
          <a:lstStyle/>
          <a:p>
            <a:pPr marL="0" indent="0" algn="l">
              <a:lnSpc>
                <a:spcPct val="105000"/>
              </a:lnSpc>
              <a:spcAft>
                <a:spcPts val="0"/>
              </a:spcAft>
              <a:buNone/>
            </a:pPr>
            <a:r>
              <a:rPr lang="en-US" sz="1150" b="1" dirty="0">
                <a:solidFill>
                  <a:schemeClr val="tx2"/>
                </a:solidFill>
                <a:latin typeface="DM Sans" pitchFamily="34" charset="0"/>
                <a:ea typeface="DM Sans" pitchFamily="34" charset="-122"/>
                <a:cs typeface="DM Sans" pitchFamily="34" charset="-120"/>
              </a:rPr>
              <a:t>→ Ready / degraded / not-ready, with reasons</a:t>
            </a:r>
          </a:p>
        </p:txBody>
      </p:sp>
      <p:sp>
        <p:nvSpPr>
          <p:cNvPr id="12" name="chevron"/>
          <p:cNvSpPr/>
          <p:nvPr/>
        </p:nvSpPr>
        <p:spPr>
          <a:xfrm>
            <a:off x="4113276" y="3383280"/>
            <a:ext cx="237744" cy="365760"/>
          </a:xfrm>
          <a:prstGeom prst="chevron">
            <a:avLst/>
          </a:prstGeom>
          <a:solidFill>
            <a:srgbClr val="47C6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card-rule"/>
          <p:cNvSpPr/>
          <p:nvPr/>
        </p:nvSpPr>
        <p:spPr>
          <a:xfrm>
            <a:off x="4415028" y="2514600"/>
            <a:ext cx="3363468" cy="64008"/>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card"/>
          <p:cNvSpPr/>
          <p:nvPr/>
        </p:nvSpPr>
        <p:spPr>
          <a:xfrm>
            <a:off x="4415028" y="2578608"/>
            <a:ext cx="3363468" cy="2084832"/>
          </a:xfrm>
          <a:prstGeom prst="rect">
            <a:avLst/>
          </a:prstGeom>
          <a:solidFill>
            <a:srgbClr val="F2F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
          <p:cNvSpPr txBox="1"/>
          <p:nvPr/>
        </p:nvSpPr>
        <p:spPr>
          <a:xfrm>
            <a:off x="4597908" y="2651760"/>
            <a:ext cx="2997708" cy="320040"/>
          </a:xfrm>
          <a:prstGeom prst="rect">
            <a:avLst/>
          </a:prstGeom>
          <a:noFill/>
        </p:spPr>
        <p:txBody>
          <a:bodyPr wrap="square" lIns="0" tIns="0" rIns="0" bIns="0" anchor="t">
            <a:spAutoFit/>
          </a:bodyPr>
          <a:lstStyle/>
          <a:p>
            <a:pPr marL="0" indent="0" algn="l">
              <a:lnSpc>
                <a:spcPct val="115000"/>
              </a:lnSpc>
              <a:spcAft>
                <a:spcPts val="0"/>
              </a:spcAft>
              <a:buNone/>
            </a:pPr>
            <a:r>
              <a:rPr lang="en-US" sz="1500" b="1" dirty="0">
                <a:solidFill>
                  <a:schemeClr val="tx2"/>
                </a:solidFill>
                <a:latin typeface="DM Sans" pitchFamily="34" charset="0"/>
                <a:ea typeface="DM Sans" pitchFamily="34" charset="-122"/>
                <a:cs typeface="DM Sans" pitchFamily="34" charset="-120"/>
              </a:rPr>
              <a:t>Discharge</a:t>
            </a:r>
          </a:p>
        </p:txBody>
      </p:sp>
      <p:sp>
        <p:nvSpPr>
          <p:cNvPr id="16" name="text"/>
          <p:cNvSpPr txBox="1"/>
          <p:nvPr/>
        </p:nvSpPr>
        <p:spPr>
          <a:xfrm>
            <a:off x="4597908" y="3017520"/>
            <a:ext cx="2997708" cy="1097280"/>
          </a:xfrm>
          <a:prstGeom prst="rect">
            <a:avLst/>
          </a:prstGeom>
          <a:noFill/>
        </p:spPr>
        <p:txBody>
          <a:bodyPr wrap="square" lIns="0" tIns="0" rIns="0" bIns="0" anchor="t">
            <a:spAutoFit/>
          </a:bodyPr>
          <a:lstStyle/>
          <a:p>
            <a:pPr marL="0" indent="0" algn="l">
              <a:lnSpc>
                <a:spcPct val="110000"/>
              </a:lnSpc>
              <a:spcAft>
                <a:spcPts val="0"/>
              </a:spcAft>
              <a:buNone/>
            </a:pPr>
            <a:r>
              <a:rPr lang="en-US" sz="1150" dirty="0">
                <a:solidFill>
                  <a:schemeClr val="tx1"/>
                </a:solidFill>
                <a:latin typeface="DM Sans" pitchFamily="34" charset="0"/>
                <a:ea typeface="DM Sans" pitchFamily="34" charset="-122"/>
                <a:cs typeface="DM Sans" pitchFamily="34" charset="-120"/>
              </a:rPr>
              <a:t>Monitor health and measurement quality; detect saturation, drift, faults, loss of reference</a:t>
            </a:r>
          </a:p>
        </p:txBody>
      </p:sp>
      <p:sp>
        <p:nvSpPr>
          <p:cNvPr id="17" name="text"/>
          <p:cNvSpPr txBox="1"/>
          <p:nvPr/>
        </p:nvSpPr>
        <p:spPr>
          <a:xfrm>
            <a:off x="4597908" y="4114800"/>
            <a:ext cx="2997708" cy="502920"/>
          </a:xfrm>
          <a:prstGeom prst="rect">
            <a:avLst/>
          </a:prstGeom>
          <a:noFill/>
        </p:spPr>
        <p:txBody>
          <a:bodyPr wrap="square" lIns="0" tIns="0" rIns="0" bIns="0" anchor="t">
            <a:spAutoFit/>
          </a:bodyPr>
          <a:lstStyle/>
          <a:p>
            <a:pPr marL="0" indent="0" algn="l">
              <a:lnSpc>
                <a:spcPct val="105000"/>
              </a:lnSpc>
              <a:spcAft>
                <a:spcPts val="0"/>
              </a:spcAft>
              <a:buNone/>
            </a:pPr>
            <a:r>
              <a:rPr lang="en-US" sz="1150" b="1" dirty="0">
                <a:solidFill>
                  <a:schemeClr val="tx2"/>
                </a:solidFill>
                <a:latin typeface="DM Sans" pitchFamily="34" charset="0"/>
                <a:ea typeface="DM Sans" pitchFamily="34" charset="-122"/>
                <a:cs typeface="DM Sans" pitchFamily="34" charset="-120"/>
              </a:rPr>
              <a:t>→ Real-time quality flags, alarms, safe-state actions</a:t>
            </a:r>
          </a:p>
        </p:txBody>
      </p:sp>
      <p:sp>
        <p:nvSpPr>
          <p:cNvPr id="18" name="chevron"/>
          <p:cNvSpPr/>
          <p:nvPr/>
        </p:nvSpPr>
        <p:spPr>
          <a:xfrm>
            <a:off x="7842504" y="3383280"/>
            <a:ext cx="237744" cy="365760"/>
          </a:xfrm>
          <a:prstGeom prst="chevron">
            <a:avLst/>
          </a:prstGeom>
          <a:solidFill>
            <a:srgbClr val="47C6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card-rule"/>
          <p:cNvSpPr/>
          <p:nvPr/>
        </p:nvSpPr>
        <p:spPr>
          <a:xfrm>
            <a:off x="8144256" y="2514600"/>
            <a:ext cx="3363468" cy="64008"/>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card"/>
          <p:cNvSpPr/>
          <p:nvPr/>
        </p:nvSpPr>
        <p:spPr>
          <a:xfrm>
            <a:off x="8144256" y="2578608"/>
            <a:ext cx="3363468" cy="2084832"/>
          </a:xfrm>
          <a:prstGeom prst="rect">
            <a:avLst/>
          </a:prstGeom>
          <a:solidFill>
            <a:srgbClr val="F2F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
          <p:cNvSpPr txBox="1"/>
          <p:nvPr/>
        </p:nvSpPr>
        <p:spPr>
          <a:xfrm>
            <a:off x="8327136" y="2651760"/>
            <a:ext cx="2997708" cy="320040"/>
          </a:xfrm>
          <a:prstGeom prst="rect">
            <a:avLst/>
          </a:prstGeom>
          <a:noFill/>
        </p:spPr>
        <p:txBody>
          <a:bodyPr wrap="square" lIns="0" tIns="0" rIns="0" bIns="0" anchor="t">
            <a:spAutoFit/>
          </a:bodyPr>
          <a:lstStyle/>
          <a:p>
            <a:pPr marL="0" indent="0" algn="l">
              <a:lnSpc>
                <a:spcPct val="115000"/>
              </a:lnSpc>
              <a:spcAft>
                <a:spcPts val="0"/>
              </a:spcAft>
              <a:buNone/>
            </a:pPr>
            <a:r>
              <a:rPr lang="en-US" sz="1500" b="1" dirty="0">
                <a:solidFill>
                  <a:schemeClr val="tx2"/>
                </a:solidFill>
                <a:latin typeface="DM Sans" pitchFamily="34" charset="0"/>
                <a:ea typeface="DM Sans" pitchFamily="34" charset="-122"/>
                <a:cs typeface="DM Sans" pitchFamily="34" charset="-120"/>
              </a:rPr>
              <a:t>Post-discharge</a:t>
            </a:r>
          </a:p>
        </p:txBody>
      </p:sp>
      <p:sp>
        <p:nvSpPr>
          <p:cNvPr id="22" name="text"/>
          <p:cNvSpPr txBox="1"/>
          <p:nvPr/>
        </p:nvSpPr>
        <p:spPr>
          <a:xfrm>
            <a:off x="8327136" y="3017520"/>
            <a:ext cx="2997708" cy="1097280"/>
          </a:xfrm>
          <a:prstGeom prst="rect">
            <a:avLst/>
          </a:prstGeom>
          <a:noFill/>
        </p:spPr>
        <p:txBody>
          <a:bodyPr wrap="square" lIns="0" tIns="0" rIns="0" bIns="0" anchor="t">
            <a:spAutoFit/>
          </a:bodyPr>
          <a:lstStyle/>
          <a:p>
            <a:pPr marL="0" indent="0" algn="l">
              <a:lnSpc>
                <a:spcPct val="110000"/>
              </a:lnSpc>
              <a:spcAft>
                <a:spcPts val="0"/>
              </a:spcAft>
              <a:buNone/>
            </a:pPr>
            <a:r>
              <a:rPr lang="en-US" sz="1150" dirty="0">
                <a:solidFill>
                  <a:schemeClr val="tx1"/>
                </a:solidFill>
                <a:latin typeface="DM Sans" pitchFamily="34" charset="0"/>
                <a:ea typeface="DM Sans" pitchFamily="34" charset="-122"/>
                <a:cs typeface="DM Sans" pitchFamily="34" charset="-120"/>
              </a:rPr>
              <a:t>Assess anomalies, update trends, preserve calibration; recommend maintenance</a:t>
            </a:r>
          </a:p>
        </p:txBody>
      </p:sp>
      <p:sp>
        <p:nvSpPr>
          <p:cNvPr id="23" name="text"/>
          <p:cNvSpPr txBox="1"/>
          <p:nvPr/>
        </p:nvSpPr>
        <p:spPr>
          <a:xfrm>
            <a:off x="8327136" y="4114800"/>
            <a:ext cx="2997708" cy="502920"/>
          </a:xfrm>
          <a:prstGeom prst="rect">
            <a:avLst/>
          </a:prstGeom>
          <a:noFill/>
        </p:spPr>
        <p:txBody>
          <a:bodyPr wrap="square" lIns="0" tIns="0" rIns="0" bIns="0" anchor="t">
            <a:spAutoFit/>
          </a:bodyPr>
          <a:lstStyle/>
          <a:p>
            <a:pPr marL="0" indent="0" algn="l">
              <a:lnSpc>
                <a:spcPct val="105000"/>
              </a:lnSpc>
              <a:spcAft>
                <a:spcPts val="0"/>
              </a:spcAft>
              <a:buNone/>
            </a:pPr>
            <a:r>
              <a:rPr lang="en-US" sz="1150" b="1" dirty="0">
                <a:solidFill>
                  <a:schemeClr val="tx2"/>
                </a:solidFill>
                <a:latin typeface="DM Sans" pitchFamily="34" charset="0"/>
                <a:ea typeface="DM Sans" pitchFamily="34" charset="-122"/>
                <a:cs typeface="DM Sans" pitchFamily="34" charset="-120"/>
              </a:rPr>
              <a:t>→ Traceable health record, next-shot readiness</a:t>
            </a:r>
          </a:p>
        </p:txBody>
      </p:sp>
      <p:sp>
        <p:nvSpPr>
          <p:cNvPr id="24" name="recovery-rule"/>
          <p:cNvSpPr/>
          <p:nvPr/>
        </p:nvSpPr>
        <p:spPr>
          <a:xfrm>
            <a:off x="685800" y="4846320"/>
            <a:ext cx="10821924" cy="64008"/>
          </a:xfrm>
          <a:prstGeom prst="rect">
            <a:avLst/>
          </a:prstGeom>
          <a:solidFill>
            <a:srgbClr val="47C6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overy"/>
          <p:cNvSpPr/>
          <p:nvPr/>
        </p:nvSpPr>
        <p:spPr>
          <a:xfrm>
            <a:off x="685800" y="4910328"/>
            <a:ext cx="10821924" cy="868680"/>
          </a:xfrm>
          <a:prstGeom prst="rect">
            <a:avLst/>
          </a:prstGeom>
          <a:solidFill>
            <a:srgbClr val="EAF6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
          <p:cNvSpPr txBox="1"/>
          <p:nvPr/>
        </p:nvSpPr>
        <p:spPr>
          <a:xfrm>
            <a:off x="868680" y="4956048"/>
            <a:ext cx="1828800" cy="777240"/>
          </a:xfrm>
          <a:prstGeom prst="rect">
            <a:avLst/>
          </a:prstGeom>
          <a:noFill/>
        </p:spPr>
        <p:txBody>
          <a:bodyPr wrap="square" lIns="0" tIns="0" rIns="0" bIns="0" anchor="ctr">
            <a:spAutoFit/>
          </a:bodyPr>
          <a:lstStyle/>
          <a:p>
            <a:pPr marL="0" indent="0" algn="l">
              <a:lnSpc>
                <a:spcPct val="115000"/>
              </a:lnSpc>
              <a:spcAft>
                <a:spcPts val="0"/>
              </a:spcAft>
              <a:buNone/>
            </a:pPr>
            <a:r>
              <a:rPr lang="en-US" sz="1500" b="1" dirty="0">
                <a:solidFill>
                  <a:schemeClr val="tx2"/>
                </a:solidFill>
                <a:latin typeface="DM Sans" pitchFamily="34" charset="0"/>
                <a:ea typeface="DM Sans" pitchFamily="34" charset="-122"/>
                <a:cs typeface="DM Sans" pitchFamily="34" charset="-120"/>
              </a:rPr>
              <a:t>Recovery</a:t>
            </a:r>
          </a:p>
        </p:txBody>
      </p:sp>
      <p:sp>
        <p:nvSpPr>
          <p:cNvPr id="27" name="text"/>
          <p:cNvSpPr txBox="1"/>
          <p:nvPr/>
        </p:nvSpPr>
        <p:spPr>
          <a:xfrm>
            <a:off x="2514600" y="4956048"/>
            <a:ext cx="8810244" cy="777240"/>
          </a:xfrm>
          <a:prstGeom prst="rect">
            <a:avLst/>
          </a:prstGeom>
          <a:noFill/>
        </p:spPr>
        <p:txBody>
          <a:bodyPr wrap="square" lIns="0" tIns="0" rIns="0" bIns="0" anchor="ctr">
            <a:spAutoFit/>
          </a:bodyPr>
          <a:lstStyle/>
          <a:p>
            <a:pPr marL="0" indent="0" algn="l">
              <a:lnSpc>
                <a:spcPct val="115000"/>
              </a:lnSpc>
              <a:spcAft>
                <a:spcPts val="0"/>
              </a:spcAft>
              <a:buNone/>
            </a:pPr>
            <a:r>
              <a:rPr lang="en-US" sz="1200" dirty="0">
                <a:solidFill>
                  <a:schemeClr val="tx1"/>
                </a:solidFill>
                <a:latin typeface="DM Sans" pitchFamily="34" charset="0"/>
                <a:ea typeface="DM Sans" pitchFamily="34" charset="-122"/>
                <a:cs typeface="DM Sans" pitchFamily="34" charset="-120"/>
              </a:rPr>
              <a:t>Isolate faults, retry approved actions, switch to redundant hardware, restore a known configuration — </a:t>
            </a:r>
            <a:r>
              <a:rPr lang="en-US" sz="1200" b="1" dirty="0">
                <a:solidFill>
                  <a:schemeClr val="tx2"/>
                </a:solidFill>
                <a:latin typeface="DM Sans" pitchFamily="34" charset="0"/>
                <a:ea typeface="DM Sans" pitchFamily="34" charset="-122"/>
                <a:cs typeface="DM Sans" pitchFamily="34" charset="-120"/>
              </a:rPr>
              <a:t>always returns to readiness validation</a:t>
            </a:r>
            <a:r>
              <a:rPr lang="en-US" sz="1200" dirty="0">
                <a:solidFill>
                  <a:schemeClr val="tx1"/>
                </a:solidFill>
                <a:latin typeface="DM Sans" pitchFamily="34" charset="0"/>
                <a:ea typeface="DM Sans" pitchFamily="34" charset="-122"/>
                <a:cs typeface="DM Sans" pitchFamily="34" charset="-120"/>
              </a:rPr>
              <a:t> before service resumes</a:t>
            </a:r>
          </a:p>
        </p:txBody>
      </p:sp>
      <p:sp>
        <p:nvSpPr>
          <p:cNvPr id="28" name="text"/>
          <p:cNvSpPr txBox="1"/>
          <p:nvPr/>
        </p:nvSpPr>
        <p:spPr>
          <a:xfrm>
            <a:off x="685800" y="6053328"/>
            <a:ext cx="10821924" cy="228600"/>
          </a:xfrm>
          <a:prstGeom prst="rect">
            <a:avLst/>
          </a:prstGeom>
          <a:noFill/>
        </p:spPr>
        <p:txBody>
          <a:bodyPr wrap="square" lIns="0" tIns="0" rIns="0" bIns="0" anchor="t">
            <a:spAutoFit/>
          </a:bodyPr>
          <a:lstStyle/>
          <a:p>
            <a:pPr marL="0" indent="0" algn="l">
              <a:lnSpc>
                <a:spcPct val="115000"/>
              </a:lnSpc>
              <a:spcAft>
                <a:spcPts val="0"/>
              </a:spcAft>
              <a:buNone/>
            </a:pPr>
            <a:r>
              <a:rPr lang="en-US" sz="1100" dirty="0">
                <a:solidFill>
                  <a:schemeClr val="accent3"/>
                </a:solidFill>
                <a:latin typeface="DM Sans" pitchFamily="34" charset="0"/>
                <a:ea typeface="DM Sans" pitchFamily="34" charset="-122"/>
                <a:cs typeface="DM Sans" pitchFamily="34" charset="-120"/>
              </a:rPr>
              <a:t>Routines qualified on the DIII-D ECEI diagnostic since 2025</a:t>
            </a:r>
          </a:p>
        </p:txBody>
      </p:sp>
      <p:sp>
        <p:nvSpPr>
          <p:cNvPr id="29" name="pub-bar"/>
          <p:cNvSpPr/>
          <p:nvPr/>
        </p:nvSpPr>
        <p:spPr>
          <a:xfrm>
            <a:off x="685800" y="6323076"/>
            <a:ext cx="54864" cy="342900"/>
          </a:xfrm>
          <a:prstGeom prst="rect">
            <a:avLst/>
          </a:prstGeom>
          <a:solidFill>
            <a:schemeClr val="accent1"/>
          </a:solidFill>
          <a:ln w="12700">
            <a:solidFill>
              <a:schemeClr val="accent1"/>
            </a:solidFill>
            <a:prstDash val="solid"/>
          </a:ln>
        </p:spPr>
        <p:txBody>
          <a:bodyPr/>
          <a:lstStyle/>
          <a:p>
            <a:endParaRPr lang="en-US"/>
          </a:p>
        </p:txBody>
      </p:sp>
      <p:sp>
        <p:nvSpPr>
          <p:cNvPr id="30" name="pub-strip"/>
          <p:cNvSpPr/>
          <p:nvPr/>
        </p:nvSpPr>
        <p:spPr>
          <a:xfrm>
            <a:off x="740664" y="6323076"/>
            <a:ext cx="10767060" cy="342900"/>
          </a:xfrm>
          <a:prstGeom prst="rect">
            <a:avLst/>
          </a:prstGeom>
          <a:solidFill>
            <a:schemeClr val="accent5"/>
          </a:solidFill>
          <a:ln w="12700">
            <a:solidFill>
              <a:schemeClr val="accent5"/>
            </a:solidFill>
            <a:prstDash val="solid"/>
          </a:ln>
        </p:spPr>
        <p:txBody>
          <a:bodyPr/>
          <a:lstStyle/>
          <a:p>
            <a:endParaRPr lang="en-US"/>
          </a:p>
        </p:txBody>
      </p:sp>
      <p:sp>
        <p:nvSpPr>
          <p:cNvPr id="31" name="publications"/>
          <p:cNvSpPr txBox="1"/>
          <p:nvPr/>
        </p:nvSpPr>
        <p:spPr>
          <a:xfrm>
            <a:off x="918972" y="6323076"/>
            <a:ext cx="10547604" cy="342900"/>
          </a:xfrm>
          <a:prstGeom prst="rect">
            <a:avLst/>
          </a:prstGeom>
          <a:noFill/>
          <a:ln/>
        </p:spPr>
        <p:txBody>
          <a:bodyPr wrap="square" lIns="0" tIns="0" rIns="0" bIns="0" rtlCol="0" anchor="ctr"/>
          <a:lstStyle/>
          <a:p>
            <a:pPr marL="0" indent="0">
              <a:buNone/>
            </a:pPr>
            <a:r>
              <a:rPr lang="en-US" sz="800" b="1" kern="0" spc="160" dirty="0">
                <a:solidFill>
                  <a:schemeClr val="accent1"/>
                </a:solidFill>
                <a:latin typeface="DM Sans" pitchFamily="34" charset="0"/>
                <a:ea typeface="DM Sans" pitchFamily="34" charset="-122"/>
                <a:cs typeface="DM Sans" pitchFamily="34" charset="-120"/>
              </a:rPr>
              <a:t>PUBLICATIONS   </a:t>
            </a:r>
            <a:r>
              <a:rPr lang="en-US" sz="850" dirty="0">
                <a:solidFill>
                  <a:schemeClr val="tx1"/>
                </a:solidFill>
                <a:latin typeface="DM Sans" pitchFamily="34" charset="0"/>
                <a:ea typeface="DM Sans" pitchFamily="34" charset="-122"/>
                <a:cs typeface="DM Sans" pitchFamily="34" charset="-120"/>
              </a:rPr>
              <a:t>   UC Davis Fusion Diagnostics Group, </a:t>
            </a:r>
            <a:r>
              <a:rPr lang="en-US" sz="850" b="1" dirty="0">
                <a:solidFill>
                  <a:schemeClr val="tx2"/>
                </a:solidFill>
                <a:latin typeface="DM Sans" pitchFamily="34" charset="0"/>
                <a:ea typeface="DM Sans" pitchFamily="34" charset="-122"/>
                <a:cs typeface="DM Sans" pitchFamily="34" charset="-120"/>
              </a:rPr>
              <a:t>Millimeter-wave System-on-Chip Solution for Fusion Reactor Diagnostics</a:t>
            </a:r>
            <a:r>
              <a:rPr lang="en-US" sz="850" dirty="0">
                <a:solidFill>
                  <a:schemeClr val="tx1"/>
                </a:solidFill>
                <a:latin typeface="DM Sans" pitchFamily="34" charset="0"/>
                <a:ea typeface="DM Sans" pitchFamily="34" charset="-122"/>
                <a:cs typeface="DM Sans" pitchFamily="34" charset="-120"/>
              </a:rPr>
              <a:t>, white paper v4.0 (2026), Fig.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body" idx="101" hasCustomPrompt="1"/>
          </p:nvPr>
        </p:nvSpPr>
        <p:spPr>
          <a:xfrm>
            <a:off x="4572000" y="356616"/>
            <a:ext cx="6935724" cy="274320"/>
          </a:xfrm>
          <a:prstGeom prst="rect">
            <a:avLst/>
          </a:prstGeom>
          <a:noFill/>
          <a:ln/>
        </p:spPr>
        <p:txBody>
          <a:bodyPr wrap="square" lIns="0" tIns="0" rIns="0" bIns="0" rtlCol="0" anchor="t"/>
          <a:lstStyle/>
          <a:p>
            <a:pPr marL="0" indent="0" algn="r">
              <a:buNone/>
            </a:pPr>
            <a:r>
              <a:rPr lang="en-US" sz="1200" b="1" kern="0" spc="230" dirty="0">
                <a:solidFill>
                  <a:schemeClr val="accent1"/>
                </a:solidFill>
                <a:latin typeface="DM Sans" pitchFamily="34" charset="0"/>
                <a:ea typeface="DM Sans" pitchFamily="34" charset="-122"/>
                <a:cs typeface="DM Sans" pitchFamily="34" charset="-120"/>
              </a:rPr>
              <a:t>05 · RECONSTRUCTION — PROBLEM</a:t>
            </a:r>
            <a:endParaRPr lang="en-US" sz="1200" dirty="0"/>
          </a:p>
        </p:txBody>
      </p:sp>
      <p:sp>
        <p:nvSpPr>
          <p:cNvPr id="3" name="Text 0"/>
          <p:cNvSpPr>
            <a:spLocks noGrp="1"/>
          </p:cNvSpPr>
          <p:nvPr>
            <p:ph type="title" idx="102" hasCustomPrompt="1"/>
          </p:nvPr>
        </p:nvSpPr>
        <p:spPr>
          <a:xfrm>
            <a:off x="676656" y="1074420"/>
            <a:ext cx="10821924" cy="566928"/>
          </a:xfrm>
          <a:prstGeom prst="rect">
            <a:avLst/>
          </a:prstGeom>
          <a:noFill/>
          <a:ln/>
        </p:spPr>
        <p:txBody>
          <a:bodyPr wrap="square" lIns="0" tIns="0" rIns="0" bIns="0" rtlCol="0" anchor="t"/>
          <a:lstStyle/>
          <a:p>
            <a:pPr marL="0" indent="0" algn="l">
              <a:buNone/>
            </a:pPr>
            <a:r>
              <a:rPr lang="en-US" sz="3000" b="1" kern="0" spc="-100" dirty="0">
                <a:solidFill>
                  <a:schemeClr val="tx2"/>
                </a:solidFill>
                <a:latin typeface="DM Sans" pitchFamily="34" charset="0"/>
                <a:ea typeface="DM Sans" pitchFamily="34" charset="-122"/>
                <a:cs typeface="DM Sans" pitchFamily="34" charset="-120"/>
              </a:rPr>
              <a:t>Reconstructing density with reduced access</a:t>
            </a:r>
            <a:endParaRPr lang="en-US" sz="3000" dirty="0"/>
          </a:p>
        </p:txBody>
      </p:sp>
      <p:sp>
        <p:nvSpPr>
          <p:cNvPr id="4"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8A93A5"/>
                </a:solidFill>
                <a:latin typeface="DM Sans"/>
                <a:ea typeface="DM Sans"/>
                <a:cs typeface="DM Sans"/>
              </a:defRPr>
            </a:lvl1pPr>
          </a:lstStyle>
          <a:p>
            <a:pPr algn="r"/>
            <a:fld id="{F7021451-1387-4CA6-816F-3879F97B5CBC}" type="slidenum">
              <a:rPr lang="en-US" b="0"/>
              <a:t>16</a:t>
            </a:fld>
            <a:endParaRPr lang="en-US"/>
          </a:p>
        </p:txBody>
      </p:sp>
      <p:sp>
        <p:nvSpPr>
          <p:cNvPr id="5" name="text"/>
          <p:cNvSpPr txBox="1"/>
          <p:nvPr/>
        </p:nvSpPr>
        <p:spPr>
          <a:xfrm>
            <a:off x="685800" y="1874520"/>
            <a:ext cx="4754880" cy="4297680"/>
          </a:xfrm>
          <a:prstGeom prst="rect">
            <a:avLst/>
          </a:prstGeom>
          <a:noFill/>
        </p:spPr>
        <p:txBody>
          <a:bodyPr wrap="square" lIns="0" tIns="0" rIns="0" bIns="0" anchor="t">
            <a:spAutoFit/>
          </a:bodyPr>
          <a:lstStyle/>
          <a:p>
            <a:pPr marL="231140" indent="-231140" algn="l">
              <a:lnSpc>
                <a:spcPct val="115000"/>
              </a:lnSpc>
              <a:spcAft>
                <a:spcPts val="1000"/>
              </a:spcAft>
              <a:buClr>
                <a:schemeClr val="accent1"/>
              </a:buClr>
              <a:buSzPct val="105000"/>
              <a:buFont typeface="Arial"/>
              <a:buChar char="■"/>
            </a:pPr>
            <a:r>
              <a:rPr lang="en-US" sz="1400" b="1" dirty="0">
                <a:solidFill>
                  <a:schemeClr val="tx2"/>
                </a:solidFill>
                <a:latin typeface="DM Sans" pitchFamily="34" charset="0"/>
                <a:ea typeface="DM Sans" pitchFamily="34" charset="-122"/>
                <a:cs typeface="DM Sans" pitchFamily="34" charset="-120"/>
              </a:rPr>
              <a:t>Reactor constraint:</a:t>
            </a:r>
            <a:r>
              <a:rPr lang="en-US" sz="1400" dirty="0">
                <a:solidFill>
                  <a:schemeClr val="tx1"/>
                </a:solidFill>
                <a:latin typeface="DM Sans" pitchFamily="34" charset="0"/>
                <a:ea typeface="DM Sans" pitchFamily="34" charset="-122"/>
                <a:cs typeface="DM Sans" pitchFamily="34" charset="-120"/>
              </a:rPr>
              <a:t> no Thomson scattering or multiple interferometer chords — only reflectometry (ρ ≥ 0.7) and one central interferometer chord</a:t>
            </a:r>
          </a:p>
          <a:p>
            <a:pPr marL="231140" indent="-231140" algn="l">
              <a:lnSpc>
                <a:spcPct val="115000"/>
              </a:lnSpc>
              <a:spcAft>
                <a:spcPts val="1000"/>
              </a:spcAft>
              <a:buClr>
                <a:schemeClr val="accent1"/>
              </a:buClr>
              <a:buSzPct val="105000"/>
              <a:buFont typeface="Arial"/>
              <a:buChar char="■"/>
            </a:pPr>
            <a:r>
              <a:rPr lang="en-US" sz="1400" b="1" dirty="0">
                <a:solidFill>
                  <a:schemeClr val="tx2"/>
                </a:solidFill>
                <a:latin typeface="DM Sans" pitchFamily="34" charset="0"/>
                <a:ea typeface="DM Sans" pitchFamily="34" charset="-122"/>
                <a:cs typeface="DM Sans" pitchFamily="34" charset="-120"/>
              </a:rPr>
              <a:t>Standard practice:</a:t>
            </a:r>
            <a:r>
              <a:rPr lang="en-US" sz="1400" dirty="0">
                <a:solidFill>
                  <a:schemeClr val="tx1"/>
                </a:solidFill>
                <a:latin typeface="DM Sans" pitchFamily="34" charset="0"/>
                <a:ea typeface="DM Sans" pitchFamily="34" charset="-122"/>
                <a:cs typeface="DM Sans" pitchFamily="34" charset="-120"/>
              </a:rPr>
              <a:t> fit an mtanh profile [2] to each time slice — no physical constraint in the core</a:t>
            </a:r>
          </a:p>
          <a:p>
            <a:pPr marL="231140" indent="-231140" algn="l">
              <a:lnSpc>
                <a:spcPct val="115000"/>
              </a:lnSpc>
              <a:spcAft>
                <a:spcPts val="1000"/>
              </a:spcAft>
              <a:buClr>
                <a:schemeClr val="accent1"/>
              </a:buClr>
              <a:buSzPct val="105000"/>
              <a:buFont typeface="Arial"/>
              <a:buChar char="■"/>
            </a:pPr>
            <a:r>
              <a:rPr lang="en-US" sz="1400" b="1" dirty="0">
                <a:solidFill>
                  <a:schemeClr val="tx2"/>
                </a:solidFill>
                <a:latin typeface="DM Sans" pitchFamily="34" charset="0"/>
                <a:ea typeface="DM Sans" pitchFamily="34" charset="-122"/>
                <a:cs typeface="DM Sans" pitchFamily="34" charset="-120"/>
              </a:rPr>
              <a:t>Our approach:</a:t>
            </a:r>
            <a:r>
              <a:rPr lang="en-US" sz="1400" dirty="0">
                <a:solidFill>
                  <a:schemeClr val="tx1"/>
                </a:solidFill>
                <a:latin typeface="DM Sans" pitchFamily="34" charset="0"/>
                <a:ea typeface="DM Sans" pitchFamily="34" charset="-122"/>
                <a:cs typeface="DM Sans" pitchFamily="34" charset="-120"/>
              </a:rPr>
              <a:t> infer 11 transport and source coefficients of the 1D particle transport equation, then evolve it — the full n</a:t>
            </a:r>
            <a:r>
              <a:rPr lang="en-US" sz="1400" baseline="-25000" dirty="0">
                <a:solidFill>
                  <a:schemeClr val="tx1"/>
                </a:solidFill>
                <a:latin typeface="DM Sans" pitchFamily="34" charset="0"/>
                <a:ea typeface="DM Sans" pitchFamily="34" charset="-122"/>
                <a:cs typeface="DM Sans" pitchFamily="34" charset="-120"/>
              </a:rPr>
              <a:t>e</a:t>
            </a:r>
            <a:r>
              <a:rPr lang="en-US" sz="1400" dirty="0">
                <a:solidFill>
                  <a:schemeClr val="tx1"/>
                </a:solidFill>
                <a:latin typeface="DM Sans" pitchFamily="34" charset="0"/>
                <a:ea typeface="DM Sans" pitchFamily="34" charset="-122"/>
                <a:cs typeface="DM Sans" pitchFamily="34" charset="-120"/>
              </a:rPr>
              <a:t>(ρ, t) with uncertainty</a:t>
            </a:r>
          </a:p>
        </p:txBody>
      </p:sp>
      <p:sp>
        <p:nvSpPr>
          <p:cNvPr id="6" name="input"/>
          <p:cNvSpPr/>
          <p:nvPr/>
        </p:nvSpPr>
        <p:spPr>
          <a:xfrm>
            <a:off x="5760720" y="1801368"/>
            <a:ext cx="2827782" cy="777240"/>
          </a:xfrm>
          <a:prstGeom prst="rect">
            <a:avLst/>
          </a:prstGeom>
          <a:solidFill>
            <a:srgbClr val="EAF6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
          <p:cNvSpPr txBox="1"/>
          <p:nvPr/>
        </p:nvSpPr>
        <p:spPr>
          <a:xfrm>
            <a:off x="5870448" y="1847088"/>
            <a:ext cx="2599182" cy="685800"/>
          </a:xfrm>
          <a:prstGeom prst="rect">
            <a:avLst/>
          </a:prstGeom>
          <a:noFill/>
        </p:spPr>
        <p:txBody>
          <a:bodyPr wrap="square" lIns="0" tIns="0" rIns="0" bIns="0" anchor="ctr">
            <a:spAutoFit/>
          </a:bodyPr>
          <a:lstStyle/>
          <a:p>
            <a:pPr marL="0" indent="0" algn="ctr">
              <a:lnSpc>
                <a:spcPct val="115000"/>
              </a:lnSpc>
              <a:spcAft>
                <a:spcPts val="0"/>
              </a:spcAft>
              <a:buNone/>
            </a:pPr>
            <a:r>
              <a:rPr lang="en-US" sz="1200" b="1" dirty="0">
                <a:solidFill>
                  <a:schemeClr val="tx2"/>
                </a:solidFill>
                <a:latin typeface="DM Sans" pitchFamily="34" charset="0"/>
                <a:ea typeface="DM Sans" pitchFamily="34" charset="-122"/>
                <a:cs typeface="DM Sans" pitchFamily="34" charset="-120"/>
              </a:rPr>
              <a:t>Edge reflectometry</a:t>
            </a:r>
          </a:p>
          <a:p>
            <a:pPr marL="0" indent="0" algn="ctr">
              <a:lnSpc>
                <a:spcPct val="115000"/>
              </a:lnSpc>
              <a:spcAft>
                <a:spcPts val="0"/>
              </a:spcAft>
              <a:buNone/>
            </a:pPr>
            <a:r>
              <a:rPr lang="en-US" sz="1200" dirty="0">
                <a:solidFill>
                  <a:schemeClr val="tx1"/>
                </a:solidFill>
                <a:latin typeface="DM Sans" pitchFamily="34" charset="0"/>
                <a:ea typeface="DM Sans" pitchFamily="34" charset="-122"/>
                <a:cs typeface="DM Sans" pitchFamily="34" charset="-120"/>
              </a:rPr>
              <a:t>n</a:t>
            </a:r>
            <a:r>
              <a:rPr lang="en-US" sz="1200" baseline="-25000" dirty="0">
                <a:solidFill>
                  <a:schemeClr val="tx1"/>
                </a:solidFill>
                <a:latin typeface="DM Sans" pitchFamily="34" charset="0"/>
                <a:ea typeface="DM Sans" pitchFamily="34" charset="-122"/>
                <a:cs typeface="DM Sans" pitchFamily="34" charset="-120"/>
              </a:rPr>
              <a:t>e</a:t>
            </a:r>
            <a:r>
              <a:rPr lang="en-US" sz="1200" dirty="0">
                <a:solidFill>
                  <a:schemeClr val="tx1"/>
                </a:solidFill>
                <a:latin typeface="DM Sans" pitchFamily="34" charset="0"/>
                <a:ea typeface="DM Sans" pitchFamily="34" charset="-122"/>
                <a:cs typeface="DM Sans" pitchFamily="34" charset="-120"/>
              </a:rPr>
              <a:t>(ρ ≥ 0.7, t)</a:t>
            </a:r>
          </a:p>
        </p:txBody>
      </p:sp>
      <p:sp>
        <p:nvSpPr>
          <p:cNvPr id="8" name="input"/>
          <p:cNvSpPr/>
          <p:nvPr/>
        </p:nvSpPr>
        <p:spPr>
          <a:xfrm>
            <a:off x="8679942" y="1801368"/>
            <a:ext cx="2827782" cy="777240"/>
          </a:xfrm>
          <a:prstGeom prst="rect">
            <a:avLst/>
          </a:prstGeom>
          <a:solidFill>
            <a:srgbClr val="EAF6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
          <p:cNvSpPr txBox="1"/>
          <p:nvPr/>
        </p:nvSpPr>
        <p:spPr>
          <a:xfrm>
            <a:off x="8789670" y="1847088"/>
            <a:ext cx="2599182" cy="685800"/>
          </a:xfrm>
          <a:prstGeom prst="rect">
            <a:avLst/>
          </a:prstGeom>
          <a:noFill/>
        </p:spPr>
        <p:txBody>
          <a:bodyPr wrap="square" lIns="0" tIns="0" rIns="0" bIns="0" anchor="ctr">
            <a:spAutoFit/>
          </a:bodyPr>
          <a:lstStyle/>
          <a:p>
            <a:pPr marL="0" indent="0" algn="ctr">
              <a:lnSpc>
                <a:spcPct val="115000"/>
              </a:lnSpc>
              <a:spcAft>
                <a:spcPts val="0"/>
              </a:spcAft>
              <a:buNone/>
            </a:pPr>
            <a:r>
              <a:rPr lang="en-US" sz="1200" b="1" dirty="0">
                <a:solidFill>
                  <a:schemeClr val="tx2"/>
                </a:solidFill>
                <a:latin typeface="DM Sans" pitchFamily="34" charset="0"/>
                <a:ea typeface="DM Sans" pitchFamily="34" charset="-122"/>
                <a:cs typeface="DM Sans" pitchFamily="34" charset="-120"/>
              </a:rPr>
              <a:t>Interferometer chord</a:t>
            </a:r>
          </a:p>
          <a:p>
            <a:pPr marL="0" indent="0" algn="ctr">
              <a:lnSpc>
                <a:spcPct val="115000"/>
              </a:lnSpc>
              <a:spcAft>
                <a:spcPts val="0"/>
              </a:spcAft>
              <a:buNone/>
            </a:pPr>
            <a:r>
              <a:rPr lang="en-US" sz="1200" dirty="0">
                <a:solidFill>
                  <a:schemeClr val="tx1"/>
                </a:solidFill>
                <a:latin typeface="DM Sans" pitchFamily="34" charset="0"/>
                <a:ea typeface="DM Sans" pitchFamily="34" charset="-122"/>
                <a:cs typeface="DM Sans" pitchFamily="34" charset="-120"/>
              </a:rPr>
              <a:t>line-averaged n</a:t>
            </a:r>
            <a:r>
              <a:rPr lang="en-US" sz="1200" baseline="-25000" dirty="0">
                <a:solidFill>
                  <a:schemeClr val="tx1"/>
                </a:solidFill>
                <a:latin typeface="DM Sans" pitchFamily="34" charset="0"/>
                <a:ea typeface="DM Sans" pitchFamily="34" charset="-122"/>
                <a:cs typeface="DM Sans" pitchFamily="34" charset="-120"/>
              </a:rPr>
              <a:t>e</a:t>
            </a:r>
            <a:r>
              <a:rPr lang="en-US" sz="1200" dirty="0">
                <a:solidFill>
                  <a:schemeClr val="tx1"/>
                </a:solidFill>
                <a:latin typeface="DM Sans" pitchFamily="34" charset="0"/>
                <a:ea typeface="DM Sans" pitchFamily="34" charset="-122"/>
                <a:cs typeface="DM Sans" pitchFamily="34" charset="-120"/>
              </a:rPr>
              <a:t>(t)</a:t>
            </a:r>
          </a:p>
        </p:txBody>
      </p:sp>
      <p:cxnSp>
        <p:nvCxnSpPr>
          <p:cNvPr id="10" name="arrow"/>
          <p:cNvCxnSpPr/>
          <p:nvPr/>
        </p:nvCxnSpPr>
        <p:spPr>
          <a:xfrm>
            <a:off x="8634222" y="2624328"/>
            <a:ext cx="0" cy="320040"/>
          </a:xfrm>
          <a:prstGeom prst="line">
            <a:avLst/>
          </a:prstGeom>
          <a:ln w="22225">
            <a:solidFill>
              <a:srgbClr val="2D3870"/>
            </a:solidFill>
            <a:tailEnd type="triangle" w="med" len="med"/>
          </a:ln>
        </p:spPr>
        <p:style>
          <a:lnRef idx="2">
            <a:schemeClr val="accent1"/>
          </a:lnRef>
          <a:fillRef idx="0">
            <a:schemeClr val="accent1"/>
          </a:fillRef>
          <a:effectRef idx="1">
            <a:schemeClr val="accent1"/>
          </a:effectRef>
          <a:fontRef idx="minor">
            <a:schemeClr val="tx1"/>
          </a:fontRef>
        </p:style>
      </p:cxnSp>
      <p:sp>
        <p:nvSpPr>
          <p:cNvPr id="11" name="inverse"/>
          <p:cNvSpPr/>
          <p:nvPr/>
        </p:nvSpPr>
        <p:spPr>
          <a:xfrm>
            <a:off x="5760720" y="2990088"/>
            <a:ext cx="5747004" cy="914400"/>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
          <p:cNvSpPr txBox="1"/>
          <p:nvPr/>
        </p:nvSpPr>
        <p:spPr>
          <a:xfrm>
            <a:off x="5897880" y="2990088"/>
            <a:ext cx="5472684" cy="914400"/>
          </a:xfrm>
          <a:prstGeom prst="rect">
            <a:avLst/>
          </a:prstGeom>
          <a:noFill/>
        </p:spPr>
        <p:txBody>
          <a:bodyPr wrap="square" lIns="0" tIns="0" rIns="0" bIns="0" anchor="ctr">
            <a:spAutoFit/>
          </a:bodyPr>
          <a:lstStyle/>
          <a:p>
            <a:pPr marL="0" indent="0" algn="ctr">
              <a:lnSpc>
                <a:spcPct val="115000"/>
              </a:lnSpc>
              <a:spcAft>
                <a:spcPts val="0"/>
              </a:spcAft>
              <a:buNone/>
            </a:pPr>
            <a:r>
              <a:rPr lang="en-US" sz="1300" b="1" dirty="0">
                <a:solidFill>
                  <a:srgbClr val="FFFFFF"/>
                </a:solidFill>
                <a:latin typeface="DM Sans" pitchFamily="34" charset="0"/>
                <a:ea typeface="DM Sans" pitchFamily="34" charset="-122"/>
                <a:cs typeface="DM Sans" pitchFamily="34" charset="-120"/>
              </a:rPr>
              <a:t>Inverse problem:</a:t>
            </a:r>
            <a:r>
              <a:rPr lang="en-US" sz="1300" dirty="0">
                <a:solidFill>
                  <a:srgbClr val="FFFFFF"/>
                </a:solidFill>
                <a:latin typeface="DM Sans" pitchFamily="34" charset="0"/>
                <a:ea typeface="DM Sans" pitchFamily="34" charset="-122"/>
                <a:cs typeface="DM Sans" pitchFamily="34" charset="-120"/>
              </a:rPr>
              <a:t> 11 coefficients κ</a:t>
            </a:r>
          </a:p>
          <a:p>
            <a:pPr marL="0" indent="0" algn="ctr">
              <a:lnSpc>
                <a:spcPct val="115000"/>
              </a:lnSpc>
              <a:spcAft>
                <a:spcPts val="0"/>
              </a:spcAft>
              <a:buNone/>
            </a:pPr>
            <a:r>
              <a:rPr lang="en-US" sz="1300" dirty="0">
                <a:solidFill>
                  <a:srgbClr val="FFFFFF"/>
                </a:solidFill>
                <a:latin typeface="DM Sans" pitchFamily="34" charset="0"/>
                <a:ea typeface="DM Sans" pitchFamily="34" charset="-122"/>
                <a:cs typeface="DM Sans" pitchFamily="34" charset="-120"/>
              </a:rPr>
              <a:t>diffusivity D, pinch v, wall and core sources</a:t>
            </a:r>
          </a:p>
        </p:txBody>
      </p:sp>
      <p:sp>
        <p:nvSpPr>
          <p:cNvPr id="13" name="fno"/>
          <p:cNvSpPr/>
          <p:nvPr/>
        </p:nvSpPr>
        <p:spPr>
          <a:xfrm>
            <a:off x="6309360" y="4133088"/>
            <a:ext cx="4649724" cy="731520"/>
          </a:xfrm>
          <a:prstGeom prst="rect">
            <a:avLst/>
          </a:prstGeom>
          <a:solidFill>
            <a:srgbClr val="F2F3F2"/>
          </a:solidFill>
          <a:ln w="19050">
            <a:solidFill>
              <a:srgbClr val="47C6E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
          <p:cNvSpPr txBox="1"/>
          <p:nvPr/>
        </p:nvSpPr>
        <p:spPr>
          <a:xfrm>
            <a:off x="6309360" y="4133088"/>
            <a:ext cx="4649724" cy="731520"/>
          </a:xfrm>
          <a:prstGeom prst="rect">
            <a:avLst/>
          </a:prstGeom>
          <a:noFill/>
        </p:spPr>
        <p:txBody>
          <a:bodyPr wrap="square" lIns="0" tIns="0" rIns="0" bIns="0" anchor="ctr">
            <a:spAutoFit/>
          </a:bodyPr>
          <a:lstStyle/>
          <a:p>
            <a:pPr marL="0" indent="0" algn="ctr">
              <a:lnSpc>
                <a:spcPct val="115000"/>
              </a:lnSpc>
              <a:spcAft>
                <a:spcPts val="0"/>
              </a:spcAft>
              <a:buNone/>
            </a:pPr>
            <a:r>
              <a:rPr lang="en-US" sz="1200" b="1" dirty="0">
                <a:solidFill>
                  <a:schemeClr val="tx2"/>
                </a:solidFill>
                <a:latin typeface="DM Sans" pitchFamily="34" charset="0"/>
                <a:ea typeface="DM Sans" pitchFamily="34" charset="-122"/>
                <a:cs typeface="DM Sans" pitchFamily="34" charset="-120"/>
              </a:rPr>
              <a:t>FNO surrogate</a:t>
            </a:r>
            <a:r>
              <a:rPr lang="en-US" sz="1200" dirty="0">
                <a:solidFill>
                  <a:schemeClr val="tx1"/>
                </a:solidFill>
                <a:latin typeface="DM Sans" pitchFamily="34" charset="0"/>
                <a:ea typeface="DM Sans" pitchFamily="34" charset="-122"/>
                <a:cs typeface="DM Sans" pitchFamily="34" charset="-120"/>
              </a:rPr>
              <a:t> of the transport solver</a:t>
            </a:r>
          </a:p>
          <a:p>
            <a:pPr marL="0" indent="0" algn="ctr">
              <a:lnSpc>
                <a:spcPct val="115000"/>
              </a:lnSpc>
              <a:spcAft>
                <a:spcPts val="0"/>
              </a:spcAft>
              <a:buNone/>
            </a:pPr>
            <a:r>
              <a:rPr lang="en-US" sz="1200" dirty="0">
                <a:solidFill>
                  <a:schemeClr val="tx1"/>
                </a:solidFill>
                <a:latin typeface="DM Sans" pitchFamily="34" charset="0"/>
                <a:ea typeface="DM Sans" pitchFamily="34" charset="-122"/>
                <a:cs typeface="DM Sans" pitchFamily="34" charset="-120"/>
              </a:rPr>
              <a:t>fast, differentiable forward model</a:t>
            </a:r>
          </a:p>
        </p:txBody>
      </p:sp>
      <p:cxnSp>
        <p:nvCxnSpPr>
          <p:cNvPr id="15" name="arrow"/>
          <p:cNvCxnSpPr/>
          <p:nvPr/>
        </p:nvCxnSpPr>
        <p:spPr>
          <a:xfrm>
            <a:off x="8268462" y="3950208"/>
            <a:ext cx="0" cy="137160"/>
          </a:xfrm>
          <a:prstGeom prst="line">
            <a:avLst/>
          </a:prstGeom>
          <a:ln w="22225">
            <a:solidFill>
              <a:srgbClr val="47C6E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6" name="arrow"/>
          <p:cNvCxnSpPr/>
          <p:nvPr/>
        </p:nvCxnSpPr>
        <p:spPr>
          <a:xfrm flipV="1">
            <a:off x="8999982" y="3950208"/>
            <a:ext cx="0" cy="137160"/>
          </a:xfrm>
          <a:prstGeom prst="line">
            <a:avLst/>
          </a:prstGeom>
          <a:ln w="22225">
            <a:solidFill>
              <a:srgbClr val="47C6E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7" name="arrow"/>
          <p:cNvCxnSpPr/>
          <p:nvPr/>
        </p:nvCxnSpPr>
        <p:spPr>
          <a:xfrm>
            <a:off x="8634222" y="4910328"/>
            <a:ext cx="0" cy="320040"/>
          </a:xfrm>
          <a:prstGeom prst="line">
            <a:avLst/>
          </a:prstGeom>
          <a:ln w="22225">
            <a:solidFill>
              <a:srgbClr val="2D3870"/>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output"/>
          <p:cNvSpPr/>
          <p:nvPr/>
        </p:nvSpPr>
        <p:spPr>
          <a:xfrm>
            <a:off x="5760720" y="5276088"/>
            <a:ext cx="5747004" cy="868680"/>
          </a:xfrm>
          <a:prstGeom prst="rect">
            <a:avLst/>
          </a:prstGeom>
          <a:solidFill>
            <a:srgbClr val="EAF6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utput-bar"/>
          <p:cNvSpPr/>
          <p:nvPr/>
        </p:nvSpPr>
        <p:spPr>
          <a:xfrm>
            <a:off x="5760720" y="5276088"/>
            <a:ext cx="54864" cy="868680"/>
          </a:xfrm>
          <a:prstGeom prst="rect">
            <a:avLst/>
          </a:prstGeom>
          <a:solidFill>
            <a:srgbClr val="47C6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
          <p:cNvSpPr txBox="1"/>
          <p:nvPr/>
        </p:nvSpPr>
        <p:spPr>
          <a:xfrm>
            <a:off x="5897880" y="5276088"/>
            <a:ext cx="5472684" cy="868680"/>
          </a:xfrm>
          <a:prstGeom prst="rect">
            <a:avLst/>
          </a:prstGeom>
          <a:noFill/>
        </p:spPr>
        <p:txBody>
          <a:bodyPr wrap="square" lIns="0" tIns="0" rIns="0" bIns="0" anchor="ctr">
            <a:spAutoFit/>
          </a:bodyPr>
          <a:lstStyle/>
          <a:p>
            <a:pPr marL="0" indent="0" algn="ctr">
              <a:lnSpc>
                <a:spcPct val="115000"/>
              </a:lnSpc>
              <a:spcAft>
                <a:spcPts val="0"/>
              </a:spcAft>
              <a:buNone/>
            </a:pPr>
            <a:r>
              <a:rPr lang="en-US" sz="1300" b="1" dirty="0">
                <a:solidFill>
                  <a:schemeClr val="tx2"/>
                </a:solidFill>
                <a:latin typeface="DM Sans" pitchFamily="34" charset="0"/>
                <a:ea typeface="DM Sans" pitchFamily="34" charset="-122"/>
                <a:cs typeface="DM Sans" pitchFamily="34" charset="-120"/>
              </a:rPr>
              <a:t>Full profile n</a:t>
            </a:r>
            <a:r>
              <a:rPr lang="en-US" sz="1300" b="1" baseline="-25000" dirty="0">
                <a:solidFill>
                  <a:schemeClr val="tx2"/>
                </a:solidFill>
                <a:latin typeface="DM Sans" pitchFamily="34" charset="0"/>
                <a:ea typeface="DM Sans" pitchFamily="34" charset="-122"/>
                <a:cs typeface="DM Sans" pitchFamily="34" charset="-120"/>
              </a:rPr>
              <a:t>e</a:t>
            </a:r>
            <a:r>
              <a:rPr lang="en-US" sz="1300" b="1" dirty="0">
                <a:solidFill>
                  <a:schemeClr val="tx2"/>
                </a:solidFill>
                <a:latin typeface="DM Sans" pitchFamily="34" charset="0"/>
                <a:ea typeface="DM Sans" pitchFamily="34" charset="-122"/>
                <a:cs typeface="DM Sans" pitchFamily="34" charset="-120"/>
              </a:rPr>
              <a:t>(ρ, t)</a:t>
            </a:r>
            <a:r>
              <a:rPr lang="en-US" sz="1300" dirty="0">
                <a:solidFill>
                  <a:schemeClr val="tx1"/>
                </a:solidFill>
                <a:latin typeface="DM Sans" pitchFamily="34" charset="0"/>
                <a:ea typeface="DM Sans" pitchFamily="34" charset="-122"/>
                <a:cs typeface="DM Sans" pitchFamily="34" charset="-120"/>
              </a:rPr>
              <a:t> including the unobserved core</a:t>
            </a:r>
          </a:p>
          <a:p>
            <a:pPr marL="0" indent="0" algn="ctr">
              <a:lnSpc>
                <a:spcPct val="115000"/>
              </a:lnSpc>
              <a:spcAft>
                <a:spcPts val="0"/>
              </a:spcAft>
              <a:buNone/>
            </a:pPr>
            <a:r>
              <a:rPr lang="en-US" sz="1300" dirty="0">
                <a:solidFill>
                  <a:schemeClr val="tx1"/>
                </a:solidFill>
                <a:latin typeface="DM Sans" pitchFamily="34" charset="0"/>
                <a:ea typeface="DM Sans" pitchFamily="34" charset="-122"/>
                <a:cs typeface="DM Sans" pitchFamily="34" charset="-120"/>
              </a:rPr>
              <a:t>with calibrated uncertainty bands</a:t>
            </a:r>
          </a:p>
        </p:txBody>
      </p:sp>
      <p:sp>
        <p:nvSpPr>
          <p:cNvPr id="21" name="pub-bar"/>
          <p:cNvSpPr/>
          <p:nvPr/>
        </p:nvSpPr>
        <p:spPr>
          <a:xfrm>
            <a:off x="685800" y="6323076"/>
            <a:ext cx="54864" cy="342900"/>
          </a:xfrm>
          <a:prstGeom prst="rect">
            <a:avLst/>
          </a:prstGeom>
          <a:solidFill>
            <a:schemeClr val="accent1"/>
          </a:solidFill>
          <a:ln w="12700">
            <a:solidFill>
              <a:schemeClr val="accent1"/>
            </a:solidFill>
            <a:prstDash val="solid"/>
          </a:ln>
        </p:spPr>
        <p:txBody>
          <a:bodyPr/>
          <a:lstStyle/>
          <a:p>
            <a:endParaRPr lang="en-US"/>
          </a:p>
        </p:txBody>
      </p:sp>
      <p:sp>
        <p:nvSpPr>
          <p:cNvPr id="22" name="pub-strip"/>
          <p:cNvSpPr/>
          <p:nvPr/>
        </p:nvSpPr>
        <p:spPr>
          <a:xfrm>
            <a:off x="740664" y="6323076"/>
            <a:ext cx="10767060" cy="342900"/>
          </a:xfrm>
          <a:prstGeom prst="rect">
            <a:avLst/>
          </a:prstGeom>
          <a:solidFill>
            <a:schemeClr val="accent5"/>
          </a:solidFill>
          <a:ln w="12700">
            <a:solidFill>
              <a:schemeClr val="accent5"/>
            </a:solidFill>
            <a:prstDash val="solid"/>
          </a:ln>
        </p:spPr>
        <p:txBody>
          <a:bodyPr/>
          <a:lstStyle/>
          <a:p>
            <a:endParaRPr lang="en-US"/>
          </a:p>
        </p:txBody>
      </p:sp>
      <p:sp>
        <p:nvSpPr>
          <p:cNvPr id="23" name="publications"/>
          <p:cNvSpPr txBox="1"/>
          <p:nvPr/>
        </p:nvSpPr>
        <p:spPr>
          <a:xfrm>
            <a:off x="918972" y="6323076"/>
            <a:ext cx="10547604" cy="342900"/>
          </a:xfrm>
          <a:prstGeom prst="rect">
            <a:avLst/>
          </a:prstGeom>
          <a:noFill/>
          <a:ln/>
        </p:spPr>
        <p:txBody>
          <a:bodyPr wrap="square" lIns="0" tIns="0" rIns="0" bIns="0" rtlCol="0" anchor="ctr"/>
          <a:lstStyle/>
          <a:p>
            <a:pPr marL="0" indent="0">
              <a:buNone/>
            </a:pPr>
            <a:r>
              <a:rPr lang="en-US" sz="800" b="1" kern="0" spc="160" dirty="0">
                <a:solidFill>
                  <a:schemeClr val="accent1"/>
                </a:solidFill>
                <a:latin typeface="DM Sans" pitchFamily="34" charset="0"/>
                <a:ea typeface="DM Sans" pitchFamily="34" charset="-122"/>
                <a:cs typeface="DM Sans" pitchFamily="34" charset="-120"/>
              </a:rPr>
              <a:t>PUBLICATIONS   </a:t>
            </a:r>
            <a:r>
              <a:rPr lang="en-US" sz="850" dirty="0">
                <a:solidFill>
                  <a:schemeClr val="tx1"/>
                </a:solidFill>
                <a:latin typeface="DM Sans" pitchFamily="34" charset="0"/>
                <a:ea typeface="DM Sans" pitchFamily="34" charset="-122"/>
                <a:cs typeface="DM Sans" pitchFamily="34" charset="-120"/>
              </a:rPr>
              <a:t>   </a:t>
            </a:r>
            <a:r>
              <a:rPr lang="en-US" sz="850" b="1" dirty="0">
                <a:solidFill>
                  <a:schemeClr val="tx2"/>
                </a:solidFill>
                <a:latin typeface="DM Sans" pitchFamily="34" charset="0"/>
                <a:ea typeface="DM Sans" pitchFamily="34" charset="-122"/>
                <a:cs typeface="DM Sans" pitchFamily="34" charset="-120"/>
              </a:rPr>
              <a:t>[1]</a:t>
            </a:r>
            <a:r>
              <a:rPr lang="en-US" sz="850" dirty="0">
                <a:solidFill>
                  <a:schemeClr val="tx1"/>
                </a:solidFill>
                <a:latin typeface="DM Sans" pitchFamily="34" charset="0"/>
                <a:ea typeface="DM Sans" pitchFamily="34" charset="-122"/>
                <a:cs typeface="DM Sans" pitchFamily="34" charset="-120"/>
              </a:rPr>
              <a:t> NSF team, manuscript under review (2026)  ·  </a:t>
            </a:r>
            <a:r>
              <a:rPr lang="en-US" sz="850" b="1" dirty="0">
                <a:solidFill>
                  <a:schemeClr val="tx2"/>
                </a:solidFill>
                <a:latin typeface="DM Sans" pitchFamily="34" charset="0"/>
                <a:ea typeface="DM Sans" pitchFamily="34" charset="-122"/>
                <a:cs typeface="DM Sans" pitchFamily="34" charset="-120"/>
              </a:rPr>
              <a:t>[2]</a:t>
            </a:r>
            <a:r>
              <a:rPr lang="en-US" sz="850" dirty="0">
                <a:solidFill>
                  <a:schemeClr val="tx1"/>
                </a:solidFill>
                <a:latin typeface="DM Sans" pitchFamily="34" charset="0"/>
                <a:ea typeface="DM Sans" pitchFamily="34" charset="-122"/>
                <a:cs typeface="DM Sans" pitchFamily="34" charset="-120"/>
              </a:rPr>
              <a:t> mtanh: R.J. Groebner &amp; T.H. Osborne, Phys. Plasmas 5, 1800 (1998)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body" idx="101" hasCustomPrompt="1"/>
          </p:nvPr>
        </p:nvSpPr>
        <p:spPr>
          <a:xfrm>
            <a:off x="4572000" y="356616"/>
            <a:ext cx="6935724" cy="274320"/>
          </a:xfrm>
          <a:prstGeom prst="rect">
            <a:avLst/>
          </a:prstGeom>
          <a:noFill/>
          <a:ln/>
        </p:spPr>
        <p:txBody>
          <a:bodyPr wrap="square" lIns="0" tIns="0" rIns="0" bIns="0" rtlCol="0" anchor="t"/>
          <a:lstStyle/>
          <a:p>
            <a:pPr marL="0" indent="0" algn="r">
              <a:buNone/>
            </a:pPr>
            <a:r>
              <a:rPr lang="en-US" sz="1200" b="1" kern="0" spc="230" dirty="0">
                <a:solidFill>
                  <a:schemeClr val="accent1"/>
                </a:solidFill>
                <a:latin typeface="DM Sans" pitchFamily="34" charset="0"/>
                <a:ea typeface="DM Sans" pitchFamily="34" charset="-122"/>
                <a:cs typeface="DM Sans" pitchFamily="34" charset="-120"/>
              </a:rPr>
              <a:t>05 · RECONSTRUCTION — METHOD</a:t>
            </a:r>
            <a:endParaRPr lang="en-US" sz="1200" dirty="0"/>
          </a:p>
        </p:txBody>
      </p:sp>
      <p:sp>
        <p:nvSpPr>
          <p:cNvPr id="3" name="Text 0"/>
          <p:cNvSpPr>
            <a:spLocks noGrp="1"/>
          </p:cNvSpPr>
          <p:nvPr>
            <p:ph type="title" idx="102" hasCustomPrompt="1"/>
          </p:nvPr>
        </p:nvSpPr>
        <p:spPr>
          <a:xfrm>
            <a:off x="676656" y="1074420"/>
            <a:ext cx="10821924" cy="566928"/>
          </a:xfrm>
          <a:prstGeom prst="rect">
            <a:avLst/>
          </a:prstGeom>
          <a:noFill/>
          <a:ln/>
        </p:spPr>
        <p:txBody>
          <a:bodyPr wrap="square" lIns="0" tIns="0" rIns="0" bIns="0" rtlCol="0" anchor="t"/>
          <a:lstStyle/>
          <a:p>
            <a:pPr marL="0" indent="0" algn="l">
              <a:buNone/>
            </a:pPr>
            <a:r>
              <a:rPr lang="en-US" sz="3000" b="1" kern="0" spc="-100" dirty="0">
                <a:solidFill>
                  <a:schemeClr val="tx2"/>
                </a:solidFill>
                <a:latin typeface="DM Sans" pitchFamily="34" charset="0"/>
                <a:ea typeface="DM Sans" pitchFamily="34" charset="-122"/>
                <a:cs typeface="DM Sans" pitchFamily="34" charset="-120"/>
              </a:rPr>
              <a:t>A fast, differentiable surrogate of the transport solver</a:t>
            </a:r>
            <a:endParaRPr lang="en-US" sz="3000" dirty="0"/>
          </a:p>
        </p:txBody>
      </p:sp>
      <p:sp>
        <p:nvSpPr>
          <p:cNvPr id="4"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8A93A5"/>
                </a:solidFill>
                <a:latin typeface="DM Sans"/>
                <a:ea typeface="DM Sans"/>
                <a:cs typeface="DM Sans"/>
              </a:defRPr>
            </a:lvl1pPr>
          </a:lstStyle>
          <a:p>
            <a:pPr algn="r"/>
            <a:fld id="{F7021451-1387-4CA6-816F-3879F97B5CBC}" type="slidenum">
              <a:rPr lang="en-US" b="0"/>
              <a:t>17</a:t>
            </a:fld>
            <a:endParaRPr lang="en-US"/>
          </a:p>
        </p:txBody>
      </p:sp>
      <p:sp>
        <p:nvSpPr>
          <p:cNvPr id="5" name="stat-rule"/>
          <p:cNvSpPr/>
          <p:nvPr/>
        </p:nvSpPr>
        <p:spPr>
          <a:xfrm>
            <a:off x="685800" y="1801368"/>
            <a:ext cx="54864" cy="868680"/>
          </a:xfrm>
          <a:prstGeom prst="rect">
            <a:avLst/>
          </a:prstGeom>
          <a:solidFill>
            <a:srgbClr val="47C6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stat-tile"/>
          <p:cNvSpPr/>
          <p:nvPr/>
        </p:nvSpPr>
        <p:spPr>
          <a:xfrm>
            <a:off x="740664" y="1801368"/>
            <a:ext cx="3430524" cy="868680"/>
          </a:xfrm>
          <a:prstGeom prst="rect">
            <a:avLst/>
          </a:prstGeom>
          <a:solidFill>
            <a:srgbClr val="F2F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
          <p:cNvSpPr txBox="1"/>
          <p:nvPr/>
        </p:nvSpPr>
        <p:spPr>
          <a:xfrm>
            <a:off x="914400" y="1856232"/>
            <a:ext cx="3119628" cy="411480"/>
          </a:xfrm>
          <a:prstGeom prst="rect">
            <a:avLst/>
          </a:prstGeom>
          <a:noFill/>
        </p:spPr>
        <p:txBody>
          <a:bodyPr wrap="square" lIns="0" tIns="0" rIns="0" bIns="0" anchor="t">
            <a:spAutoFit/>
          </a:bodyPr>
          <a:lstStyle/>
          <a:p>
            <a:pPr marL="0" indent="0" algn="l">
              <a:lnSpc>
                <a:spcPct val="115000"/>
              </a:lnSpc>
              <a:spcAft>
                <a:spcPts val="0"/>
              </a:spcAft>
              <a:buNone/>
            </a:pPr>
            <a:r>
              <a:rPr lang="en-US" sz="2200" b="1" dirty="0">
                <a:solidFill>
                  <a:schemeClr val="tx2"/>
                </a:solidFill>
                <a:latin typeface="DM Sans" pitchFamily="34" charset="0"/>
                <a:ea typeface="DM Sans" pitchFamily="34" charset="-122"/>
                <a:cs typeface="DM Sans" pitchFamily="34" charset="-120"/>
              </a:rPr>
              <a:t>3.0%</a:t>
            </a:r>
          </a:p>
        </p:txBody>
      </p:sp>
      <p:sp>
        <p:nvSpPr>
          <p:cNvPr id="8" name="text"/>
          <p:cNvSpPr txBox="1"/>
          <p:nvPr/>
        </p:nvSpPr>
        <p:spPr>
          <a:xfrm>
            <a:off x="914400" y="2276856"/>
            <a:ext cx="3119628" cy="365760"/>
          </a:xfrm>
          <a:prstGeom prst="rect">
            <a:avLst/>
          </a:prstGeom>
          <a:noFill/>
        </p:spPr>
        <p:txBody>
          <a:bodyPr wrap="square" lIns="0" tIns="0" rIns="0" bIns="0" anchor="t">
            <a:spAutoFit/>
          </a:bodyPr>
          <a:lstStyle/>
          <a:p>
            <a:pPr marL="0" indent="0" algn="l">
              <a:lnSpc>
                <a:spcPct val="115000"/>
              </a:lnSpc>
              <a:spcAft>
                <a:spcPts val="0"/>
              </a:spcAft>
              <a:buNone/>
            </a:pPr>
            <a:r>
              <a:rPr lang="en-US" sz="1100" dirty="0">
                <a:solidFill>
                  <a:schemeClr val="accent3"/>
                </a:solidFill>
                <a:latin typeface="DM Sans" pitchFamily="34" charset="0"/>
                <a:ea typeface="DM Sans" pitchFamily="34" charset="-122"/>
                <a:cs typeface="DM Sans" pitchFamily="34" charset="-120"/>
              </a:rPr>
              <a:t>relative L² error on held-out trajectories</a:t>
            </a:r>
          </a:p>
        </p:txBody>
      </p:sp>
      <p:sp>
        <p:nvSpPr>
          <p:cNvPr id="9" name="stat-rule"/>
          <p:cNvSpPr/>
          <p:nvPr/>
        </p:nvSpPr>
        <p:spPr>
          <a:xfrm>
            <a:off x="4354068" y="1801368"/>
            <a:ext cx="54864" cy="868680"/>
          </a:xfrm>
          <a:prstGeom prst="rect">
            <a:avLst/>
          </a:prstGeom>
          <a:solidFill>
            <a:srgbClr val="47C6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stat-tile"/>
          <p:cNvSpPr/>
          <p:nvPr/>
        </p:nvSpPr>
        <p:spPr>
          <a:xfrm>
            <a:off x="4408932" y="1801368"/>
            <a:ext cx="3430524" cy="868680"/>
          </a:xfrm>
          <a:prstGeom prst="rect">
            <a:avLst/>
          </a:prstGeom>
          <a:solidFill>
            <a:srgbClr val="F2F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
          <p:cNvSpPr txBox="1"/>
          <p:nvPr/>
        </p:nvSpPr>
        <p:spPr>
          <a:xfrm>
            <a:off x="4582668" y="1856232"/>
            <a:ext cx="3119628" cy="411480"/>
          </a:xfrm>
          <a:prstGeom prst="rect">
            <a:avLst/>
          </a:prstGeom>
          <a:noFill/>
        </p:spPr>
        <p:txBody>
          <a:bodyPr wrap="square" lIns="0" tIns="0" rIns="0" bIns="0" anchor="t">
            <a:spAutoFit/>
          </a:bodyPr>
          <a:lstStyle/>
          <a:p>
            <a:pPr marL="0" indent="0" algn="l">
              <a:lnSpc>
                <a:spcPct val="115000"/>
              </a:lnSpc>
              <a:spcAft>
                <a:spcPts val="0"/>
              </a:spcAft>
              <a:buNone/>
            </a:pPr>
            <a:r>
              <a:rPr lang="en-US" sz="2200" b="1" dirty="0">
                <a:solidFill>
                  <a:schemeClr val="tx2"/>
                </a:solidFill>
                <a:latin typeface="DM Sans" pitchFamily="34" charset="0"/>
                <a:ea typeface="DM Sans" pitchFamily="34" charset="-122"/>
                <a:cs typeface="DM Sans" pitchFamily="34" charset="-120"/>
              </a:rPr>
              <a:t>51×</a:t>
            </a:r>
          </a:p>
        </p:txBody>
      </p:sp>
      <p:sp>
        <p:nvSpPr>
          <p:cNvPr id="12" name="text"/>
          <p:cNvSpPr txBox="1"/>
          <p:nvPr/>
        </p:nvSpPr>
        <p:spPr>
          <a:xfrm>
            <a:off x="4582668" y="2276856"/>
            <a:ext cx="3119628" cy="365760"/>
          </a:xfrm>
          <a:prstGeom prst="rect">
            <a:avLst/>
          </a:prstGeom>
          <a:noFill/>
        </p:spPr>
        <p:txBody>
          <a:bodyPr wrap="square" lIns="0" tIns="0" rIns="0" bIns="0" anchor="t">
            <a:spAutoFit/>
          </a:bodyPr>
          <a:lstStyle/>
          <a:p>
            <a:pPr marL="0" indent="0" algn="l">
              <a:lnSpc>
                <a:spcPct val="115000"/>
              </a:lnSpc>
              <a:spcAft>
                <a:spcPts val="0"/>
              </a:spcAft>
              <a:buNone/>
            </a:pPr>
            <a:r>
              <a:rPr lang="en-US" sz="1100" dirty="0">
                <a:solidFill>
                  <a:schemeClr val="accent3"/>
                </a:solidFill>
                <a:latin typeface="DM Sans" pitchFamily="34" charset="0"/>
                <a:ea typeface="DM Sans" pitchFamily="34" charset="-122"/>
                <a:cs typeface="DM Sans" pitchFamily="34" charset="-120"/>
              </a:rPr>
              <a:t>faster than the solver: 3.0 ms vs 155.4 ms</a:t>
            </a:r>
          </a:p>
        </p:txBody>
      </p:sp>
      <p:sp>
        <p:nvSpPr>
          <p:cNvPr id="13" name="stat-rule"/>
          <p:cNvSpPr/>
          <p:nvPr/>
        </p:nvSpPr>
        <p:spPr>
          <a:xfrm>
            <a:off x="8022336" y="1801368"/>
            <a:ext cx="54864" cy="868680"/>
          </a:xfrm>
          <a:prstGeom prst="rect">
            <a:avLst/>
          </a:prstGeom>
          <a:solidFill>
            <a:srgbClr val="47C6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stat-tile"/>
          <p:cNvSpPr/>
          <p:nvPr/>
        </p:nvSpPr>
        <p:spPr>
          <a:xfrm>
            <a:off x="8077200" y="1801368"/>
            <a:ext cx="3430524" cy="868680"/>
          </a:xfrm>
          <a:prstGeom prst="rect">
            <a:avLst/>
          </a:prstGeom>
          <a:solidFill>
            <a:srgbClr val="F2F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
          <p:cNvSpPr txBox="1"/>
          <p:nvPr/>
        </p:nvSpPr>
        <p:spPr>
          <a:xfrm>
            <a:off x="8250936" y="1856232"/>
            <a:ext cx="3119628" cy="411480"/>
          </a:xfrm>
          <a:prstGeom prst="rect">
            <a:avLst/>
          </a:prstGeom>
          <a:noFill/>
        </p:spPr>
        <p:txBody>
          <a:bodyPr wrap="square" lIns="0" tIns="0" rIns="0" bIns="0" anchor="t">
            <a:spAutoFit/>
          </a:bodyPr>
          <a:lstStyle/>
          <a:p>
            <a:pPr marL="0" indent="0" algn="l">
              <a:lnSpc>
                <a:spcPct val="115000"/>
              </a:lnSpc>
              <a:spcAft>
                <a:spcPts val="0"/>
              </a:spcAft>
              <a:buNone/>
            </a:pPr>
            <a:r>
              <a:rPr lang="en-US" sz="2200" b="1" dirty="0">
                <a:solidFill>
                  <a:schemeClr val="tx2"/>
                </a:solidFill>
                <a:latin typeface="DM Sans" pitchFamily="34" charset="0"/>
                <a:ea typeface="DM Sans" pitchFamily="34" charset="-122"/>
                <a:cs typeface="DM Sans" pitchFamily="34" charset="-120"/>
              </a:rPr>
              <a:t>11</a:t>
            </a:r>
          </a:p>
        </p:txBody>
      </p:sp>
      <p:sp>
        <p:nvSpPr>
          <p:cNvPr id="16" name="text"/>
          <p:cNvSpPr txBox="1"/>
          <p:nvPr/>
        </p:nvSpPr>
        <p:spPr>
          <a:xfrm>
            <a:off x="8250936" y="2276856"/>
            <a:ext cx="3119628" cy="365760"/>
          </a:xfrm>
          <a:prstGeom prst="rect">
            <a:avLst/>
          </a:prstGeom>
          <a:noFill/>
        </p:spPr>
        <p:txBody>
          <a:bodyPr wrap="square" lIns="0" tIns="0" rIns="0" bIns="0" anchor="t">
            <a:spAutoFit/>
          </a:bodyPr>
          <a:lstStyle/>
          <a:p>
            <a:pPr marL="0" indent="0" algn="l">
              <a:lnSpc>
                <a:spcPct val="115000"/>
              </a:lnSpc>
              <a:spcAft>
                <a:spcPts val="0"/>
              </a:spcAft>
              <a:buNone/>
            </a:pPr>
            <a:r>
              <a:rPr lang="en-US" sz="1100" dirty="0">
                <a:solidFill>
                  <a:schemeClr val="accent3"/>
                </a:solidFill>
                <a:latin typeface="DM Sans" pitchFamily="34" charset="0"/>
                <a:ea typeface="DM Sans" pitchFamily="34" charset="-122"/>
                <a:cs typeface="DM Sans" pitchFamily="34" charset="-120"/>
              </a:rPr>
              <a:t>coefficients for a whole 0.5 s window</a:t>
            </a:r>
          </a:p>
        </p:txBody>
      </p:sp>
      <p:sp>
        <p:nvSpPr>
          <p:cNvPr id="17" name="card-rule"/>
          <p:cNvSpPr/>
          <p:nvPr/>
        </p:nvSpPr>
        <p:spPr>
          <a:xfrm>
            <a:off x="685800" y="2880360"/>
            <a:ext cx="3485388" cy="64008"/>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card"/>
          <p:cNvSpPr/>
          <p:nvPr/>
        </p:nvSpPr>
        <p:spPr>
          <a:xfrm>
            <a:off x="685800" y="2944368"/>
            <a:ext cx="3485388" cy="3227832"/>
          </a:xfrm>
          <a:prstGeom prst="rect">
            <a:avLst/>
          </a:prstGeom>
          <a:solidFill>
            <a:srgbClr val="F2F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card-kicker"/>
          <p:cNvSpPr txBox="1"/>
          <p:nvPr/>
        </p:nvSpPr>
        <p:spPr>
          <a:xfrm>
            <a:off x="868680" y="3035808"/>
            <a:ext cx="3119628" cy="274320"/>
          </a:xfrm>
          <a:prstGeom prst="rect">
            <a:avLst/>
          </a:prstGeom>
          <a:noFill/>
        </p:spPr>
        <p:txBody>
          <a:bodyPr wrap="square" lIns="0" tIns="0" rIns="0" bIns="0" anchor="t">
            <a:spAutoFit/>
          </a:bodyPr>
          <a:lstStyle/>
          <a:p>
            <a:pPr marL="0" indent="0" algn="l">
              <a:lnSpc>
                <a:spcPct val="115000"/>
              </a:lnSpc>
              <a:spcAft>
                <a:spcPts val="0"/>
              </a:spcAft>
              <a:buNone/>
            </a:pPr>
            <a:r>
              <a:rPr lang="en-US" sz="1050" dirty="0">
                <a:solidFill>
                  <a:srgbClr val="47C6EF"/>
                </a:solidFill>
                <a:latin typeface="DM Sans" pitchFamily="34" charset="0"/>
                <a:ea typeface="DM Sans" pitchFamily="34" charset="-122"/>
                <a:cs typeface="DM Sans" pitchFamily="34" charset="-120"/>
              </a:rPr>
              <a:t>TRAINING DATA</a:t>
            </a:r>
          </a:p>
        </p:txBody>
      </p:sp>
      <p:sp>
        <p:nvSpPr>
          <p:cNvPr id="20" name="text"/>
          <p:cNvSpPr txBox="1"/>
          <p:nvPr/>
        </p:nvSpPr>
        <p:spPr>
          <a:xfrm>
            <a:off x="868680" y="3337560"/>
            <a:ext cx="3119628" cy="2743200"/>
          </a:xfrm>
          <a:prstGeom prst="rect">
            <a:avLst/>
          </a:prstGeom>
          <a:noFill/>
        </p:spPr>
        <p:txBody>
          <a:bodyPr wrap="square" lIns="0" tIns="0" rIns="0" bIns="0" anchor="t">
            <a:spAutoFit/>
          </a:bodyPr>
          <a:lstStyle/>
          <a:p>
            <a:pPr marL="206375" indent="-206375" algn="l">
              <a:lnSpc>
                <a:spcPct val="115000"/>
              </a:lnSpc>
              <a:spcAft>
                <a:spcPts val="600"/>
              </a:spcAft>
              <a:buClr>
                <a:schemeClr val="accent1"/>
              </a:buClr>
              <a:buSzPct val="105000"/>
              <a:buFont typeface="Arial"/>
              <a:buChar char="■"/>
            </a:pPr>
            <a:r>
              <a:rPr lang="en-US" sz="1250" dirty="0">
                <a:solidFill>
                  <a:schemeClr val="tx1"/>
                </a:solidFill>
                <a:latin typeface="DM Sans" pitchFamily="34" charset="0"/>
                <a:ea typeface="DM Sans" pitchFamily="34" charset="-122"/>
                <a:cs typeface="DM Sans" pitchFamily="34" charset="-120"/>
              </a:rPr>
              <a:t>1000 / 200 / 200 trajectories from an implicit-Euler transport solver</a:t>
            </a:r>
          </a:p>
          <a:p>
            <a:pPr marL="206375" indent="-206375" algn="l">
              <a:lnSpc>
                <a:spcPct val="115000"/>
              </a:lnSpc>
              <a:spcAft>
                <a:spcPts val="600"/>
              </a:spcAft>
              <a:buClr>
                <a:schemeClr val="accent1"/>
              </a:buClr>
              <a:buSzPct val="105000"/>
              <a:buFont typeface="Arial"/>
              <a:buChar char="■"/>
            </a:pPr>
            <a:r>
              <a:rPr lang="en-US" sz="1250" dirty="0">
                <a:solidFill>
                  <a:schemeClr val="tx1"/>
                </a:solidFill>
                <a:latin typeface="DM Sans" pitchFamily="34" charset="0"/>
                <a:ea typeface="DM Sans" pitchFamily="34" charset="-122"/>
                <a:cs typeface="DM Sans" pitchFamily="34" charset="-120"/>
              </a:rPr>
              <a:t>Coefficients and geometry sampled from the prior; initial profiles from real DIII-D n</a:t>
            </a:r>
            <a:r>
              <a:rPr lang="en-US" sz="1250" baseline="-25000" dirty="0">
                <a:solidFill>
                  <a:schemeClr val="tx1"/>
                </a:solidFill>
                <a:latin typeface="DM Sans" pitchFamily="34" charset="0"/>
                <a:ea typeface="DM Sans" pitchFamily="34" charset="-122"/>
                <a:cs typeface="DM Sans" pitchFamily="34" charset="-120"/>
              </a:rPr>
              <a:t>e</a:t>
            </a:r>
          </a:p>
        </p:txBody>
      </p:sp>
      <p:sp>
        <p:nvSpPr>
          <p:cNvPr id="21" name="card-rule"/>
          <p:cNvSpPr/>
          <p:nvPr/>
        </p:nvSpPr>
        <p:spPr>
          <a:xfrm>
            <a:off x="4354068" y="2880360"/>
            <a:ext cx="3485388" cy="64008"/>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card"/>
          <p:cNvSpPr/>
          <p:nvPr/>
        </p:nvSpPr>
        <p:spPr>
          <a:xfrm>
            <a:off x="4354068" y="2944368"/>
            <a:ext cx="3485388" cy="3227832"/>
          </a:xfrm>
          <a:prstGeom prst="rect">
            <a:avLst/>
          </a:prstGeom>
          <a:solidFill>
            <a:srgbClr val="F2F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card-kicker"/>
          <p:cNvSpPr txBox="1"/>
          <p:nvPr/>
        </p:nvSpPr>
        <p:spPr>
          <a:xfrm>
            <a:off x="4536948" y="3035808"/>
            <a:ext cx="3119628" cy="274320"/>
          </a:xfrm>
          <a:prstGeom prst="rect">
            <a:avLst/>
          </a:prstGeom>
          <a:noFill/>
        </p:spPr>
        <p:txBody>
          <a:bodyPr wrap="square" lIns="0" tIns="0" rIns="0" bIns="0" anchor="t">
            <a:spAutoFit/>
          </a:bodyPr>
          <a:lstStyle/>
          <a:p>
            <a:pPr marL="0" indent="0" algn="l">
              <a:lnSpc>
                <a:spcPct val="115000"/>
              </a:lnSpc>
              <a:spcAft>
                <a:spcPts val="0"/>
              </a:spcAft>
              <a:buNone/>
            </a:pPr>
            <a:r>
              <a:rPr lang="en-US" sz="1050" dirty="0">
                <a:solidFill>
                  <a:srgbClr val="47C6EF"/>
                </a:solidFill>
                <a:latin typeface="DM Sans" pitchFamily="34" charset="0"/>
                <a:ea typeface="DM Sans" pitchFamily="34" charset="-122"/>
                <a:cs typeface="DM Sans" pitchFamily="34" charset="-120"/>
              </a:rPr>
              <a:t>NETWORK</a:t>
            </a:r>
          </a:p>
        </p:txBody>
      </p:sp>
      <p:sp>
        <p:nvSpPr>
          <p:cNvPr id="24" name="text"/>
          <p:cNvSpPr txBox="1"/>
          <p:nvPr/>
        </p:nvSpPr>
        <p:spPr>
          <a:xfrm>
            <a:off x="4536948" y="3337560"/>
            <a:ext cx="3119628" cy="2743200"/>
          </a:xfrm>
          <a:prstGeom prst="rect">
            <a:avLst/>
          </a:prstGeom>
          <a:noFill/>
        </p:spPr>
        <p:txBody>
          <a:bodyPr wrap="square" lIns="0" tIns="0" rIns="0" bIns="0" anchor="t">
            <a:spAutoFit/>
          </a:bodyPr>
          <a:lstStyle/>
          <a:p>
            <a:pPr marL="206375" indent="-206375" algn="l">
              <a:lnSpc>
                <a:spcPct val="115000"/>
              </a:lnSpc>
              <a:spcAft>
                <a:spcPts val="600"/>
              </a:spcAft>
              <a:buClr>
                <a:schemeClr val="accent1"/>
              </a:buClr>
              <a:buSzPct val="105000"/>
              <a:buFont typeface="Arial"/>
              <a:buChar char="■"/>
            </a:pPr>
            <a:r>
              <a:rPr lang="en-US" sz="1250" dirty="0">
                <a:solidFill>
                  <a:schemeClr val="tx1"/>
                </a:solidFill>
                <a:latin typeface="DM Sans" pitchFamily="34" charset="0"/>
                <a:ea typeface="DM Sans" pitchFamily="34" charset="-122"/>
                <a:cs typeface="DM Sans" pitchFamily="34" charset="-120"/>
              </a:rPr>
              <a:t>1D Fourier Neural Operator [3]: 8 input channels → next 64 time steps (0.5 s)</a:t>
            </a:r>
          </a:p>
          <a:p>
            <a:pPr marL="206375" indent="-206375" algn="l">
              <a:lnSpc>
                <a:spcPct val="115000"/>
              </a:lnSpc>
              <a:spcAft>
                <a:spcPts val="600"/>
              </a:spcAft>
              <a:buClr>
                <a:schemeClr val="accent1"/>
              </a:buClr>
              <a:buSzPct val="105000"/>
              <a:buFont typeface="Arial"/>
              <a:buChar char="■"/>
            </a:pPr>
            <a:r>
              <a:rPr lang="en-US" sz="1250" dirty="0">
                <a:solidFill>
                  <a:schemeClr val="tx1"/>
                </a:solidFill>
                <a:latin typeface="DM Sans" pitchFamily="34" charset="0"/>
                <a:ea typeface="DM Sans" pitchFamily="34" charset="-122"/>
                <a:cs typeface="DM Sans" pitchFamily="34" charset="-120"/>
              </a:rPr>
              <a:t>Physics-informed loss: data + PDE residual; ≈ 13 min training on one GPU</a:t>
            </a:r>
          </a:p>
        </p:txBody>
      </p:sp>
      <p:sp>
        <p:nvSpPr>
          <p:cNvPr id="25" name="card-rule"/>
          <p:cNvSpPr/>
          <p:nvPr/>
        </p:nvSpPr>
        <p:spPr>
          <a:xfrm>
            <a:off x="8022336" y="2880360"/>
            <a:ext cx="3485388" cy="64008"/>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card"/>
          <p:cNvSpPr/>
          <p:nvPr/>
        </p:nvSpPr>
        <p:spPr>
          <a:xfrm>
            <a:off x="8022336" y="2944368"/>
            <a:ext cx="3485388" cy="3227832"/>
          </a:xfrm>
          <a:prstGeom prst="rect">
            <a:avLst/>
          </a:prstGeom>
          <a:solidFill>
            <a:srgbClr val="F2F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card-kicker"/>
          <p:cNvSpPr txBox="1"/>
          <p:nvPr/>
        </p:nvSpPr>
        <p:spPr>
          <a:xfrm>
            <a:off x="8205216" y="3035808"/>
            <a:ext cx="3119628" cy="274320"/>
          </a:xfrm>
          <a:prstGeom prst="rect">
            <a:avLst/>
          </a:prstGeom>
          <a:noFill/>
        </p:spPr>
        <p:txBody>
          <a:bodyPr wrap="square" lIns="0" tIns="0" rIns="0" bIns="0" anchor="t">
            <a:spAutoFit/>
          </a:bodyPr>
          <a:lstStyle/>
          <a:p>
            <a:pPr marL="0" indent="0" algn="l">
              <a:lnSpc>
                <a:spcPct val="115000"/>
              </a:lnSpc>
              <a:spcAft>
                <a:spcPts val="0"/>
              </a:spcAft>
              <a:buNone/>
            </a:pPr>
            <a:r>
              <a:rPr lang="en-US" sz="1050" dirty="0">
                <a:solidFill>
                  <a:srgbClr val="47C6EF"/>
                </a:solidFill>
                <a:latin typeface="DM Sans" pitchFamily="34" charset="0"/>
                <a:ea typeface="DM Sans" pitchFamily="34" charset="-122"/>
                <a:cs typeface="DM Sans" pitchFamily="34" charset="-120"/>
              </a:rPr>
              <a:t>INFERENCE</a:t>
            </a:r>
          </a:p>
        </p:txBody>
      </p:sp>
      <p:sp>
        <p:nvSpPr>
          <p:cNvPr id="28" name="text"/>
          <p:cNvSpPr txBox="1"/>
          <p:nvPr/>
        </p:nvSpPr>
        <p:spPr>
          <a:xfrm>
            <a:off x="8205216" y="3337560"/>
            <a:ext cx="3119628" cy="2743200"/>
          </a:xfrm>
          <a:prstGeom prst="rect">
            <a:avLst/>
          </a:prstGeom>
          <a:noFill/>
        </p:spPr>
        <p:txBody>
          <a:bodyPr wrap="square" lIns="0" tIns="0" rIns="0" bIns="0" anchor="t">
            <a:spAutoFit/>
          </a:bodyPr>
          <a:lstStyle/>
          <a:p>
            <a:pPr marL="206375" indent="-206375" algn="l">
              <a:lnSpc>
                <a:spcPct val="115000"/>
              </a:lnSpc>
              <a:spcAft>
                <a:spcPts val="600"/>
              </a:spcAft>
              <a:buClr>
                <a:schemeClr val="accent1"/>
              </a:buClr>
              <a:buSzPct val="105000"/>
              <a:buFont typeface="Arial"/>
              <a:buChar char="■"/>
            </a:pPr>
            <a:r>
              <a:rPr lang="en-US" sz="1250" dirty="0">
                <a:solidFill>
                  <a:schemeClr val="tx1"/>
                </a:solidFill>
                <a:latin typeface="DM Sans" pitchFamily="34" charset="0"/>
                <a:ea typeface="DM Sans" pitchFamily="34" charset="-122"/>
                <a:cs typeface="DM Sans" pitchFamily="34" charset="-120"/>
              </a:rPr>
              <a:t>Gradient fit of the 11 coefficients, 5 restarts</a:t>
            </a:r>
          </a:p>
          <a:p>
            <a:pPr marL="206375" indent="-206375" algn="l">
              <a:lnSpc>
                <a:spcPct val="115000"/>
              </a:lnSpc>
              <a:spcAft>
                <a:spcPts val="600"/>
              </a:spcAft>
              <a:buClr>
                <a:schemeClr val="accent1"/>
              </a:buClr>
              <a:buSzPct val="105000"/>
              <a:buFont typeface="Arial"/>
              <a:buChar char="■"/>
            </a:pPr>
            <a:r>
              <a:rPr lang="en-US" sz="1250" dirty="0">
                <a:solidFill>
                  <a:schemeClr val="tx1"/>
                </a:solidFill>
                <a:latin typeface="DM Sans" pitchFamily="34" charset="0"/>
                <a:ea typeface="DM Sans" pitchFamily="34" charset="-122"/>
                <a:cs typeface="DM Sans" pitchFamily="34" charset="-120"/>
              </a:rPr>
              <a:t>Realistic noise: interferometer calibration error, reflectometer radial shift</a:t>
            </a:r>
          </a:p>
          <a:p>
            <a:pPr marL="206375" indent="-206375" algn="l">
              <a:lnSpc>
                <a:spcPct val="115000"/>
              </a:lnSpc>
              <a:spcAft>
                <a:spcPts val="600"/>
              </a:spcAft>
              <a:buClr>
                <a:schemeClr val="accent1"/>
              </a:buClr>
              <a:buSzPct val="105000"/>
              <a:buFont typeface="Arial"/>
              <a:buChar char="■"/>
            </a:pPr>
            <a:r>
              <a:rPr lang="en-US" sz="1250" dirty="0">
                <a:solidFill>
                  <a:schemeClr val="tx1"/>
                </a:solidFill>
                <a:latin typeface="DM Sans" pitchFamily="34" charset="0"/>
                <a:ea typeface="DM Sans" pitchFamily="34" charset="-122"/>
                <a:cs typeface="DM Sans" pitchFamily="34" charset="-120"/>
              </a:rPr>
              <a:t>Uncertainty: multi-seed, Laplace, MCMC, Gaussian; scored with CRPS and coverage</a:t>
            </a:r>
          </a:p>
        </p:txBody>
      </p:sp>
      <p:sp>
        <p:nvSpPr>
          <p:cNvPr id="29" name="pub-bar"/>
          <p:cNvSpPr/>
          <p:nvPr/>
        </p:nvSpPr>
        <p:spPr>
          <a:xfrm>
            <a:off x="685800" y="6323076"/>
            <a:ext cx="54864" cy="342900"/>
          </a:xfrm>
          <a:prstGeom prst="rect">
            <a:avLst/>
          </a:prstGeom>
          <a:solidFill>
            <a:schemeClr val="accent1"/>
          </a:solidFill>
          <a:ln w="12700">
            <a:solidFill>
              <a:schemeClr val="accent1"/>
            </a:solidFill>
            <a:prstDash val="solid"/>
          </a:ln>
        </p:spPr>
        <p:txBody>
          <a:bodyPr/>
          <a:lstStyle/>
          <a:p>
            <a:endParaRPr lang="en-US"/>
          </a:p>
        </p:txBody>
      </p:sp>
      <p:sp>
        <p:nvSpPr>
          <p:cNvPr id="30" name="pub-strip"/>
          <p:cNvSpPr/>
          <p:nvPr/>
        </p:nvSpPr>
        <p:spPr>
          <a:xfrm>
            <a:off x="740664" y="6323076"/>
            <a:ext cx="10767060" cy="342900"/>
          </a:xfrm>
          <a:prstGeom prst="rect">
            <a:avLst/>
          </a:prstGeom>
          <a:solidFill>
            <a:schemeClr val="accent5"/>
          </a:solidFill>
          <a:ln w="12700">
            <a:solidFill>
              <a:schemeClr val="accent5"/>
            </a:solidFill>
            <a:prstDash val="solid"/>
          </a:ln>
        </p:spPr>
        <p:txBody>
          <a:bodyPr/>
          <a:lstStyle/>
          <a:p>
            <a:endParaRPr lang="en-US"/>
          </a:p>
        </p:txBody>
      </p:sp>
      <p:sp>
        <p:nvSpPr>
          <p:cNvPr id="31" name="publications"/>
          <p:cNvSpPr txBox="1"/>
          <p:nvPr/>
        </p:nvSpPr>
        <p:spPr>
          <a:xfrm>
            <a:off x="918972" y="6323076"/>
            <a:ext cx="10547604" cy="342900"/>
          </a:xfrm>
          <a:prstGeom prst="rect">
            <a:avLst/>
          </a:prstGeom>
          <a:noFill/>
          <a:ln/>
        </p:spPr>
        <p:txBody>
          <a:bodyPr wrap="square" lIns="0" tIns="0" rIns="0" bIns="0" rtlCol="0" anchor="ctr"/>
          <a:lstStyle/>
          <a:p>
            <a:pPr marL="0" indent="0">
              <a:buNone/>
            </a:pPr>
            <a:r>
              <a:rPr lang="en-US" sz="800" b="1" kern="0" spc="160" dirty="0">
                <a:solidFill>
                  <a:schemeClr val="accent1"/>
                </a:solidFill>
                <a:latin typeface="DM Sans" pitchFamily="34" charset="0"/>
                <a:ea typeface="DM Sans" pitchFamily="34" charset="-122"/>
                <a:cs typeface="DM Sans" pitchFamily="34" charset="-120"/>
              </a:rPr>
              <a:t>PUBLICATIONS   </a:t>
            </a:r>
            <a:r>
              <a:rPr lang="en-US" sz="850" dirty="0">
                <a:solidFill>
                  <a:schemeClr val="tx1"/>
                </a:solidFill>
                <a:latin typeface="DM Sans" pitchFamily="34" charset="0"/>
                <a:ea typeface="DM Sans" pitchFamily="34" charset="-122"/>
                <a:cs typeface="DM Sans" pitchFamily="34" charset="-120"/>
              </a:rPr>
              <a:t>   </a:t>
            </a:r>
            <a:r>
              <a:rPr lang="en-US" sz="850" b="1" dirty="0">
                <a:solidFill>
                  <a:schemeClr val="tx2"/>
                </a:solidFill>
                <a:latin typeface="DM Sans" pitchFamily="34" charset="0"/>
                <a:ea typeface="DM Sans" pitchFamily="34" charset="-122"/>
                <a:cs typeface="DM Sans" pitchFamily="34" charset="-120"/>
              </a:rPr>
              <a:t>[1]</a:t>
            </a:r>
            <a:r>
              <a:rPr lang="en-US" sz="850" dirty="0">
                <a:solidFill>
                  <a:schemeClr val="tx1"/>
                </a:solidFill>
                <a:latin typeface="DM Sans" pitchFamily="34" charset="0"/>
                <a:ea typeface="DM Sans" pitchFamily="34" charset="-122"/>
                <a:cs typeface="DM Sans" pitchFamily="34" charset="-120"/>
              </a:rPr>
              <a:t> NSF team, manuscript under review (2026)  ·  </a:t>
            </a:r>
            <a:r>
              <a:rPr lang="en-US" sz="850" b="1" dirty="0">
                <a:solidFill>
                  <a:schemeClr val="tx2"/>
                </a:solidFill>
                <a:latin typeface="DM Sans" pitchFamily="34" charset="0"/>
                <a:ea typeface="DM Sans" pitchFamily="34" charset="-122"/>
                <a:cs typeface="DM Sans" pitchFamily="34" charset="-120"/>
              </a:rPr>
              <a:t>[3]</a:t>
            </a:r>
            <a:r>
              <a:rPr lang="en-US" sz="850" dirty="0">
                <a:solidFill>
                  <a:schemeClr val="tx1"/>
                </a:solidFill>
                <a:latin typeface="DM Sans" pitchFamily="34" charset="0"/>
                <a:ea typeface="DM Sans" pitchFamily="34" charset="-122"/>
                <a:cs typeface="DM Sans" pitchFamily="34" charset="-120"/>
              </a:rPr>
              <a:t> FNO: Z. Li et al., ICLR (2021)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body" idx="102" hasCustomPrompt="1"/>
          </p:nvPr>
        </p:nvSpPr>
        <p:spPr>
          <a:xfrm>
            <a:off x="4572000" y="356616"/>
            <a:ext cx="6935724" cy="274320"/>
          </a:xfrm>
          <a:prstGeom prst="rect">
            <a:avLst/>
          </a:prstGeom>
          <a:noFill/>
          <a:ln/>
        </p:spPr>
        <p:txBody>
          <a:bodyPr wrap="square" lIns="0" tIns="0" rIns="0" bIns="0" rtlCol="0" anchor="t"/>
          <a:lstStyle/>
          <a:p>
            <a:pPr marL="0" indent="0" algn="r">
              <a:buNone/>
            </a:pPr>
            <a:r>
              <a:rPr lang="en-US" sz="1200" b="1" kern="0" spc="230" dirty="0">
                <a:solidFill>
                  <a:schemeClr val="accent1"/>
                </a:solidFill>
                <a:latin typeface="DM Sans" pitchFamily="34" charset="0"/>
                <a:ea typeface="DM Sans" pitchFamily="34" charset="-122"/>
                <a:cs typeface="DM Sans" pitchFamily="34" charset="-120"/>
              </a:rPr>
              <a:t>05 · RECONSTRUCTION — RESULTS</a:t>
            </a:r>
            <a:endParaRPr lang="en-US" sz="1200" dirty="0"/>
          </a:p>
        </p:txBody>
      </p:sp>
      <p:sp>
        <p:nvSpPr>
          <p:cNvPr id="3" name="Text 1"/>
          <p:cNvSpPr>
            <a:spLocks noGrp="1"/>
          </p:cNvSpPr>
          <p:nvPr>
            <p:ph type="title" idx="103" hasCustomPrompt="1"/>
          </p:nvPr>
        </p:nvSpPr>
        <p:spPr>
          <a:xfrm>
            <a:off x="676656" y="1074420"/>
            <a:ext cx="10821924" cy="566928"/>
          </a:xfrm>
          <a:prstGeom prst="rect">
            <a:avLst/>
          </a:prstGeom>
          <a:noFill/>
          <a:ln/>
        </p:spPr>
        <p:txBody>
          <a:bodyPr wrap="square" lIns="0" tIns="0" rIns="0" bIns="0" rtlCol="0" anchor="t"/>
          <a:lstStyle/>
          <a:p>
            <a:pPr marL="0" indent="0" algn="l">
              <a:buNone/>
            </a:pPr>
            <a:r>
              <a:rPr lang="en-US" sz="3000" b="1" kern="0" spc="-100" dirty="0">
                <a:solidFill>
                  <a:schemeClr val="tx2"/>
                </a:solidFill>
                <a:latin typeface="DM Sans" pitchFamily="34" charset="0"/>
                <a:ea typeface="DM Sans" pitchFamily="34" charset="-122"/>
                <a:cs typeface="DM Sans" pitchFamily="34" charset="-120"/>
              </a:rPr>
              <a:t>Results on synthetic and DIII-D discharges</a:t>
            </a:r>
            <a:endParaRPr lang="en-US" sz="3000" dirty="0"/>
          </a:p>
        </p:txBody>
      </p:sp>
      <p:sp>
        <p:nvSpPr>
          <p:cNvPr id="4" name="Text 2"/>
          <p:cNvSpPr txBox="1"/>
          <p:nvPr/>
        </p:nvSpPr>
        <p:spPr>
          <a:xfrm>
            <a:off x="685800" y="1874520"/>
            <a:ext cx="4572000" cy="4297680"/>
          </a:xfrm>
          <a:prstGeom prst="rect">
            <a:avLst/>
          </a:prstGeom>
          <a:noFill/>
          <a:ln/>
        </p:spPr>
        <p:txBody>
          <a:bodyPr wrap="square" lIns="0" tIns="0" rIns="0" bIns="0" rtlCol="0" anchor="t"/>
          <a:lstStyle/>
          <a:p>
            <a:pPr marL="254000" indent="-254000" algn="l">
              <a:lnSpc>
                <a:spcPct val="108000"/>
              </a:lnSpc>
              <a:spcAft>
                <a:spcPts val="500"/>
              </a:spcAft>
              <a:buClr>
                <a:schemeClr val="accent1"/>
              </a:buClr>
              <a:buSzPct val="105000"/>
              <a:buFont typeface="Arial"/>
              <a:buChar char="■"/>
            </a:pPr>
            <a:r>
              <a:rPr lang="en-US" sz="1350" b="1" dirty="0">
                <a:solidFill>
                  <a:schemeClr val="tx2"/>
                </a:solidFill>
                <a:latin typeface="DM Sans" pitchFamily="34" charset="0"/>
                <a:ea typeface="DM Sans" pitchFamily="34" charset="-122"/>
                <a:cs typeface="DM Sans" pitchFamily="34" charset="-120"/>
              </a:rPr>
              <a:t>On axis (unobserved):</a:t>
            </a:r>
            <a:r>
              <a:rPr lang="en-US" sz="1350" dirty="0">
                <a:solidFill>
                  <a:schemeClr val="tx1"/>
                </a:solidFill>
                <a:latin typeface="DM Sans" pitchFamily="34" charset="0"/>
                <a:ea typeface="DM Sans" pitchFamily="34" charset="-122"/>
                <a:cs typeface="DM Sans" pitchFamily="34" charset="-120"/>
              </a:rPr>
              <a:t> FNO error 29% lower than the mtanh fit [2] on synthetic data, 36% lower on DIII-D</a:t>
            </a:r>
          </a:p>
          <a:p>
            <a:pPr marL="254000" indent="-254000" algn="l">
              <a:lnSpc>
                <a:spcPct val="108000"/>
              </a:lnSpc>
              <a:spcAft>
                <a:spcPts val="500"/>
              </a:spcAft>
              <a:buClr>
                <a:schemeClr val="accent1"/>
              </a:buClr>
              <a:buSzPct val="105000"/>
              <a:buFont typeface="Arial"/>
              <a:buChar char="■"/>
            </a:pPr>
            <a:r>
              <a:rPr lang="en-US" sz="1350" b="1" dirty="0">
                <a:solidFill>
                  <a:schemeClr val="tx2"/>
                </a:solidFill>
                <a:latin typeface="DM Sans" pitchFamily="34" charset="0"/>
                <a:ea typeface="DM Sans" pitchFamily="34" charset="-122"/>
                <a:cs typeface="DM Sans" pitchFamily="34" charset="-120"/>
              </a:rPr>
              <a:t>Core and full profile:</a:t>
            </a:r>
            <a:r>
              <a:rPr lang="en-US" sz="1350" dirty="0">
                <a:solidFill>
                  <a:schemeClr val="tx1"/>
                </a:solidFill>
                <a:latin typeface="DM Sans" pitchFamily="34" charset="0"/>
                <a:ea typeface="DM Sans" pitchFamily="34" charset="-122"/>
                <a:cs typeface="DM Sans" pitchFamily="34" charset="-120"/>
              </a:rPr>
              <a:t> mtanh closer — it fits each time slice independently (≈ 320 parameters per 0.5 s window); FNO uses one physics-constrained set of 11 coefficients</a:t>
            </a:r>
          </a:p>
          <a:p>
            <a:pPr marL="254000" indent="-254000" algn="l">
              <a:lnSpc>
                <a:spcPct val="108000"/>
              </a:lnSpc>
              <a:spcAft>
                <a:spcPts val="500"/>
              </a:spcAft>
              <a:buClr>
                <a:schemeClr val="accent1"/>
              </a:buClr>
              <a:buSzPct val="105000"/>
              <a:buFont typeface="Arial"/>
              <a:buChar char="■"/>
            </a:pPr>
            <a:r>
              <a:rPr lang="en-US" sz="1350" b="1" dirty="0">
                <a:solidFill>
                  <a:schemeClr val="tx2"/>
                </a:solidFill>
                <a:latin typeface="DM Sans" pitchFamily="34" charset="0"/>
                <a:ea typeface="DM Sans" pitchFamily="34" charset="-122"/>
                <a:cs typeface="DM Sans" pitchFamily="34" charset="-120"/>
              </a:rPr>
              <a:t>Synthetic → DIII-D:</a:t>
            </a:r>
            <a:r>
              <a:rPr lang="en-US" sz="1350" dirty="0">
                <a:solidFill>
                  <a:schemeClr val="tx1"/>
                </a:solidFill>
                <a:latin typeface="DM Sans" pitchFamily="34" charset="0"/>
                <a:ea typeface="DM Sans" pitchFamily="34" charset="-122"/>
                <a:cs typeface="DM Sans" pitchFamily="34" charset="-120"/>
              </a:rPr>
              <a:t> errors grow as real profiles leave the fixed transport and source families</a:t>
            </a:r>
          </a:p>
          <a:p>
            <a:pPr marL="254000" indent="-254000" algn="l">
              <a:lnSpc>
                <a:spcPct val="108000"/>
              </a:lnSpc>
              <a:spcAft>
                <a:spcPts val="500"/>
              </a:spcAft>
              <a:buClr>
                <a:schemeClr val="accent1"/>
              </a:buClr>
              <a:buSzPct val="105000"/>
              <a:buFont typeface="Arial"/>
              <a:buChar char="■"/>
            </a:pPr>
            <a:r>
              <a:rPr lang="en-US" sz="1350" b="1" dirty="0">
                <a:solidFill>
                  <a:schemeClr val="tx2"/>
                </a:solidFill>
                <a:latin typeface="DM Sans" pitchFamily="34" charset="0"/>
                <a:ea typeface="DM Sans" pitchFamily="34" charset="-122"/>
                <a:cs typeface="DM Sans" pitchFamily="34" charset="-120"/>
              </a:rPr>
              <a:t>Uncertainty:</a:t>
            </a:r>
            <a:r>
              <a:rPr lang="en-US" sz="1350" dirty="0">
                <a:solidFill>
                  <a:schemeClr val="tx1"/>
                </a:solidFill>
                <a:latin typeface="DM Sans" pitchFamily="34" charset="0"/>
                <a:ea typeface="DM Sans" pitchFamily="34" charset="-122"/>
                <a:cs typeface="DM Sans" pitchFamily="34" charset="-120"/>
              </a:rPr>
              <a:t> the calibrated Gaussian method gives the best CRPS on both datasets</a:t>
            </a:r>
          </a:p>
        </p:txBody>
      </p:sp>
      <p:pic>
        <p:nvPicPr>
          <p:cNvPr id="5" name="Image 0" descr="image.png"/>
          <p:cNvPicPr>
            <a:picLocks noChangeAspect="1"/>
          </p:cNvPicPr>
          <p:nvPr/>
        </p:nvPicPr>
        <p:blipFill>
          <a:blip r:embed="rId3"/>
          <a:srcRect/>
          <a:stretch>
            <a:fillRect/>
          </a:stretch>
        </p:blipFill>
        <p:spPr>
          <a:xfrm>
            <a:off x="8686800" y="1764792"/>
            <a:ext cx="2743200" cy="1959429"/>
          </a:xfrm>
          <a:prstGeom prst="rect">
            <a:avLst/>
          </a:prstGeom>
        </p:spPr>
      </p:pic>
      <p:pic>
        <p:nvPicPr>
          <p:cNvPr id="6" name="Image 1" descr="image.png"/>
          <p:cNvPicPr>
            <a:picLocks noChangeAspect="1"/>
          </p:cNvPicPr>
          <p:nvPr/>
        </p:nvPicPr>
        <p:blipFill>
          <a:blip r:embed="rId4"/>
          <a:srcRect/>
          <a:stretch>
            <a:fillRect/>
          </a:stretch>
        </p:blipFill>
        <p:spPr>
          <a:xfrm>
            <a:off x="5806440" y="1764792"/>
            <a:ext cx="2743200" cy="1959429"/>
          </a:xfrm>
          <a:prstGeom prst="rect">
            <a:avLst/>
          </a:prstGeom>
        </p:spPr>
      </p:pic>
      <p:sp>
        <p:nvSpPr>
          <p:cNvPr id="7" name="Text 3"/>
          <p:cNvSpPr txBox="1"/>
          <p:nvPr/>
        </p:nvSpPr>
        <p:spPr>
          <a:xfrm>
            <a:off x="5806440" y="3769941"/>
            <a:ext cx="2743200" cy="457200"/>
          </a:xfrm>
          <a:prstGeom prst="rect">
            <a:avLst/>
          </a:prstGeom>
          <a:noFill/>
          <a:ln/>
        </p:spPr>
        <p:txBody>
          <a:bodyPr wrap="square" lIns="0" tIns="0" rIns="0" bIns="0" rtlCol="0" anchor="t"/>
          <a:lstStyle/>
          <a:p>
            <a:pPr marL="0" indent="0" algn="l">
              <a:lnSpc>
                <a:spcPct val="110000"/>
              </a:lnSpc>
              <a:buNone/>
            </a:pPr>
            <a:r>
              <a:rPr lang="en-US" sz="1050" dirty="0">
                <a:solidFill>
                  <a:schemeClr val="accent3"/>
                </a:solidFill>
                <a:latin typeface="DM Sans" pitchFamily="34" charset="0"/>
                <a:ea typeface="DM Sans" pitchFamily="34" charset="-122"/>
                <a:cs typeface="DM Sans" pitchFamily="34" charset="-120"/>
              </a:rPr>
              <a:t>Synthetic discharge [1]</a:t>
            </a:r>
            <a:endParaRPr lang="en-US" sz="1050" dirty="0"/>
          </a:p>
        </p:txBody>
      </p:sp>
      <p:sp>
        <p:nvSpPr>
          <p:cNvPr id="8" name="Text 4"/>
          <p:cNvSpPr txBox="1"/>
          <p:nvPr/>
        </p:nvSpPr>
        <p:spPr>
          <a:xfrm>
            <a:off x="8686800" y="3769941"/>
            <a:ext cx="2743200" cy="457200"/>
          </a:xfrm>
          <a:prstGeom prst="rect">
            <a:avLst/>
          </a:prstGeom>
          <a:noFill/>
          <a:ln/>
        </p:spPr>
        <p:txBody>
          <a:bodyPr wrap="square" lIns="0" tIns="0" rIns="0" bIns="0" rtlCol="0" anchor="t"/>
          <a:lstStyle/>
          <a:p>
            <a:pPr marL="0" indent="0" algn="l">
              <a:lnSpc>
                <a:spcPct val="110000"/>
              </a:lnSpc>
              <a:buNone/>
            </a:pPr>
            <a:r>
              <a:rPr lang="en-US" sz="1050" dirty="0">
                <a:solidFill>
                  <a:schemeClr val="accent3"/>
                </a:solidFill>
                <a:latin typeface="DM Sans" pitchFamily="34" charset="0"/>
                <a:ea typeface="DM Sans" pitchFamily="34" charset="-122"/>
                <a:cs typeface="DM Sans" pitchFamily="34" charset="-120"/>
              </a:rPr>
              <a:t>DIII-D #203011 [1]</a:t>
            </a:r>
            <a:endParaRPr lang="en-US" sz="1050" dirty="0"/>
          </a:p>
        </p:txBody>
      </p:sp>
      <p:sp>
        <p:nvSpPr>
          <p:cNvPr id="9" name="pub-bar"/>
          <p:cNvSpPr/>
          <p:nvPr/>
        </p:nvSpPr>
        <p:spPr>
          <a:xfrm>
            <a:off x="685800" y="6323076"/>
            <a:ext cx="54864" cy="342900"/>
          </a:xfrm>
          <a:prstGeom prst="rect">
            <a:avLst/>
          </a:prstGeom>
          <a:solidFill>
            <a:schemeClr val="accent1"/>
          </a:solidFill>
          <a:ln w="12700">
            <a:solidFill>
              <a:schemeClr val="accent1"/>
            </a:solidFill>
            <a:prstDash val="solid"/>
          </a:ln>
        </p:spPr>
        <p:txBody>
          <a:bodyPr/>
          <a:lstStyle/>
          <a:p>
            <a:endParaRPr lang="en-US"/>
          </a:p>
        </p:txBody>
      </p:sp>
      <p:sp>
        <p:nvSpPr>
          <p:cNvPr id="10" name="pub-strip"/>
          <p:cNvSpPr/>
          <p:nvPr/>
        </p:nvSpPr>
        <p:spPr>
          <a:xfrm>
            <a:off x="740664" y="6323076"/>
            <a:ext cx="10767060" cy="342900"/>
          </a:xfrm>
          <a:prstGeom prst="rect">
            <a:avLst/>
          </a:prstGeom>
          <a:solidFill>
            <a:schemeClr val="accent5"/>
          </a:solidFill>
          <a:ln w="12700">
            <a:solidFill>
              <a:schemeClr val="accent5"/>
            </a:solidFill>
            <a:prstDash val="solid"/>
          </a:ln>
        </p:spPr>
        <p:txBody>
          <a:bodyPr/>
          <a:lstStyle/>
          <a:p>
            <a:endParaRPr lang="en-US"/>
          </a:p>
        </p:txBody>
      </p:sp>
      <p:sp>
        <p:nvSpPr>
          <p:cNvPr id="11" name="publications"/>
          <p:cNvSpPr txBox="1"/>
          <p:nvPr/>
        </p:nvSpPr>
        <p:spPr>
          <a:xfrm>
            <a:off x="918972" y="6323076"/>
            <a:ext cx="10547604" cy="342900"/>
          </a:xfrm>
          <a:prstGeom prst="rect">
            <a:avLst/>
          </a:prstGeom>
          <a:noFill/>
          <a:ln/>
        </p:spPr>
        <p:txBody>
          <a:bodyPr wrap="square" lIns="0" tIns="0" rIns="0" bIns="0" rtlCol="0" anchor="ctr"/>
          <a:lstStyle/>
          <a:p>
            <a:pPr marL="0" indent="0">
              <a:buNone/>
            </a:pPr>
            <a:r>
              <a:rPr lang="en-US" sz="800" b="1" kern="0" spc="160" dirty="0">
                <a:solidFill>
                  <a:schemeClr val="accent1"/>
                </a:solidFill>
                <a:latin typeface="DM Sans" pitchFamily="34" charset="0"/>
                <a:ea typeface="DM Sans" pitchFamily="34" charset="-122"/>
                <a:cs typeface="DM Sans" pitchFamily="34" charset="-120"/>
              </a:rPr>
              <a:t>PUBLICATIONS   </a:t>
            </a:r>
            <a:r>
              <a:rPr lang="en-US" sz="850" b="1" dirty="0">
                <a:solidFill>
                  <a:schemeClr val="tx1"/>
                </a:solidFill>
                <a:latin typeface="DM Sans" pitchFamily="34" charset="0"/>
                <a:ea typeface="DM Sans" pitchFamily="34" charset="-122"/>
                <a:cs typeface="DM Sans" pitchFamily="34" charset="-120"/>
              </a:rPr>
              <a:t>[1] </a:t>
            </a:r>
            <a:r>
              <a:rPr lang="en-US" sz="850" dirty="0">
                <a:solidFill>
                  <a:schemeClr val="tx1"/>
                </a:solidFill>
                <a:latin typeface="DM Sans" pitchFamily="34" charset="0"/>
                <a:ea typeface="DM Sans" pitchFamily="34" charset="-122"/>
                <a:cs typeface="DM Sans" pitchFamily="34" charset="-120"/>
              </a:rPr>
              <a:t>NSF team, manuscript under review (2026)  ·  </a:t>
            </a:r>
            <a:r>
              <a:rPr lang="en-US" sz="850" b="1" dirty="0">
                <a:solidFill>
                  <a:schemeClr val="tx1"/>
                </a:solidFill>
                <a:latin typeface="DM Sans" pitchFamily="34" charset="0"/>
                <a:ea typeface="DM Sans" pitchFamily="34" charset="-122"/>
                <a:cs typeface="DM Sans" pitchFamily="34" charset="-120"/>
              </a:rPr>
              <a:t>[2] </a:t>
            </a:r>
            <a:r>
              <a:rPr lang="en-US" sz="850" dirty="0">
                <a:solidFill>
                  <a:schemeClr val="tx1"/>
                </a:solidFill>
                <a:latin typeface="DM Sans" pitchFamily="34" charset="0"/>
                <a:ea typeface="DM Sans" pitchFamily="34" charset="-122"/>
                <a:cs typeface="DM Sans" pitchFamily="34" charset="-120"/>
              </a:rPr>
              <a:t>mtanh: R.J. Groebner &amp; T.H. Osborne, Phys. Plasmas 5, 1800 (1998)</a:t>
            </a:r>
            <a:endParaRPr lang="en-US" sz="800" dirty="0"/>
          </a:p>
        </p:txBody>
      </p:sp>
      <p:sp>
        <p:nvSpPr>
          <p:cNvPr id="12"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8A93A5"/>
                </a:solidFill>
                <a:latin typeface="DM Sans"/>
                <a:ea typeface="DM Sans"/>
                <a:cs typeface="DM Sans"/>
              </a:defRPr>
            </a:lvl1pPr>
          </a:lstStyle>
          <a:p>
            <a:pPr algn="r"/>
            <a:fld id="{F7021451-1387-4CA6-816F-3879F97B5CBC}" type="slidenum">
              <a:rPr lang="en-US" b="0"/>
              <a:t>18</a:t>
            </a:fld>
            <a:endParaRPr lang="en-US"/>
          </a:p>
        </p:txBody>
      </p:sp>
      <p:sp>
        <p:nvSpPr>
          <p:cNvPr id="13" name="plot-legend"/>
          <p:cNvSpPr txBox="1"/>
          <p:nvPr/>
        </p:nvSpPr>
        <p:spPr>
          <a:xfrm>
            <a:off x="5806440" y="4016829"/>
            <a:ext cx="5669280" cy="201168"/>
          </a:xfrm>
          <a:prstGeom prst="rect">
            <a:avLst/>
          </a:prstGeom>
          <a:noFill/>
        </p:spPr>
        <p:txBody>
          <a:bodyPr wrap="square" lIns="0" tIns="0" rIns="0" bIns="0" anchor="t">
            <a:spAutoFit/>
          </a:bodyPr>
          <a:lstStyle/>
          <a:p>
            <a:pPr marL="0" indent="0" algn="l">
              <a:lnSpc>
                <a:spcPct val="110000"/>
              </a:lnSpc>
              <a:buNone/>
            </a:pPr>
            <a:r>
              <a:rPr lang="en-US" sz="950" dirty="0">
                <a:solidFill>
                  <a:schemeClr val="accent3"/>
                </a:solidFill>
                <a:latin typeface="DM Sans" pitchFamily="34" charset="0"/>
                <a:ea typeface="DM Sans" pitchFamily="34" charset="-122"/>
                <a:cs typeface="DM Sans" pitchFamily="34" charset="-120"/>
              </a:rPr>
              <a:t>Solid: true · dashed: FNO MAP · bands: 1σ/2σ posterior · grey: observed edge (ρ ≥ 0.7)</a:t>
            </a:r>
          </a:p>
        </p:txBody>
      </p:sp>
      <p:graphicFrame>
        <p:nvGraphicFramePr>
          <p:cNvPr id="14" name="results-table"/>
          <p:cNvGraphicFramePr>
            <a:graphicFrameLocks noGrp="1"/>
          </p:cNvGraphicFramePr>
          <p:nvPr/>
        </p:nvGraphicFramePr>
        <p:xfrm>
          <a:off x="5806440" y="4346013"/>
          <a:ext cx="5701284" cy="1801368"/>
        </p:xfrm>
        <a:graphic>
          <a:graphicData uri="http://schemas.openxmlformats.org/drawingml/2006/table">
            <a:tbl>
              <a:tblPr/>
              <a:tblGrid>
                <a:gridCol w="1828800">
                  <a:extLst>
                    <a:ext uri="{9D8B030D-6E8A-4147-A177-3AD203B41FA5}">
                      <a16:colId xmlns:a16="http://schemas.microsoft.com/office/drawing/2014/main" val="20000"/>
                    </a:ext>
                  </a:extLst>
                </a:gridCol>
                <a:gridCol w="1293876">
                  <a:extLst>
                    <a:ext uri="{9D8B030D-6E8A-4147-A177-3AD203B41FA5}">
                      <a16:colId xmlns:a16="http://schemas.microsoft.com/office/drawing/2014/main" val="20001"/>
                    </a:ext>
                  </a:extLst>
                </a:gridCol>
                <a:gridCol w="1289304">
                  <a:extLst>
                    <a:ext uri="{9D8B030D-6E8A-4147-A177-3AD203B41FA5}">
                      <a16:colId xmlns:a16="http://schemas.microsoft.com/office/drawing/2014/main" val="20002"/>
                    </a:ext>
                  </a:extLst>
                </a:gridCol>
                <a:gridCol w="1289304">
                  <a:extLst>
                    <a:ext uri="{9D8B030D-6E8A-4147-A177-3AD203B41FA5}">
                      <a16:colId xmlns:a16="http://schemas.microsoft.com/office/drawing/2014/main" val="20003"/>
                    </a:ext>
                  </a:extLst>
                </a:gridCol>
              </a:tblGrid>
              <a:tr h="246888">
                <a:tc>
                  <a:txBody>
                    <a:bodyPr/>
                    <a:lstStyle/>
                    <a:p>
                      <a:pPr algn="l"/>
                      <a:r>
                        <a:rPr lang="en-US" sz="1150" b="1" dirty="0">
                          <a:solidFill>
                            <a:srgbClr val="FFFFFF"/>
                          </a:solidFill>
                          <a:latin typeface="DM Sans" pitchFamily="34" charset="0"/>
                          <a:ea typeface="DM Sans" pitchFamily="34" charset="-122"/>
                          <a:cs typeface="DM Sans" pitchFamily="34" charset="-120"/>
                        </a:rPr>
                        <a:t>Relative L² error (MAP)</a:t>
                      </a:r>
                    </a:p>
                  </a:txBody>
                  <a:tcPr marL="54864" marR="54864" marT="0" marB="0" anchor="ctr">
                    <a:lnL w="9525">
                      <a:solidFill>
                        <a:srgbClr val="2D3870"/>
                      </a:solidFill>
                    </a:lnL>
                    <a:lnR w="9525">
                      <a:solidFill>
                        <a:srgbClr val="2D3870"/>
                      </a:solidFill>
                    </a:lnR>
                    <a:lnT w="9525">
                      <a:solidFill>
                        <a:srgbClr val="2D3870"/>
                      </a:solidFill>
                    </a:lnT>
                    <a:lnB w="9525">
                      <a:solidFill>
                        <a:srgbClr val="2D3870"/>
                      </a:solidFill>
                    </a:lnB>
                    <a:solidFill>
                      <a:srgbClr val="2D3870"/>
                    </a:solidFill>
                  </a:tcPr>
                </a:tc>
                <a:tc>
                  <a:txBody>
                    <a:bodyPr/>
                    <a:lstStyle/>
                    <a:p>
                      <a:pPr algn="ctr"/>
                      <a:r>
                        <a:rPr lang="en-US" sz="1150" b="1" dirty="0">
                          <a:solidFill>
                            <a:srgbClr val="FFFFFF"/>
                          </a:solidFill>
                          <a:latin typeface="DM Sans" pitchFamily="34" charset="0"/>
                          <a:ea typeface="DM Sans" pitchFamily="34" charset="-122"/>
                          <a:cs typeface="DM Sans" pitchFamily="34" charset="-120"/>
                        </a:rPr>
                        <a:t>Axis</a:t>
                      </a:r>
                    </a:p>
                  </a:txBody>
                  <a:tcPr marL="54864" marR="54864" marT="0" marB="0" anchor="ctr">
                    <a:lnL w="9525">
                      <a:solidFill>
                        <a:srgbClr val="2D3870"/>
                      </a:solidFill>
                    </a:lnL>
                    <a:lnR w="9525">
                      <a:solidFill>
                        <a:srgbClr val="2D3870"/>
                      </a:solidFill>
                    </a:lnR>
                    <a:lnT w="9525">
                      <a:solidFill>
                        <a:srgbClr val="2D3870"/>
                      </a:solidFill>
                    </a:lnT>
                    <a:lnB w="9525">
                      <a:solidFill>
                        <a:srgbClr val="2D3870"/>
                      </a:solidFill>
                    </a:lnB>
                    <a:solidFill>
                      <a:srgbClr val="2D3870"/>
                    </a:solidFill>
                  </a:tcPr>
                </a:tc>
                <a:tc>
                  <a:txBody>
                    <a:bodyPr/>
                    <a:lstStyle/>
                    <a:p>
                      <a:pPr algn="ctr"/>
                      <a:r>
                        <a:rPr lang="en-US" sz="1150" b="1" dirty="0">
                          <a:solidFill>
                            <a:srgbClr val="FFFFFF"/>
                          </a:solidFill>
                          <a:latin typeface="DM Sans" pitchFamily="34" charset="0"/>
                          <a:ea typeface="DM Sans" pitchFamily="34" charset="-122"/>
                          <a:cs typeface="DM Sans" pitchFamily="34" charset="-120"/>
                        </a:rPr>
                        <a:t>Core</a:t>
                      </a:r>
                    </a:p>
                  </a:txBody>
                  <a:tcPr marL="54864" marR="54864" marT="0" marB="0" anchor="ctr">
                    <a:lnL w="9525">
                      <a:solidFill>
                        <a:srgbClr val="2D3870"/>
                      </a:solidFill>
                    </a:lnL>
                    <a:lnR w="9525">
                      <a:solidFill>
                        <a:srgbClr val="2D3870"/>
                      </a:solidFill>
                    </a:lnR>
                    <a:lnT w="9525">
                      <a:solidFill>
                        <a:srgbClr val="2D3870"/>
                      </a:solidFill>
                    </a:lnT>
                    <a:lnB w="9525">
                      <a:solidFill>
                        <a:srgbClr val="2D3870"/>
                      </a:solidFill>
                    </a:lnB>
                    <a:solidFill>
                      <a:srgbClr val="2D3870"/>
                    </a:solidFill>
                  </a:tcPr>
                </a:tc>
                <a:tc>
                  <a:txBody>
                    <a:bodyPr/>
                    <a:lstStyle/>
                    <a:p>
                      <a:pPr algn="ctr"/>
                      <a:r>
                        <a:rPr lang="en-US" sz="1150" b="1" dirty="0">
                          <a:solidFill>
                            <a:srgbClr val="FFFFFF"/>
                          </a:solidFill>
                          <a:latin typeface="DM Sans" pitchFamily="34" charset="0"/>
                          <a:ea typeface="DM Sans" pitchFamily="34" charset="-122"/>
                          <a:cs typeface="DM Sans" pitchFamily="34" charset="-120"/>
                        </a:rPr>
                        <a:t>Full</a:t>
                      </a:r>
                    </a:p>
                  </a:txBody>
                  <a:tcPr marL="54864" marR="54864" marT="0" marB="0" anchor="ctr">
                    <a:lnL w="9525">
                      <a:solidFill>
                        <a:srgbClr val="2D3870"/>
                      </a:solidFill>
                    </a:lnL>
                    <a:lnR w="9525">
                      <a:solidFill>
                        <a:srgbClr val="2D3870"/>
                      </a:solidFill>
                    </a:lnR>
                    <a:lnT w="9525">
                      <a:solidFill>
                        <a:srgbClr val="2D3870"/>
                      </a:solidFill>
                    </a:lnT>
                    <a:lnB w="9525">
                      <a:solidFill>
                        <a:srgbClr val="2D3870"/>
                      </a:solidFill>
                    </a:lnB>
                    <a:solidFill>
                      <a:srgbClr val="2D3870"/>
                    </a:solidFill>
                  </a:tcPr>
                </a:tc>
                <a:extLst>
                  <a:ext uri="{0D108BD9-81ED-4DB2-BD59-A6C34878D82A}">
                    <a16:rowId xmlns:a16="http://schemas.microsoft.com/office/drawing/2014/main" val="10000"/>
                  </a:ext>
                </a:extLst>
              </a:tr>
              <a:tr h="201168">
                <a:tc>
                  <a:txBody>
                    <a:bodyPr/>
                    <a:lstStyle/>
                    <a:p>
                      <a:pPr algn="l"/>
                      <a:r>
                        <a:rPr lang="en-US" sz="900" dirty="0">
                          <a:solidFill>
                            <a:srgbClr val="47C6EF"/>
                          </a:solidFill>
                          <a:latin typeface="DM Sans" pitchFamily="34" charset="0"/>
                          <a:ea typeface="DM Sans" pitchFamily="34" charset="-122"/>
                          <a:cs typeface="DM Sans" pitchFamily="34" charset="-120"/>
                        </a:rPr>
                        <a:t>lower is better  ·  [1]</a:t>
                      </a:r>
                    </a:p>
                  </a:txBody>
                  <a:tcPr marL="54864" marR="54864" marT="0" marB="0" anchor="ctr">
                    <a:lnL w="9525">
                      <a:solidFill>
                        <a:srgbClr val="2D3870"/>
                      </a:solidFill>
                    </a:lnL>
                    <a:lnR w="9525">
                      <a:solidFill>
                        <a:srgbClr val="2D3870"/>
                      </a:solidFill>
                    </a:lnR>
                    <a:lnT w="9525">
                      <a:solidFill>
                        <a:srgbClr val="2D3870"/>
                      </a:solidFill>
                    </a:lnT>
                    <a:lnB w="9525">
                      <a:solidFill>
                        <a:srgbClr val="C9D3DD"/>
                      </a:solidFill>
                    </a:lnB>
                    <a:solidFill>
                      <a:srgbClr val="2D3870"/>
                    </a:solidFill>
                  </a:tcPr>
                </a:tc>
                <a:tc>
                  <a:txBody>
                    <a:bodyPr/>
                    <a:lstStyle/>
                    <a:p>
                      <a:pPr algn="ctr"/>
                      <a:r>
                        <a:rPr lang="en-US" sz="900" dirty="0">
                          <a:solidFill>
                            <a:srgbClr val="47C6EF"/>
                          </a:solidFill>
                          <a:latin typeface="DM Sans" pitchFamily="34" charset="0"/>
                          <a:ea typeface="DM Sans" pitchFamily="34" charset="-122"/>
                          <a:cs typeface="DM Sans" pitchFamily="34" charset="-120"/>
                        </a:rPr>
                        <a:t>ρ &lt; 0.05, unobserved</a:t>
                      </a:r>
                    </a:p>
                  </a:txBody>
                  <a:tcPr marL="54864" marR="54864" marT="0" marB="0" anchor="ctr">
                    <a:lnL w="9525">
                      <a:solidFill>
                        <a:srgbClr val="2D3870"/>
                      </a:solidFill>
                    </a:lnL>
                    <a:lnR w="9525">
                      <a:solidFill>
                        <a:srgbClr val="2D3870"/>
                      </a:solidFill>
                    </a:lnR>
                    <a:lnT w="9525">
                      <a:solidFill>
                        <a:srgbClr val="2D3870"/>
                      </a:solidFill>
                    </a:lnT>
                    <a:lnB w="9525">
                      <a:solidFill>
                        <a:srgbClr val="C9D3DD"/>
                      </a:solidFill>
                    </a:lnB>
                    <a:solidFill>
                      <a:srgbClr val="2D3870"/>
                    </a:solidFill>
                  </a:tcPr>
                </a:tc>
                <a:tc>
                  <a:txBody>
                    <a:bodyPr/>
                    <a:lstStyle/>
                    <a:p>
                      <a:pPr algn="ctr"/>
                      <a:r>
                        <a:rPr lang="en-US" sz="900" dirty="0">
                          <a:solidFill>
                            <a:srgbClr val="47C6EF"/>
                          </a:solidFill>
                          <a:latin typeface="DM Sans" pitchFamily="34" charset="0"/>
                          <a:ea typeface="DM Sans" pitchFamily="34" charset="-122"/>
                          <a:cs typeface="DM Sans" pitchFamily="34" charset="-120"/>
                        </a:rPr>
                        <a:t>ρ &lt; 0.7, unobserved</a:t>
                      </a:r>
                    </a:p>
                  </a:txBody>
                  <a:tcPr marL="54864" marR="54864" marT="0" marB="0" anchor="ctr">
                    <a:lnL w="9525">
                      <a:solidFill>
                        <a:srgbClr val="2D3870"/>
                      </a:solidFill>
                    </a:lnL>
                    <a:lnR w="9525">
                      <a:solidFill>
                        <a:srgbClr val="2D3870"/>
                      </a:solidFill>
                    </a:lnR>
                    <a:lnT w="9525">
                      <a:solidFill>
                        <a:srgbClr val="2D3870"/>
                      </a:solidFill>
                    </a:lnT>
                    <a:lnB w="9525">
                      <a:solidFill>
                        <a:srgbClr val="C9D3DD"/>
                      </a:solidFill>
                    </a:lnB>
                    <a:solidFill>
                      <a:srgbClr val="2D3870"/>
                    </a:solidFill>
                  </a:tcPr>
                </a:tc>
                <a:tc>
                  <a:txBody>
                    <a:bodyPr/>
                    <a:lstStyle/>
                    <a:p>
                      <a:pPr algn="ctr"/>
                      <a:r>
                        <a:rPr lang="en-US" sz="900" dirty="0">
                          <a:solidFill>
                            <a:srgbClr val="47C6EF"/>
                          </a:solidFill>
                          <a:latin typeface="DM Sans" pitchFamily="34" charset="0"/>
                          <a:ea typeface="DM Sans" pitchFamily="34" charset="-122"/>
                          <a:cs typeface="DM Sans" pitchFamily="34" charset="-120"/>
                        </a:rPr>
                        <a:t>profile</a:t>
                      </a:r>
                    </a:p>
                  </a:txBody>
                  <a:tcPr marL="54864" marR="54864" marT="0" marB="0" anchor="ctr">
                    <a:lnL w="9525">
                      <a:solidFill>
                        <a:srgbClr val="2D3870"/>
                      </a:solidFill>
                    </a:lnL>
                    <a:lnR w="9525">
                      <a:solidFill>
                        <a:srgbClr val="2D3870"/>
                      </a:solidFill>
                    </a:lnR>
                    <a:lnT w="9525">
                      <a:solidFill>
                        <a:srgbClr val="2D3870"/>
                      </a:solidFill>
                    </a:lnT>
                    <a:lnB w="9525">
                      <a:solidFill>
                        <a:srgbClr val="C9D3DD"/>
                      </a:solidFill>
                    </a:lnB>
                    <a:solidFill>
                      <a:srgbClr val="2D3870"/>
                    </a:solidFill>
                  </a:tcPr>
                </a:tc>
                <a:extLst>
                  <a:ext uri="{0D108BD9-81ED-4DB2-BD59-A6C34878D82A}">
                    <a16:rowId xmlns:a16="http://schemas.microsoft.com/office/drawing/2014/main" val="10001"/>
                  </a:ext>
                </a:extLst>
              </a:tr>
              <a:tr h="219456">
                <a:tc gridSpan="4">
                  <a:txBody>
                    <a:bodyPr/>
                    <a:lstStyle/>
                    <a:p>
                      <a:pPr algn="l"/>
                      <a:r>
                        <a:rPr lang="en-US" sz="1050" b="1" dirty="0">
                          <a:solidFill>
                            <a:srgbClr val="2D3870"/>
                          </a:solidFill>
                          <a:latin typeface="DM Sans" pitchFamily="34" charset="0"/>
                          <a:ea typeface="DM Sans" pitchFamily="34" charset="-122"/>
                          <a:cs typeface="DM Sans" pitchFamily="34" charset="-120"/>
                        </a:rPr>
                        <a:t>Synthetic · 100 discharges</a:t>
                      </a:r>
                    </a:p>
                  </a:txBody>
                  <a:tcPr marL="54864" marR="54864" marT="0" marB="0" anchor="ctr">
                    <a:lnL w="9525">
                      <a:solidFill>
                        <a:srgbClr val="C9D3DD"/>
                      </a:solidFill>
                    </a:lnL>
                    <a:lnR w="9525">
                      <a:solidFill>
                        <a:srgbClr val="C9D3DD"/>
                      </a:solidFill>
                    </a:lnR>
                    <a:lnT w="9525">
                      <a:solidFill>
                        <a:srgbClr val="C9D3DD"/>
                      </a:solidFill>
                    </a:lnT>
                    <a:lnB w="9525">
                      <a:solidFill>
                        <a:srgbClr val="C9D3DD"/>
                      </a:solidFill>
                    </a:lnB>
                    <a:solidFill>
                      <a:srgbClr val="EAF6FC"/>
                    </a:solidFill>
                  </a:tcPr>
                </a:tc>
                <a:tc hMerge="1">
                  <a:txBody>
                    <a:bodyPr/>
                    <a:lstStyle/>
                    <a:p>
                      <a:pPr algn="ctr"/>
                      <a:endParaRPr/>
                    </a:p>
                  </a:txBody>
                  <a:tcPr marL="54864" marR="54864" marT="0" marB="0" anchor="ctr">
                    <a:lnL w="9525">
                      <a:solidFill>
                        <a:srgbClr val="C9D3DD"/>
                      </a:solidFill>
                    </a:lnL>
                    <a:lnR w="9525">
                      <a:solidFill>
                        <a:srgbClr val="C9D3DD"/>
                      </a:solidFill>
                    </a:lnR>
                    <a:lnT w="9525">
                      <a:solidFill>
                        <a:srgbClr val="C9D3DD"/>
                      </a:solidFill>
                    </a:lnT>
                    <a:lnB w="9525">
                      <a:solidFill>
                        <a:srgbClr val="C9D3DD"/>
                      </a:solidFill>
                    </a:lnB>
                    <a:solidFill>
                      <a:srgbClr val="EAF6FC"/>
                    </a:solidFill>
                  </a:tcPr>
                </a:tc>
                <a:tc hMerge="1">
                  <a:txBody>
                    <a:bodyPr/>
                    <a:lstStyle/>
                    <a:p>
                      <a:pPr algn="ctr"/>
                      <a:endParaRPr/>
                    </a:p>
                  </a:txBody>
                  <a:tcPr marL="54864" marR="54864" marT="0" marB="0" anchor="ctr">
                    <a:lnL w="9525">
                      <a:solidFill>
                        <a:srgbClr val="C9D3DD"/>
                      </a:solidFill>
                    </a:lnL>
                    <a:lnR w="9525">
                      <a:solidFill>
                        <a:srgbClr val="C9D3DD"/>
                      </a:solidFill>
                    </a:lnR>
                    <a:lnT w="9525">
                      <a:solidFill>
                        <a:srgbClr val="C9D3DD"/>
                      </a:solidFill>
                    </a:lnT>
                    <a:lnB w="9525">
                      <a:solidFill>
                        <a:srgbClr val="C9D3DD"/>
                      </a:solidFill>
                    </a:lnB>
                    <a:solidFill>
                      <a:srgbClr val="EAF6FC"/>
                    </a:solidFill>
                  </a:tcPr>
                </a:tc>
                <a:tc hMerge="1">
                  <a:txBody>
                    <a:bodyPr/>
                    <a:lstStyle/>
                    <a:p>
                      <a:pPr algn="ctr"/>
                      <a:endParaRPr/>
                    </a:p>
                  </a:txBody>
                  <a:tcPr marL="54864" marR="54864" marT="0" marB="0" anchor="ctr">
                    <a:lnL w="9525">
                      <a:solidFill>
                        <a:srgbClr val="C9D3DD"/>
                      </a:solidFill>
                    </a:lnL>
                    <a:lnR w="9525">
                      <a:solidFill>
                        <a:srgbClr val="C9D3DD"/>
                      </a:solidFill>
                    </a:lnR>
                    <a:lnT w="9525">
                      <a:solidFill>
                        <a:srgbClr val="C9D3DD"/>
                      </a:solidFill>
                    </a:lnT>
                    <a:lnB w="9525">
                      <a:solidFill>
                        <a:srgbClr val="C9D3DD"/>
                      </a:solidFill>
                    </a:lnB>
                    <a:solidFill>
                      <a:srgbClr val="EAF6FC"/>
                    </a:solidFill>
                  </a:tcPr>
                </a:tc>
                <a:extLst>
                  <a:ext uri="{0D108BD9-81ED-4DB2-BD59-A6C34878D82A}">
                    <a16:rowId xmlns:a16="http://schemas.microsoft.com/office/drawing/2014/main" val="10002"/>
                  </a:ext>
                </a:extLst>
              </a:tr>
              <a:tr h="228600">
                <a:tc>
                  <a:txBody>
                    <a:bodyPr/>
                    <a:lstStyle/>
                    <a:p>
                      <a:pPr algn="l"/>
                      <a:r>
                        <a:rPr lang="en-US" sz="1150" b="1" dirty="0">
                          <a:solidFill>
                            <a:srgbClr val="2D3870"/>
                          </a:solidFill>
                          <a:latin typeface="DM Sans" pitchFamily="34" charset="0"/>
                          <a:ea typeface="DM Sans" pitchFamily="34" charset="-122"/>
                          <a:cs typeface="DM Sans" pitchFamily="34" charset="-120"/>
                        </a:rPr>
                        <a:t>FNO (this work)</a:t>
                      </a:r>
                    </a:p>
                  </a:txBody>
                  <a:tcPr marL="54864" marR="54864" marT="0" marB="0" anchor="ctr">
                    <a:lnL w="9525">
                      <a:solidFill>
                        <a:srgbClr val="C9D3DD"/>
                      </a:solidFill>
                    </a:lnL>
                    <a:lnR w="9525">
                      <a:solidFill>
                        <a:srgbClr val="C9D3DD"/>
                      </a:solidFill>
                    </a:lnR>
                    <a:lnT w="9525">
                      <a:solidFill>
                        <a:srgbClr val="C9D3DD"/>
                      </a:solidFill>
                    </a:lnT>
                    <a:lnB w="9525">
                      <a:solidFill>
                        <a:srgbClr val="C9D3DD"/>
                      </a:solidFill>
                    </a:lnB>
                    <a:solidFill>
                      <a:srgbClr val="FFFFFF"/>
                    </a:solidFill>
                  </a:tcPr>
                </a:tc>
                <a:tc>
                  <a:txBody>
                    <a:bodyPr/>
                    <a:lstStyle/>
                    <a:p>
                      <a:pPr algn="ctr"/>
                      <a:r>
                        <a:rPr lang="en-US" sz="1150" b="1" dirty="0">
                          <a:solidFill>
                            <a:srgbClr val="2D3870"/>
                          </a:solidFill>
                          <a:latin typeface="DM Sans" pitchFamily="34" charset="0"/>
                          <a:ea typeface="DM Sans" pitchFamily="34" charset="-122"/>
                          <a:cs typeface="DM Sans" pitchFamily="34" charset="-120"/>
                        </a:rPr>
                        <a:t>0.057</a:t>
                      </a:r>
                    </a:p>
                  </a:txBody>
                  <a:tcPr marL="54864" marR="54864" marT="0" marB="0" anchor="ctr">
                    <a:lnL w="9525">
                      <a:solidFill>
                        <a:srgbClr val="C9D3DD"/>
                      </a:solidFill>
                    </a:lnL>
                    <a:lnR w="9525">
                      <a:solidFill>
                        <a:srgbClr val="C9D3DD"/>
                      </a:solidFill>
                    </a:lnR>
                    <a:lnT w="9525">
                      <a:solidFill>
                        <a:srgbClr val="C9D3DD"/>
                      </a:solidFill>
                    </a:lnT>
                    <a:lnB w="9525">
                      <a:solidFill>
                        <a:srgbClr val="C9D3DD"/>
                      </a:solidFill>
                    </a:lnB>
                    <a:solidFill>
                      <a:srgbClr val="FFFFFF"/>
                    </a:solidFill>
                  </a:tcPr>
                </a:tc>
                <a:tc>
                  <a:txBody>
                    <a:bodyPr/>
                    <a:lstStyle/>
                    <a:p>
                      <a:pPr algn="ctr"/>
                      <a:r>
                        <a:rPr lang="en-US" sz="1150" dirty="0">
                          <a:solidFill>
                            <a:srgbClr val="2B3448"/>
                          </a:solidFill>
                          <a:latin typeface="DM Sans" pitchFamily="34" charset="0"/>
                          <a:ea typeface="DM Sans" pitchFamily="34" charset="-122"/>
                          <a:cs typeface="DM Sans" pitchFamily="34" charset="-120"/>
                        </a:rPr>
                        <a:t>0.060</a:t>
                      </a:r>
                    </a:p>
                  </a:txBody>
                  <a:tcPr marL="54864" marR="54864" marT="0" marB="0" anchor="ctr">
                    <a:lnL w="9525">
                      <a:solidFill>
                        <a:srgbClr val="C9D3DD"/>
                      </a:solidFill>
                    </a:lnL>
                    <a:lnR w="9525">
                      <a:solidFill>
                        <a:srgbClr val="C9D3DD"/>
                      </a:solidFill>
                    </a:lnR>
                    <a:lnT w="9525">
                      <a:solidFill>
                        <a:srgbClr val="C9D3DD"/>
                      </a:solidFill>
                    </a:lnT>
                    <a:lnB w="9525">
                      <a:solidFill>
                        <a:srgbClr val="C9D3DD"/>
                      </a:solidFill>
                    </a:lnB>
                    <a:solidFill>
                      <a:srgbClr val="FFFFFF"/>
                    </a:solidFill>
                  </a:tcPr>
                </a:tc>
                <a:tc>
                  <a:txBody>
                    <a:bodyPr/>
                    <a:lstStyle/>
                    <a:p>
                      <a:pPr algn="ctr"/>
                      <a:r>
                        <a:rPr lang="en-US" sz="1150" dirty="0">
                          <a:solidFill>
                            <a:srgbClr val="2B3448"/>
                          </a:solidFill>
                          <a:latin typeface="DM Sans" pitchFamily="34" charset="0"/>
                          <a:ea typeface="DM Sans" pitchFamily="34" charset="-122"/>
                          <a:cs typeface="DM Sans" pitchFamily="34" charset="-120"/>
                        </a:rPr>
                        <a:t>0.066</a:t>
                      </a:r>
                    </a:p>
                  </a:txBody>
                  <a:tcPr marL="54864" marR="54864" marT="0" marB="0" anchor="ctr">
                    <a:lnL w="9525">
                      <a:solidFill>
                        <a:srgbClr val="C9D3DD"/>
                      </a:solidFill>
                    </a:lnL>
                    <a:lnR w="9525">
                      <a:solidFill>
                        <a:srgbClr val="C9D3DD"/>
                      </a:solidFill>
                    </a:lnR>
                    <a:lnT w="9525">
                      <a:solidFill>
                        <a:srgbClr val="C9D3DD"/>
                      </a:solidFill>
                    </a:lnT>
                    <a:lnB w="9525">
                      <a:solidFill>
                        <a:srgbClr val="C9D3DD"/>
                      </a:solidFill>
                    </a:lnB>
                    <a:solidFill>
                      <a:srgbClr val="FFFFFF"/>
                    </a:solidFill>
                  </a:tcPr>
                </a:tc>
                <a:extLst>
                  <a:ext uri="{0D108BD9-81ED-4DB2-BD59-A6C34878D82A}">
                    <a16:rowId xmlns:a16="http://schemas.microsoft.com/office/drawing/2014/main" val="10003"/>
                  </a:ext>
                </a:extLst>
              </a:tr>
              <a:tr h="228600">
                <a:tc>
                  <a:txBody>
                    <a:bodyPr/>
                    <a:lstStyle/>
                    <a:p>
                      <a:pPr algn="l"/>
                      <a:r>
                        <a:rPr lang="en-US" sz="1150" dirty="0">
                          <a:solidFill>
                            <a:srgbClr val="2B3448"/>
                          </a:solidFill>
                          <a:latin typeface="DM Sans" pitchFamily="34" charset="0"/>
                          <a:ea typeface="DM Sans" pitchFamily="34" charset="-122"/>
                          <a:cs typeface="DM Sans" pitchFamily="34" charset="-120"/>
                        </a:rPr>
                        <a:t>mtanh fit [2]</a:t>
                      </a:r>
                    </a:p>
                  </a:txBody>
                  <a:tcPr marL="54864" marR="54864" marT="0" marB="0" anchor="ctr">
                    <a:lnL w="9525">
                      <a:solidFill>
                        <a:srgbClr val="C9D3DD"/>
                      </a:solidFill>
                    </a:lnL>
                    <a:lnR w="9525">
                      <a:solidFill>
                        <a:srgbClr val="C9D3DD"/>
                      </a:solidFill>
                    </a:lnR>
                    <a:lnT w="9525">
                      <a:solidFill>
                        <a:srgbClr val="C9D3DD"/>
                      </a:solidFill>
                    </a:lnT>
                    <a:lnB w="9525">
                      <a:solidFill>
                        <a:srgbClr val="C9D3DD"/>
                      </a:solidFill>
                    </a:lnB>
                    <a:solidFill>
                      <a:srgbClr val="FFFFFF"/>
                    </a:solidFill>
                  </a:tcPr>
                </a:tc>
                <a:tc>
                  <a:txBody>
                    <a:bodyPr/>
                    <a:lstStyle/>
                    <a:p>
                      <a:pPr algn="ctr"/>
                      <a:r>
                        <a:rPr lang="en-US" sz="1150" dirty="0">
                          <a:solidFill>
                            <a:srgbClr val="2B3448"/>
                          </a:solidFill>
                          <a:latin typeface="DM Sans" pitchFamily="34" charset="0"/>
                          <a:ea typeface="DM Sans" pitchFamily="34" charset="-122"/>
                          <a:cs typeface="DM Sans" pitchFamily="34" charset="-120"/>
                        </a:rPr>
                        <a:t>0.080</a:t>
                      </a:r>
                    </a:p>
                  </a:txBody>
                  <a:tcPr marL="54864" marR="54864" marT="0" marB="0" anchor="ctr">
                    <a:lnL w="9525">
                      <a:solidFill>
                        <a:srgbClr val="C9D3DD"/>
                      </a:solidFill>
                    </a:lnL>
                    <a:lnR w="9525">
                      <a:solidFill>
                        <a:srgbClr val="C9D3DD"/>
                      </a:solidFill>
                    </a:lnR>
                    <a:lnT w="9525">
                      <a:solidFill>
                        <a:srgbClr val="C9D3DD"/>
                      </a:solidFill>
                    </a:lnT>
                    <a:lnB w="9525">
                      <a:solidFill>
                        <a:srgbClr val="C9D3DD"/>
                      </a:solidFill>
                    </a:lnB>
                    <a:solidFill>
                      <a:srgbClr val="FFFFFF"/>
                    </a:solidFill>
                  </a:tcPr>
                </a:tc>
                <a:tc>
                  <a:txBody>
                    <a:bodyPr/>
                    <a:lstStyle/>
                    <a:p>
                      <a:pPr algn="ctr"/>
                      <a:r>
                        <a:rPr lang="en-US" sz="1150" b="1" dirty="0">
                          <a:solidFill>
                            <a:srgbClr val="2D3870"/>
                          </a:solidFill>
                          <a:latin typeface="DM Sans" pitchFamily="34" charset="0"/>
                          <a:ea typeface="DM Sans" pitchFamily="34" charset="-122"/>
                          <a:cs typeface="DM Sans" pitchFamily="34" charset="-120"/>
                        </a:rPr>
                        <a:t>0.055</a:t>
                      </a:r>
                    </a:p>
                  </a:txBody>
                  <a:tcPr marL="54864" marR="54864" marT="0" marB="0" anchor="ctr">
                    <a:lnL w="9525">
                      <a:solidFill>
                        <a:srgbClr val="C9D3DD"/>
                      </a:solidFill>
                    </a:lnL>
                    <a:lnR w="9525">
                      <a:solidFill>
                        <a:srgbClr val="C9D3DD"/>
                      </a:solidFill>
                    </a:lnR>
                    <a:lnT w="9525">
                      <a:solidFill>
                        <a:srgbClr val="C9D3DD"/>
                      </a:solidFill>
                    </a:lnT>
                    <a:lnB w="9525">
                      <a:solidFill>
                        <a:srgbClr val="C9D3DD"/>
                      </a:solidFill>
                    </a:lnB>
                    <a:solidFill>
                      <a:srgbClr val="FFFFFF"/>
                    </a:solidFill>
                  </a:tcPr>
                </a:tc>
                <a:tc>
                  <a:txBody>
                    <a:bodyPr/>
                    <a:lstStyle/>
                    <a:p>
                      <a:pPr algn="ctr"/>
                      <a:r>
                        <a:rPr lang="en-US" sz="1150" b="1" dirty="0">
                          <a:solidFill>
                            <a:srgbClr val="2D3870"/>
                          </a:solidFill>
                          <a:latin typeface="DM Sans" pitchFamily="34" charset="0"/>
                          <a:ea typeface="DM Sans" pitchFamily="34" charset="-122"/>
                          <a:cs typeface="DM Sans" pitchFamily="34" charset="-120"/>
                        </a:rPr>
                        <a:t>0.056</a:t>
                      </a:r>
                    </a:p>
                  </a:txBody>
                  <a:tcPr marL="54864" marR="54864" marT="0" marB="0" anchor="ctr">
                    <a:lnL w="9525">
                      <a:solidFill>
                        <a:srgbClr val="C9D3DD"/>
                      </a:solidFill>
                    </a:lnL>
                    <a:lnR w="9525">
                      <a:solidFill>
                        <a:srgbClr val="C9D3DD"/>
                      </a:solidFill>
                    </a:lnR>
                    <a:lnT w="9525">
                      <a:solidFill>
                        <a:srgbClr val="C9D3DD"/>
                      </a:solidFill>
                    </a:lnT>
                    <a:lnB w="9525">
                      <a:solidFill>
                        <a:srgbClr val="C9D3DD"/>
                      </a:solidFill>
                    </a:lnB>
                    <a:solidFill>
                      <a:srgbClr val="FFFFFF"/>
                    </a:solidFill>
                  </a:tcPr>
                </a:tc>
                <a:extLst>
                  <a:ext uri="{0D108BD9-81ED-4DB2-BD59-A6C34878D82A}">
                    <a16:rowId xmlns:a16="http://schemas.microsoft.com/office/drawing/2014/main" val="10004"/>
                  </a:ext>
                </a:extLst>
              </a:tr>
              <a:tr h="219456">
                <a:tc gridSpan="4">
                  <a:txBody>
                    <a:bodyPr/>
                    <a:lstStyle/>
                    <a:p>
                      <a:pPr algn="l"/>
                      <a:r>
                        <a:rPr lang="en-US" sz="1050" b="1" dirty="0">
                          <a:solidFill>
                            <a:srgbClr val="2D3870"/>
                          </a:solidFill>
                          <a:latin typeface="DM Sans" pitchFamily="34" charset="0"/>
                          <a:ea typeface="DM Sans" pitchFamily="34" charset="-122"/>
                          <a:cs typeface="DM Sans" pitchFamily="34" charset="-120"/>
                        </a:rPr>
                        <a:t>DIII-D · 13 discharges</a:t>
                      </a:r>
                    </a:p>
                  </a:txBody>
                  <a:tcPr marL="54864" marR="54864" marT="0" marB="0" anchor="ctr">
                    <a:lnL w="9525">
                      <a:solidFill>
                        <a:srgbClr val="C9D3DD"/>
                      </a:solidFill>
                    </a:lnL>
                    <a:lnR w="9525">
                      <a:solidFill>
                        <a:srgbClr val="C9D3DD"/>
                      </a:solidFill>
                    </a:lnR>
                    <a:lnT w="9525">
                      <a:solidFill>
                        <a:srgbClr val="C9D3DD"/>
                      </a:solidFill>
                    </a:lnT>
                    <a:lnB w="9525">
                      <a:solidFill>
                        <a:srgbClr val="C9D3DD"/>
                      </a:solidFill>
                    </a:lnB>
                    <a:solidFill>
                      <a:srgbClr val="EAF6FC"/>
                    </a:solidFill>
                  </a:tcPr>
                </a:tc>
                <a:tc hMerge="1">
                  <a:txBody>
                    <a:bodyPr/>
                    <a:lstStyle/>
                    <a:p>
                      <a:pPr algn="ctr"/>
                      <a:endParaRPr/>
                    </a:p>
                  </a:txBody>
                  <a:tcPr marL="54864" marR="54864" marT="0" marB="0" anchor="ctr">
                    <a:lnL w="9525">
                      <a:solidFill>
                        <a:srgbClr val="C9D3DD"/>
                      </a:solidFill>
                    </a:lnL>
                    <a:lnR w="9525">
                      <a:solidFill>
                        <a:srgbClr val="C9D3DD"/>
                      </a:solidFill>
                    </a:lnR>
                    <a:lnT w="9525">
                      <a:solidFill>
                        <a:srgbClr val="C9D3DD"/>
                      </a:solidFill>
                    </a:lnT>
                    <a:lnB w="9525">
                      <a:solidFill>
                        <a:srgbClr val="C9D3DD"/>
                      </a:solidFill>
                    </a:lnB>
                    <a:solidFill>
                      <a:srgbClr val="EAF6FC"/>
                    </a:solidFill>
                  </a:tcPr>
                </a:tc>
                <a:tc hMerge="1">
                  <a:txBody>
                    <a:bodyPr/>
                    <a:lstStyle/>
                    <a:p>
                      <a:pPr algn="ctr"/>
                      <a:endParaRPr/>
                    </a:p>
                  </a:txBody>
                  <a:tcPr marL="54864" marR="54864" marT="0" marB="0" anchor="ctr">
                    <a:lnL w="9525">
                      <a:solidFill>
                        <a:srgbClr val="C9D3DD"/>
                      </a:solidFill>
                    </a:lnL>
                    <a:lnR w="9525">
                      <a:solidFill>
                        <a:srgbClr val="C9D3DD"/>
                      </a:solidFill>
                    </a:lnR>
                    <a:lnT w="9525">
                      <a:solidFill>
                        <a:srgbClr val="C9D3DD"/>
                      </a:solidFill>
                    </a:lnT>
                    <a:lnB w="9525">
                      <a:solidFill>
                        <a:srgbClr val="C9D3DD"/>
                      </a:solidFill>
                    </a:lnB>
                    <a:solidFill>
                      <a:srgbClr val="EAF6FC"/>
                    </a:solidFill>
                  </a:tcPr>
                </a:tc>
                <a:tc hMerge="1">
                  <a:txBody>
                    <a:bodyPr/>
                    <a:lstStyle/>
                    <a:p>
                      <a:pPr algn="ctr"/>
                      <a:endParaRPr/>
                    </a:p>
                  </a:txBody>
                  <a:tcPr marL="54864" marR="54864" marT="0" marB="0" anchor="ctr">
                    <a:lnL w="9525">
                      <a:solidFill>
                        <a:srgbClr val="C9D3DD"/>
                      </a:solidFill>
                    </a:lnL>
                    <a:lnR w="9525">
                      <a:solidFill>
                        <a:srgbClr val="C9D3DD"/>
                      </a:solidFill>
                    </a:lnR>
                    <a:lnT w="9525">
                      <a:solidFill>
                        <a:srgbClr val="C9D3DD"/>
                      </a:solidFill>
                    </a:lnT>
                    <a:lnB w="9525">
                      <a:solidFill>
                        <a:srgbClr val="C9D3DD"/>
                      </a:solidFill>
                    </a:lnB>
                    <a:solidFill>
                      <a:srgbClr val="EAF6FC"/>
                    </a:solidFill>
                  </a:tcPr>
                </a:tc>
                <a:extLst>
                  <a:ext uri="{0D108BD9-81ED-4DB2-BD59-A6C34878D82A}">
                    <a16:rowId xmlns:a16="http://schemas.microsoft.com/office/drawing/2014/main" val="10005"/>
                  </a:ext>
                </a:extLst>
              </a:tr>
              <a:tr h="228600">
                <a:tc>
                  <a:txBody>
                    <a:bodyPr/>
                    <a:lstStyle/>
                    <a:p>
                      <a:pPr algn="l"/>
                      <a:r>
                        <a:rPr lang="en-US" sz="1150" b="1" dirty="0">
                          <a:solidFill>
                            <a:srgbClr val="2D3870"/>
                          </a:solidFill>
                          <a:latin typeface="DM Sans" pitchFamily="34" charset="0"/>
                          <a:ea typeface="DM Sans" pitchFamily="34" charset="-122"/>
                          <a:cs typeface="DM Sans" pitchFamily="34" charset="-120"/>
                        </a:rPr>
                        <a:t>FNO (this work)</a:t>
                      </a:r>
                    </a:p>
                  </a:txBody>
                  <a:tcPr marL="54864" marR="54864" marT="0" marB="0" anchor="ctr">
                    <a:lnL w="9525">
                      <a:solidFill>
                        <a:srgbClr val="C9D3DD"/>
                      </a:solidFill>
                    </a:lnL>
                    <a:lnR w="9525">
                      <a:solidFill>
                        <a:srgbClr val="C9D3DD"/>
                      </a:solidFill>
                    </a:lnR>
                    <a:lnT w="9525">
                      <a:solidFill>
                        <a:srgbClr val="C9D3DD"/>
                      </a:solidFill>
                    </a:lnT>
                    <a:lnB w="9525">
                      <a:solidFill>
                        <a:srgbClr val="C9D3DD"/>
                      </a:solidFill>
                    </a:lnB>
                    <a:solidFill>
                      <a:srgbClr val="FFFFFF"/>
                    </a:solidFill>
                  </a:tcPr>
                </a:tc>
                <a:tc>
                  <a:txBody>
                    <a:bodyPr/>
                    <a:lstStyle/>
                    <a:p>
                      <a:pPr algn="ctr"/>
                      <a:r>
                        <a:rPr lang="en-US" sz="1150" b="1" dirty="0">
                          <a:solidFill>
                            <a:srgbClr val="2D3870"/>
                          </a:solidFill>
                          <a:latin typeface="DM Sans" pitchFamily="34" charset="0"/>
                          <a:ea typeface="DM Sans" pitchFamily="34" charset="-122"/>
                          <a:cs typeface="DM Sans" pitchFamily="34" charset="-120"/>
                        </a:rPr>
                        <a:t>0.103</a:t>
                      </a:r>
                    </a:p>
                  </a:txBody>
                  <a:tcPr marL="54864" marR="54864" marT="0" marB="0" anchor="ctr">
                    <a:lnL w="9525">
                      <a:solidFill>
                        <a:srgbClr val="C9D3DD"/>
                      </a:solidFill>
                    </a:lnL>
                    <a:lnR w="9525">
                      <a:solidFill>
                        <a:srgbClr val="C9D3DD"/>
                      </a:solidFill>
                    </a:lnR>
                    <a:lnT w="9525">
                      <a:solidFill>
                        <a:srgbClr val="C9D3DD"/>
                      </a:solidFill>
                    </a:lnT>
                    <a:lnB w="9525">
                      <a:solidFill>
                        <a:srgbClr val="C9D3DD"/>
                      </a:solidFill>
                    </a:lnB>
                    <a:solidFill>
                      <a:srgbClr val="FFFFFF"/>
                    </a:solidFill>
                  </a:tcPr>
                </a:tc>
                <a:tc>
                  <a:txBody>
                    <a:bodyPr/>
                    <a:lstStyle/>
                    <a:p>
                      <a:pPr algn="ctr"/>
                      <a:r>
                        <a:rPr lang="en-US" sz="1150" dirty="0">
                          <a:solidFill>
                            <a:srgbClr val="2B3448"/>
                          </a:solidFill>
                          <a:latin typeface="DM Sans" pitchFamily="34" charset="0"/>
                          <a:ea typeface="DM Sans" pitchFamily="34" charset="-122"/>
                          <a:cs typeface="DM Sans" pitchFamily="34" charset="-120"/>
                        </a:rPr>
                        <a:t>0.102</a:t>
                      </a:r>
                    </a:p>
                  </a:txBody>
                  <a:tcPr marL="54864" marR="54864" marT="0" marB="0" anchor="ctr">
                    <a:lnL w="9525">
                      <a:solidFill>
                        <a:srgbClr val="C9D3DD"/>
                      </a:solidFill>
                    </a:lnL>
                    <a:lnR w="9525">
                      <a:solidFill>
                        <a:srgbClr val="C9D3DD"/>
                      </a:solidFill>
                    </a:lnR>
                    <a:lnT w="9525">
                      <a:solidFill>
                        <a:srgbClr val="C9D3DD"/>
                      </a:solidFill>
                    </a:lnT>
                    <a:lnB w="9525">
                      <a:solidFill>
                        <a:srgbClr val="C9D3DD"/>
                      </a:solidFill>
                    </a:lnB>
                    <a:solidFill>
                      <a:srgbClr val="FFFFFF"/>
                    </a:solidFill>
                  </a:tcPr>
                </a:tc>
                <a:tc>
                  <a:txBody>
                    <a:bodyPr/>
                    <a:lstStyle/>
                    <a:p>
                      <a:pPr algn="ctr"/>
                      <a:r>
                        <a:rPr lang="en-US" sz="1150" dirty="0">
                          <a:solidFill>
                            <a:srgbClr val="2B3448"/>
                          </a:solidFill>
                          <a:latin typeface="DM Sans" pitchFamily="34" charset="0"/>
                          <a:ea typeface="DM Sans" pitchFamily="34" charset="-122"/>
                          <a:cs typeface="DM Sans" pitchFamily="34" charset="-120"/>
                        </a:rPr>
                        <a:t>0.106</a:t>
                      </a:r>
                    </a:p>
                  </a:txBody>
                  <a:tcPr marL="54864" marR="54864" marT="0" marB="0" anchor="ctr">
                    <a:lnL w="9525">
                      <a:solidFill>
                        <a:srgbClr val="C9D3DD"/>
                      </a:solidFill>
                    </a:lnL>
                    <a:lnR w="9525">
                      <a:solidFill>
                        <a:srgbClr val="C9D3DD"/>
                      </a:solidFill>
                    </a:lnR>
                    <a:lnT w="9525">
                      <a:solidFill>
                        <a:srgbClr val="C9D3DD"/>
                      </a:solidFill>
                    </a:lnT>
                    <a:lnB w="9525">
                      <a:solidFill>
                        <a:srgbClr val="C9D3DD"/>
                      </a:solidFill>
                    </a:lnB>
                    <a:solidFill>
                      <a:srgbClr val="FFFFFF"/>
                    </a:solidFill>
                  </a:tcPr>
                </a:tc>
                <a:extLst>
                  <a:ext uri="{0D108BD9-81ED-4DB2-BD59-A6C34878D82A}">
                    <a16:rowId xmlns:a16="http://schemas.microsoft.com/office/drawing/2014/main" val="10006"/>
                  </a:ext>
                </a:extLst>
              </a:tr>
              <a:tr h="228600">
                <a:tc>
                  <a:txBody>
                    <a:bodyPr/>
                    <a:lstStyle/>
                    <a:p>
                      <a:pPr algn="l"/>
                      <a:r>
                        <a:rPr lang="en-US" sz="1150" dirty="0">
                          <a:solidFill>
                            <a:srgbClr val="2B3448"/>
                          </a:solidFill>
                          <a:latin typeface="DM Sans" pitchFamily="34" charset="0"/>
                          <a:ea typeface="DM Sans" pitchFamily="34" charset="-122"/>
                          <a:cs typeface="DM Sans" pitchFamily="34" charset="-120"/>
                        </a:rPr>
                        <a:t>mtanh fit [2]</a:t>
                      </a:r>
                    </a:p>
                  </a:txBody>
                  <a:tcPr marL="54864" marR="54864" marT="0" marB="0" anchor="ctr">
                    <a:lnL w="9525">
                      <a:solidFill>
                        <a:srgbClr val="C9D3DD"/>
                      </a:solidFill>
                    </a:lnL>
                    <a:lnR w="9525">
                      <a:solidFill>
                        <a:srgbClr val="C9D3DD"/>
                      </a:solidFill>
                    </a:lnR>
                    <a:lnT w="9525">
                      <a:solidFill>
                        <a:srgbClr val="C9D3DD"/>
                      </a:solidFill>
                    </a:lnT>
                    <a:lnB w="9525">
                      <a:solidFill>
                        <a:srgbClr val="C9D3DD"/>
                      </a:solidFill>
                    </a:lnB>
                    <a:solidFill>
                      <a:srgbClr val="FFFFFF"/>
                    </a:solidFill>
                  </a:tcPr>
                </a:tc>
                <a:tc>
                  <a:txBody>
                    <a:bodyPr/>
                    <a:lstStyle/>
                    <a:p>
                      <a:pPr algn="ctr"/>
                      <a:r>
                        <a:rPr lang="en-US" sz="1150" dirty="0">
                          <a:solidFill>
                            <a:srgbClr val="2B3448"/>
                          </a:solidFill>
                          <a:latin typeface="DM Sans" pitchFamily="34" charset="0"/>
                          <a:ea typeface="DM Sans" pitchFamily="34" charset="-122"/>
                          <a:cs typeface="DM Sans" pitchFamily="34" charset="-120"/>
                        </a:rPr>
                        <a:t>0.161</a:t>
                      </a:r>
                    </a:p>
                  </a:txBody>
                  <a:tcPr marL="54864" marR="54864" marT="0" marB="0" anchor="ctr">
                    <a:lnL w="9525">
                      <a:solidFill>
                        <a:srgbClr val="C9D3DD"/>
                      </a:solidFill>
                    </a:lnL>
                    <a:lnR w="9525">
                      <a:solidFill>
                        <a:srgbClr val="C9D3DD"/>
                      </a:solidFill>
                    </a:lnR>
                    <a:lnT w="9525">
                      <a:solidFill>
                        <a:srgbClr val="C9D3DD"/>
                      </a:solidFill>
                    </a:lnT>
                    <a:lnB w="9525">
                      <a:solidFill>
                        <a:srgbClr val="C9D3DD"/>
                      </a:solidFill>
                    </a:lnB>
                    <a:solidFill>
                      <a:srgbClr val="FFFFFF"/>
                    </a:solidFill>
                  </a:tcPr>
                </a:tc>
                <a:tc>
                  <a:txBody>
                    <a:bodyPr/>
                    <a:lstStyle/>
                    <a:p>
                      <a:pPr algn="ctr"/>
                      <a:r>
                        <a:rPr lang="en-US" sz="1150" b="1" dirty="0">
                          <a:solidFill>
                            <a:srgbClr val="2D3870"/>
                          </a:solidFill>
                          <a:latin typeface="DM Sans" pitchFamily="34" charset="0"/>
                          <a:ea typeface="DM Sans" pitchFamily="34" charset="-122"/>
                          <a:cs typeface="DM Sans" pitchFamily="34" charset="-120"/>
                        </a:rPr>
                        <a:t>0.089</a:t>
                      </a:r>
                    </a:p>
                  </a:txBody>
                  <a:tcPr marL="54864" marR="54864" marT="0" marB="0" anchor="ctr">
                    <a:lnL w="9525">
                      <a:solidFill>
                        <a:srgbClr val="C9D3DD"/>
                      </a:solidFill>
                    </a:lnL>
                    <a:lnR w="9525">
                      <a:solidFill>
                        <a:srgbClr val="C9D3DD"/>
                      </a:solidFill>
                    </a:lnR>
                    <a:lnT w="9525">
                      <a:solidFill>
                        <a:srgbClr val="C9D3DD"/>
                      </a:solidFill>
                    </a:lnT>
                    <a:lnB w="9525">
                      <a:solidFill>
                        <a:srgbClr val="C9D3DD"/>
                      </a:solidFill>
                    </a:lnB>
                    <a:solidFill>
                      <a:srgbClr val="FFFFFF"/>
                    </a:solidFill>
                  </a:tcPr>
                </a:tc>
                <a:tc>
                  <a:txBody>
                    <a:bodyPr/>
                    <a:lstStyle/>
                    <a:p>
                      <a:pPr algn="ctr"/>
                      <a:r>
                        <a:rPr lang="en-US" sz="1150" b="1" dirty="0">
                          <a:solidFill>
                            <a:srgbClr val="2D3870"/>
                          </a:solidFill>
                          <a:latin typeface="DM Sans" pitchFamily="34" charset="0"/>
                          <a:ea typeface="DM Sans" pitchFamily="34" charset="-122"/>
                          <a:cs typeface="DM Sans" pitchFamily="34" charset="-120"/>
                        </a:rPr>
                        <a:t>0.082</a:t>
                      </a:r>
                    </a:p>
                  </a:txBody>
                  <a:tcPr marL="54864" marR="54864" marT="0" marB="0" anchor="ctr">
                    <a:lnL w="9525">
                      <a:solidFill>
                        <a:srgbClr val="C9D3DD"/>
                      </a:solidFill>
                    </a:lnL>
                    <a:lnR w="9525">
                      <a:solidFill>
                        <a:srgbClr val="C9D3DD"/>
                      </a:solidFill>
                    </a:lnR>
                    <a:lnT w="9525">
                      <a:solidFill>
                        <a:srgbClr val="C9D3DD"/>
                      </a:solidFill>
                    </a:lnT>
                    <a:lnB w="9525">
                      <a:solidFill>
                        <a:srgbClr val="C9D3DD"/>
                      </a:solidFill>
                    </a:lnB>
                    <a:solidFill>
                      <a:srgbClr val="FFFFFF"/>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body" idx="101" hasCustomPrompt="1"/>
          </p:nvPr>
        </p:nvSpPr>
        <p:spPr>
          <a:xfrm>
            <a:off x="4572000" y="356616"/>
            <a:ext cx="6935724" cy="274320"/>
          </a:xfrm>
          <a:prstGeom prst="rect">
            <a:avLst/>
          </a:prstGeom>
          <a:noFill/>
          <a:ln/>
        </p:spPr>
        <p:txBody>
          <a:bodyPr wrap="square" lIns="0" tIns="0" rIns="0" bIns="0" rtlCol="0" anchor="t"/>
          <a:lstStyle/>
          <a:p>
            <a:pPr marL="0" indent="0" algn="r">
              <a:buNone/>
            </a:pPr>
            <a:r>
              <a:rPr lang="en-US" sz="1200" b="1" kern="0" spc="230" dirty="0">
                <a:solidFill>
                  <a:schemeClr val="accent1"/>
                </a:solidFill>
                <a:latin typeface="DM Sans" pitchFamily="34" charset="0"/>
                <a:ea typeface="DM Sans" pitchFamily="34" charset="-122"/>
                <a:cs typeface="DM Sans" pitchFamily="34" charset="-120"/>
              </a:rPr>
              <a:t>05 · RECONSTRUCTION — OUTLOOK</a:t>
            </a:r>
            <a:endParaRPr lang="en-US" sz="1200" dirty="0"/>
          </a:p>
        </p:txBody>
      </p:sp>
      <p:sp>
        <p:nvSpPr>
          <p:cNvPr id="3" name="Text 0"/>
          <p:cNvSpPr>
            <a:spLocks noGrp="1"/>
          </p:cNvSpPr>
          <p:nvPr>
            <p:ph type="title" idx="102" hasCustomPrompt="1"/>
          </p:nvPr>
        </p:nvSpPr>
        <p:spPr>
          <a:xfrm>
            <a:off x="676656" y="1074420"/>
            <a:ext cx="10821924" cy="566928"/>
          </a:xfrm>
          <a:prstGeom prst="rect">
            <a:avLst/>
          </a:prstGeom>
          <a:noFill/>
          <a:ln/>
        </p:spPr>
        <p:txBody>
          <a:bodyPr wrap="square" lIns="0" tIns="0" rIns="0" bIns="0" rtlCol="0" anchor="t"/>
          <a:lstStyle/>
          <a:p>
            <a:pPr marL="0" indent="0" algn="l">
              <a:buNone/>
            </a:pPr>
            <a:r>
              <a:rPr lang="en-US" sz="3000" b="1" kern="0" spc="-100" dirty="0">
                <a:solidFill>
                  <a:schemeClr val="tx2"/>
                </a:solidFill>
                <a:latin typeface="DM Sans" pitchFamily="34" charset="0"/>
                <a:ea typeface="DM Sans" pitchFamily="34" charset="-122"/>
                <a:cs typeface="DM Sans" pitchFamily="34" charset="-120"/>
              </a:rPr>
              <a:t>Toward robust reconstruction in reactor conditions</a:t>
            </a:r>
            <a:endParaRPr lang="en-US" sz="3000" dirty="0"/>
          </a:p>
        </p:txBody>
      </p:sp>
      <p:sp>
        <p:nvSpPr>
          <p:cNvPr id="4"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8A93A5"/>
                </a:solidFill>
                <a:latin typeface="DM Sans"/>
                <a:ea typeface="DM Sans"/>
                <a:cs typeface="DM Sans"/>
              </a:defRPr>
            </a:lvl1pPr>
          </a:lstStyle>
          <a:p>
            <a:pPr algn="r"/>
            <a:fld id="{F7021451-1387-4CA6-816F-3879F97B5CBC}" type="slidenum">
              <a:rPr lang="en-US" b="0"/>
              <a:t>19</a:t>
            </a:fld>
            <a:endParaRPr lang="en-US"/>
          </a:p>
        </p:txBody>
      </p:sp>
      <p:sp>
        <p:nvSpPr>
          <p:cNvPr id="5" name="card-rule"/>
          <p:cNvSpPr/>
          <p:nvPr/>
        </p:nvSpPr>
        <p:spPr>
          <a:xfrm>
            <a:off x="685800" y="1801368"/>
            <a:ext cx="5273802" cy="64008"/>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card"/>
          <p:cNvSpPr/>
          <p:nvPr/>
        </p:nvSpPr>
        <p:spPr>
          <a:xfrm>
            <a:off x="685800" y="1865376"/>
            <a:ext cx="5273802" cy="3227832"/>
          </a:xfrm>
          <a:prstGeom prst="rect">
            <a:avLst/>
          </a:prstGeom>
          <a:solidFill>
            <a:srgbClr val="F2F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card-kicker"/>
          <p:cNvSpPr txBox="1"/>
          <p:nvPr/>
        </p:nvSpPr>
        <p:spPr>
          <a:xfrm>
            <a:off x="868680" y="1956816"/>
            <a:ext cx="4908042" cy="274320"/>
          </a:xfrm>
          <a:prstGeom prst="rect">
            <a:avLst/>
          </a:prstGeom>
          <a:noFill/>
        </p:spPr>
        <p:txBody>
          <a:bodyPr wrap="square" lIns="0" tIns="0" rIns="0" bIns="0" anchor="t">
            <a:spAutoFit/>
          </a:bodyPr>
          <a:lstStyle/>
          <a:p>
            <a:pPr marL="0" indent="0" algn="l">
              <a:lnSpc>
                <a:spcPct val="115000"/>
              </a:lnSpc>
              <a:spcAft>
                <a:spcPts val="0"/>
              </a:spcAft>
              <a:buNone/>
            </a:pPr>
            <a:r>
              <a:rPr lang="en-US" sz="1050" dirty="0">
                <a:solidFill>
                  <a:srgbClr val="47C6EF"/>
                </a:solidFill>
                <a:latin typeface="DM Sans" pitchFamily="34" charset="0"/>
                <a:ea typeface="DM Sans" pitchFamily="34" charset="-122"/>
                <a:cs typeface="DM Sans" pitchFamily="34" charset="-120"/>
              </a:rPr>
              <a:t>DEMONSTRATED</a:t>
            </a:r>
          </a:p>
        </p:txBody>
      </p:sp>
      <p:sp>
        <p:nvSpPr>
          <p:cNvPr id="8" name="text"/>
          <p:cNvSpPr txBox="1"/>
          <p:nvPr/>
        </p:nvSpPr>
        <p:spPr>
          <a:xfrm>
            <a:off x="868680" y="2258568"/>
            <a:ext cx="4908042" cy="2743200"/>
          </a:xfrm>
          <a:prstGeom prst="rect">
            <a:avLst/>
          </a:prstGeom>
          <a:noFill/>
        </p:spPr>
        <p:txBody>
          <a:bodyPr wrap="square" lIns="0" tIns="0" rIns="0" bIns="0" anchor="t">
            <a:spAutoFit/>
          </a:bodyPr>
          <a:lstStyle/>
          <a:p>
            <a:pPr marL="214630" indent="-214630" algn="l">
              <a:lnSpc>
                <a:spcPct val="115000"/>
              </a:lnSpc>
              <a:spcAft>
                <a:spcPts val="700"/>
              </a:spcAft>
              <a:buClr>
                <a:schemeClr val="accent1"/>
              </a:buClr>
              <a:buSzPct val="105000"/>
              <a:buFont typeface="Arial"/>
              <a:buChar char="■"/>
            </a:pPr>
            <a:r>
              <a:rPr lang="en-US" sz="1300" dirty="0">
                <a:solidFill>
                  <a:schemeClr val="tx1"/>
                </a:solidFill>
                <a:latin typeface="DM Sans" pitchFamily="34" charset="0"/>
                <a:ea typeface="DM Sans" pitchFamily="34" charset="-122"/>
                <a:cs typeface="DM Sans" pitchFamily="34" charset="-120"/>
              </a:rPr>
              <a:t>Realistic diagnostic errors in the inference: interferometer calibration, reflectometer radial bias and jitter</a:t>
            </a:r>
          </a:p>
          <a:p>
            <a:pPr marL="214630" indent="-214630" algn="l">
              <a:lnSpc>
                <a:spcPct val="115000"/>
              </a:lnSpc>
              <a:spcAft>
                <a:spcPts val="700"/>
              </a:spcAft>
              <a:buClr>
                <a:schemeClr val="accent1"/>
              </a:buClr>
              <a:buSzPct val="105000"/>
              <a:buFont typeface="Arial"/>
              <a:buChar char="■"/>
            </a:pPr>
            <a:r>
              <a:rPr lang="en-US" sz="1300" dirty="0">
                <a:solidFill>
                  <a:schemeClr val="tx1"/>
                </a:solidFill>
                <a:latin typeface="DM Sans" pitchFamily="34" charset="0"/>
                <a:ea typeface="DM Sans" pitchFamily="34" charset="-122"/>
                <a:cs typeface="DM Sans" pitchFamily="34" charset="-120"/>
              </a:rPr>
              <a:t>Unobserved core filled by transport physics, not by extrapolation</a:t>
            </a:r>
          </a:p>
          <a:p>
            <a:pPr marL="214630" indent="-214630" algn="l">
              <a:lnSpc>
                <a:spcPct val="115000"/>
              </a:lnSpc>
              <a:spcAft>
                <a:spcPts val="700"/>
              </a:spcAft>
              <a:buClr>
                <a:schemeClr val="accent1"/>
              </a:buClr>
              <a:buSzPct val="105000"/>
              <a:buFont typeface="Arial"/>
              <a:buChar char="■"/>
            </a:pPr>
            <a:r>
              <a:rPr lang="en-US" sz="1300" dirty="0">
                <a:solidFill>
                  <a:schemeClr val="tx1"/>
                </a:solidFill>
                <a:latin typeface="DM Sans" pitchFamily="34" charset="0"/>
                <a:ea typeface="DM Sans" pitchFamily="34" charset="-122"/>
                <a:cs typeface="DM Sans" pitchFamily="34" charset="-120"/>
              </a:rPr>
              <a:t>Calibrated uncertainty, scored separately on observed and unobserved regions</a:t>
            </a:r>
          </a:p>
          <a:p>
            <a:pPr marL="214630" indent="-214630" algn="l">
              <a:lnSpc>
                <a:spcPct val="115000"/>
              </a:lnSpc>
              <a:spcAft>
                <a:spcPts val="700"/>
              </a:spcAft>
              <a:buClr>
                <a:schemeClr val="accent1"/>
              </a:buClr>
              <a:buSzPct val="105000"/>
              <a:buFont typeface="Arial"/>
              <a:buChar char="■"/>
            </a:pPr>
            <a:r>
              <a:rPr lang="en-US" sz="1300" dirty="0">
                <a:solidFill>
                  <a:schemeClr val="tx1"/>
                </a:solidFill>
                <a:latin typeface="DM Sans" pitchFamily="34" charset="0"/>
                <a:ea typeface="DM Sans" pitchFamily="34" charset="-122"/>
                <a:cs typeface="DM Sans" pitchFamily="34" charset="-120"/>
              </a:rPr>
              <a:t>One coefficient set per window → physically consistent evolution in time</a:t>
            </a:r>
          </a:p>
        </p:txBody>
      </p:sp>
      <p:sp>
        <p:nvSpPr>
          <p:cNvPr id="9" name="card-rule"/>
          <p:cNvSpPr/>
          <p:nvPr/>
        </p:nvSpPr>
        <p:spPr>
          <a:xfrm>
            <a:off x="6233922" y="1801368"/>
            <a:ext cx="5273802" cy="64008"/>
          </a:xfrm>
          <a:prstGeom prst="rect">
            <a:avLst/>
          </a:prstGeom>
          <a:solidFill>
            <a:srgbClr val="47C6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card"/>
          <p:cNvSpPr/>
          <p:nvPr/>
        </p:nvSpPr>
        <p:spPr>
          <a:xfrm>
            <a:off x="6233922" y="1865376"/>
            <a:ext cx="5273802" cy="3227832"/>
          </a:xfrm>
          <a:prstGeom prst="rect">
            <a:avLst/>
          </a:prstGeom>
          <a:solidFill>
            <a:srgbClr val="F2F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card-kicker"/>
          <p:cNvSpPr txBox="1"/>
          <p:nvPr/>
        </p:nvSpPr>
        <p:spPr>
          <a:xfrm>
            <a:off x="6416802" y="1956816"/>
            <a:ext cx="4908042" cy="274320"/>
          </a:xfrm>
          <a:prstGeom prst="rect">
            <a:avLst/>
          </a:prstGeom>
          <a:noFill/>
        </p:spPr>
        <p:txBody>
          <a:bodyPr wrap="square" lIns="0" tIns="0" rIns="0" bIns="0" anchor="t">
            <a:spAutoFit/>
          </a:bodyPr>
          <a:lstStyle/>
          <a:p>
            <a:pPr marL="0" indent="0" algn="l">
              <a:lnSpc>
                <a:spcPct val="115000"/>
              </a:lnSpc>
              <a:spcAft>
                <a:spcPts val="0"/>
              </a:spcAft>
              <a:buNone/>
            </a:pPr>
            <a:r>
              <a:rPr lang="en-US" sz="1050" dirty="0">
                <a:solidFill>
                  <a:srgbClr val="2D3870"/>
                </a:solidFill>
                <a:latin typeface="DM Sans" pitchFamily="34" charset="0"/>
                <a:ea typeface="DM Sans" pitchFamily="34" charset="-122"/>
                <a:cs typeface="DM Sans" pitchFamily="34" charset="-120"/>
              </a:rPr>
              <a:t>NEXT STEPS</a:t>
            </a:r>
          </a:p>
        </p:txBody>
      </p:sp>
      <p:sp>
        <p:nvSpPr>
          <p:cNvPr id="12" name="text"/>
          <p:cNvSpPr txBox="1"/>
          <p:nvPr/>
        </p:nvSpPr>
        <p:spPr>
          <a:xfrm>
            <a:off x="6416802" y="2258568"/>
            <a:ext cx="4908042" cy="2743200"/>
          </a:xfrm>
          <a:prstGeom prst="rect">
            <a:avLst/>
          </a:prstGeom>
          <a:noFill/>
        </p:spPr>
        <p:txBody>
          <a:bodyPr wrap="square" lIns="0" tIns="0" rIns="0" bIns="0" anchor="t">
            <a:spAutoFit/>
          </a:bodyPr>
          <a:lstStyle/>
          <a:p>
            <a:pPr marL="214630" indent="-214630" algn="l">
              <a:lnSpc>
                <a:spcPct val="115000"/>
              </a:lnSpc>
              <a:spcAft>
                <a:spcPts val="700"/>
              </a:spcAft>
              <a:buClr>
                <a:schemeClr val="accent1"/>
              </a:buClr>
              <a:buSzPct val="105000"/>
              <a:buFont typeface="Arial"/>
              <a:buChar char="■"/>
            </a:pPr>
            <a:r>
              <a:rPr lang="en-US" sz="1300" b="1" dirty="0">
                <a:solidFill>
                  <a:schemeClr val="tx2"/>
                </a:solidFill>
                <a:latin typeface="DM Sans" pitchFamily="34" charset="0"/>
                <a:ea typeface="DM Sans" pitchFamily="34" charset="-122"/>
                <a:cs typeface="DM Sans" pitchFamily="34" charset="-120"/>
              </a:rPr>
              <a:t>Channel dropouts and degraded channels:</a:t>
            </a:r>
            <a:r>
              <a:rPr lang="en-US" sz="1300" dirty="0">
                <a:solidFill>
                  <a:schemeClr val="tx1"/>
                </a:solidFill>
                <a:latin typeface="DM Sans" pitchFamily="34" charset="0"/>
                <a:ea typeface="DM Sans" pitchFamily="34" charset="-122"/>
                <a:cs typeface="DM Sans" pitchFamily="34" charset="-120"/>
              </a:rPr>
              <a:t> the fit is a sum over available channels — a lost channel removes terms, not the model (to be tested)</a:t>
            </a:r>
          </a:p>
          <a:p>
            <a:pPr marL="214630" indent="-214630" algn="l">
              <a:lnSpc>
                <a:spcPct val="115000"/>
              </a:lnSpc>
              <a:spcAft>
                <a:spcPts val="700"/>
              </a:spcAft>
              <a:buClr>
                <a:schemeClr val="accent1"/>
              </a:buClr>
              <a:buSzPct val="105000"/>
              <a:buFont typeface="Arial"/>
              <a:buChar char="■"/>
            </a:pPr>
            <a:r>
              <a:rPr lang="en-US" sz="1300" b="1" dirty="0">
                <a:solidFill>
                  <a:schemeClr val="tx2"/>
                </a:solidFill>
                <a:latin typeface="DM Sans" pitchFamily="34" charset="0"/>
                <a:ea typeface="DM Sans" pitchFamily="34" charset="-122"/>
                <a:cs typeface="DM Sans" pitchFamily="34" charset="-120"/>
              </a:rPr>
              <a:t>Uncertainty as a reliability flag</a:t>
            </a:r>
            <a:r>
              <a:rPr lang="en-US" sz="1300" dirty="0">
                <a:solidFill>
                  <a:schemeClr val="tx1"/>
                </a:solidFill>
                <a:latin typeface="DM Sans" pitchFamily="34" charset="0"/>
                <a:ea typeface="DM Sans" pitchFamily="34" charset="-122"/>
                <a:cs typeface="DM Sans" pitchFamily="34" charset="-120"/>
              </a:rPr>
              <a:t> passed to plant control through VIDA</a:t>
            </a:r>
          </a:p>
          <a:p>
            <a:pPr marL="214630" indent="-214630" algn="l">
              <a:lnSpc>
                <a:spcPct val="115000"/>
              </a:lnSpc>
              <a:spcAft>
                <a:spcPts val="700"/>
              </a:spcAft>
              <a:buClr>
                <a:schemeClr val="accent1"/>
              </a:buClr>
              <a:buSzPct val="105000"/>
              <a:buFont typeface="Arial"/>
              <a:buChar char="■"/>
            </a:pPr>
            <a:r>
              <a:rPr lang="en-US" sz="1300" b="1" dirty="0">
                <a:solidFill>
                  <a:schemeClr val="tx2"/>
                </a:solidFill>
                <a:latin typeface="DM Sans" pitchFamily="34" charset="0"/>
                <a:ea typeface="DM Sans" pitchFamily="34" charset="-122"/>
                <a:cs typeface="DM Sans" pitchFamily="34" charset="-120"/>
              </a:rPr>
              <a:t>Coupled density–temperature transport</a:t>
            </a:r>
            <a:r>
              <a:rPr lang="en-US" sz="1300" dirty="0">
                <a:solidFill>
                  <a:schemeClr val="tx1"/>
                </a:solidFill>
                <a:latin typeface="DM Sans" pitchFamily="34" charset="0"/>
                <a:ea typeface="DM Sans" pitchFamily="34" charset="-122"/>
                <a:cs typeface="DM Sans" pitchFamily="34" charset="-120"/>
              </a:rPr>
              <a:t> (ongoing)</a:t>
            </a:r>
          </a:p>
        </p:txBody>
      </p:sp>
      <p:sp>
        <p:nvSpPr>
          <p:cNvPr id="13" name="support-band"/>
          <p:cNvSpPr/>
          <p:nvPr/>
        </p:nvSpPr>
        <p:spPr>
          <a:xfrm>
            <a:off x="685800" y="5257800"/>
            <a:ext cx="10821924" cy="914400"/>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
          <p:cNvSpPr txBox="1"/>
          <p:nvPr/>
        </p:nvSpPr>
        <p:spPr>
          <a:xfrm>
            <a:off x="960120" y="5257800"/>
            <a:ext cx="10273284" cy="914400"/>
          </a:xfrm>
          <a:prstGeom prst="rect">
            <a:avLst/>
          </a:prstGeom>
          <a:noFill/>
        </p:spPr>
        <p:txBody>
          <a:bodyPr wrap="square" lIns="0" tIns="0" rIns="0" bIns="0" anchor="ctr">
            <a:spAutoFit/>
          </a:bodyPr>
          <a:lstStyle/>
          <a:p>
            <a:pPr marL="0" indent="0" algn="l">
              <a:lnSpc>
                <a:spcPct val="115000"/>
              </a:lnSpc>
              <a:spcAft>
                <a:spcPts val="0"/>
              </a:spcAft>
              <a:buNone/>
            </a:pPr>
            <a:r>
              <a:rPr lang="en-US" sz="1500" b="1" dirty="0">
                <a:solidFill>
                  <a:srgbClr val="FFFFFF"/>
                </a:solidFill>
                <a:latin typeface="DM Sans" pitchFamily="34" charset="0"/>
                <a:ea typeface="DM Sans" pitchFamily="34" charset="-122"/>
                <a:cs typeface="DM Sans" pitchFamily="34" charset="-120"/>
              </a:rPr>
              <a:t>Same philosophy in NSF plasma control:</a:t>
            </a:r>
            <a:r>
              <a:rPr lang="en-US" sz="1500" dirty="0">
                <a:solidFill>
                  <a:srgbClr val="FFFFFF"/>
                </a:solidFill>
                <a:latin typeface="DM Sans" pitchFamily="34" charset="0"/>
                <a:ea typeface="DM Sans" pitchFamily="34" charset="-122"/>
                <a:cs typeface="DM Sans" pitchFamily="34" charset="-120"/>
              </a:rPr>
              <a:t> dynamic shape control with arbitrary sensor subsets [4]</a:t>
            </a:r>
          </a:p>
        </p:txBody>
      </p:sp>
      <p:sp>
        <p:nvSpPr>
          <p:cNvPr id="15" name="pub-bar"/>
          <p:cNvSpPr/>
          <p:nvPr/>
        </p:nvSpPr>
        <p:spPr>
          <a:xfrm>
            <a:off x="685800" y="6323076"/>
            <a:ext cx="54864" cy="342900"/>
          </a:xfrm>
          <a:prstGeom prst="rect">
            <a:avLst/>
          </a:prstGeom>
          <a:solidFill>
            <a:schemeClr val="accent1"/>
          </a:solidFill>
          <a:ln w="12700">
            <a:solidFill>
              <a:schemeClr val="accent1"/>
            </a:solidFill>
            <a:prstDash val="solid"/>
          </a:ln>
        </p:spPr>
        <p:txBody>
          <a:bodyPr/>
          <a:lstStyle/>
          <a:p>
            <a:endParaRPr lang="en-US"/>
          </a:p>
        </p:txBody>
      </p:sp>
      <p:sp>
        <p:nvSpPr>
          <p:cNvPr id="16" name="pub-strip"/>
          <p:cNvSpPr/>
          <p:nvPr/>
        </p:nvSpPr>
        <p:spPr>
          <a:xfrm>
            <a:off x="740664" y="6323076"/>
            <a:ext cx="10767060" cy="342900"/>
          </a:xfrm>
          <a:prstGeom prst="rect">
            <a:avLst/>
          </a:prstGeom>
          <a:solidFill>
            <a:schemeClr val="accent5"/>
          </a:solidFill>
          <a:ln w="12700">
            <a:solidFill>
              <a:schemeClr val="accent5"/>
            </a:solidFill>
            <a:prstDash val="solid"/>
          </a:ln>
        </p:spPr>
        <p:txBody>
          <a:bodyPr/>
          <a:lstStyle/>
          <a:p>
            <a:endParaRPr lang="en-US"/>
          </a:p>
        </p:txBody>
      </p:sp>
      <p:sp>
        <p:nvSpPr>
          <p:cNvPr id="17" name="publications"/>
          <p:cNvSpPr txBox="1"/>
          <p:nvPr/>
        </p:nvSpPr>
        <p:spPr>
          <a:xfrm>
            <a:off x="918972" y="6323076"/>
            <a:ext cx="10547604" cy="342900"/>
          </a:xfrm>
          <a:prstGeom prst="rect">
            <a:avLst/>
          </a:prstGeom>
          <a:noFill/>
          <a:ln/>
        </p:spPr>
        <p:txBody>
          <a:bodyPr wrap="square" lIns="0" tIns="0" rIns="0" bIns="0" rtlCol="0" anchor="ctr"/>
          <a:lstStyle/>
          <a:p>
            <a:pPr marL="0" indent="0">
              <a:buNone/>
            </a:pPr>
            <a:r>
              <a:rPr lang="en-US" sz="800" b="1" kern="0" spc="160" dirty="0">
                <a:solidFill>
                  <a:schemeClr val="accent1"/>
                </a:solidFill>
                <a:latin typeface="DM Sans" pitchFamily="34" charset="0"/>
                <a:ea typeface="DM Sans" pitchFamily="34" charset="-122"/>
                <a:cs typeface="DM Sans" pitchFamily="34" charset="-120"/>
              </a:rPr>
              <a:t>PUBLICATIONS   </a:t>
            </a:r>
            <a:r>
              <a:rPr lang="en-US" sz="850" dirty="0">
                <a:solidFill>
                  <a:schemeClr val="tx1"/>
                </a:solidFill>
                <a:latin typeface="DM Sans" pitchFamily="34" charset="0"/>
                <a:ea typeface="DM Sans" pitchFamily="34" charset="-122"/>
                <a:cs typeface="DM Sans" pitchFamily="34" charset="-120"/>
              </a:rPr>
              <a:t>   </a:t>
            </a:r>
            <a:r>
              <a:rPr lang="en-US" sz="850" b="1" dirty="0">
                <a:solidFill>
                  <a:schemeClr val="tx2"/>
                </a:solidFill>
                <a:latin typeface="DM Sans" pitchFamily="34" charset="0"/>
                <a:ea typeface="DM Sans" pitchFamily="34" charset="-122"/>
                <a:cs typeface="DM Sans" pitchFamily="34" charset="-120"/>
              </a:rPr>
              <a:t>[1]</a:t>
            </a:r>
            <a:r>
              <a:rPr lang="en-US" sz="850" dirty="0">
                <a:solidFill>
                  <a:schemeClr val="tx1"/>
                </a:solidFill>
                <a:latin typeface="DM Sans" pitchFamily="34" charset="0"/>
                <a:ea typeface="DM Sans" pitchFamily="34" charset="-122"/>
                <a:cs typeface="DM Sans" pitchFamily="34" charset="-120"/>
              </a:rPr>
              <a:t> NSF team, manuscript under review (2026)  ·  </a:t>
            </a:r>
            <a:r>
              <a:rPr lang="en-US" sz="850" b="1" dirty="0">
                <a:solidFill>
                  <a:schemeClr val="tx2"/>
                </a:solidFill>
                <a:latin typeface="DM Sans" pitchFamily="34" charset="0"/>
                <a:ea typeface="DM Sans" pitchFamily="34" charset="-122"/>
                <a:cs typeface="DM Sans" pitchFamily="34" charset="-120"/>
              </a:rPr>
              <a:t>[4]</a:t>
            </a:r>
            <a:r>
              <a:rPr lang="en-US" sz="850" dirty="0">
                <a:solidFill>
                  <a:schemeClr val="tx1"/>
                </a:solidFill>
                <a:latin typeface="DM Sans" pitchFamily="34" charset="0"/>
                <a:ea typeface="DM Sans" pitchFamily="34" charset="-122"/>
                <a:cs typeface="DM Sans" pitchFamily="34" charset="-120"/>
              </a:rPr>
              <a:t> D. Sorokin et al., Dynamic Plasma Shape Control with Arbitrary Sensor Subsets, arXiv:2605.15935 (2026)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body" idx="101" hasCustomPrompt="1"/>
          </p:nvPr>
        </p:nvSpPr>
        <p:spPr>
          <a:xfrm>
            <a:off x="4572000" y="356616"/>
            <a:ext cx="6935724" cy="274320"/>
          </a:xfrm>
          <a:prstGeom prst="rect">
            <a:avLst/>
          </a:prstGeom>
          <a:noFill/>
          <a:ln/>
        </p:spPr>
        <p:txBody>
          <a:bodyPr wrap="square" lIns="0" tIns="0" rIns="0" bIns="0" rtlCol="0" anchor="t"/>
          <a:lstStyle/>
          <a:p>
            <a:pPr marL="0" indent="0" algn="r">
              <a:buNone/>
            </a:pPr>
            <a:r>
              <a:rPr lang="en-US" sz="1200" b="1" kern="0" spc="230" dirty="0">
                <a:solidFill>
                  <a:schemeClr val="accent1"/>
                </a:solidFill>
                <a:latin typeface="DM Sans" pitchFamily="34" charset="0"/>
                <a:ea typeface="DM Sans" pitchFamily="34" charset="-122"/>
                <a:cs typeface="DM Sans" pitchFamily="34" charset="-120"/>
              </a:rPr>
              <a:t>06 · PORT AS A PRODUCT</a:t>
            </a:r>
            <a:endParaRPr lang="en-US" sz="1200" dirty="0"/>
          </a:p>
        </p:txBody>
      </p:sp>
      <p:sp>
        <p:nvSpPr>
          <p:cNvPr id="3" name="Text 0"/>
          <p:cNvSpPr>
            <a:spLocks noGrp="1"/>
          </p:cNvSpPr>
          <p:nvPr>
            <p:ph type="title" idx="102" hasCustomPrompt="1"/>
          </p:nvPr>
        </p:nvSpPr>
        <p:spPr>
          <a:xfrm>
            <a:off x="676656" y="1074420"/>
            <a:ext cx="10821924" cy="566928"/>
          </a:xfrm>
          <a:prstGeom prst="rect">
            <a:avLst/>
          </a:prstGeom>
          <a:noFill/>
          <a:ln/>
        </p:spPr>
        <p:txBody>
          <a:bodyPr wrap="square" lIns="0" tIns="0" rIns="0" bIns="0" rtlCol="0" anchor="t"/>
          <a:lstStyle/>
          <a:p>
            <a:pPr marL="0" indent="0" algn="l">
              <a:buNone/>
            </a:pPr>
            <a:r>
              <a:rPr lang="en-US" sz="3000" b="1" kern="0" spc="-100" dirty="0">
                <a:solidFill>
                  <a:schemeClr val="tx2"/>
                </a:solidFill>
                <a:latin typeface="DM Sans" pitchFamily="34" charset="0"/>
                <a:ea typeface="DM Sans" pitchFamily="34" charset="-122"/>
                <a:cs typeface="DM Sans" pitchFamily="34" charset="-120"/>
              </a:rPr>
              <a:t>The port as a product</a:t>
            </a:r>
            <a:endParaRPr lang="en-US" sz="3000" dirty="0"/>
          </a:p>
        </p:txBody>
      </p:sp>
      <p:sp>
        <p:nvSpPr>
          <p:cNvPr id="4"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8A93A5"/>
                </a:solidFill>
                <a:latin typeface="DM Sans"/>
                <a:ea typeface="DM Sans"/>
                <a:cs typeface="DM Sans"/>
              </a:defRPr>
            </a:lvl1pPr>
          </a:lstStyle>
          <a:p>
            <a:pPr algn="r"/>
            <a:fld id="{F7021451-1387-4CA6-816F-3879F97B5CBC}" type="slidenum">
              <a:rPr lang="en-US" b="0"/>
              <a:t>20</a:t>
            </a:fld>
            <a:endParaRPr lang="en-US"/>
          </a:p>
        </p:txBody>
      </p:sp>
      <p:sp>
        <p:nvSpPr>
          <p:cNvPr id="5" name="text"/>
          <p:cNvSpPr txBox="1"/>
          <p:nvPr/>
        </p:nvSpPr>
        <p:spPr>
          <a:xfrm>
            <a:off x="685800" y="1874520"/>
            <a:ext cx="4937760" cy="4297680"/>
          </a:xfrm>
          <a:prstGeom prst="rect">
            <a:avLst/>
          </a:prstGeom>
          <a:noFill/>
        </p:spPr>
        <p:txBody>
          <a:bodyPr wrap="square" lIns="0" tIns="0" rIns="0" bIns="0" anchor="t">
            <a:spAutoFit/>
          </a:bodyPr>
          <a:lstStyle/>
          <a:p>
            <a:pPr marL="222885" indent="-222885" algn="l">
              <a:lnSpc>
                <a:spcPct val="115000"/>
              </a:lnSpc>
              <a:spcAft>
                <a:spcPts val="800"/>
              </a:spcAft>
              <a:buClr>
                <a:schemeClr val="accent1"/>
              </a:buClr>
              <a:buSzPct val="105000"/>
              <a:buFont typeface="Arial"/>
              <a:buChar char="■"/>
            </a:pPr>
            <a:r>
              <a:rPr lang="en-US" sz="1350" b="1" dirty="0">
                <a:solidFill>
                  <a:schemeClr val="tx2"/>
                </a:solidFill>
                <a:latin typeface="DM Sans" pitchFamily="34" charset="0"/>
                <a:ea typeface="DM Sans" pitchFamily="34" charset="-122"/>
                <a:cs typeface="DM Sans" pitchFamily="34" charset="-120"/>
              </a:rPr>
              <a:t>One mechanical envelope and interface specification:</a:t>
            </a:r>
            <a:r>
              <a:rPr lang="en-US" sz="1350" dirty="0">
                <a:solidFill>
                  <a:schemeClr val="tx1"/>
                </a:solidFill>
                <a:latin typeface="DM Sans" pitchFamily="34" charset="0"/>
                <a:ea typeface="DM Sans" pitchFamily="34" charset="-122"/>
                <a:cs typeface="DM Sans" pitchFamily="34" charset="-120"/>
              </a:rPr>
              <a:t> plasma-facing components and apertures, transmission lines, graded neutron/gamma shielding, thermal management, vacuum boundaries</a:t>
            </a:r>
          </a:p>
          <a:p>
            <a:pPr marL="222885" indent="-222885" algn="l">
              <a:lnSpc>
                <a:spcPct val="115000"/>
              </a:lnSpc>
              <a:spcAft>
                <a:spcPts val="800"/>
              </a:spcAft>
              <a:buClr>
                <a:schemeClr val="accent1"/>
              </a:buClr>
              <a:buSzPct val="105000"/>
              <a:buFont typeface="Arial"/>
              <a:buChar char="■"/>
            </a:pPr>
            <a:r>
              <a:rPr lang="en-US" sz="1350" b="1" dirty="0">
                <a:solidFill>
                  <a:schemeClr val="tx2"/>
                </a:solidFill>
                <a:latin typeface="DM Sans" pitchFamily="34" charset="0"/>
                <a:ea typeface="DM Sans" pitchFamily="34" charset="-122"/>
                <a:cs typeface="DM Sans" pitchFamily="34" charset="-120"/>
              </a:rPr>
              <a:t>Shared utilities:</a:t>
            </a:r>
            <a:r>
              <a:rPr lang="en-US" sz="1350" dirty="0">
                <a:solidFill>
                  <a:schemeClr val="tx1"/>
                </a:solidFill>
                <a:latin typeface="DM Sans" pitchFamily="34" charset="0"/>
                <a:ea typeface="DM Sans" pitchFamily="34" charset="-122"/>
                <a:cs typeface="DM Sans" pitchFamily="34" charset="-120"/>
              </a:rPr>
              <a:t> power, cooling, pneumatics and gas services, tritium monitoring</a:t>
            </a:r>
          </a:p>
          <a:p>
            <a:pPr marL="222885" indent="-222885" algn="l">
              <a:lnSpc>
                <a:spcPct val="115000"/>
              </a:lnSpc>
              <a:spcAft>
                <a:spcPts val="800"/>
              </a:spcAft>
              <a:buClr>
                <a:schemeClr val="accent1"/>
              </a:buClr>
              <a:buSzPct val="105000"/>
              <a:buFont typeface="Arial"/>
              <a:buChar char="■"/>
            </a:pPr>
            <a:r>
              <a:rPr lang="en-US" sz="1350" b="1" dirty="0">
                <a:solidFill>
                  <a:schemeClr val="tx2"/>
                </a:solidFill>
                <a:latin typeface="DM Sans" pitchFamily="34" charset="0"/>
                <a:ea typeface="DM Sans" pitchFamily="34" charset="-122"/>
                <a:cs typeface="DM Sans" pitchFamily="34" charset="-120"/>
              </a:rPr>
              <a:t>Factory qualification</a:t>
            </a:r>
            <a:r>
              <a:rPr lang="en-US" sz="1350" dirty="0">
                <a:solidFill>
                  <a:schemeClr val="tx1"/>
                </a:solidFill>
                <a:latin typeface="DM Sans" pitchFamily="34" charset="0"/>
                <a:ea typeface="DM Sans" pitchFamily="34" charset="-122"/>
                <a:cs typeface="DM Sans" pitchFamily="34" charset="-120"/>
              </a:rPr>
              <a:t> before installation</a:t>
            </a:r>
          </a:p>
          <a:p>
            <a:pPr marL="222885" indent="-222885" algn="l">
              <a:lnSpc>
                <a:spcPct val="115000"/>
              </a:lnSpc>
              <a:spcAft>
                <a:spcPts val="800"/>
              </a:spcAft>
              <a:buClr>
                <a:schemeClr val="accent1"/>
              </a:buClr>
              <a:buSzPct val="105000"/>
              <a:buFont typeface="Arial"/>
              <a:buChar char="■"/>
            </a:pPr>
            <a:r>
              <a:rPr lang="en-US" sz="1350" b="1" dirty="0">
                <a:solidFill>
                  <a:schemeClr val="tx2"/>
                </a:solidFill>
                <a:latin typeface="DM Sans" pitchFamily="34" charset="0"/>
                <a:ea typeface="DM Sans" pitchFamily="34" charset="-122"/>
                <a:cs typeface="DM Sans" pitchFamily="34" charset="-120"/>
              </a:rPr>
              <a:t>Fewer penetrations,</a:t>
            </a:r>
            <a:r>
              <a:rPr lang="en-US" sz="1350" dirty="0">
                <a:solidFill>
                  <a:schemeClr val="tx1"/>
                </a:solidFill>
                <a:latin typeface="DM Sans" pitchFamily="34" charset="0"/>
                <a:ea typeface="DM Sans" pitchFamily="34" charset="-122"/>
                <a:cs typeface="DM Sans" pitchFamily="34" charset="-120"/>
              </a:rPr>
              <a:t> smaller first-wall footprint</a:t>
            </a:r>
          </a:p>
          <a:p>
            <a:pPr marL="222885" indent="-222885" algn="l">
              <a:lnSpc>
                <a:spcPct val="115000"/>
              </a:lnSpc>
              <a:spcAft>
                <a:spcPts val="800"/>
              </a:spcAft>
              <a:buClr>
                <a:schemeClr val="accent1"/>
              </a:buClr>
              <a:buSzPct val="105000"/>
              <a:buFont typeface="Arial"/>
              <a:buChar char="■"/>
            </a:pPr>
            <a:r>
              <a:rPr lang="en-US" sz="1350" b="1" dirty="0">
                <a:solidFill>
                  <a:schemeClr val="tx2"/>
                </a:solidFill>
                <a:latin typeface="DM Sans" pitchFamily="34" charset="0"/>
                <a:ea typeface="DM Sans" pitchFamily="34" charset="-122"/>
                <a:cs typeface="DM Sans" pitchFamily="34" charset="-120"/>
              </a:rPr>
              <a:t>Remote-handling exchange</a:t>
            </a:r>
            <a:r>
              <a:rPr lang="en-US" sz="1350" dirty="0">
                <a:solidFill>
                  <a:schemeClr val="tx1"/>
                </a:solidFill>
                <a:latin typeface="DM Sans" pitchFamily="34" charset="0"/>
                <a:ea typeface="DM Sans" pitchFamily="34" charset="-122"/>
                <a:cs typeface="DM Sans" pitchFamily="34" charset="-120"/>
              </a:rPr>
              <a:t> of the full plug or a sub-module, with vacuum-preserving local isolation</a:t>
            </a:r>
          </a:p>
        </p:txBody>
      </p:sp>
      <p:pic>
        <p:nvPicPr>
          <p:cNvPr id="6" name="figure" descr="irw26_portplug_frontend.png"/>
          <p:cNvPicPr>
            <a:picLocks noChangeAspect="1"/>
          </p:cNvPicPr>
          <p:nvPr/>
        </p:nvPicPr>
        <p:blipFill>
          <a:blip r:embed="rId3"/>
          <a:stretch>
            <a:fillRect/>
          </a:stretch>
        </p:blipFill>
        <p:spPr>
          <a:xfrm>
            <a:off x="5806440" y="2075688"/>
            <a:ext cx="5701284" cy="3737508"/>
          </a:xfrm>
          <a:prstGeom prst="rect">
            <a:avLst/>
          </a:prstGeom>
        </p:spPr>
      </p:pic>
      <p:sp>
        <p:nvSpPr>
          <p:cNvPr id="7" name="caption"/>
          <p:cNvSpPr txBox="1"/>
          <p:nvPr/>
        </p:nvSpPr>
        <p:spPr>
          <a:xfrm>
            <a:off x="5806440" y="5858916"/>
            <a:ext cx="5701284" cy="274320"/>
          </a:xfrm>
          <a:prstGeom prst="rect">
            <a:avLst/>
          </a:prstGeom>
          <a:noFill/>
        </p:spPr>
        <p:txBody>
          <a:bodyPr wrap="square" lIns="0" tIns="0" rIns="0" bIns="0" anchor="t">
            <a:spAutoFit/>
          </a:bodyPr>
          <a:lstStyle/>
          <a:p>
            <a:pPr marL="0" indent="0" algn="ctr">
              <a:lnSpc>
                <a:spcPct val="115000"/>
              </a:lnSpc>
              <a:spcAft>
                <a:spcPts val="0"/>
              </a:spcAft>
              <a:buNone/>
            </a:pPr>
            <a:r>
              <a:rPr lang="en-US" sz="1050" dirty="0">
                <a:solidFill>
                  <a:schemeClr val="accent3"/>
                </a:solidFill>
                <a:latin typeface="DM Sans" pitchFamily="34" charset="0"/>
                <a:ea typeface="DM Sans" pitchFamily="34" charset="-122"/>
                <a:cs typeface="DM Sans" pitchFamily="34" charset="-120"/>
              </a:rPr>
              <a:t>MDP port plug: in-vessel plug, front-end and back-end racks</a:t>
            </a:r>
          </a:p>
        </p:txBody>
      </p:sp>
      <p:sp>
        <p:nvSpPr>
          <p:cNvPr id="8" name="pub-bar"/>
          <p:cNvSpPr/>
          <p:nvPr/>
        </p:nvSpPr>
        <p:spPr>
          <a:xfrm>
            <a:off x="685800" y="6323076"/>
            <a:ext cx="54864" cy="342900"/>
          </a:xfrm>
          <a:prstGeom prst="rect">
            <a:avLst/>
          </a:prstGeom>
          <a:solidFill>
            <a:schemeClr val="accent1"/>
          </a:solidFill>
          <a:ln w="12700">
            <a:solidFill>
              <a:schemeClr val="accent1"/>
            </a:solidFill>
            <a:prstDash val="solid"/>
          </a:ln>
        </p:spPr>
        <p:txBody>
          <a:bodyPr/>
          <a:lstStyle/>
          <a:p>
            <a:endParaRPr lang="en-US"/>
          </a:p>
        </p:txBody>
      </p:sp>
      <p:sp>
        <p:nvSpPr>
          <p:cNvPr id="9" name="pub-strip"/>
          <p:cNvSpPr/>
          <p:nvPr/>
        </p:nvSpPr>
        <p:spPr>
          <a:xfrm>
            <a:off x="740664" y="6323076"/>
            <a:ext cx="10767060" cy="342900"/>
          </a:xfrm>
          <a:prstGeom prst="rect">
            <a:avLst/>
          </a:prstGeom>
          <a:solidFill>
            <a:schemeClr val="accent5"/>
          </a:solidFill>
          <a:ln w="12700">
            <a:solidFill>
              <a:schemeClr val="accent5"/>
            </a:solidFill>
            <a:prstDash val="solid"/>
          </a:ln>
        </p:spPr>
        <p:txBody>
          <a:bodyPr/>
          <a:lstStyle/>
          <a:p>
            <a:endParaRPr lang="en-US"/>
          </a:p>
        </p:txBody>
      </p:sp>
      <p:sp>
        <p:nvSpPr>
          <p:cNvPr id="10" name="publications"/>
          <p:cNvSpPr txBox="1"/>
          <p:nvPr/>
        </p:nvSpPr>
        <p:spPr>
          <a:xfrm>
            <a:off x="918972" y="6323076"/>
            <a:ext cx="10547604" cy="342900"/>
          </a:xfrm>
          <a:prstGeom prst="rect">
            <a:avLst/>
          </a:prstGeom>
          <a:noFill/>
          <a:ln/>
        </p:spPr>
        <p:txBody>
          <a:bodyPr wrap="square" lIns="0" tIns="0" rIns="0" bIns="0" rtlCol="0" anchor="ctr"/>
          <a:lstStyle/>
          <a:p>
            <a:pPr marL="0" indent="0">
              <a:buNone/>
            </a:pPr>
            <a:r>
              <a:rPr lang="en-US" sz="800" b="1" kern="0" spc="160" dirty="0">
                <a:solidFill>
                  <a:schemeClr val="accent1"/>
                </a:solidFill>
                <a:latin typeface="DM Sans" pitchFamily="34" charset="0"/>
                <a:ea typeface="DM Sans" pitchFamily="34" charset="-122"/>
                <a:cs typeface="DM Sans" pitchFamily="34" charset="-120"/>
              </a:rPr>
              <a:t>PUBLICATIONS   </a:t>
            </a:r>
            <a:r>
              <a:rPr lang="en-US" sz="850" dirty="0">
                <a:solidFill>
                  <a:schemeClr val="tx1"/>
                </a:solidFill>
                <a:latin typeface="DM Sans" pitchFamily="34" charset="0"/>
                <a:ea typeface="DM Sans" pitchFamily="34" charset="-122"/>
                <a:cs typeface="DM Sans" pitchFamily="34" charset="-120"/>
              </a:rPr>
              <a:t>   A. Sirinelli, G. Subbotin, M. Nurgaliev, Y. Zhu, </a:t>
            </a:r>
            <a:r>
              <a:rPr lang="en-US" sz="850" b="1" dirty="0">
                <a:solidFill>
                  <a:schemeClr val="tx2"/>
                </a:solidFill>
                <a:latin typeface="DM Sans" pitchFamily="34" charset="0"/>
                <a:ea typeface="DM Sans" pitchFamily="34" charset="-122"/>
                <a:cs typeface="DM Sans" pitchFamily="34" charset="-120"/>
              </a:rPr>
              <a:t>On-Chip Microwave Diagnostics for Fusion Power Plants</a:t>
            </a:r>
            <a:r>
              <a:rPr lang="en-US" sz="850" dirty="0">
                <a:solidFill>
                  <a:schemeClr val="tx1"/>
                </a:solidFill>
                <a:latin typeface="DM Sans" pitchFamily="34" charset="0"/>
                <a:ea typeface="DM Sans" pitchFamily="34" charset="-122"/>
                <a:cs typeface="DM Sans" pitchFamily="34" charset="-120"/>
              </a:rPr>
              <a:t>, 17th International Reflectometry Workshop (IRW17), York, UK (2026)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body" idx="101" hasCustomPrompt="1"/>
          </p:nvPr>
        </p:nvSpPr>
        <p:spPr>
          <a:xfrm>
            <a:off x="4572000" y="356616"/>
            <a:ext cx="6935724" cy="274320"/>
          </a:xfrm>
          <a:prstGeom prst="rect">
            <a:avLst/>
          </a:prstGeom>
          <a:noFill/>
          <a:ln/>
        </p:spPr>
        <p:txBody>
          <a:bodyPr wrap="square" lIns="0" tIns="0" rIns="0" bIns="0" rtlCol="0" anchor="t"/>
          <a:lstStyle/>
          <a:p>
            <a:pPr marL="0" indent="0" algn="r">
              <a:buNone/>
            </a:pPr>
            <a:r>
              <a:rPr lang="en-US" sz="1200" b="1" kern="0" spc="230" dirty="0">
                <a:solidFill>
                  <a:schemeClr val="accent1"/>
                </a:solidFill>
                <a:latin typeface="DM Sans" pitchFamily="34" charset="0"/>
                <a:ea typeface="DM Sans" pitchFamily="34" charset="-122"/>
                <a:cs typeface="DM Sans" pitchFamily="34" charset="-120"/>
              </a:rPr>
              <a:t>06 · PORT AS A PRODUCT — INTERFACES</a:t>
            </a:r>
            <a:endParaRPr lang="en-US" sz="1200" dirty="0"/>
          </a:p>
        </p:txBody>
      </p:sp>
      <p:sp>
        <p:nvSpPr>
          <p:cNvPr id="3" name="Text 0"/>
          <p:cNvSpPr>
            <a:spLocks noGrp="1"/>
          </p:cNvSpPr>
          <p:nvPr>
            <p:ph type="title" idx="102" hasCustomPrompt="1"/>
          </p:nvPr>
        </p:nvSpPr>
        <p:spPr>
          <a:xfrm>
            <a:off x="676656" y="1074420"/>
            <a:ext cx="10821924" cy="566928"/>
          </a:xfrm>
          <a:prstGeom prst="rect">
            <a:avLst/>
          </a:prstGeom>
          <a:noFill/>
          <a:ln/>
        </p:spPr>
        <p:txBody>
          <a:bodyPr wrap="square" lIns="0" tIns="0" rIns="0" bIns="0" rtlCol="0" anchor="t"/>
          <a:lstStyle/>
          <a:p>
            <a:pPr marL="0" indent="0" algn="l">
              <a:buNone/>
            </a:pPr>
            <a:r>
              <a:rPr lang="en-US" sz="3000" b="1" kern="0" spc="-100" dirty="0">
                <a:solidFill>
                  <a:schemeClr val="tx2"/>
                </a:solidFill>
                <a:latin typeface="DM Sans" pitchFamily="34" charset="0"/>
                <a:ea typeface="DM Sans" pitchFamily="34" charset="-122"/>
                <a:cs typeface="DM Sans" pitchFamily="34" charset="-120"/>
              </a:rPr>
              <a:t>Fewer external interfaces</a:t>
            </a:r>
            <a:endParaRPr lang="en-US" sz="3000" dirty="0"/>
          </a:p>
        </p:txBody>
      </p:sp>
      <p:sp>
        <p:nvSpPr>
          <p:cNvPr id="4"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8A93A5"/>
                </a:solidFill>
                <a:latin typeface="DM Sans"/>
                <a:ea typeface="DM Sans"/>
                <a:cs typeface="DM Sans"/>
              </a:defRPr>
            </a:lvl1pPr>
          </a:lstStyle>
          <a:p>
            <a:pPr algn="r"/>
            <a:fld id="{F7021451-1387-4CA6-816F-3879F97B5CBC}" type="slidenum">
              <a:rPr lang="en-US" b="0"/>
              <a:t>21</a:t>
            </a:fld>
            <a:endParaRPr lang="en-US"/>
          </a:p>
        </p:txBody>
      </p:sp>
      <p:sp>
        <p:nvSpPr>
          <p:cNvPr id="5" name="card-rule"/>
          <p:cNvSpPr/>
          <p:nvPr/>
        </p:nvSpPr>
        <p:spPr>
          <a:xfrm>
            <a:off x="685800" y="1801368"/>
            <a:ext cx="5182362" cy="64008"/>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card"/>
          <p:cNvSpPr/>
          <p:nvPr/>
        </p:nvSpPr>
        <p:spPr>
          <a:xfrm>
            <a:off x="685800" y="1865376"/>
            <a:ext cx="5182362" cy="354787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frame"/>
          <p:cNvSpPr/>
          <p:nvPr/>
        </p:nvSpPr>
        <p:spPr>
          <a:xfrm>
            <a:off x="685800" y="1801368"/>
            <a:ext cx="5182362" cy="3611880"/>
          </a:xfrm>
          <a:prstGeom prst="rect">
            <a:avLst/>
          </a:prstGeom>
          <a:noFill/>
          <a:ln w="9525">
            <a:solidFill>
              <a:srgbClr val="C9D3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
          <p:cNvSpPr txBox="1"/>
          <p:nvPr/>
        </p:nvSpPr>
        <p:spPr>
          <a:xfrm>
            <a:off x="868680" y="1938528"/>
            <a:ext cx="4816602" cy="320040"/>
          </a:xfrm>
          <a:prstGeom prst="rect">
            <a:avLst/>
          </a:prstGeom>
          <a:noFill/>
        </p:spPr>
        <p:txBody>
          <a:bodyPr wrap="square" lIns="0" tIns="0" rIns="0" bIns="0" anchor="t">
            <a:spAutoFit/>
          </a:bodyPr>
          <a:lstStyle/>
          <a:p>
            <a:pPr marL="0" indent="0" algn="l">
              <a:lnSpc>
                <a:spcPct val="115000"/>
              </a:lnSpc>
              <a:spcAft>
                <a:spcPts val="0"/>
              </a:spcAft>
              <a:buNone/>
            </a:pPr>
            <a:r>
              <a:rPr lang="en-US" sz="1400" b="1" dirty="0">
                <a:solidFill>
                  <a:schemeClr val="tx2"/>
                </a:solidFill>
                <a:latin typeface="DM Sans" pitchFamily="34" charset="0"/>
                <a:ea typeface="DM Sans" pitchFamily="34" charset="-122"/>
                <a:cs typeface="DM Sans" pitchFamily="34" charset="-120"/>
              </a:rPr>
              <a:t>Conventional: each diagnostic is its own subsystem</a:t>
            </a:r>
          </a:p>
        </p:txBody>
      </p:sp>
      <p:sp>
        <p:nvSpPr>
          <p:cNvPr id="9" name="vessel-wall"/>
          <p:cNvSpPr/>
          <p:nvPr/>
        </p:nvSpPr>
        <p:spPr>
          <a:xfrm>
            <a:off x="1188720" y="2395728"/>
            <a:ext cx="146304" cy="2743200"/>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
          <p:cNvSpPr txBox="1"/>
          <p:nvPr/>
        </p:nvSpPr>
        <p:spPr>
          <a:xfrm>
            <a:off x="868680" y="5166360"/>
            <a:ext cx="786384" cy="182880"/>
          </a:xfrm>
          <a:prstGeom prst="rect">
            <a:avLst/>
          </a:prstGeom>
          <a:noFill/>
        </p:spPr>
        <p:txBody>
          <a:bodyPr wrap="square" lIns="0" tIns="0" rIns="0" bIns="0" anchor="t">
            <a:spAutoFit/>
          </a:bodyPr>
          <a:lstStyle/>
          <a:p>
            <a:pPr marL="0" indent="0" algn="ctr">
              <a:lnSpc>
                <a:spcPct val="115000"/>
              </a:lnSpc>
              <a:spcAft>
                <a:spcPts val="0"/>
              </a:spcAft>
              <a:buNone/>
            </a:pPr>
            <a:r>
              <a:rPr lang="en-US" sz="900" dirty="0">
                <a:solidFill>
                  <a:schemeClr val="accent3"/>
                </a:solidFill>
                <a:latin typeface="DM Sans" pitchFamily="34" charset="0"/>
                <a:ea typeface="DM Sans" pitchFamily="34" charset="-122"/>
                <a:cs typeface="DM Sans" pitchFamily="34" charset="-120"/>
              </a:rPr>
              <a:t>wall</a:t>
            </a:r>
          </a:p>
        </p:txBody>
      </p:sp>
      <p:sp>
        <p:nvSpPr>
          <p:cNvPr id="11" name="subsystem"/>
          <p:cNvSpPr/>
          <p:nvPr/>
        </p:nvSpPr>
        <p:spPr>
          <a:xfrm>
            <a:off x="1005840" y="2532888"/>
            <a:ext cx="2011680" cy="475488"/>
          </a:xfrm>
          <a:prstGeom prst="rect">
            <a:avLst/>
          </a:prstGeom>
          <a:solidFill>
            <a:srgbClr val="F2F3F2"/>
          </a:solidFill>
          <a:ln w="9525">
            <a:solidFill>
              <a:srgbClr val="4A55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subsystem-label"/>
          <p:cNvSpPr txBox="1"/>
          <p:nvPr/>
        </p:nvSpPr>
        <p:spPr>
          <a:xfrm>
            <a:off x="1051560" y="2532888"/>
            <a:ext cx="1920240" cy="475488"/>
          </a:xfrm>
          <a:prstGeom prst="rect">
            <a:avLst/>
          </a:prstGeom>
          <a:noFill/>
        </p:spPr>
        <p:txBody>
          <a:bodyPr wrap="square" lIns="0" tIns="0" rIns="0" bIns="0" anchor="ctr">
            <a:spAutoFit/>
          </a:bodyPr>
          <a:lstStyle/>
          <a:p>
            <a:pPr marL="0" indent="0" algn="ctr">
              <a:lnSpc>
                <a:spcPct val="100000"/>
              </a:lnSpc>
              <a:spcAft>
                <a:spcPts val="0"/>
              </a:spcAft>
              <a:buNone/>
            </a:pPr>
            <a:r>
              <a:rPr lang="en-US" sz="1050" b="1" dirty="0">
                <a:solidFill>
                  <a:schemeClr val="tx2"/>
                </a:solidFill>
                <a:latin typeface="DM Sans" pitchFamily="34" charset="0"/>
                <a:ea typeface="DM Sans" pitchFamily="34" charset="-122"/>
                <a:cs typeface="DM Sans" pitchFamily="34" charset="-120"/>
              </a:rPr>
              <a:t>Reflectometry</a:t>
            </a:r>
          </a:p>
        </p:txBody>
      </p:sp>
      <p:cxnSp>
        <p:nvCxnSpPr>
          <p:cNvPr id="13" name="interface"/>
          <p:cNvCxnSpPr/>
          <p:nvPr/>
        </p:nvCxnSpPr>
        <p:spPr>
          <a:xfrm>
            <a:off x="3017520" y="2642616"/>
            <a:ext cx="2576322" cy="0"/>
          </a:xfrm>
          <a:prstGeom prst="line">
            <a:avLst/>
          </a:prstGeom>
          <a:ln w="12700">
            <a:solidFill>
              <a:srgbClr val="2D387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4" name="interface"/>
          <p:cNvCxnSpPr/>
          <p:nvPr/>
        </p:nvCxnSpPr>
        <p:spPr>
          <a:xfrm>
            <a:off x="3017520" y="2770632"/>
            <a:ext cx="2576322" cy="0"/>
          </a:xfrm>
          <a:prstGeom prst="line">
            <a:avLst/>
          </a:prstGeom>
          <a:ln w="12700">
            <a:solidFill>
              <a:srgbClr val="47C6E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5" name="interface"/>
          <p:cNvCxnSpPr/>
          <p:nvPr/>
        </p:nvCxnSpPr>
        <p:spPr>
          <a:xfrm>
            <a:off x="3017520" y="2898648"/>
            <a:ext cx="2576322" cy="0"/>
          </a:xfrm>
          <a:prstGeom prst="line">
            <a:avLst/>
          </a:prstGeom>
          <a:ln w="12700">
            <a:solidFill>
              <a:srgbClr val="4A5568"/>
            </a:solidFill>
            <a:tailEnd type="triangle" w="med" len="med"/>
          </a:ln>
        </p:spPr>
        <p:style>
          <a:lnRef idx="2">
            <a:schemeClr val="accent1"/>
          </a:lnRef>
          <a:fillRef idx="0">
            <a:schemeClr val="accent1"/>
          </a:fillRef>
          <a:effectRef idx="1">
            <a:schemeClr val="accent1"/>
          </a:effectRef>
          <a:fontRef idx="minor">
            <a:schemeClr val="tx1"/>
          </a:fontRef>
        </p:style>
      </p:cxnSp>
      <p:sp>
        <p:nvSpPr>
          <p:cNvPr id="16" name="subsystem"/>
          <p:cNvSpPr/>
          <p:nvPr/>
        </p:nvSpPr>
        <p:spPr>
          <a:xfrm>
            <a:off x="1005840" y="3191256"/>
            <a:ext cx="2011680" cy="475488"/>
          </a:xfrm>
          <a:prstGeom prst="rect">
            <a:avLst/>
          </a:prstGeom>
          <a:solidFill>
            <a:srgbClr val="F2F3F2"/>
          </a:solidFill>
          <a:ln w="9525">
            <a:solidFill>
              <a:srgbClr val="4A55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subsystem-label"/>
          <p:cNvSpPr txBox="1"/>
          <p:nvPr/>
        </p:nvSpPr>
        <p:spPr>
          <a:xfrm>
            <a:off x="1051560" y="3191256"/>
            <a:ext cx="1920240" cy="475488"/>
          </a:xfrm>
          <a:prstGeom prst="rect">
            <a:avLst/>
          </a:prstGeom>
          <a:noFill/>
        </p:spPr>
        <p:txBody>
          <a:bodyPr wrap="square" lIns="0" tIns="0" rIns="0" bIns="0" anchor="ctr">
            <a:spAutoFit/>
          </a:bodyPr>
          <a:lstStyle/>
          <a:p>
            <a:pPr marL="0" indent="0" algn="ctr">
              <a:lnSpc>
                <a:spcPct val="100000"/>
              </a:lnSpc>
              <a:spcAft>
                <a:spcPts val="0"/>
              </a:spcAft>
              <a:buNone/>
            </a:pPr>
            <a:r>
              <a:rPr lang="en-US" sz="1050" b="1" dirty="0">
                <a:solidFill>
                  <a:schemeClr val="tx2"/>
                </a:solidFill>
                <a:latin typeface="DM Sans" pitchFamily="34" charset="0"/>
                <a:ea typeface="DM Sans" pitchFamily="34" charset="-122"/>
                <a:cs typeface="DM Sans" pitchFamily="34" charset="-120"/>
              </a:rPr>
              <a:t>ECE</a:t>
            </a:r>
          </a:p>
        </p:txBody>
      </p:sp>
      <p:cxnSp>
        <p:nvCxnSpPr>
          <p:cNvPr id="18" name="interface"/>
          <p:cNvCxnSpPr/>
          <p:nvPr/>
        </p:nvCxnSpPr>
        <p:spPr>
          <a:xfrm>
            <a:off x="3017520" y="3300984"/>
            <a:ext cx="2576322" cy="0"/>
          </a:xfrm>
          <a:prstGeom prst="line">
            <a:avLst/>
          </a:prstGeom>
          <a:ln w="12700">
            <a:solidFill>
              <a:srgbClr val="2D387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interface"/>
          <p:cNvCxnSpPr/>
          <p:nvPr/>
        </p:nvCxnSpPr>
        <p:spPr>
          <a:xfrm>
            <a:off x="3017520" y="3429000"/>
            <a:ext cx="2576322" cy="0"/>
          </a:xfrm>
          <a:prstGeom prst="line">
            <a:avLst/>
          </a:prstGeom>
          <a:ln w="12700">
            <a:solidFill>
              <a:srgbClr val="47C6E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interface"/>
          <p:cNvCxnSpPr/>
          <p:nvPr/>
        </p:nvCxnSpPr>
        <p:spPr>
          <a:xfrm>
            <a:off x="3017520" y="3557016"/>
            <a:ext cx="2576322" cy="0"/>
          </a:xfrm>
          <a:prstGeom prst="line">
            <a:avLst/>
          </a:prstGeom>
          <a:ln w="12700">
            <a:solidFill>
              <a:srgbClr val="4A5568"/>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subsystem"/>
          <p:cNvSpPr/>
          <p:nvPr/>
        </p:nvSpPr>
        <p:spPr>
          <a:xfrm>
            <a:off x="1005840" y="3849624"/>
            <a:ext cx="2011680" cy="475488"/>
          </a:xfrm>
          <a:prstGeom prst="rect">
            <a:avLst/>
          </a:prstGeom>
          <a:solidFill>
            <a:srgbClr val="F2F3F2"/>
          </a:solidFill>
          <a:ln w="9525">
            <a:solidFill>
              <a:srgbClr val="4A55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subsystem-label"/>
          <p:cNvSpPr txBox="1"/>
          <p:nvPr/>
        </p:nvSpPr>
        <p:spPr>
          <a:xfrm>
            <a:off x="1051560" y="3849624"/>
            <a:ext cx="1920240" cy="475488"/>
          </a:xfrm>
          <a:prstGeom prst="rect">
            <a:avLst/>
          </a:prstGeom>
          <a:noFill/>
        </p:spPr>
        <p:txBody>
          <a:bodyPr wrap="square" lIns="0" tIns="0" rIns="0" bIns="0" anchor="ctr">
            <a:spAutoFit/>
          </a:bodyPr>
          <a:lstStyle/>
          <a:p>
            <a:pPr marL="0" indent="0" algn="ctr">
              <a:lnSpc>
                <a:spcPct val="100000"/>
              </a:lnSpc>
              <a:spcAft>
                <a:spcPts val="0"/>
              </a:spcAft>
              <a:buNone/>
            </a:pPr>
            <a:r>
              <a:rPr lang="en-US" sz="1050" b="1" dirty="0">
                <a:solidFill>
                  <a:schemeClr val="tx2"/>
                </a:solidFill>
                <a:latin typeface="DM Sans" pitchFamily="34" charset="0"/>
                <a:ea typeface="DM Sans" pitchFamily="34" charset="-122"/>
                <a:cs typeface="DM Sans" pitchFamily="34" charset="-120"/>
              </a:rPr>
              <a:t>Interferometry–polarimetry</a:t>
            </a:r>
          </a:p>
        </p:txBody>
      </p:sp>
      <p:cxnSp>
        <p:nvCxnSpPr>
          <p:cNvPr id="23" name="interface"/>
          <p:cNvCxnSpPr/>
          <p:nvPr/>
        </p:nvCxnSpPr>
        <p:spPr>
          <a:xfrm>
            <a:off x="3017520" y="3959352"/>
            <a:ext cx="2576322" cy="0"/>
          </a:xfrm>
          <a:prstGeom prst="line">
            <a:avLst/>
          </a:prstGeom>
          <a:ln w="12700">
            <a:solidFill>
              <a:srgbClr val="2D387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interface"/>
          <p:cNvCxnSpPr/>
          <p:nvPr/>
        </p:nvCxnSpPr>
        <p:spPr>
          <a:xfrm>
            <a:off x="3017520" y="4087368"/>
            <a:ext cx="2576322" cy="0"/>
          </a:xfrm>
          <a:prstGeom prst="line">
            <a:avLst/>
          </a:prstGeom>
          <a:ln w="12700">
            <a:solidFill>
              <a:srgbClr val="47C6E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interface"/>
          <p:cNvCxnSpPr/>
          <p:nvPr/>
        </p:nvCxnSpPr>
        <p:spPr>
          <a:xfrm>
            <a:off x="3017520" y="4215384"/>
            <a:ext cx="2576322" cy="0"/>
          </a:xfrm>
          <a:prstGeom prst="line">
            <a:avLst/>
          </a:prstGeom>
          <a:ln w="12700">
            <a:solidFill>
              <a:srgbClr val="4A5568"/>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subsystem"/>
          <p:cNvSpPr/>
          <p:nvPr/>
        </p:nvSpPr>
        <p:spPr>
          <a:xfrm>
            <a:off x="1005840" y="4507992"/>
            <a:ext cx="2011680" cy="475488"/>
          </a:xfrm>
          <a:prstGeom prst="rect">
            <a:avLst/>
          </a:prstGeom>
          <a:solidFill>
            <a:srgbClr val="F2F3F2"/>
          </a:solidFill>
          <a:ln w="9525">
            <a:solidFill>
              <a:srgbClr val="4A55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subsystem-label"/>
          <p:cNvSpPr txBox="1"/>
          <p:nvPr/>
        </p:nvSpPr>
        <p:spPr>
          <a:xfrm>
            <a:off x="1051560" y="4507992"/>
            <a:ext cx="1920240" cy="475488"/>
          </a:xfrm>
          <a:prstGeom prst="rect">
            <a:avLst/>
          </a:prstGeom>
          <a:noFill/>
        </p:spPr>
        <p:txBody>
          <a:bodyPr wrap="square" lIns="0" tIns="0" rIns="0" bIns="0" anchor="ctr">
            <a:spAutoFit/>
          </a:bodyPr>
          <a:lstStyle/>
          <a:p>
            <a:pPr marL="0" indent="0" algn="ctr">
              <a:lnSpc>
                <a:spcPct val="100000"/>
              </a:lnSpc>
              <a:spcAft>
                <a:spcPts val="0"/>
              </a:spcAft>
              <a:buNone/>
            </a:pPr>
            <a:r>
              <a:rPr lang="en-US" sz="1050" b="1" dirty="0">
                <a:solidFill>
                  <a:schemeClr val="tx2"/>
                </a:solidFill>
                <a:latin typeface="DM Sans" pitchFamily="34" charset="0"/>
                <a:ea typeface="DM Sans" pitchFamily="34" charset="-122"/>
                <a:cs typeface="DM Sans" pitchFamily="34" charset="-120"/>
              </a:rPr>
              <a:t>Collective Thomson scattering</a:t>
            </a:r>
          </a:p>
        </p:txBody>
      </p:sp>
      <p:cxnSp>
        <p:nvCxnSpPr>
          <p:cNvPr id="28" name="interface"/>
          <p:cNvCxnSpPr/>
          <p:nvPr/>
        </p:nvCxnSpPr>
        <p:spPr>
          <a:xfrm>
            <a:off x="3017520" y="4617720"/>
            <a:ext cx="2576322" cy="0"/>
          </a:xfrm>
          <a:prstGeom prst="line">
            <a:avLst/>
          </a:prstGeom>
          <a:ln w="12700">
            <a:solidFill>
              <a:srgbClr val="2D387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9" name="interface"/>
          <p:cNvCxnSpPr/>
          <p:nvPr/>
        </p:nvCxnSpPr>
        <p:spPr>
          <a:xfrm>
            <a:off x="3017520" y="4745736"/>
            <a:ext cx="2576322" cy="0"/>
          </a:xfrm>
          <a:prstGeom prst="line">
            <a:avLst/>
          </a:prstGeom>
          <a:ln w="12700">
            <a:solidFill>
              <a:srgbClr val="47C6E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0" name="interface"/>
          <p:cNvCxnSpPr/>
          <p:nvPr/>
        </p:nvCxnSpPr>
        <p:spPr>
          <a:xfrm>
            <a:off x="3017520" y="4873752"/>
            <a:ext cx="2576322" cy="0"/>
          </a:xfrm>
          <a:prstGeom prst="line">
            <a:avLst/>
          </a:prstGeom>
          <a:ln w="12700">
            <a:solidFill>
              <a:srgbClr val="4A5568"/>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card-rule"/>
          <p:cNvSpPr/>
          <p:nvPr/>
        </p:nvSpPr>
        <p:spPr>
          <a:xfrm>
            <a:off x="6325362" y="1801368"/>
            <a:ext cx="5182362" cy="64008"/>
          </a:xfrm>
          <a:prstGeom prst="rect">
            <a:avLst/>
          </a:prstGeom>
          <a:solidFill>
            <a:srgbClr val="47C6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card"/>
          <p:cNvSpPr/>
          <p:nvPr/>
        </p:nvSpPr>
        <p:spPr>
          <a:xfrm>
            <a:off x="6325362" y="1865376"/>
            <a:ext cx="5182362" cy="354787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frame"/>
          <p:cNvSpPr/>
          <p:nvPr/>
        </p:nvSpPr>
        <p:spPr>
          <a:xfrm>
            <a:off x="6325362" y="1801368"/>
            <a:ext cx="5182362" cy="3611880"/>
          </a:xfrm>
          <a:prstGeom prst="rect">
            <a:avLst/>
          </a:prstGeom>
          <a:noFill/>
          <a:ln w="9525">
            <a:solidFill>
              <a:srgbClr val="C9D3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
          <p:cNvSpPr txBox="1"/>
          <p:nvPr/>
        </p:nvSpPr>
        <p:spPr>
          <a:xfrm>
            <a:off x="6508242" y="1938528"/>
            <a:ext cx="4816602" cy="320040"/>
          </a:xfrm>
          <a:prstGeom prst="rect">
            <a:avLst/>
          </a:prstGeom>
          <a:noFill/>
        </p:spPr>
        <p:txBody>
          <a:bodyPr wrap="square" lIns="0" tIns="0" rIns="0" bIns="0" anchor="t">
            <a:spAutoFit/>
          </a:bodyPr>
          <a:lstStyle/>
          <a:p>
            <a:pPr marL="0" indent="0" algn="l">
              <a:lnSpc>
                <a:spcPct val="115000"/>
              </a:lnSpc>
              <a:spcAft>
                <a:spcPts val="0"/>
              </a:spcAft>
              <a:buNone/>
            </a:pPr>
            <a:r>
              <a:rPr lang="en-US" sz="1400" b="1" dirty="0">
                <a:solidFill>
                  <a:schemeClr val="tx2"/>
                </a:solidFill>
                <a:latin typeface="DM Sans" pitchFamily="34" charset="0"/>
                <a:ea typeface="DM Sans" pitchFamily="34" charset="-122"/>
                <a:cs typeface="DM Sans" pitchFamily="34" charset="-120"/>
              </a:rPr>
              <a:t>MDP: all diagnostics organised in one unit</a:t>
            </a:r>
          </a:p>
        </p:txBody>
      </p:sp>
      <p:sp>
        <p:nvSpPr>
          <p:cNvPr id="35" name="vessel-wall"/>
          <p:cNvSpPr/>
          <p:nvPr/>
        </p:nvSpPr>
        <p:spPr>
          <a:xfrm>
            <a:off x="6828282" y="2395728"/>
            <a:ext cx="146304" cy="2743200"/>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
          <p:cNvSpPr txBox="1"/>
          <p:nvPr/>
        </p:nvSpPr>
        <p:spPr>
          <a:xfrm>
            <a:off x="6508242" y="5166360"/>
            <a:ext cx="786384" cy="182880"/>
          </a:xfrm>
          <a:prstGeom prst="rect">
            <a:avLst/>
          </a:prstGeom>
          <a:noFill/>
        </p:spPr>
        <p:txBody>
          <a:bodyPr wrap="square" lIns="0" tIns="0" rIns="0" bIns="0" anchor="t">
            <a:spAutoFit/>
          </a:bodyPr>
          <a:lstStyle/>
          <a:p>
            <a:pPr marL="0" indent="0" algn="ctr">
              <a:lnSpc>
                <a:spcPct val="115000"/>
              </a:lnSpc>
              <a:spcAft>
                <a:spcPts val="0"/>
              </a:spcAft>
              <a:buNone/>
            </a:pPr>
            <a:r>
              <a:rPr lang="en-US" sz="900" dirty="0">
                <a:solidFill>
                  <a:schemeClr val="accent3"/>
                </a:solidFill>
                <a:latin typeface="DM Sans" pitchFamily="34" charset="0"/>
                <a:ea typeface="DM Sans" pitchFamily="34" charset="-122"/>
                <a:cs typeface="DM Sans" pitchFamily="34" charset="-120"/>
              </a:rPr>
              <a:t>wall</a:t>
            </a:r>
          </a:p>
        </p:txBody>
      </p:sp>
      <p:sp>
        <p:nvSpPr>
          <p:cNvPr id="37" name="plug"/>
          <p:cNvSpPr/>
          <p:nvPr/>
        </p:nvSpPr>
        <p:spPr>
          <a:xfrm>
            <a:off x="6645402" y="2532888"/>
            <a:ext cx="2377440" cy="2487168"/>
          </a:xfrm>
          <a:prstGeom prst="rect">
            <a:avLst/>
          </a:prstGeom>
          <a:solidFill>
            <a:srgbClr val="FFFFFF"/>
          </a:solidFill>
          <a:ln w="22225">
            <a:solidFill>
              <a:srgbClr val="47C6E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
          <p:cNvSpPr txBox="1"/>
          <p:nvPr/>
        </p:nvSpPr>
        <p:spPr>
          <a:xfrm>
            <a:off x="6736842" y="2587752"/>
            <a:ext cx="2194560" cy="274320"/>
          </a:xfrm>
          <a:prstGeom prst="rect">
            <a:avLst/>
          </a:prstGeom>
          <a:noFill/>
        </p:spPr>
        <p:txBody>
          <a:bodyPr wrap="square" lIns="0" tIns="0" rIns="0" bIns="0" anchor="t">
            <a:spAutoFit/>
          </a:bodyPr>
          <a:lstStyle/>
          <a:p>
            <a:pPr marL="0" indent="0" algn="ctr">
              <a:lnSpc>
                <a:spcPct val="115000"/>
              </a:lnSpc>
              <a:spcAft>
                <a:spcPts val="0"/>
              </a:spcAft>
              <a:buNone/>
            </a:pPr>
            <a:r>
              <a:rPr lang="en-US" sz="1200" b="1" dirty="0">
                <a:solidFill>
                  <a:schemeClr val="tx2"/>
                </a:solidFill>
                <a:latin typeface="DM Sans" pitchFamily="34" charset="0"/>
                <a:ea typeface="DM Sans" pitchFamily="34" charset="-122"/>
                <a:cs typeface="DM Sans" pitchFamily="34" charset="-120"/>
              </a:rPr>
              <a:t>MDP plug</a:t>
            </a:r>
          </a:p>
        </p:txBody>
      </p:sp>
      <p:sp>
        <p:nvSpPr>
          <p:cNvPr id="39" name="module"/>
          <p:cNvSpPr/>
          <p:nvPr/>
        </p:nvSpPr>
        <p:spPr>
          <a:xfrm>
            <a:off x="6782562" y="2898648"/>
            <a:ext cx="2103120" cy="347472"/>
          </a:xfrm>
          <a:prstGeom prst="rect">
            <a:avLst/>
          </a:prstGeom>
          <a:solidFill>
            <a:srgbClr val="F2F3F2"/>
          </a:solidFill>
          <a:ln w="9525">
            <a:solidFill>
              <a:srgbClr val="4A55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module-label"/>
          <p:cNvSpPr txBox="1"/>
          <p:nvPr/>
        </p:nvSpPr>
        <p:spPr>
          <a:xfrm>
            <a:off x="6828282" y="2898648"/>
            <a:ext cx="2011680" cy="347472"/>
          </a:xfrm>
          <a:prstGeom prst="rect">
            <a:avLst/>
          </a:prstGeom>
          <a:noFill/>
        </p:spPr>
        <p:txBody>
          <a:bodyPr wrap="square" lIns="0" tIns="0" rIns="0" bIns="0" anchor="ctr">
            <a:spAutoFit/>
          </a:bodyPr>
          <a:lstStyle/>
          <a:p>
            <a:pPr marL="0" indent="0" algn="ctr">
              <a:lnSpc>
                <a:spcPct val="100000"/>
              </a:lnSpc>
              <a:spcAft>
                <a:spcPts val="0"/>
              </a:spcAft>
              <a:buNone/>
            </a:pPr>
            <a:r>
              <a:rPr lang="en-US" sz="1000" b="1" dirty="0">
                <a:solidFill>
                  <a:schemeClr val="tx2"/>
                </a:solidFill>
                <a:latin typeface="DM Sans" pitchFamily="34" charset="0"/>
                <a:ea typeface="DM Sans" pitchFamily="34" charset="-122"/>
                <a:cs typeface="DM Sans" pitchFamily="34" charset="-120"/>
              </a:rPr>
              <a:t>Reflectometry</a:t>
            </a:r>
          </a:p>
        </p:txBody>
      </p:sp>
      <p:sp>
        <p:nvSpPr>
          <p:cNvPr id="41" name="module"/>
          <p:cNvSpPr/>
          <p:nvPr/>
        </p:nvSpPr>
        <p:spPr>
          <a:xfrm>
            <a:off x="6782562" y="3319272"/>
            <a:ext cx="2103120" cy="347472"/>
          </a:xfrm>
          <a:prstGeom prst="rect">
            <a:avLst/>
          </a:prstGeom>
          <a:solidFill>
            <a:srgbClr val="F2F3F2"/>
          </a:solidFill>
          <a:ln w="9525">
            <a:solidFill>
              <a:srgbClr val="4A55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module-label"/>
          <p:cNvSpPr txBox="1"/>
          <p:nvPr/>
        </p:nvSpPr>
        <p:spPr>
          <a:xfrm>
            <a:off x="6828282" y="3319272"/>
            <a:ext cx="2011680" cy="347472"/>
          </a:xfrm>
          <a:prstGeom prst="rect">
            <a:avLst/>
          </a:prstGeom>
          <a:noFill/>
        </p:spPr>
        <p:txBody>
          <a:bodyPr wrap="square" lIns="0" tIns="0" rIns="0" bIns="0" anchor="ctr">
            <a:spAutoFit/>
          </a:bodyPr>
          <a:lstStyle/>
          <a:p>
            <a:pPr marL="0" indent="0" algn="ctr">
              <a:lnSpc>
                <a:spcPct val="100000"/>
              </a:lnSpc>
              <a:spcAft>
                <a:spcPts val="0"/>
              </a:spcAft>
              <a:buNone/>
            </a:pPr>
            <a:r>
              <a:rPr lang="en-US" sz="1000" b="1" dirty="0">
                <a:solidFill>
                  <a:schemeClr val="tx2"/>
                </a:solidFill>
                <a:latin typeface="DM Sans" pitchFamily="34" charset="0"/>
                <a:ea typeface="DM Sans" pitchFamily="34" charset="-122"/>
                <a:cs typeface="DM Sans" pitchFamily="34" charset="-120"/>
              </a:rPr>
              <a:t>ECE</a:t>
            </a:r>
          </a:p>
        </p:txBody>
      </p:sp>
      <p:sp>
        <p:nvSpPr>
          <p:cNvPr id="43" name="module"/>
          <p:cNvSpPr/>
          <p:nvPr/>
        </p:nvSpPr>
        <p:spPr>
          <a:xfrm>
            <a:off x="6782562" y="3739896"/>
            <a:ext cx="2103120" cy="347472"/>
          </a:xfrm>
          <a:prstGeom prst="rect">
            <a:avLst/>
          </a:prstGeom>
          <a:solidFill>
            <a:srgbClr val="F2F3F2"/>
          </a:solidFill>
          <a:ln w="9525">
            <a:solidFill>
              <a:srgbClr val="4A55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module-label"/>
          <p:cNvSpPr txBox="1"/>
          <p:nvPr/>
        </p:nvSpPr>
        <p:spPr>
          <a:xfrm>
            <a:off x="6828282" y="3739896"/>
            <a:ext cx="2011680" cy="347472"/>
          </a:xfrm>
          <a:prstGeom prst="rect">
            <a:avLst/>
          </a:prstGeom>
          <a:noFill/>
        </p:spPr>
        <p:txBody>
          <a:bodyPr wrap="square" lIns="0" tIns="0" rIns="0" bIns="0" anchor="ctr">
            <a:spAutoFit/>
          </a:bodyPr>
          <a:lstStyle/>
          <a:p>
            <a:pPr marL="0" indent="0" algn="ctr">
              <a:lnSpc>
                <a:spcPct val="100000"/>
              </a:lnSpc>
              <a:spcAft>
                <a:spcPts val="0"/>
              </a:spcAft>
              <a:buNone/>
            </a:pPr>
            <a:r>
              <a:rPr lang="en-US" sz="1000" b="1" dirty="0">
                <a:solidFill>
                  <a:schemeClr val="tx2"/>
                </a:solidFill>
                <a:latin typeface="DM Sans" pitchFamily="34" charset="0"/>
                <a:ea typeface="DM Sans" pitchFamily="34" charset="-122"/>
                <a:cs typeface="DM Sans" pitchFamily="34" charset="-120"/>
              </a:rPr>
              <a:t>Interferometry–polarimetry</a:t>
            </a:r>
          </a:p>
        </p:txBody>
      </p:sp>
      <p:sp>
        <p:nvSpPr>
          <p:cNvPr id="45" name="module"/>
          <p:cNvSpPr/>
          <p:nvPr/>
        </p:nvSpPr>
        <p:spPr>
          <a:xfrm>
            <a:off x="6782562" y="4160520"/>
            <a:ext cx="2103120" cy="347472"/>
          </a:xfrm>
          <a:prstGeom prst="rect">
            <a:avLst/>
          </a:prstGeom>
          <a:solidFill>
            <a:srgbClr val="F2F3F2"/>
          </a:solidFill>
          <a:ln w="9525">
            <a:solidFill>
              <a:srgbClr val="4A55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module-label"/>
          <p:cNvSpPr txBox="1"/>
          <p:nvPr/>
        </p:nvSpPr>
        <p:spPr>
          <a:xfrm>
            <a:off x="6828282" y="4160520"/>
            <a:ext cx="2011680" cy="347472"/>
          </a:xfrm>
          <a:prstGeom prst="rect">
            <a:avLst/>
          </a:prstGeom>
          <a:noFill/>
        </p:spPr>
        <p:txBody>
          <a:bodyPr wrap="square" lIns="0" tIns="0" rIns="0" bIns="0" anchor="ctr">
            <a:spAutoFit/>
          </a:bodyPr>
          <a:lstStyle/>
          <a:p>
            <a:pPr marL="0" indent="0" algn="ctr">
              <a:lnSpc>
                <a:spcPct val="100000"/>
              </a:lnSpc>
              <a:spcAft>
                <a:spcPts val="0"/>
              </a:spcAft>
              <a:buNone/>
            </a:pPr>
            <a:r>
              <a:rPr lang="en-US" sz="1000" b="1" dirty="0">
                <a:solidFill>
                  <a:schemeClr val="tx2"/>
                </a:solidFill>
                <a:latin typeface="DM Sans" pitchFamily="34" charset="0"/>
                <a:ea typeface="DM Sans" pitchFamily="34" charset="-122"/>
                <a:cs typeface="DM Sans" pitchFamily="34" charset="-120"/>
              </a:rPr>
              <a:t>Collective Thomson scattering</a:t>
            </a:r>
          </a:p>
        </p:txBody>
      </p:sp>
      <p:sp>
        <p:nvSpPr>
          <p:cNvPr id="47" name="text"/>
          <p:cNvSpPr txBox="1"/>
          <p:nvPr/>
        </p:nvSpPr>
        <p:spPr>
          <a:xfrm>
            <a:off x="6736842" y="4590288"/>
            <a:ext cx="2194560" cy="411480"/>
          </a:xfrm>
          <a:prstGeom prst="rect">
            <a:avLst/>
          </a:prstGeom>
          <a:noFill/>
        </p:spPr>
        <p:txBody>
          <a:bodyPr wrap="square" lIns="0" tIns="0" rIns="0" bIns="0" anchor="ctr">
            <a:spAutoFit/>
          </a:bodyPr>
          <a:lstStyle/>
          <a:p>
            <a:pPr marL="0" indent="0" algn="ctr">
              <a:lnSpc>
                <a:spcPct val="115000"/>
              </a:lnSpc>
              <a:spcAft>
                <a:spcPts val="0"/>
              </a:spcAft>
              <a:buNone/>
            </a:pPr>
            <a:r>
              <a:rPr lang="en-US" sz="1000" dirty="0">
                <a:solidFill>
                  <a:schemeClr val="accent3"/>
                </a:solidFill>
                <a:latin typeface="DM Sans" pitchFamily="34" charset="0"/>
                <a:ea typeface="DM Sans" pitchFamily="34" charset="-122"/>
                <a:cs typeface="DM Sans" pitchFamily="34" charset="-120"/>
              </a:rPr>
              <a:t>shared lines, shielding, vacuum, utilities</a:t>
            </a:r>
          </a:p>
        </p:txBody>
      </p:sp>
      <p:cxnSp>
        <p:nvCxnSpPr>
          <p:cNvPr id="48" name="interface"/>
          <p:cNvCxnSpPr/>
          <p:nvPr/>
        </p:nvCxnSpPr>
        <p:spPr>
          <a:xfrm>
            <a:off x="9022842" y="3493008"/>
            <a:ext cx="2210562" cy="0"/>
          </a:xfrm>
          <a:prstGeom prst="line">
            <a:avLst/>
          </a:prstGeom>
          <a:ln w="25400">
            <a:solidFill>
              <a:srgbClr val="2D387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9" name="interface"/>
          <p:cNvCxnSpPr/>
          <p:nvPr/>
        </p:nvCxnSpPr>
        <p:spPr>
          <a:xfrm>
            <a:off x="9022842" y="3767328"/>
            <a:ext cx="2210562" cy="0"/>
          </a:xfrm>
          <a:prstGeom prst="line">
            <a:avLst/>
          </a:prstGeom>
          <a:ln w="25400">
            <a:solidFill>
              <a:srgbClr val="47C6E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0" name="interface"/>
          <p:cNvCxnSpPr/>
          <p:nvPr/>
        </p:nvCxnSpPr>
        <p:spPr>
          <a:xfrm>
            <a:off x="9022842" y="4041648"/>
            <a:ext cx="2210562" cy="0"/>
          </a:xfrm>
          <a:prstGeom prst="line">
            <a:avLst/>
          </a:prstGeom>
          <a:ln w="25400">
            <a:solidFill>
              <a:srgbClr val="4A5568"/>
            </a:solidFill>
            <a:tailEnd type="triangle" w="med" len="med"/>
          </a:ln>
        </p:spPr>
        <p:style>
          <a:lnRef idx="2">
            <a:schemeClr val="accent1"/>
          </a:lnRef>
          <a:fillRef idx="0">
            <a:schemeClr val="accent1"/>
          </a:fillRef>
          <a:effectRef idx="1">
            <a:schemeClr val="accent1"/>
          </a:effectRef>
          <a:fontRef idx="minor">
            <a:schemeClr val="tx1"/>
          </a:fontRef>
        </p:style>
      </p:cxnSp>
      <p:sp>
        <p:nvSpPr>
          <p:cNvPr id="51" name="legend-key"/>
          <p:cNvSpPr/>
          <p:nvPr/>
        </p:nvSpPr>
        <p:spPr>
          <a:xfrm>
            <a:off x="685800" y="5532120"/>
            <a:ext cx="320040" cy="54864"/>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text"/>
          <p:cNvSpPr txBox="1"/>
          <p:nvPr/>
        </p:nvSpPr>
        <p:spPr>
          <a:xfrm>
            <a:off x="1097280" y="5440680"/>
            <a:ext cx="3108960" cy="256032"/>
          </a:xfrm>
          <a:prstGeom prst="rect">
            <a:avLst/>
          </a:prstGeom>
          <a:noFill/>
        </p:spPr>
        <p:txBody>
          <a:bodyPr wrap="square" lIns="0" tIns="0" rIns="0" bIns="0" anchor="t">
            <a:spAutoFit/>
          </a:bodyPr>
          <a:lstStyle/>
          <a:p>
            <a:pPr marL="0" indent="0" algn="l">
              <a:lnSpc>
                <a:spcPct val="115000"/>
              </a:lnSpc>
              <a:spcAft>
                <a:spcPts val="0"/>
              </a:spcAft>
              <a:buNone/>
            </a:pPr>
            <a:r>
              <a:rPr lang="en-US" sz="1100" dirty="0">
                <a:solidFill>
                  <a:schemeClr val="accent3"/>
                </a:solidFill>
                <a:latin typeface="DM Sans" pitchFamily="34" charset="0"/>
                <a:ea typeface="DM Sans" pitchFamily="34" charset="-122"/>
                <a:cs typeface="DM Sans" pitchFamily="34" charset="-120"/>
              </a:rPr>
              <a:t>signal and transmission lines</a:t>
            </a:r>
          </a:p>
        </p:txBody>
      </p:sp>
      <p:sp>
        <p:nvSpPr>
          <p:cNvPr id="53" name="legend-key"/>
          <p:cNvSpPr/>
          <p:nvPr/>
        </p:nvSpPr>
        <p:spPr>
          <a:xfrm>
            <a:off x="4297680" y="5532120"/>
            <a:ext cx="320040" cy="54864"/>
          </a:xfrm>
          <a:prstGeom prst="rect">
            <a:avLst/>
          </a:prstGeom>
          <a:solidFill>
            <a:srgbClr val="47C6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text"/>
          <p:cNvSpPr txBox="1"/>
          <p:nvPr/>
        </p:nvSpPr>
        <p:spPr>
          <a:xfrm>
            <a:off x="4709160" y="5440680"/>
            <a:ext cx="3108960" cy="256032"/>
          </a:xfrm>
          <a:prstGeom prst="rect">
            <a:avLst/>
          </a:prstGeom>
          <a:noFill/>
        </p:spPr>
        <p:txBody>
          <a:bodyPr wrap="square" lIns="0" tIns="0" rIns="0" bIns="0" anchor="t">
            <a:spAutoFit/>
          </a:bodyPr>
          <a:lstStyle/>
          <a:p>
            <a:pPr marL="0" indent="0" algn="l">
              <a:lnSpc>
                <a:spcPct val="115000"/>
              </a:lnSpc>
              <a:spcAft>
                <a:spcPts val="0"/>
              </a:spcAft>
              <a:buNone/>
            </a:pPr>
            <a:r>
              <a:rPr lang="en-US" sz="1100" dirty="0">
                <a:solidFill>
                  <a:schemeClr val="accent3"/>
                </a:solidFill>
                <a:latin typeface="DM Sans" pitchFamily="34" charset="0"/>
                <a:ea typeface="DM Sans" pitchFamily="34" charset="-122"/>
                <a:cs typeface="DM Sans" pitchFamily="34" charset="-120"/>
              </a:rPr>
              <a:t>vacuum and shielding interfaces</a:t>
            </a:r>
          </a:p>
        </p:txBody>
      </p:sp>
      <p:sp>
        <p:nvSpPr>
          <p:cNvPr id="55" name="legend-key"/>
          <p:cNvSpPr/>
          <p:nvPr/>
        </p:nvSpPr>
        <p:spPr>
          <a:xfrm>
            <a:off x="7909560" y="5532120"/>
            <a:ext cx="320040" cy="54864"/>
          </a:xfrm>
          <a:prstGeom prst="rect">
            <a:avLst/>
          </a:prstGeom>
          <a:solidFill>
            <a:srgbClr val="4A55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text"/>
          <p:cNvSpPr txBox="1"/>
          <p:nvPr/>
        </p:nvSpPr>
        <p:spPr>
          <a:xfrm>
            <a:off x="8321040" y="5440680"/>
            <a:ext cx="3108960" cy="256032"/>
          </a:xfrm>
          <a:prstGeom prst="rect">
            <a:avLst/>
          </a:prstGeom>
          <a:noFill/>
        </p:spPr>
        <p:txBody>
          <a:bodyPr wrap="square" lIns="0" tIns="0" rIns="0" bIns="0" anchor="t">
            <a:spAutoFit/>
          </a:bodyPr>
          <a:lstStyle/>
          <a:p>
            <a:pPr marL="0" indent="0" algn="l">
              <a:lnSpc>
                <a:spcPct val="115000"/>
              </a:lnSpc>
              <a:spcAft>
                <a:spcPts val="0"/>
              </a:spcAft>
              <a:buNone/>
            </a:pPr>
            <a:r>
              <a:rPr lang="en-US" sz="1100" dirty="0">
                <a:solidFill>
                  <a:schemeClr val="accent3"/>
                </a:solidFill>
                <a:latin typeface="DM Sans" pitchFamily="34" charset="0"/>
                <a:ea typeface="DM Sans" pitchFamily="34" charset="-122"/>
                <a:cs typeface="DM Sans" pitchFamily="34" charset="-120"/>
              </a:rPr>
              <a:t>utilities: power, cooling, gas</a:t>
            </a:r>
          </a:p>
        </p:txBody>
      </p:sp>
      <p:sp>
        <p:nvSpPr>
          <p:cNvPr id="57" name="text"/>
          <p:cNvSpPr txBox="1"/>
          <p:nvPr/>
        </p:nvSpPr>
        <p:spPr>
          <a:xfrm>
            <a:off x="685800" y="5806440"/>
            <a:ext cx="10821924" cy="365760"/>
          </a:xfrm>
          <a:prstGeom prst="rect">
            <a:avLst/>
          </a:prstGeom>
          <a:noFill/>
        </p:spPr>
        <p:txBody>
          <a:bodyPr wrap="square" lIns="0" tIns="0" rIns="0" bIns="0" anchor="t">
            <a:spAutoFit/>
          </a:bodyPr>
          <a:lstStyle/>
          <a:p>
            <a:pPr marL="0" indent="0" algn="l">
              <a:lnSpc>
                <a:spcPct val="115000"/>
              </a:lnSpc>
              <a:spcAft>
                <a:spcPts val="0"/>
              </a:spcAft>
              <a:buNone/>
            </a:pPr>
            <a:r>
              <a:rPr lang="en-US" sz="1350" b="1" dirty="0">
                <a:solidFill>
                  <a:schemeClr val="tx2"/>
                </a:solidFill>
                <a:latin typeface="DM Sans" pitchFamily="34" charset="0"/>
                <a:ea typeface="DM Sans" pitchFamily="34" charset="-122"/>
                <a:cs typeface="DM Sans" pitchFamily="34" charset="-120"/>
              </a:rPr>
              <a:t>Every opening costs breeding and shielding volume</a:t>
            </a:r>
            <a:r>
              <a:rPr lang="en-US" sz="1350" dirty="0">
                <a:solidFill>
                  <a:schemeClr val="tx1"/>
                </a:solidFill>
                <a:latin typeface="DM Sans" pitchFamily="34" charset="0"/>
                <a:ea typeface="DM Sans" pitchFamily="34" charset="-122"/>
                <a:cs typeface="DM Sans" pitchFamily="34" charset="-120"/>
              </a:rPr>
              <a:t> — MDP shares antennas, transmission lines and one rack across diagnostics.</a:t>
            </a:r>
          </a:p>
        </p:txBody>
      </p:sp>
      <p:sp>
        <p:nvSpPr>
          <p:cNvPr id="58" name="pub-bar"/>
          <p:cNvSpPr/>
          <p:nvPr/>
        </p:nvSpPr>
        <p:spPr>
          <a:xfrm>
            <a:off x="685800" y="6323076"/>
            <a:ext cx="54864" cy="342900"/>
          </a:xfrm>
          <a:prstGeom prst="rect">
            <a:avLst/>
          </a:prstGeom>
          <a:solidFill>
            <a:schemeClr val="accent1"/>
          </a:solidFill>
          <a:ln w="12700">
            <a:solidFill>
              <a:schemeClr val="accent1"/>
            </a:solidFill>
            <a:prstDash val="solid"/>
          </a:ln>
        </p:spPr>
        <p:txBody>
          <a:bodyPr/>
          <a:lstStyle/>
          <a:p>
            <a:endParaRPr lang="en-US"/>
          </a:p>
        </p:txBody>
      </p:sp>
      <p:sp>
        <p:nvSpPr>
          <p:cNvPr id="59" name="pub-strip"/>
          <p:cNvSpPr/>
          <p:nvPr/>
        </p:nvSpPr>
        <p:spPr>
          <a:xfrm>
            <a:off x="740664" y="6323076"/>
            <a:ext cx="10767060" cy="342900"/>
          </a:xfrm>
          <a:prstGeom prst="rect">
            <a:avLst/>
          </a:prstGeom>
          <a:solidFill>
            <a:schemeClr val="accent5"/>
          </a:solidFill>
          <a:ln w="12700">
            <a:solidFill>
              <a:schemeClr val="accent5"/>
            </a:solidFill>
            <a:prstDash val="solid"/>
          </a:ln>
        </p:spPr>
        <p:txBody>
          <a:bodyPr/>
          <a:lstStyle/>
          <a:p>
            <a:endParaRPr lang="en-US"/>
          </a:p>
        </p:txBody>
      </p:sp>
      <p:sp>
        <p:nvSpPr>
          <p:cNvPr id="60" name="publications"/>
          <p:cNvSpPr txBox="1"/>
          <p:nvPr/>
        </p:nvSpPr>
        <p:spPr>
          <a:xfrm>
            <a:off x="918972" y="6323076"/>
            <a:ext cx="10547604" cy="342900"/>
          </a:xfrm>
          <a:prstGeom prst="rect">
            <a:avLst/>
          </a:prstGeom>
          <a:noFill/>
          <a:ln/>
        </p:spPr>
        <p:txBody>
          <a:bodyPr wrap="square" lIns="0" tIns="0" rIns="0" bIns="0" rtlCol="0" anchor="ctr"/>
          <a:lstStyle/>
          <a:p>
            <a:pPr marL="0" indent="0">
              <a:buNone/>
            </a:pPr>
            <a:r>
              <a:rPr lang="en-US" sz="800" b="1" kern="0" spc="160" dirty="0">
                <a:solidFill>
                  <a:schemeClr val="accent1"/>
                </a:solidFill>
                <a:latin typeface="DM Sans" pitchFamily="34" charset="0"/>
                <a:ea typeface="DM Sans" pitchFamily="34" charset="-122"/>
                <a:cs typeface="DM Sans" pitchFamily="34" charset="-120"/>
              </a:rPr>
              <a:t>PUBLICATIONS   </a:t>
            </a:r>
            <a:r>
              <a:rPr lang="en-US" sz="850" dirty="0">
                <a:solidFill>
                  <a:schemeClr val="tx1"/>
                </a:solidFill>
                <a:latin typeface="DM Sans" pitchFamily="34" charset="0"/>
                <a:ea typeface="DM Sans" pitchFamily="34" charset="-122"/>
                <a:cs typeface="DM Sans" pitchFamily="34" charset="-120"/>
              </a:rPr>
              <a:t>   A. Sirinelli, G. Subbotin, M. Nurgaliev, Y. Zhu, </a:t>
            </a:r>
            <a:r>
              <a:rPr lang="en-US" sz="850" b="1" dirty="0">
                <a:solidFill>
                  <a:schemeClr val="tx2"/>
                </a:solidFill>
                <a:latin typeface="DM Sans" pitchFamily="34" charset="0"/>
                <a:ea typeface="DM Sans" pitchFamily="34" charset="-122"/>
                <a:cs typeface="DM Sans" pitchFamily="34" charset="-120"/>
              </a:rPr>
              <a:t>On-Chip Microwave Diagnostics for Fusion Power Plants</a:t>
            </a:r>
            <a:r>
              <a:rPr lang="en-US" sz="850" dirty="0">
                <a:solidFill>
                  <a:schemeClr val="tx1"/>
                </a:solidFill>
                <a:latin typeface="DM Sans" pitchFamily="34" charset="0"/>
                <a:ea typeface="DM Sans" pitchFamily="34" charset="-122"/>
                <a:cs typeface="DM Sans" pitchFamily="34" charset="-120"/>
              </a:rPr>
              <a:t>, 17th International Reflectometry Workshop (IRW17), York, UK (2026)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body" idx="101" hasCustomPrompt="1"/>
          </p:nvPr>
        </p:nvSpPr>
        <p:spPr>
          <a:xfrm>
            <a:off x="4572000" y="356616"/>
            <a:ext cx="6935724" cy="274320"/>
          </a:xfrm>
          <a:prstGeom prst="rect">
            <a:avLst/>
          </a:prstGeom>
          <a:noFill/>
          <a:ln/>
        </p:spPr>
        <p:txBody>
          <a:bodyPr wrap="square" lIns="0" tIns="0" rIns="0" bIns="0" rtlCol="0" anchor="t"/>
          <a:lstStyle/>
          <a:p>
            <a:pPr marL="0" indent="0" algn="r">
              <a:buNone/>
            </a:pPr>
            <a:r>
              <a:rPr lang="en-US" sz="1200" b="1" kern="0" spc="230" dirty="0">
                <a:solidFill>
                  <a:schemeClr val="accent1"/>
                </a:solidFill>
                <a:latin typeface="DM Sans" pitchFamily="34" charset="0"/>
                <a:ea typeface="DM Sans" pitchFamily="34" charset="-122"/>
                <a:cs typeface="DM Sans" pitchFamily="34" charset="-120"/>
              </a:rPr>
              <a:t>06 · PORT AS A PRODUCT — RELIABILITY</a:t>
            </a:r>
            <a:endParaRPr lang="en-US" sz="1200" dirty="0"/>
          </a:p>
        </p:txBody>
      </p:sp>
      <p:sp>
        <p:nvSpPr>
          <p:cNvPr id="3" name="Text 0"/>
          <p:cNvSpPr>
            <a:spLocks noGrp="1"/>
          </p:cNvSpPr>
          <p:nvPr>
            <p:ph type="title" idx="102" hasCustomPrompt="1"/>
          </p:nvPr>
        </p:nvSpPr>
        <p:spPr>
          <a:xfrm>
            <a:off x="676656" y="1074420"/>
            <a:ext cx="10821924" cy="566928"/>
          </a:xfrm>
          <a:prstGeom prst="rect">
            <a:avLst/>
          </a:prstGeom>
          <a:noFill/>
          <a:ln/>
        </p:spPr>
        <p:txBody>
          <a:bodyPr wrap="square" lIns="0" tIns="0" rIns="0" bIns="0" rtlCol="0" anchor="t"/>
          <a:lstStyle/>
          <a:p>
            <a:pPr marL="0" indent="0" algn="l">
              <a:buNone/>
            </a:pPr>
            <a:r>
              <a:rPr lang="en-US" sz="3000" b="1" kern="0" spc="-100" dirty="0">
                <a:solidFill>
                  <a:schemeClr val="tx2"/>
                </a:solidFill>
                <a:latin typeface="DM Sans" pitchFamily="34" charset="0"/>
                <a:ea typeface="DM Sans" pitchFamily="34" charset="-122"/>
                <a:cs typeface="DM Sans" pitchFamily="34" charset="-120"/>
              </a:rPr>
              <a:t>Reliability by design</a:t>
            </a:r>
            <a:endParaRPr lang="en-US" sz="3000" dirty="0"/>
          </a:p>
        </p:txBody>
      </p:sp>
      <p:sp>
        <p:nvSpPr>
          <p:cNvPr id="4"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8A93A5"/>
                </a:solidFill>
                <a:latin typeface="DM Sans"/>
                <a:ea typeface="DM Sans"/>
                <a:cs typeface="DM Sans"/>
              </a:defRPr>
            </a:lvl1pPr>
          </a:lstStyle>
          <a:p>
            <a:pPr algn="r"/>
            <a:fld id="{F7021451-1387-4CA6-816F-3879F97B5CBC}" type="slidenum">
              <a:rPr lang="en-US" b="0"/>
              <a:t>22</a:t>
            </a:fld>
            <a:endParaRPr lang="en-US"/>
          </a:p>
        </p:txBody>
      </p:sp>
      <p:sp>
        <p:nvSpPr>
          <p:cNvPr id="5" name="row"/>
          <p:cNvSpPr/>
          <p:nvPr/>
        </p:nvSpPr>
        <p:spPr>
          <a:xfrm>
            <a:off x="685800" y="1801368"/>
            <a:ext cx="10821924" cy="384048"/>
          </a:xfrm>
          <a:prstGeom prst="rect">
            <a:avLst/>
          </a:prstGeom>
          <a:solidFill>
            <a:srgbClr val="2D38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
          <p:cNvSpPr txBox="1"/>
          <p:nvPr/>
        </p:nvSpPr>
        <p:spPr>
          <a:xfrm>
            <a:off x="822960" y="1801368"/>
            <a:ext cx="1691640" cy="384048"/>
          </a:xfrm>
          <a:prstGeom prst="rect">
            <a:avLst/>
          </a:prstGeom>
          <a:noFill/>
        </p:spPr>
        <p:txBody>
          <a:bodyPr wrap="square" lIns="0" tIns="0" rIns="0" bIns="0" anchor="ctr">
            <a:spAutoFit/>
          </a:bodyPr>
          <a:lstStyle/>
          <a:p>
            <a:pPr marL="0" indent="0" algn="l">
              <a:lnSpc>
                <a:spcPct val="105000"/>
              </a:lnSpc>
              <a:spcAft>
                <a:spcPts val="0"/>
              </a:spcAft>
              <a:buNone/>
            </a:pPr>
            <a:r>
              <a:rPr lang="en-US" sz="1250" b="1" dirty="0">
                <a:solidFill>
                  <a:srgbClr val="FFFFFF"/>
                </a:solidFill>
                <a:latin typeface="DM Sans" pitchFamily="34" charset="0"/>
                <a:ea typeface="DM Sans" pitchFamily="34" charset="-122"/>
                <a:cs typeface="DM Sans" pitchFamily="34" charset="-120"/>
              </a:rPr>
              <a:t>Layer</a:t>
            </a:r>
          </a:p>
        </p:txBody>
      </p:sp>
      <p:sp>
        <p:nvSpPr>
          <p:cNvPr id="7" name="text"/>
          <p:cNvSpPr txBox="1"/>
          <p:nvPr/>
        </p:nvSpPr>
        <p:spPr>
          <a:xfrm>
            <a:off x="2743200" y="1801368"/>
            <a:ext cx="4663440" cy="384048"/>
          </a:xfrm>
          <a:prstGeom prst="rect">
            <a:avLst/>
          </a:prstGeom>
          <a:noFill/>
        </p:spPr>
        <p:txBody>
          <a:bodyPr wrap="square" lIns="0" tIns="0" rIns="0" bIns="0" anchor="ctr">
            <a:spAutoFit/>
          </a:bodyPr>
          <a:lstStyle/>
          <a:p>
            <a:pPr marL="0" indent="0" algn="l">
              <a:lnSpc>
                <a:spcPct val="105000"/>
              </a:lnSpc>
              <a:spcAft>
                <a:spcPts val="0"/>
              </a:spcAft>
              <a:buNone/>
            </a:pPr>
            <a:r>
              <a:rPr lang="en-US" sz="1250" b="1" dirty="0">
                <a:solidFill>
                  <a:srgbClr val="FFFFFF"/>
                </a:solidFill>
                <a:latin typeface="DM Sans" pitchFamily="34" charset="0"/>
                <a:ea typeface="DM Sans" pitchFamily="34" charset="-122"/>
                <a:cs typeface="DM Sans" pitchFamily="34" charset="-120"/>
              </a:rPr>
              <a:t>Mechanism in MDP</a:t>
            </a:r>
          </a:p>
        </p:txBody>
      </p:sp>
      <p:sp>
        <p:nvSpPr>
          <p:cNvPr id="8" name="text"/>
          <p:cNvSpPr txBox="1"/>
          <p:nvPr/>
        </p:nvSpPr>
        <p:spPr>
          <a:xfrm>
            <a:off x="7635240" y="1801368"/>
            <a:ext cx="3781044" cy="384048"/>
          </a:xfrm>
          <a:prstGeom prst="rect">
            <a:avLst/>
          </a:prstGeom>
          <a:noFill/>
        </p:spPr>
        <p:txBody>
          <a:bodyPr wrap="square" lIns="0" tIns="0" rIns="0" bIns="0" anchor="ctr">
            <a:spAutoFit/>
          </a:bodyPr>
          <a:lstStyle/>
          <a:p>
            <a:pPr marL="0" indent="0" algn="l">
              <a:lnSpc>
                <a:spcPct val="105000"/>
              </a:lnSpc>
              <a:spcAft>
                <a:spcPts val="0"/>
              </a:spcAft>
              <a:buNone/>
            </a:pPr>
            <a:r>
              <a:rPr lang="en-US" sz="1250" b="1" dirty="0">
                <a:solidFill>
                  <a:srgbClr val="FFFFFF"/>
                </a:solidFill>
                <a:latin typeface="DM Sans" pitchFamily="34" charset="0"/>
                <a:ea typeface="DM Sans" pitchFamily="34" charset="-122"/>
                <a:cs typeface="DM Sans" pitchFamily="34" charset="-120"/>
              </a:rPr>
              <a:t>Protects against</a:t>
            </a:r>
          </a:p>
        </p:txBody>
      </p:sp>
      <p:sp>
        <p:nvSpPr>
          <p:cNvPr id="9" name="row"/>
          <p:cNvSpPr/>
          <p:nvPr/>
        </p:nvSpPr>
        <p:spPr>
          <a:xfrm>
            <a:off x="685800" y="2185416"/>
            <a:ext cx="10821924" cy="566928"/>
          </a:xfrm>
          <a:prstGeom prst="rect">
            <a:avLst/>
          </a:prstGeom>
          <a:solidFill>
            <a:srgbClr val="FFFFFF"/>
          </a:solidFill>
          <a:ln w="9525">
            <a:solidFill>
              <a:srgbClr val="C9D3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
          <p:cNvSpPr txBox="1"/>
          <p:nvPr/>
        </p:nvSpPr>
        <p:spPr>
          <a:xfrm>
            <a:off x="822960" y="2185416"/>
            <a:ext cx="1691640" cy="566928"/>
          </a:xfrm>
          <a:prstGeom prst="rect">
            <a:avLst/>
          </a:prstGeom>
          <a:noFill/>
        </p:spPr>
        <p:txBody>
          <a:bodyPr wrap="square" lIns="0" tIns="0" rIns="0" bIns="0" anchor="ctr">
            <a:spAutoFit/>
          </a:bodyPr>
          <a:lstStyle/>
          <a:p>
            <a:pPr marL="0" indent="0" algn="l">
              <a:lnSpc>
                <a:spcPct val="105000"/>
              </a:lnSpc>
              <a:spcAft>
                <a:spcPts val="0"/>
              </a:spcAft>
              <a:buNone/>
            </a:pPr>
            <a:r>
              <a:rPr lang="en-US" sz="1400" b="1" dirty="0">
                <a:solidFill>
                  <a:schemeClr val="tx2"/>
                </a:solidFill>
                <a:latin typeface="DM Sans" pitchFamily="34" charset="0"/>
                <a:ea typeface="DM Sans" pitchFamily="34" charset="-122"/>
                <a:cs typeface="DM Sans" pitchFamily="34" charset="-120"/>
              </a:rPr>
              <a:t>Geometric</a:t>
            </a:r>
          </a:p>
        </p:txBody>
      </p:sp>
      <p:sp>
        <p:nvSpPr>
          <p:cNvPr id="11" name="text"/>
          <p:cNvSpPr txBox="1"/>
          <p:nvPr/>
        </p:nvSpPr>
        <p:spPr>
          <a:xfrm>
            <a:off x="2743200" y="2185416"/>
            <a:ext cx="4663440" cy="566928"/>
          </a:xfrm>
          <a:prstGeom prst="rect">
            <a:avLst/>
          </a:prstGeom>
          <a:noFill/>
        </p:spPr>
        <p:txBody>
          <a:bodyPr wrap="square" lIns="0" tIns="0" rIns="0" bIns="0" anchor="ctr">
            <a:spAutoFit/>
          </a:bodyPr>
          <a:lstStyle/>
          <a:p>
            <a:pPr marL="0" indent="0" algn="l">
              <a:lnSpc>
                <a:spcPct val="105000"/>
              </a:lnSpc>
              <a:spcAft>
                <a:spcPts val="0"/>
              </a:spcAft>
              <a:buNone/>
            </a:pPr>
            <a:r>
              <a:rPr lang="en-US" sz="1250" dirty="0">
                <a:solidFill>
                  <a:schemeClr val="tx1"/>
                </a:solidFill>
                <a:latin typeface="DM Sans" pitchFamily="34" charset="0"/>
                <a:ea typeface="DM Sans" pitchFamily="34" charset="-122"/>
                <a:cs typeface="DM Sans" pitchFamily="34" charset="-120"/>
              </a:rPr>
              <a:t>Redundant observation apertures in the plug</a:t>
            </a:r>
          </a:p>
        </p:txBody>
      </p:sp>
      <p:sp>
        <p:nvSpPr>
          <p:cNvPr id="12" name="text"/>
          <p:cNvSpPr txBox="1"/>
          <p:nvPr/>
        </p:nvSpPr>
        <p:spPr>
          <a:xfrm>
            <a:off x="7635240" y="2185416"/>
            <a:ext cx="3781044" cy="566928"/>
          </a:xfrm>
          <a:prstGeom prst="rect">
            <a:avLst/>
          </a:prstGeom>
          <a:noFill/>
        </p:spPr>
        <p:txBody>
          <a:bodyPr wrap="square" lIns="0" tIns="0" rIns="0" bIns="0" anchor="ctr">
            <a:spAutoFit/>
          </a:bodyPr>
          <a:lstStyle/>
          <a:p>
            <a:pPr marL="0" indent="0" algn="l">
              <a:lnSpc>
                <a:spcPct val="105000"/>
              </a:lnSpc>
              <a:spcAft>
                <a:spcPts val="0"/>
              </a:spcAft>
              <a:buNone/>
            </a:pPr>
            <a:r>
              <a:rPr lang="en-US" sz="1250" dirty="0">
                <a:solidFill>
                  <a:schemeClr val="accent3"/>
                </a:solidFill>
                <a:latin typeface="DM Sans" pitchFamily="34" charset="0"/>
                <a:ea typeface="DM Sans" pitchFamily="34" charset="-122"/>
                <a:cs typeface="DM Sans" pitchFamily="34" charset="-120"/>
              </a:rPr>
              <a:t>loss or degradation of one line of sight</a:t>
            </a:r>
          </a:p>
        </p:txBody>
      </p:sp>
      <p:sp>
        <p:nvSpPr>
          <p:cNvPr id="13" name="row"/>
          <p:cNvSpPr/>
          <p:nvPr/>
        </p:nvSpPr>
        <p:spPr>
          <a:xfrm>
            <a:off x="685800" y="2752344"/>
            <a:ext cx="10821924" cy="566928"/>
          </a:xfrm>
          <a:prstGeom prst="rect">
            <a:avLst/>
          </a:prstGeom>
          <a:solidFill>
            <a:srgbClr val="F2F3F2"/>
          </a:solidFill>
          <a:ln w="9525">
            <a:solidFill>
              <a:srgbClr val="C9D3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
          <p:cNvSpPr txBox="1"/>
          <p:nvPr/>
        </p:nvSpPr>
        <p:spPr>
          <a:xfrm>
            <a:off x="822960" y="2752344"/>
            <a:ext cx="1691640" cy="566928"/>
          </a:xfrm>
          <a:prstGeom prst="rect">
            <a:avLst/>
          </a:prstGeom>
          <a:noFill/>
        </p:spPr>
        <p:txBody>
          <a:bodyPr wrap="square" lIns="0" tIns="0" rIns="0" bIns="0" anchor="ctr">
            <a:spAutoFit/>
          </a:bodyPr>
          <a:lstStyle/>
          <a:p>
            <a:pPr marL="0" indent="0" algn="l">
              <a:lnSpc>
                <a:spcPct val="105000"/>
              </a:lnSpc>
              <a:spcAft>
                <a:spcPts val="0"/>
              </a:spcAft>
              <a:buNone/>
            </a:pPr>
            <a:r>
              <a:rPr lang="en-US" sz="1400" b="1" dirty="0">
                <a:solidFill>
                  <a:schemeClr val="tx2"/>
                </a:solidFill>
                <a:latin typeface="DM Sans" pitchFamily="34" charset="0"/>
                <a:ea typeface="DM Sans" pitchFamily="34" charset="-122"/>
                <a:cs typeface="DM Sans" pitchFamily="34" charset="-120"/>
              </a:rPr>
              <a:t>Hardware</a:t>
            </a:r>
          </a:p>
        </p:txBody>
      </p:sp>
      <p:sp>
        <p:nvSpPr>
          <p:cNvPr id="15" name="text"/>
          <p:cNvSpPr txBox="1"/>
          <p:nvPr/>
        </p:nvSpPr>
        <p:spPr>
          <a:xfrm>
            <a:off x="2743200" y="2752344"/>
            <a:ext cx="4663440" cy="566928"/>
          </a:xfrm>
          <a:prstGeom prst="rect">
            <a:avLst/>
          </a:prstGeom>
          <a:noFill/>
        </p:spPr>
        <p:txBody>
          <a:bodyPr wrap="square" lIns="0" tIns="0" rIns="0" bIns="0" anchor="ctr">
            <a:spAutoFit/>
          </a:bodyPr>
          <a:lstStyle/>
          <a:p>
            <a:pPr marL="0" indent="0" algn="l">
              <a:lnSpc>
                <a:spcPct val="105000"/>
              </a:lnSpc>
              <a:spcAft>
                <a:spcPts val="0"/>
              </a:spcAft>
              <a:buNone/>
            </a:pPr>
            <a:r>
              <a:rPr lang="en-US" sz="1250" dirty="0">
                <a:solidFill>
                  <a:schemeClr val="tx1"/>
                </a:solidFill>
                <a:latin typeface="DM Sans" pitchFamily="34" charset="0"/>
                <a:ea typeface="DM Sans" pitchFamily="34" charset="-122"/>
                <a:cs typeface="DM Sans" pitchFamily="34" charset="-120"/>
              </a:rPr>
              <a:t>Two independent hardware chains</a:t>
            </a:r>
          </a:p>
        </p:txBody>
      </p:sp>
      <p:sp>
        <p:nvSpPr>
          <p:cNvPr id="16" name="text"/>
          <p:cNvSpPr txBox="1"/>
          <p:nvPr/>
        </p:nvSpPr>
        <p:spPr>
          <a:xfrm>
            <a:off x="7635240" y="2752344"/>
            <a:ext cx="3781044" cy="566928"/>
          </a:xfrm>
          <a:prstGeom prst="rect">
            <a:avLst/>
          </a:prstGeom>
          <a:noFill/>
        </p:spPr>
        <p:txBody>
          <a:bodyPr wrap="square" lIns="0" tIns="0" rIns="0" bIns="0" anchor="ctr">
            <a:spAutoFit/>
          </a:bodyPr>
          <a:lstStyle/>
          <a:p>
            <a:pPr marL="0" indent="0" algn="l">
              <a:lnSpc>
                <a:spcPct val="105000"/>
              </a:lnSpc>
              <a:spcAft>
                <a:spcPts val="0"/>
              </a:spcAft>
              <a:buNone/>
            </a:pPr>
            <a:r>
              <a:rPr lang="en-US" sz="1250" dirty="0">
                <a:solidFill>
                  <a:schemeClr val="accent3"/>
                </a:solidFill>
                <a:latin typeface="DM Sans" pitchFamily="34" charset="0"/>
                <a:ea typeface="DM Sans" pitchFamily="34" charset="-122"/>
                <a:cs typeface="DM Sans" pitchFamily="34" charset="-120"/>
              </a:rPr>
              <a:t>failure of one front-end or receiver chain</a:t>
            </a:r>
          </a:p>
        </p:txBody>
      </p:sp>
      <p:sp>
        <p:nvSpPr>
          <p:cNvPr id="17" name="row"/>
          <p:cNvSpPr/>
          <p:nvPr/>
        </p:nvSpPr>
        <p:spPr>
          <a:xfrm>
            <a:off x="685800" y="3319272"/>
            <a:ext cx="10821924" cy="566928"/>
          </a:xfrm>
          <a:prstGeom prst="rect">
            <a:avLst/>
          </a:prstGeom>
          <a:solidFill>
            <a:srgbClr val="FFFFFF"/>
          </a:solidFill>
          <a:ln w="9525">
            <a:solidFill>
              <a:srgbClr val="C9D3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
          <p:cNvSpPr txBox="1"/>
          <p:nvPr/>
        </p:nvSpPr>
        <p:spPr>
          <a:xfrm>
            <a:off x="822960" y="3319272"/>
            <a:ext cx="1691640" cy="566928"/>
          </a:xfrm>
          <a:prstGeom prst="rect">
            <a:avLst/>
          </a:prstGeom>
          <a:noFill/>
        </p:spPr>
        <p:txBody>
          <a:bodyPr wrap="square" lIns="0" tIns="0" rIns="0" bIns="0" anchor="ctr">
            <a:spAutoFit/>
          </a:bodyPr>
          <a:lstStyle/>
          <a:p>
            <a:pPr marL="0" indent="0" algn="l">
              <a:lnSpc>
                <a:spcPct val="105000"/>
              </a:lnSpc>
              <a:spcAft>
                <a:spcPts val="0"/>
              </a:spcAft>
              <a:buNone/>
            </a:pPr>
            <a:r>
              <a:rPr lang="en-US" sz="1400" b="1" dirty="0">
                <a:solidFill>
                  <a:schemeClr val="tx2"/>
                </a:solidFill>
                <a:latin typeface="DM Sans" pitchFamily="34" charset="0"/>
                <a:ea typeface="DM Sans" pitchFamily="34" charset="-122"/>
                <a:cs typeface="DM Sans" pitchFamily="34" charset="-120"/>
              </a:rPr>
              <a:t>Spectral</a:t>
            </a:r>
          </a:p>
        </p:txBody>
      </p:sp>
      <p:sp>
        <p:nvSpPr>
          <p:cNvPr id="19" name="text"/>
          <p:cNvSpPr txBox="1"/>
          <p:nvPr/>
        </p:nvSpPr>
        <p:spPr>
          <a:xfrm>
            <a:off x="2743200" y="3319272"/>
            <a:ext cx="4663440" cy="566928"/>
          </a:xfrm>
          <a:prstGeom prst="rect">
            <a:avLst/>
          </a:prstGeom>
          <a:noFill/>
        </p:spPr>
        <p:txBody>
          <a:bodyPr wrap="square" lIns="0" tIns="0" rIns="0" bIns="0" anchor="ctr">
            <a:spAutoFit/>
          </a:bodyPr>
          <a:lstStyle/>
          <a:p>
            <a:pPr marL="0" indent="0" algn="l">
              <a:lnSpc>
                <a:spcPct val="105000"/>
              </a:lnSpc>
              <a:spcAft>
                <a:spcPts val="0"/>
              </a:spcAft>
              <a:buNone/>
            </a:pPr>
            <a:r>
              <a:rPr lang="en-US" sz="1250" dirty="0">
                <a:solidFill>
                  <a:schemeClr val="tx1"/>
                </a:solidFill>
                <a:latin typeface="DM Sans" pitchFamily="34" charset="0"/>
                <a:ea typeface="DM Sans" pitchFamily="34" charset="-122"/>
                <a:cs typeface="DM Sans" pitchFamily="34" charset="-120"/>
              </a:rPr>
              <a:t>Several microwave bands cover the same plasma region (K, Ka, Q, V reflectometry)</a:t>
            </a:r>
          </a:p>
        </p:txBody>
      </p:sp>
      <p:sp>
        <p:nvSpPr>
          <p:cNvPr id="20" name="text"/>
          <p:cNvSpPr txBox="1"/>
          <p:nvPr/>
        </p:nvSpPr>
        <p:spPr>
          <a:xfrm>
            <a:off x="7635240" y="3319272"/>
            <a:ext cx="3781044" cy="566928"/>
          </a:xfrm>
          <a:prstGeom prst="rect">
            <a:avLst/>
          </a:prstGeom>
          <a:noFill/>
        </p:spPr>
        <p:txBody>
          <a:bodyPr wrap="square" lIns="0" tIns="0" rIns="0" bIns="0" anchor="ctr">
            <a:spAutoFit/>
          </a:bodyPr>
          <a:lstStyle/>
          <a:p>
            <a:pPr marL="0" indent="0" algn="l">
              <a:lnSpc>
                <a:spcPct val="105000"/>
              </a:lnSpc>
              <a:spcAft>
                <a:spcPts val="0"/>
              </a:spcAft>
              <a:buNone/>
            </a:pPr>
            <a:r>
              <a:rPr lang="en-US" sz="1250" dirty="0">
                <a:solidFill>
                  <a:schemeClr val="accent3"/>
                </a:solidFill>
                <a:latin typeface="DM Sans" pitchFamily="34" charset="0"/>
                <a:ea typeface="DM Sans" pitchFamily="34" charset="-122"/>
                <a:cs typeface="DM Sans" pitchFamily="34" charset="-120"/>
              </a:rPr>
              <a:t>loss of one band or its components</a:t>
            </a:r>
          </a:p>
        </p:txBody>
      </p:sp>
      <p:sp>
        <p:nvSpPr>
          <p:cNvPr id="21" name="row"/>
          <p:cNvSpPr/>
          <p:nvPr/>
        </p:nvSpPr>
        <p:spPr>
          <a:xfrm>
            <a:off x="685800" y="3886200"/>
            <a:ext cx="10821924" cy="566928"/>
          </a:xfrm>
          <a:prstGeom prst="rect">
            <a:avLst/>
          </a:prstGeom>
          <a:solidFill>
            <a:srgbClr val="F2F3F2"/>
          </a:solidFill>
          <a:ln w="9525">
            <a:solidFill>
              <a:srgbClr val="C9D3D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
          <p:cNvSpPr txBox="1"/>
          <p:nvPr/>
        </p:nvSpPr>
        <p:spPr>
          <a:xfrm>
            <a:off x="822960" y="3886200"/>
            <a:ext cx="1691640" cy="566928"/>
          </a:xfrm>
          <a:prstGeom prst="rect">
            <a:avLst/>
          </a:prstGeom>
          <a:noFill/>
        </p:spPr>
        <p:txBody>
          <a:bodyPr wrap="square" lIns="0" tIns="0" rIns="0" bIns="0" anchor="ctr">
            <a:spAutoFit/>
          </a:bodyPr>
          <a:lstStyle/>
          <a:p>
            <a:pPr marL="0" indent="0" algn="l">
              <a:lnSpc>
                <a:spcPct val="105000"/>
              </a:lnSpc>
              <a:spcAft>
                <a:spcPts val="0"/>
              </a:spcAft>
              <a:buNone/>
            </a:pPr>
            <a:r>
              <a:rPr lang="en-US" sz="1400" b="1" dirty="0">
                <a:solidFill>
                  <a:schemeClr val="tx2"/>
                </a:solidFill>
                <a:latin typeface="DM Sans" pitchFamily="34" charset="0"/>
                <a:ea typeface="DM Sans" pitchFamily="34" charset="-122"/>
                <a:cs typeface="DM Sans" pitchFamily="34" charset="-120"/>
              </a:rPr>
              <a:t>Algorithmic</a:t>
            </a:r>
          </a:p>
        </p:txBody>
      </p:sp>
      <p:sp>
        <p:nvSpPr>
          <p:cNvPr id="23" name="text"/>
          <p:cNvSpPr txBox="1"/>
          <p:nvPr/>
        </p:nvSpPr>
        <p:spPr>
          <a:xfrm>
            <a:off x="2743200" y="3970026"/>
            <a:ext cx="4663440" cy="399276"/>
          </a:xfrm>
          <a:prstGeom prst="rect">
            <a:avLst/>
          </a:prstGeom>
          <a:noFill/>
        </p:spPr>
        <p:txBody>
          <a:bodyPr wrap="square" lIns="0" tIns="0" rIns="0" bIns="0" anchor="ctr">
            <a:spAutoFit/>
          </a:bodyPr>
          <a:lstStyle/>
          <a:p>
            <a:pPr marL="0" indent="0" algn="l">
              <a:lnSpc>
                <a:spcPct val="105000"/>
              </a:lnSpc>
              <a:spcAft>
                <a:spcPts val="0"/>
              </a:spcAft>
              <a:buNone/>
            </a:pPr>
            <a:r>
              <a:rPr lang="en-US" sz="1250" dirty="0">
                <a:solidFill>
                  <a:schemeClr val="tx1"/>
                </a:solidFill>
                <a:latin typeface="DM Sans" pitchFamily="34" charset="0"/>
                <a:ea typeface="DM Sans" pitchFamily="34" charset="-122"/>
                <a:cs typeface="DM Sans" pitchFamily="34" charset="-120"/>
              </a:rPr>
              <a:t>Missing parameters reconstructed from the remaining channels</a:t>
            </a:r>
          </a:p>
        </p:txBody>
      </p:sp>
      <p:sp>
        <p:nvSpPr>
          <p:cNvPr id="24" name="text"/>
          <p:cNvSpPr txBox="1"/>
          <p:nvPr/>
        </p:nvSpPr>
        <p:spPr>
          <a:xfrm>
            <a:off x="7635240" y="3886200"/>
            <a:ext cx="3781044" cy="566928"/>
          </a:xfrm>
          <a:prstGeom prst="rect">
            <a:avLst/>
          </a:prstGeom>
          <a:noFill/>
        </p:spPr>
        <p:txBody>
          <a:bodyPr wrap="square" lIns="0" tIns="0" rIns="0" bIns="0" anchor="ctr">
            <a:spAutoFit/>
          </a:bodyPr>
          <a:lstStyle/>
          <a:p>
            <a:pPr marL="0" indent="0" algn="l">
              <a:lnSpc>
                <a:spcPct val="105000"/>
              </a:lnSpc>
              <a:spcAft>
                <a:spcPts val="0"/>
              </a:spcAft>
              <a:buNone/>
            </a:pPr>
            <a:r>
              <a:rPr lang="en-US" sz="1250" dirty="0">
                <a:solidFill>
                  <a:schemeClr val="accent3"/>
                </a:solidFill>
                <a:latin typeface="DM Sans" pitchFamily="34" charset="0"/>
                <a:ea typeface="DM Sans" pitchFamily="34" charset="-122"/>
                <a:cs typeface="DM Sans" pitchFamily="34" charset="-120"/>
              </a:rPr>
              <a:t>channel dropouts, unobserved regions</a:t>
            </a:r>
          </a:p>
        </p:txBody>
      </p:sp>
      <p:sp>
        <p:nvSpPr>
          <p:cNvPr id="25" name="detect-row"/>
          <p:cNvSpPr/>
          <p:nvPr/>
        </p:nvSpPr>
        <p:spPr>
          <a:xfrm>
            <a:off x="685800" y="4562856"/>
            <a:ext cx="10821924" cy="685800"/>
          </a:xfrm>
          <a:prstGeom prst="rect">
            <a:avLst/>
          </a:prstGeom>
          <a:solidFill>
            <a:srgbClr val="EAF6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detect-bar"/>
          <p:cNvSpPr/>
          <p:nvPr/>
        </p:nvSpPr>
        <p:spPr>
          <a:xfrm>
            <a:off x="685800" y="4562856"/>
            <a:ext cx="54864" cy="685800"/>
          </a:xfrm>
          <a:prstGeom prst="rect">
            <a:avLst/>
          </a:prstGeom>
          <a:solidFill>
            <a:srgbClr val="47C6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
          <p:cNvSpPr txBox="1"/>
          <p:nvPr/>
        </p:nvSpPr>
        <p:spPr>
          <a:xfrm>
            <a:off x="822960" y="4562856"/>
            <a:ext cx="1691640" cy="685800"/>
          </a:xfrm>
          <a:prstGeom prst="rect">
            <a:avLst/>
          </a:prstGeom>
          <a:noFill/>
        </p:spPr>
        <p:txBody>
          <a:bodyPr wrap="square" lIns="0" tIns="0" rIns="0" bIns="0" anchor="ctr">
            <a:spAutoFit/>
          </a:bodyPr>
          <a:lstStyle/>
          <a:p>
            <a:pPr marL="0" indent="0" algn="l">
              <a:lnSpc>
                <a:spcPct val="115000"/>
              </a:lnSpc>
              <a:spcAft>
                <a:spcPts val="0"/>
              </a:spcAft>
              <a:buNone/>
            </a:pPr>
            <a:r>
              <a:rPr lang="en-US" sz="1400" b="1" dirty="0">
                <a:solidFill>
                  <a:schemeClr val="tx2"/>
                </a:solidFill>
                <a:latin typeface="DM Sans" pitchFamily="34" charset="0"/>
                <a:ea typeface="DM Sans" pitchFamily="34" charset="-122"/>
                <a:cs typeface="DM Sans" pitchFamily="34" charset="-120"/>
              </a:rPr>
              <a:t>Detection</a:t>
            </a:r>
          </a:p>
        </p:txBody>
      </p:sp>
      <p:sp>
        <p:nvSpPr>
          <p:cNvPr id="28" name="text"/>
          <p:cNvSpPr txBox="1"/>
          <p:nvPr/>
        </p:nvSpPr>
        <p:spPr>
          <a:xfrm>
            <a:off x="2743200" y="4689286"/>
            <a:ext cx="8627364" cy="432939"/>
          </a:xfrm>
          <a:prstGeom prst="rect">
            <a:avLst/>
          </a:prstGeom>
          <a:noFill/>
        </p:spPr>
        <p:txBody>
          <a:bodyPr wrap="square" lIns="0" tIns="0" rIns="0" bIns="0" anchor="ctr">
            <a:spAutoFit/>
          </a:bodyPr>
          <a:lstStyle/>
          <a:p>
            <a:pPr marL="0" indent="0" algn="l">
              <a:lnSpc>
                <a:spcPct val="115000"/>
              </a:lnSpc>
              <a:spcAft>
                <a:spcPts val="0"/>
              </a:spcAft>
              <a:buNone/>
            </a:pPr>
            <a:r>
              <a:rPr lang="en-US" sz="1250" dirty="0">
                <a:solidFill>
                  <a:schemeClr val="tx1"/>
                </a:solidFill>
                <a:latin typeface="DM Sans" pitchFamily="34" charset="0"/>
                <a:ea typeface="DM Sans" pitchFamily="34" charset="-122"/>
                <a:cs typeface="DM Sans" pitchFamily="34" charset="-120"/>
              </a:rPr>
              <a:t>Self-monitoring: every channel reports ready / degraded / not-ready; recovery switches to redundant hardware — this makes the four layers usable in operation</a:t>
            </a:r>
          </a:p>
        </p:txBody>
      </p:sp>
      <p:sp>
        <p:nvSpPr>
          <p:cNvPr id="29" name="text"/>
          <p:cNvSpPr txBox="1"/>
          <p:nvPr/>
        </p:nvSpPr>
        <p:spPr>
          <a:xfrm>
            <a:off x="685800" y="5413248"/>
            <a:ext cx="10821924" cy="365760"/>
          </a:xfrm>
          <a:prstGeom prst="rect">
            <a:avLst/>
          </a:prstGeom>
          <a:noFill/>
        </p:spPr>
        <p:txBody>
          <a:bodyPr wrap="square" lIns="0" tIns="0" rIns="0" bIns="0" anchor="t">
            <a:spAutoFit/>
          </a:bodyPr>
          <a:lstStyle/>
          <a:p>
            <a:pPr marL="0" indent="0" algn="l">
              <a:lnSpc>
                <a:spcPct val="115000"/>
              </a:lnSpc>
              <a:spcAft>
                <a:spcPts val="0"/>
              </a:spcAft>
              <a:buNone/>
            </a:pPr>
            <a:r>
              <a:rPr lang="en-US" sz="1250" dirty="0">
                <a:solidFill>
                  <a:schemeClr val="accent3"/>
                </a:solidFill>
                <a:latin typeface="DM Sans" pitchFamily="34" charset="0"/>
                <a:ea typeface="DM Sans" pitchFamily="34" charset="-122"/>
                <a:cs typeface="DM Sans" pitchFamily="34" charset="-120"/>
              </a:rPr>
              <a:t>For reference: EU DEMO studies assume about twice the minimum number of channels for every control-relevant method.</a:t>
            </a:r>
          </a:p>
        </p:txBody>
      </p:sp>
      <p:sp>
        <p:nvSpPr>
          <p:cNvPr id="30" name="pub-bar"/>
          <p:cNvSpPr/>
          <p:nvPr/>
        </p:nvSpPr>
        <p:spPr>
          <a:xfrm>
            <a:off x="685800" y="6323076"/>
            <a:ext cx="54864" cy="342900"/>
          </a:xfrm>
          <a:prstGeom prst="rect">
            <a:avLst/>
          </a:prstGeom>
          <a:solidFill>
            <a:schemeClr val="accent1"/>
          </a:solidFill>
          <a:ln w="12700">
            <a:solidFill>
              <a:schemeClr val="accent1"/>
            </a:solidFill>
            <a:prstDash val="solid"/>
          </a:ln>
        </p:spPr>
        <p:txBody>
          <a:bodyPr/>
          <a:lstStyle/>
          <a:p>
            <a:endParaRPr lang="en-US"/>
          </a:p>
        </p:txBody>
      </p:sp>
      <p:sp>
        <p:nvSpPr>
          <p:cNvPr id="31" name="pub-strip"/>
          <p:cNvSpPr/>
          <p:nvPr/>
        </p:nvSpPr>
        <p:spPr>
          <a:xfrm>
            <a:off x="740664" y="6323076"/>
            <a:ext cx="10767060" cy="342900"/>
          </a:xfrm>
          <a:prstGeom prst="rect">
            <a:avLst/>
          </a:prstGeom>
          <a:solidFill>
            <a:schemeClr val="accent5"/>
          </a:solidFill>
          <a:ln w="12700">
            <a:solidFill>
              <a:schemeClr val="accent5"/>
            </a:solidFill>
            <a:prstDash val="solid"/>
          </a:ln>
        </p:spPr>
        <p:txBody>
          <a:bodyPr/>
          <a:lstStyle/>
          <a:p>
            <a:endParaRPr lang="en-US"/>
          </a:p>
        </p:txBody>
      </p:sp>
      <p:sp>
        <p:nvSpPr>
          <p:cNvPr id="32" name="publications"/>
          <p:cNvSpPr txBox="1"/>
          <p:nvPr/>
        </p:nvSpPr>
        <p:spPr>
          <a:xfrm>
            <a:off x="918972" y="6323076"/>
            <a:ext cx="10547604" cy="342900"/>
          </a:xfrm>
          <a:prstGeom prst="rect">
            <a:avLst/>
          </a:prstGeom>
          <a:noFill/>
          <a:ln/>
        </p:spPr>
        <p:txBody>
          <a:bodyPr wrap="square" lIns="0" tIns="0" rIns="0" bIns="0" rtlCol="0" anchor="ctr"/>
          <a:lstStyle/>
          <a:p>
            <a:pPr marL="0" indent="0">
              <a:buNone/>
            </a:pPr>
            <a:r>
              <a:rPr lang="en-US" sz="800" b="1" kern="0" spc="160" dirty="0">
                <a:solidFill>
                  <a:schemeClr val="accent1"/>
                </a:solidFill>
                <a:latin typeface="DM Sans" pitchFamily="34" charset="0"/>
                <a:ea typeface="DM Sans" pitchFamily="34" charset="-122"/>
                <a:cs typeface="DM Sans" pitchFamily="34" charset="-120"/>
              </a:rPr>
              <a:t>PUBLICATIONS   </a:t>
            </a:r>
            <a:r>
              <a:rPr lang="en-US" sz="850" dirty="0">
                <a:solidFill>
                  <a:schemeClr val="tx1"/>
                </a:solidFill>
                <a:latin typeface="DM Sans" pitchFamily="34" charset="0"/>
                <a:ea typeface="DM Sans" pitchFamily="34" charset="-122"/>
                <a:cs typeface="DM Sans" pitchFamily="34" charset="-120"/>
              </a:rPr>
              <a:t>   W. Biel et al., </a:t>
            </a:r>
            <a:r>
              <a:rPr lang="en-US" sz="850" b="1" dirty="0">
                <a:solidFill>
                  <a:schemeClr val="tx2"/>
                </a:solidFill>
                <a:latin typeface="DM Sans" pitchFamily="34" charset="0"/>
                <a:ea typeface="DM Sans" pitchFamily="34" charset="-122"/>
                <a:cs typeface="DM Sans" pitchFamily="34" charset="-120"/>
              </a:rPr>
              <a:t>Diagnostics for plasma control – from ITER to DEMO</a:t>
            </a:r>
            <a:r>
              <a:rPr lang="en-US" sz="850" dirty="0">
                <a:solidFill>
                  <a:schemeClr val="tx1"/>
                </a:solidFill>
                <a:latin typeface="DM Sans" pitchFamily="34" charset="0"/>
                <a:ea typeface="DM Sans" pitchFamily="34" charset="-122"/>
                <a:cs typeface="DM Sans" pitchFamily="34" charset="-120"/>
              </a:rPr>
              <a:t>, Fusion Eng. Des. 146, 465 (2019)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body" idx="101" hasCustomPrompt="1"/>
          </p:nvPr>
        </p:nvSpPr>
        <p:spPr>
          <a:xfrm>
            <a:off x="4572000" y="356616"/>
            <a:ext cx="6935724" cy="274320"/>
          </a:xfrm>
          <a:prstGeom prst="rect">
            <a:avLst/>
          </a:prstGeom>
          <a:noFill/>
          <a:ln/>
        </p:spPr>
        <p:txBody>
          <a:bodyPr wrap="square" lIns="0" tIns="0" rIns="0" bIns="0" rtlCol="0" anchor="t"/>
          <a:lstStyle/>
          <a:p>
            <a:pPr marL="0" indent="0" algn="r">
              <a:buNone/>
            </a:pPr>
            <a:r>
              <a:rPr lang="en-US" sz="1200" b="1" kern="0" spc="230" dirty="0">
                <a:solidFill>
                  <a:schemeClr val="accent1"/>
                </a:solidFill>
                <a:latin typeface="DM Sans" pitchFamily="34" charset="0"/>
                <a:ea typeface="DM Sans" pitchFamily="34" charset="-122"/>
                <a:cs typeface="DM Sans" pitchFamily="34" charset="-120"/>
              </a:rPr>
              <a:t>SUMMARY</a:t>
            </a:r>
            <a:endParaRPr lang="en-US" sz="1200" dirty="0"/>
          </a:p>
        </p:txBody>
      </p:sp>
      <p:sp>
        <p:nvSpPr>
          <p:cNvPr id="3" name="Text 0"/>
          <p:cNvSpPr>
            <a:spLocks noGrp="1"/>
          </p:cNvSpPr>
          <p:nvPr>
            <p:ph type="title" idx="102" hasCustomPrompt="1"/>
          </p:nvPr>
        </p:nvSpPr>
        <p:spPr>
          <a:xfrm>
            <a:off x="676656" y="1074420"/>
            <a:ext cx="10821924" cy="566928"/>
          </a:xfrm>
          <a:prstGeom prst="rect">
            <a:avLst/>
          </a:prstGeom>
          <a:noFill/>
          <a:ln/>
        </p:spPr>
        <p:txBody>
          <a:bodyPr wrap="square" lIns="0" tIns="0" rIns="0" bIns="0" rtlCol="0" anchor="t"/>
          <a:lstStyle/>
          <a:p>
            <a:pPr marL="0" indent="0" algn="l">
              <a:buNone/>
            </a:pPr>
            <a:r>
              <a:rPr lang="en-US" sz="3000" b="1" kern="0" spc="-100" dirty="0">
                <a:solidFill>
                  <a:schemeClr val="bg1"/>
                </a:solidFill>
                <a:latin typeface="DM Sans" pitchFamily="34" charset="0"/>
                <a:ea typeface="DM Sans" pitchFamily="34" charset="-122"/>
                <a:cs typeface="DM Sans" pitchFamily="34" charset="-120"/>
              </a:rPr>
              <a:t>Three directions, one platform</a:t>
            </a:r>
            <a:endParaRPr lang="en-US" sz="3000" dirty="0"/>
          </a:p>
        </p:txBody>
      </p:sp>
      <p:sp>
        <p:nvSpPr>
          <p:cNvPr id="4"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969BB7"/>
                </a:solidFill>
                <a:latin typeface="DM Sans"/>
                <a:ea typeface="DM Sans"/>
                <a:cs typeface="DM Sans"/>
              </a:defRPr>
            </a:lvl1pPr>
          </a:lstStyle>
          <a:p>
            <a:pPr algn="r"/>
            <a:fld id="{F7021451-1387-4CA6-816F-3879F97B5CBC}" type="slidenum">
              <a:rPr lang="en-US" b="0"/>
              <a:t>23</a:t>
            </a:fld>
            <a:endParaRPr lang="en-US"/>
          </a:p>
        </p:txBody>
      </p:sp>
      <p:sp>
        <p:nvSpPr>
          <p:cNvPr id="5" name="item-rule"/>
          <p:cNvSpPr/>
          <p:nvPr/>
        </p:nvSpPr>
        <p:spPr>
          <a:xfrm>
            <a:off x="685800" y="2148840"/>
            <a:ext cx="54864" cy="2194560"/>
          </a:xfrm>
          <a:prstGeom prst="rect">
            <a:avLst/>
          </a:prstGeom>
          <a:solidFill>
            <a:srgbClr val="47C6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
          <p:cNvSpPr txBox="1"/>
          <p:nvPr/>
        </p:nvSpPr>
        <p:spPr>
          <a:xfrm>
            <a:off x="914400" y="2148840"/>
            <a:ext cx="3043428" cy="2377440"/>
          </a:xfrm>
          <a:prstGeom prst="rect">
            <a:avLst/>
          </a:prstGeom>
          <a:noFill/>
        </p:spPr>
        <p:txBody>
          <a:bodyPr wrap="square" lIns="0" tIns="0" rIns="0" bIns="0" anchor="t">
            <a:spAutoFit/>
          </a:bodyPr>
          <a:lstStyle/>
          <a:p>
            <a:pPr marL="0" indent="0" algn="l">
              <a:lnSpc>
                <a:spcPct val="115000"/>
              </a:lnSpc>
              <a:spcAft>
                <a:spcPts val="800"/>
              </a:spcAft>
              <a:buNone/>
            </a:pPr>
            <a:r>
              <a:rPr lang="en-US" sz="1600" b="1" dirty="0">
                <a:solidFill>
                  <a:srgbClr val="FFFFFF"/>
                </a:solidFill>
                <a:latin typeface="DM Sans" pitchFamily="34" charset="0"/>
                <a:ea typeface="DM Sans" pitchFamily="34" charset="-122"/>
                <a:cs typeface="DM Sans" pitchFamily="34" charset="-120"/>
              </a:rPr>
              <a:t>Stand-alone diagnostics</a:t>
            </a:r>
          </a:p>
          <a:p>
            <a:pPr marL="0" indent="0" algn="l">
              <a:lnSpc>
                <a:spcPct val="115000"/>
              </a:lnSpc>
              <a:spcAft>
                <a:spcPts val="800"/>
              </a:spcAft>
              <a:buNone/>
            </a:pPr>
            <a:r>
              <a:rPr lang="en-US" sz="1600" dirty="0">
                <a:solidFill>
                  <a:srgbClr val="FFFFFF"/>
                </a:solidFill>
                <a:latin typeface="DM Sans" pitchFamily="34" charset="0"/>
                <a:ea typeface="DM Sans" pitchFamily="34" charset="-122"/>
                <a:cs typeface="DM Sans" pitchFamily="34" charset="-120"/>
              </a:rPr>
              <a:t>Microwave core set; on-chip receivers with UC Davis; one port carries five diagnostics</a:t>
            </a:r>
          </a:p>
        </p:txBody>
      </p:sp>
      <p:sp>
        <p:nvSpPr>
          <p:cNvPr id="7" name="item-rule"/>
          <p:cNvSpPr/>
          <p:nvPr/>
        </p:nvSpPr>
        <p:spPr>
          <a:xfrm>
            <a:off x="4415028" y="2148840"/>
            <a:ext cx="54864" cy="2194560"/>
          </a:xfrm>
          <a:prstGeom prst="rect">
            <a:avLst/>
          </a:prstGeom>
          <a:solidFill>
            <a:srgbClr val="47C6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
          <p:cNvSpPr txBox="1"/>
          <p:nvPr/>
        </p:nvSpPr>
        <p:spPr>
          <a:xfrm>
            <a:off x="4643628" y="2148840"/>
            <a:ext cx="3043428" cy="2377440"/>
          </a:xfrm>
          <a:prstGeom prst="rect">
            <a:avLst/>
          </a:prstGeom>
          <a:noFill/>
        </p:spPr>
        <p:txBody>
          <a:bodyPr wrap="square" lIns="0" tIns="0" rIns="0" bIns="0" anchor="t">
            <a:spAutoFit/>
          </a:bodyPr>
          <a:lstStyle/>
          <a:p>
            <a:pPr marL="0" indent="0" algn="l">
              <a:lnSpc>
                <a:spcPct val="115000"/>
              </a:lnSpc>
              <a:spcAft>
                <a:spcPts val="800"/>
              </a:spcAft>
              <a:buNone/>
            </a:pPr>
            <a:r>
              <a:rPr lang="en-US" sz="1600" b="1" dirty="0">
                <a:solidFill>
                  <a:srgbClr val="FFFFFF"/>
                </a:solidFill>
                <a:latin typeface="DM Sans" pitchFamily="34" charset="0"/>
                <a:ea typeface="DM Sans" pitchFamily="34" charset="-122"/>
                <a:cs typeface="DM Sans" pitchFamily="34" charset="-120"/>
              </a:rPr>
              <a:t>VIDA software</a:t>
            </a:r>
          </a:p>
          <a:p>
            <a:pPr marL="0" indent="0" algn="l">
              <a:lnSpc>
                <a:spcPct val="115000"/>
              </a:lnSpc>
              <a:spcAft>
                <a:spcPts val="800"/>
              </a:spcAft>
              <a:buNone/>
            </a:pPr>
            <a:r>
              <a:rPr lang="en-US" sz="1600" dirty="0">
                <a:solidFill>
                  <a:srgbClr val="FFFFFF"/>
                </a:solidFill>
                <a:latin typeface="DM Sans" pitchFamily="34" charset="0"/>
                <a:ea typeface="DM Sans" pitchFamily="34" charset="-122"/>
                <a:cs typeface="DM Sans" pitchFamily="34" charset="-120"/>
              </a:rPr>
              <a:t>Acquisition and processing; self-monitoring; physics-constrained reconstruction with reduced access</a:t>
            </a:r>
          </a:p>
        </p:txBody>
      </p:sp>
      <p:sp>
        <p:nvSpPr>
          <p:cNvPr id="9" name="item-rule"/>
          <p:cNvSpPr/>
          <p:nvPr/>
        </p:nvSpPr>
        <p:spPr>
          <a:xfrm>
            <a:off x="8144256" y="2148840"/>
            <a:ext cx="54864" cy="2194560"/>
          </a:xfrm>
          <a:prstGeom prst="rect">
            <a:avLst/>
          </a:prstGeom>
          <a:solidFill>
            <a:srgbClr val="47C6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
          <p:cNvSpPr txBox="1"/>
          <p:nvPr/>
        </p:nvSpPr>
        <p:spPr>
          <a:xfrm>
            <a:off x="8372856" y="2148840"/>
            <a:ext cx="3043428" cy="2377440"/>
          </a:xfrm>
          <a:prstGeom prst="rect">
            <a:avLst/>
          </a:prstGeom>
          <a:noFill/>
        </p:spPr>
        <p:txBody>
          <a:bodyPr wrap="square" lIns="0" tIns="0" rIns="0" bIns="0" anchor="t">
            <a:spAutoFit/>
          </a:bodyPr>
          <a:lstStyle/>
          <a:p>
            <a:pPr marL="0" indent="0" algn="l">
              <a:lnSpc>
                <a:spcPct val="115000"/>
              </a:lnSpc>
              <a:spcAft>
                <a:spcPts val="800"/>
              </a:spcAft>
              <a:buNone/>
            </a:pPr>
            <a:r>
              <a:rPr lang="en-US" sz="1600" b="1" dirty="0">
                <a:solidFill>
                  <a:srgbClr val="FFFFFF"/>
                </a:solidFill>
                <a:latin typeface="DM Sans" pitchFamily="34" charset="0"/>
                <a:ea typeface="DM Sans" pitchFamily="34" charset="-122"/>
                <a:cs typeface="DM Sans" pitchFamily="34" charset="-120"/>
              </a:rPr>
              <a:t>Port plug</a:t>
            </a:r>
          </a:p>
          <a:p>
            <a:pPr marL="0" indent="0" algn="l">
              <a:lnSpc>
                <a:spcPct val="115000"/>
              </a:lnSpc>
              <a:spcAft>
                <a:spcPts val="800"/>
              </a:spcAft>
              <a:buNone/>
            </a:pPr>
            <a:r>
              <a:rPr lang="en-US" sz="1600" dirty="0">
                <a:solidFill>
                  <a:srgbClr val="FFFFFF"/>
                </a:solidFill>
                <a:latin typeface="DM Sans" pitchFamily="34" charset="0"/>
                <a:ea typeface="DM Sans" pitchFamily="34" charset="-122"/>
                <a:cs typeface="DM Sans" pitchFamily="34" charset="-120"/>
              </a:rPr>
              <a:t>Fewer external interfaces; redundancy by design; reactor-ready architecture</a:t>
            </a:r>
          </a:p>
        </p:txBody>
      </p:sp>
      <p:sp>
        <p:nvSpPr>
          <p:cNvPr id="11" name="text"/>
          <p:cNvSpPr txBox="1"/>
          <p:nvPr/>
        </p:nvSpPr>
        <p:spPr>
          <a:xfrm>
            <a:off x="685800" y="4892040"/>
            <a:ext cx="10821924" cy="1280160"/>
          </a:xfrm>
          <a:prstGeom prst="rect">
            <a:avLst/>
          </a:prstGeom>
          <a:noFill/>
        </p:spPr>
        <p:txBody>
          <a:bodyPr wrap="square" lIns="0" tIns="0" rIns="0" bIns="0" anchor="t">
            <a:spAutoFit/>
          </a:bodyPr>
          <a:lstStyle/>
          <a:p>
            <a:pPr marL="0" indent="0" algn="l">
              <a:lnSpc>
                <a:spcPct val="115000"/>
              </a:lnSpc>
              <a:spcAft>
                <a:spcPts val="600"/>
              </a:spcAft>
              <a:buNone/>
            </a:pPr>
            <a:r>
              <a:rPr lang="en-US" sz="1700" b="1" dirty="0">
                <a:solidFill>
                  <a:srgbClr val="47C6EF"/>
                </a:solidFill>
                <a:latin typeface="DM Sans" pitchFamily="34" charset="0"/>
                <a:ea typeface="DM Sans" pitchFamily="34" charset="-122"/>
                <a:cs typeface="DM Sans" pitchFamily="34" charset="-120"/>
              </a:rPr>
              <a:t>Prototype under development:</a:t>
            </a:r>
            <a:r>
              <a:rPr lang="en-US" sz="1700" dirty="0">
                <a:solidFill>
                  <a:srgbClr val="FFFFFF"/>
                </a:solidFill>
                <a:latin typeface="DM Sans" pitchFamily="34" charset="0"/>
                <a:ea typeface="DM Sans" pitchFamily="34" charset="-122"/>
                <a:cs typeface="DM Sans" pitchFamily="34" charset="-120"/>
              </a:rPr>
              <a:t> plasma tests on TCV at the beginning of 2027 and on DIII-D in spring 2027.</a:t>
            </a:r>
          </a:p>
          <a:p>
            <a:pPr marL="0" indent="0" algn="l">
              <a:lnSpc>
                <a:spcPct val="115000"/>
              </a:lnSpc>
              <a:spcAft>
                <a:spcPts val="600"/>
              </a:spcAft>
              <a:buNone/>
            </a:pPr>
            <a:r>
              <a:rPr lang="en-US" sz="1400" dirty="0">
                <a:solidFill>
                  <a:srgbClr val="FFFFFF"/>
                </a:solidFill>
                <a:latin typeface="DM Sans" pitchFamily="34" charset="0"/>
                <a:ea typeface="DM Sans" pitchFamily="34" charset="-122"/>
                <a:cs typeface="DM Sans" pitchFamily="34" charset="-120"/>
              </a:rPr>
              <a:t>Design and manufacturing of the prototype: Poster session B, Tue 20 Oct, 16:00 (A. Sirinelli et 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1" hasCustomPrompt="1"/>
          </p:nvPr>
        </p:nvSpPr>
        <p:spPr>
          <a:xfrm>
            <a:off x="859536" y="2617607"/>
            <a:ext cx="8778240" cy="1737360"/>
          </a:xfrm>
          <a:prstGeom prst="rect">
            <a:avLst/>
          </a:prstGeom>
          <a:noFill/>
          <a:ln/>
        </p:spPr>
        <p:txBody>
          <a:bodyPr wrap="square" lIns="0" tIns="0" rIns="0" bIns="0" rtlCol="0" anchor="t"/>
          <a:lstStyle/>
          <a:p>
            <a:pPr marL="0" indent="0" algn="l">
              <a:lnSpc>
                <a:spcPct val="103000"/>
              </a:lnSpc>
              <a:buNone/>
            </a:pPr>
            <a:r>
              <a:rPr lang="en-US" sz="3600" b="1" kern="0" spc="-120" dirty="0">
                <a:solidFill>
                  <a:schemeClr val="bg1"/>
                </a:solidFill>
                <a:latin typeface="DM Sans" pitchFamily="34" charset="0"/>
                <a:ea typeface="DM Sans" pitchFamily="34" charset="-122"/>
                <a:cs typeface="DM Sans" pitchFamily="34" charset="-120"/>
              </a:rPr>
              <a:t>Thank you for your attention</a:t>
            </a:r>
            <a:endParaRPr lang="en-US" sz="3600" dirty="0"/>
          </a:p>
        </p:txBody>
      </p:sp>
      <p:sp>
        <p:nvSpPr>
          <p:cNvPr id="3" name="Slide Number Placeholder 0"/>
          <p:cNvSpPr>
            <a:spLocks noGrp="1"/>
          </p:cNvSpPr>
          <p:nvPr>
            <p:ph type="sldNum" sz="quarter" idx="4294967295"/>
          </p:nvPr>
        </p:nvSpPr>
        <p:spPr>
          <a:xfrm>
            <a:off x="11338560" y="6608166"/>
            <a:ext cx="713232" cy="146304"/>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969BB7"/>
                </a:solidFill>
                <a:latin typeface="DM Sans"/>
                <a:ea typeface="DM Sans"/>
                <a:cs typeface="DM Sans"/>
              </a:defRPr>
            </a:lvl1pPr>
          </a:lstStyle>
          <a:p>
            <a:pPr algn="r"/>
            <a:fld id="{F7021451-1387-4CA6-816F-3879F97B5CBC}" type="slidenum">
              <a:rPr lang="en-US" b="0"/>
              <a:t>24</a:t>
            </a:fld>
            <a:endParaRPr lang="en-US"/>
          </a:p>
        </p:txBody>
      </p:sp>
    </p:spTree>
  </p:cSld>
  <p:clrMapOvr>
    <a:masterClrMapping/>
  </p:clrMapOvr>
</p:sld>
</file>

<file path=ppt/theme/theme1.xml><?xml version="1.0" encoding="utf-8"?>
<a:theme xmlns:a="http://schemas.openxmlformats.org/drawingml/2006/main" name="Next Step Fusion">
  <a:themeElements>
    <a:clrScheme name="Next Step Fusion">
      <a:dk1>
        <a:srgbClr val="2B3448"/>
      </a:dk1>
      <a:lt1>
        <a:srgbClr val="FFFFFF"/>
      </a:lt1>
      <a:dk2>
        <a:srgbClr val="2D3870"/>
      </a:dk2>
      <a:lt2>
        <a:srgbClr val="F2F3F2"/>
      </a:lt2>
      <a:accent1>
        <a:srgbClr val="47C6EF"/>
      </a:accent1>
      <a:accent2>
        <a:srgbClr val="2D3870"/>
      </a:accent2>
      <a:accent3>
        <a:srgbClr val="4A5568"/>
      </a:accent3>
      <a:accent4>
        <a:srgbClr val="DCF0FA"/>
      </a:accent4>
      <a:accent5>
        <a:srgbClr val="EAF6FC"/>
      </a:accent5>
      <a:accent6>
        <a:srgbClr val="8A93A5"/>
      </a:accent6>
      <a:hlink>
        <a:srgbClr val="2D3870"/>
      </a:hlink>
      <a:folHlink>
        <a:srgbClr val="4A5568"/>
      </a:folHlink>
    </a:clrScheme>
    <a:fontScheme name="Next Step Fusion">
      <a:majorFont>
        <a:latin typeface="DM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DM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167</TotalTime>
  <Words>5230</Words>
  <Application>Microsoft Macintosh PowerPoint</Application>
  <PresentationFormat>Widescreen</PresentationFormat>
  <Paragraphs>403</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DM Sans</vt:lpstr>
      <vt:lpstr>Next Step Fusion</vt:lpstr>
      <vt:lpstr>The Modular Diagnostics Platform (MDP): a standardized, port-integrated architecture for utility-scale fusion plasma</vt:lpstr>
      <vt:lpstr>A specialized fusion supply chain company</vt:lpstr>
      <vt:lpstr>Reactor environment: fewer diagnostics, less access</vt:lpstr>
      <vt:lpstr>Diagnostics in a power plant: what changes</vt:lpstr>
      <vt:lpstr>Our product: three directions, one platform</vt:lpstr>
      <vt:lpstr>Our selection: a microwave core</vt:lpstr>
      <vt:lpstr>Reactor conditions: higher frequencies, new supply chain</vt:lpstr>
      <vt:lpstr>On-chip components from UC Davis: 50 to 479 GHz</vt:lpstr>
      <vt:lpstr>On-chip receivers: compact, sensitive, proven</vt:lpstr>
      <vt:lpstr>First MDP prototype: the ECE channel</vt:lpstr>
      <vt:lpstr>Four reflectometers and ECE share one transmission line</vt:lpstr>
      <vt:lpstr>One port, five diagnostics</vt:lpstr>
      <vt:lpstr>Prototype under development: tests in 2027</vt:lpstr>
      <vt:lpstr>VIDA: from raw signals to a plasma state</vt:lpstr>
      <vt:lpstr>Self-monitoring: diagnostics that check themselves</vt:lpstr>
      <vt:lpstr>Reconstructing density with reduced access</vt:lpstr>
      <vt:lpstr>A fast, differentiable surrogate of the transport solver</vt:lpstr>
      <vt:lpstr>Results on synthetic and DIII-D discharges</vt:lpstr>
      <vt:lpstr>Toward robust reconstruction in reactor conditions</vt:lpstr>
      <vt:lpstr>The port as a product</vt:lpstr>
      <vt:lpstr>Fewer external interfaces</vt:lpstr>
      <vt:lpstr>Reliability by design</vt:lpstr>
      <vt:lpstr>Three directions, one platform</vt:lpstr>
      <vt:lpstr>Thank you for your attention</vt:lpstr>
    </vt:vector>
  </TitlesOfParts>
  <Company>Next Step Fusion S.a r.l.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 Step Fusion: Enabling MCF Device Builders through Integrated Modeling and the Modular Diagnostics Platform</dc:title>
  <dc:subject>AAPPS-DPP 2026, Busan</dc:subject>
  <dc:creator>Georgy Subbotin</dc:creator>
  <cp:lastModifiedBy>Georgy Subbotin</cp:lastModifiedBy>
  <cp:revision>2</cp:revision>
  <dcterms:created xsi:type="dcterms:W3CDTF">2026-10-06T16:10:15Z</dcterms:created>
  <dcterms:modified xsi:type="dcterms:W3CDTF">2026-10-18T06:31:54Z</dcterms:modified>
</cp:coreProperties>
</file>