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6" r:id="rId2"/>
    <p:sldId id="1501" r:id="rId3"/>
    <p:sldId id="1486" r:id="rId4"/>
    <p:sldId id="1502" r:id="rId5"/>
    <p:sldId id="1503" r:id="rId6"/>
    <p:sldId id="282" r:id="rId7"/>
    <p:sldId id="288" r:id="rId8"/>
    <p:sldId id="385" r:id="rId9"/>
    <p:sldId id="388" r:id="rId10"/>
    <p:sldId id="470" r:id="rId11"/>
    <p:sldId id="1504" r:id="rId12"/>
    <p:sldId id="1505" r:id="rId13"/>
    <p:sldId id="1506" r:id="rId14"/>
    <p:sldId id="1507" r:id="rId15"/>
    <p:sldId id="1494" r:id="rId16"/>
    <p:sldId id="1495" r:id="rId17"/>
    <p:sldId id="1520" r:id="rId18"/>
    <p:sldId id="1491" r:id="rId19"/>
    <p:sldId id="1492" r:id="rId20"/>
    <p:sldId id="437" r:id="rId21"/>
    <p:sldId id="438" r:id="rId22"/>
    <p:sldId id="440" r:id="rId23"/>
    <p:sldId id="1508" r:id="rId24"/>
    <p:sldId id="1509" r:id="rId25"/>
    <p:sldId id="332" r:id="rId26"/>
    <p:sldId id="1510" r:id="rId27"/>
    <p:sldId id="1513" r:id="rId28"/>
    <p:sldId id="359" r:id="rId29"/>
    <p:sldId id="1514" r:id="rId30"/>
    <p:sldId id="467" r:id="rId31"/>
    <p:sldId id="449" r:id="rId32"/>
    <p:sldId id="1475" r:id="rId33"/>
    <p:sldId id="1516" r:id="rId34"/>
    <p:sldId id="451" r:id="rId35"/>
    <p:sldId id="1480" r:id="rId36"/>
    <p:sldId id="1515" r:id="rId37"/>
    <p:sldId id="1517" r:id="rId38"/>
    <p:sldId id="1518" r:id="rId39"/>
    <p:sldId id="1482" r:id="rId40"/>
  </p:sldIdLst>
  <p:sldSz cx="12192000" cy="6858000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25" userDrawn="1">
          <p15:clr>
            <a:srgbClr val="A4A3A4"/>
          </p15:clr>
        </p15:guide>
        <p15:guide id="2" pos="147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A6A"/>
    <a:srgbClr val="337D90"/>
    <a:srgbClr val="918284"/>
    <a:srgbClr val="E4DBCB"/>
    <a:srgbClr val="3333FF"/>
    <a:srgbClr val="CC00CC"/>
    <a:srgbClr val="609960"/>
    <a:srgbClr val="E46C0A"/>
    <a:srgbClr val="FF33CC"/>
    <a:srgbClr val="C82B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Stile scuro 2 - Colore 3/Color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2023" autoAdjust="0"/>
  </p:normalViewPr>
  <p:slideViewPr>
    <p:cSldViewPr snapToGrid="0" snapToObjects="1" showGuides="1">
      <p:cViewPr varScale="1">
        <p:scale>
          <a:sx n="55" d="100"/>
          <a:sy n="55" d="100"/>
        </p:scale>
        <p:origin x="400" y="36"/>
      </p:cViewPr>
      <p:guideLst>
        <p:guide orient="horz" pos="4225"/>
        <p:guide pos="147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8328BB-3E7D-1545-8629-739FE7FE78CD}" type="datetimeFigureOut">
              <a:rPr lang="it-IT" smtClean="0"/>
              <a:t>17/10/2026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18625A-8487-0243-9438-3D7ABEA720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066779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B52F6F-5890-184D-BFAC-2DB3B24676C1}" type="datetimeFigureOut">
              <a:rPr lang="it-IT" smtClean="0"/>
              <a:t>17/10/2026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67DBE-D3BB-F74E-84C1-4CEDFE4037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67458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67DBE-D3BB-F74E-84C1-4CEDFE4037FA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8960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46088" lvl="1" indent="-174625">
              <a:buFontTx/>
              <a:buChar char="-"/>
            </a:pPr>
            <a:r>
              <a:rPr lang="it-IT" sz="2400" dirty="0">
                <a:latin typeface="Calibri" panose="020F0502020204030204" pitchFamily="34" charset="0"/>
              </a:rPr>
              <a:t>Assorbimento: </a:t>
            </a:r>
            <a:r>
              <a:rPr lang="it-IT" sz="2400" dirty="0" err="1">
                <a:latin typeface="Calibri" panose="020F0502020204030204" pitchFamily="34" charset="0"/>
              </a:rPr>
              <a:t>Radiation</a:t>
            </a:r>
            <a:r>
              <a:rPr lang="it-IT" sz="2400" dirty="0">
                <a:latin typeface="Calibri" panose="020F0502020204030204" pitchFamily="34" charset="0"/>
              </a:rPr>
              <a:t> </a:t>
            </a:r>
            <a:r>
              <a:rPr lang="it-IT" sz="2400" dirty="0" err="1">
                <a:latin typeface="Calibri" panose="020F0502020204030204" pitchFamily="34" charset="0"/>
              </a:rPr>
              <a:t>attenuation</a:t>
            </a:r>
            <a:endParaRPr lang="it-IT" sz="2400" dirty="0">
              <a:latin typeface="Calibri" panose="020F0502020204030204" pitchFamily="34" charset="0"/>
            </a:endParaRPr>
          </a:p>
          <a:p>
            <a:pPr marL="446088" lvl="2" indent="-174625">
              <a:buFontTx/>
              <a:buChar char="-"/>
            </a:pPr>
            <a:r>
              <a:rPr lang="it-IT" sz="2400" dirty="0">
                <a:solidFill>
                  <a:srgbClr val="FF8C00"/>
                </a:solidFill>
                <a:latin typeface="Calibri" panose="020F0502020204030204" pitchFamily="34" charset="0"/>
              </a:rPr>
              <a:t>Emissione </a:t>
            </a:r>
            <a:r>
              <a:rPr lang="it-IT" sz="2400" dirty="0">
                <a:latin typeface="Calibri" panose="020F0502020204030204" pitchFamily="34" charset="0"/>
              </a:rPr>
              <a:t>(</a:t>
            </a:r>
            <a:r>
              <a:rPr lang="it-IT" sz="2400" dirty="0" err="1">
                <a:latin typeface="Calibri" panose="020F0502020204030204" pitchFamily="34" charset="0"/>
              </a:rPr>
              <a:t>reemitted</a:t>
            </a:r>
            <a:r>
              <a:rPr lang="it-IT" sz="2400" dirty="0">
                <a:latin typeface="Calibri" panose="020F0502020204030204" pitchFamily="34" charset="0"/>
              </a:rPr>
              <a:t> </a:t>
            </a:r>
            <a:r>
              <a:rPr lang="it-IT" sz="2400" dirty="0" err="1">
                <a:latin typeface="Calibri" panose="020F0502020204030204" pitchFamily="34" charset="0"/>
              </a:rPr>
              <a:t>radiation</a:t>
            </a:r>
            <a:r>
              <a:rPr lang="it-IT" sz="2400" dirty="0">
                <a:latin typeface="Calibri" panose="020F0502020204030204" pitchFamily="34" charset="0"/>
              </a:rPr>
              <a:t>)</a:t>
            </a:r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Raggi gamma: </a:t>
            </a:r>
            <a:r>
              <a:rPr lang="it-IT" dirty="0" err="1"/>
              <a:t>combiamento</a:t>
            </a:r>
            <a:r>
              <a:rPr lang="it-IT" dirty="0"/>
              <a:t> della configurazione nucleare</a:t>
            </a:r>
          </a:p>
          <a:p>
            <a:r>
              <a:rPr lang="it-IT" dirty="0"/>
              <a:t>Raggi x + </a:t>
            </a:r>
            <a:r>
              <a:rPr lang="it-IT" dirty="0" err="1"/>
              <a:t>uv</a:t>
            </a:r>
            <a:r>
              <a:rPr lang="it-IT" dirty="0"/>
              <a:t> vis: cambiamento della distribuzione elettronica</a:t>
            </a:r>
          </a:p>
          <a:p>
            <a:r>
              <a:rPr lang="it-IT" dirty="0"/>
              <a:t>IR: vibrazioni molecolari</a:t>
            </a:r>
          </a:p>
          <a:p>
            <a:r>
              <a:rPr lang="it-IT" dirty="0"/>
              <a:t>Microonde: rotazioni molecolari</a:t>
            </a:r>
          </a:p>
          <a:p>
            <a:r>
              <a:rPr lang="it-IT" dirty="0" err="1"/>
              <a:t>Onderadio</a:t>
            </a:r>
            <a:r>
              <a:rPr lang="it-IT" dirty="0"/>
              <a:t>: cambiamento dello spin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67DBE-D3BB-F74E-84C1-4CEDFE4037FA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359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1458F-4E5A-A65A-98CD-EA6E2CB78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DED9D25-9291-58B7-EF06-090410056B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DEACF62-0DF7-ABDE-1B27-8F46065156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46088" lvl="1" indent="-174625">
              <a:buFontTx/>
              <a:buChar char="-"/>
            </a:pPr>
            <a:r>
              <a:rPr lang="it-IT" sz="2400" dirty="0">
                <a:latin typeface="Calibri" panose="020F0502020204030204" pitchFamily="34" charset="0"/>
              </a:rPr>
              <a:t>Assorbimento: </a:t>
            </a:r>
            <a:r>
              <a:rPr lang="it-IT" sz="2400" dirty="0" err="1">
                <a:latin typeface="Calibri" panose="020F0502020204030204" pitchFamily="34" charset="0"/>
              </a:rPr>
              <a:t>Radiation</a:t>
            </a:r>
            <a:r>
              <a:rPr lang="it-IT" sz="2400" dirty="0">
                <a:latin typeface="Calibri" panose="020F0502020204030204" pitchFamily="34" charset="0"/>
              </a:rPr>
              <a:t> </a:t>
            </a:r>
            <a:r>
              <a:rPr lang="it-IT" sz="2400" dirty="0" err="1">
                <a:latin typeface="Calibri" panose="020F0502020204030204" pitchFamily="34" charset="0"/>
              </a:rPr>
              <a:t>attenuation</a:t>
            </a:r>
            <a:endParaRPr lang="it-IT" sz="2400" dirty="0">
              <a:latin typeface="Calibri" panose="020F0502020204030204" pitchFamily="34" charset="0"/>
            </a:endParaRPr>
          </a:p>
          <a:p>
            <a:pPr marL="446088" lvl="2" indent="-174625">
              <a:buFontTx/>
              <a:buChar char="-"/>
            </a:pPr>
            <a:r>
              <a:rPr lang="it-IT" sz="2400" dirty="0">
                <a:solidFill>
                  <a:srgbClr val="FF8C00"/>
                </a:solidFill>
                <a:latin typeface="Calibri" panose="020F0502020204030204" pitchFamily="34" charset="0"/>
              </a:rPr>
              <a:t>Emissione </a:t>
            </a:r>
            <a:r>
              <a:rPr lang="it-IT" sz="2400" dirty="0">
                <a:latin typeface="Calibri" panose="020F0502020204030204" pitchFamily="34" charset="0"/>
              </a:rPr>
              <a:t>(</a:t>
            </a:r>
            <a:r>
              <a:rPr lang="it-IT" sz="2400" dirty="0" err="1">
                <a:latin typeface="Calibri" panose="020F0502020204030204" pitchFamily="34" charset="0"/>
              </a:rPr>
              <a:t>reemitted</a:t>
            </a:r>
            <a:r>
              <a:rPr lang="it-IT" sz="2400" dirty="0">
                <a:latin typeface="Calibri" panose="020F0502020204030204" pitchFamily="34" charset="0"/>
              </a:rPr>
              <a:t> </a:t>
            </a:r>
            <a:r>
              <a:rPr lang="it-IT" sz="2400" dirty="0" err="1">
                <a:latin typeface="Calibri" panose="020F0502020204030204" pitchFamily="34" charset="0"/>
              </a:rPr>
              <a:t>radiation</a:t>
            </a:r>
            <a:r>
              <a:rPr lang="it-IT" sz="2400" dirty="0">
                <a:latin typeface="Calibri" panose="020F0502020204030204" pitchFamily="34" charset="0"/>
              </a:rPr>
              <a:t>)</a:t>
            </a:r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Raggi gamma: </a:t>
            </a:r>
            <a:r>
              <a:rPr lang="it-IT" dirty="0" err="1"/>
              <a:t>combiamento</a:t>
            </a:r>
            <a:r>
              <a:rPr lang="it-IT" dirty="0"/>
              <a:t> della configurazione nucleare</a:t>
            </a:r>
          </a:p>
          <a:p>
            <a:r>
              <a:rPr lang="it-IT" dirty="0"/>
              <a:t>Raggi x + </a:t>
            </a:r>
            <a:r>
              <a:rPr lang="it-IT" dirty="0" err="1"/>
              <a:t>uv</a:t>
            </a:r>
            <a:r>
              <a:rPr lang="it-IT" dirty="0"/>
              <a:t> vis: cambiamento della distribuzione elettronica</a:t>
            </a:r>
          </a:p>
          <a:p>
            <a:r>
              <a:rPr lang="it-IT" dirty="0"/>
              <a:t>IR: vibrazioni molecolari</a:t>
            </a:r>
          </a:p>
          <a:p>
            <a:r>
              <a:rPr lang="it-IT" dirty="0"/>
              <a:t>Microonde: rotazioni molecolari</a:t>
            </a:r>
          </a:p>
          <a:p>
            <a:r>
              <a:rPr lang="it-IT" dirty="0" err="1"/>
              <a:t>Onderadio</a:t>
            </a:r>
            <a:r>
              <a:rPr lang="it-IT" dirty="0"/>
              <a:t>: cambiamento dello spin</a:t>
            </a:r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DD5B200-4B1F-8CA1-20B8-175077D16A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67DBE-D3BB-F74E-84C1-4CEDFE4037FA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2354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err="1"/>
              <a:t>Wavelength</a:t>
            </a:r>
            <a:r>
              <a:rPr lang="it-IT" dirty="0"/>
              <a:t>: </a:t>
            </a:r>
            <a:r>
              <a:rPr lang="it-IT" sz="1200" dirty="0">
                <a:solidFill>
                  <a:schemeClr val="tx1"/>
                </a:solidFill>
                <a:latin typeface="Calibri" panose="020F0502020204030204" pitchFamily="34" charset="0"/>
                <a:cs typeface="Khmer UI" pitchFamily="34" charset="0"/>
              </a:rPr>
              <a:t>Il numero di fotoni assorbiti dagli elettroni liberi presenti nella </a:t>
            </a:r>
            <a:r>
              <a:rPr lang="it-IT" sz="1200" i="1" dirty="0" err="1">
                <a:solidFill>
                  <a:schemeClr val="tx1"/>
                </a:solidFill>
                <a:latin typeface="Calibri" panose="020F0502020204030204" pitchFamily="34" charset="0"/>
                <a:cs typeface="Khmer UI" pitchFamily="34" charset="0"/>
              </a:rPr>
              <a:t>plume</a:t>
            </a:r>
            <a:r>
              <a:rPr lang="it-IT" sz="1200" dirty="0">
                <a:solidFill>
                  <a:schemeClr val="tx1"/>
                </a:solidFill>
                <a:latin typeface="Calibri" panose="020F0502020204030204" pitchFamily="34" charset="0"/>
                <a:cs typeface="Khmer UI" pitchFamily="34" charset="0"/>
              </a:rPr>
              <a:t> cresce proporzionalmente a </a:t>
            </a:r>
            <a:r>
              <a:rPr lang="it-IT" sz="1200" dirty="0">
                <a:solidFill>
                  <a:schemeClr val="tx1"/>
                </a:solidFill>
                <a:latin typeface="Calibri" panose="020F0502020204030204" pitchFamily="34" charset="0"/>
                <a:cs typeface="Khmer UI" pitchFamily="34" charset="0"/>
                <a:sym typeface="Symbol" pitchFamily="18" charset="2"/>
              </a:rPr>
              <a:t></a:t>
            </a:r>
            <a:r>
              <a:rPr lang="it-IT" sz="1200" baseline="30000" dirty="0">
                <a:solidFill>
                  <a:schemeClr val="tx1"/>
                </a:solidFill>
                <a:latin typeface="Calibri" panose="020F0502020204030204" pitchFamily="34" charset="0"/>
                <a:cs typeface="Khmer UI" pitchFamily="34" charset="0"/>
                <a:sym typeface="Symbol" pitchFamily="18" charset="2"/>
              </a:rPr>
              <a:t>2</a:t>
            </a:r>
            <a:endParaRPr lang="it-IT" sz="1200" i="1" dirty="0">
              <a:solidFill>
                <a:schemeClr val="tx1"/>
              </a:solidFill>
              <a:latin typeface="Calibri" panose="020F0502020204030204" pitchFamily="34" charset="0"/>
              <a:cs typeface="Khmer UI" pitchFamily="34" charset="0"/>
            </a:endParaRPr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Fluence: </a:t>
            </a:r>
            <a:r>
              <a:rPr lang="it-IT" sz="1200" dirty="0">
                <a:latin typeface="Calibri" panose="020F0502020204030204" pitchFamily="34" charset="0"/>
                <a:cs typeface="Khmer UI" pitchFamily="34" charset="0"/>
              </a:rPr>
              <a:t>Ad alte fluenze il calore è ceduto alla superficie troppo velocemente per essere trasferito altrove. Il calore latente di evaporazione diventa un parametro fondamentale per la determinazione della quantità di </a:t>
            </a:r>
            <a:r>
              <a:rPr lang="it-IT" sz="1200" i="1" dirty="0" err="1">
                <a:latin typeface="Calibri" panose="020F0502020204030204" pitchFamily="34" charset="0"/>
                <a:cs typeface="Khmer UI" pitchFamily="34" charset="0"/>
              </a:rPr>
              <a:t>plume</a:t>
            </a:r>
            <a:r>
              <a:rPr lang="it-IT" sz="1200" dirty="0">
                <a:latin typeface="Calibri" panose="020F0502020204030204" pitchFamily="34" charset="0"/>
                <a:cs typeface="Khmer UI" pitchFamily="34" charset="0"/>
              </a:rPr>
              <a:t> prodotta e delle sue caratteristiche</a:t>
            </a:r>
          </a:p>
          <a:p>
            <a:endParaRPr lang="it-IT" sz="1200" dirty="0">
              <a:latin typeface="Calibri" panose="020F0502020204030204" pitchFamily="34" charset="0"/>
              <a:cs typeface="Khmer UI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 err="1">
                <a:latin typeface="Calibri" panose="020F0502020204030204" pitchFamily="34" charset="0"/>
                <a:cs typeface="Khmer UI" pitchFamily="34" charset="0"/>
              </a:rPr>
              <a:t>Atmosphere</a:t>
            </a:r>
            <a:r>
              <a:rPr lang="it-IT" sz="1200" dirty="0">
                <a:latin typeface="Calibri" panose="020F0502020204030204" pitchFamily="34" charset="0"/>
                <a:cs typeface="Khmer UI" pitchFamily="34" charset="0"/>
              </a:rPr>
              <a:t>: Differenti valori di pressione e presenza di acqua o altri liquidi influenza l’evoluzione della </a:t>
            </a:r>
            <a:r>
              <a:rPr lang="it-IT" sz="1200" dirty="0" err="1">
                <a:latin typeface="Calibri" panose="020F0502020204030204" pitchFamily="34" charset="0"/>
                <a:cs typeface="Khmer UI" pitchFamily="34" charset="0"/>
              </a:rPr>
              <a:t>plume</a:t>
            </a:r>
            <a:endParaRPr lang="it-IT" sz="1200" dirty="0">
              <a:latin typeface="Calibri" panose="020F0502020204030204" pitchFamily="34" charset="0"/>
              <a:cs typeface="Khmer UI" pitchFamily="34" charset="0"/>
            </a:endParaRPr>
          </a:p>
          <a:p>
            <a:endParaRPr lang="it-IT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>
                <a:latin typeface="Calibri" panose="020F0502020204030204" pitchFamily="34" charset="0"/>
                <a:cs typeface="Khmer UI" pitchFamily="34" charset="0"/>
              </a:rPr>
              <a:t>Matrix </a:t>
            </a:r>
            <a:r>
              <a:rPr lang="it-IT" sz="1200" dirty="0" err="1">
                <a:latin typeface="Calibri" panose="020F0502020204030204" pitchFamily="34" charset="0"/>
                <a:cs typeface="Khmer UI" pitchFamily="34" charset="0"/>
              </a:rPr>
              <a:t>effect</a:t>
            </a:r>
            <a:r>
              <a:rPr lang="it-IT" sz="1200" dirty="0">
                <a:latin typeface="Calibri" panose="020F0502020204030204" pitchFamily="34" charset="0"/>
                <a:cs typeface="Khmer UI" pitchFamily="34" charset="0"/>
              </a:rPr>
              <a:t>: Per matrici isolanti il tempo di vita media del plasma è più corto che per matrici metalliche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67DBE-D3BB-F74E-84C1-4CEDFE4037FA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7806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err="1"/>
              <a:t>Optically</a:t>
            </a:r>
            <a:r>
              <a:rPr lang="it-IT" dirty="0"/>
              <a:t> </a:t>
            </a:r>
            <a:r>
              <a:rPr lang="it-IT" dirty="0" err="1"/>
              <a:t>thin</a:t>
            </a:r>
            <a:r>
              <a:rPr lang="it-IT" dirty="0"/>
              <a:t> plasma: </a:t>
            </a:r>
            <a:r>
              <a:rPr lang="it-IT" sz="1200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Gli effetti di riassorbimento sono trascurabili</a:t>
            </a:r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LTE: </a:t>
            </a:r>
            <a:r>
              <a:rPr lang="it-IT" sz="1200" u="sng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processi indotti da collisioni sono di un ordine di grandezza più frequenti di quelli radiativi e valgono: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  <a:buClr>
                <a:srgbClr val="3366FF"/>
              </a:buClr>
              <a:buFontTx/>
              <a:buChar char="•"/>
            </a:pPr>
            <a:r>
              <a:rPr lang="it-IT" sz="1200" u="sng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Funzione di distribuzione di Maxwell per la velocità delle particelle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  <a:buClr>
                <a:srgbClr val="3366FF"/>
              </a:buClr>
              <a:buFontTx/>
              <a:buChar char="•"/>
            </a:pPr>
            <a:r>
              <a:rPr lang="it-IT" sz="1200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 Funzione di distribuzione di Boltzmann per la popolazione degli stati eccitati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  <a:buClr>
                <a:srgbClr val="3366FF"/>
              </a:buClr>
              <a:buFontTx/>
              <a:buChar char="•"/>
            </a:pPr>
            <a:r>
              <a:rPr lang="it-IT" sz="1200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 Legge di azione di massa per molecole e loro prodotti di dissociazione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  <a:buClr>
                <a:srgbClr val="3366FF"/>
              </a:buClr>
              <a:buFontTx/>
              <a:buChar char="•"/>
            </a:pPr>
            <a:r>
              <a:rPr lang="it-IT" sz="1200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 Legge di Saha per specie neutre e loro prodotti di ionizzazione 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67DBE-D3BB-F74E-84C1-4CEDFE4037FA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4212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B97DC-B202-6913-484C-CA0FC85E4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1C0D028-5D34-9ECA-4CDC-10E99ADC0D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0D3720A-2D4C-F191-6276-21C0E68D9A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err="1"/>
              <a:t>Optically</a:t>
            </a:r>
            <a:r>
              <a:rPr lang="it-IT" dirty="0"/>
              <a:t> </a:t>
            </a:r>
            <a:r>
              <a:rPr lang="it-IT" dirty="0" err="1"/>
              <a:t>thin</a:t>
            </a:r>
            <a:r>
              <a:rPr lang="it-IT" dirty="0"/>
              <a:t> plasma: </a:t>
            </a:r>
            <a:r>
              <a:rPr lang="it-IT" sz="1200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Gli effetti di riassorbimento sono trascurabili</a:t>
            </a:r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LTE: </a:t>
            </a:r>
            <a:r>
              <a:rPr lang="it-IT" sz="1200" u="sng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processi indotti da collisioni sono di un ordine di grandezza più frequenti di quelli radiativi e valgono: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  <a:buClr>
                <a:srgbClr val="3366FF"/>
              </a:buClr>
              <a:buFontTx/>
              <a:buChar char="•"/>
            </a:pPr>
            <a:r>
              <a:rPr lang="it-IT" sz="1200" u="sng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Funzione di distribuzione di Maxwell per la velocità delle particelle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  <a:buClr>
                <a:srgbClr val="3366FF"/>
              </a:buClr>
              <a:buFontTx/>
              <a:buChar char="•"/>
            </a:pPr>
            <a:r>
              <a:rPr lang="it-IT" sz="1200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 Funzione di distribuzione di Boltzmann per la popolazione degli stati eccitati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  <a:buClr>
                <a:srgbClr val="3366FF"/>
              </a:buClr>
              <a:buFontTx/>
              <a:buChar char="•"/>
            </a:pPr>
            <a:r>
              <a:rPr lang="it-IT" sz="1200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 Legge di azione di massa per molecole e loro prodotti di dissociazione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  <a:buClr>
                <a:srgbClr val="3366FF"/>
              </a:buClr>
              <a:buFontTx/>
              <a:buChar char="•"/>
            </a:pPr>
            <a:r>
              <a:rPr lang="it-IT" sz="1200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 Legge di Saha per specie neutre e loro prodotti di ionizzazione </a:t>
            </a:r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6D1E924-B2D1-D655-C57B-6FD22EFFC3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67DBE-D3BB-F74E-84C1-4CEDFE4037FA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0456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36FF9-37C7-A247-A8A9-D7C92B9F4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EEEDEB5-4CFE-D78E-EB29-AB97D9866C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F42FEED-3016-9078-8546-99BDDF57A7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err="1"/>
              <a:t>Optically</a:t>
            </a:r>
            <a:r>
              <a:rPr lang="it-IT" dirty="0"/>
              <a:t> </a:t>
            </a:r>
            <a:r>
              <a:rPr lang="it-IT" dirty="0" err="1"/>
              <a:t>thin</a:t>
            </a:r>
            <a:r>
              <a:rPr lang="it-IT" dirty="0"/>
              <a:t> plasma: </a:t>
            </a:r>
            <a:r>
              <a:rPr lang="it-IT" sz="1200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Gli effetti di riassorbimento sono trascurabili</a:t>
            </a:r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LTE: </a:t>
            </a:r>
            <a:r>
              <a:rPr lang="it-IT" sz="1200" u="sng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processi indotti da collisioni sono di un ordine di grandezza più frequenti di quelli radiativi e valgono: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  <a:buClr>
                <a:srgbClr val="3366FF"/>
              </a:buClr>
              <a:buFontTx/>
              <a:buChar char="•"/>
            </a:pPr>
            <a:r>
              <a:rPr lang="it-IT" sz="1200" u="sng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Funzione di distribuzione di Maxwell per la velocità delle particelle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  <a:buClr>
                <a:srgbClr val="3366FF"/>
              </a:buClr>
              <a:buFontTx/>
              <a:buChar char="•"/>
            </a:pPr>
            <a:r>
              <a:rPr lang="it-IT" sz="1200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 Funzione di distribuzione di Boltzmann per la popolazione degli stati eccitati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  <a:buClr>
                <a:srgbClr val="3366FF"/>
              </a:buClr>
              <a:buFontTx/>
              <a:buChar char="•"/>
            </a:pPr>
            <a:r>
              <a:rPr lang="it-IT" sz="1200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 Legge di azione di massa per molecole e loro prodotti di dissociazione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  <a:buClr>
                <a:srgbClr val="3366FF"/>
              </a:buClr>
              <a:buFontTx/>
              <a:buChar char="•"/>
            </a:pPr>
            <a:r>
              <a:rPr lang="it-IT" sz="1200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 Legge di Saha per specie neutre e loro prodotti di ionizzazione </a:t>
            </a:r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C48C89C-AF68-7D32-962C-3812E5E3A0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67DBE-D3BB-F74E-84C1-4CEDFE4037FA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4726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F4B45-B902-FD9F-7548-2CC40E331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8A54E78-9611-756D-0EB4-8BB46E8C77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0B07CEE-A872-E10F-A7F5-F642B65485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err="1"/>
              <a:t>Optically</a:t>
            </a:r>
            <a:r>
              <a:rPr lang="it-IT" dirty="0"/>
              <a:t> </a:t>
            </a:r>
            <a:r>
              <a:rPr lang="it-IT" dirty="0" err="1"/>
              <a:t>thin</a:t>
            </a:r>
            <a:r>
              <a:rPr lang="it-IT" dirty="0"/>
              <a:t> plasma: </a:t>
            </a:r>
            <a:r>
              <a:rPr lang="it-IT" sz="1200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Gli effetti di riassorbimento sono trascurabili</a:t>
            </a:r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LTE: </a:t>
            </a:r>
            <a:r>
              <a:rPr lang="it-IT" sz="1200" u="sng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processi indotti da collisioni sono di un ordine di grandezza più frequenti di quelli radiativi e valgono: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  <a:buClr>
                <a:srgbClr val="3366FF"/>
              </a:buClr>
              <a:buFontTx/>
              <a:buChar char="•"/>
            </a:pPr>
            <a:r>
              <a:rPr lang="it-IT" sz="1200" u="sng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Funzione di distribuzione di Maxwell per la velocità delle particelle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  <a:buClr>
                <a:srgbClr val="3366FF"/>
              </a:buClr>
              <a:buFontTx/>
              <a:buChar char="•"/>
            </a:pPr>
            <a:r>
              <a:rPr lang="it-IT" sz="1200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 Funzione di distribuzione di Boltzmann per la popolazione degli stati eccitati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  <a:buClr>
                <a:srgbClr val="3366FF"/>
              </a:buClr>
              <a:buFontTx/>
              <a:buChar char="•"/>
            </a:pPr>
            <a:r>
              <a:rPr lang="it-IT" sz="1200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 Legge di azione di massa per molecole e loro prodotti di dissociazione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  <a:buClr>
                <a:srgbClr val="3366FF"/>
              </a:buClr>
              <a:buFontTx/>
              <a:buChar char="•"/>
            </a:pPr>
            <a:r>
              <a:rPr lang="it-IT" sz="1200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 Legge di Saha per specie neutre e loro prodotti di ionizzazione </a:t>
            </a:r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422CEC7-54E3-131D-C2DD-4C6C3885F6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67DBE-D3BB-F74E-84C1-4CEDFE4037FA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9418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1A807-8FA7-A319-E35B-14AB0D84D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5885D06-74FB-B0CB-B7B6-ADAC3E2A82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B04E9EF-043C-8832-C941-324A3947C1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err="1"/>
              <a:t>Optically</a:t>
            </a:r>
            <a:r>
              <a:rPr lang="it-IT" dirty="0"/>
              <a:t> </a:t>
            </a:r>
            <a:r>
              <a:rPr lang="it-IT" dirty="0" err="1"/>
              <a:t>thin</a:t>
            </a:r>
            <a:r>
              <a:rPr lang="it-IT" dirty="0"/>
              <a:t> plasma: </a:t>
            </a:r>
            <a:r>
              <a:rPr lang="it-IT" sz="1200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Gli effetti di riassorbimento sono trascurabili</a:t>
            </a:r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LTE: </a:t>
            </a:r>
            <a:r>
              <a:rPr lang="it-IT" sz="1200" u="sng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processi indotti da collisioni sono di un ordine di grandezza più frequenti di quelli radiativi e valgono: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  <a:buClr>
                <a:srgbClr val="3366FF"/>
              </a:buClr>
              <a:buFontTx/>
              <a:buChar char="•"/>
            </a:pPr>
            <a:r>
              <a:rPr lang="it-IT" sz="1200" u="sng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Funzione di distribuzione di Maxwell per la velocità delle particelle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  <a:buClr>
                <a:srgbClr val="3366FF"/>
              </a:buClr>
              <a:buFontTx/>
              <a:buChar char="•"/>
            </a:pPr>
            <a:r>
              <a:rPr lang="it-IT" sz="1200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 Funzione di distribuzione di Boltzmann per la popolazione degli stati eccitati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  <a:buClr>
                <a:srgbClr val="3366FF"/>
              </a:buClr>
              <a:buFontTx/>
              <a:buChar char="•"/>
            </a:pPr>
            <a:r>
              <a:rPr lang="it-IT" sz="1200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 Legge di azione di massa per molecole e loro prodotti di dissociazione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  <a:buClr>
                <a:srgbClr val="3366FF"/>
              </a:buClr>
              <a:buFontTx/>
              <a:buChar char="•"/>
            </a:pPr>
            <a:r>
              <a:rPr lang="it-IT" sz="1200" dirty="0">
                <a:solidFill>
                  <a:schemeClr val="bg1"/>
                </a:solidFill>
                <a:latin typeface="Calibri" panose="020F0502020204030204" pitchFamily="34" charset="0"/>
                <a:cs typeface="Khmer UI" pitchFamily="34" charset="0"/>
              </a:rPr>
              <a:t> Legge di Saha per specie neutre e loro prodotti di ionizzazione </a:t>
            </a:r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68DAD39-1013-73CB-4CA2-0A88C11BD6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67DBE-D3BB-F74E-84C1-4CEDFE4037FA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94969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err="1"/>
              <a:t>Wavelength</a:t>
            </a:r>
            <a:r>
              <a:rPr lang="it-IT" dirty="0"/>
              <a:t>: </a:t>
            </a:r>
            <a:r>
              <a:rPr lang="it-IT" sz="1200" dirty="0">
                <a:solidFill>
                  <a:schemeClr val="tx1"/>
                </a:solidFill>
                <a:latin typeface="Calibri" panose="020F0502020204030204" pitchFamily="34" charset="0"/>
                <a:cs typeface="Khmer UI" pitchFamily="34" charset="0"/>
              </a:rPr>
              <a:t>Il numero di fotoni assorbiti dagli elettroni liberi presenti nella </a:t>
            </a:r>
            <a:r>
              <a:rPr lang="it-IT" sz="1200" i="1" dirty="0" err="1">
                <a:solidFill>
                  <a:schemeClr val="tx1"/>
                </a:solidFill>
                <a:latin typeface="Calibri" panose="020F0502020204030204" pitchFamily="34" charset="0"/>
                <a:cs typeface="Khmer UI" pitchFamily="34" charset="0"/>
              </a:rPr>
              <a:t>plume</a:t>
            </a:r>
            <a:r>
              <a:rPr lang="it-IT" sz="1200" dirty="0">
                <a:solidFill>
                  <a:schemeClr val="tx1"/>
                </a:solidFill>
                <a:latin typeface="Calibri" panose="020F0502020204030204" pitchFamily="34" charset="0"/>
                <a:cs typeface="Khmer UI" pitchFamily="34" charset="0"/>
              </a:rPr>
              <a:t> cresce proporzionalmente a </a:t>
            </a:r>
            <a:r>
              <a:rPr lang="it-IT" sz="1200" dirty="0">
                <a:solidFill>
                  <a:schemeClr val="tx1"/>
                </a:solidFill>
                <a:latin typeface="Calibri" panose="020F0502020204030204" pitchFamily="34" charset="0"/>
                <a:cs typeface="Khmer UI" pitchFamily="34" charset="0"/>
                <a:sym typeface="Symbol" pitchFamily="18" charset="2"/>
              </a:rPr>
              <a:t></a:t>
            </a:r>
            <a:r>
              <a:rPr lang="it-IT" sz="1200" baseline="30000" dirty="0">
                <a:solidFill>
                  <a:schemeClr val="tx1"/>
                </a:solidFill>
                <a:latin typeface="Calibri" panose="020F0502020204030204" pitchFamily="34" charset="0"/>
                <a:cs typeface="Khmer UI" pitchFamily="34" charset="0"/>
                <a:sym typeface="Symbol" pitchFamily="18" charset="2"/>
              </a:rPr>
              <a:t>2</a:t>
            </a:r>
            <a:endParaRPr lang="it-IT" sz="1200" i="1" dirty="0">
              <a:solidFill>
                <a:schemeClr val="tx1"/>
              </a:solidFill>
              <a:latin typeface="Calibri" panose="020F0502020204030204" pitchFamily="34" charset="0"/>
              <a:cs typeface="Khmer UI" pitchFamily="34" charset="0"/>
            </a:endParaRPr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Fluence: </a:t>
            </a:r>
            <a:r>
              <a:rPr lang="it-IT" sz="1200" dirty="0">
                <a:latin typeface="Calibri" panose="020F0502020204030204" pitchFamily="34" charset="0"/>
                <a:cs typeface="Khmer UI" pitchFamily="34" charset="0"/>
              </a:rPr>
              <a:t>Ad alte fluenze il calore è ceduto alla superficie troppo velocemente per essere trasferito altrove. Il calore latente di evaporazione diventa un parametro fondamentale per la determinazione della quantità di </a:t>
            </a:r>
            <a:r>
              <a:rPr lang="it-IT" sz="1200" i="1" dirty="0" err="1">
                <a:latin typeface="Calibri" panose="020F0502020204030204" pitchFamily="34" charset="0"/>
                <a:cs typeface="Khmer UI" pitchFamily="34" charset="0"/>
              </a:rPr>
              <a:t>plume</a:t>
            </a:r>
            <a:r>
              <a:rPr lang="it-IT" sz="1200" dirty="0">
                <a:latin typeface="Calibri" panose="020F0502020204030204" pitchFamily="34" charset="0"/>
                <a:cs typeface="Khmer UI" pitchFamily="34" charset="0"/>
              </a:rPr>
              <a:t> prodotta e delle sue caratteristiche</a:t>
            </a:r>
          </a:p>
          <a:p>
            <a:endParaRPr lang="it-IT" sz="1200" dirty="0">
              <a:latin typeface="Calibri" panose="020F0502020204030204" pitchFamily="34" charset="0"/>
              <a:cs typeface="Khmer UI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 err="1">
                <a:latin typeface="Calibri" panose="020F0502020204030204" pitchFamily="34" charset="0"/>
                <a:cs typeface="Khmer UI" pitchFamily="34" charset="0"/>
              </a:rPr>
              <a:t>Atmosphere</a:t>
            </a:r>
            <a:r>
              <a:rPr lang="it-IT" sz="1200" dirty="0">
                <a:latin typeface="Calibri" panose="020F0502020204030204" pitchFamily="34" charset="0"/>
                <a:cs typeface="Khmer UI" pitchFamily="34" charset="0"/>
              </a:rPr>
              <a:t>: Differenti valori di pressione e presenza di acqua o altri liquidi influenza l’evoluzione della </a:t>
            </a:r>
            <a:r>
              <a:rPr lang="it-IT" sz="1200" dirty="0" err="1">
                <a:latin typeface="Calibri" panose="020F0502020204030204" pitchFamily="34" charset="0"/>
                <a:cs typeface="Khmer UI" pitchFamily="34" charset="0"/>
              </a:rPr>
              <a:t>plume</a:t>
            </a:r>
            <a:endParaRPr lang="it-IT" sz="1200" dirty="0">
              <a:latin typeface="Calibri" panose="020F0502020204030204" pitchFamily="34" charset="0"/>
              <a:cs typeface="Khmer UI" pitchFamily="34" charset="0"/>
            </a:endParaRPr>
          </a:p>
          <a:p>
            <a:endParaRPr lang="it-IT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>
                <a:latin typeface="Calibri" panose="020F0502020204030204" pitchFamily="34" charset="0"/>
                <a:cs typeface="Khmer UI" pitchFamily="34" charset="0"/>
              </a:rPr>
              <a:t>Matrix </a:t>
            </a:r>
            <a:r>
              <a:rPr lang="it-IT" sz="1200" dirty="0" err="1">
                <a:latin typeface="Calibri" panose="020F0502020204030204" pitchFamily="34" charset="0"/>
                <a:cs typeface="Khmer UI" pitchFamily="34" charset="0"/>
              </a:rPr>
              <a:t>effect</a:t>
            </a:r>
            <a:r>
              <a:rPr lang="it-IT" sz="1200" dirty="0">
                <a:latin typeface="Calibri" panose="020F0502020204030204" pitchFamily="34" charset="0"/>
                <a:cs typeface="Khmer UI" pitchFamily="34" charset="0"/>
              </a:rPr>
              <a:t>: Per matrici isolanti il tempo di vita media del plasma è più corto che per matrici metalliche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67DBE-D3BB-F74E-84C1-4CEDFE4037FA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67260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err="1"/>
              <a:t>Wavelength</a:t>
            </a:r>
            <a:r>
              <a:rPr lang="it-IT" dirty="0"/>
              <a:t>: </a:t>
            </a:r>
            <a:r>
              <a:rPr lang="it-IT" sz="1200" dirty="0">
                <a:solidFill>
                  <a:schemeClr val="tx1"/>
                </a:solidFill>
                <a:latin typeface="Calibri" panose="020F0502020204030204" pitchFamily="34" charset="0"/>
                <a:cs typeface="Khmer UI" pitchFamily="34" charset="0"/>
              </a:rPr>
              <a:t>Il numero di fotoni assorbiti dagli elettroni liberi presenti nella </a:t>
            </a:r>
            <a:r>
              <a:rPr lang="it-IT" sz="1200" i="1" dirty="0" err="1">
                <a:solidFill>
                  <a:schemeClr val="tx1"/>
                </a:solidFill>
                <a:latin typeface="Calibri" panose="020F0502020204030204" pitchFamily="34" charset="0"/>
                <a:cs typeface="Khmer UI" pitchFamily="34" charset="0"/>
              </a:rPr>
              <a:t>plume</a:t>
            </a:r>
            <a:r>
              <a:rPr lang="it-IT" sz="1200" dirty="0">
                <a:solidFill>
                  <a:schemeClr val="tx1"/>
                </a:solidFill>
                <a:latin typeface="Calibri" panose="020F0502020204030204" pitchFamily="34" charset="0"/>
                <a:cs typeface="Khmer UI" pitchFamily="34" charset="0"/>
              </a:rPr>
              <a:t> cresce proporzionalmente a </a:t>
            </a:r>
            <a:r>
              <a:rPr lang="it-IT" sz="1200" dirty="0">
                <a:solidFill>
                  <a:schemeClr val="tx1"/>
                </a:solidFill>
                <a:latin typeface="Calibri" panose="020F0502020204030204" pitchFamily="34" charset="0"/>
                <a:cs typeface="Khmer UI" pitchFamily="34" charset="0"/>
                <a:sym typeface="Symbol" pitchFamily="18" charset="2"/>
              </a:rPr>
              <a:t></a:t>
            </a:r>
            <a:r>
              <a:rPr lang="it-IT" sz="1200" baseline="30000" dirty="0">
                <a:solidFill>
                  <a:schemeClr val="tx1"/>
                </a:solidFill>
                <a:latin typeface="Calibri" panose="020F0502020204030204" pitchFamily="34" charset="0"/>
                <a:cs typeface="Khmer UI" pitchFamily="34" charset="0"/>
                <a:sym typeface="Symbol" pitchFamily="18" charset="2"/>
              </a:rPr>
              <a:t>2</a:t>
            </a:r>
            <a:endParaRPr lang="it-IT" sz="1200" i="1" dirty="0">
              <a:solidFill>
                <a:schemeClr val="tx1"/>
              </a:solidFill>
              <a:latin typeface="Calibri" panose="020F0502020204030204" pitchFamily="34" charset="0"/>
              <a:cs typeface="Khmer UI" pitchFamily="34" charset="0"/>
            </a:endParaRPr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Fluence: </a:t>
            </a:r>
            <a:r>
              <a:rPr lang="it-IT" sz="1200" dirty="0">
                <a:latin typeface="Calibri" panose="020F0502020204030204" pitchFamily="34" charset="0"/>
                <a:cs typeface="Khmer UI" pitchFamily="34" charset="0"/>
              </a:rPr>
              <a:t>Ad alte fluenze il calore è ceduto alla superficie troppo velocemente per essere trasferito altrove. Il calore latente di evaporazione diventa un parametro fondamentale per la determinazione della quantità di </a:t>
            </a:r>
            <a:r>
              <a:rPr lang="it-IT" sz="1200" i="1" dirty="0" err="1">
                <a:latin typeface="Calibri" panose="020F0502020204030204" pitchFamily="34" charset="0"/>
                <a:cs typeface="Khmer UI" pitchFamily="34" charset="0"/>
              </a:rPr>
              <a:t>plume</a:t>
            </a:r>
            <a:r>
              <a:rPr lang="it-IT" sz="1200" dirty="0">
                <a:latin typeface="Calibri" panose="020F0502020204030204" pitchFamily="34" charset="0"/>
                <a:cs typeface="Khmer UI" pitchFamily="34" charset="0"/>
              </a:rPr>
              <a:t> prodotta e delle sue caratteristiche</a:t>
            </a:r>
          </a:p>
          <a:p>
            <a:endParaRPr lang="it-IT" sz="1200" dirty="0">
              <a:latin typeface="Calibri" panose="020F0502020204030204" pitchFamily="34" charset="0"/>
              <a:cs typeface="Khmer UI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 err="1">
                <a:latin typeface="Calibri" panose="020F0502020204030204" pitchFamily="34" charset="0"/>
                <a:cs typeface="Khmer UI" pitchFamily="34" charset="0"/>
              </a:rPr>
              <a:t>Atmosphere</a:t>
            </a:r>
            <a:r>
              <a:rPr lang="it-IT" sz="1200" dirty="0">
                <a:latin typeface="Calibri" panose="020F0502020204030204" pitchFamily="34" charset="0"/>
                <a:cs typeface="Khmer UI" pitchFamily="34" charset="0"/>
              </a:rPr>
              <a:t>: Differenti valori di pressione e presenza di acqua o altri liquidi influenza l’evoluzione della </a:t>
            </a:r>
            <a:r>
              <a:rPr lang="it-IT" sz="1200" dirty="0" err="1">
                <a:latin typeface="Calibri" panose="020F0502020204030204" pitchFamily="34" charset="0"/>
                <a:cs typeface="Khmer UI" pitchFamily="34" charset="0"/>
              </a:rPr>
              <a:t>plume</a:t>
            </a:r>
            <a:endParaRPr lang="it-IT" sz="1200" dirty="0">
              <a:latin typeface="Calibri" panose="020F0502020204030204" pitchFamily="34" charset="0"/>
              <a:cs typeface="Khmer UI" pitchFamily="34" charset="0"/>
            </a:endParaRPr>
          </a:p>
          <a:p>
            <a:endParaRPr lang="it-IT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>
                <a:latin typeface="Calibri" panose="020F0502020204030204" pitchFamily="34" charset="0"/>
                <a:cs typeface="Khmer UI" pitchFamily="34" charset="0"/>
              </a:rPr>
              <a:t>Matrix </a:t>
            </a:r>
            <a:r>
              <a:rPr lang="it-IT" sz="1200" dirty="0" err="1">
                <a:latin typeface="Calibri" panose="020F0502020204030204" pitchFamily="34" charset="0"/>
                <a:cs typeface="Khmer UI" pitchFamily="34" charset="0"/>
              </a:rPr>
              <a:t>effect</a:t>
            </a:r>
            <a:r>
              <a:rPr lang="it-IT" sz="1200" dirty="0">
                <a:latin typeface="Calibri" panose="020F0502020204030204" pitchFamily="34" charset="0"/>
                <a:cs typeface="Khmer UI" pitchFamily="34" charset="0"/>
              </a:rPr>
              <a:t>: Per matrici isolanti il tempo di vita media del plasma è più corto che per matrici metalliche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67DBE-D3BB-F74E-84C1-4CEDFE4037FA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88102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molecule returns to its initial level and re-emits a photon with the same energy as the incident photon (Rayleigh scattering).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molecule falls into a level higher than the initial one and emits a photon with a lower frequency (Stokes Raman scattering).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molecule ends up in a state lower than the original one and emits light with a higher frequency (anti-Stokes Raman scattering).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67DBE-D3BB-F74E-84C1-4CEDFE4037FA}" type="slidenum">
              <a:rPr lang="it-IT" smtClean="0"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5143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67DBE-D3BB-F74E-84C1-4CEDFE4037FA}" type="slidenum">
              <a:rPr lang="it-IT" smtClean="0"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4767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inizia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 userDrawn="1"/>
        </p:nvSpPr>
        <p:spPr>
          <a:xfrm>
            <a:off x="1163" y="1730108"/>
            <a:ext cx="12221195" cy="3745555"/>
          </a:xfrm>
          <a:prstGeom prst="rect">
            <a:avLst/>
          </a:prstGeom>
          <a:solidFill>
            <a:srgbClr val="003A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4" name="Rettangolo 13"/>
          <p:cNvSpPr/>
          <p:nvPr userDrawn="1"/>
        </p:nvSpPr>
        <p:spPr>
          <a:xfrm>
            <a:off x="0" y="6572393"/>
            <a:ext cx="12221195" cy="305011"/>
          </a:xfrm>
          <a:prstGeom prst="rect">
            <a:avLst/>
          </a:prstGeom>
          <a:solidFill>
            <a:srgbClr val="2D79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1" name="Rettangolo 20"/>
          <p:cNvSpPr/>
          <p:nvPr userDrawn="1"/>
        </p:nvSpPr>
        <p:spPr>
          <a:xfrm>
            <a:off x="1163" y="5054747"/>
            <a:ext cx="12221195" cy="957692"/>
          </a:xfrm>
          <a:prstGeom prst="rect">
            <a:avLst/>
          </a:prstGeom>
          <a:solidFill>
            <a:srgbClr val="0048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7" name="Rettangolo 6"/>
          <p:cNvSpPr/>
          <p:nvPr userDrawn="1"/>
        </p:nvSpPr>
        <p:spPr>
          <a:xfrm>
            <a:off x="0" y="1"/>
            <a:ext cx="12192000" cy="17408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" name="Sottotitolo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85781" y="3152004"/>
            <a:ext cx="11254425" cy="430887"/>
          </a:xfrm>
        </p:spPr>
        <p:txBody>
          <a:bodyPr wrap="square" lIns="0" tIns="0" bIns="0">
            <a:spAutoFit/>
          </a:bodyPr>
          <a:lstStyle>
            <a:lvl1pPr marL="0" indent="0" algn="l">
              <a:buNone/>
              <a:defRPr sz="2800" b="0" i="0" baseline="0">
                <a:ln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Sottotitolo della presentazione – </a:t>
            </a:r>
            <a:r>
              <a:rPr lang="it-IT" dirty="0" err="1"/>
              <a:t>Arial</a:t>
            </a:r>
            <a:r>
              <a:rPr lang="it-IT" dirty="0"/>
              <a:t> 30pt</a:t>
            </a:r>
          </a:p>
        </p:txBody>
      </p:sp>
      <p:sp>
        <p:nvSpPr>
          <p:cNvPr id="5" name="Segnaposto testo 4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85779" y="5149831"/>
            <a:ext cx="11254424" cy="369332"/>
          </a:xfrm>
        </p:spPr>
        <p:txBody>
          <a:bodyPr wrap="square" lIns="0">
            <a:spAutoFit/>
          </a:bodyPr>
          <a:lstStyle>
            <a:lvl1pPr marL="0" indent="0" algn="l">
              <a:spcBef>
                <a:spcPts val="0"/>
              </a:spcBef>
              <a:buNone/>
              <a:defRPr sz="1800" b="1" i="0" baseline="0">
                <a:solidFill>
                  <a:schemeClr val="bg1"/>
                </a:solidFill>
                <a:latin typeface="+mj-lt"/>
              </a:defRPr>
            </a:lvl1pPr>
            <a:lvl2pPr algn="l">
              <a:spcBef>
                <a:spcPts val="0"/>
              </a:spcBef>
              <a:defRPr sz="1800" b="1" i="0" baseline="0">
                <a:solidFill>
                  <a:schemeClr val="bg1"/>
                </a:solidFill>
                <a:latin typeface="+mj-lt"/>
              </a:defRPr>
            </a:lvl2pPr>
            <a:lvl3pPr algn="l">
              <a:spcBef>
                <a:spcPts val="0"/>
              </a:spcBef>
              <a:defRPr sz="1800" b="1" i="0" baseline="0">
                <a:solidFill>
                  <a:schemeClr val="bg1"/>
                </a:solidFill>
                <a:latin typeface="+mj-lt"/>
              </a:defRPr>
            </a:lvl3pPr>
            <a:lvl4pPr algn="l">
              <a:spcBef>
                <a:spcPts val="0"/>
              </a:spcBef>
              <a:defRPr sz="1800" b="1" i="0" baseline="0">
                <a:solidFill>
                  <a:schemeClr val="bg1"/>
                </a:solidFill>
                <a:latin typeface="+mj-lt"/>
              </a:defRPr>
            </a:lvl4pPr>
            <a:lvl5pPr algn="l">
              <a:spcBef>
                <a:spcPts val="0"/>
              </a:spcBef>
              <a:defRPr sz="1800" b="1" i="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it-IT" dirty="0"/>
              <a:t>Autore Dipartimento/Unità – </a:t>
            </a:r>
            <a:r>
              <a:rPr lang="it-IT" dirty="0" err="1"/>
              <a:t>Arial</a:t>
            </a:r>
            <a:r>
              <a:rPr lang="it-IT" dirty="0"/>
              <a:t> 18 </a:t>
            </a:r>
            <a:r>
              <a:rPr lang="it-IT" dirty="0" err="1"/>
              <a:t>pt</a:t>
            </a:r>
            <a:endParaRPr lang="it-IT" dirty="0"/>
          </a:p>
        </p:txBody>
      </p:sp>
      <p:sp>
        <p:nvSpPr>
          <p:cNvPr id="9" name="Titolo 8"/>
          <p:cNvSpPr>
            <a:spLocks noGrp="1"/>
          </p:cNvSpPr>
          <p:nvPr userDrawn="1">
            <p:ph type="title" hasCustomPrompt="1"/>
          </p:nvPr>
        </p:nvSpPr>
        <p:spPr>
          <a:xfrm>
            <a:off x="685781" y="2228410"/>
            <a:ext cx="11254425" cy="492443"/>
          </a:xfrm>
        </p:spPr>
        <p:txBody>
          <a:bodyPr lIns="0"/>
          <a:lstStyle>
            <a:lvl1pPr>
              <a:defRPr sz="32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della presentazione – </a:t>
            </a:r>
            <a:r>
              <a:rPr lang="it-IT" dirty="0" err="1"/>
              <a:t>Arial</a:t>
            </a:r>
            <a:r>
              <a:rPr lang="it-IT" dirty="0"/>
              <a:t> 30pt</a:t>
            </a:r>
          </a:p>
        </p:txBody>
      </p:sp>
      <p:pic>
        <p:nvPicPr>
          <p:cNvPr id="2" name="Immagine 1" descr="BANN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12439"/>
            <a:ext cx="12192000" cy="574536"/>
          </a:xfrm>
          <a:prstGeom prst="rect">
            <a:avLst/>
          </a:prstGeom>
        </p:spPr>
      </p:pic>
      <p:sp>
        <p:nvSpPr>
          <p:cNvPr id="10" name="Segnaposto testo 9"/>
          <p:cNvSpPr>
            <a:spLocks noGrp="1"/>
          </p:cNvSpPr>
          <p:nvPr>
            <p:ph type="body" sz="quarter" idx="11" hasCustomPrompt="1"/>
          </p:nvPr>
        </p:nvSpPr>
        <p:spPr>
          <a:xfrm>
            <a:off x="685800" y="4214797"/>
            <a:ext cx="11254317" cy="400110"/>
          </a:xfrm>
        </p:spPr>
        <p:txBody>
          <a:bodyPr lIns="0" anchor="t" anchorCtr="0">
            <a:spAutoFit/>
          </a:bodyPr>
          <a:lstStyle>
            <a:lvl1pPr marL="0" indent="0">
              <a:buNone/>
              <a:defRPr sz="2000" i="1" baseline="0">
                <a:solidFill>
                  <a:schemeClr val="bg1"/>
                </a:solidFill>
              </a:defRPr>
            </a:lvl1pPr>
            <a:lvl2pPr>
              <a:defRPr sz="1800" i="1">
                <a:solidFill>
                  <a:schemeClr val="bg1"/>
                </a:solidFill>
              </a:defRPr>
            </a:lvl2pPr>
            <a:lvl3pPr>
              <a:defRPr sz="1800" i="1">
                <a:solidFill>
                  <a:schemeClr val="bg1"/>
                </a:solidFill>
              </a:defRPr>
            </a:lvl3pPr>
            <a:lvl4pPr>
              <a:defRPr sz="1800" i="1">
                <a:solidFill>
                  <a:schemeClr val="bg1"/>
                </a:solidFill>
              </a:defRPr>
            </a:lvl4pPr>
            <a:lvl5pPr>
              <a:defRPr sz="18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Luogo e data – </a:t>
            </a:r>
            <a:r>
              <a:rPr lang="it-IT" dirty="0" err="1"/>
              <a:t>Arial</a:t>
            </a:r>
            <a:r>
              <a:rPr lang="it-IT" dirty="0"/>
              <a:t> 20pt </a:t>
            </a:r>
          </a:p>
        </p:txBody>
      </p:sp>
      <p:pic>
        <p:nvPicPr>
          <p:cNvPr id="4" name="Picture 3" descr="LogoENEAcompletoITA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27924"/>
            <a:ext cx="3332480" cy="79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971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 userDrawn="1"/>
        </p:nvSpPr>
        <p:spPr>
          <a:xfrm>
            <a:off x="0" y="2"/>
            <a:ext cx="12192000" cy="1051075"/>
          </a:xfrm>
          <a:prstGeom prst="rect">
            <a:avLst/>
          </a:prstGeom>
          <a:solidFill>
            <a:srgbClr val="003A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551219" y="303802"/>
            <a:ext cx="10972800" cy="400110"/>
          </a:xfrm>
        </p:spPr>
        <p:txBody>
          <a:bodyPr/>
          <a:lstStyle>
            <a:lvl1pPr>
              <a:defRPr sz="2600">
                <a:solidFill>
                  <a:srgbClr val="FFFFFF"/>
                </a:solidFill>
              </a:defRPr>
            </a:lvl1pPr>
          </a:lstStyle>
          <a:p>
            <a:r>
              <a:rPr lang="it-IT" dirty="0"/>
              <a:t>Titolo della slide – </a:t>
            </a:r>
            <a:r>
              <a:rPr lang="it-IT" dirty="0" err="1"/>
              <a:t>Arial</a:t>
            </a:r>
            <a:r>
              <a:rPr lang="it-IT" dirty="0"/>
              <a:t> 26pt </a:t>
            </a:r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3" hasCustomPrompt="1"/>
          </p:nvPr>
        </p:nvSpPr>
        <p:spPr>
          <a:xfrm>
            <a:off x="551219" y="1253067"/>
            <a:ext cx="10972800" cy="400110"/>
          </a:xfrm>
        </p:spPr>
        <p:txBody>
          <a:bodyPr>
            <a:spAutoFit/>
          </a:bodyPr>
          <a:lstStyle>
            <a:lvl1pPr marL="0" indent="0">
              <a:buNone/>
              <a:defRPr sz="2000" b="1" baseline="0">
                <a:solidFill>
                  <a:srgbClr val="7F7F7F"/>
                </a:solidFill>
              </a:defRPr>
            </a:lvl1pPr>
            <a:lvl2pPr>
              <a:defRPr sz="2000" b="1">
                <a:solidFill>
                  <a:srgbClr val="7F7F7F"/>
                </a:solidFill>
              </a:defRPr>
            </a:lvl2pPr>
            <a:lvl3pPr>
              <a:defRPr sz="2000" b="1">
                <a:solidFill>
                  <a:srgbClr val="7F7F7F"/>
                </a:solidFill>
              </a:defRPr>
            </a:lvl3pPr>
            <a:lvl4pPr>
              <a:defRPr sz="2000" b="1">
                <a:solidFill>
                  <a:srgbClr val="7F7F7F"/>
                </a:solidFill>
              </a:defRPr>
            </a:lvl4pPr>
            <a:lvl5pPr>
              <a:defRPr sz="2000" b="1">
                <a:solidFill>
                  <a:srgbClr val="7F7F7F"/>
                </a:solidFill>
              </a:defRPr>
            </a:lvl5pPr>
          </a:lstStyle>
          <a:p>
            <a:pPr lvl="0"/>
            <a:r>
              <a:rPr lang="it-IT" dirty="0"/>
              <a:t>Titolo di secondo livello 20pt </a:t>
            </a:r>
            <a:r>
              <a:rPr lang="it-IT" dirty="0" err="1"/>
              <a:t>Arial</a:t>
            </a:r>
            <a:r>
              <a:rPr lang="it-IT" dirty="0"/>
              <a:t> </a:t>
            </a:r>
            <a:r>
              <a:rPr lang="it-IT" dirty="0" err="1"/>
              <a:t>bold</a:t>
            </a:r>
            <a:endParaRPr lang="it-IT" dirty="0"/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14" hasCustomPrompt="1"/>
          </p:nvPr>
        </p:nvSpPr>
        <p:spPr>
          <a:xfrm>
            <a:off x="551219" y="2017398"/>
            <a:ext cx="10972799" cy="769441"/>
          </a:xfrm>
        </p:spPr>
        <p:txBody>
          <a:bodyPr wrap="square">
            <a:spAutoFit/>
          </a:bodyPr>
          <a:lstStyle>
            <a:lvl1pPr marL="457200" indent="-457200">
              <a:buFont typeface="+mj-lt"/>
              <a:buAutoNum type="arabicPeriod"/>
              <a:defRPr sz="2000" baseline="0"/>
            </a:lvl1pPr>
            <a:lvl2pPr marL="457200" indent="0">
              <a:buNone/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it-IT" dirty="0"/>
              <a:t>Corpo del testo 20pt </a:t>
            </a:r>
            <a:r>
              <a:rPr lang="it-IT" dirty="0" err="1"/>
              <a:t>Arial</a:t>
            </a:r>
            <a:r>
              <a:rPr lang="it-IT" dirty="0"/>
              <a:t> regular</a:t>
            </a:r>
          </a:p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sic </a:t>
            </a:r>
            <a:r>
              <a:rPr lang="it-IT" dirty="0" err="1"/>
              <a:t>amet</a:t>
            </a:r>
            <a:endParaRPr lang="it-IT" dirty="0"/>
          </a:p>
        </p:txBody>
      </p:sp>
      <p:sp>
        <p:nvSpPr>
          <p:cNvPr id="19" name="Segnaposto testo 18"/>
          <p:cNvSpPr>
            <a:spLocks noGrp="1"/>
          </p:cNvSpPr>
          <p:nvPr>
            <p:ph type="body" sz="quarter" idx="15" hasCustomPrompt="1"/>
          </p:nvPr>
        </p:nvSpPr>
        <p:spPr>
          <a:xfrm>
            <a:off x="551219" y="3409089"/>
            <a:ext cx="10972799" cy="929485"/>
          </a:xfrm>
        </p:spPr>
        <p:txBody>
          <a:bodyPr wrap="square">
            <a:spAutoFit/>
          </a:bodyPr>
          <a:lstStyle>
            <a:lvl1pPr>
              <a:defRPr sz="16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it-IT" dirty="0"/>
              <a:t>Lista 16pt </a:t>
            </a:r>
            <a:r>
              <a:rPr lang="it-IT" dirty="0" err="1"/>
              <a:t>Arial</a:t>
            </a:r>
            <a:r>
              <a:rPr lang="it-IT" dirty="0"/>
              <a:t> regular</a:t>
            </a:r>
          </a:p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endParaRPr lang="it-IT" dirty="0"/>
          </a:p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ipusm</a:t>
            </a:r>
            <a:endParaRPr lang="it-IT" dirty="0"/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929697" y="6356353"/>
            <a:ext cx="652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7C199-0D0D-7840-A88D-785280B31CF7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Segnaposto piè di pagina 3"/>
          <p:cNvSpPr>
            <a:spLocks noGrp="1"/>
          </p:cNvSpPr>
          <p:nvPr>
            <p:ph type="ftr" sz="quarter" idx="3"/>
          </p:nvPr>
        </p:nvSpPr>
        <p:spPr>
          <a:xfrm>
            <a:off x="2338919" y="6356351"/>
            <a:ext cx="84214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Università di Roma La Sapienza 12-14 Dicembre 2023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09560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 userDrawn="1"/>
        </p:nvSpPr>
        <p:spPr>
          <a:xfrm>
            <a:off x="0" y="2"/>
            <a:ext cx="12192000" cy="1051075"/>
          </a:xfrm>
          <a:prstGeom prst="rect">
            <a:avLst/>
          </a:prstGeom>
          <a:solidFill>
            <a:srgbClr val="003A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551219" y="303802"/>
            <a:ext cx="10972800" cy="40011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it-IT" dirty="0"/>
              <a:t>Titolo della slide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>
          <a:xfrm>
            <a:off x="609600" y="1600201"/>
            <a:ext cx="10972800" cy="400110"/>
          </a:xfrm>
        </p:spPr>
        <p:txBody>
          <a:bodyPr>
            <a:sp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it-IT" dirty="0"/>
              <a:t>Testo</a:t>
            </a:r>
          </a:p>
        </p:txBody>
      </p:sp>
      <p:sp>
        <p:nvSpPr>
          <p:cNvPr id="5" name="Segnaposto tabella 4"/>
          <p:cNvSpPr>
            <a:spLocks noGrp="1"/>
          </p:cNvSpPr>
          <p:nvPr>
            <p:ph type="tbl" sz="quarter" idx="13" hasCustomPrompt="1"/>
          </p:nvPr>
        </p:nvSpPr>
        <p:spPr>
          <a:xfrm>
            <a:off x="609600" y="2495553"/>
            <a:ext cx="10913533" cy="3255433"/>
          </a:xfrm>
        </p:spPr>
        <p:txBody>
          <a:bodyPr>
            <a:normAutofit/>
          </a:bodyPr>
          <a:lstStyle>
            <a:lvl1pPr marL="0" indent="0">
              <a:buNone/>
              <a:defRPr sz="1800" baseline="0"/>
            </a:lvl1pPr>
          </a:lstStyle>
          <a:p>
            <a:r>
              <a:rPr lang="it-IT" dirty="0"/>
              <a:t>Cliccare sull’icona per inserire la tabella</a:t>
            </a:r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929697" y="6356353"/>
            <a:ext cx="652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7C199-0D0D-7840-A88D-785280B31CF7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piè di pagina 3"/>
          <p:cNvSpPr>
            <a:spLocks noGrp="1"/>
          </p:cNvSpPr>
          <p:nvPr>
            <p:ph type="ftr" sz="quarter" idx="3"/>
          </p:nvPr>
        </p:nvSpPr>
        <p:spPr>
          <a:xfrm>
            <a:off x="2338919" y="6356351"/>
            <a:ext cx="84214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Università di Roma La Sapienza 12-14 Dicembre 2023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48743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 userDrawn="1"/>
        </p:nvSpPr>
        <p:spPr>
          <a:xfrm>
            <a:off x="0" y="2"/>
            <a:ext cx="12192000" cy="1051075"/>
          </a:xfrm>
          <a:prstGeom prst="rect">
            <a:avLst/>
          </a:prstGeom>
          <a:solidFill>
            <a:srgbClr val="003A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551219" y="246084"/>
            <a:ext cx="10972800" cy="40011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it-IT" dirty="0"/>
              <a:t>Titolo della slide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609600" y="1535114"/>
            <a:ext cx="5386917" cy="639763"/>
          </a:xfrm>
          <a:solidFill>
            <a:srgbClr val="004884"/>
          </a:solidFill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Titolo box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ln>
            <a:solidFill>
              <a:srgbClr val="E4E4E4"/>
            </a:solidFill>
          </a:ln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373" y="1535114"/>
            <a:ext cx="5389033" cy="639763"/>
          </a:xfrm>
          <a:solidFill>
            <a:srgbClr val="004884"/>
          </a:solidFill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FFF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Titolo box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  <a:ln>
            <a:solidFill>
              <a:srgbClr val="E4E4E4"/>
            </a:solidFill>
          </a:ln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10"/>
          </p:nvPr>
        </p:nvSpPr>
        <p:spPr>
          <a:xfrm>
            <a:off x="10929697" y="6356353"/>
            <a:ext cx="652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7C199-0D0D-7840-A88D-785280B31CF7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338919" y="6356351"/>
            <a:ext cx="84214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Università di Roma La Sapienza 12-14 Dicembre 2023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83655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itolo a sinistra testo a dest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 userDrawn="1"/>
        </p:nvSpPr>
        <p:spPr>
          <a:xfrm>
            <a:off x="609606" y="273051"/>
            <a:ext cx="4011084" cy="5853112"/>
          </a:xfrm>
          <a:prstGeom prst="rect">
            <a:avLst/>
          </a:prstGeom>
          <a:solidFill>
            <a:srgbClr val="003A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609606" y="1127326"/>
            <a:ext cx="4011084" cy="307777"/>
          </a:xfrm>
        </p:spPr>
        <p:txBody>
          <a:bodyPr anchor="b"/>
          <a:lstStyle>
            <a:lvl1pPr algn="l">
              <a:defRPr sz="2000" b="1">
                <a:solidFill>
                  <a:srgbClr val="FFFFFF"/>
                </a:solidFill>
              </a:defRPr>
            </a:lvl1pPr>
          </a:lstStyle>
          <a:p>
            <a:r>
              <a:rPr lang="it-IT" dirty="0"/>
              <a:t>Titolo della slide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>
          <a:xfrm>
            <a:off x="4766733" y="273054"/>
            <a:ext cx="6815667" cy="58531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dirty="0"/>
              <a:t>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609606" y="1435103"/>
            <a:ext cx="4011084" cy="338554"/>
          </a:xfrm>
        </p:spPr>
        <p:txBody>
          <a:bodyPr/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dirty="0"/>
              <a:t>Testo descrittivo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929697" y="6356353"/>
            <a:ext cx="652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7C199-0D0D-7840-A88D-785280B31CF7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piè di pagina 3"/>
          <p:cNvSpPr>
            <a:spLocks noGrp="1"/>
          </p:cNvSpPr>
          <p:nvPr>
            <p:ph type="ftr" sz="quarter" idx="3"/>
          </p:nvPr>
        </p:nvSpPr>
        <p:spPr>
          <a:xfrm>
            <a:off x="2338919" y="6356351"/>
            <a:ext cx="84214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Università di Roma La Sapienza 12-14 Dicembre 2023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48565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a sinist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7"/>
          <p:cNvSpPr/>
          <p:nvPr userDrawn="1"/>
        </p:nvSpPr>
        <p:spPr>
          <a:xfrm>
            <a:off x="0" y="2"/>
            <a:ext cx="12192000" cy="6273612"/>
          </a:xfrm>
          <a:prstGeom prst="rect">
            <a:avLst/>
          </a:prstGeom>
          <a:solidFill>
            <a:srgbClr val="003A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6" name="Segnaposto immagine 5"/>
          <p:cNvSpPr>
            <a:spLocks noGrp="1"/>
          </p:cNvSpPr>
          <p:nvPr>
            <p:ph type="pic" sz="quarter" idx="13" hasCustomPrompt="1"/>
          </p:nvPr>
        </p:nvSpPr>
        <p:spPr>
          <a:xfrm>
            <a:off x="609603" y="226978"/>
            <a:ext cx="4011084" cy="5853113"/>
          </a:xfrm>
          <a:ln w="1270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</a:lstStyle>
          <a:p>
            <a:r>
              <a:rPr lang="it-IT" dirty="0"/>
              <a:t>Cliccare sull’icona per inserire l’immagine (non utilizzare copia/incolla)</a:t>
            </a:r>
            <a:br>
              <a:rPr lang="it-IT" dirty="0"/>
            </a:br>
            <a:r>
              <a:rPr lang="it-IT" dirty="0"/>
              <a:t>Dimensioni immagine: </a:t>
            </a:r>
            <a:br>
              <a:rPr lang="it-IT" dirty="0"/>
            </a:br>
            <a:r>
              <a:rPr lang="it-IT" dirty="0"/>
              <a:t>Risoluzione a 160dpi</a:t>
            </a:r>
            <a:br>
              <a:rPr lang="it-IT" dirty="0"/>
            </a:br>
            <a:r>
              <a:rPr lang="it-IT" dirty="0"/>
              <a:t>8,57 cm (540px) per 14,29cm (900px)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>
          <a:xfrm>
            <a:off x="4766733" y="1072977"/>
            <a:ext cx="6815667" cy="1877437"/>
          </a:xfrm>
        </p:spPr>
        <p:txBody>
          <a:bodyPr>
            <a:sp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dirty="0"/>
              <a:t>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1" name="Titolo 10"/>
          <p:cNvSpPr>
            <a:spLocks noGrp="1"/>
          </p:cNvSpPr>
          <p:nvPr>
            <p:ph type="title" hasCustomPrompt="1"/>
          </p:nvPr>
        </p:nvSpPr>
        <p:spPr>
          <a:xfrm>
            <a:off x="4766734" y="281904"/>
            <a:ext cx="6757285" cy="4001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della slide</a:t>
            </a:r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929697" y="6356353"/>
            <a:ext cx="652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7C199-0D0D-7840-A88D-785280B31CF7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Segnaposto piè di pagina 3"/>
          <p:cNvSpPr>
            <a:spLocks noGrp="1"/>
          </p:cNvSpPr>
          <p:nvPr>
            <p:ph type="ftr" sz="quarter" idx="3"/>
          </p:nvPr>
        </p:nvSpPr>
        <p:spPr>
          <a:xfrm>
            <a:off x="2338919" y="6356351"/>
            <a:ext cx="84214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Università di Roma La Sapienza 12-14 Dicembre 2023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15791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 userDrawn="1"/>
        </p:nvSpPr>
        <p:spPr>
          <a:xfrm>
            <a:off x="0" y="2"/>
            <a:ext cx="12192000" cy="6273612"/>
          </a:xfrm>
          <a:prstGeom prst="rect">
            <a:avLst/>
          </a:prstGeom>
          <a:solidFill>
            <a:srgbClr val="003A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2389717" y="5059565"/>
            <a:ext cx="7315200" cy="307777"/>
          </a:xfrm>
        </p:spPr>
        <p:txBody>
          <a:bodyPr anchor="b"/>
          <a:lstStyle>
            <a:lvl1pPr algn="l">
              <a:defRPr sz="2000" b="1">
                <a:solidFill>
                  <a:srgbClr val="FFFFFF"/>
                </a:solidFill>
              </a:defRPr>
            </a:lvl1pPr>
          </a:lstStyle>
          <a:p>
            <a:r>
              <a:rPr lang="it-IT" dirty="0"/>
              <a:t>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 hasCustomPrompt="1"/>
          </p:nvPr>
        </p:nvSpPr>
        <p:spPr>
          <a:xfrm>
            <a:off x="2389717" y="612775"/>
            <a:ext cx="7315200" cy="1200329"/>
          </a:xfrm>
          <a:ln w="254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dirty="0"/>
              <a:t>Cliccare sull’icona per inserire l’immagine (non utilizzare copia/incolla)</a:t>
            </a:r>
            <a:br>
              <a:rPr lang="it-IT" dirty="0"/>
            </a:br>
            <a:r>
              <a:rPr lang="it-IT" dirty="0"/>
              <a:t>Dimensioni immagine: </a:t>
            </a:r>
            <a:br>
              <a:rPr lang="it-IT" dirty="0"/>
            </a:br>
            <a:r>
              <a:rPr lang="it-IT" dirty="0"/>
              <a:t>Risoluzione a 160dpi</a:t>
            </a:r>
            <a:br>
              <a:rPr lang="it-IT" dirty="0"/>
            </a:br>
            <a:r>
              <a:rPr lang="it-IT" dirty="0"/>
              <a:t>25,4 cm (1600px) per 14,29cm (900px)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2389717" y="5367341"/>
            <a:ext cx="7315200" cy="307777"/>
          </a:xfrm>
        </p:spPr>
        <p:txBody>
          <a:bodyPr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dirty="0"/>
              <a:t>Testo descrittivo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929697" y="6356353"/>
            <a:ext cx="652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7C199-0D0D-7840-A88D-785280B31CF7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piè di pagina 3"/>
          <p:cNvSpPr>
            <a:spLocks noGrp="1"/>
          </p:cNvSpPr>
          <p:nvPr>
            <p:ph type="ftr" sz="quarter" idx="3"/>
          </p:nvPr>
        </p:nvSpPr>
        <p:spPr>
          <a:xfrm>
            <a:off x="2338919" y="6356351"/>
            <a:ext cx="84214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Università di Roma La Sapienza 12-14 Dicembre 2023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4454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testo sfondo scu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immagine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1809726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it-IT" dirty="0"/>
              <a:t>Immagine a tutto schermo con box per testo bianco su sfondo scuro</a:t>
            </a:r>
            <a:br>
              <a:rPr lang="it-IT" dirty="0"/>
            </a:br>
            <a:r>
              <a:rPr lang="it-IT" dirty="0"/>
              <a:t>Cliccare sull’icona per inserire l’immagine (non utilizzare copia/incolla)</a:t>
            </a:r>
            <a:br>
              <a:rPr lang="it-IT" dirty="0"/>
            </a:br>
            <a:r>
              <a:rPr lang="it-IT" dirty="0"/>
              <a:t>Dimensioni immagine: </a:t>
            </a:r>
            <a:br>
              <a:rPr lang="it-IT" dirty="0"/>
            </a:br>
            <a:r>
              <a:rPr lang="it-IT" dirty="0"/>
              <a:t>Risoluzione a 160dpi</a:t>
            </a:r>
            <a:br>
              <a:rPr lang="it-IT" dirty="0"/>
            </a:br>
            <a:r>
              <a:rPr lang="it-IT" dirty="0"/>
              <a:t>25,4 cm (1600px) per 14,29cm (900px)</a:t>
            </a:r>
          </a:p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422400" y="4360059"/>
            <a:ext cx="9656592" cy="804863"/>
          </a:xfrm>
          <a:solidFill>
            <a:srgbClr val="003A69">
              <a:alpha val="86000"/>
            </a:srgbClr>
          </a:solidFill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dirty="0"/>
              <a:t>Testo descrittivo su sfondo scuro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929697" y="6356353"/>
            <a:ext cx="652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7C199-0D0D-7840-A88D-785280B31CF7}" type="slidenum">
              <a:rPr lang="it-IT" smtClean="0"/>
              <a:t>‹N›</a:t>
            </a:fld>
            <a:endParaRPr lang="it-IT"/>
          </a:p>
        </p:txBody>
      </p:sp>
      <p:sp>
        <p:nvSpPr>
          <p:cNvPr id="9" name="Segnaposto piè di pagina 3"/>
          <p:cNvSpPr>
            <a:spLocks noGrp="1"/>
          </p:cNvSpPr>
          <p:nvPr>
            <p:ph type="ftr" sz="quarter" idx="3"/>
          </p:nvPr>
        </p:nvSpPr>
        <p:spPr>
          <a:xfrm>
            <a:off x="2338919" y="6356351"/>
            <a:ext cx="84214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Università di Roma La Sapienza 12-14 Dicembre 2023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05307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 chius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e 1"/>
          <p:cNvSpPr/>
          <p:nvPr userDrawn="1"/>
        </p:nvSpPr>
        <p:spPr>
          <a:xfrm>
            <a:off x="4116635" y="1538329"/>
            <a:ext cx="4320000" cy="3240000"/>
          </a:xfrm>
          <a:prstGeom prst="ellipse">
            <a:avLst/>
          </a:prstGeom>
          <a:solidFill>
            <a:srgbClr val="00488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8" name="Rettangolo 7"/>
          <p:cNvSpPr/>
          <p:nvPr userDrawn="1"/>
        </p:nvSpPr>
        <p:spPr>
          <a:xfrm>
            <a:off x="0" y="3295534"/>
            <a:ext cx="12192000" cy="751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0" hasCustomPrompt="1"/>
          </p:nvPr>
        </p:nvSpPr>
        <p:spPr>
          <a:xfrm>
            <a:off x="3809771" y="2515099"/>
            <a:ext cx="4933728" cy="769441"/>
          </a:xfrm>
          <a:ln>
            <a:noFill/>
          </a:ln>
        </p:spPr>
        <p:txBody>
          <a:bodyPr anchor="b" anchorCtr="1"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Autore e </a:t>
            </a:r>
          </a:p>
          <a:p>
            <a:pPr lvl="0"/>
            <a:r>
              <a:rPr lang="it-IT" dirty="0"/>
              <a:t>contatti</a:t>
            </a:r>
          </a:p>
        </p:txBody>
      </p:sp>
      <p:pic>
        <p:nvPicPr>
          <p:cNvPr id="3" name="Immagine 2" descr="BANN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1901"/>
            <a:ext cx="12192000" cy="572030"/>
          </a:xfrm>
          <a:prstGeom prst="rect">
            <a:avLst/>
          </a:prstGeom>
        </p:spPr>
      </p:pic>
      <p:sp>
        <p:nvSpPr>
          <p:cNvPr id="9" name="Segnaposto piè di pagina 3"/>
          <p:cNvSpPr>
            <a:spLocks noGrp="1"/>
          </p:cNvSpPr>
          <p:nvPr>
            <p:ph type="ftr" sz="quarter" idx="3"/>
          </p:nvPr>
        </p:nvSpPr>
        <p:spPr>
          <a:xfrm>
            <a:off x="2338919" y="6356351"/>
            <a:ext cx="84214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Università di Roma La Sapienza 12-14 Dicembre 2023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31105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‹N›</a:t>
            </a:fld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1" hasCustomPrompt="1"/>
          </p:nvPr>
        </p:nvSpPr>
        <p:spPr>
          <a:xfrm>
            <a:off x="551219" y="1071249"/>
            <a:ext cx="10971864" cy="1877437"/>
          </a:xfrm>
        </p:spPr>
        <p:txBody>
          <a:bodyPr/>
          <a:lstStyle/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sic </a:t>
            </a:r>
            <a:r>
              <a:rPr lang="it-IT" dirty="0" err="1"/>
              <a:t>amet</a:t>
            </a:r>
            <a:endParaRPr lang="it-IT" dirty="0"/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6" name="Titolo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 dirty="0"/>
              <a:t>Titolo</a:t>
            </a:r>
          </a:p>
        </p:txBody>
      </p:sp>
    </p:spTree>
    <p:extLst>
      <p:ext uri="{BB962C8B-B14F-4D97-AF65-F5344CB8AC3E}">
        <p14:creationId xmlns:p14="http://schemas.microsoft.com/office/powerpoint/2010/main" val="4130617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551219" y="446138"/>
            <a:ext cx="10972800" cy="400110"/>
          </a:xfrm>
          <a:prstGeom prst="rect">
            <a:avLst/>
          </a:prstGeom>
        </p:spPr>
        <p:txBody>
          <a:bodyPr vert="horz" lIns="91440" tIns="0" rIns="91440" bIns="0" rtlCol="0" anchor="ctr" anchorCtr="0">
            <a:spAutoFit/>
          </a:bodyPr>
          <a:lstStyle/>
          <a:p>
            <a:r>
              <a:rPr lang="it-IT" dirty="0"/>
              <a:t>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51219" y="1058819"/>
            <a:ext cx="10972800" cy="1877437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929697" y="6356353"/>
            <a:ext cx="652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7C199-0D0D-7840-A88D-785280B31CF7}" type="slidenum">
              <a:rPr lang="it-IT" smtClean="0"/>
              <a:t>‹N›</a:t>
            </a:fld>
            <a:endParaRPr lang="it-IT"/>
          </a:p>
        </p:txBody>
      </p:sp>
      <p:pic>
        <p:nvPicPr>
          <p:cNvPr id="5" name="Picture 4" descr="LOGOENEA.pn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19" y="6366707"/>
            <a:ext cx="1555064" cy="349889"/>
          </a:xfrm>
          <a:prstGeom prst="rect">
            <a:avLst/>
          </a:prstGeom>
        </p:spPr>
      </p:pic>
      <p:sp>
        <p:nvSpPr>
          <p:cNvPr id="4" name="Segnaposto piè di pagina 3"/>
          <p:cNvSpPr>
            <a:spLocks noGrp="1"/>
          </p:cNvSpPr>
          <p:nvPr>
            <p:ph type="ftr" sz="quarter" idx="3"/>
          </p:nvPr>
        </p:nvSpPr>
        <p:spPr>
          <a:xfrm>
            <a:off x="2338919" y="6356351"/>
            <a:ext cx="84214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Università di Roma La Sapienza 12-14 Dicembre 2023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4881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53" r:id="rId4"/>
    <p:sldLayoutId id="2147483656" r:id="rId5"/>
    <p:sldLayoutId id="2147483660" r:id="rId6"/>
    <p:sldLayoutId id="2147483657" r:id="rId7"/>
    <p:sldLayoutId id="2147483658" r:id="rId8"/>
    <p:sldLayoutId id="2147483661" r:id="rId9"/>
    <p:sldLayoutId id="2147483663" r:id="rId10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13" Type="http://schemas.openxmlformats.org/officeDocument/2006/relationships/image" Target="../media/image4.pn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11" Type="http://schemas.openxmlformats.org/officeDocument/2006/relationships/image" Target="../media/image13.jpeg"/><Relationship Id="rId5" Type="http://schemas.openxmlformats.org/officeDocument/2006/relationships/image" Target="../media/image7.jpg"/><Relationship Id="rId10" Type="http://schemas.openxmlformats.org/officeDocument/2006/relationships/image" Target="../media/image12.jpe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0.jpeg"/><Relationship Id="rId7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6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9.jpe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47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4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g"/><Relationship Id="rId13" Type="http://schemas.openxmlformats.org/officeDocument/2006/relationships/image" Target="../media/image66.jpg"/><Relationship Id="rId3" Type="http://schemas.openxmlformats.org/officeDocument/2006/relationships/image" Target="../media/image57.jpeg"/><Relationship Id="rId7" Type="http://schemas.openxmlformats.org/officeDocument/2006/relationships/image" Target="../media/image60.jpg"/><Relationship Id="rId12" Type="http://schemas.openxmlformats.org/officeDocument/2006/relationships/image" Target="../media/image65.jpe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g"/><Relationship Id="rId11" Type="http://schemas.openxmlformats.org/officeDocument/2006/relationships/image" Target="../media/image64.png"/><Relationship Id="rId5" Type="http://schemas.openxmlformats.org/officeDocument/2006/relationships/image" Target="../media/image4.png"/><Relationship Id="rId10" Type="http://schemas.openxmlformats.org/officeDocument/2006/relationships/image" Target="../media/image63.jpg"/><Relationship Id="rId4" Type="http://schemas.openxmlformats.org/officeDocument/2006/relationships/image" Target="../media/image58.jpg"/><Relationship Id="rId9" Type="http://schemas.openxmlformats.org/officeDocument/2006/relationships/image" Target="../media/image62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g"/><Relationship Id="rId5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3" Type="http://schemas.openxmlformats.org/officeDocument/2006/relationships/image" Target="../media/image71.JPG"/><Relationship Id="rId7" Type="http://schemas.openxmlformats.org/officeDocument/2006/relationships/image" Target="../media/image75.jpg"/><Relationship Id="rId12" Type="http://schemas.openxmlformats.org/officeDocument/2006/relationships/image" Target="../media/image8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G"/><Relationship Id="rId11" Type="http://schemas.openxmlformats.org/officeDocument/2006/relationships/image" Target="../media/image79.jpg"/><Relationship Id="rId5" Type="http://schemas.openxmlformats.org/officeDocument/2006/relationships/image" Target="../media/image73.JPG"/><Relationship Id="rId10" Type="http://schemas.openxmlformats.org/officeDocument/2006/relationships/image" Target="../media/image78.jpg"/><Relationship Id="rId4" Type="http://schemas.openxmlformats.org/officeDocument/2006/relationships/image" Target="../media/image72.JPG"/><Relationship Id="rId9" Type="http://schemas.openxmlformats.org/officeDocument/2006/relationships/image" Target="../media/image77.jp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sz="quarter" idx="10"/>
          </p:nvPr>
        </p:nvSpPr>
        <p:spPr>
          <a:xfrm>
            <a:off x="1921789" y="5084515"/>
            <a:ext cx="8440818" cy="923330"/>
          </a:xfrm>
        </p:spPr>
        <p:txBody>
          <a:bodyPr/>
          <a:lstStyle/>
          <a:p>
            <a:r>
              <a:rPr lang="it-IT" dirty="0"/>
              <a:t>Valeria Spizzichino</a:t>
            </a:r>
          </a:p>
          <a:p>
            <a:r>
              <a:rPr lang="it-IT" dirty="0"/>
              <a:t>NUC-TECFIS-DIM (</a:t>
            </a:r>
            <a:r>
              <a:rPr lang="it-IT" dirty="0" err="1"/>
              <a:t>Diagnostic</a:t>
            </a:r>
            <a:r>
              <a:rPr lang="it-IT" dirty="0"/>
              <a:t> and </a:t>
            </a:r>
            <a:r>
              <a:rPr lang="it-IT" dirty="0" err="1"/>
              <a:t>Metrology</a:t>
            </a:r>
            <a:r>
              <a:rPr lang="it-IT" dirty="0"/>
              <a:t> </a:t>
            </a:r>
            <a:r>
              <a:rPr lang="it-IT" dirty="0" err="1"/>
              <a:t>Laboratory</a:t>
            </a:r>
            <a:r>
              <a:rPr lang="it-IT" dirty="0"/>
              <a:t>)</a:t>
            </a:r>
          </a:p>
          <a:p>
            <a:r>
              <a:rPr lang="it-IT" dirty="0"/>
              <a:t>ENEA Frascati</a:t>
            </a:r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2038334" y="1835892"/>
            <a:ext cx="8259552" cy="1723549"/>
          </a:xfrm>
        </p:spPr>
        <p:txBody>
          <a:bodyPr/>
          <a:lstStyle/>
          <a:p>
            <a:pPr algn="ctr"/>
            <a:r>
              <a:rPr lang="en-US" sz="2800" dirty="0"/>
              <a:t>Advanced Spectroscopic Characterization Across Diverse Cultural Heritage Materials: A Synergistic Approach Using LIF, Raman, LIBS, and Multi- and Hyperspectral Imaging</a:t>
            </a:r>
            <a:endParaRPr lang="it-IT" sz="2800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B3761D0-5AEE-4CC5-A787-0B138E5B1B90}"/>
              </a:ext>
            </a:extLst>
          </p:cNvPr>
          <p:cNvSpPr txBox="1"/>
          <p:nvPr/>
        </p:nvSpPr>
        <p:spPr>
          <a:xfrm>
            <a:off x="1578430" y="4066083"/>
            <a:ext cx="9144000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pPr algn="ctr"/>
            <a:r>
              <a:rPr lang="it-IT" sz="2000" b="1" dirty="0">
                <a:solidFill>
                  <a:schemeClr val="bg1">
                    <a:lumMod val="50000"/>
                  </a:schemeClr>
                </a:solidFill>
              </a:rPr>
              <a:t>ICFDT (International Conference </a:t>
            </a:r>
            <a:r>
              <a:rPr lang="it-IT" sz="2000" b="1" dirty="0" err="1">
                <a:solidFill>
                  <a:schemeClr val="bg1">
                    <a:lumMod val="50000"/>
                  </a:schemeClr>
                </a:solidFill>
              </a:rPr>
              <a:t>Frontiers</a:t>
            </a:r>
            <a:r>
              <a:rPr lang="it-IT" sz="2000" b="1" dirty="0">
                <a:solidFill>
                  <a:schemeClr val="bg1">
                    <a:lumMod val="50000"/>
                  </a:schemeClr>
                </a:solidFill>
              </a:rPr>
              <a:t> in </a:t>
            </a:r>
            <a:r>
              <a:rPr lang="it-IT" sz="2000" b="1" dirty="0" err="1">
                <a:solidFill>
                  <a:schemeClr val="bg1">
                    <a:lumMod val="50000"/>
                  </a:schemeClr>
                </a:solidFill>
              </a:rPr>
              <a:t>Diagnotics</a:t>
            </a:r>
            <a:r>
              <a:rPr lang="it-IT" sz="2000" b="1" dirty="0">
                <a:solidFill>
                  <a:schemeClr val="bg1">
                    <a:lumMod val="50000"/>
                  </a:schemeClr>
                </a:solidFill>
              </a:rPr>
              <a:t> Technologies)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4274837-5AE5-4615-9679-2F7A6A9D28DA}"/>
              </a:ext>
            </a:extLst>
          </p:cNvPr>
          <p:cNvSpPr txBox="1"/>
          <p:nvPr/>
        </p:nvSpPr>
        <p:spPr>
          <a:xfrm>
            <a:off x="1838410" y="6184396"/>
            <a:ext cx="2185214" cy="276999"/>
          </a:xfrm>
          <a:prstGeom prst="rect">
            <a:avLst/>
          </a:prstGeom>
        </p:spPr>
        <p:txBody>
          <a:bodyPr vert="horz" wrap="none" lIns="91440" tIns="0" rIns="91440" bIns="0" rtlCol="0">
            <a:spAutoFit/>
          </a:bodyPr>
          <a:lstStyle/>
          <a:p>
            <a:r>
              <a:rPr lang="it-IT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October 19th 2026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5AC5FFA-438B-5CCE-BE92-7A46FF631CB0}"/>
              </a:ext>
            </a:extLst>
          </p:cNvPr>
          <p:cNvSpPr/>
          <p:nvPr/>
        </p:nvSpPr>
        <p:spPr>
          <a:xfrm>
            <a:off x="405114" y="162046"/>
            <a:ext cx="3618510" cy="11672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8" descr="Immagine che contiene testo, Carattere, schermata, Elementi grafici&#10;&#10;Descrizione generata automaticamente">
            <a:extLst>
              <a:ext uri="{FF2B5EF4-FFF2-40B4-BE49-F238E27FC236}">
                <a16:creationId xmlns:a16="http://schemas.microsoft.com/office/drawing/2014/main" id="{3B5A9B03-F3AA-E645-53A3-DFE8DB9D6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459" y="146624"/>
            <a:ext cx="4102616" cy="118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330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>
                <a:latin typeface="Calibri" panose="020F0502020204030204" pitchFamily="34" charset="0"/>
              </a:rPr>
              <a:t>Why</a:t>
            </a:r>
            <a:r>
              <a:rPr lang="it-IT" dirty="0">
                <a:latin typeface="Calibri" panose="020F0502020204030204" pitchFamily="34" charset="0"/>
              </a:rPr>
              <a:t>?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4"/>
          </p:nvPr>
        </p:nvSpPr>
        <p:spPr>
          <a:xfrm>
            <a:off x="8077200" y="6356353"/>
            <a:ext cx="2133600" cy="365125"/>
          </a:xfrm>
        </p:spPr>
        <p:txBody>
          <a:bodyPr/>
          <a:lstStyle/>
          <a:p>
            <a:fld id="{02C7C199-0D0D-7840-A88D-785280B31CF7}" type="slidenum">
              <a:rPr lang="it-IT" smtClean="0"/>
              <a:t>2</a:t>
            </a:fld>
            <a:endParaRPr lang="it-IT" dirty="0"/>
          </a:p>
        </p:txBody>
      </p:sp>
      <p:pic>
        <p:nvPicPr>
          <p:cNvPr id="15" name="Immagine 14" descr="Immagine che contiene cielo, abbandonato, Rovine, aria aperta&#10;&#10;Descrizione generata automaticamente">
            <a:extLst>
              <a:ext uri="{FF2B5EF4-FFF2-40B4-BE49-F238E27FC236}">
                <a16:creationId xmlns:a16="http://schemas.microsoft.com/office/drawing/2014/main" id="{8D9A6BE6-7C0F-0D10-2B7D-F6DB72C74A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7" y="2776486"/>
            <a:ext cx="2288508" cy="1203312"/>
          </a:xfrm>
          <a:prstGeom prst="rect">
            <a:avLst/>
          </a:prstGeom>
        </p:spPr>
      </p:pic>
      <p:pic>
        <p:nvPicPr>
          <p:cNvPr id="19" name="Immagine 18" descr="Immagine che contiene Rovine, statua, Storia antica, Storia&#10;&#10;Descrizione generata automaticamente">
            <a:extLst>
              <a:ext uri="{FF2B5EF4-FFF2-40B4-BE49-F238E27FC236}">
                <a16:creationId xmlns:a16="http://schemas.microsoft.com/office/drawing/2014/main" id="{AC4FBBB3-B702-F30D-97F8-5A781581F4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3757" y="5003831"/>
            <a:ext cx="2285611" cy="1884992"/>
          </a:xfrm>
          <a:prstGeom prst="rect">
            <a:avLst/>
          </a:prstGeom>
        </p:spPr>
      </p:pic>
      <p:pic>
        <p:nvPicPr>
          <p:cNvPr id="21" name="Immagine 20" descr="Immagine che contiene testo, schermata, albero, cielo&#10;&#10;Descrizione generata automaticamente">
            <a:extLst>
              <a:ext uri="{FF2B5EF4-FFF2-40B4-BE49-F238E27FC236}">
                <a16:creationId xmlns:a16="http://schemas.microsoft.com/office/drawing/2014/main" id="{2F642BB2-BB79-411D-AD9C-E58696E518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0622"/>
          <a:stretch/>
        </p:blipFill>
        <p:spPr>
          <a:xfrm>
            <a:off x="4002736" y="3472520"/>
            <a:ext cx="2093264" cy="1441775"/>
          </a:xfrm>
          <a:prstGeom prst="rect">
            <a:avLst/>
          </a:prstGeom>
        </p:spPr>
      </p:pic>
      <p:pic>
        <p:nvPicPr>
          <p:cNvPr id="23" name="Immagine 22" descr="Immagine che contiene simbolo, logo, Carattere, cerchio&#10;&#10;Descrizione generata automaticamente">
            <a:extLst>
              <a:ext uri="{FF2B5EF4-FFF2-40B4-BE49-F238E27FC236}">
                <a16:creationId xmlns:a16="http://schemas.microsoft.com/office/drawing/2014/main" id="{547F9003-07C8-F383-3FE5-AC8723A424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74678" y="4121178"/>
            <a:ext cx="1251794" cy="1251794"/>
          </a:xfrm>
          <a:prstGeom prst="rect">
            <a:avLst/>
          </a:prstGeom>
        </p:spPr>
      </p:pic>
      <p:pic>
        <p:nvPicPr>
          <p:cNvPr id="25" name="Immagine 24" descr="Immagine che contiene testo, logo, Carattere, Elementi grafici&#10;&#10;Descrizione generata automaticamente">
            <a:extLst>
              <a:ext uri="{FF2B5EF4-FFF2-40B4-BE49-F238E27FC236}">
                <a16:creationId xmlns:a16="http://schemas.microsoft.com/office/drawing/2014/main" id="{56673CF4-D6BD-62BC-1D4D-99E11DF4D1F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091" t="26275" r="29454" b="32722"/>
          <a:stretch/>
        </p:blipFill>
        <p:spPr>
          <a:xfrm>
            <a:off x="4162675" y="2737148"/>
            <a:ext cx="1442701" cy="520795"/>
          </a:xfrm>
          <a:prstGeom prst="rect">
            <a:avLst/>
          </a:prstGeom>
        </p:spPr>
      </p:pic>
      <p:pic>
        <p:nvPicPr>
          <p:cNvPr id="27" name="Immagine 26" descr="Immagine che contiene emblema, simbolo, cresta, badge&#10;&#10;Descrizione generata automaticamente">
            <a:extLst>
              <a:ext uri="{FF2B5EF4-FFF2-40B4-BE49-F238E27FC236}">
                <a16:creationId xmlns:a16="http://schemas.microsoft.com/office/drawing/2014/main" id="{FA051F5F-F127-4345-1DB9-3231EBF7CF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7116" y="4101700"/>
            <a:ext cx="852007" cy="843487"/>
          </a:xfrm>
          <a:prstGeom prst="rect">
            <a:avLst/>
          </a:prstGeom>
        </p:spPr>
      </p:pic>
      <p:pic>
        <p:nvPicPr>
          <p:cNvPr id="29" name="Immagine 28" descr="Immagine che contiene testo, Elementi grafici, grafica, Carattere&#10;&#10;Descrizione generata automaticamente">
            <a:extLst>
              <a:ext uri="{FF2B5EF4-FFF2-40B4-BE49-F238E27FC236}">
                <a16:creationId xmlns:a16="http://schemas.microsoft.com/office/drawing/2014/main" id="{84FC2D39-05FC-80A8-2565-865ACF71F9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3621" y="5112179"/>
            <a:ext cx="1598038" cy="804346"/>
          </a:xfrm>
          <a:prstGeom prst="rect">
            <a:avLst/>
          </a:prstGeom>
        </p:spPr>
      </p:pic>
      <p:pic>
        <p:nvPicPr>
          <p:cNvPr id="1026" name="Picture 2" descr="Il laboratorio di restauro pittorico dell'Opificio delle Pietre Dure –  abstrART">
            <a:extLst>
              <a:ext uri="{FF2B5EF4-FFF2-40B4-BE49-F238E27FC236}">
                <a16:creationId xmlns:a16="http://schemas.microsoft.com/office/drawing/2014/main" id="{469F0A2B-8D7C-E87D-4EC4-C51104336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4" y="1080296"/>
            <a:ext cx="2191686" cy="164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irenze e l'Europa. Arti del Settecento agli Uffizi">
            <a:extLst>
              <a:ext uri="{FF2B5EF4-FFF2-40B4-BE49-F238E27FC236}">
                <a16:creationId xmlns:a16="http://schemas.microsoft.com/office/drawing/2014/main" id="{D76EBB1A-C4AE-387C-27DC-9E2E0772C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665" y="1099345"/>
            <a:ext cx="2330270" cy="155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dentity in Kuna society">
            <a:extLst>
              <a:ext uri="{FF2B5EF4-FFF2-40B4-BE49-F238E27FC236}">
                <a16:creationId xmlns:a16="http://schemas.microsoft.com/office/drawing/2014/main" id="{1C2EB5DB-5BB6-D5A3-8590-E1C611653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724" y="2724061"/>
            <a:ext cx="1598039" cy="226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uppo 3">
            <a:extLst>
              <a:ext uri="{FF2B5EF4-FFF2-40B4-BE49-F238E27FC236}">
                <a16:creationId xmlns:a16="http://schemas.microsoft.com/office/drawing/2014/main" id="{22E82A43-6906-1114-80BE-45F3D1B37424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4DA5A1CC-44CF-65A4-F810-65C2762CB406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6" name="Immagine 5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D0136E8F-2DDE-013E-F826-44A6ED3D4C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  <p:sp>
        <p:nvSpPr>
          <p:cNvPr id="7" name="Segnaposto testo 4">
            <a:extLst>
              <a:ext uri="{FF2B5EF4-FFF2-40B4-BE49-F238E27FC236}">
                <a16:creationId xmlns:a16="http://schemas.microsoft.com/office/drawing/2014/main" id="{EE4A0BE2-FB62-0062-0CFD-6EA9285449B7}"/>
              </a:ext>
            </a:extLst>
          </p:cNvPr>
          <p:cNvSpPr txBox="1">
            <a:spLocks/>
          </p:cNvSpPr>
          <p:nvPr/>
        </p:nvSpPr>
        <p:spPr>
          <a:xfrm>
            <a:off x="6141973" y="1533490"/>
            <a:ext cx="6190070" cy="390876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457200" indent="-457200" algn="l" defTabSz="457200" rtl="0" eaLnBrk="1" latinLnBrk="0" hangingPunct="1">
              <a:spcBef>
                <a:spcPct val="20000"/>
              </a:spcBef>
              <a:buFont typeface="+mj-lt"/>
              <a:buAutoNum type="arabicPeriod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</a:rPr>
              <a:t>		</a:t>
            </a:r>
            <a:r>
              <a:rPr lang="en-US" b="1" dirty="0">
                <a:latin typeface="Calibri" panose="020F0502020204030204" pitchFamily="34" charset="0"/>
              </a:rPr>
              <a:t>to</a:t>
            </a:r>
            <a:r>
              <a:rPr lang="en-US" dirty="0">
                <a:latin typeface="Calibri" panose="020F0502020204030204" pitchFamily="34" charset="0"/>
              </a:rPr>
              <a:t>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understand culture, art history, and society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study its techniques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restore it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protect it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document and preserve a record of it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develop new ways of experiencing it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8" name="Segnaposto testo 4">
            <a:extLst>
              <a:ext uri="{FF2B5EF4-FFF2-40B4-BE49-F238E27FC236}">
                <a16:creationId xmlns:a16="http://schemas.microsoft.com/office/drawing/2014/main" id="{419A774B-1382-9217-8BD2-6ACF69B0709B}"/>
              </a:ext>
            </a:extLst>
          </p:cNvPr>
          <p:cNvSpPr txBox="1">
            <a:spLocks/>
          </p:cNvSpPr>
          <p:nvPr/>
        </p:nvSpPr>
        <p:spPr>
          <a:xfrm>
            <a:off x="6278697" y="5370514"/>
            <a:ext cx="5100018" cy="132343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457200" indent="-457200" algn="l" defTabSz="457200" rtl="0" eaLnBrk="1" latinLnBrk="0" hangingPunct="1">
              <a:spcBef>
                <a:spcPct val="20000"/>
              </a:spcBef>
              <a:buFont typeface="+mj-lt"/>
              <a:buAutoNum type="arabicPeriod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alibri" panose="020F0502020204030204" pitchFamily="34" charset="0"/>
              </a:rPr>
              <a:t>Delicate assets, unique items, and hostile environments (high-risk for the artwork and the operator, or difficult to access).</a:t>
            </a:r>
            <a:r>
              <a:rPr lang="it-IT" b="1" dirty="0">
                <a:latin typeface="Calibri" panose="020F0502020204030204" pitchFamily="34" charset="0"/>
              </a:rPr>
              <a:t>			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A1391E5-BDBC-6B91-F60B-494D7C48AF8E}"/>
              </a:ext>
            </a:extLst>
          </p:cNvPr>
          <p:cNvSpPr txBox="1"/>
          <p:nvPr/>
        </p:nvSpPr>
        <p:spPr>
          <a:xfrm>
            <a:off x="4885934" y="1118719"/>
            <a:ext cx="74526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>
                <a:latin typeface="Calibri" panose="020F0502020204030204" pitchFamily="34" charset="0"/>
              </a:rPr>
              <a:t>Studying a cultural asset and the environment in which it is preserved </a:t>
            </a:r>
          </a:p>
        </p:txBody>
      </p:sp>
    </p:spTree>
    <p:extLst>
      <p:ext uri="{BB962C8B-B14F-4D97-AF65-F5344CB8AC3E}">
        <p14:creationId xmlns:p14="http://schemas.microsoft.com/office/powerpoint/2010/main" val="428269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4"/>
          </p:nvPr>
        </p:nvSpPr>
        <p:spPr>
          <a:xfrm>
            <a:off x="8077200" y="6356353"/>
            <a:ext cx="2133600" cy="365125"/>
          </a:xfrm>
        </p:spPr>
        <p:txBody>
          <a:bodyPr/>
          <a:lstStyle/>
          <a:p>
            <a:fld id="{02C7C199-0D0D-7840-A88D-785280B31CF7}" type="slidenum">
              <a:rPr lang="it-IT" smtClean="0"/>
              <a:t>3</a:t>
            </a:fld>
            <a:endParaRPr lang="it-IT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EC61BD6-0B4F-9F36-35A7-FFDB3F1941C7}"/>
              </a:ext>
            </a:extLst>
          </p:cNvPr>
          <p:cNvSpPr txBox="1">
            <a:spLocks/>
          </p:cNvSpPr>
          <p:nvPr/>
        </p:nvSpPr>
        <p:spPr>
          <a:xfrm>
            <a:off x="1524001" y="1339305"/>
            <a:ext cx="9131968" cy="76944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457200" indent="-457200" algn="l" defTabSz="457200" rtl="0" eaLnBrk="1" latinLnBrk="0" hangingPunct="1">
              <a:spcBef>
                <a:spcPct val="20000"/>
              </a:spcBef>
              <a:buFont typeface="+mj-lt"/>
              <a:buAutoNum type="arabicPeriod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latin typeface="Calibri" panose="020F0502020204030204" pitchFamily="34" charset="0"/>
              </a:rPr>
              <a:t>Techniques distinct from standard analytical chemistry methods</a:t>
            </a:r>
          </a:p>
          <a:p>
            <a:pPr marL="0" indent="0" algn="ctr">
              <a:buNone/>
            </a:pPr>
            <a:r>
              <a:rPr lang="en-US" dirty="0">
                <a:latin typeface="Calibri" panose="020F0502020204030204" pitchFamily="34" charset="0"/>
              </a:rPr>
              <a:t>(chromatography, ICP, …)</a:t>
            </a:r>
            <a:endParaRPr lang="it-IT" dirty="0">
              <a:latin typeface="Calibri" panose="020F0502020204030204" pitchFamily="34" charset="0"/>
            </a:endParaRPr>
          </a:p>
        </p:txBody>
      </p:sp>
      <p:sp>
        <p:nvSpPr>
          <p:cNvPr id="8" name="Segnaposto testo 4">
            <a:extLst>
              <a:ext uri="{FF2B5EF4-FFF2-40B4-BE49-F238E27FC236}">
                <a16:creationId xmlns:a16="http://schemas.microsoft.com/office/drawing/2014/main" id="{7B0CFE1D-1CD0-0337-4AA8-D3A51895E96A}"/>
              </a:ext>
            </a:extLst>
          </p:cNvPr>
          <p:cNvSpPr txBox="1">
            <a:spLocks/>
          </p:cNvSpPr>
          <p:nvPr/>
        </p:nvSpPr>
        <p:spPr>
          <a:xfrm>
            <a:off x="1937414" y="2615965"/>
            <a:ext cx="8371998" cy="286232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457200" indent="-457200" algn="l" defTabSz="457200" rtl="0" eaLnBrk="1" latinLnBrk="0" hangingPunct="1">
              <a:spcBef>
                <a:spcPct val="20000"/>
              </a:spcBef>
              <a:buFont typeface="+mj-lt"/>
              <a:buAutoNum type="arabicPeriod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alibri" panose="020F0502020204030204" pitchFamily="34" charset="0"/>
              </a:rPr>
              <a:t>Non-sampling, non-destructive, non-invasive, non-contact, remotely operable, and rapid techniques that are independent of environmental and lighting conditions</a:t>
            </a:r>
          </a:p>
          <a:p>
            <a:pPr marL="0" indent="0" algn="ctr">
              <a:buNone/>
            </a:pPr>
            <a:endParaRPr lang="it-IT" b="1" dirty="0"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it-IT" b="1" dirty="0">
                <a:latin typeface="Calibri" panose="020F0502020204030204" pitchFamily="34" charset="0"/>
              </a:rPr>
              <a:t>…</a:t>
            </a:r>
            <a:r>
              <a:rPr lang="it-IT" b="1" dirty="0" err="1">
                <a:latin typeface="Calibri" panose="020F0502020204030204" pitchFamily="34" charset="0"/>
              </a:rPr>
              <a:t>even</a:t>
            </a:r>
            <a:r>
              <a:rPr lang="it-IT" b="1" dirty="0">
                <a:latin typeface="Calibri" panose="020F0502020204030204" pitchFamily="34" charset="0"/>
              </a:rPr>
              <a:t> </a:t>
            </a:r>
            <a:r>
              <a:rPr lang="it-IT" b="1" dirty="0" err="1">
                <a:latin typeface="Calibri" panose="020F0502020204030204" pitchFamily="34" charset="0"/>
              </a:rPr>
              <a:t>if</a:t>
            </a:r>
            <a:r>
              <a:rPr lang="it-IT" b="1" dirty="0">
                <a:latin typeface="Calibri" panose="020F0502020204030204" pitchFamily="34" charset="0"/>
              </a:rPr>
              <a:t>…</a:t>
            </a:r>
          </a:p>
          <a:p>
            <a:pPr marL="0" indent="0" algn="ctr">
              <a:buNone/>
            </a:pPr>
            <a:endParaRPr lang="it-IT" b="1" dirty="0"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b="1" dirty="0">
                <a:latin typeface="Calibri" panose="020F0502020204030204" pitchFamily="34" charset="0"/>
              </a:rPr>
              <a:t>     They may have lower sensitivity, spatial resolution, and selectivity.</a:t>
            </a:r>
            <a:r>
              <a:rPr lang="it-IT" b="1" dirty="0">
                <a:latin typeface="Calibri" panose="020F0502020204030204" pitchFamily="34" charset="0"/>
              </a:rPr>
              <a:t>			</a:t>
            </a:r>
          </a:p>
        </p:txBody>
      </p:sp>
      <p:sp>
        <p:nvSpPr>
          <p:cNvPr id="10" name="Freccia in giù 9">
            <a:extLst>
              <a:ext uri="{FF2B5EF4-FFF2-40B4-BE49-F238E27FC236}">
                <a16:creationId xmlns:a16="http://schemas.microsoft.com/office/drawing/2014/main" id="{DBC650FF-082F-4F30-A97B-40DA009C2198}"/>
              </a:ext>
            </a:extLst>
          </p:cNvPr>
          <p:cNvSpPr/>
          <p:nvPr/>
        </p:nvSpPr>
        <p:spPr>
          <a:xfrm>
            <a:off x="5464233" y="5137265"/>
            <a:ext cx="440574" cy="199506"/>
          </a:xfrm>
          <a:prstGeom prst="down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C26D73CD-4A02-4B53-765E-C0C73BE3524A}"/>
              </a:ext>
            </a:extLst>
          </p:cNvPr>
          <p:cNvSpPr txBox="1">
            <a:spLocks/>
          </p:cNvSpPr>
          <p:nvPr/>
        </p:nvSpPr>
        <p:spPr>
          <a:xfrm>
            <a:off x="1536032" y="5478287"/>
            <a:ext cx="9119936" cy="70788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457200" indent="-457200" algn="l" defTabSz="457200" rtl="0" eaLnBrk="1" latinLnBrk="0" hangingPunct="1">
              <a:spcBef>
                <a:spcPct val="20000"/>
              </a:spcBef>
              <a:buFont typeface="+mj-lt"/>
              <a:buAutoNum type="arabicPeriod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u="sng" dirty="0">
                <a:latin typeface="Calibri" panose="020F0502020204030204" pitchFamily="34" charset="0"/>
              </a:rPr>
              <a:t>One must be able to understand the needs, limitations, and advantages in order to choose the techniques to use.</a:t>
            </a:r>
            <a:endParaRPr lang="it-IT" u="sng" dirty="0">
              <a:latin typeface="Calibri" panose="020F0502020204030204" pitchFamily="34" charset="0"/>
            </a:endParaRP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3B8969E0-3EA9-15BF-9ADF-875D4BC2C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it-IT" dirty="0">
                <a:latin typeface="Calibri" panose="020F0502020204030204" pitchFamily="34" charset="0"/>
              </a:rPr>
              <a:t>How?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EDFDE5E9-DB09-82A0-9EB9-323B58FC0CFE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4" name="Rettangolo 3">
              <a:extLst>
                <a:ext uri="{FF2B5EF4-FFF2-40B4-BE49-F238E27FC236}">
                  <a16:creationId xmlns:a16="http://schemas.microsoft.com/office/drawing/2014/main" id="{D8A482A3-1E32-3B4B-E20E-EA0887242684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6" name="Immagine 5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284D7511-3C0A-6014-5625-A9E80460CF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24194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576EB-CEDF-E400-D7B1-43D4ABA1D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DDA4C80-AAA9-D3B1-34FE-C7F7E2049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77200" y="6356353"/>
            <a:ext cx="2133600" cy="365125"/>
          </a:xfrm>
        </p:spPr>
        <p:txBody>
          <a:bodyPr/>
          <a:lstStyle/>
          <a:p>
            <a:fld id="{02C7C199-0D0D-7840-A88D-785280B31CF7}" type="slidenum">
              <a:rPr lang="it-IT" smtClean="0"/>
              <a:t>4</a:t>
            </a:fld>
            <a:endParaRPr lang="it-IT" dirty="0"/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382F8ECA-449B-78AC-ECAB-917A4C200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it-IT" dirty="0">
                <a:latin typeface="Calibri" panose="020F0502020204030204" pitchFamily="34" charset="0"/>
              </a:rPr>
              <a:t>How?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4C64E4A3-FFB8-9E2A-A804-A0A1C62BE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5" y="1068471"/>
            <a:ext cx="4495799" cy="5278068"/>
          </a:xfrm>
          <a:prstGeom prst="rect">
            <a:avLst/>
          </a:prstGeom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DA13F694-B80F-0868-2430-DCFB79441962}"/>
              </a:ext>
            </a:extLst>
          </p:cNvPr>
          <p:cNvSpPr txBox="1"/>
          <p:nvPr/>
        </p:nvSpPr>
        <p:spPr>
          <a:xfrm>
            <a:off x="7334244" y="1294096"/>
            <a:ext cx="2876557" cy="307777"/>
          </a:xfrm>
          <a:prstGeom prst="rect">
            <a:avLst/>
          </a:prstGeom>
        </p:spPr>
        <p:txBody>
          <a:bodyPr vert="horz" wrap="none" lIns="91440" tIns="0" rIns="91440" bIns="0" rtlCol="0">
            <a:spAutoFit/>
          </a:bodyPr>
          <a:lstStyle/>
          <a:p>
            <a:r>
              <a:rPr lang="it-IT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Spectroscopic</a:t>
            </a:r>
            <a:r>
              <a:rPr lang="it-IT" sz="2000" b="1" dirty="0">
                <a:latin typeface="Calibri" panose="020F0502020204030204" pitchFamily="34" charset="0"/>
                <a:cs typeface="Calibri" panose="020F0502020204030204" pitchFamily="34" charset="0"/>
              </a:rPr>
              <a:t> techniques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3AB1A040-F793-68E2-71B2-DC67A7C0FF78}"/>
              </a:ext>
            </a:extLst>
          </p:cNvPr>
          <p:cNvSpPr txBox="1"/>
          <p:nvPr/>
        </p:nvSpPr>
        <p:spPr>
          <a:xfrm>
            <a:off x="7310653" y="1688565"/>
            <a:ext cx="32530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6088" lvl="1" indent="-174625">
              <a:buFontTx/>
              <a:buChar char="-"/>
            </a:pPr>
            <a:r>
              <a:rPr lang="it-IT" sz="2000" dirty="0" err="1">
                <a:solidFill>
                  <a:srgbClr val="FF2295"/>
                </a:solidFill>
                <a:latin typeface="Calibri" panose="020F0502020204030204" pitchFamily="34" charset="0"/>
              </a:rPr>
              <a:t>Absorbtion</a:t>
            </a:r>
            <a:r>
              <a:rPr lang="it-IT" sz="2000" dirty="0">
                <a:solidFill>
                  <a:srgbClr val="FF2295"/>
                </a:solidFill>
                <a:latin typeface="Calibri" panose="020F0502020204030204" pitchFamily="34" charset="0"/>
              </a:rPr>
              <a:t> </a:t>
            </a:r>
            <a:r>
              <a:rPr lang="it-IT" sz="2000" dirty="0" err="1">
                <a:solidFill>
                  <a:srgbClr val="FF2295"/>
                </a:solidFill>
                <a:latin typeface="Calibri" panose="020F0502020204030204" pitchFamily="34" charset="0"/>
              </a:rPr>
              <a:t>methods</a:t>
            </a:r>
            <a:r>
              <a:rPr lang="it-IT" sz="2000" dirty="0">
                <a:latin typeface="Calibri" panose="020F0502020204030204" pitchFamily="34" charset="0"/>
              </a:rPr>
              <a:t> </a:t>
            </a:r>
          </a:p>
          <a:p>
            <a:pPr marL="446088" lvl="2" indent="-174625">
              <a:buFontTx/>
              <a:buChar char="-"/>
            </a:pPr>
            <a:r>
              <a:rPr lang="it-IT" sz="2000" dirty="0" err="1">
                <a:solidFill>
                  <a:srgbClr val="FF8C00"/>
                </a:solidFill>
                <a:latin typeface="Calibri" panose="020F0502020204030204" pitchFamily="34" charset="0"/>
              </a:rPr>
              <a:t>Emission</a:t>
            </a:r>
            <a:r>
              <a:rPr lang="it-IT" sz="2000" dirty="0">
                <a:solidFill>
                  <a:srgbClr val="FF8C00"/>
                </a:solidFill>
                <a:latin typeface="Calibri" panose="020F0502020204030204" pitchFamily="34" charset="0"/>
              </a:rPr>
              <a:t> </a:t>
            </a:r>
            <a:r>
              <a:rPr lang="it-IT" sz="2000" dirty="0" err="1">
                <a:solidFill>
                  <a:srgbClr val="FF8C00"/>
                </a:solidFill>
                <a:latin typeface="Calibri" panose="020F0502020204030204" pitchFamily="34" charset="0"/>
              </a:rPr>
              <a:t>methods</a:t>
            </a:r>
            <a:r>
              <a:rPr lang="it-IT" sz="2000" dirty="0">
                <a:solidFill>
                  <a:srgbClr val="FF8C00"/>
                </a:solidFill>
                <a:latin typeface="Calibri" panose="020F0502020204030204" pitchFamily="34" charset="0"/>
              </a:rPr>
              <a:t> </a:t>
            </a:r>
            <a:endParaRPr lang="it-IT" sz="2000" dirty="0">
              <a:latin typeface="Calibri" panose="020F0502020204030204" pitchFamily="34" charset="0"/>
            </a:endParaRP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8424A265-2E31-9188-1BA5-2F791BDA6797}"/>
              </a:ext>
            </a:extLst>
          </p:cNvPr>
          <p:cNvSpPr txBox="1"/>
          <p:nvPr/>
        </p:nvSpPr>
        <p:spPr>
          <a:xfrm>
            <a:off x="7146003" y="2617215"/>
            <a:ext cx="32530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dirty="0" err="1">
                <a:latin typeface="Calibri" panose="020F0502020204030204" pitchFamily="34" charset="0"/>
              </a:rPr>
              <a:t>Classified</a:t>
            </a:r>
            <a:r>
              <a:rPr lang="it-IT" sz="2000" dirty="0">
                <a:latin typeface="Calibri" panose="020F0502020204030204" pitchFamily="34" charset="0"/>
              </a:rPr>
              <a:t> </a:t>
            </a:r>
            <a:r>
              <a:rPr lang="it-IT" sz="2000" dirty="0" err="1">
                <a:latin typeface="Calibri" panose="020F0502020204030204" pitchFamily="34" charset="0"/>
              </a:rPr>
              <a:t>according</a:t>
            </a:r>
            <a:r>
              <a:rPr lang="it-IT" sz="2000" dirty="0">
                <a:latin typeface="Calibri" panose="020F0502020204030204" pitchFamily="34" charset="0"/>
              </a:rPr>
              <a:t> to the </a:t>
            </a:r>
            <a:r>
              <a:rPr lang="it-IT" sz="2000" dirty="0" err="1">
                <a:latin typeface="Calibri" panose="020F0502020204030204" pitchFamily="34" charset="0"/>
              </a:rPr>
              <a:t>spectral</a:t>
            </a:r>
            <a:r>
              <a:rPr lang="it-IT" sz="2000" dirty="0">
                <a:latin typeface="Calibri" panose="020F0502020204030204" pitchFamily="34" charset="0"/>
              </a:rPr>
              <a:t> </a:t>
            </a:r>
            <a:r>
              <a:rPr lang="it-IT" sz="2000" dirty="0" err="1">
                <a:latin typeface="Calibri" panose="020F0502020204030204" pitchFamily="34" charset="0"/>
              </a:rPr>
              <a:t>region</a:t>
            </a:r>
            <a:r>
              <a:rPr lang="it-IT" sz="2000" dirty="0">
                <a:latin typeface="Calibri" panose="020F0502020204030204" pitchFamily="34" charset="0"/>
              </a:rPr>
              <a:t>  </a:t>
            </a:r>
            <a:r>
              <a:rPr lang="it-IT" sz="2000" dirty="0" err="1">
                <a:latin typeface="Calibri" panose="020F0502020204030204" pitchFamily="34" charset="0"/>
              </a:rPr>
              <a:t>involved</a:t>
            </a:r>
            <a:endParaRPr lang="it-IT" sz="2000" dirty="0">
              <a:latin typeface="Calibri" panose="020F0502020204030204" pitchFamily="34" charset="0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0D0BF8CB-3991-90D0-9219-A0932CDFF554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4" name="Rettangolo 3">
              <a:extLst>
                <a:ext uri="{FF2B5EF4-FFF2-40B4-BE49-F238E27FC236}">
                  <a16:creationId xmlns:a16="http://schemas.microsoft.com/office/drawing/2014/main" id="{1BA118BE-20E3-2AF0-4403-2E18131F8E27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5" name="Immagine 4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60EFF0C5-2A79-348F-698C-07078F0819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135236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C8948-2BA0-0734-66A5-563089852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D86EC6E-94C4-5C84-FA09-E1888D3601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77200" y="6356353"/>
            <a:ext cx="2133600" cy="365125"/>
          </a:xfrm>
        </p:spPr>
        <p:txBody>
          <a:bodyPr/>
          <a:lstStyle/>
          <a:p>
            <a:fld id="{02C7C199-0D0D-7840-A88D-785280B31CF7}" type="slidenum">
              <a:rPr lang="it-IT" smtClean="0"/>
              <a:t>5</a:t>
            </a:fld>
            <a:endParaRPr lang="it-IT" dirty="0"/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5DA4D285-12EA-7CF2-B844-BF8C2AD89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it-IT" dirty="0">
                <a:latin typeface="Calibri" panose="020F0502020204030204" pitchFamily="34" charset="0"/>
              </a:rPr>
              <a:t>How?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F072884A-DD20-287C-257C-CB2FFF562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5" y="1068471"/>
            <a:ext cx="4495799" cy="5278068"/>
          </a:xfrm>
          <a:prstGeom prst="rect">
            <a:avLst/>
          </a:prstGeom>
        </p:spPr>
      </p:pic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B9C4B551-3B4C-D52A-FF33-DFBA24A5CE4B}"/>
              </a:ext>
            </a:extLst>
          </p:cNvPr>
          <p:cNvSpPr/>
          <p:nvPr/>
        </p:nvSpPr>
        <p:spPr>
          <a:xfrm>
            <a:off x="3032234" y="3084787"/>
            <a:ext cx="7336221" cy="809297"/>
          </a:xfrm>
          <a:prstGeom prst="roundRect">
            <a:avLst/>
          </a:prstGeom>
          <a:solidFill>
            <a:schemeClr val="bg1">
              <a:lumMod val="95000"/>
              <a:alpha val="43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06F39E1-DC75-C646-6B8A-2E5D4D5A7AE9}"/>
              </a:ext>
            </a:extLst>
          </p:cNvPr>
          <p:cNvSpPr txBox="1"/>
          <p:nvPr/>
        </p:nvSpPr>
        <p:spPr>
          <a:xfrm>
            <a:off x="6948314" y="3327286"/>
            <a:ext cx="2212428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LIF, LIBS</a:t>
            </a: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59769978-5123-E5FF-9C6D-6BE4E593F959}"/>
              </a:ext>
            </a:extLst>
          </p:cNvPr>
          <p:cNvSpPr/>
          <p:nvPr/>
        </p:nvSpPr>
        <p:spPr>
          <a:xfrm>
            <a:off x="3032234" y="4566257"/>
            <a:ext cx="7336221" cy="809297"/>
          </a:xfrm>
          <a:prstGeom prst="roundRect">
            <a:avLst/>
          </a:prstGeom>
          <a:solidFill>
            <a:schemeClr val="bg1">
              <a:lumMod val="95000"/>
              <a:alpha val="43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863245D-1F7B-C148-A9BD-A9BCA5643B6D}"/>
              </a:ext>
            </a:extLst>
          </p:cNvPr>
          <p:cNvSpPr txBox="1"/>
          <p:nvPr/>
        </p:nvSpPr>
        <p:spPr>
          <a:xfrm>
            <a:off x="6820725" y="4604651"/>
            <a:ext cx="3390075" cy="738664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Raman </a:t>
            </a:r>
          </a:p>
          <a:p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(energy  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transition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IR  </a:t>
            </a: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it-IT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but</a:t>
            </a:r>
            <a:r>
              <a:rPr lang="it-IT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…</a:t>
            </a:r>
          </a:p>
          <a:p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it-IT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excitation</a:t>
            </a:r>
            <a:r>
              <a:rPr lang="it-IT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UV, VIS, NIR)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F3C05AA2-23BB-F0DA-2A2E-632391DDFBFD}"/>
              </a:ext>
            </a:extLst>
          </p:cNvPr>
          <p:cNvSpPr/>
          <p:nvPr/>
        </p:nvSpPr>
        <p:spPr>
          <a:xfrm>
            <a:off x="3032234" y="3084787"/>
            <a:ext cx="2708369" cy="1274563"/>
          </a:xfrm>
          <a:prstGeom prst="roundRect">
            <a:avLst/>
          </a:prstGeom>
          <a:solidFill>
            <a:schemeClr val="bg1">
              <a:lumMod val="95000"/>
              <a:alpha val="43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5F2C464-68AD-0EB4-0470-954F6D6B1DAE}"/>
              </a:ext>
            </a:extLst>
          </p:cNvPr>
          <p:cNvSpPr txBox="1"/>
          <p:nvPr/>
        </p:nvSpPr>
        <p:spPr>
          <a:xfrm>
            <a:off x="3528174" y="3535468"/>
            <a:ext cx="2212428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Reflectance</a:t>
            </a:r>
            <a:endParaRPr lang="it-IT" sz="20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Freccia a inversione 14">
            <a:extLst>
              <a:ext uri="{FF2B5EF4-FFF2-40B4-BE49-F238E27FC236}">
                <a16:creationId xmlns:a16="http://schemas.microsoft.com/office/drawing/2014/main" id="{AE28A14F-4482-2318-7072-9AB3C6A8FEF7}"/>
              </a:ext>
            </a:extLst>
          </p:cNvPr>
          <p:cNvSpPr/>
          <p:nvPr/>
        </p:nvSpPr>
        <p:spPr>
          <a:xfrm rot="16200000" flipV="1">
            <a:off x="8866670" y="3585845"/>
            <a:ext cx="1562832" cy="1824676"/>
          </a:xfrm>
          <a:prstGeom prst="uturnArrow">
            <a:avLst>
              <a:gd name="adj1" fmla="val 4657"/>
              <a:gd name="adj2" fmla="val 9728"/>
              <a:gd name="adj3" fmla="val 25000"/>
              <a:gd name="adj4" fmla="val 43750"/>
              <a:gd name="adj5" fmla="val 10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id="{E686421C-50D0-8A1F-EA7C-659E1540E79F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12" name="Rettangolo 11">
              <a:extLst>
                <a:ext uri="{FF2B5EF4-FFF2-40B4-BE49-F238E27FC236}">
                  <a16:creationId xmlns:a16="http://schemas.microsoft.com/office/drawing/2014/main" id="{3AD8E6B7-EF0D-953D-D2C7-113522CFE94D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3" name="Immagine 12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4E3A6AD5-02F8-57C4-5ECF-75BE298A4F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956335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6" grpId="0"/>
      <p:bldP spid="7" grpId="0" animBg="1"/>
      <p:bldP spid="8" grpId="0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0BA0FE-5F47-408A-81BB-D1A2526B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it-IT" dirty="0">
                <a:latin typeface="Calibri" panose="020F0502020204030204" pitchFamily="34" charset="0"/>
              </a:rPr>
              <a:t>LASER </a:t>
            </a:r>
            <a:r>
              <a:rPr lang="it-IT" dirty="0" err="1">
                <a:latin typeface="Calibri" panose="020F0502020204030204" pitchFamily="34" charset="0"/>
              </a:rPr>
              <a:t>Spectroscopy</a:t>
            </a:r>
            <a:endParaRPr lang="it-IT" dirty="0">
              <a:latin typeface="Calibri" panose="020F0502020204030204" pitchFamily="34" charset="0"/>
            </a:endParaRP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F2B8581-A14D-4068-BD96-F1FA9F15B3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37414" y="1253067"/>
            <a:ext cx="8229600" cy="400110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L</a:t>
            </a:r>
            <a:r>
              <a:rPr lang="en-US" dirty="0">
                <a:latin typeface="Calibri" panose="020F0502020204030204" pitchFamily="34" charset="0"/>
              </a:rPr>
              <a:t>ight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A</a:t>
            </a:r>
            <a:r>
              <a:rPr lang="en-US" dirty="0">
                <a:latin typeface="Calibri" panose="020F0502020204030204" pitchFamily="34" charset="0"/>
              </a:rPr>
              <a:t>mplification by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S</a:t>
            </a:r>
            <a:r>
              <a:rPr lang="en-US" dirty="0">
                <a:latin typeface="Calibri" panose="020F0502020204030204" pitchFamily="34" charset="0"/>
              </a:rPr>
              <a:t>timulated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E</a:t>
            </a:r>
            <a:r>
              <a:rPr lang="en-US" dirty="0">
                <a:latin typeface="Calibri" panose="020F0502020204030204" pitchFamily="34" charset="0"/>
              </a:rPr>
              <a:t>mission of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R</a:t>
            </a:r>
            <a:r>
              <a:rPr lang="en-US" dirty="0">
                <a:latin typeface="Calibri" panose="020F0502020204030204" pitchFamily="34" charset="0"/>
              </a:rPr>
              <a:t>adiation</a:t>
            </a:r>
          </a:p>
        </p:txBody>
      </p:sp>
      <p:sp>
        <p:nvSpPr>
          <p:cNvPr id="24" name="Text Box 3">
            <a:extLst>
              <a:ext uri="{FF2B5EF4-FFF2-40B4-BE49-F238E27FC236}">
                <a16:creationId xmlns:a16="http://schemas.microsoft.com/office/drawing/2014/main" id="{34599109-A299-4660-87ED-77052E684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189" y="2205038"/>
            <a:ext cx="3889375" cy="46384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2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 dirty="0" err="1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Monocromaticity</a:t>
            </a:r>
            <a:endParaRPr lang="en-GB" sz="2400" dirty="0">
              <a:solidFill>
                <a:srgbClr val="000000"/>
              </a:solidFill>
              <a:latin typeface="Calibri" panose="020F0502020204030204" pitchFamily="34" charset="0"/>
              <a:cs typeface="Khmer UI" pitchFamily="34" charset="0"/>
            </a:endParaRPr>
          </a:p>
        </p:txBody>
      </p:sp>
      <p:sp>
        <p:nvSpPr>
          <p:cNvPr id="25" name="Text Box 4">
            <a:extLst>
              <a:ext uri="{FF2B5EF4-FFF2-40B4-BE49-F238E27FC236}">
                <a16:creationId xmlns:a16="http://schemas.microsoft.com/office/drawing/2014/main" id="{7AA91B73-5D03-455B-A5F2-8EAB2D0E1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561" y="2851522"/>
            <a:ext cx="3889375" cy="463846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2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Coherence</a:t>
            </a:r>
          </a:p>
        </p:txBody>
      </p:sp>
      <p:sp>
        <p:nvSpPr>
          <p:cNvPr id="151" name="Text Box 5">
            <a:extLst>
              <a:ext uri="{FF2B5EF4-FFF2-40B4-BE49-F238E27FC236}">
                <a16:creationId xmlns:a16="http://schemas.microsoft.com/office/drawing/2014/main" id="{B5BCDBDD-9890-4374-BA05-DCC520A76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188" y="3561120"/>
            <a:ext cx="7345362" cy="46384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2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it-IT" sz="2400" dirty="0" err="1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Collimation</a:t>
            </a:r>
            <a:endParaRPr lang="it-IT" sz="2400" dirty="0">
              <a:solidFill>
                <a:srgbClr val="000000"/>
              </a:solidFill>
              <a:latin typeface="Calibri" panose="020F0502020204030204" pitchFamily="34" charset="0"/>
              <a:cs typeface="Khmer UI" pitchFamily="34" charset="0"/>
            </a:endParaRPr>
          </a:p>
        </p:txBody>
      </p:sp>
      <p:sp>
        <p:nvSpPr>
          <p:cNvPr id="18" name="Text Box 6">
            <a:extLst>
              <a:ext uri="{FF2B5EF4-FFF2-40B4-BE49-F238E27FC236}">
                <a16:creationId xmlns:a16="http://schemas.microsoft.com/office/drawing/2014/main" id="{DE8EDFA2-CA39-4882-B3DF-086EC9150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188" y="4189290"/>
            <a:ext cx="7705228" cy="46384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2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High brilliance (high power on small areas)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0A480051-CBAF-4DFC-A16C-CFD16B4E5D9D}"/>
              </a:ext>
            </a:extLst>
          </p:cNvPr>
          <p:cNvSpPr/>
          <p:nvPr/>
        </p:nvSpPr>
        <p:spPr>
          <a:xfrm>
            <a:off x="500742" y="6150691"/>
            <a:ext cx="1634446" cy="570787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libri" panose="020F0502020204030204" pitchFamily="34" charset="0"/>
            </a:endParaRP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7239E376-8703-0A84-719C-3B57984244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6</a:t>
            </a:fld>
            <a:endParaRPr lang="it-IT"/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0EB0D34A-7250-5F44-467C-3C6AFD988CB2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3A1D2837-DB60-4A56-36DE-3A0D4422D122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5" name="Immagine 4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E079EFC5-06FC-CDEC-7D53-8E08E63CC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677633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0BA0FE-5F47-408A-81BB-D1A2526B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103749"/>
            <a:ext cx="8229600" cy="800219"/>
          </a:xfrm>
        </p:spPr>
        <p:txBody>
          <a:bodyPr/>
          <a:lstStyle/>
          <a:p>
            <a:r>
              <a:rPr lang="it-IT" dirty="0">
                <a:latin typeface="Calibri" panose="020F0502020204030204" pitchFamily="34" charset="0"/>
              </a:rPr>
              <a:t>LASER </a:t>
            </a:r>
            <a:r>
              <a:rPr lang="it-IT" dirty="0" err="1">
                <a:latin typeface="Calibri" panose="020F0502020204030204" pitchFamily="34" charset="0"/>
              </a:rPr>
              <a:t>technologies</a:t>
            </a:r>
            <a:r>
              <a:rPr lang="it-IT" dirty="0">
                <a:latin typeface="Calibri" panose="020F0502020204030204" pitchFamily="34" charset="0"/>
              </a:rPr>
              <a:t> for Cultural Heritage: </a:t>
            </a:r>
            <a:br>
              <a:rPr lang="it-IT" dirty="0">
                <a:latin typeface="Calibri" panose="020F0502020204030204" pitchFamily="34" charset="0"/>
              </a:rPr>
            </a:br>
            <a:r>
              <a:rPr lang="it-IT" dirty="0" err="1">
                <a:latin typeface="Calibri" panose="020F0502020204030204" pitchFamily="34" charset="0"/>
              </a:rPr>
              <a:t>not</a:t>
            </a:r>
            <a:r>
              <a:rPr lang="it-IT" dirty="0">
                <a:latin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</a:rPr>
              <a:t>only</a:t>
            </a:r>
            <a:r>
              <a:rPr lang="it-IT" dirty="0">
                <a:latin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</a:rPr>
              <a:t>spectroscopy</a:t>
            </a:r>
            <a:endParaRPr lang="it-IT" dirty="0">
              <a:latin typeface="Calibri" panose="020F0502020204030204" pitchFamily="34" charset="0"/>
            </a:endParaRPr>
          </a:p>
        </p:txBody>
      </p:sp>
      <p:sp>
        <p:nvSpPr>
          <p:cNvPr id="10" name="Rettangolo arrotondato 5">
            <a:extLst>
              <a:ext uri="{FF2B5EF4-FFF2-40B4-BE49-F238E27FC236}">
                <a16:creationId xmlns:a16="http://schemas.microsoft.com/office/drawing/2014/main" id="{85051C4B-E59D-4298-92DE-4DF1D7114BFD}"/>
              </a:ext>
            </a:extLst>
          </p:cNvPr>
          <p:cNvSpPr/>
          <p:nvPr/>
        </p:nvSpPr>
        <p:spPr bwMode="auto">
          <a:xfrm>
            <a:off x="1615229" y="2255607"/>
            <a:ext cx="1800200" cy="360041"/>
          </a:xfrm>
          <a:prstGeom prst="roundRect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it-IT" sz="1400" b="1" dirty="0">
                <a:latin typeface="Calibri" panose="020F0502020204030204" pitchFamily="34" charset="0"/>
              </a:rPr>
              <a:t>Laser </a:t>
            </a:r>
            <a:r>
              <a:rPr lang="it-IT" sz="1400" b="1" dirty="0" err="1">
                <a:latin typeface="Calibri" panose="020F0502020204030204" pitchFamily="34" charset="0"/>
              </a:rPr>
              <a:t>cleaning</a:t>
            </a:r>
            <a:endParaRPr lang="it-IT" sz="14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ttangolo arrotondato 7">
            <a:extLst>
              <a:ext uri="{FF2B5EF4-FFF2-40B4-BE49-F238E27FC236}">
                <a16:creationId xmlns:a16="http://schemas.microsoft.com/office/drawing/2014/main" id="{FF22D2F5-EA61-4F0A-9487-D1340B26DA7C}"/>
              </a:ext>
            </a:extLst>
          </p:cNvPr>
          <p:cNvSpPr/>
          <p:nvPr/>
        </p:nvSpPr>
        <p:spPr bwMode="auto">
          <a:xfrm>
            <a:off x="3319733" y="1535527"/>
            <a:ext cx="3667417" cy="648073"/>
          </a:xfrm>
          <a:prstGeom prst="roundRect">
            <a:avLst/>
          </a:prstGeom>
          <a:noFill/>
          <a:ln w="38100" cap="flat" cmpd="sng" algn="ctr">
            <a:solidFill>
              <a:srgbClr val="00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it-IT" sz="1400" b="1" dirty="0" err="1">
                <a:latin typeface="Calibri" panose="020F0502020204030204" pitchFamily="34" charset="0"/>
              </a:rPr>
              <a:t>Diagnostics</a:t>
            </a:r>
            <a:r>
              <a:rPr lang="it-IT" sz="1400" b="1" dirty="0">
                <a:latin typeface="Calibri" panose="020F0502020204030204" pitchFamily="34" charset="0"/>
              </a:rPr>
              <a:t> on CH for info on CHEMICAL COMPOSITION</a:t>
            </a:r>
            <a:endParaRPr lang="it-IT" sz="14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cxnSp>
        <p:nvCxnSpPr>
          <p:cNvPr id="12" name="Connettore 1 9">
            <a:extLst>
              <a:ext uri="{FF2B5EF4-FFF2-40B4-BE49-F238E27FC236}">
                <a16:creationId xmlns:a16="http://schemas.microsoft.com/office/drawing/2014/main" id="{E735C6BF-DE0F-4374-BB84-575B34CB81CC}"/>
              </a:ext>
            </a:extLst>
          </p:cNvPr>
          <p:cNvCxnSpPr>
            <a:cxnSpLocks/>
            <a:stCxn id="11" idx="2"/>
            <a:endCxn id="15" idx="0"/>
          </p:cNvCxnSpPr>
          <p:nvPr/>
        </p:nvCxnSpPr>
        <p:spPr bwMode="auto">
          <a:xfrm flipH="1">
            <a:off x="5149263" y="2183599"/>
            <a:ext cx="4178" cy="432048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Rettangolo arrotondato 10">
            <a:extLst>
              <a:ext uri="{FF2B5EF4-FFF2-40B4-BE49-F238E27FC236}">
                <a16:creationId xmlns:a16="http://schemas.microsoft.com/office/drawing/2014/main" id="{D7DBF5B1-4A66-48DA-AF9C-63ADA2020EA1}"/>
              </a:ext>
            </a:extLst>
          </p:cNvPr>
          <p:cNvSpPr/>
          <p:nvPr/>
        </p:nvSpPr>
        <p:spPr bwMode="auto">
          <a:xfrm>
            <a:off x="3709103" y="2615648"/>
            <a:ext cx="2880320" cy="758989"/>
          </a:xfrm>
          <a:prstGeom prst="roundRect">
            <a:avLst/>
          </a:prstGeom>
          <a:noFill/>
          <a:ln w="38100" cap="flat" cmpd="sng" algn="ctr">
            <a:solidFill>
              <a:srgbClr val="00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it-IT" sz="1400" dirty="0">
                <a:latin typeface="Calibri" panose="020F0502020204030204" pitchFamily="34" charset="0"/>
              </a:rPr>
              <a:t>LIBS (Laser </a:t>
            </a:r>
            <a:r>
              <a:rPr lang="it-IT" sz="1400" dirty="0" err="1">
                <a:latin typeface="Calibri" panose="020F0502020204030204" pitchFamily="34" charset="0"/>
              </a:rPr>
              <a:t>Induced</a:t>
            </a:r>
            <a:r>
              <a:rPr lang="it-IT" sz="1400" dirty="0">
                <a:latin typeface="Calibri" panose="020F0502020204030204" pitchFamily="34" charset="0"/>
              </a:rPr>
              <a:t> Breakdown </a:t>
            </a:r>
            <a:r>
              <a:rPr lang="it-IT" sz="1400" dirty="0" err="1">
                <a:latin typeface="Calibri" panose="020F0502020204030204" pitchFamily="34" charset="0"/>
              </a:rPr>
              <a:t>Spectroscopy</a:t>
            </a:r>
            <a:r>
              <a:rPr lang="it-IT" sz="1400" dirty="0">
                <a:latin typeface="Calibri" panose="020F0502020204030204" pitchFamily="34" charset="0"/>
              </a:rPr>
              <a:t>): </a:t>
            </a:r>
            <a:r>
              <a:rPr lang="it-IT" sz="1400" dirty="0" err="1">
                <a:latin typeface="Calibri" panose="020F0502020204030204" pitchFamily="34" charset="0"/>
              </a:rPr>
              <a:t>elementary</a:t>
            </a:r>
            <a:r>
              <a:rPr lang="it-IT" sz="1400" dirty="0">
                <a:latin typeface="Calibri" panose="020F0502020204030204" pitchFamily="34" charset="0"/>
              </a:rPr>
              <a:t> info</a:t>
            </a:r>
          </a:p>
        </p:txBody>
      </p:sp>
      <p:sp>
        <p:nvSpPr>
          <p:cNvPr id="17" name="Rettangolo arrotondato 14">
            <a:extLst>
              <a:ext uri="{FF2B5EF4-FFF2-40B4-BE49-F238E27FC236}">
                <a16:creationId xmlns:a16="http://schemas.microsoft.com/office/drawing/2014/main" id="{87AA0B94-9159-4692-BA78-AFA61B462342}"/>
              </a:ext>
            </a:extLst>
          </p:cNvPr>
          <p:cNvSpPr/>
          <p:nvPr/>
        </p:nvSpPr>
        <p:spPr bwMode="auto">
          <a:xfrm>
            <a:off x="3615829" y="3518653"/>
            <a:ext cx="3066868" cy="758989"/>
          </a:xfrm>
          <a:prstGeom prst="roundRect">
            <a:avLst/>
          </a:prstGeom>
          <a:noFill/>
          <a:ln w="38100" cap="flat" cmpd="sng" algn="ctr">
            <a:solidFill>
              <a:srgbClr val="00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it-IT" sz="1400" dirty="0">
                <a:latin typeface="Calibri" panose="020F0502020204030204" pitchFamily="34" charset="0"/>
              </a:rPr>
              <a:t>LIF (Laser </a:t>
            </a:r>
            <a:r>
              <a:rPr lang="it-IT" sz="1400" dirty="0" err="1">
                <a:latin typeface="Calibri" panose="020F0502020204030204" pitchFamily="34" charset="0"/>
              </a:rPr>
              <a:t>Induced</a:t>
            </a:r>
            <a:r>
              <a:rPr lang="it-IT" sz="1400" dirty="0">
                <a:latin typeface="Calibri" panose="020F0502020204030204" pitchFamily="34" charset="0"/>
              </a:rPr>
              <a:t> </a:t>
            </a:r>
            <a:r>
              <a:rPr lang="it-IT" sz="1400" dirty="0" err="1">
                <a:latin typeface="Calibri" panose="020F0502020204030204" pitchFamily="34" charset="0"/>
              </a:rPr>
              <a:t>Fluorescence</a:t>
            </a:r>
            <a:r>
              <a:rPr lang="it-IT" sz="1400" dirty="0">
                <a:latin typeface="Calibri" panose="020F0502020204030204" pitchFamily="34" charset="0"/>
              </a:rPr>
              <a:t>): MOLECULAR + CHEMICAL SORROUNDING</a:t>
            </a:r>
          </a:p>
        </p:txBody>
      </p:sp>
      <p:cxnSp>
        <p:nvCxnSpPr>
          <p:cNvPr id="18" name="Connettore 1 16">
            <a:extLst>
              <a:ext uri="{FF2B5EF4-FFF2-40B4-BE49-F238E27FC236}">
                <a16:creationId xmlns:a16="http://schemas.microsoft.com/office/drawing/2014/main" id="{D7073148-6AD5-48FC-A375-8C440CA8B11C}"/>
              </a:ext>
            </a:extLst>
          </p:cNvPr>
          <p:cNvCxnSpPr>
            <a:stCxn id="15" idx="2"/>
            <a:endCxn id="17" idx="0"/>
          </p:cNvCxnSpPr>
          <p:nvPr/>
        </p:nvCxnSpPr>
        <p:spPr bwMode="auto">
          <a:xfrm>
            <a:off x="5149263" y="3374636"/>
            <a:ext cx="0" cy="144016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Rettangolo arrotondato 17">
            <a:extLst>
              <a:ext uri="{FF2B5EF4-FFF2-40B4-BE49-F238E27FC236}">
                <a16:creationId xmlns:a16="http://schemas.microsoft.com/office/drawing/2014/main" id="{357C201E-6910-4193-84E2-974FE7B2E3E5}"/>
              </a:ext>
            </a:extLst>
          </p:cNvPr>
          <p:cNvSpPr/>
          <p:nvPr/>
        </p:nvSpPr>
        <p:spPr bwMode="auto">
          <a:xfrm>
            <a:off x="3552031" y="4526765"/>
            <a:ext cx="3181408" cy="758989"/>
          </a:xfrm>
          <a:prstGeom prst="roundRect">
            <a:avLst/>
          </a:prstGeom>
          <a:noFill/>
          <a:ln w="38100" cap="flat" cmpd="sng" algn="ctr">
            <a:solidFill>
              <a:srgbClr val="00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it-IT" sz="1400" dirty="0">
                <a:latin typeface="Calibri" panose="020F0502020204030204" pitchFamily="34" charset="0"/>
              </a:rPr>
              <a:t>Raman:</a:t>
            </a: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it-IT" sz="1400" dirty="0">
                <a:latin typeface="Calibri" panose="020F0502020204030204" pitchFamily="34" charset="0"/>
              </a:rPr>
              <a:t>MOLECULAR + CHEMICAL SORROUNDING</a:t>
            </a:r>
          </a:p>
        </p:txBody>
      </p:sp>
      <p:cxnSp>
        <p:nvCxnSpPr>
          <p:cNvPr id="20" name="Connettore 1 19">
            <a:extLst>
              <a:ext uri="{FF2B5EF4-FFF2-40B4-BE49-F238E27FC236}">
                <a16:creationId xmlns:a16="http://schemas.microsoft.com/office/drawing/2014/main" id="{5912CED8-BE4E-469F-BADA-E8D899EDF4B9}"/>
              </a:ext>
            </a:extLst>
          </p:cNvPr>
          <p:cNvCxnSpPr>
            <a:stCxn id="17" idx="2"/>
            <a:endCxn id="19" idx="0"/>
          </p:cNvCxnSpPr>
          <p:nvPr/>
        </p:nvCxnSpPr>
        <p:spPr bwMode="auto">
          <a:xfrm flipH="1">
            <a:off x="5142735" y="4277642"/>
            <a:ext cx="6528" cy="249123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Rettangolo arrotondato 32">
            <a:extLst>
              <a:ext uri="{FF2B5EF4-FFF2-40B4-BE49-F238E27FC236}">
                <a16:creationId xmlns:a16="http://schemas.microsoft.com/office/drawing/2014/main" id="{61796B18-CF4B-4768-99CB-71C3010068FC}"/>
              </a:ext>
            </a:extLst>
          </p:cNvPr>
          <p:cNvSpPr/>
          <p:nvPr/>
        </p:nvSpPr>
        <p:spPr bwMode="auto">
          <a:xfrm>
            <a:off x="6909354" y="2903679"/>
            <a:ext cx="3707904" cy="1472641"/>
          </a:xfrm>
          <a:prstGeom prst="roundRect">
            <a:avLst/>
          </a:prstGeom>
          <a:noFill/>
          <a:ln w="38100" cap="flat" cmpd="sng" algn="ctr">
            <a:solidFill>
              <a:srgbClr val="FF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 b="1" dirty="0">
                <a:latin typeface="Calibri" panose="020F0502020204030204" pitchFamily="34" charset="0"/>
              </a:rPr>
              <a:t>Physical structure (defect localization)</a:t>
            </a:r>
          </a:p>
          <a:p>
            <a:pPr algn="ctr"/>
            <a:r>
              <a:rPr lang="en-US" sz="1400" dirty="0">
                <a:latin typeface="Calibri" panose="020F0502020204030204" pitchFamily="34" charset="0"/>
              </a:rPr>
              <a:t>• Multispectral imaging</a:t>
            </a:r>
          </a:p>
          <a:p>
            <a:pPr algn="ctr"/>
            <a:r>
              <a:rPr lang="en-US" sz="1400" dirty="0">
                <a:latin typeface="Calibri" panose="020F0502020204030204" pitchFamily="34" charset="0"/>
              </a:rPr>
              <a:t>• Interferometry, speckle interferometry</a:t>
            </a:r>
          </a:p>
          <a:p>
            <a:pPr algn="ctr"/>
            <a:r>
              <a:rPr lang="en-US" sz="1400" dirty="0">
                <a:latin typeface="Calibri" panose="020F0502020204030204" pitchFamily="34" charset="0"/>
              </a:rPr>
              <a:t>• Holography, holographic interferometry</a:t>
            </a:r>
          </a:p>
          <a:p>
            <a:pPr algn="ctr"/>
            <a:r>
              <a:rPr lang="en-US" sz="1400" dirty="0">
                <a:latin typeface="Calibri" panose="020F0502020204030204" pitchFamily="34" charset="0"/>
              </a:rPr>
              <a:t>• Laser </a:t>
            </a:r>
            <a:r>
              <a:rPr lang="en-US" sz="1400" dirty="0" err="1">
                <a:latin typeface="Calibri" panose="020F0502020204030204" pitchFamily="34" charset="0"/>
              </a:rPr>
              <a:t>vibrometry</a:t>
            </a:r>
            <a:endParaRPr lang="it-IT" sz="1400" dirty="0">
              <a:latin typeface="Calibri" panose="020F0502020204030204" pitchFamily="34" charset="0"/>
            </a:endParaRPr>
          </a:p>
        </p:txBody>
      </p:sp>
      <p:sp>
        <p:nvSpPr>
          <p:cNvPr id="23" name="Rettangolo arrotondato 37">
            <a:extLst>
              <a:ext uri="{FF2B5EF4-FFF2-40B4-BE49-F238E27FC236}">
                <a16:creationId xmlns:a16="http://schemas.microsoft.com/office/drawing/2014/main" id="{5DEFADA6-AF19-43B7-908C-05FE0313CFE1}"/>
              </a:ext>
            </a:extLst>
          </p:cNvPr>
          <p:cNvSpPr/>
          <p:nvPr/>
        </p:nvSpPr>
        <p:spPr bwMode="auto">
          <a:xfrm>
            <a:off x="7082846" y="1175487"/>
            <a:ext cx="3333634" cy="648073"/>
          </a:xfrm>
          <a:prstGeom prst="roundRect">
            <a:avLst/>
          </a:prstGeom>
          <a:noFill/>
          <a:ln w="38100" cap="flat" cmpd="sng" algn="ctr">
            <a:solidFill>
              <a:srgbClr val="33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it-IT" sz="1400" b="1" dirty="0">
                <a:latin typeface="Calibri" panose="020F0502020204030204" pitchFamily="34" charset="0"/>
              </a:rPr>
              <a:t>Techniques for </a:t>
            </a:r>
            <a:r>
              <a:rPr lang="it-IT" sz="1400" b="1" dirty="0" err="1">
                <a:latin typeface="Calibri" panose="020F0502020204030204" pitchFamily="34" charset="0"/>
              </a:rPr>
              <a:t>climate</a:t>
            </a:r>
            <a:r>
              <a:rPr lang="it-IT" sz="1400" b="1" dirty="0">
                <a:latin typeface="Calibri" panose="020F0502020204030204" pitchFamily="34" charset="0"/>
              </a:rPr>
              <a:t> and </a:t>
            </a:r>
            <a:r>
              <a:rPr lang="it-IT" sz="1400" b="1" dirty="0" err="1">
                <a:latin typeface="Calibri" panose="020F0502020204030204" pitchFamily="34" charset="0"/>
              </a:rPr>
              <a:t>microclimate</a:t>
            </a:r>
            <a:r>
              <a:rPr lang="it-IT" sz="1400" b="1" dirty="0">
                <a:latin typeface="Calibri" panose="020F0502020204030204" pitchFamily="34" charset="0"/>
              </a:rPr>
              <a:t> </a:t>
            </a:r>
            <a:r>
              <a:rPr lang="it-IT" sz="1400" b="1" dirty="0" err="1">
                <a:latin typeface="Calibri" panose="020F0502020204030204" pitchFamily="34" charset="0"/>
              </a:rPr>
              <a:t>evaluation</a:t>
            </a:r>
            <a:endParaRPr lang="it-IT" sz="14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Rettangolo arrotondato 38">
            <a:extLst>
              <a:ext uri="{FF2B5EF4-FFF2-40B4-BE49-F238E27FC236}">
                <a16:creationId xmlns:a16="http://schemas.microsoft.com/office/drawing/2014/main" id="{60F49EB2-0D41-46A5-A0D7-0886CB7F31C9}"/>
              </a:ext>
            </a:extLst>
          </p:cNvPr>
          <p:cNvSpPr/>
          <p:nvPr/>
        </p:nvSpPr>
        <p:spPr bwMode="auto">
          <a:xfrm>
            <a:off x="7082846" y="2039582"/>
            <a:ext cx="3333634" cy="432049"/>
          </a:xfrm>
          <a:prstGeom prst="roundRect">
            <a:avLst/>
          </a:prstGeom>
          <a:noFill/>
          <a:ln w="38100" cap="flat" cmpd="sng" algn="ctr">
            <a:solidFill>
              <a:srgbClr val="33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it-IT" sz="1400" dirty="0">
                <a:latin typeface="Calibri" panose="020F0502020204030204" pitchFamily="34" charset="0"/>
              </a:rPr>
              <a:t>LIDAR (</a:t>
            </a:r>
            <a:r>
              <a:rPr lang="it-IT" sz="1400" dirty="0" err="1">
                <a:latin typeface="Calibri" panose="020F0502020204030204" pitchFamily="34" charset="0"/>
              </a:rPr>
              <a:t>LIght</a:t>
            </a:r>
            <a:r>
              <a:rPr lang="it-IT" sz="1400" dirty="0">
                <a:latin typeface="Calibri" panose="020F0502020204030204" pitchFamily="34" charset="0"/>
              </a:rPr>
              <a:t> </a:t>
            </a:r>
            <a:r>
              <a:rPr lang="it-IT" sz="1400" dirty="0" err="1">
                <a:latin typeface="Calibri" panose="020F0502020204030204" pitchFamily="34" charset="0"/>
              </a:rPr>
              <a:t>Detection</a:t>
            </a:r>
            <a:r>
              <a:rPr lang="it-IT" sz="1400" dirty="0">
                <a:latin typeface="Calibri" panose="020F0502020204030204" pitchFamily="34" charset="0"/>
              </a:rPr>
              <a:t> And </a:t>
            </a:r>
            <a:r>
              <a:rPr lang="it-IT" sz="1400" dirty="0" err="1">
                <a:latin typeface="Calibri" panose="020F0502020204030204" pitchFamily="34" charset="0"/>
              </a:rPr>
              <a:t>Ranging</a:t>
            </a:r>
            <a:r>
              <a:rPr lang="it-IT" sz="1400" dirty="0">
                <a:latin typeface="Calibri" panose="020F0502020204030204" pitchFamily="34" charset="0"/>
              </a:rPr>
              <a:t>)</a:t>
            </a:r>
            <a:endParaRPr lang="it-IT" sz="14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cxnSp>
        <p:nvCxnSpPr>
          <p:cNvPr id="25" name="Connettore 1 40">
            <a:extLst>
              <a:ext uri="{FF2B5EF4-FFF2-40B4-BE49-F238E27FC236}">
                <a16:creationId xmlns:a16="http://schemas.microsoft.com/office/drawing/2014/main" id="{680E9335-D78D-4B96-9AFA-B40E317DF39E}"/>
              </a:ext>
            </a:extLst>
          </p:cNvPr>
          <p:cNvCxnSpPr>
            <a:stCxn id="23" idx="2"/>
            <a:endCxn id="24" idx="0"/>
          </p:cNvCxnSpPr>
          <p:nvPr/>
        </p:nvCxnSpPr>
        <p:spPr bwMode="auto">
          <a:xfrm>
            <a:off x="8749663" y="1823559"/>
            <a:ext cx="0" cy="216022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5858C8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6BF6B22B-BDC1-4644-A199-02B1AF5E48C1}"/>
              </a:ext>
            </a:extLst>
          </p:cNvPr>
          <p:cNvSpPr/>
          <p:nvPr/>
        </p:nvSpPr>
        <p:spPr>
          <a:xfrm>
            <a:off x="3086987" y="1175487"/>
            <a:ext cx="4157329" cy="4406607"/>
          </a:xfrm>
          <a:prstGeom prst="roundRect">
            <a:avLst/>
          </a:prstGeom>
          <a:noFill/>
          <a:ln w="57150">
            <a:solidFill>
              <a:srgbClr val="60996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06CA97A-DECA-E1A7-AC7B-8AA72A5665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7</a:t>
            </a:fld>
            <a:endParaRPr lang="it-IT"/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DA5E7F45-DF83-50D0-F9A6-A9CD6082C871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4" name="Rettangolo 3">
              <a:extLst>
                <a:ext uri="{FF2B5EF4-FFF2-40B4-BE49-F238E27FC236}">
                  <a16:creationId xmlns:a16="http://schemas.microsoft.com/office/drawing/2014/main" id="{D9EC01C2-AF9E-F8DB-D27C-F3A5A340AB8E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6" name="Immagine 5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E5AB5BE2-0870-EC55-C574-34606A439F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  <p:sp>
        <p:nvSpPr>
          <p:cNvPr id="22" name="Rettangolo arrotondato 36">
            <a:extLst>
              <a:ext uri="{FF2B5EF4-FFF2-40B4-BE49-F238E27FC236}">
                <a16:creationId xmlns:a16="http://schemas.microsoft.com/office/drawing/2014/main" id="{41E2996B-4CC8-459B-BE8B-E514FA2A580C}"/>
              </a:ext>
            </a:extLst>
          </p:cNvPr>
          <p:cNvSpPr/>
          <p:nvPr/>
        </p:nvSpPr>
        <p:spPr bwMode="auto">
          <a:xfrm>
            <a:off x="1847528" y="5495966"/>
            <a:ext cx="8496944" cy="726314"/>
          </a:xfrm>
          <a:prstGeom prst="roundRect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it-IT" sz="1400" b="1" dirty="0" err="1">
                <a:latin typeface="Calibri" panose="020F0502020204030204" pitchFamily="34" charset="0"/>
              </a:rPr>
              <a:t>Morfological</a:t>
            </a:r>
            <a:r>
              <a:rPr lang="it-IT" sz="1400" b="1" dirty="0">
                <a:latin typeface="Calibri" panose="020F0502020204030204" pitchFamily="34" charset="0"/>
              </a:rPr>
              <a:t> techniques</a:t>
            </a:r>
          </a:p>
          <a:p>
            <a:pPr algn="ctr"/>
            <a:r>
              <a:rPr lang="en-US" sz="1400" dirty="0">
                <a:latin typeface="Calibri" panose="020F0502020204030204" pitchFamily="34" charset="0"/>
              </a:rPr>
              <a:t>• 3D scanning + time of flight methods </a:t>
            </a:r>
            <a:r>
              <a:rPr lang="it-IT" sz="1400" dirty="0">
                <a:latin typeface="Calibri" panose="020F0502020204030204" pitchFamily="34" charset="0"/>
              </a:rPr>
              <a:t>• </a:t>
            </a:r>
            <a:r>
              <a:rPr lang="it-IT" sz="1400" dirty="0" err="1">
                <a:latin typeface="Calibri" panose="020F0502020204030204" pitchFamily="34" charset="0"/>
              </a:rPr>
              <a:t>Triangulation</a:t>
            </a:r>
            <a:r>
              <a:rPr lang="it-IT" sz="1400" dirty="0">
                <a:latin typeface="Calibri" panose="020F0502020204030204" pitchFamily="34" charset="0"/>
              </a:rPr>
              <a:t> scanning • Surface </a:t>
            </a:r>
            <a:r>
              <a:rPr lang="it-IT" sz="1400" dirty="0" err="1">
                <a:latin typeface="Calibri" panose="020F0502020204030204" pitchFamily="34" charset="0"/>
              </a:rPr>
              <a:t>profilometry</a:t>
            </a:r>
            <a:endParaRPr lang="it-IT" sz="1400" dirty="0">
              <a:latin typeface="Calibri" panose="020F0502020204030204" pitchFamily="34" charset="0"/>
            </a:endParaRPr>
          </a:p>
          <a:p>
            <a:pPr algn="ctr"/>
            <a:r>
              <a:rPr lang="it-IT" sz="1400" dirty="0">
                <a:latin typeface="Calibri" panose="020F0502020204030204" pitchFamily="34" charset="0"/>
              </a:rPr>
              <a:t>• Laser </a:t>
            </a:r>
            <a:r>
              <a:rPr lang="it-IT" sz="1400" dirty="0" err="1">
                <a:latin typeface="Calibri" panose="020F0502020204030204" pitchFamily="34" charset="0"/>
              </a:rPr>
              <a:t>scatterometry</a:t>
            </a:r>
            <a:r>
              <a:rPr lang="it-IT" sz="1400" dirty="0">
                <a:latin typeface="Calibri" panose="020F0502020204030204" pitchFamily="34" charset="0"/>
              </a:rPr>
              <a:t> • Laser </a:t>
            </a:r>
            <a:r>
              <a:rPr lang="it-IT" sz="1400" dirty="0" err="1">
                <a:latin typeface="Calibri" panose="020F0502020204030204" pitchFamily="34" charset="0"/>
              </a:rPr>
              <a:t>tomography</a:t>
            </a:r>
            <a:r>
              <a:rPr lang="it-IT" sz="1400" dirty="0">
                <a:latin typeface="Calibri" panose="020F0502020204030204" pitchFamily="34" charset="0"/>
              </a:rPr>
              <a:t> (OCT)</a:t>
            </a:r>
          </a:p>
        </p:txBody>
      </p:sp>
    </p:spTree>
    <p:extLst>
      <p:ext uri="{BB962C8B-B14F-4D97-AF65-F5344CB8AC3E}">
        <p14:creationId xmlns:p14="http://schemas.microsoft.com/office/powerpoint/2010/main" val="3022646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5" grpId="0" animBg="1"/>
      <p:bldP spid="17" grpId="0" animBg="1"/>
      <p:bldP spid="19" grpId="0" animBg="1"/>
      <p:bldP spid="21" grpId="0" animBg="1"/>
      <p:bldP spid="23" grpId="0" animBg="1"/>
      <p:bldP spid="24" grpId="0" animBg="1"/>
      <p:bldP spid="7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0BA0FE-5F47-408A-81BB-D1A2526B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LIBS (Laser Induced Breakdown Spectroscopy)</a:t>
            </a: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B4296782-E6F0-41DC-82F2-AF86218E2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0" y="2179632"/>
            <a:ext cx="2808288" cy="792162"/>
          </a:xfrm>
          <a:prstGeom prst="rect">
            <a:avLst/>
          </a:prstGeom>
          <a:solidFill>
            <a:srgbClr val="B49F8E"/>
          </a:solidFill>
          <a:ln w="255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alibri" panose="020F0502020204030204" pitchFamily="34" charset="0"/>
              <a:cs typeface="Khmer UI" pitchFamily="34" charset="0"/>
            </a:endParaRPr>
          </a:p>
        </p:txBody>
      </p:sp>
      <p:sp>
        <p:nvSpPr>
          <p:cNvPr id="30" name="Line 4">
            <a:extLst>
              <a:ext uri="{FF2B5EF4-FFF2-40B4-BE49-F238E27FC236}">
                <a16:creationId xmlns:a16="http://schemas.microsoft.com/office/drawing/2014/main" id="{AA774D92-2BBA-4CD0-A1EF-4EC6011E259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6275" y="1531932"/>
            <a:ext cx="431800" cy="647700"/>
          </a:xfrm>
          <a:prstGeom prst="line">
            <a:avLst/>
          </a:prstGeom>
          <a:noFill/>
          <a:ln w="25560">
            <a:solidFill>
              <a:srgbClr val="009A00"/>
            </a:solidFill>
            <a:miter lim="800000"/>
            <a:headEnd/>
            <a:tailEnd/>
          </a:ln>
        </p:spPr>
        <p:txBody>
          <a:bodyPr/>
          <a:lstStyle/>
          <a:p>
            <a:endParaRPr lang="it-IT" dirty="0">
              <a:latin typeface="Calibri" panose="020F0502020204030204" pitchFamily="34" charset="0"/>
              <a:cs typeface="Khmer UI" pitchFamily="34" charset="0"/>
            </a:endParaRPr>
          </a:p>
        </p:txBody>
      </p:sp>
      <p:grpSp>
        <p:nvGrpSpPr>
          <p:cNvPr id="31" name="Group 5">
            <a:extLst>
              <a:ext uri="{FF2B5EF4-FFF2-40B4-BE49-F238E27FC236}">
                <a16:creationId xmlns:a16="http://schemas.microsoft.com/office/drawing/2014/main" id="{8D49772D-0EE6-4D09-9880-D8AC145C292A}"/>
              </a:ext>
            </a:extLst>
          </p:cNvPr>
          <p:cNvGrpSpPr>
            <a:grpSpLocks/>
          </p:cNvGrpSpPr>
          <p:nvPr/>
        </p:nvGrpSpPr>
        <p:grpSpPr bwMode="auto">
          <a:xfrm>
            <a:off x="5664201" y="1098545"/>
            <a:ext cx="3670299" cy="1871663"/>
            <a:chOff x="2608" y="980"/>
            <a:chExt cx="2312" cy="1179"/>
          </a:xfrm>
        </p:grpSpPr>
        <p:sp>
          <p:nvSpPr>
            <p:cNvPr id="32" name="Rectangle 6">
              <a:extLst>
                <a:ext uri="{FF2B5EF4-FFF2-40B4-BE49-F238E27FC236}">
                  <a16:creationId xmlns:a16="http://schemas.microsoft.com/office/drawing/2014/main" id="{46048972-CE96-4229-B1F1-9BFD0D8D06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2" y="1661"/>
              <a:ext cx="1768" cy="498"/>
            </a:xfrm>
            <a:prstGeom prst="rect">
              <a:avLst/>
            </a:prstGeom>
            <a:solidFill>
              <a:srgbClr val="B49F8E"/>
            </a:solidFill>
            <a:ln w="255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anose="020F0502020204030204" pitchFamily="34" charset="0"/>
                <a:cs typeface="Khmer UI" pitchFamily="34" charset="0"/>
              </a:endParaRPr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87867E40-B810-457E-B74A-CC3DABF5F1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6" y="1435"/>
              <a:ext cx="557" cy="349"/>
            </a:xfrm>
            <a:custGeom>
              <a:avLst/>
              <a:gdLst>
                <a:gd name="T0" fmla="*/ 1 w 557"/>
                <a:gd name="T1" fmla="*/ 74 h 350"/>
                <a:gd name="T2" fmla="*/ 65 w 557"/>
                <a:gd name="T3" fmla="*/ 165 h 350"/>
                <a:gd name="T4" fmla="*/ 101 w 557"/>
                <a:gd name="T5" fmla="*/ 235 h 350"/>
                <a:gd name="T6" fmla="*/ 129 w 557"/>
                <a:gd name="T7" fmla="*/ 281 h 350"/>
                <a:gd name="T8" fmla="*/ 248 w 557"/>
                <a:gd name="T9" fmla="*/ 290 h 350"/>
                <a:gd name="T10" fmla="*/ 321 w 557"/>
                <a:gd name="T11" fmla="*/ 345 h 350"/>
                <a:gd name="T12" fmla="*/ 412 w 557"/>
                <a:gd name="T13" fmla="*/ 336 h 350"/>
                <a:gd name="T14" fmla="*/ 421 w 557"/>
                <a:gd name="T15" fmla="*/ 308 h 350"/>
                <a:gd name="T16" fmla="*/ 467 w 557"/>
                <a:gd name="T17" fmla="*/ 281 h 350"/>
                <a:gd name="T18" fmla="*/ 522 w 557"/>
                <a:gd name="T19" fmla="*/ 217 h 350"/>
                <a:gd name="T20" fmla="*/ 531 w 557"/>
                <a:gd name="T21" fmla="*/ 101 h 350"/>
                <a:gd name="T22" fmla="*/ 504 w 557"/>
                <a:gd name="T23" fmla="*/ 83 h 350"/>
                <a:gd name="T24" fmla="*/ 485 w 557"/>
                <a:gd name="T25" fmla="*/ 64 h 350"/>
                <a:gd name="T26" fmla="*/ 430 w 557"/>
                <a:gd name="T27" fmla="*/ 46 h 350"/>
                <a:gd name="T28" fmla="*/ 312 w 557"/>
                <a:gd name="T29" fmla="*/ 0 h 350"/>
                <a:gd name="T30" fmla="*/ 10 w 557"/>
                <a:gd name="T31" fmla="*/ 28 h 350"/>
                <a:gd name="T32" fmla="*/ 1 w 557"/>
                <a:gd name="T33" fmla="*/ 74 h 35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7"/>
                <a:gd name="T52" fmla="*/ 0 h 350"/>
                <a:gd name="T53" fmla="*/ 557 w 557"/>
                <a:gd name="T54" fmla="*/ 350 h 35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7" h="350">
                  <a:moveTo>
                    <a:pt x="1" y="74"/>
                  </a:moveTo>
                  <a:cubicBezTo>
                    <a:pt x="14" y="113"/>
                    <a:pt x="35" y="137"/>
                    <a:pt x="65" y="165"/>
                  </a:cubicBezTo>
                  <a:cubicBezTo>
                    <a:pt x="83" y="259"/>
                    <a:pt x="57" y="171"/>
                    <a:pt x="101" y="238"/>
                  </a:cubicBezTo>
                  <a:cubicBezTo>
                    <a:pt x="110" y="252"/>
                    <a:pt x="105" y="279"/>
                    <a:pt x="129" y="284"/>
                  </a:cubicBezTo>
                  <a:cubicBezTo>
                    <a:pt x="168" y="292"/>
                    <a:pt x="208" y="290"/>
                    <a:pt x="248" y="293"/>
                  </a:cubicBezTo>
                  <a:cubicBezTo>
                    <a:pt x="269" y="325"/>
                    <a:pt x="285" y="336"/>
                    <a:pt x="321" y="348"/>
                  </a:cubicBezTo>
                  <a:cubicBezTo>
                    <a:pt x="351" y="345"/>
                    <a:pt x="383" y="350"/>
                    <a:pt x="412" y="339"/>
                  </a:cubicBezTo>
                  <a:cubicBezTo>
                    <a:pt x="421" y="336"/>
                    <a:pt x="416" y="319"/>
                    <a:pt x="421" y="311"/>
                  </a:cubicBezTo>
                  <a:cubicBezTo>
                    <a:pt x="433" y="291"/>
                    <a:pt x="447" y="291"/>
                    <a:pt x="467" y="284"/>
                  </a:cubicBezTo>
                  <a:cubicBezTo>
                    <a:pt x="491" y="247"/>
                    <a:pt x="479" y="234"/>
                    <a:pt x="522" y="220"/>
                  </a:cubicBezTo>
                  <a:cubicBezTo>
                    <a:pt x="551" y="175"/>
                    <a:pt x="557" y="179"/>
                    <a:pt x="531" y="101"/>
                  </a:cubicBezTo>
                  <a:cubicBezTo>
                    <a:pt x="528" y="91"/>
                    <a:pt x="512" y="90"/>
                    <a:pt x="504" y="83"/>
                  </a:cubicBezTo>
                  <a:cubicBezTo>
                    <a:pt x="497" y="77"/>
                    <a:pt x="493" y="68"/>
                    <a:pt x="485" y="64"/>
                  </a:cubicBezTo>
                  <a:cubicBezTo>
                    <a:pt x="468" y="55"/>
                    <a:pt x="430" y="46"/>
                    <a:pt x="430" y="46"/>
                  </a:cubicBezTo>
                  <a:cubicBezTo>
                    <a:pt x="394" y="22"/>
                    <a:pt x="353" y="15"/>
                    <a:pt x="312" y="0"/>
                  </a:cubicBezTo>
                  <a:cubicBezTo>
                    <a:pt x="193" y="26"/>
                    <a:pt x="184" y="21"/>
                    <a:pt x="10" y="28"/>
                  </a:cubicBezTo>
                  <a:cubicBezTo>
                    <a:pt x="0" y="67"/>
                    <a:pt x="1" y="52"/>
                    <a:pt x="1" y="7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anose="020F0502020204030204" pitchFamily="34" charset="0"/>
                <a:cs typeface="Khmer UI" pitchFamily="34" charset="0"/>
              </a:endParaRPr>
            </a:p>
          </p:txBody>
        </p:sp>
        <p:sp>
          <p:nvSpPr>
            <p:cNvPr id="34" name="AutoShape 8">
              <a:extLst>
                <a:ext uri="{FF2B5EF4-FFF2-40B4-BE49-F238E27FC236}">
                  <a16:creationId xmlns:a16="http://schemas.microsoft.com/office/drawing/2014/main" id="{589BBE78-F960-4E2A-AAAC-870B7B7D8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1" y="1661"/>
              <a:ext cx="90" cy="136"/>
            </a:xfrm>
            <a:prstGeom prst="leftBracket">
              <a:avLst>
                <a:gd name="adj" fmla="val 12593"/>
              </a:avLst>
            </a:prstGeom>
            <a:noFill/>
            <a:ln w="1908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anose="020F0502020204030204" pitchFamily="34" charset="0"/>
                <a:cs typeface="Khmer UI" pitchFamily="34" charset="0"/>
              </a:endParaRPr>
            </a:p>
          </p:txBody>
        </p:sp>
        <p:sp>
          <p:nvSpPr>
            <p:cNvPr id="35" name="Text Box 9">
              <a:extLst>
                <a:ext uri="{FF2B5EF4-FFF2-40B4-BE49-F238E27FC236}">
                  <a16:creationId xmlns:a16="http://schemas.microsoft.com/office/drawing/2014/main" id="{72C72FC8-CF4B-4C3C-B7CF-5B189AE04D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8" y="1552"/>
              <a:ext cx="381" cy="2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square" lIns="90000" tIns="46800" rIns="90000" bIns="46800">
              <a:spAutoFit/>
            </a:bodyPr>
            <a:lstStyle/>
            <a:p>
              <a:pPr>
                <a:spcBef>
                  <a:spcPts val="1250"/>
                </a:spcBef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GB" sz="2400" dirty="0">
                  <a:solidFill>
                    <a:srgbClr val="000000"/>
                  </a:solidFill>
                  <a:latin typeface="Calibri" panose="020F0502020204030204" pitchFamily="34" charset="0"/>
                  <a:cs typeface="Khmer UI" pitchFamily="34" charset="0"/>
                  <a:sym typeface="Symbol" pitchFamily="18" charset="2"/>
                </a:rPr>
                <a:t></a:t>
              </a:r>
              <a:r>
                <a:rPr lang="en-GB" sz="2000" dirty="0">
                  <a:solidFill>
                    <a:srgbClr val="000000"/>
                  </a:solidFill>
                  <a:latin typeface="Calibri" panose="020F0502020204030204" pitchFamily="34" charset="0"/>
                  <a:cs typeface="Khmer UI" pitchFamily="34" charset="0"/>
                </a:rPr>
                <a:t>m</a:t>
              </a:r>
            </a:p>
          </p:txBody>
        </p:sp>
        <p:sp>
          <p:nvSpPr>
            <p:cNvPr id="36" name="Freeform 10">
              <a:extLst>
                <a:ext uri="{FF2B5EF4-FFF2-40B4-BE49-F238E27FC236}">
                  <a16:creationId xmlns:a16="http://schemas.microsoft.com/office/drawing/2014/main" id="{9CAFB296-B665-478C-A0F2-08A832A889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2" y="1118"/>
              <a:ext cx="681" cy="634"/>
            </a:xfrm>
            <a:custGeom>
              <a:avLst/>
              <a:gdLst>
                <a:gd name="T0" fmla="*/ 0 w 590"/>
                <a:gd name="T1" fmla="*/ 0 h 635"/>
                <a:gd name="T2" fmla="*/ 489 w 590"/>
                <a:gd name="T3" fmla="*/ 632 h 635"/>
                <a:gd name="T4" fmla="*/ 907 w 590"/>
                <a:gd name="T5" fmla="*/ 0 h 635"/>
                <a:gd name="T6" fmla="*/ 0 60000 65536"/>
                <a:gd name="T7" fmla="*/ 0 60000 65536"/>
                <a:gd name="T8" fmla="*/ 0 60000 65536"/>
                <a:gd name="T9" fmla="*/ 0 w 590"/>
                <a:gd name="T10" fmla="*/ 0 h 635"/>
                <a:gd name="T11" fmla="*/ 590 w 590"/>
                <a:gd name="T12" fmla="*/ 635 h 6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90" h="635">
                  <a:moveTo>
                    <a:pt x="0" y="0"/>
                  </a:moveTo>
                  <a:cubicBezTo>
                    <a:pt x="110" y="317"/>
                    <a:pt x="220" y="635"/>
                    <a:pt x="318" y="635"/>
                  </a:cubicBezTo>
                  <a:cubicBezTo>
                    <a:pt x="416" y="635"/>
                    <a:pt x="545" y="106"/>
                    <a:pt x="590" y="0"/>
                  </a:cubicBezTo>
                </a:path>
              </a:pathLst>
            </a:custGeom>
            <a:solidFill>
              <a:srgbClr val="D4C8BE"/>
            </a:solidFill>
            <a:ln w="9360">
              <a:solidFill>
                <a:srgbClr val="B49F8E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latin typeface="Calibri" panose="020F0502020204030204" pitchFamily="34" charset="0"/>
                <a:cs typeface="Khmer UI" pitchFamily="34" charset="0"/>
              </a:endParaRPr>
            </a:p>
          </p:txBody>
        </p:sp>
        <p:sp>
          <p:nvSpPr>
            <p:cNvPr id="37" name="Line 11">
              <a:extLst>
                <a:ext uri="{FF2B5EF4-FFF2-40B4-BE49-F238E27FC236}">
                  <a16:creationId xmlns:a16="http://schemas.microsoft.com/office/drawing/2014/main" id="{774DCDB0-1642-411D-8460-52A73378DF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83" y="980"/>
              <a:ext cx="142" cy="27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>
                <a:latin typeface="Calibri" panose="020F0502020204030204" pitchFamily="34" charset="0"/>
                <a:cs typeface="Khmer UI" pitchFamily="34" charset="0"/>
              </a:endParaRPr>
            </a:p>
          </p:txBody>
        </p:sp>
        <p:sp>
          <p:nvSpPr>
            <p:cNvPr id="38" name="Line 12">
              <a:extLst>
                <a:ext uri="{FF2B5EF4-FFF2-40B4-BE49-F238E27FC236}">
                  <a16:creationId xmlns:a16="http://schemas.microsoft.com/office/drawing/2014/main" id="{673C5EA8-44C1-409F-8C9F-7129A39FA2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94" y="980"/>
              <a:ext cx="137" cy="27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>
                <a:latin typeface="Calibri" panose="020F0502020204030204" pitchFamily="34" charset="0"/>
                <a:cs typeface="Khmer UI" pitchFamily="34" charset="0"/>
              </a:endParaRPr>
            </a:p>
          </p:txBody>
        </p:sp>
        <p:sp>
          <p:nvSpPr>
            <p:cNvPr id="39" name="Line 13">
              <a:extLst>
                <a:ext uri="{FF2B5EF4-FFF2-40B4-BE49-F238E27FC236}">
                  <a16:creationId xmlns:a16="http://schemas.microsoft.com/office/drawing/2014/main" id="{55317709-A3FF-4C22-B90E-F91AACB869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58" y="980"/>
              <a:ext cx="1" cy="27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>
                <a:latin typeface="Calibri" panose="020F0502020204030204" pitchFamily="34" charset="0"/>
                <a:cs typeface="Khmer UI" pitchFamily="34" charset="0"/>
              </a:endParaRPr>
            </a:p>
          </p:txBody>
        </p:sp>
      </p:grpSp>
      <p:sp>
        <p:nvSpPr>
          <p:cNvPr id="54" name="Text Box 14">
            <a:extLst>
              <a:ext uri="{FF2B5EF4-FFF2-40B4-BE49-F238E27FC236}">
                <a16:creationId xmlns:a16="http://schemas.microsoft.com/office/drawing/2014/main" id="{6882BDBB-0532-45F6-972D-07D18F25D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3864" y="3116258"/>
            <a:ext cx="8063151" cy="369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98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200" dirty="0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Creation of a </a:t>
            </a:r>
            <a:r>
              <a:rPr lang="en-GB" sz="2200" i="1" dirty="0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plasma</a:t>
            </a:r>
            <a:r>
              <a:rPr lang="en-GB" sz="2200" dirty="0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 on the target surface.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3F6D094-7DA5-83F5-B934-62BFAA3A25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8</a:t>
            </a:fld>
            <a:endParaRPr lang="it-IT"/>
          </a:p>
        </p:txBody>
      </p:sp>
      <p:sp>
        <p:nvSpPr>
          <p:cNvPr id="8" name="Text Box 45">
            <a:extLst>
              <a:ext uri="{FF2B5EF4-FFF2-40B4-BE49-F238E27FC236}">
                <a16:creationId xmlns:a16="http://schemas.microsoft.com/office/drawing/2014/main" id="{B6EBB90B-1106-F8C6-E62A-75C718E17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3743" y="3635866"/>
            <a:ext cx="9036496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3366FF"/>
              </a:buClr>
              <a:buFontTx/>
              <a:buChar char="•"/>
            </a:pPr>
            <a:r>
              <a:rPr lang="it-IT" sz="2000" dirty="0">
                <a:latin typeface="Calibri" panose="020F0502020204030204" pitchFamily="34" charset="0"/>
                <a:cs typeface="Khmer UI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Khmer UI" pitchFamily="34" charset="0"/>
              </a:rPr>
              <a:t>Evaporation of a small portion of the sample and formation of the plume. Formation of the first free electrons.</a:t>
            </a:r>
            <a:endParaRPr lang="it-IT" sz="2000" dirty="0">
              <a:latin typeface="Calibri" panose="020F0502020204030204" pitchFamily="34" charset="0"/>
              <a:cs typeface="Khmer UI" pitchFamily="34" charset="0"/>
            </a:endParaRPr>
          </a:p>
        </p:txBody>
      </p:sp>
      <p:sp>
        <p:nvSpPr>
          <p:cNvPr id="9" name="Text Box 46">
            <a:extLst>
              <a:ext uri="{FF2B5EF4-FFF2-40B4-BE49-F238E27FC236}">
                <a16:creationId xmlns:a16="http://schemas.microsoft.com/office/drawing/2014/main" id="{9A5B1738-B13F-EFEE-378F-BFBFE9F34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3743" y="4381990"/>
            <a:ext cx="90364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3366FF"/>
              </a:buClr>
              <a:buFontTx/>
              <a:buChar char="•"/>
            </a:pPr>
            <a:r>
              <a:rPr lang="it-IT" sz="2000" dirty="0">
                <a:latin typeface="Calibri" panose="020F0502020204030204" pitchFamily="34" charset="0"/>
                <a:cs typeface="Khmer UI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Khmer UI" pitchFamily="34" charset="0"/>
              </a:rPr>
              <a:t>Electron bremsstrahlung results in the emission of intense continuous radiation.</a:t>
            </a:r>
            <a:endParaRPr lang="it-IT" sz="2000" dirty="0">
              <a:latin typeface="Calibri" panose="020F0502020204030204" pitchFamily="34" charset="0"/>
              <a:cs typeface="Khmer UI" pitchFamily="34" charset="0"/>
            </a:endParaRPr>
          </a:p>
        </p:txBody>
      </p:sp>
      <p:sp>
        <p:nvSpPr>
          <p:cNvPr id="10" name="Text Box 47">
            <a:extLst>
              <a:ext uri="{FF2B5EF4-FFF2-40B4-BE49-F238E27FC236}">
                <a16:creationId xmlns:a16="http://schemas.microsoft.com/office/drawing/2014/main" id="{8957E28B-761B-EB82-7B8D-594D33A5B8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3743" y="4929133"/>
            <a:ext cx="903649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3366FF"/>
              </a:buClr>
              <a:buFontTx/>
              <a:buChar char="•"/>
            </a:pPr>
            <a:r>
              <a:rPr lang="it-IT" sz="2000" dirty="0">
                <a:latin typeface="Calibri" panose="020F0502020204030204" pitchFamily="34" charset="0"/>
                <a:cs typeface="Khmer UI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Khmer UI" pitchFamily="34" charset="0"/>
              </a:rPr>
              <a:t>Atomic emission lines are visible for a few </a:t>
            </a:r>
            <a:r>
              <a:rPr lang="en-US" sz="2000" dirty="0" err="1">
                <a:latin typeface="Calibri" panose="020F0502020204030204" pitchFamily="34" charset="0"/>
                <a:cs typeface="Khmer UI" pitchFamily="34" charset="0"/>
              </a:rPr>
              <a:t>ms</a:t>
            </a:r>
            <a:r>
              <a:rPr lang="it-IT" sz="2000" dirty="0">
                <a:latin typeface="Calibri" panose="020F0502020204030204" pitchFamily="34" charset="0"/>
                <a:cs typeface="Khmer UI" pitchFamily="34" charset="0"/>
              </a:rPr>
              <a:t>.</a:t>
            </a:r>
          </a:p>
        </p:txBody>
      </p:sp>
      <p:sp>
        <p:nvSpPr>
          <p:cNvPr id="11" name="Text Box 48">
            <a:extLst>
              <a:ext uri="{FF2B5EF4-FFF2-40B4-BE49-F238E27FC236}">
                <a16:creationId xmlns:a16="http://schemas.microsoft.com/office/drawing/2014/main" id="{BBB9BA8D-41AE-5242-5A97-EAB6B5BC95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3743" y="5448790"/>
            <a:ext cx="910909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3366FF"/>
              </a:buClr>
              <a:buFontTx/>
              <a:buChar char="•"/>
            </a:pPr>
            <a:r>
              <a:rPr lang="it-IT" sz="2000" dirty="0">
                <a:latin typeface="Calibri" panose="020F0502020204030204" pitchFamily="34" charset="0"/>
                <a:cs typeface="Khmer UI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Khmer UI" pitchFamily="34" charset="0"/>
              </a:rPr>
              <a:t>Emissions resulting from plasma cooling cease, while surface evaporation continues, accompanied by the ejection of nanoparticles.</a:t>
            </a:r>
            <a:endParaRPr lang="it-IT" sz="2000" dirty="0">
              <a:latin typeface="Calibri" panose="020F0502020204030204" pitchFamily="34" charset="0"/>
              <a:cs typeface="Khmer UI" pitchFamily="34" charset="0"/>
            </a:endParaRPr>
          </a:p>
        </p:txBody>
      </p:sp>
      <p:sp>
        <p:nvSpPr>
          <p:cNvPr id="12" name="Freccia a destra 11">
            <a:extLst>
              <a:ext uri="{FF2B5EF4-FFF2-40B4-BE49-F238E27FC236}">
                <a16:creationId xmlns:a16="http://schemas.microsoft.com/office/drawing/2014/main" id="{186C0E2E-4D30-8984-AD5C-FD7E127378CE}"/>
              </a:ext>
            </a:extLst>
          </p:cNvPr>
          <p:cNvSpPr/>
          <p:nvPr/>
        </p:nvSpPr>
        <p:spPr>
          <a:xfrm>
            <a:off x="8088202" y="4999229"/>
            <a:ext cx="405031" cy="25668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C303442-AA07-569E-4578-21E1C0A1C4A4}"/>
              </a:ext>
            </a:extLst>
          </p:cNvPr>
          <p:cNvSpPr txBox="1"/>
          <p:nvPr/>
        </p:nvSpPr>
        <p:spPr>
          <a:xfrm>
            <a:off x="8744607" y="4999230"/>
            <a:ext cx="1639614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Finger </a:t>
            </a:r>
            <a:r>
              <a:rPr lang="it-IT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print</a:t>
            </a:r>
            <a:endParaRPr lang="it-IT" sz="2000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B5CED07-7603-82F7-D316-12888FFC4786}"/>
              </a:ext>
            </a:extLst>
          </p:cNvPr>
          <p:cNvSpPr txBox="1"/>
          <p:nvPr/>
        </p:nvSpPr>
        <p:spPr>
          <a:xfrm>
            <a:off x="1759671" y="1317620"/>
            <a:ext cx="1518519" cy="246221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pPr algn="r"/>
            <a:r>
              <a:rPr lang="it-IT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Pulsed</a:t>
            </a: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laser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9076A208-D4A1-BFF3-FAA4-D81092AEA4BE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EB885742-749A-00D8-DFD9-98CC04D4A008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7" name="Immagine 6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6BD00400-D8A0-4DC1-BEEE-AF3B4B8C0E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6506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8" grpId="0"/>
      <p:bldP spid="9" grpId="0"/>
      <p:bldP spid="10" grpId="0"/>
      <p:bldP spid="11" grpId="0"/>
      <p:bldP spid="12" grpId="0" animBg="1"/>
      <p:bldP spid="13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0BA0FE-5F47-408A-81BB-D1A2526B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LIBS (Laser Induced Breakdown Spectroscopy)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D3773C9-AB9A-4DFA-9DC4-2037406DB62A}"/>
              </a:ext>
            </a:extLst>
          </p:cNvPr>
          <p:cNvSpPr txBox="1"/>
          <p:nvPr/>
        </p:nvSpPr>
        <p:spPr>
          <a:xfrm>
            <a:off x="2362201" y="1228691"/>
            <a:ext cx="6738257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</a:rPr>
              <a:t>Parameters that determine the characteristics of plasma:</a:t>
            </a:r>
            <a:endParaRPr lang="it-IT" sz="2000" b="1" dirty="0">
              <a:latin typeface="Calibri" panose="020F0502020204030204" pitchFamily="34" charset="0"/>
            </a:endParaRPr>
          </a:p>
        </p:txBody>
      </p:sp>
      <p:sp>
        <p:nvSpPr>
          <p:cNvPr id="14" name="Text Box 2">
            <a:extLst>
              <a:ext uri="{FF2B5EF4-FFF2-40B4-BE49-F238E27FC236}">
                <a16:creationId xmlns:a16="http://schemas.microsoft.com/office/drawing/2014/main" id="{CA2AEEE7-501D-4CAA-85F3-0B0A19FC1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2025408"/>
            <a:ext cx="8534400" cy="2383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buClr>
                <a:srgbClr val="003A6A"/>
              </a:buClr>
              <a:buFontTx/>
              <a:buChar char="•"/>
            </a:pPr>
            <a:r>
              <a:rPr lang="en-US" sz="2000" dirty="0">
                <a:latin typeface="Calibri" panose="020F0502020204030204" pitchFamily="34" charset="0"/>
                <a:cs typeface="Khmer UI" pitchFamily="34" charset="0"/>
              </a:rPr>
              <a:t>laser wavelength</a:t>
            </a:r>
          </a:p>
          <a:p>
            <a:pPr>
              <a:lnSpc>
                <a:spcPct val="110000"/>
              </a:lnSpc>
              <a:spcBef>
                <a:spcPct val="50000"/>
              </a:spcBef>
              <a:buClr>
                <a:srgbClr val="003A6A"/>
              </a:buClr>
              <a:buFontTx/>
              <a:buChar char="•"/>
            </a:pPr>
            <a:r>
              <a:rPr lang="en-US" sz="2000" dirty="0">
                <a:latin typeface="Calibri" panose="020F0502020204030204" pitchFamily="34" charset="0"/>
                <a:cs typeface="Khmer UI" pitchFamily="34" charset="0"/>
              </a:rPr>
              <a:t>pulse duration</a:t>
            </a:r>
          </a:p>
          <a:p>
            <a:pPr>
              <a:lnSpc>
                <a:spcPct val="110000"/>
              </a:lnSpc>
              <a:spcBef>
                <a:spcPct val="50000"/>
              </a:spcBef>
              <a:buClr>
                <a:srgbClr val="003A6A"/>
              </a:buClr>
              <a:buFontTx/>
              <a:buChar char="•"/>
            </a:pPr>
            <a:r>
              <a:rPr lang="en-US" sz="2000" dirty="0">
                <a:latin typeface="Calibri" panose="020F0502020204030204" pitchFamily="34" charset="0"/>
                <a:cs typeface="Khmer UI" pitchFamily="34" charset="0"/>
              </a:rPr>
              <a:t>pulse fluence</a:t>
            </a:r>
          </a:p>
          <a:p>
            <a:pPr>
              <a:lnSpc>
                <a:spcPct val="110000"/>
              </a:lnSpc>
              <a:spcBef>
                <a:spcPct val="50000"/>
              </a:spcBef>
              <a:buClr>
                <a:srgbClr val="003A6A"/>
              </a:buClr>
              <a:buFontTx/>
              <a:buChar char="•"/>
            </a:pPr>
            <a:r>
              <a:rPr lang="en-US" sz="2000" dirty="0">
                <a:latin typeface="Calibri" panose="020F0502020204030204" pitchFamily="34" charset="0"/>
                <a:cs typeface="Khmer UI" pitchFamily="34" charset="0"/>
              </a:rPr>
              <a:t>environment or atmosphere in which the measures take place</a:t>
            </a:r>
          </a:p>
          <a:p>
            <a:pPr>
              <a:lnSpc>
                <a:spcPct val="110000"/>
              </a:lnSpc>
              <a:spcBef>
                <a:spcPct val="50000"/>
              </a:spcBef>
              <a:buClr>
                <a:srgbClr val="003A6A"/>
              </a:buClr>
              <a:buFontTx/>
              <a:buChar char="•"/>
            </a:pPr>
            <a:r>
              <a:rPr lang="en-US" sz="2000" dirty="0">
                <a:latin typeface="Calibri" panose="020F0502020204030204" pitchFamily="34" charset="0"/>
                <a:cs typeface="Khmer UI" pitchFamily="34" charset="0"/>
              </a:rPr>
              <a:t>matrix of the sample under analysis</a:t>
            </a:r>
            <a:endParaRPr lang="it-IT" sz="2000" dirty="0">
              <a:latin typeface="Calibri" panose="020F0502020204030204" pitchFamily="34" charset="0"/>
              <a:cs typeface="Khmer UI" pitchFamily="34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91D1D77-10F9-3FC0-2FD1-DC38AD7C2E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9</a:t>
            </a:fld>
            <a:endParaRPr lang="it-IT"/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401DDED3-7829-96F7-D348-E7BABDCC8E6D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345B48A2-9119-F47D-6C5E-E1BA8AC6393E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7" name="Immagine 6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01A27E2D-9C72-6156-CEFB-4D4F389FEB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44614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0BA0FE-5F47-408A-81BB-D1A2526B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LIBS (Laser Induced Breakdown Spectroscopy)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ED706A1-12AA-1F13-FD7A-9B24039905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10</a:t>
            </a:fld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6C8E6A5-9226-CB9E-D203-EDF5EF8ADACB}"/>
              </a:ext>
            </a:extLst>
          </p:cNvPr>
          <p:cNvSpPr txBox="1"/>
          <p:nvPr/>
        </p:nvSpPr>
        <p:spPr>
          <a:xfrm>
            <a:off x="7551683" y="1413642"/>
            <a:ext cx="2548758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sz="2000" b="1" dirty="0">
                <a:latin typeface="Calibri" panose="020F0502020204030204" pitchFamily="34" charset="0"/>
                <a:cs typeface="Calibri" panose="020F0502020204030204" pitchFamily="34" charset="0"/>
              </a:rPr>
              <a:t>Quantitative </a:t>
            </a:r>
            <a:r>
              <a:rPr lang="it-IT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analysis</a:t>
            </a:r>
            <a:endParaRPr lang="it-IT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EF8793F-EEDC-2BDF-F0ED-9D246162CE13}"/>
              </a:ext>
            </a:extLst>
          </p:cNvPr>
          <p:cNvSpPr txBox="1"/>
          <p:nvPr/>
        </p:nvSpPr>
        <p:spPr>
          <a:xfrm>
            <a:off x="2434690" y="1413642"/>
            <a:ext cx="2548758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sz="2000" b="1" dirty="0">
                <a:latin typeface="Calibri" panose="020F0502020204030204" pitchFamily="34" charset="0"/>
                <a:cs typeface="Calibri" panose="020F0502020204030204" pitchFamily="34" charset="0"/>
              </a:rPr>
              <a:t>Qualitative </a:t>
            </a:r>
            <a:r>
              <a:rPr lang="it-IT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analysis</a:t>
            </a:r>
            <a:endParaRPr lang="it-IT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Freccia in giù 7">
            <a:extLst>
              <a:ext uri="{FF2B5EF4-FFF2-40B4-BE49-F238E27FC236}">
                <a16:creationId xmlns:a16="http://schemas.microsoft.com/office/drawing/2014/main" id="{DD241F6B-7D1E-507F-7DC9-28B2B2188D07}"/>
              </a:ext>
            </a:extLst>
          </p:cNvPr>
          <p:cNvSpPr/>
          <p:nvPr/>
        </p:nvSpPr>
        <p:spPr>
          <a:xfrm>
            <a:off x="3278189" y="1867302"/>
            <a:ext cx="211245" cy="39540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CC6027F-CECE-0429-5B64-8A08D58156D5}"/>
              </a:ext>
            </a:extLst>
          </p:cNvPr>
          <p:cNvSpPr txBox="1"/>
          <p:nvPr/>
        </p:nvSpPr>
        <p:spPr>
          <a:xfrm>
            <a:off x="1643744" y="2432036"/>
            <a:ext cx="4258433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Comparison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with </a:t>
            </a:r>
            <a:r>
              <a:rPr lang="it-IT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reference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database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3C091946-2CF5-54F1-C8CF-D107C823D143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538709F4-E063-BB1E-EA89-FE6C122ED099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9" name="Immagine 8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880FE3B5-124E-242E-C88A-87254F49B5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636792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AB9A1-D88B-055A-6BC8-F5513D19F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8C9A680-2CD0-41D4-9A06-B049BA7E5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LIBS (Laser Induced Breakdown Spectroscopy)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CD4E2BB-EDE0-6AC6-8439-ADE817F9B92D}"/>
              </a:ext>
            </a:extLst>
          </p:cNvPr>
          <p:cNvSpPr txBox="1"/>
          <p:nvPr/>
        </p:nvSpPr>
        <p:spPr>
          <a:xfrm>
            <a:off x="7551683" y="1413642"/>
            <a:ext cx="2548758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sz="2000" b="1" dirty="0">
                <a:latin typeface="Calibri" panose="020F0502020204030204" pitchFamily="34" charset="0"/>
                <a:cs typeface="Calibri" panose="020F0502020204030204" pitchFamily="34" charset="0"/>
              </a:rPr>
              <a:t>Quantitative </a:t>
            </a:r>
            <a:r>
              <a:rPr lang="it-IT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analysis</a:t>
            </a:r>
            <a:endParaRPr lang="it-IT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4F6CE41-E20F-B5DA-FCF5-61BB492D9EDC}"/>
              </a:ext>
            </a:extLst>
          </p:cNvPr>
          <p:cNvSpPr txBox="1"/>
          <p:nvPr/>
        </p:nvSpPr>
        <p:spPr>
          <a:xfrm>
            <a:off x="2434690" y="1413642"/>
            <a:ext cx="2548758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sz="2000" b="1" dirty="0">
                <a:latin typeface="Calibri" panose="020F0502020204030204" pitchFamily="34" charset="0"/>
                <a:cs typeface="Calibri" panose="020F0502020204030204" pitchFamily="34" charset="0"/>
              </a:rPr>
              <a:t>Qualitative </a:t>
            </a:r>
            <a:r>
              <a:rPr lang="it-IT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analysis</a:t>
            </a:r>
            <a:endParaRPr lang="it-IT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Freccia in giù 7">
            <a:extLst>
              <a:ext uri="{FF2B5EF4-FFF2-40B4-BE49-F238E27FC236}">
                <a16:creationId xmlns:a16="http://schemas.microsoft.com/office/drawing/2014/main" id="{7C4BED6E-3024-2710-9030-E9BEA705504C}"/>
              </a:ext>
            </a:extLst>
          </p:cNvPr>
          <p:cNvSpPr/>
          <p:nvPr/>
        </p:nvSpPr>
        <p:spPr>
          <a:xfrm>
            <a:off x="3278189" y="1867302"/>
            <a:ext cx="211245" cy="39540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6EBCBDE-938C-35FB-FF75-56A714CCE37D}"/>
              </a:ext>
            </a:extLst>
          </p:cNvPr>
          <p:cNvSpPr txBox="1"/>
          <p:nvPr/>
        </p:nvSpPr>
        <p:spPr>
          <a:xfrm>
            <a:off x="1643744" y="2432036"/>
            <a:ext cx="4258433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Comparison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with </a:t>
            </a:r>
            <a:r>
              <a:rPr lang="it-IT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reference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database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78540D5-F177-CCBD-4ED7-501165794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1255" y="2715330"/>
            <a:ext cx="4591050" cy="3000375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D5A8966F-55F9-B375-3ACC-33E1BA984DE9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A00CAB84-C16A-03EA-9164-321E26BDDA86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9" name="Immagine 8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EEF97B5B-3E65-907F-746B-BE7FCFFC5B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080885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070CB-2677-D885-5469-C5C268BFE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B94463-A280-FA48-0EB2-B5B88EA66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LIBS (Laser Induced Breakdown Spectroscopy)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8330419-6866-897C-154A-A4DFBC0666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12</a:t>
            </a:fld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4790670-366E-F285-FDC3-6AA2309E6F0B}"/>
              </a:ext>
            </a:extLst>
          </p:cNvPr>
          <p:cNvSpPr txBox="1"/>
          <p:nvPr/>
        </p:nvSpPr>
        <p:spPr>
          <a:xfrm>
            <a:off x="7551683" y="1413642"/>
            <a:ext cx="2548758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sz="2000" b="1" dirty="0">
                <a:latin typeface="Calibri" panose="020F0502020204030204" pitchFamily="34" charset="0"/>
                <a:cs typeface="Calibri" panose="020F0502020204030204" pitchFamily="34" charset="0"/>
              </a:rPr>
              <a:t>Quantitative </a:t>
            </a:r>
            <a:r>
              <a:rPr lang="it-IT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analysis</a:t>
            </a:r>
            <a:endParaRPr lang="it-IT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20C2D6E-CB95-ABC7-7A1F-4BB5581E92F2}"/>
              </a:ext>
            </a:extLst>
          </p:cNvPr>
          <p:cNvSpPr txBox="1"/>
          <p:nvPr/>
        </p:nvSpPr>
        <p:spPr>
          <a:xfrm>
            <a:off x="2434690" y="1413642"/>
            <a:ext cx="2548758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sz="2000" b="1" dirty="0">
                <a:latin typeface="Calibri" panose="020F0502020204030204" pitchFamily="34" charset="0"/>
                <a:cs typeface="Calibri" panose="020F0502020204030204" pitchFamily="34" charset="0"/>
              </a:rPr>
              <a:t>Qualitative </a:t>
            </a:r>
            <a:r>
              <a:rPr lang="it-IT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analysis</a:t>
            </a:r>
            <a:endParaRPr lang="it-IT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Freccia in giù 7">
            <a:extLst>
              <a:ext uri="{FF2B5EF4-FFF2-40B4-BE49-F238E27FC236}">
                <a16:creationId xmlns:a16="http://schemas.microsoft.com/office/drawing/2014/main" id="{E9D9045E-1257-5274-6BD4-4EEA8C7A4092}"/>
              </a:ext>
            </a:extLst>
          </p:cNvPr>
          <p:cNvSpPr/>
          <p:nvPr/>
        </p:nvSpPr>
        <p:spPr>
          <a:xfrm>
            <a:off x="3278189" y="1867302"/>
            <a:ext cx="211245" cy="39540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16C57FC-F386-9423-4E12-5D7C63B5DA97}"/>
              </a:ext>
            </a:extLst>
          </p:cNvPr>
          <p:cNvSpPr txBox="1"/>
          <p:nvPr/>
        </p:nvSpPr>
        <p:spPr>
          <a:xfrm>
            <a:off x="1643744" y="2432036"/>
            <a:ext cx="4258433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Comparison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with </a:t>
            </a:r>
            <a:r>
              <a:rPr lang="it-IT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reference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database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FAB369AF-4E34-4926-4BA0-3E8CABA34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6611" y="2713114"/>
            <a:ext cx="4610100" cy="2981325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17705F8-5EA1-D146-EDA1-8CB72D4D3DFE}"/>
              </a:ext>
            </a:extLst>
          </p:cNvPr>
          <p:cNvSpPr txBox="1"/>
          <p:nvPr/>
        </p:nvSpPr>
        <p:spPr>
          <a:xfrm flipH="1">
            <a:off x="4089632" y="3147238"/>
            <a:ext cx="724080" cy="276999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dirty="0">
                <a:solidFill>
                  <a:srgbClr val="609960"/>
                </a:solidFill>
              </a:rPr>
              <a:t>Ca II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589E4CFC-FF0B-2CFC-95B1-03218998B287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BE5BBCEF-9823-8A53-1EF5-0A2892E4A61D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9" name="Immagine 8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BCB4C16C-53CB-2D45-0451-BDCC8E37FF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554150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BF970-4731-2D4E-A143-71CC1A76E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C9F8F1-13DD-337D-9DB4-3CC92C79E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LIBS (Laser Induced Breakdown Spectroscopy)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E6B99B6-CFA1-E958-6820-DD08AA0E10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13</a:t>
            </a:fld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9D774DF-FEB1-8048-5AB2-F1CEB78F39EE}"/>
              </a:ext>
            </a:extLst>
          </p:cNvPr>
          <p:cNvSpPr txBox="1"/>
          <p:nvPr/>
        </p:nvSpPr>
        <p:spPr>
          <a:xfrm>
            <a:off x="7551683" y="1413642"/>
            <a:ext cx="2548758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sz="2000" b="1" dirty="0">
                <a:latin typeface="Calibri" panose="020F0502020204030204" pitchFamily="34" charset="0"/>
                <a:cs typeface="Calibri" panose="020F0502020204030204" pitchFamily="34" charset="0"/>
              </a:rPr>
              <a:t>Quantitative </a:t>
            </a:r>
            <a:r>
              <a:rPr lang="it-IT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analysis</a:t>
            </a:r>
            <a:endParaRPr lang="it-IT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06CBCBF-BC4B-8D39-A0E9-B2FC591AAD5A}"/>
              </a:ext>
            </a:extLst>
          </p:cNvPr>
          <p:cNvSpPr txBox="1"/>
          <p:nvPr/>
        </p:nvSpPr>
        <p:spPr>
          <a:xfrm>
            <a:off x="2434690" y="1413642"/>
            <a:ext cx="2548758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sz="2000" b="1" dirty="0">
                <a:latin typeface="Calibri" panose="020F0502020204030204" pitchFamily="34" charset="0"/>
                <a:cs typeface="Calibri" panose="020F0502020204030204" pitchFamily="34" charset="0"/>
              </a:rPr>
              <a:t>Qualitative </a:t>
            </a:r>
            <a:r>
              <a:rPr lang="it-IT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analysis</a:t>
            </a:r>
            <a:endParaRPr lang="it-IT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Freccia in giù 7">
            <a:extLst>
              <a:ext uri="{FF2B5EF4-FFF2-40B4-BE49-F238E27FC236}">
                <a16:creationId xmlns:a16="http://schemas.microsoft.com/office/drawing/2014/main" id="{3F1D7471-BEB8-FFC1-8B78-831DB367696E}"/>
              </a:ext>
            </a:extLst>
          </p:cNvPr>
          <p:cNvSpPr/>
          <p:nvPr/>
        </p:nvSpPr>
        <p:spPr>
          <a:xfrm>
            <a:off x="3278189" y="1867302"/>
            <a:ext cx="211245" cy="39540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1E671A0-3693-9F80-7C09-FFEDECF61F85}"/>
              </a:ext>
            </a:extLst>
          </p:cNvPr>
          <p:cNvSpPr txBox="1"/>
          <p:nvPr/>
        </p:nvSpPr>
        <p:spPr>
          <a:xfrm>
            <a:off x="1643744" y="2432036"/>
            <a:ext cx="4258433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Comparison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with </a:t>
            </a:r>
            <a:r>
              <a:rPr lang="it-IT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reference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database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5051C30-9217-CC7E-6413-4F7998195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0787" y="2737805"/>
            <a:ext cx="4591050" cy="2952750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DC0203A2-FFAF-98E2-4ECB-43D26DCFAB6B}"/>
              </a:ext>
            </a:extLst>
          </p:cNvPr>
          <p:cNvSpPr txBox="1"/>
          <p:nvPr/>
        </p:nvSpPr>
        <p:spPr>
          <a:xfrm flipH="1">
            <a:off x="4089632" y="3147238"/>
            <a:ext cx="724080" cy="276999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dirty="0">
                <a:solidFill>
                  <a:srgbClr val="609960"/>
                </a:solidFill>
              </a:rPr>
              <a:t>Al I</a:t>
            </a: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685A96EF-172E-0468-8A7B-7585D1135860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9" name="Rettangolo 8">
              <a:extLst>
                <a:ext uri="{FF2B5EF4-FFF2-40B4-BE49-F238E27FC236}">
                  <a16:creationId xmlns:a16="http://schemas.microsoft.com/office/drawing/2014/main" id="{5EF81723-65A3-E42F-9738-96B97EA8C234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1" name="Immagine 10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E58A7493-2A4C-409E-67DE-A911313094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261541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5B821-8DD8-317E-86FF-D8A7AEB53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A44066B-6080-78DC-E33F-22C7475AD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LIBS (Laser Induced Breakdown Spectroscopy)</a:t>
            </a: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1DCBC6BC-0003-DD5A-1530-5A331CDCC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4625" y="2347798"/>
            <a:ext cx="463292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Clr>
                <a:srgbClr val="3366FF"/>
              </a:buClr>
              <a:buFont typeface="Arial" panose="020B0604020202020204" pitchFamily="34" charset="0"/>
              <a:buChar char="•"/>
            </a:pPr>
            <a:r>
              <a:rPr lang="en-US" sz="2000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Khmer UI" pitchFamily="34" charset="0"/>
              </a:rPr>
              <a:t>Stoichiometric evaporation</a:t>
            </a:r>
          </a:p>
          <a:p>
            <a:pPr marL="342900" indent="-342900">
              <a:spcBef>
                <a:spcPct val="50000"/>
              </a:spcBef>
              <a:buClr>
                <a:srgbClr val="3366FF"/>
              </a:buClr>
              <a:buFont typeface="Arial" panose="020B0604020202020204" pitchFamily="34" charset="0"/>
              <a:buChar char="•"/>
            </a:pPr>
            <a:r>
              <a:rPr lang="en-US" sz="2000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Khmer UI" pitchFamily="34" charset="0"/>
              </a:rPr>
              <a:t>Optically thin plasma</a:t>
            </a:r>
          </a:p>
          <a:p>
            <a:pPr marL="342900" indent="-342900">
              <a:spcBef>
                <a:spcPct val="50000"/>
              </a:spcBef>
              <a:buClr>
                <a:srgbClr val="3366FF"/>
              </a:buClr>
              <a:buFont typeface="Arial" panose="020B0604020202020204" pitchFamily="34" charset="0"/>
              <a:buChar char="•"/>
            </a:pPr>
            <a:r>
              <a:rPr lang="en-US" sz="2000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Khmer UI" pitchFamily="34" charset="0"/>
              </a:rPr>
              <a:t>LTE (Local Thermodynamic Equilibrium)</a:t>
            </a:r>
            <a:endParaRPr lang="it-IT" sz="2000" u="sng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Khmer UI" pitchFamily="34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55B633C-00F0-33F0-B6E6-0FC2BC8637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14</a:t>
            </a:fld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384366E-747B-2956-26CF-61E931F4267A}"/>
              </a:ext>
            </a:extLst>
          </p:cNvPr>
          <p:cNvSpPr txBox="1"/>
          <p:nvPr/>
        </p:nvSpPr>
        <p:spPr>
          <a:xfrm>
            <a:off x="7551683" y="1413642"/>
            <a:ext cx="2548758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sz="2000" b="1" dirty="0">
                <a:latin typeface="Calibri" panose="020F0502020204030204" pitchFamily="34" charset="0"/>
                <a:cs typeface="Calibri" panose="020F0502020204030204" pitchFamily="34" charset="0"/>
              </a:rPr>
              <a:t>Quantitative </a:t>
            </a:r>
            <a:r>
              <a:rPr lang="it-IT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analysis</a:t>
            </a:r>
            <a:endParaRPr lang="it-IT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E0C568B-6F62-7E11-D91C-157AE38D0EEF}"/>
              </a:ext>
            </a:extLst>
          </p:cNvPr>
          <p:cNvSpPr txBox="1"/>
          <p:nvPr/>
        </p:nvSpPr>
        <p:spPr>
          <a:xfrm>
            <a:off x="2434690" y="1413642"/>
            <a:ext cx="2548758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sz="2000" b="1" dirty="0">
                <a:latin typeface="Calibri" panose="020F0502020204030204" pitchFamily="34" charset="0"/>
                <a:cs typeface="Calibri" panose="020F0502020204030204" pitchFamily="34" charset="0"/>
              </a:rPr>
              <a:t>Qualitative </a:t>
            </a:r>
            <a:r>
              <a:rPr lang="it-IT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analysis</a:t>
            </a:r>
            <a:endParaRPr lang="it-IT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7ECBB18-3DF2-4492-ADA8-84B5ACB2D63A}"/>
              </a:ext>
            </a:extLst>
          </p:cNvPr>
          <p:cNvSpPr txBox="1"/>
          <p:nvPr/>
        </p:nvSpPr>
        <p:spPr>
          <a:xfrm>
            <a:off x="8623738" y="1954928"/>
            <a:ext cx="370614" cy="307777"/>
          </a:xfrm>
          <a:prstGeom prst="rect">
            <a:avLst/>
          </a:prstGeom>
        </p:spPr>
        <p:txBody>
          <a:bodyPr vert="horz" wrap="none" lIns="91440" tIns="0" rIns="91440" bIns="0" rtlCol="0">
            <a:spAutoFit/>
          </a:bodyPr>
          <a:lstStyle/>
          <a:p>
            <a:r>
              <a:rPr lang="it-IT" sz="2000" b="1" dirty="0">
                <a:latin typeface="Calibri" panose="020F0502020204030204" pitchFamily="34" charset="0"/>
                <a:cs typeface="Calibri" panose="020F0502020204030204" pitchFamily="34" charset="0"/>
              </a:rPr>
              <a:t>IF</a:t>
            </a:r>
          </a:p>
        </p:txBody>
      </p:sp>
      <p:sp>
        <p:nvSpPr>
          <p:cNvPr id="8" name="Freccia in giù 7">
            <a:extLst>
              <a:ext uri="{FF2B5EF4-FFF2-40B4-BE49-F238E27FC236}">
                <a16:creationId xmlns:a16="http://schemas.microsoft.com/office/drawing/2014/main" id="{F55CFC15-6E0E-E169-394A-2404620BC071}"/>
              </a:ext>
            </a:extLst>
          </p:cNvPr>
          <p:cNvSpPr/>
          <p:nvPr/>
        </p:nvSpPr>
        <p:spPr>
          <a:xfrm>
            <a:off x="3278189" y="1867302"/>
            <a:ext cx="211245" cy="39540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Freccia in giù 8">
            <a:extLst>
              <a:ext uri="{FF2B5EF4-FFF2-40B4-BE49-F238E27FC236}">
                <a16:creationId xmlns:a16="http://schemas.microsoft.com/office/drawing/2014/main" id="{7B3BCCB0-CEA1-882A-0F7F-E45A1E6E6232}"/>
              </a:ext>
            </a:extLst>
          </p:cNvPr>
          <p:cNvSpPr/>
          <p:nvPr/>
        </p:nvSpPr>
        <p:spPr>
          <a:xfrm>
            <a:off x="8720440" y="3832736"/>
            <a:ext cx="211245" cy="39540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45619E3-D168-7E57-1243-E90EEF67421F}"/>
              </a:ext>
            </a:extLst>
          </p:cNvPr>
          <p:cNvSpPr txBox="1"/>
          <p:nvPr/>
        </p:nvSpPr>
        <p:spPr>
          <a:xfrm>
            <a:off x="1643744" y="2432036"/>
            <a:ext cx="4258433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Comparison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with </a:t>
            </a:r>
            <a:r>
              <a:rPr lang="it-IT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reference</a:t>
            </a:r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 database</a:t>
            </a: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14982AE2-5922-CD76-F849-0DBFEFB26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7801" y="4427947"/>
            <a:ext cx="5041363" cy="147950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342900" indent="-342900">
              <a:spcBef>
                <a:spcPts val="175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it-IT" sz="2000" dirty="0" err="1">
                <a:latin typeface="Calibri" panose="020F0502020204030204" pitchFamily="34" charset="0"/>
                <a:cs typeface="Khmer UI" pitchFamily="34" charset="0"/>
              </a:rPr>
              <a:t>Calibration</a:t>
            </a:r>
            <a:r>
              <a:rPr lang="it-IT" sz="2000" dirty="0">
                <a:latin typeface="Calibri" panose="020F0502020204030204" pitchFamily="34" charset="0"/>
                <a:cs typeface="Khmer UI" pitchFamily="34" charset="0"/>
              </a:rPr>
              <a:t> </a:t>
            </a:r>
            <a:r>
              <a:rPr lang="it-IT" sz="2000" dirty="0" err="1">
                <a:latin typeface="Calibri" panose="020F0502020204030204" pitchFamily="34" charset="0"/>
                <a:cs typeface="Khmer UI" pitchFamily="34" charset="0"/>
              </a:rPr>
              <a:t>Curves</a:t>
            </a:r>
            <a:endParaRPr lang="it-IT" sz="2000" dirty="0">
              <a:latin typeface="Calibri" panose="020F0502020204030204" pitchFamily="34" charset="0"/>
              <a:cs typeface="Khmer UI" pitchFamily="34" charset="0"/>
            </a:endParaRPr>
          </a:p>
          <a:p>
            <a:pPr marL="342900" indent="-342900">
              <a:spcBef>
                <a:spcPts val="175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it-IT" sz="2000" dirty="0" err="1">
                <a:latin typeface="Calibri" panose="020F0502020204030204" pitchFamily="34" charset="0"/>
                <a:cs typeface="Khmer UI" pitchFamily="34" charset="0"/>
              </a:rPr>
              <a:t>Calibration</a:t>
            </a:r>
            <a:r>
              <a:rPr lang="it-IT" sz="2000" dirty="0">
                <a:latin typeface="Calibri" panose="020F0502020204030204" pitchFamily="34" charset="0"/>
                <a:cs typeface="Khmer UI" pitchFamily="34" charset="0"/>
              </a:rPr>
              <a:t> free</a:t>
            </a:r>
          </a:p>
          <a:p>
            <a:pPr marL="342900" indent="-342900">
              <a:spcBef>
                <a:spcPts val="175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it-IT" sz="2000" dirty="0">
                <a:latin typeface="Calibri" panose="020F0502020204030204" pitchFamily="34" charset="0"/>
                <a:cs typeface="Khmer UI" pitchFamily="34" charset="0"/>
              </a:rPr>
              <a:t>Multivariate </a:t>
            </a:r>
            <a:r>
              <a:rPr lang="it-IT" sz="2000" dirty="0" err="1">
                <a:latin typeface="Calibri" panose="020F0502020204030204" pitchFamily="34" charset="0"/>
                <a:cs typeface="Khmer UI" pitchFamily="34" charset="0"/>
              </a:rPr>
              <a:t>analysis</a:t>
            </a:r>
            <a:r>
              <a:rPr lang="it-IT" sz="2000" dirty="0">
                <a:latin typeface="Calibri" panose="020F0502020204030204" pitchFamily="34" charset="0"/>
                <a:cs typeface="Khmer UI" pitchFamily="34" charset="0"/>
              </a:rPr>
              <a:t> and AI</a:t>
            </a: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26D86DC1-B679-6783-94F9-6D222E3CF913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id="{9FF1E197-74A0-F697-9240-85C2B5660A8F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4" name="Immagine 13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1F6D7BA6-A5E7-FA5C-71A1-CD99A57942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28234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  <p:bldP spid="9" grpId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0BA0FE-5F47-408A-81BB-D1A2526B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LIBS (Laser Induced Breakdown Spectroscopy)</a:t>
            </a:r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4E0132FB-DD09-480D-BC06-033A2F50C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196753"/>
            <a:ext cx="9144000" cy="3930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97000"/>
              </a:lnSpc>
              <a:spcBef>
                <a:spcPts val="1125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it-IT" sz="2000" dirty="0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Database </a:t>
            </a:r>
            <a:r>
              <a:rPr lang="it-IT" sz="2000" dirty="0" err="1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built</a:t>
            </a:r>
            <a:r>
              <a:rPr lang="it-IT" sz="2000" dirty="0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-up: </a:t>
            </a:r>
            <a:r>
              <a:rPr lang="it-IT" sz="2000" dirty="0" err="1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renaissance</a:t>
            </a:r>
            <a:r>
              <a:rPr lang="it-IT" sz="2000" dirty="0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pigments</a:t>
            </a:r>
            <a:r>
              <a:rPr lang="it-IT" sz="2000" dirty="0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 a fresco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7D20F176-6EBB-4394-BE8F-FAE8588456FD}"/>
              </a:ext>
            </a:extLst>
          </p:cNvPr>
          <p:cNvSpPr txBox="1"/>
          <p:nvPr/>
        </p:nvSpPr>
        <p:spPr>
          <a:xfrm>
            <a:off x="5862109" y="1706252"/>
            <a:ext cx="3960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Calibri" panose="020F0502020204030204" pitchFamily="34" charset="0"/>
                <a:cs typeface="Khmer UI" pitchFamily="34" charset="0"/>
              </a:rPr>
              <a:t>Special attention to mixtures that characterize schools and artists</a:t>
            </a:r>
          </a:p>
          <a:p>
            <a:pPr algn="ctr"/>
            <a:r>
              <a:rPr lang="en-GB" sz="2000" dirty="0">
                <a:latin typeface="Calibri" panose="020F0502020204030204" pitchFamily="34" charset="0"/>
                <a:cs typeface="Khmer UI" pitchFamily="34" charset="0"/>
              </a:rPr>
              <a:t>“</a:t>
            </a:r>
            <a:r>
              <a:rPr lang="en-GB" sz="2000" u="sng" dirty="0">
                <a:latin typeface="Calibri" panose="020F0502020204030204" pitchFamily="34" charset="0"/>
                <a:cs typeface="Khmer UI" pitchFamily="34" charset="0"/>
              </a:rPr>
              <a:t>Verdaccio</a:t>
            </a:r>
            <a:r>
              <a:rPr lang="en-GB" sz="2000" dirty="0">
                <a:latin typeface="Calibri" panose="020F0502020204030204" pitchFamily="34" charset="0"/>
                <a:cs typeface="Khmer UI" pitchFamily="34" charset="0"/>
              </a:rPr>
              <a:t>”</a:t>
            </a:r>
          </a:p>
        </p:txBody>
      </p: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C1D16A8F-7824-4D51-BE51-3560A6B63A36}"/>
              </a:ext>
            </a:extLst>
          </p:cNvPr>
          <p:cNvGrpSpPr/>
          <p:nvPr/>
        </p:nvGrpSpPr>
        <p:grpSpPr>
          <a:xfrm>
            <a:off x="1583246" y="4612883"/>
            <a:ext cx="9001000" cy="1693528"/>
            <a:chOff x="59246" y="4427820"/>
            <a:chExt cx="9001000" cy="1693528"/>
          </a:xfrm>
        </p:grpSpPr>
        <p:pic>
          <p:nvPicPr>
            <p:cNvPr id="21" name="Picture 2" descr="C:\Users\Valeria\Documents\Tesi Flavia\foto campioni\23 APRILE\P4230766.JPG">
              <a:extLst>
                <a:ext uri="{FF2B5EF4-FFF2-40B4-BE49-F238E27FC236}">
                  <a16:creationId xmlns:a16="http://schemas.microsoft.com/office/drawing/2014/main" id="{2F669F59-CAB8-4EE7-9FBE-CD1A8594A6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246" y="4427820"/>
              <a:ext cx="1776000" cy="1332000"/>
            </a:xfrm>
            <a:prstGeom prst="rect">
              <a:avLst/>
            </a:prstGeom>
            <a:noFill/>
          </p:spPr>
        </p:pic>
        <p:pic>
          <p:nvPicPr>
            <p:cNvPr id="25" name="Picture 2" descr="C:\Users\Valeria\Documents\Tesi Flavia\foto campioni\23 APRILE\P4230816.JPG">
              <a:extLst>
                <a:ext uri="{FF2B5EF4-FFF2-40B4-BE49-F238E27FC236}">
                  <a16:creationId xmlns:a16="http://schemas.microsoft.com/office/drawing/2014/main" id="{3F2F5EDE-4F28-4620-8B80-B406AB0134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 l="18935" t="16218" r="16193" b="18910"/>
            <a:stretch>
              <a:fillRect/>
            </a:stretch>
          </p:blipFill>
          <p:spPr bwMode="auto">
            <a:xfrm>
              <a:off x="1859896" y="4427820"/>
              <a:ext cx="1776000" cy="1332000"/>
            </a:xfrm>
            <a:prstGeom prst="rect">
              <a:avLst/>
            </a:prstGeom>
            <a:noFill/>
          </p:spPr>
        </p:pic>
        <p:sp>
          <p:nvSpPr>
            <p:cNvPr id="30" name="CasellaDiTesto 29">
              <a:extLst>
                <a:ext uri="{FF2B5EF4-FFF2-40B4-BE49-F238E27FC236}">
                  <a16:creationId xmlns:a16="http://schemas.microsoft.com/office/drawing/2014/main" id="{13E65C2E-D2F8-4F4D-A8CA-4931764B7C53}"/>
                </a:ext>
              </a:extLst>
            </p:cNvPr>
            <p:cNvSpPr txBox="1"/>
            <p:nvPr/>
          </p:nvSpPr>
          <p:spPr>
            <a:xfrm>
              <a:off x="2321046" y="5725279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i="1" dirty="0">
                  <a:latin typeface="Calibri" panose="020F0502020204030204" pitchFamily="34" charset="0"/>
                  <a:ea typeface="Verdana" pitchFamily="34" charset="0"/>
                  <a:cs typeface="Khmer UI" pitchFamily="34" charset="0"/>
                </a:rPr>
                <a:t>rinzaffo</a:t>
              </a:r>
            </a:p>
          </p:txBody>
        </p:sp>
        <p:sp>
          <p:nvSpPr>
            <p:cNvPr id="37" name="CasellaDiTesto 36">
              <a:extLst>
                <a:ext uri="{FF2B5EF4-FFF2-40B4-BE49-F238E27FC236}">
                  <a16:creationId xmlns:a16="http://schemas.microsoft.com/office/drawing/2014/main" id="{985D3C8D-C3AB-43DF-950C-BE9C3A42724B}"/>
                </a:ext>
              </a:extLst>
            </p:cNvPr>
            <p:cNvSpPr txBox="1"/>
            <p:nvPr/>
          </p:nvSpPr>
          <p:spPr>
            <a:xfrm>
              <a:off x="4078064" y="5752016"/>
              <a:ext cx="9467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i="1" dirty="0">
                  <a:latin typeface="Calibri" panose="020F0502020204030204" pitchFamily="34" charset="0"/>
                  <a:ea typeface="Verdana" pitchFamily="34" charset="0"/>
                  <a:cs typeface="Khmer UI" pitchFamily="34" charset="0"/>
                </a:rPr>
                <a:t>arriccio </a:t>
              </a:r>
            </a:p>
          </p:txBody>
        </p:sp>
        <p:pic>
          <p:nvPicPr>
            <p:cNvPr id="38" name="Picture 3" descr="C:\Users\Valeria\Documents\Tesi Flavia\foto campioni\23 APRILE\P4230774.JPG">
              <a:extLst>
                <a:ext uri="{FF2B5EF4-FFF2-40B4-BE49-F238E27FC236}">
                  <a16:creationId xmlns:a16="http://schemas.microsoft.com/office/drawing/2014/main" id="{27DC3125-83BF-4257-9817-3968677D06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471721" y="4427820"/>
              <a:ext cx="1776000" cy="1332000"/>
            </a:xfrm>
            <a:prstGeom prst="rect">
              <a:avLst/>
            </a:prstGeom>
            <a:noFill/>
          </p:spPr>
        </p:pic>
        <p:sp>
          <p:nvSpPr>
            <p:cNvPr id="39" name="CasellaDiTesto 38">
              <a:extLst>
                <a:ext uri="{FF2B5EF4-FFF2-40B4-BE49-F238E27FC236}">
                  <a16:creationId xmlns:a16="http://schemas.microsoft.com/office/drawing/2014/main" id="{3C380B44-D8B3-4D85-AF82-5E2D2A9D67A0}"/>
                </a:ext>
              </a:extLst>
            </p:cNvPr>
            <p:cNvSpPr txBox="1"/>
            <p:nvPr/>
          </p:nvSpPr>
          <p:spPr>
            <a:xfrm>
              <a:off x="5635686" y="5742410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i="1" dirty="0">
                  <a:latin typeface="Calibri" panose="020F0502020204030204" pitchFamily="34" charset="0"/>
                  <a:ea typeface="Verdana" pitchFamily="34" charset="0"/>
                  <a:cs typeface="Khmer UI" pitchFamily="34" charset="0"/>
                </a:rPr>
                <a:t>intonachino</a:t>
              </a:r>
            </a:p>
          </p:txBody>
        </p:sp>
        <p:pic>
          <p:nvPicPr>
            <p:cNvPr id="40" name="Picture 4" descr="C:\Users\Valeria\Documents\Tesi Flavia\foto campioni\23 APRILE\P4230853.JPG">
              <a:extLst>
                <a:ext uri="{FF2B5EF4-FFF2-40B4-BE49-F238E27FC236}">
                  <a16:creationId xmlns:a16="http://schemas.microsoft.com/office/drawing/2014/main" id="{DFCE8A9B-50E8-45F5-8524-AF648D6449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284246" y="4427820"/>
              <a:ext cx="1776000" cy="1332000"/>
            </a:xfrm>
            <a:prstGeom prst="rect">
              <a:avLst/>
            </a:prstGeom>
            <a:noFill/>
          </p:spPr>
        </p:pic>
        <p:sp>
          <p:nvSpPr>
            <p:cNvPr id="41" name="CasellaDiTesto 40">
              <a:extLst>
                <a:ext uri="{FF2B5EF4-FFF2-40B4-BE49-F238E27FC236}">
                  <a16:creationId xmlns:a16="http://schemas.microsoft.com/office/drawing/2014/main" id="{2EC40A4C-2C2B-48F2-964D-03CE911DD703}"/>
                </a:ext>
              </a:extLst>
            </p:cNvPr>
            <p:cNvSpPr txBox="1"/>
            <p:nvPr/>
          </p:nvSpPr>
          <p:spPr>
            <a:xfrm>
              <a:off x="7746410" y="5741128"/>
              <a:ext cx="11042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 err="1">
                  <a:latin typeface="Calibri" panose="020F0502020204030204" pitchFamily="34" charset="0"/>
                  <a:ea typeface="Verdana" pitchFamily="34" charset="0"/>
                  <a:cs typeface="Khmer UI" pitchFamily="34" charset="0"/>
                </a:rPr>
                <a:t>pigment</a:t>
              </a:r>
              <a:endParaRPr lang="it-IT" dirty="0">
                <a:latin typeface="Calibri" panose="020F0502020204030204" pitchFamily="34" charset="0"/>
                <a:ea typeface="Verdana" pitchFamily="34" charset="0"/>
                <a:cs typeface="Khmer UI" pitchFamily="34" charset="0"/>
              </a:endParaRPr>
            </a:p>
          </p:txBody>
        </p:sp>
        <p:pic>
          <p:nvPicPr>
            <p:cNvPr id="42" name="Picture 5" descr="C:\Users\Valeria\Documents\Tesi Flavia\foto campioni\18 APRILE\P4180764.JPG">
              <a:extLst>
                <a:ext uri="{FF2B5EF4-FFF2-40B4-BE49-F238E27FC236}">
                  <a16:creationId xmlns:a16="http://schemas.microsoft.com/office/drawing/2014/main" id="{861CFD4A-98D0-44E4-9980-C0F160213F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659646" y="4427820"/>
              <a:ext cx="1776000" cy="1332000"/>
            </a:xfrm>
            <a:prstGeom prst="rect">
              <a:avLst/>
            </a:prstGeom>
            <a:noFill/>
          </p:spPr>
        </p:pic>
        <p:sp>
          <p:nvSpPr>
            <p:cNvPr id="43" name="CasellaDiTesto 42">
              <a:extLst>
                <a:ext uri="{FF2B5EF4-FFF2-40B4-BE49-F238E27FC236}">
                  <a16:creationId xmlns:a16="http://schemas.microsoft.com/office/drawing/2014/main" id="{5829BC84-0142-44AB-981B-C970D3E3FF9F}"/>
                </a:ext>
              </a:extLst>
            </p:cNvPr>
            <p:cNvSpPr txBox="1"/>
            <p:nvPr/>
          </p:nvSpPr>
          <p:spPr>
            <a:xfrm>
              <a:off x="419286" y="5686931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dirty="0" err="1">
                  <a:latin typeface="Calibri" panose="020F0502020204030204" pitchFamily="34" charset="0"/>
                  <a:ea typeface="Verdana" pitchFamily="34" charset="0"/>
                  <a:cs typeface="Khmer UI" pitchFamily="34" charset="0"/>
                </a:rPr>
                <a:t>substrate</a:t>
              </a:r>
              <a:endParaRPr lang="it-IT" dirty="0">
                <a:latin typeface="Calibri" panose="020F0502020204030204" pitchFamily="34" charset="0"/>
                <a:ea typeface="Verdana" pitchFamily="34" charset="0"/>
                <a:cs typeface="Khmer UI" pitchFamily="34" charset="0"/>
              </a:endParaRPr>
            </a:p>
          </p:txBody>
        </p:sp>
      </p:grp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B973798-0FE7-4C3C-B425-1F17CA785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15</a:t>
            </a:fld>
            <a:endParaRPr lang="it-IT" dirty="0"/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957B0E63-2379-0C70-097A-51E591D27B01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1270E3A8-91C0-3CFE-75F0-85C384E41CF1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7" name="Immagine 6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C8C1BE16-6DF9-3D1E-C561-880D936D2D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  <p:pic>
        <p:nvPicPr>
          <p:cNvPr id="8" name="Picture 2" descr="C:\Users\Valeria\Documents\Tesi Flavia\Fresco Pigments-colour.jpg">
            <a:extLst>
              <a:ext uri="{FF2B5EF4-FFF2-40B4-BE49-F238E27FC236}">
                <a16:creationId xmlns:a16="http://schemas.microsoft.com/office/drawing/2014/main" id="{30CF3AD4-C18C-DE9C-E08E-864C6156E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9982" y="1642795"/>
            <a:ext cx="2952327" cy="29462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9864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0BA0FE-5F47-408A-81BB-D1A2526B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LIBS (Laser Induced Breakdown Spectroscopy)</a:t>
            </a:r>
          </a:p>
        </p:txBody>
      </p:sp>
      <p:pic>
        <p:nvPicPr>
          <p:cNvPr id="19" name="Picture 2" descr="C:\Users\Valeria\Documents\Tesi Flavia\Fresco Pigments-colour.jpg">
            <a:extLst>
              <a:ext uri="{FF2B5EF4-FFF2-40B4-BE49-F238E27FC236}">
                <a16:creationId xmlns:a16="http://schemas.microsoft.com/office/drawing/2014/main" id="{E9D3AA6C-F3AA-4248-BAE1-2E1F5389C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982" y="1642795"/>
            <a:ext cx="2952327" cy="2946242"/>
          </a:xfrm>
          <a:prstGeom prst="rect">
            <a:avLst/>
          </a:prstGeom>
          <a:noFill/>
        </p:spPr>
      </p:pic>
      <p:grpSp>
        <p:nvGrpSpPr>
          <p:cNvPr id="44" name="Gruppo 43">
            <a:extLst>
              <a:ext uri="{FF2B5EF4-FFF2-40B4-BE49-F238E27FC236}">
                <a16:creationId xmlns:a16="http://schemas.microsoft.com/office/drawing/2014/main" id="{7E8786C4-4D95-4475-9E35-7592DB372F88}"/>
              </a:ext>
            </a:extLst>
          </p:cNvPr>
          <p:cNvGrpSpPr/>
          <p:nvPr/>
        </p:nvGrpSpPr>
        <p:grpSpPr>
          <a:xfrm>
            <a:off x="501764" y="2026585"/>
            <a:ext cx="1308019" cy="1920466"/>
            <a:chOff x="1139366" y="1508534"/>
            <a:chExt cx="1308019" cy="1920466"/>
          </a:xfrm>
        </p:grpSpPr>
        <p:sp>
          <p:nvSpPr>
            <p:cNvPr id="45" name="Ovale 44">
              <a:extLst>
                <a:ext uri="{FF2B5EF4-FFF2-40B4-BE49-F238E27FC236}">
                  <a16:creationId xmlns:a16="http://schemas.microsoft.com/office/drawing/2014/main" id="{A5450987-0952-4806-B47C-43614FF5A6A9}"/>
                </a:ext>
              </a:extLst>
            </p:cNvPr>
            <p:cNvSpPr/>
            <p:nvPr/>
          </p:nvSpPr>
          <p:spPr bwMode="auto">
            <a:xfrm>
              <a:off x="1139366" y="1508534"/>
              <a:ext cx="360040" cy="360040"/>
            </a:xfrm>
            <a:prstGeom prst="ellipse">
              <a:avLst/>
            </a:prstGeom>
            <a:noFill/>
            <a:ln w="2857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it-IT">
                <a:solidFill>
                  <a:schemeClr val="bg1"/>
                </a:solidFill>
                <a:latin typeface="Univers Condensed" panose="020B0606020202060204" pitchFamily="34" charset="0"/>
              </a:endParaRPr>
            </a:p>
          </p:txBody>
        </p:sp>
        <p:sp>
          <p:nvSpPr>
            <p:cNvPr id="46" name="Ovale 45">
              <a:extLst>
                <a:ext uri="{FF2B5EF4-FFF2-40B4-BE49-F238E27FC236}">
                  <a16:creationId xmlns:a16="http://schemas.microsoft.com/office/drawing/2014/main" id="{53890426-0321-49A3-8D49-5F59ED8FFF19}"/>
                </a:ext>
              </a:extLst>
            </p:cNvPr>
            <p:cNvSpPr/>
            <p:nvPr/>
          </p:nvSpPr>
          <p:spPr bwMode="auto">
            <a:xfrm>
              <a:off x="2087345" y="3068960"/>
              <a:ext cx="360040" cy="360040"/>
            </a:xfrm>
            <a:prstGeom prst="ellipse">
              <a:avLst/>
            </a:prstGeom>
            <a:noFill/>
            <a:ln w="2857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it-IT">
                <a:solidFill>
                  <a:schemeClr val="bg1"/>
                </a:solidFill>
                <a:latin typeface="Univers Condensed" panose="020B0606020202060204" pitchFamily="34" charset="0"/>
              </a:endParaRPr>
            </a:p>
          </p:txBody>
        </p:sp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D480CD62-326B-46AF-83CC-2257053ADC72}"/>
              </a:ext>
            </a:extLst>
          </p:cNvPr>
          <p:cNvGrpSpPr/>
          <p:nvPr/>
        </p:nvGrpSpPr>
        <p:grpSpPr>
          <a:xfrm>
            <a:off x="3617025" y="3611767"/>
            <a:ext cx="8078410" cy="2899264"/>
            <a:chOff x="4054430" y="3284984"/>
            <a:chExt cx="8078410" cy="2899264"/>
          </a:xfrm>
        </p:grpSpPr>
        <p:pic>
          <p:nvPicPr>
            <p:cNvPr id="31" name="Immagine 30">
              <a:extLst>
                <a:ext uri="{FF2B5EF4-FFF2-40B4-BE49-F238E27FC236}">
                  <a16:creationId xmlns:a16="http://schemas.microsoft.com/office/drawing/2014/main" id="{289D6EA3-14BD-41D5-B30F-DF29413F4E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4430" y="3284984"/>
              <a:ext cx="4133096" cy="2899264"/>
            </a:xfrm>
            <a:prstGeom prst="rect">
              <a:avLst/>
            </a:prstGeom>
          </p:spPr>
        </p:pic>
        <p:pic>
          <p:nvPicPr>
            <p:cNvPr id="32" name="Immagine 31">
              <a:extLst>
                <a:ext uri="{FF2B5EF4-FFF2-40B4-BE49-F238E27FC236}">
                  <a16:creationId xmlns:a16="http://schemas.microsoft.com/office/drawing/2014/main" id="{4938C670-F425-4BB3-B1A3-28D1A5CBC8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9744" y="3284984"/>
              <a:ext cx="4133096" cy="2899264"/>
            </a:xfrm>
            <a:prstGeom prst="rect">
              <a:avLst/>
            </a:prstGeom>
          </p:spPr>
        </p:pic>
        <p:sp>
          <p:nvSpPr>
            <p:cNvPr id="33" name="Ovale 32">
              <a:extLst>
                <a:ext uri="{FF2B5EF4-FFF2-40B4-BE49-F238E27FC236}">
                  <a16:creationId xmlns:a16="http://schemas.microsoft.com/office/drawing/2014/main" id="{5F40424F-0334-4000-A1A4-769444DA086F}"/>
                </a:ext>
              </a:extLst>
            </p:cNvPr>
            <p:cNvSpPr/>
            <p:nvPr/>
          </p:nvSpPr>
          <p:spPr>
            <a:xfrm>
              <a:off x="4860694" y="4285461"/>
              <a:ext cx="498335" cy="288032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Univers Condensed" panose="020B0606020202060204" pitchFamily="34" charset="0"/>
              </a:endParaRPr>
            </a:p>
          </p:txBody>
        </p:sp>
        <p:cxnSp>
          <p:nvCxnSpPr>
            <p:cNvPr id="34" name="Connettore 2 33">
              <a:extLst>
                <a:ext uri="{FF2B5EF4-FFF2-40B4-BE49-F238E27FC236}">
                  <a16:creationId xmlns:a16="http://schemas.microsoft.com/office/drawing/2014/main" id="{39B9F68A-3855-4575-94FB-38246DED693A}"/>
                </a:ext>
              </a:extLst>
            </p:cNvPr>
            <p:cNvCxnSpPr/>
            <p:nvPr/>
          </p:nvCxnSpPr>
          <p:spPr>
            <a:xfrm>
              <a:off x="4860694" y="3783319"/>
              <a:ext cx="192008" cy="502142"/>
            </a:xfrm>
            <a:prstGeom prst="straightConnector1">
              <a:avLst/>
            </a:prstGeom>
            <a:ln w="76200">
              <a:solidFill>
                <a:schemeClr val="tx2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Ovale 34">
              <a:extLst>
                <a:ext uri="{FF2B5EF4-FFF2-40B4-BE49-F238E27FC236}">
                  <a16:creationId xmlns:a16="http://schemas.microsoft.com/office/drawing/2014/main" id="{246319E5-44FD-4E00-B680-C3A63B4EFAF6}"/>
                </a:ext>
              </a:extLst>
            </p:cNvPr>
            <p:cNvSpPr/>
            <p:nvPr/>
          </p:nvSpPr>
          <p:spPr>
            <a:xfrm>
              <a:off x="5689127" y="3847654"/>
              <a:ext cx="498335" cy="288032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Univers Condensed" panose="020B0606020202060204" pitchFamily="34" charset="0"/>
              </a:endParaRPr>
            </a:p>
          </p:txBody>
        </p:sp>
        <p:cxnSp>
          <p:nvCxnSpPr>
            <p:cNvPr id="36" name="Connettore 2 35">
              <a:extLst>
                <a:ext uri="{FF2B5EF4-FFF2-40B4-BE49-F238E27FC236}">
                  <a16:creationId xmlns:a16="http://schemas.microsoft.com/office/drawing/2014/main" id="{32DAB36E-78CF-4F76-9616-C6BEDEC63C9C}"/>
                </a:ext>
              </a:extLst>
            </p:cNvPr>
            <p:cNvCxnSpPr/>
            <p:nvPr/>
          </p:nvCxnSpPr>
          <p:spPr>
            <a:xfrm>
              <a:off x="5593123" y="3310137"/>
              <a:ext cx="192008" cy="502142"/>
            </a:xfrm>
            <a:prstGeom prst="straightConnector1">
              <a:avLst/>
            </a:prstGeom>
            <a:ln w="76200">
              <a:solidFill>
                <a:schemeClr val="tx2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8" name="Ovale 47">
              <a:extLst>
                <a:ext uri="{FF2B5EF4-FFF2-40B4-BE49-F238E27FC236}">
                  <a16:creationId xmlns:a16="http://schemas.microsoft.com/office/drawing/2014/main" id="{65CE2C53-2867-4111-B44F-09EFBC3BD4B4}"/>
                </a:ext>
              </a:extLst>
            </p:cNvPr>
            <p:cNvSpPr/>
            <p:nvPr/>
          </p:nvSpPr>
          <p:spPr>
            <a:xfrm>
              <a:off x="6598394" y="4590600"/>
              <a:ext cx="498335" cy="288032"/>
            </a:xfrm>
            <a:prstGeom prst="ellipse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Univers Condensed" panose="020B0606020202060204" pitchFamily="34" charset="0"/>
              </a:endParaRPr>
            </a:p>
          </p:txBody>
        </p:sp>
        <p:cxnSp>
          <p:nvCxnSpPr>
            <p:cNvPr id="49" name="Connettore 2 48">
              <a:extLst>
                <a:ext uri="{FF2B5EF4-FFF2-40B4-BE49-F238E27FC236}">
                  <a16:creationId xmlns:a16="http://schemas.microsoft.com/office/drawing/2014/main" id="{2041F273-A921-453D-9E5E-759DCE124EA2}"/>
                </a:ext>
              </a:extLst>
            </p:cNvPr>
            <p:cNvCxnSpPr/>
            <p:nvPr/>
          </p:nvCxnSpPr>
          <p:spPr>
            <a:xfrm>
              <a:off x="6557068" y="4088458"/>
              <a:ext cx="192008" cy="502142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Ovale 49">
              <a:extLst>
                <a:ext uri="{FF2B5EF4-FFF2-40B4-BE49-F238E27FC236}">
                  <a16:creationId xmlns:a16="http://schemas.microsoft.com/office/drawing/2014/main" id="{C381DF59-8DC2-4BF6-BE0B-A4EC1F0CCBA8}"/>
                </a:ext>
              </a:extLst>
            </p:cNvPr>
            <p:cNvSpPr/>
            <p:nvPr/>
          </p:nvSpPr>
          <p:spPr>
            <a:xfrm>
              <a:off x="9230120" y="4000054"/>
              <a:ext cx="498335" cy="288032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Univers Condensed" panose="020B0606020202060204" pitchFamily="34" charset="0"/>
              </a:endParaRPr>
            </a:p>
          </p:txBody>
        </p:sp>
        <p:cxnSp>
          <p:nvCxnSpPr>
            <p:cNvPr id="51" name="Connettore 2 50">
              <a:extLst>
                <a:ext uri="{FF2B5EF4-FFF2-40B4-BE49-F238E27FC236}">
                  <a16:creationId xmlns:a16="http://schemas.microsoft.com/office/drawing/2014/main" id="{D177A29A-4E8D-447A-A140-BE925B0C0FA1}"/>
                </a:ext>
              </a:extLst>
            </p:cNvPr>
            <p:cNvCxnSpPr/>
            <p:nvPr/>
          </p:nvCxnSpPr>
          <p:spPr>
            <a:xfrm>
              <a:off x="9198319" y="3532248"/>
              <a:ext cx="192008" cy="502142"/>
            </a:xfrm>
            <a:prstGeom prst="straightConnector1">
              <a:avLst/>
            </a:prstGeom>
            <a:ln w="76200">
              <a:solidFill>
                <a:schemeClr val="tx2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182A578-BDF9-112E-8802-67AFFB425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16</a:t>
            </a:fld>
            <a:endParaRPr lang="it-IT"/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FDF62E88-0EF7-3F02-C636-EF7626086E62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9BC43A73-068F-4EF2-8CF6-B4D702CC5097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7" name="Immagine 6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FA47717D-2828-F57F-4EC2-B4974815FC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  <p:sp>
        <p:nvSpPr>
          <p:cNvPr id="8" name="Text Box 6">
            <a:extLst>
              <a:ext uri="{FF2B5EF4-FFF2-40B4-BE49-F238E27FC236}">
                <a16:creationId xmlns:a16="http://schemas.microsoft.com/office/drawing/2014/main" id="{BB7195C8-0110-CADC-73C9-FD63385C4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196753"/>
            <a:ext cx="9144000" cy="3930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97000"/>
              </a:lnSpc>
              <a:spcBef>
                <a:spcPts val="1125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it-IT" sz="2000" dirty="0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Database </a:t>
            </a:r>
            <a:r>
              <a:rPr lang="it-IT" sz="2000" dirty="0" err="1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built</a:t>
            </a:r>
            <a:r>
              <a:rPr lang="it-IT" sz="2000" dirty="0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-up: </a:t>
            </a:r>
            <a:r>
              <a:rPr lang="it-IT" sz="2000" dirty="0" err="1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renaissance</a:t>
            </a:r>
            <a:r>
              <a:rPr lang="it-IT" sz="2000" dirty="0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pigments</a:t>
            </a:r>
            <a:r>
              <a:rPr lang="it-IT" sz="2000" dirty="0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 a fresco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8BA160E-14D2-E47A-BB36-50C45032EFA9}"/>
              </a:ext>
            </a:extLst>
          </p:cNvPr>
          <p:cNvSpPr txBox="1"/>
          <p:nvPr/>
        </p:nvSpPr>
        <p:spPr>
          <a:xfrm>
            <a:off x="5862109" y="1706252"/>
            <a:ext cx="3960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Calibri" panose="020F0502020204030204" pitchFamily="34" charset="0"/>
                <a:cs typeface="Khmer UI" pitchFamily="34" charset="0"/>
              </a:rPr>
              <a:t>Special attention to mixtures that characterize schools and artists</a:t>
            </a:r>
          </a:p>
          <a:p>
            <a:pPr algn="ctr"/>
            <a:r>
              <a:rPr lang="en-GB" sz="2000" dirty="0">
                <a:latin typeface="Calibri" panose="020F0502020204030204" pitchFamily="34" charset="0"/>
                <a:cs typeface="Khmer UI" pitchFamily="34" charset="0"/>
              </a:rPr>
              <a:t>“</a:t>
            </a:r>
            <a:r>
              <a:rPr lang="en-GB" sz="2000" u="sng" dirty="0">
                <a:latin typeface="Calibri" panose="020F0502020204030204" pitchFamily="34" charset="0"/>
                <a:cs typeface="Khmer UI" pitchFamily="34" charset="0"/>
              </a:rPr>
              <a:t>Verdaccio</a:t>
            </a:r>
            <a:r>
              <a:rPr lang="en-GB" sz="2000" dirty="0">
                <a:latin typeface="Calibri" panose="020F0502020204030204" pitchFamily="34" charset="0"/>
                <a:cs typeface="Khmer UI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3641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0BA0FE-5F47-408A-81BB-D1A2526B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LIBS (Laser Induced Breakdown Spectroscopy)</a:t>
            </a:r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4E0132FB-DD09-480D-BC06-033A2F50C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196753"/>
            <a:ext cx="9144000" cy="3930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97000"/>
              </a:lnSpc>
              <a:spcBef>
                <a:spcPts val="1125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it-IT" sz="2000" dirty="0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Database </a:t>
            </a:r>
            <a:r>
              <a:rPr lang="it-IT" sz="2000" dirty="0" err="1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built</a:t>
            </a:r>
            <a:r>
              <a:rPr lang="it-IT" sz="2000" dirty="0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-up: </a:t>
            </a:r>
            <a:r>
              <a:rPr lang="it-IT" sz="2000" dirty="0" err="1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renaissance</a:t>
            </a:r>
            <a:r>
              <a:rPr lang="it-IT" sz="2000" dirty="0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pigments</a:t>
            </a:r>
            <a:r>
              <a:rPr lang="it-IT" sz="2000" dirty="0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 a fresco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7D20F176-6EBB-4394-BE8F-FAE8588456FD}"/>
              </a:ext>
            </a:extLst>
          </p:cNvPr>
          <p:cNvSpPr txBox="1"/>
          <p:nvPr/>
        </p:nvSpPr>
        <p:spPr>
          <a:xfrm>
            <a:off x="5862109" y="1706252"/>
            <a:ext cx="39604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Calibri" panose="020F0502020204030204" pitchFamily="34" charset="0"/>
                <a:cs typeface="Khmer UI" pitchFamily="34" charset="0"/>
              </a:rPr>
              <a:t>Special attention to mixtures that characterize schools and artists</a:t>
            </a:r>
          </a:p>
          <a:p>
            <a:pPr algn="ctr"/>
            <a:r>
              <a:rPr lang="en-GB" sz="2000" dirty="0">
                <a:latin typeface="Calibri" panose="020F0502020204030204" pitchFamily="34" charset="0"/>
                <a:cs typeface="Khmer UI" pitchFamily="34" charset="0"/>
              </a:rPr>
              <a:t>“</a:t>
            </a:r>
            <a:r>
              <a:rPr lang="it-IT" sz="2000" i="1" u="sng" dirty="0">
                <a:latin typeface="Calibri" panose="020F0502020204030204" pitchFamily="34" charset="0"/>
                <a:cs typeface="Khmer UI" pitchFamily="34" charset="0"/>
              </a:rPr>
              <a:t>Incarnato</a:t>
            </a:r>
            <a:r>
              <a:rPr lang="en-GB" sz="2000" dirty="0">
                <a:latin typeface="Calibri" panose="020F0502020204030204" pitchFamily="34" charset="0"/>
                <a:cs typeface="Khmer UI" pitchFamily="34" charset="0"/>
              </a:rPr>
              <a:t> ”</a:t>
            </a:r>
            <a:r>
              <a:rPr lang="it-IT" sz="2000" u="sng" dirty="0">
                <a:latin typeface="Calibri" panose="020F0502020204030204" pitchFamily="34" charset="0"/>
                <a:cs typeface="Khmer UI" pitchFamily="34" charset="0"/>
              </a:rPr>
              <a:t>:  </a:t>
            </a:r>
            <a:r>
              <a:rPr lang="it-IT" sz="2000" i="1" u="sng" dirty="0">
                <a:latin typeface="Calibri" panose="020F0502020204030204" pitchFamily="34" charset="0"/>
                <a:cs typeface="Khmer UI" pitchFamily="34" charset="0"/>
              </a:rPr>
              <a:t>San Giovanni </a:t>
            </a:r>
            <a:r>
              <a:rPr lang="it-IT" sz="2000" u="sng" dirty="0">
                <a:latin typeface="Calibri" panose="020F0502020204030204" pitchFamily="34" charset="0"/>
                <a:cs typeface="Khmer UI" pitchFamily="34" charset="0"/>
              </a:rPr>
              <a:t>white + red ocre + </a:t>
            </a:r>
            <a:r>
              <a:rPr lang="it-IT" sz="2000" i="1" u="sng" dirty="0">
                <a:latin typeface="Calibri" panose="020F0502020204030204" pitchFamily="34" charset="0"/>
                <a:cs typeface="Khmer UI" pitchFamily="34" charset="0"/>
              </a:rPr>
              <a:t>terra verde antica</a:t>
            </a:r>
            <a:endParaRPr lang="en-GB" sz="2000" i="1" dirty="0">
              <a:latin typeface="Calibri" panose="020F0502020204030204" pitchFamily="34" charset="0"/>
              <a:cs typeface="Khmer UI" pitchFamily="34" charset="0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B973798-0FE7-4C3C-B425-1F17CA785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17</a:t>
            </a:fld>
            <a:endParaRPr lang="it-IT" dirty="0"/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957B0E63-2379-0C70-097A-51E591D27B01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1270E3A8-91C0-3CFE-75F0-85C384E41CF1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7" name="Immagine 6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C8C1BE16-6DF9-3D1E-C561-880D936D2D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  <p:pic>
        <p:nvPicPr>
          <p:cNvPr id="8" name="Picture 2" descr="C:\Users\Valeria\Documents\Tesi Flavia\Fresco Pigments-colour.jpg">
            <a:extLst>
              <a:ext uri="{FF2B5EF4-FFF2-40B4-BE49-F238E27FC236}">
                <a16:creationId xmlns:a16="http://schemas.microsoft.com/office/drawing/2014/main" id="{30CF3AD4-C18C-DE9C-E08E-864C6156E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982" y="1642795"/>
            <a:ext cx="2952327" cy="2946242"/>
          </a:xfrm>
          <a:prstGeom prst="rect">
            <a:avLst/>
          </a:prstGeom>
          <a:noFill/>
        </p:spPr>
      </p:pic>
      <p:pic>
        <p:nvPicPr>
          <p:cNvPr id="4" name="Immagine 3" descr="Fe vs Ca.png">
            <a:extLst>
              <a:ext uri="{FF2B5EF4-FFF2-40B4-BE49-F238E27FC236}">
                <a16:creationId xmlns:a16="http://schemas.microsoft.com/office/drawing/2014/main" id="{C5EB5540-6356-D827-B00D-52A72D6BF45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26093" y="2919902"/>
            <a:ext cx="4656307" cy="3266283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8E05DBFA-000B-770B-9694-E6DEB402E2B9}"/>
              </a:ext>
            </a:extLst>
          </p:cNvPr>
          <p:cNvSpPr txBox="1"/>
          <p:nvPr/>
        </p:nvSpPr>
        <p:spPr>
          <a:xfrm>
            <a:off x="1296365" y="4653136"/>
            <a:ext cx="4236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Khmer UI" pitchFamily="34" charset="0"/>
              </a:rPr>
              <a:t>Not just absolute intensities, but also </a:t>
            </a:r>
            <a:r>
              <a:rPr lang="en-US" b="1" dirty="0">
                <a:latin typeface="Calibri" panose="020F0502020204030204" pitchFamily="34" charset="0"/>
                <a:cs typeface="Khmer UI" pitchFamily="34" charset="0"/>
              </a:rPr>
              <a:t>intensity ratios </a:t>
            </a:r>
            <a:r>
              <a:rPr lang="en-US" dirty="0">
                <a:latin typeface="Calibri" panose="020F0502020204030204" pitchFamily="34" charset="0"/>
                <a:cs typeface="Khmer UI" pitchFamily="34" charset="0"/>
              </a:rPr>
              <a:t>for characterizing materials</a:t>
            </a:r>
            <a:endParaRPr lang="it-IT" dirty="0">
              <a:latin typeface="Calibri" panose="020F0502020204030204" pitchFamily="34" charset="0"/>
              <a:cs typeface="Khmer UI" pitchFamily="34" charset="0"/>
            </a:endParaRPr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6B592C40-4BB4-7E3F-0712-F7712BC860D3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3414532" y="5299467"/>
            <a:ext cx="161188" cy="627441"/>
          </a:xfrm>
          <a:prstGeom prst="straightConnector1">
            <a:avLst/>
          </a:prstGeom>
          <a:ln w="76200">
            <a:solidFill>
              <a:srgbClr val="003A6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6BF7EEE-4CB5-D3CA-395F-B5ABA3743A10}"/>
              </a:ext>
            </a:extLst>
          </p:cNvPr>
          <p:cNvSpPr txBox="1"/>
          <p:nvPr/>
        </p:nvSpPr>
        <p:spPr>
          <a:xfrm>
            <a:off x="2165933" y="5987021"/>
            <a:ext cx="6364610" cy="369332"/>
          </a:xfrm>
          <a:prstGeom prst="rect">
            <a:avLst/>
          </a:prstGeom>
          <a:solidFill>
            <a:srgbClr val="003A6A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8C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Linear LIBS trend relative to the percentage of San Giovanni white</a:t>
            </a:r>
            <a:endParaRPr lang="it-IT" dirty="0">
              <a:solidFill>
                <a:srgbClr val="FF8C00"/>
              </a:solidFill>
              <a:latin typeface="Calibri" panose="020F050202020403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33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0BA0FE-5F47-408A-81BB-D1A2526B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LIBS (Laser Induced Breakdown Spectroscopy)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683A20D-688A-414A-9213-8E7F0EA28B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3924" y="1702786"/>
            <a:ext cx="3502019" cy="3034821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15459FD5-84E3-4B5D-99FF-B1D431320D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23743" y="1698244"/>
            <a:ext cx="4238002" cy="2392327"/>
          </a:xfrm>
          <a:prstGeom prst="rect">
            <a:avLst/>
          </a:prstGeom>
        </p:spPr>
      </p:pic>
      <p:pic>
        <p:nvPicPr>
          <p:cNvPr id="16386" name="Picture 2" descr="http://chnet.infn.it/wp-content/uploads/2018/06/LocandinaTC2018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080373" y="51782"/>
            <a:ext cx="1467884" cy="130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E8A35C8-2329-9644-3961-A11239A21A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18</a:t>
            </a:fld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9ADC44A-3ED5-B671-F11F-B7AB571E81EF}"/>
              </a:ext>
            </a:extLst>
          </p:cNvPr>
          <p:cNvSpPr txBox="1"/>
          <p:nvPr/>
        </p:nvSpPr>
        <p:spPr>
          <a:xfrm>
            <a:off x="1937415" y="5388866"/>
            <a:ext cx="3776459" cy="83099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en-GB" dirty="0">
                <a:latin typeface="Calibri" panose="020F0502020204030204" pitchFamily="34" charset="0"/>
              </a:rPr>
              <a:t>Ceramic, III-IV century </a:t>
            </a:r>
            <a:r>
              <a:rPr lang="en-GB" dirty="0" err="1">
                <a:latin typeface="Calibri" panose="020F0502020204030204" pitchFamily="34" charset="0"/>
              </a:rPr>
              <a:t>b.C.</a:t>
            </a:r>
            <a:endParaRPr lang="en-GB" dirty="0">
              <a:latin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</a:rPr>
              <a:t>Monte </a:t>
            </a:r>
            <a:r>
              <a:rPr lang="en-GB" dirty="0" err="1">
                <a:latin typeface="Calibri" panose="020F0502020204030204" pitchFamily="34" charset="0"/>
              </a:rPr>
              <a:t>Sannace</a:t>
            </a:r>
            <a:r>
              <a:rPr lang="en-GB" dirty="0">
                <a:latin typeface="Calibri" panose="020F0502020204030204" pitchFamily="34" charset="0"/>
              </a:rPr>
              <a:t> (</a:t>
            </a:r>
            <a:r>
              <a:rPr lang="en-GB" dirty="0" err="1">
                <a:latin typeface="Calibri" panose="020F0502020204030204" pitchFamily="34" charset="0"/>
              </a:rPr>
              <a:t>Gioia</a:t>
            </a:r>
            <a:r>
              <a:rPr lang="en-GB" dirty="0">
                <a:latin typeface="Calibri" panose="020F0502020204030204" pitchFamily="34" charset="0"/>
              </a:rPr>
              <a:t> del Colle, Bari)</a:t>
            </a:r>
          </a:p>
          <a:p>
            <a:r>
              <a:rPr lang="en-GB" dirty="0">
                <a:latin typeface="Calibri" panose="020F0502020204030204" pitchFamily="34" charset="0"/>
              </a:rPr>
              <a:t>Local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AE622CD3-0BD7-D4A3-9E43-3E1C9FF6532B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5CFE9C30-48B4-E1F9-6E24-0FFF5A7A16B4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8" name="Immagine 7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A72DA63B-A21B-5629-0F1D-BE6CE5098D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01566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0BA0FE-5F47-408A-81BB-D1A2526B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LIBS (Laser Induced Breakdown Spectroscopy)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97BFF3F5-8782-4C33-B309-76C5D08AB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669" y="1053637"/>
            <a:ext cx="4984455" cy="3686727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B2638810-BF8B-41E5-ADEE-DC93DA2469C3}"/>
              </a:ext>
            </a:extLst>
          </p:cNvPr>
          <p:cNvSpPr txBox="1"/>
          <p:nvPr/>
        </p:nvSpPr>
        <p:spPr>
          <a:xfrm>
            <a:off x="1937415" y="5388866"/>
            <a:ext cx="3776459" cy="83099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en-GB" dirty="0">
                <a:latin typeface="Calibri" panose="020F0502020204030204" pitchFamily="34" charset="0"/>
              </a:rPr>
              <a:t>Ceramic, III-IV century </a:t>
            </a:r>
            <a:r>
              <a:rPr lang="en-GB" dirty="0" err="1">
                <a:latin typeface="Calibri" panose="020F0502020204030204" pitchFamily="34" charset="0"/>
              </a:rPr>
              <a:t>b.C.</a:t>
            </a:r>
            <a:endParaRPr lang="en-GB" dirty="0">
              <a:latin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</a:rPr>
              <a:t>Monte </a:t>
            </a:r>
            <a:r>
              <a:rPr lang="en-GB" dirty="0" err="1">
                <a:latin typeface="Calibri" panose="020F0502020204030204" pitchFamily="34" charset="0"/>
              </a:rPr>
              <a:t>Sannace</a:t>
            </a:r>
            <a:r>
              <a:rPr lang="en-GB" dirty="0">
                <a:latin typeface="Calibri" panose="020F0502020204030204" pitchFamily="34" charset="0"/>
              </a:rPr>
              <a:t> (</a:t>
            </a:r>
            <a:r>
              <a:rPr lang="en-GB" dirty="0" err="1">
                <a:latin typeface="Calibri" panose="020F0502020204030204" pitchFamily="34" charset="0"/>
              </a:rPr>
              <a:t>Gioia</a:t>
            </a:r>
            <a:r>
              <a:rPr lang="en-GB" dirty="0">
                <a:latin typeface="Calibri" panose="020F0502020204030204" pitchFamily="34" charset="0"/>
              </a:rPr>
              <a:t> del Colle, Bari)</a:t>
            </a:r>
          </a:p>
          <a:p>
            <a:r>
              <a:rPr lang="en-GB" dirty="0">
                <a:latin typeface="Calibri" panose="020F0502020204030204" pitchFamily="34" charset="0"/>
              </a:rPr>
              <a:t>Local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1D9357E-8248-4D8F-AE30-D8C6AD1C9AA0}"/>
              </a:ext>
            </a:extLst>
          </p:cNvPr>
          <p:cNvSpPr txBox="1"/>
          <p:nvPr/>
        </p:nvSpPr>
        <p:spPr>
          <a:xfrm>
            <a:off x="2532766" y="4813089"/>
            <a:ext cx="3418115" cy="276999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dirty="0" err="1"/>
              <a:t>Elemental</a:t>
            </a:r>
            <a:r>
              <a:rPr lang="it-IT" dirty="0"/>
              <a:t> qualitative </a:t>
            </a:r>
            <a:r>
              <a:rPr lang="it-IT" dirty="0" err="1"/>
              <a:t>analysis</a:t>
            </a: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5901306-6801-4E8E-8BF0-33D7E6E49D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42" r="6384" b="5078"/>
          <a:stretch/>
        </p:blipFill>
        <p:spPr>
          <a:xfrm>
            <a:off x="6454260" y="1085330"/>
            <a:ext cx="4212351" cy="344396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04EA84CB-8CE5-4352-85AD-31A1D3406A30}"/>
              </a:ext>
            </a:extLst>
          </p:cNvPr>
          <p:cNvSpPr txBox="1"/>
          <p:nvPr/>
        </p:nvSpPr>
        <p:spPr>
          <a:xfrm>
            <a:off x="7471206" y="4813088"/>
            <a:ext cx="2695807" cy="276999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en-GB" dirty="0"/>
              <a:t>Stratigraphic analysis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D6C12BED-9A6B-4054-A888-9E6E870E5CCB}"/>
              </a:ext>
            </a:extLst>
          </p:cNvPr>
          <p:cNvSpPr txBox="1"/>
          <p:nvPr/>
        </p:nvSpPr>
        <p:spPr>
          <a:xfrm>
            <a:off x="7573717" y="4529290"/>
            <a:ext cx="2188028" cy="184666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pPr algn="ctr"/>
            <a:r>
              <a:rPr lang="it-IT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Shot </a:t>
            </a:r>
            <a:r>
              <a:rPr lang="it-IT" sz="1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number</a:t>
            </a:r>
            <a:endParaRPr lang="it-IT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1" name="Picture 2" descr="http://chnet.infn.it/wp-content/uploads/2018/06/LocandinaTC2018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080373" y="51782"/>
            <a:ext cx="1467884" cy="130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AB221D3-2D77-6FF0-7E3D-BAE7346C17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19</a:t>
            </a:fld>
            <a:endParaRPr lang="it-IT"/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B293CDA5-E9A3-EB7C-ABF0-368460BA9100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ED7E0A2E-6878-0EDA-6D38-D84DB6DA8635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9" name="Immagine 8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AC8658C6-F7A9-A6E6-A321-5EF5E2107B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57072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0BA0FE-5F47-408A-81BB-D1A2526BC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Calibri" panose="020F0502020204030204" pitchFamily="34" charset="0"/>
              </a:rPr>
              <a:t>LIF (Laser </a:t>
            </a:r>
            <a:r>
              <a:rPr lang="it-IT" dirty="0" err="1">
                <a:latin typeface="Calibri" panose="020F0502020204030204" pitchFamily="34" charset="0"/>
              </a:rPr>
              <a:t>Induced</a:t>
            </a:r>
            <a:r>
              <a:rPr lang="it-IT" dirty="0">
                <a:latin typeface="Calibri" panose="020F0502020204030204" pitchFamily="34" charset="0"/>
              </a:rPr>
              <a:t> Fluorescence)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42055C-8FDC-4DE3-8D85-F57E3CAD6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20</a:t>
            </a:fld>
            <a:endParaRPr lang="it-IT"/>
          </a:p>
        </p:txBody>
      </p:sp>
      <p:pic>
        <p:nvPicPr>
          <p:cNvPr id="10" name="Picture 4" descr="http://www.uni-leipzig.de/%7Epwm/web/img/intro_fluorescence_1.png">
            <a:extLst>
              <a:ext uri="{FF2B5EF4-FFF2-40B4-BE49-F238E27FC236}">
                <a16:creationId xmlns:a16="http://schemas.microsoft.com/office/drawing/2014/main" id="{4D7A3159-85C4-440D-A623-3EC4BF544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467" y="2166993"/>
            <a:ext cx="4796704" cy="319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1">
            <a:extLst>
              <a:ext uri="{FF2B5EF4-FFF2-40B4-BE49-F238E27FC236}">
                <a16:creationId xmlns:a16="http://schemas.microsoft.com/office/drawing/2014/main" id="{11BE5E53-4A82-457A-8473-0E967E7FF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5903" y="1037583"/>
            <a:ext cx="8725264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27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The 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Jablonski diagram 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explains in detail what can happen after the absorption of a photon by a molecule, causing an electronic excitation</a:t>
            </a:r>
            <a:endParaRPr lang="it-IT" sz="1600" dirty="0">
              <a:solidFill>
                <a:srgbClr val="000000"/>
              </a:solidFill>
              <a:latin typeface="Calibri" panose="020F0502020204030204" pitchFamily="34" charset="0"/>
              <a:cs typeface="Khmer UI" pitchFamily="34" charset="0"/>
            </a:endParaRPr>
          </a:p>
        </p:txBody>
      </p:sp>
      <p:sp>
        <p:nvSpPr>
          <p:cNvPr id="12" name="Text Box 1">
            <a:extLst>
              <a:ext uri="{FF2B5EF4-FFF2-40B4-BE49-F238E27FC236}">
                <a16:creationId xmlns:a16="http://schemas.microsoft.com/office/drawing/2014/main" id="{8A0DE912-8B46-4B0D-8C35-3C92DBF67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582" y="5543144"/>
            <a:ext cx="8725265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27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Khmer UI" pitchFamily="34" charset="0"/>
              </a:rPr>
              <a:t>The fluorescence spectrum is the molecular fingerprint, as it represents the distribution of its excited and ground vibrational states.</a:t>
            </a:r>
            <a:endParaRPr lang="it-IT" sz="2000" dirty="0">
              <a:solidFill>
                <a:srgbClr val="000000"/>
              </a:solidFill>
              <a:latin typeface="Calibri" panose="020F0502020204030204" pitchFamily="34" charset="0"/>
              <a:cs typeface="Khmer UI" pitchFamily="34" charset="0"/>
            </a:endParaRP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2472A58F-EA68-13B5-1FFE-9E797D8F84AF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4" name="Rettangolo 3">
              <a:extLst>
                <a:ext uri="{FF2B5EF4-FFF2-40B4-BE49-F238E27FC236}">
                  <a16:creationId xmlns:a16="http://schemas.microsoft.com/office/drawing/2014/main" id="{3016CE9E-EBDA-E7A3-A5D0-688599147BE8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5" name="Immagine 4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5D3D4AB2-A78A-A839-B0D4-54905348FD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0201782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42055C-8FDC-4DE3-8D85-F57E3CAD6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21</a:t>
            </a:fld>
            <a:endParaRPr lang="it-IT"/>
          </a:p>
        </p:txBody>
      </p:sp>
      <p:pic>
        <p:nvPicPr>
          <p:cNvPr id="10" name="Picture 4" descr="http://www.uni-leipzig.de/%7Epwm/web/img/intro_fluorescence_1.png">
            <a:extLst>
              <a:ext uri="{FF2B5EF4-FFF2-40B4-BE49-F238E27FC236}">
                <a16:creationId xmlns:a16="http://schemas.microsoft.com/office/drawing/2014/main" id="{4D7A3159-85C4-440D-A623-3EC4BF544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903" y="1719713"/>
            <a:ext cx="3168088" cy="2112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Freccia a destra 16">
            <a:extLst>
              <a:ext uri="{FF2B5EF4-FFF2-40B4-BE49-F238E27FC236}">
                <a16:creationId xmlns:a16="http://schemas.microsoft.com/office/drawing/2014/main" id="{9770F8C8-964E-4D2E-BCAA-C7ED93658C71}"/>
              </a:ext>
            </a:extLst>
          </p:cNvPr>
          <p:cNvSpPr/>
          <p:nvPr/>
        </p:nvSpPr>
        <p:spPr>
          <a:xfrm>
            <a:off x="4512129" y="3424698"/>
            <a:ext cx="1055915" cy="566444"/>
          </a:xfrm>
          <a:prstGeom prst="rightArrow">
            <a:avLst/>
          </a:prstGeom>
          <a:solidFill>
            <a:srgbClr val="92D050">
              <a:alpha val="7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C8E1F2AC-2899-4C28-96B4-FA2562D37E4D}"/>
              </a:ext>
            </a:extLst>
          </p:cNvPr>
          <p:cNvSpPr txBox="1"/>
          <p:nvPr/>
        </p:nvSpPr>
        <p:spPr>
          <a:xfrm>
            <a:off x="7680215" y="5602162"/>
            <a:ext cx="764120" cy="246221"/>
          </a:xfrm>
          <a:prstGeom prst="rect">
            <a:avLst/>
          </a:prstGeom>
        </p:spPr>
        <p:txBody>
          <a:bodyPr vert="horz" wrap="none" lIns="91440" tIns="0" rIns="91440" bIns="0" rtlCol="0">
            <a:spAutoFit/>
          </a:bodyPr>
          <a:lstStyle/>
          <a:p>
            <a:r>
              <a:rPr lang="it-IT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Energy</a:t>
            </a:r>
          </a:p>
        </p:txBody>
      </p: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819B5198-4FDF-45D7-9245-98EA12EF9754}"/>
              </a:ext>
            </a:extLst>
          </p:cNvPr>
          <p:cNvCxnSpPr/>
          <p:nvPr/>
        </p:nvCxnSpPr>
        <p:spPr>
          <a:xfrm flipH="1">
            <a:off x="7245040" y="5745594"/>
            <a:ext cx="384561" cy="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olo 1">
            <a:extLst>
              <a:ext uri="{FF2B5EF4-FFF2-40B4-BE49-F238E27FC236}">
                <a16:creationId xmlns:a16="http://schemas.microsoft.com/office/drawing/2014/main" id="{AB98B64B-9AED-B2CB-DBDF-B9324F162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it-IT" dirty="0">
                <a:latin typeface="Calibri" panose="020F0502020204030204" pitchFamily="34" charset="0"/>
              </a:rPr>
              <a:t>LIF (Laser </a:t>
            </a:r>
            <a:r>
              <a:rPr lang="it-IT" dirty="0" err="1">
                <a:latin typeface="Calibri" panose="020F0502020204030204" pitchFamily="34" charset="0"/>
              </a:rPr>
              <a:t>Induced</a:t>
            </a:r>
            <a:r>
              <a:rPr lang="it-IT" dirty="0">
                <a:latin typeface="Calibri" panose="020F0502020204030204" pitchFamily="34" charset="0"/>
              </a:rPr>
              <a:t> Fluorescence)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E8EE1DB-3B06-2F6A-71A5-952088514EF5}"/>
              </a:ext>
            </a:extLst>
          </p:cNvPr>
          <p:cNvSpPr txBox="1"/>
          <p:nvPr/>
        </p:nvSpPr>
        <p:spPr>
          <a:xfrm>
            <a:off x="6967200" y="1412296"/>
            <a:ext cx="1426031" cy="276999"/>
          </a:xfrm>
          <a:prstGeom prst="rect">
            <a:avLst/>
          </a:prstGeom>
        </p:spPr>
        <p:txBody>
          <a:bodyPr vert="horz" wrap="none" lIns="91440" tIns="0" rIns="91440" bIns="0" rtlCol="0">
            <a:spAutoFit/>
          </a:bodyPr>
          <a:lstStyle/>
          <a:p>
            <a:r>
              <a:rPr lang="it-IT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Fluorescence</a:t>
            </a:r>
          </a:p>
        </p:txBody>
      </p:sp>
      <p:sp>
        <p:nvSpPr>
          <p:cNvPr id="14" name="Freccia a destra 13">
            <a:extLst>
              <a:ext uri="{FF2B5EF4-FFF2-40B4-BE49-F238E27FC236}">
                <a16:creationId xmlns:a16="http://schemas.microsoft.com/office/drawing/2014/main" id="{6C39EEF0-9DB6-3F00-8B01-6EB1C7DF6D6E}"/>
              </a:ext>
            </a:extLst>
          </p:cNvPr>
          <p:cNvSpPr/>
          <p:nvPr/>
        </p:nvSpPr>
        <p:spPr>
          <a:xfrm rot="9359245">
            <a:off x="4718861" y="5014659"/>
            <a:ext cx="1055915" cy="566444"/>
          </a:xfrm>
          <a:prstGeom prst="rightArrow">
            <a:avLst/>
          </a:prstGeom>
          <a:solidFill>
            <a:srgbClr val="92D050">
              <a:alpha val="7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C3D7A931-2802-7F71-37FA-E5829CB93652}"/>
              </a:ext>
            </a:extLst>
          </p:cNvPr>
          <p:cNvSpPr txBox="1"/>
          <p:nvPr/>
        </p:nvSpPr>
        <p:spPr>
          <a:xfrm>
            <a:off x="1871058" y="5234501"/>
            <a:ext cx="2886336" cy="83099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use of a laser allows for a more intense and simpler fluorescence spectrum</a:t>
            </a:r>
          </a:p>
        </p:txBody>
      </p:sp>
      <p:pic>
        <p:nvPicPr>
          <p:cNvPr id="16" name="Picture 2" descr="What is the difference between fluorescence, phosphorescence and  luminescence? - Enzo">
            <a:extLst>
              <a:ext uri="{FF2B5EF4-FFF2-40B4-BE49-F238E27FC236}">
                <a16:creationId xmlns:a16="http://schemas.microsoft.com/office/drawing/2014/main" id="{3416D145-1461-8500-FAA3-A83531CAB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66" y="2032871"/>
            <a:ext cx="3581101" cy="330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uppo 20">
            <a:extLst>
              <a:ext uri="{FF2B5EF4-FFF2-40B4-BE49-F238E27FC236}">
                <a16:creationId xmlns:a16="http://schemas.microsoft.com/office/drawing/2014/main" id="{86315EAF-1AFD-74E2-338D-B20842463BFB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C346B14E-EBEC-FB50-01F1-89B9F0AA8A8E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24" name="Immagine 23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DA8BA8C3-E82E-F764-8328-ECC0FDA296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2772122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42055C-8FDC-4DE3-8D85-F57E3CAD6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22</a:t>
            </a:fld>
            <a:endParaRPr lang="it-IT"/>
          </a:p>
        </p:txBody>
      </p:sp>
      <p:sp>
        <p:nvSpPr>
          <p:cNvPr id="11" name="Text Box 1">
            <a:extLst>
              <a:ext uri="{FF2B5EF4-FFF2-40B4-BE49-F238E27FC236}">
                <a16:creationId xmlns:a16="http://schemas.microsoft.com/office/drawing/2014/main" id="{43835237-2BDD-49B0-A68E-A4A84C6AA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8671" y="2409670"/>
            <a:ext cx="3377990" cy="13769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27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it-IT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Chemical </a:t>
            </a:r>
            <a:r>
              <a:rPr lang="it-IT" sz="20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characterizazion</a:t>
            </a:r>
            <a:r>
              <a:rPr lang="it-IT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it-IT" sz="20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materials</a:t>
            </a:r>
            <a:endParaRPr lang="it-IT" sz="20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27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it-IT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it-IT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chemical</a:t>
            </a:r>
            <a:r>
              <a:rPr lang="it-IT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molecular</a:t>
            </a:r>
            <a:r>
              <a:rPr lang="it-IT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analysis</a:t>
            </a:r>
            <a:r>
              <a:rPr lang="it-IT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2" name="Text Box 1">
            <a:extLst>
              <a:ext uri="{FF2B5EF4-FFF2-40B4-BE49-F238E27FC236}">
                <a16:creationId xmlns:a16="http://schemas.microsoft.com/office/drawing/2014/main" id="{88D5CFC4-B203-445F-9A46-7CBFAC67AB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5102" y="2409666"/>
            <a:ext cx="3377990" cy="13769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27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it-IT" sz="20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Molecular</a:t>
            </a:r>
            <a:r>
              <a:rPr lang="it-IT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spectroscopy</a:t>
            </a:r>
            <a:endParaRPr lang="it-IT" sz="20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27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it-IT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(study and </a:t>
            </a:r>
            <a:r>
              <a:rPr lang="it-IT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characterization</a:t>
            </a:r>
            <a:r>
              <a:rPr lang="it-IT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it-IT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vibronic</a:t>
            </a:r>
            <a:r>
              <a:rPr lang="it-IT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levels</a:t>
            </a:r>
            <a:r>
              <a:rPr lang="it-IT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Arco 4">
            <a:extLst>
              <a:ext uri="{FF2B5EF4-FFF2-40B4-BE49-F238E27FC236}">
                <a16:creationId xmlns:a16="http://schemas.microsoft.com/office/drawing/2014/main" id="{0129A191-1B64-42C2-AFDA-8D415BF68D80}"/>
              </a:ext>
            </a:extLst>
          </p:cNvPr>
          <p:cNvSpPr/>
          <p:nvPr/>
        </p:nvSpPr>
        <p:spPr>
          <a:xfrm rot="10800000">
            <a:off x="4490114" y="3219638"/>
            <a:ext cx="3124200" cy="1710700"/>
          </a:xfrm>
          <a:prstGeom prst="arc">
            <a:avLst>
              <a:gd name="adj1" fmla="val 10752915"/>
              <a:gd name="adj2" fmla="val 0"/>
            </a:avLst>
          </a:prstGeom>
          <a:ln w="76200">
            <a:gradFill flip="none" rotWithShape="1">
              <a:gsLst>
                <a:gs pos="0">
                  <a:schemeClr val="accent6">
                    <a:lumMod val="0"/>
                    <a:lumOff val="100000"/>
                  </a:schemeClr>
                </a:gs>
                <a:gs pos="0">
                  <a:schemeClr val="accent6">
                    <a:lumMod val="0"/>
                    <a:lumOff val="100000"/>
                  </a:schemeClr>
                </a:gs>
                <a:gs pos="100000">
                  <a:schemeClr val="accent6">
                    <a:lumMod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headEnd type="triangle"/>
            <a:tailEnd type="triangle"/>
          </a:ln>
          <a:effectLst>
            <a:glow rad="279400">
              <a:schemeClr val="accent6">
                <a:lumMod val="75000"/>
                <a:alpha val="4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01F3E57A-02E0-59DB-ED93-CBABC92FF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it-IT" dirty="0">
                <a:latin typeface="Calibri" panose="020F0502020204030204" pitchFamily="34" charset="0"/>
              </a:rPr>
              <a:t>LIF (Laser </a:t>
            </a:r>
            <a:r>
              <a:rPr lang="it-IT" dirty="0" err="1">
                <a:latin typeface="Calibri" panose="020F0502020204030204" pitchFamily="34" charset="0"/>
              </a:rPr>
              <a:t>Induced</a:t>
            </a:r>
            <a:r>
              <a:rPr lang="it-IT" dirty="0">
                <a:latin typeface="Calibri" panose="020F0502020204030204" pitchFamily="34" charset="0"/>
              </a:rPr>
              <a:t> Fluorescence)</a:t>
            </a:r>
          </a:p>
        </p:txBody>
      </p: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671D9D28-0CC9-AA31-715A-1BC1D7CDBDFC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17" name="Rettangolo 16">
              <a:extLst>
                <a:ext uri="{FF2B5EF4-FFF2-40B4-BE49-F238E27FC236}">
                  <a16:creationId xmlns:a16="http://schemas.microsoft.com/office/drawing/2014/main" id="{DC123465-3D33-33BF-332C-705CB9CA4AB9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8" name="Immagine 17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7BD86617-E63B-AEF8-B669-E9FBB6CC43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3997810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4D3773C9-AB9A-4DFA-9DC4-2037406DB62A}"/>
              </a:ext>
            </a:extLst>
          </p:cNvPr>
          <p:cNvSpPr txBox="1"/>
          <p:nvPr/>
        </p:nvSpPr>
        <p:spPr>
          <a:xfrm>
            <a:off x="2362201" y="1228691"/>
            <a:ext cx="6738257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</a:rPr>
              <a:t>Parameters that affect the measurement results:</a:t>
            </a:r>
            <a:endParaRPr lang="it-IT" sz="2000" b="1" dirty="0">
              <a:latin typeface="Calibri" panose="020F0502020204030204" pitchFamily="34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91D1D77-10F9-3FC0-2FD1-DC38AD7C2E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23</a:t>
            </a:fld>
            <a:endParaRPr lang="it-IT"/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38938976-689C-5FAE-D7D6-2850A82F1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it-IT" dirty="0">
                <a:latin typeface="Calibri" panose="020F0502020204030204" pitchFamily="34" charset="0"/>
              </a:rPr>
              <a:t>LIF (Laser </a:t>
            </a:r>
            <a:r>
              <a:rPr lang="it-IT" dirty="0" err="1">
                <a:latin typeface="Calibri" panose="020F0502020204030204" pitchFamily="34" charset="0"/>
              </a:rPr>
              <a:t>Induced</a:t>
            </a:r>
            <a:r>
              <a:rPr lang="it-IT" dirty="0">
                <a:latin typeface="Calibri" panose="020F0502020204030204" pitchFamily="34" charset="0"/>
              </a:rPr>
              <a:t> Fluorescence)</a:t>
            </a:r>
          </a:p>
        </p:txBody>
      </p:sp>
      <p:pic>
        <p:nvPicPr>
          <p:cNvPr id="31" name="Picture 4" descr="http://www.uni-leipzig.de/%7Epwm/web/img/intro_fluorescence_1.png">
            <a:extLst>
              <a:ext uri="{FF2B5EF4-FFF2-40B4-BE49-F238E27FC236}">
                <a16:creationId xmlns:a16="http://schemas.microsoft.com/office/drawing/2014/main" id="{2A03E523-ED20-4E4F-98BB-DADD047B3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465" y="1947004"/>
            <a:ext cx="5435501" cy="3623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Gruppo 31">
            <a:extLst>
              <a:ext uri="{FF2B5EF4-FFF2-40B4-BE49-F238E27FC236}">
                <a16:creationId xmlns:a16="http://schemas.microsoft.com/office/drawing/2014/main" id="{6E275BA6-EAAA-E75A-7CA7-1452F1C93153}"/>
              </a:ext>
            </a:extLst>
          </p:cNvPr>
          <p:cNvGrpSpPr/>
          <p:nvPr/>
        </p:nvGrpSpPr>
        <p:grpSpPr>
          <a:xfrm>
            <a:off x="1712810" y="2173752"/>
            <a:ext cx="3994158" cy="1380226"/>
            <a:chOff x="103388" y="1509623"/>
            <a:chExt cx="3994158" cy="1380226"/>
          </a:xfrm>
        </p:grpSpPr>
        <p:sp>
          <p:nvSpPr>
            <p:cNvPr id="33" name="Ovale 32">
              <a:extLst>
                <a:ext uri="{FF2B5EF4-FFF2-40B4-BE49-F238E27FC236}">
                  <a16:creationId xmlns:a16="http://schemas.microsoft.com/office/drawing/2014/main" id="{71C638B5-35F5-C113-9784-B64B762AF25E}"/>
                </a:ext>
              </a:extLst>
            </p:cNvPr>
            <p:cNvSpPr/>
            <p:nvPr/>
          </p:nvSpPr>
          <p:spPr>
            <a:xfrm>
              <a:off x="3372927" y="1509623"/>
              <a:ext cx="724619" cy="1380226"/>
            </a:xfrm>
            <a:prstGeom prst="ellipse">
              <a:avLst/>
            </a:prstGeom>
            <a:solidFill>
              <a:schemeClr val="accent1">
                <a:alpha val="28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34" name="Connettore 2 33">
              <a:extLst>
                <a:ext uri="{FF2B5EF4-FFF2-40B4-BE49-F238E27FC236}">
                  <a16:creationId xmlns:a16="http://schemas.microsoft.com/office/drawing/2014/main" id="{B8150278-52B3-7E9E-41A6-3E1E3E6ABAB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717321" y="1938163"/>
              <a:ext cx="655606" cy="287452"/>
            </a:xfrm>
            <a:prstGeom prst="straightConnector1">
              <a:avLst/>
            </a:prstGeom>
            <a:ln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CasellaDiTesto 34">
              <a:extLst>
                <a:ext uri="{FF2B5EF4-FFF2-40B4-BE49-F238E27FC236}">
                  <a16:creationId xmlns:a16="http://schemas.microsoft.com/office/drawing/2014/main" id="{E1BE77E3-C46D-1E6E-DF86-1C5C29DD7A92}"/>
                </a:ext>
              </a:extLst>
            </p:cNvPr>
            <p:cNvSpPr txBox="1"/>
            <p:nvPr/>
          </p:nvSpPr>
          <p:spPr>
            <a:xfrm>
              <a:off x="103388" y="1655409"/>
              <a:ext cx="2950958" cy="246221"/>
            </a:xfrm>
            <a:prstGeom prst="rect">
              <a:avLst/>
            </a:prstGeom>
          </p:spPr>
          <p:txBody>
            <a:bodyPr vert="horz" wrap="square" lIns="91440" tIns="0" rIns="91440" bIns="0" rtlCol="0">
              <a:spAutoFit/>
            </a:bodyPr>
            <a:lstStyle/>
            <a:p>
              <a:pPr algn="ctr"/>
              <a:r>
                <a:rPr lang="it-IT" sz="1600" b="1" dirty="0" err="1">
                  <a:solidFill>
                    <a:schemeClr val="accent1">
                      <a:lumMod val="75000"/>
                    </a:schemeClr>
                  </a:solidFill>
                </a:rPr>
                <a:t>Excitation</a:t>
              </a:r>
              <a:r>
                <a:rPr lang="it-IT" sz="1600" b="1" dirty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it-IT" sz="1600" b="1" dirty="0" err="1">
                  <a:solidFill>
                    <a:schemeClr val="accent1">
                      <a:lumMod val="75000"/>
                    </a:schemeClr>
                  </a:solidFill>
                </a:rPr>
                <a:t>wavelength</a:t>
              </a:r>
              <a:endParaRPr lang="it-IT" sz="16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240408DD-A515-1B2C-7AEE-D49271294D7D}"/>
              </a:ext>
            </a:extLst>
          </p:cNvPr>
          <p:cNvGrpSpPr/>
          <p:nvPr/>
        </p:nvGrpSpPr>
        <p:grpSpPr>
          <a:xfrm>
            <a:off x="1618166" y="2510761"/>
            <a:ext cx="5584048" cy="1380226"/>
            <a:chOff x="1294375" y="2094282"/>
            <a:chExt cx="5584048" cy="1380226"/>
          </a:xfrm>
        </p:grpSpPr>
        <p:sp>
          <p:nvSpPr>
            <p:cNvPr id="37" name="Ovale 36">
              <a:extLst>
                <a:ext uri="{FF2B5EF4-FFF2-40B4-BE49-F238E27FC236}">
                  <a16:creationId xmlns:a16="http://schemas.microsoft.com/office/drawing/2014/main" id="{CF0F7569-9727-6066-67EB-66382629BFFC}"/>
                </a:ext>
              </a:extLst>
            </p:cNvPr>
            <p:cNvSpPr/>
            <p:nvPr/>
          </p:nvSpPr>
          <p:spPr>
            <a:xfrm>
              <a:off x="5567933" y="2094282"/>
              <a:ext cx="1310490" cy="138022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28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38" name="Connettore 2 37">
              <a:extLst>
                <a:ext uri="{FF2B5EF4-FFF2-40B4-BE49-F238E27FC236}">
                  <a16:creationId xmlns:a16="http://schemas.microsoft.com/office/drawing/2014/main" id="{179E7628-D19D-F4BA-42CA-B712F0BC5CFB}"/>
                </a:ext>
              </a:extLst>
            </p:cNvPr>
            <p:cNvCxnSpPr>
              <a:cxnSpLocks/>
              <a:stCxn id="37" idx="3"/>
            </p:cNvCxnSpPr>
            <p:nvPr/>
          </p:nvCxnSpPr>
          <p:spPr>
            <a:xfrm flipH="1" flipV="1">
              <a:off x="2459253" y="2784395"/>
              <a:ext cx="3300597" cy="487984"/>
            </a:xfrm>
            <a:prstGeom prst="straightConnector1">
              <a:avLst/>
            </a:prstGeom>
            <a:ln>
              <a:solidFill>
                <a:schemeClr val="accent4">
                  <a:lumMod val="75000"/>
                </a:schemeClr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CasellaDiTesto 38">
              <a:extLst>
                <a:ext uri="{FF2B5EF4-FFF2-40B4-BE49-F238E27FC236}">
                  <a16:creationId xmlns:a16="http://schemas.microsoft.com/office/drawing/2014/main" id="{D64817CC-798E-4F2B-B606-C7749275363D}"/>
                </a:ext>
              </a:extLst>
            </p:cNvPr>
            <p:cNvSpPr txBox="1"/>
            <p:nvPr/>
          </p:nvSpPr>
          <p:spPr>
            <a:xfrm>
              <a:off x="1294375" y="2447386"/>
              <a:ext cx="2950958" cy="492443"/>
            </a:xfrm>
            <a:prstGeom prst="rect">
              <a:avLst/>
            </a:prstGeom>
          </p:spPr>
          <p:txBody>
            <a:bodyPr vert="horz" wrap="square" lIns="91440" tIns="0" rIns="91440" bIns="0" rtlCol="0">
              <a:spAutoFit/>
            </a:bodyPr>
            <a:lstStyle/>
            <a:p>
              <a:pPr algn="ctr"/>
              <a:r>
                <a:rPr lang="it-IT" sz="1600" b="1" dirty="0" err="1">
                  <a:solidFill>
                    <a:srgbClr val="765B97"/>
                  </a:solidFill>
                </a:rPr>
                <a:t>Detection</a:t>
              </a:r>
              <a:r>
                <a:rPr lang="it-IT" sz="1600" b="1" dirty="0">
                  <a:solidFill>
                    <a:srgbClr val="765B97"/>
                  </a:solidFill>
                </a:rPr>
                <a:t> </a:t>
              </a:r>
              <a:r>
                <a:rPr lang="it-IT" sz="1600" b="1" dirty="0" err="1">
                  <a:solidFill>
                    <a:srgbClr val="765B97"/>
                  </a:solidFill>
                </a:rPr>
                <a:t>temporal</a:t>
              </a:r>
              <a:r>
                <a:rPr lang="it-IT" sz="1600" b="1" dirty="0">
                  <a:solidFill>
                    <a:srgbClr val="765B97"/>
                  </a:solidFill>
                </a:rPr>
                <a:t> range</a:t>
              </a:r>
            </a:p>
            <a:p>
              <a:pPr algn="ctr"/>
              <a:endParaRPr lang="it-IT" sz="1600" b="1" dirty="0">
                <a:solidFill>
                  <a:srgbClr val="765B97"/>
                </a:solidFill>
              </a:endParaRPr>
            </a:p>
          </p:txBody>
        </p:sp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882BB548-A340-A8F3-BDD9-7E461832E2C1}"/>
              </a:ext>
            </a:extLst>
          </p:cNvPr>
          <p:cNvGrpSpPr/>
          <p:nvPr/>
        </p:nvGrpSpPr>
        <p:grpSpPr>
          <a:xfrm>
            <a:off x="1797334" y="4565748"/>
            <a:ext cx="5380020" cy="1064392"/>
            <a:chOff x="187912" y="3901619"/>
            <a:chExt cx="5380020" cy="1064392"/>
          </a:xfrm>
        </p:grpSpPr>
        <p:sp>
          <p:nvSpPr>
            <p:cNvPr id="41" name="Ovale 40">
              <a:extLst>
                <a:ext uri="{FF2B5EF4-FFF2-40B4-BE49-F238E27FC236}">
                  <a16:creationId xmlns:a16="http://schemas.microsoft.com/office/drawing/2014/main" id="{70A9B2C8-4E6F-E1FA-6CCB-8D9FDEC52D66}"/>
                </a:ext>
              </a:extLst>
            </p:cNvPr>
            <p:cNvSpPr/>
            <p:nvPr/>
          </p:nvSpPr>
          <p:spPr>
            <a:xfrm>
              <a:off x="4790105" y="4096871"/>
              <a:ext cx="777827" cy="86914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28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42" name="Connettore 2 41">
              <a:extLst>
                <a:ext uri="{FF2B5EF4-FFF2-40B4-BE49-F238E27FC236}">
                  <a16:creationId xmlns:a16="http://schemas.microsoft.com/office/drawing/2014/main" id="{ADE0CAA3-43CC-88F8-5A56-8801136106F4}"/>
                </a:ext>
              </a:extLst>
            </p:cNvPr>
            <p:cNvCxnSpPr>
              <a:cxnSpLocks/>
              <a:stCxn id="41" idx="3"/>
            </p:cNvCxnSpPr>
            <p:nvPr/>
          </p:nvCxnSpPr>
          <p:spPr>
            <a:xfrm flipH="1" flipV="1">
              <a:off x="1148763" y="4425019"/>
              <a:ext cx="3755252" cy="413709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CasellaDiTesto 42">
              <a:extLst>
                <a:ext uri="{FF2B5EF4-FFF2-40B4-BE49-F238E27FC236}">
                  <a16:creationId xmlns:a16="http://schemas.microsoft.com/office/drawing/2014/main" id="{E4FBFA35-3C57-F91C-EF23-14B082AD7E6B}"/>
                </a:ext>
              </a:extLst>
            </p:cNvPr>
            <p:cNvSpPr txBox="1"/>
            <p:nvPr/>
          </p:nvSpPr>
          <p:spPr>
            <a:xfrm>
              <a:off x="187912" y="3901619"/>
              <a:ext cx="2950958" cy="492443"/>
            </a:xfrm>
            <a:prstGeom prst="rect">
              <a:avLst/>
            </a:prstGeom>
          </p:spPr>
          <p:txBody>
            <a:bodyPr vert="horz" wrap="square" lIns="91440" tIns="0" rIns="91440" bIns="0" rtlCol="0">
              <a:spAutoFit/>
            </a:bodyPr>
            <a:lstStyle/>
            <a:p>
              <a:pPr algn="ctr"/>
              <a:r>
                <a:rPr lang="en-GB" sz="1600" b="1">
                  <a:solidFill>
                    <a:schemeClr val="accent6">
                      <a:lumMod val="75000"/>
                    </a:schemeClr>
                  </a:solidFill>
                </a:rPr>
                <a:t>Detection wavelength</a:t>
              </a:r>
            </a:p>
            <a:p>
              <a:pPr algn="ctr"/>
              <a:endParaRPr lang="en-GB" sz="16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E6BF2F41-EEA0-06E4-B01E-F61196296BB9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45" name="Rettangolo 44">
              <a:extLst>
                <a:ext uri="{FF2B5EF4-FFF2-40B4-BE49-F238E27FC236}">
                  <a16:creationId xmlns:a16="http://schemas.microsoft.com/office/drawing/2014/main" id="{8EE5E30F-665F-73E7-325D-5349BB4AF368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46" name="Immagine 45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64EFD6B9-C378-4CE2-803F-BD4064FEEE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11944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4D3773C9-AB9A-4DFA-9DC4-2037406DB62A}"/>
              </a:ext>
            </a:extLst>
          </p:cNvPr>
          <p:cNvSpPr txBox="1"/>
          <p:nvPr/>
        </p:nvSpPr>
        <p:spPr>
          <a:xfrm>
            <a:off x="2362201" y="1228691"/>
            <a:ext cx="6738257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</a:rPr>
              <a:t>Parameters that affect the measurement results:</a:t>
            </a:r>
            <a:endParaRPr lang="it-IT" sz="2000" b="1" dirty="0">
              <a:latin typeface="Calibri" panose="020F0502020204030204" pitchFamily="34" charset="0"/>
            </a:endParaRPr>
          </a:p>
        </p:txBody>
      </p:sp>
      <p:sp>
        <p:nvSpPr>
          <p:cNvPr id="14" name="Text Box 2">
            <a:extLst>
              <a:ext uri="{FF2B5EF4-FFF2-40B4-BE49-F238E27FC236}">
                <a16:creationId xmlns:a16="http://schemas.microsoft.com/office/drawing/2014/main" id="{CA2AEEE7-501D-4CAA-85F3-0B0A19FC1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1262" y="1616268"/>
            <a:ext cx="8534400" cy="2876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buClr>
                <a:srgbClr val="003A6A"/>
              </a:buClr>
              <a:buFontTx/>
              <a:buChar char="•"/>
            </a:pPr>
            <a:r>
              <a:rPr lang="en-US" sz="2000" dirty="0">
                <a:latin typeface="Calibri" panose="020F0502020204030204" pitchFamily="34" charset="0"/>
                <a:cs typeface="Khmer UI" pitchFamily="34" charset="0"/>
              </a:rPr>
              <a:t>Continuous or pulsed laser</a:t>
            </a:r>
          </a:p>
          <a:p>
            <a:pPr>
              <a:lnSpc>
                <a:spcPct val="110000"/>
              </a:lnSpc>
              <a:spcBef>
                <a:spcPct val="50000"/>
              </a:spcBef>
              <a:buClr>
                <a:srgbClr val="003A6A"/>
              </a:buClr>
              <a:buFontTx/>
              <a:buChar char="•"/>
            </a:pPr>
            <a:r>
              <a:rPr lang="en-US" sz="2000" dirty="0">
                <a:latin typeface="Calibri" panose="020F0502020204030204" pitchFamily="34" charset="0"/>
                <a:cs typeface="Khmer UI" pitchFamily="34" charset="0"/>
              </a:rPr>
              <a:t>laser wavelength</a:t>
            </a:r>
          </a:p>
          <a:p>
            <a:pPr>
              <a:lnSpc>
                <a:spcPct val="110000"/>
              </a:lnSpc>
              <a:spcBef>
                <a:spcPct val="50000"/>
              </a:spcBef>
              <a:buClr>
                <a:srgbClr val="003A6A"/>
              </a:buClr>
              <a:buFontTx/>
              <a:buChar char="•"/>
            </a:pPr>
            <a:r>
              <a:rPr lang="en-US" sz="2000" dirty="0">
                <a:latin typeface="Calibri" panose="020F0502020204030204" pitchFamily="34" charset="0"/>
                <a:cs typeface="Khmer UI" pitchFamily="34" charset="0"/>
              </a:rPr>
              <a:t>pulse duration</a:t>
            </a:r>
          </a:p>
          <a:p>
            <a:pPr>
              <a:lnSpc>
                <a:spcPct val="110000"/>
              </a:lnSpc>
              <a:spcBef>
                <a:spcPct val="50000"/>
              </a:spcBef>
              <a:buClr>
                <a:srgbClr val="003A6A"/>
              </a:buClr>
              <a:buFontTx/>
              <a:buChar char="•"/>
            </a:pPr>
            <a:r>
              <a:rPr lang="en-US" sz="2000" dirty="0">
                <a:latin typeface="Calibri" panose="020F0502020204030204" pitchFamily="34" charset="0"/>
                <a:cs typeface="Khmer UI" pitchFamily="34" charset="0"/>
              </a:rPr>
              <a:t>Laser intensity </a:t>
            </a:r>
            <a:r>
              <a:rPr lang="en-US" sz="2000" dirty="0">
                <a:latin typeface="Calibri" panose="020F0502020204030204" pitchFamily="34" charset="0"/>
                <a:cs typeface="Khmer UI" pitchFamily="34" charset="0"/>
                <a:sym typeface="Wingdings" panose="05000000000000000000" pitchFamily="2" charset="2"/>
              </a:rPr>
              <a:t> damage threshold study</a:t>
            </a:r>
            <a:endParaRPr lang="en-US" sz="2000" dirty="0">
              <a:latin typeface="Calibri" panose="020F0502020204030204" pitchFamily="34" charset="0"/>
              <a:cs typeface="Khmer UI" pitchFamily="34" charset="0"/>
            </a:endParaRPr>
          </a:p>
          <a:p>
            <a:pPr>
              <a:lnSpc>
                <a:spcPct val="110000"/>
              </a:lnSpc>
              <a:spcBef>
                <a:spcPct val="50000"/>
              </a:spcBef>
              <a:buClr>
                <a:srgbClr val="003A6A"/>
              </a:buClr>
              <a:buFontTx/>
              <a:buChar char="•"/>
            </a:pPr>
            <a:r>
              <a:rPr lang="en-US" sz="2000" dirty="0">
                <a:latin typeface="Calibri" panose="020F0502020204030204" pitchFamily="34" charset="0"/>
                <a:cs typeface="Khmer UI" pitchFamily="34" charset="0"/>
              </a:rPr>
              <a:t>Sensitivity of the detector</a:t>
            </a:r>
          </a:p>
          <a:p>
            <a:pPr>
              <a:lnSpc>
                <a:spcPct val="110000"/>
              </a:lnSpc>
              <a:spcBef>
                <a:spcPct val="50000"/>
              </a:spcBef>
              <a:buClr>
                <a:srgbClr val="003A6A"/>
              </a:buClr>
              <a:buFontTx/>
              <a:buChar char="•"/>
            </a:pPr>
            <a:r>
              <a:rPr lang="en-US" sz="2000" dirty="0">
                <a:latin typeface="Calibri" panose="020F0502020204030204" pitchFamily="34" charset="0"/>
                <a:cs typeface="Khmer UI" pitchFamily="34" charset="0"/>
              </a:rPr>
              <a:t>Time resolution</a:t>
            </a:r>
            <a:endParaRPr lang="it-IT" sz="2000" dirty="0">
              <a:latin typeface="Calibri" panose="020F0502020204030204" pitchFamily="34" charset="0"/>
              <a:cs typeface="Khmer UI" pitchFamily="34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91D1D77-10F9-3FC0-2FD1-DC38AD7C2E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24</a:t>
            </a:fld>
            <a:endParaRPr lang="it-IT"/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38938976-689C-5FAE-D7D6-2850A82F1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it-IT" dirty="0">
                <a:latin typeface="Calibri" panose="020F0502020204030204" pitchFamily="34" charset="0"/>
              </a:rPr>
              <a:t>LIF (Laser </a:t>
            </a:r>
            <a:r>
              <a:rPr lang="it-IT" dirty="0" err="1">
                <a:latin typeface="Calibri" panose="020F0502020204030204" pitchFamily="34" charset="0"/>
              </a:rPr>
              <a:t>Induced</a:t>
            </a:r>
            <a:r>
              <a:rPr lang="it-IT" dirty="0">
                <a:latin typeface="Calibri" panose="020F0502020204030204" pitchFamily="34" charset="0"/>
              </a:rPr>
              <a:t> Fluorescence)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495BDA4-1076-A135-CF6B-0526ECDFFED3}"/>
              </a:ext>
            </a:extLst>
          </p:cNvPr>
          <p:cNvSpPr txBox="1"/>
          <p:nvPr/>
        </p:nvSpPr>
        <p:spPr>
          <a:xfrm>
            <a:off x="2511497" y="4492605"/>
            <a:ext cx="6738257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</a:rPr>
              <a:t>Point measurements? Imaging? Multispectral? Hyperspectral?</a:t>
            </a:r>
            <a:endParaRPr lang="it-IT" sz="2000" b="1" dirty="0">
              <a:latin typeface="Calibri" panose="020F0502020204030204" pitchFamily="34" charset="0"/>
            </a:endParaRP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42FFD31C-4C28-370A-9B09-5BF247855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036" y="4920668"/>
            <a:ext cx="2303046" cy="1618247"/>
          </a:xfrm>
          <a:prstGeom prst="rect">
            <a:avLst/>
          </a:prstGeom>
          <a:ln w="28575">
            <a:noFill/>
          </a:ln>
        </p:spPr>
      </p:pic>
      <p:grpSp>
        <p:nvGrpSpPr>
          <p:cNvPr id="19" name="Gruppo 18">
            <a:extLst>
              <a:ext uri="{FF2B5EF4-FFF2-40B4-BE49-F238E27FC236}">
                <a16:creationId xmlns:a16="http://schemas.microsoft.com/office/drawing/2014/main" id="{EBCB4C13-831C-CA3B-0D15-0D3FAE53BE2D}"/>
              </a:ext>
            </a:extLst>
          </p:cNvPr>
          <p:cNvGrpSpPr/>
          <p:nvPr/>
        </p:nvGrpSpPr>
        <p:grpSpPr>
          <a:xfrm>
            <a:off x="7052092" y="4811968"/>
            <a:ext cx="2463983" cy="1850480"/>
            <a:chOff x="1291532" y="1549935"/>
            <a:chExt cx="2463983" cy="1850480"/>
          </a:xfrm>
        </p:grpSpPr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005AA06A-0127-9D20-3160-B933F15D3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91532" y="1549935"/>
              <a:ext cx="2463983" cy="1847988"/>
            </a:xfrm>
            <a:prstGeom prst="rect">
              <a:avLst/>
            </a:prstGeom>
          </p:spPr>
        </p:pic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3B295653-DB53-1BA9-4A32-B4BC6E2699C8}"/>
                </a:ext>
              </a:extLst>
            </p:cNvPr>
            <p:cNvSpPr/>
            <p:nvPr/>
          </p:nvSpPr>
          <p:spPr>
            <a:xfrm>
              <a:off x="1454331" y="1602381"/>
              <a:ext cx="862149" cy="3396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Calibri" panose="020F0502020204030204" pitchFamily="34" charset="0"/>
              </a:endParaRPr>
            </a:p>
          </p:txBody>
        </p:sp>
        <p:sp>
          <p:nvSpPr>
            <p:cNvPr id="23" name="Rettangolo 22">
              <a:extLst>
                <a:ext uri="{FF2B5EF4-FFF2-40B4-BE49-F238E27FC236}">
                  <a16:creationId xmlns:a16="http://schemas.microsoft.com/office/drawing/2014/main" id="{FE95307C-7F84-FFCE-6ACA-2B502EE8517A}"/>
                </a:ext>
              </a:extLst>
            </p:cNvPr>
            <p:cNvSpPr/>
            <p:nvPr/>
          </p:nvSpPr>
          <p:spPr>
            <a:xfrm>
              <a:off x="2357083" y="3054560"/>
              <a:ext cx="862149" cy="3396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Calibri" panose="020F0502020204030204" pitchFamily="34" charset="0"/>
              </a:endParaRPr>
            </a:p>
          </p:txBody>
        </p:sp>
        <p:sp>
          <p:nvSpPr>
            <p:cNvPr id="24" name="Rettangolo 23">
              <a:extLst>
                <a:ext uri="{FF2B5EF4-FFF2-40B4-BE49-F238E27FC236}">
                  <a16:creationId xmlns:a16="http://schemas.microsoft.com/office/drawing/2014/main" id="{BE4D3D20-68F2-93A5-5792-820210228031}"/>
                </a:ext>
              </a:extLst>
            </p:cNvPr>
            <p:cNvSpPr/>
            <p:nvPr/>
          </p:nvSpPr>
          <p:spPr>
            <a:xfrm>
              <a:off x="2669458" y="2875935"/>
              <a:ext cx="542400" cy="178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Calibri" panose="020F0502020204030204" pitchFamily="34" charset="0"/>
              </a:endParaRPr>
            </a:p>
          </p:txBody>
        </p:sp>
        <p:sp>
          <p:nvSpPr>
            <p:cNvPr id="25" name="Rettangolo 24">
              <a:extLst>
                <a:ext uri="{FF2B5EF4-FFF2-40B4-BE49-F238E27FC236}">
                  <a16:creationId xmlns:a16="http://schemas.microsoft.com/office/drawing/2014/main" id="{DE668095-B96E-5984-59C2-BB00EC0B9E65}"/>
                </a:ext>
              </a:extLst>
            </p:cNvPr>
            <p:cNvSpPr/>
            <p:nvPr/>
          </p:nvSpPr>
          <p:spPr>
            <a:xfrm>
              <a:off x="2045280" y="3199800"/>
              <a:ext cx="542400" cy="178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Calibri" panose="020F0502020204030204" pitchFamily="34" charset="0"/>
              </a:endParaRPr>
            </a:p>
          </p:txBody>
        </p:sp>
        <p:sp>
          <p:nvSpPr>
            <p:cNvPr id="26" name="Rettangolo 25">
              <a:extLst>
                <a:ext uri="{FF2B5EF4-FFF2-40B4-BE49-F238E27FC236}">
                  <a16:creationId xmlns:a16="http://schemas.microsoft.com/office/drawing/2014/main" id="{BE54810C-201C-FA4F-28A1-4B2494AF6897}"/>
                </a:ext>
              </a:extLst>
            </p:cNvPr>
            <p:cNvSpPr/>
            <p:nvPr/>
          </p:nvSpPr>
          <p:spPr>
            <a:xfrm>
              <a:off x="1913893" y="3297176"/>
              <a:ext cx="231028" cy="1032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Calibri" panose="020F0502020204030204" pitchFamily="34" charset="0"/>
              </a:endParaRPr>
            </a:p>
          </p:txBody>
        </p:sp>
        <p:sp>
          <p:nvSpPr>
            <p:cNvPr id="27" name="Rettangolo 26">
              <a:extLst>
                <a:ext uri="{FF2B5EF4-FFF2-40B4-BE49-F238E27FC236}">
                  <a16:creationId xmlns:a16="http://schemas.microsoft.com/office/drawing/2014/main" id="{433F5CF3-27D1-5475-A71D-6AAEB26E65BA}"/>
                </a:ext>
              </a:extLst>
            </p:cNvPr>
            <p:cNvSpPr/>
            <p:nvPr/>
          </p:nvSpPr>
          <p:spPr>
            <a:xfrm>
              <a:off x="2207402" y="3141849"/>
              <a:ext cx="231028" cy="1032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Calibri" panose="020F0502020204030204" pitchFamily="34" charset="0"/>
              </a:endParaRPr>
            </a:p>
          </p:txBody>
        </p:sp>
        <p:sp>
          <p:nvSpPr>
            <p:cNvPr id="28" name="Rettangolo 27">
              <a:extLst>
                <a:ext uri="{FF2B5EF4-FFF2-40B4-BE49-F238E27FC236}">
                  <a16:creationId xmlns:a16="http://schemas.microsoft.com/office/drawing/2014/main" id="{BBBDB178-EAA6-2FCD-D03E-8E3C501E6DEE}"/>
                </a:ext>
              </a:extLst>
            </p:cNvPr>
            <p:cNvSpPr/>
            <p:nvPr/>
          </p:nvSpPr>
          <p:spPr>
            <a:xfrm>
              <a:off x="2507631" y="2996949"/>
              <a:ext cx="231028" cy="1032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Calibri" panose="020F0502020204030204" pitchFamily="34" charset="0"/>
              </a:endParaRPr>
            </a:p>
          </p:txBody>
        </p:sp>
        <p:sp>
          <p:nvSpPr>
            <p:cNvPr id="29" name="Rettangolo 28">
              <a:extLst>
                <a:ext uri="{FF2B5EF4-FFF2-40B4-BE49-F238E27FC236}">
                  <a16:creationId xmlns:a16="http://schemas.microsoft.com/office/drawing/2014/main" id="{68AC6545-AA74-7B92-1E35-E978D54477AF}"/>
                </a:ext>
              </a:extLst>
            </p:cNvPr>
            <p:cNvSpPr/>
            <p:nvPr/>
          </p:nvSpPr>
          <p:spPr>
            <a:xfrm>
              <a:off x="2316480" y="1691941"/>
              <a:ext cx="231028" cy="1032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Calibri" panose="020F0502020204030204" pitchFamily="34" charset="0"/>
              </a:endParaRPr>
            </a:p>
          </p:txBody>
        </p:sp>
        <p:sp>
          <p:nvSpPr>
            <p:cNvPr id="30" name="Rettangolo 29">
              <a:extLst>
                <a:ext uri="{FF2B5EF4-FFF2-40B4-BE49-F238E27FC236}">
                  <a16:creationId xmlns:a16="http://schemas.microsoft.com/office/drawing/2014/main" id="{42AC675C-0939-3726-8AEE-886210C9E7D8}"/>
                </a:ext>
              </a:extLst>
            </p:cNvPr>
            <p:cNvSpPr/>
            <p:nvPr/>
          </p:nvSpPr>
          <p:spPr>
            <a:xfrm>
              <a:off x="2232533" y="1744387"/>
              <a:ext cx="231028" cy="1032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Calibri" panose="020F0502020204030204" pitchFamily="34" charset="0"/>
              </a:endParaRPr>
            </a:p>
          </p:txBody>
        </p:sp>
      </p:grpSp>
      <p:grpSp>
        <p:nvGrpSpPr>
          <p:cNvPr id="2" name="Gruppo 1">
            <a:extLst>
              <a:ext uri="{FF2B5EF4-FFF2-40B4-BE49-F238E27FC236}">
                <a16:creationId xmlns:a16="http://schemas.microsoft.com/office/drawing/2014/main" id="{733255CB-AB39-A1ED-30B0-F7028588ED8A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4" name="Rettangolo 3">
              <a:extLst>
                <a:ext uri="{FF2B5EF4-FFF2-40B4-BE49-F238E27FC236}">
                  <a16:creationId xmlns:a16="http://schemas.microsoft.com/office/drawing/2014/main" id="{271D73DA-4D53-B605-6D31-1A5EA2C2F3EF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5" name="Immagine 4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13C85ADF-4CF6-9293-C58C-6AC99EF453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672842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 bldLvl="2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42055C-8FDC-4DE3-8D85-F57E3CAD6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25</a:t>
            </a:fld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9A225B7-67E2-4098-9B9A-47B6E1058A34}"/>
              </a:ext>
            </a:extLst>
          </p:cNvPr>
          <p:cNvSpPr txBox="1"/>
          <p:nvPr/>
        </p:nvSpPr>
        <p:spPr>
          <a:xfrm>
            <a:off x="785743" y="2449451"/>
            <a:ext cx="4312692" cy="529376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Calibri" panose="020F0502020204030204" pitchFamily="34" charset="0"/>
              </a:rPr>
              <a:t>Analysis of single </a:t>
            </a:r>
            <a:r>
              <a:rPr lang="it-IT" sz="2000" dirty="0" err="1">
                <a:latin typeface="Calibri" panose="020F0502020204030204" pitchFamily="34" charset="0"/>
              </a:rPr>
              <a:t>spectral</a:t>
            </a:r>
            <a:r>
              <a:rPr lang="it-IT" sz="2000" dirty="0">
                <a:latin typeface="Calibri" panose="020F0502020204030204" pitchFamily="34" charset="0"/>
              </a:rPr>
              <a:t> </a:t>
            </a:r>
            <a:r>
              <a:rPr lang="it-IT" sz="2000" dirty="0" err="1">
                <a:latin typeface="Calibri" panose="020F0502020204030204" pitchFamily="34" charset="0"/>
              </a:rPr>
              <a:t>bands</a:t>
            </a:r>
            <a:endParaRPr lang="it-IT" sz="2000" dirty="0">
              <a:latin typeface="Calibri" panose="020F0502020204030204" pitchFamily="34" charset="0"/>
            </a:endParaRPr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14146926-6D60-9298-B2BF-24204A237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it-IT" dirty="0">
                <a:latin typeface="Calibri" panose="020F0502020204030204" pitchFamily="34" charset="0"/>
              </a:rPr>
              <a:t>LIF (Laser </a:t>
            </a:r>
            <a:r>
              <a:rPr lang="it-IT" dirty="0" err="1">
                <a:latin typeface="Calibri" panose="020F0502020204030204" pitchFamily="34" charset="0"/>
              </a:rPr>
              <a:t>Induced</a:t>
            </a:r>
            <a:r>
              <a:rPr lang="it-IT" dirty="0">
                <a:latin typeface="Calibri" panose="020F0502020204030204" pitchFamily="34" charset="0"/>
              </a:rPr>
              <a:t> Fluorescence)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F4E6CB13-6328-C857-DC67-FA503EB29B9C}"/>
              </a:ext>
            </a:extLst>
          </p:cNvPr>
          <p:cNvSpPr txBox="1"/>
          <p:nvPr/>
        </p:nvSpPr>
        <p:spPr>
          <a:xfrm>
            <a:off x="2434690" y="1413642"/>
            <a:ext cx="2548758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sz="2000" b="1" dirty="0">
                <a:latin typeface="Calibri" panose="020F0502020204030204" pitchFamily="34" charset="0"/>
                <a:cs typeface="Calibri" panose="020F0502020204030204" pitchFamily="34" charset="0"/>
              </a:rPr>
              <a:t>Qualitative </a:t>
            </a:r>
            <a:r>
              <a:rPr lang="it-IT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analysis</a:t>
            </a:r>
            <a:endParaRPr lang="it-IT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Freccia in giù 15">
            <a:extLst>
              <a:ext uri="{FF2B5EF4-FFF2-40B4-BE49-F238E27FC236}">
                <a16:creationId xmlns:a16="http://schemas.microsoft.com/office/drawing/2014/main" id="{4AD97819-E93C-1E72-5229-F64C98EC50C4}"/>
              </a:ext>
            </a:extLst>
          </p:cNvPr>
          <p:cNvSpPr/>
          <p:nvPr/>
        </p:nvSpPr>
        <p:spPr>
          <a:xfrm>
            <a:off x="3278189" y="1867302"/>
            <a:ext cx="211245" cy="39540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0A9FD5C-E626-6A73-C7E2-B2085F9B4296}"/>
              </a:ext>
            </a:extLst>
          </p:cNvPr>
          <p:cNvSpPr txBox="1"/>
          <p:nvPr/>
        </p:nvSpPr>
        <p:spPr>
          <a:xfrm>
            <a:off x="9272873" y="2717852"/>
            <a:ext cx="2849651" cy="553998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dirty="0" err="1">
                <a:latin typeface="Calibri" panose="020F0502020204030204" pitchFamily="34" charset="0"/>
              </a:rPr>
              <a:t>Bands</a:t>
            </a:r>
            <a:r>
              <a:rPr lang="it-IT" dirty="0">
                <a:latin typeface="Calibri" panose="020F0502020204030204" pitchFamily="34" charset="0"/>
              </a:rPr>
              <a:t> of </a:t>
            </a:r>
            <a:r>
              <a:rPr lang="it-IT" dirty="0" err="1">
                <a:latin typeface="Calibri" panose="020F0502020204030204" pitchFamily="34" charset="0"/>
              </a:rPr>
              <a:t>specific</a:t>
            </a:r>
            <a:r>
              <a:rPr lang="it-IT" dirty="0">
                <a:latin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</a:rPr>
              <a:t>molecules</a:t>
            </a:r>
            <a:r>
              <a:rPr lang="it-IT" dirty="0">
                <a:latin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</a:rPr>
              <a:t>well</a:t>
            </a:r>
            <a:r>
              <a:rPr lang="it-IT" dirty="0">
                <a:latin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</a:rPr>
              <a:t>known</a:t>
            </a:r>
            <a:r>
              <a:rPr lang="it-IT" dirty="0">
                <a:latin typeface="Calibri" panose="020F0502020204030204" pitchFamily="34" charset="0"/>
              </a:rPr>
              <a:t> from literature</a:t>
            </a:r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57E5840F-1906-9A2C-6EF7-7380E78D04D1}"/>
              </a:ext>
            </a:extLst>
          </p:cNvPr>
          <p:cNvGrpSpPr/>
          <p:nvPr/>
        </p:nvGrpSpPr>
        <p:grpSpPr>
          <a:xfrm>
            <a:off x="5149584" y="1867302"/>
            <a:ext cx="3887965" cy="2634091"/>
            <a:chOff x="1139443" y="2292756"/>
            <a:chExt cx="5356891" cy="3629286"/>
          </a:xfrm>
        </p:grpSpPr>
        <p:grpSp>
          <p:nvGrpSpPr>
            <p:cNvPr id="19" name="Gruppo 18">
              <a:extLst>
                <a:ext uri="{FF2B5EF4-FFF2-40B4-BE49-F238E27FC236}">
                  <a16:creationId xmlns:a16="http://schemas.microsoft.com/office/drawing/2014/main" id="{1079322F-FACC-7234-55EA-498190DBDAA0}"/>
                </a:ext>
              </a:extLst>
            </p:cNvPr>
            <p:cNvGrpSpPr/>
            <p:nvPr/>
          </p:nvGrpSpPr>
          <p:grpSpPr>
            <a:xfrm>
              <a:off x="1139443" y="2292756"/>
              <a:ext cx="5356891" cy="3629286"/>
              <a:chOff x="224290" y="2244602"/>
              <a:chExt cx="6429375" cy="4848225"/>
            </a:xfrm>
          </p:grpSpPr>
          <p:pic>
            <p:nvPicPr>
              <p:cNvPr id="27" name="Immagine 26">
                <a:extLst>
                  <a:ext uri="{FF2B5EF4-FFF2-40B4-BE49-F238E27FC236}">
                    <a16:creationId xmlns:a16="http://schemas.microsoft.com/office/drawing/2014/main" id="{5AC12964-912F-54C6-156D-DA6F17F0DD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4290" y="2244602"/>
                <a:ext cx="6429375" cy="4848225"/>
              </a:xfrm>
              <a:prstGeom prst="rect">
                <a:avLst/>
              </a:prstGeom>
            </p:spPr>
          </p:pic>
          <p:sp>
            <p:nvSpPr>
              <p:cNvPr id="28" name="Rettangolo 27">
                <a:extLst>
                  <a:ext uri="{FF2B5EF4-FFF2-40B4-BE49-F238E27FC236}">
                    <a16:creationId xmlns:a16="http://schemas.microsoft.com/office/drawing/2014/main" id="{5F938BAE-5A46-ADD3-309B-4BDDA5B21129}"/>
                  </a:ext>
                </a:extLst>
              </p:cNvPr>
              <p:cNvSpPr/>
              <p:nvPr/>
            </p:nvSpPr>
            <p:spPr>
              <a:xfrm>
                <a:off x="1081454" y="2244602"/>
                <a:ext cx="4079631" cy="124817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dirty="0"/>
                  <a:t>Clorofilla </a:t>
                </a:r>
              </a:p>
            </p:txBody>
          </p:sp>
        </p:grpSp>
        <p:cxnSp>
          <p:nvCxnSpPr>
            <p:cNvPr id="20" name="Connettore 2 19">
              <a:extLst>
                <a:ext uri="{FF2B5EF4-FFF2-40B4-BE49-F238E27FC236}">
                  <a16:creationId xmlns:a16="http://schemas.microsoft.com/office/drawing/2014/main" id="{F8929F53-3EFA-EA1A-1467-A2D85D06B09C}"/>
                </a:ext>
              </a:extLst>
            </p:cNvPr>
            <p:cNvCxnSpPr>
              <a:cxnSpLocks/>
            </p:cNvCxnSpPr>
            <p:nvPr/>
          </p:nvCxnSpPr>
          <p:spPr>
            <a:xfrm>
              <a:off x="5055577" y="2799516"/>
              <a:ext cx="87923" cy="822915"/>
            </a:xfrm>
            <a:prstGeom prst="straightConnector1">
              <a:avLst/>
            </a:prstGeom>
            <a:ln w="12700">
              <a:solidFill>
                <a:srgbClr val="60996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ttore 2 20">
              <a:extLst>
                <a:ext uri="{FF2B5EF4-FFF2-40B4-BE49-F238E27FC236}">
                  <a16:creationId xmlns:a16="http://schemas.microsoft.com/office/drawing/2014/main" id="{4FA2266F-0570-820D-13A4-B66E7DEB91A1}"/>
                </a:ext>
              </a:extLst>
            </p:cNvPr>
            <p:cNvCxnSpPr>
              <a:cxnSpLocks/>
            </p:cNvCxnSpPr>
            <p:nvPr/>
          </p:nvCxnSpPr>
          <p:spPr>
            <a:xfrm>
              <a:off x="5143500" y="2542071"/>
              <a:ext cx="439615" cy="71480"/>
            </a:xfrm>
            <a:prstGeom prst="straightConnector1">
              <a:avLst/>
            </a:prstGeom>
            <a:ln w="12700">
              <a:solidFill>
                <a:srgbClr val="60996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id="{9918A05E-1218-A2B3-EB72-0A30C5B6D524}"/>
                </a:ext>
              </a:extLst>
            </p:cNvPr>
            <p:cNvSpPr txBox="1"/>
            <p:nvPr/>
          </p:nvSpPr>
          <p:spPr>
            <a:xfrm>
              <a:off x="4380569" y="2460962"/>
              <a:ext cx="1372006" cy="466464"/>
            </a:xfrm>
            <a:prstGeom prst="rect">
              <a:avLst/>
            </a:prstGeom>
          </p:spPr>
          <p:txBody>
            <a:bodyPr vert="horz" wrap="none" lIns="91440" tIns="0" rIns="91440" bIns="0" rtlCol="0">
              <a:spAutoFit/>
            </a:bodyPr>
            <a:lstStyle/>
            <a:p>
              <a:r>
                <a:rPr lang="it-IT" sz="1100" b="1" dirty="0" err="1">
                  <a:solidFill>
                    <a:srgbClr val="609960"/>
                  </a:solidFill>
                  <a:latin typeface="Calibri" panose="020F0502020204030204" pitchFamily="34" charset="0"/>
                </a:rPr>
                <a:t>Clorophyill</a:t>
              </a:r>
              <a:r>
                <a:rPr lang="it-IT" sz="1100" b="1" dirty="0">
                  <a:solidFill>
                    <a:srgbClr val="609960"/>
                  </a:solidFill>
                  <a:latin typeface="Calibri" panose="020F0502020204030204" pitchFamily="34" charset="0"/>
                </a:rPr>
                <a:t> a</a:t>
              </a:r>
            </a:p>
            <a:p>
              <a:r>
                <a:rPr lang="it-IT" sz="1100" b="1" dirty="0">
                  <a:solidFill>
                    <a:srgbClr val="609960"/>
                  </a:solidFill>
                  <a:latin typeface="Calibri" panose="020F0502020204030204" pitchFamily="34" charset="0"/>
                </a:rPr>
                <a:t>(685, 740 nm)</a:t>
              </a:r>
            </a:p>
          </p:txBody>
        </p:sp>
        <p:cxnSp>
          <p:nvCxnSpPr>
            <p:cNvPr id="23" name="Connettore 2 22">
              <a:extLst>
                <a:ext uri="{FF2B5EF4-FFF2-40B4-BE49-F238E27FC236}">
                  <a16:creationId xmlns:a16="http://schemas.microsoft.com/office/drawing/2014/main" id="{533EBD3E-48E8-39E1-0572-88FE53E1B03F}"/>
                </a:ext>
              </a:extLst>
            </p:cNvPr>
            <p:cNvCxnSpPr>
              <a:cxnSpLocks/>
            </p:cNvCxnSpPr>
            <p:nvPr/>
          </p:nvCxnSpPr>
          <p:spPr>
            <a:xfrm>
              <a:off x="2753808" y="3060904"/>
              <a:ext cx="87923" cy="822915"/>
            </a:xfrm>
            <a:prstGeom prst="straightConnector1">
              <a:avLst/>
            </a:prstGeom>
            <a:ln w="12700">
              <a:solidFill>
                <a:srgbClr val="60996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CasellaDiTesto 23">
              <a:extLst>
                <a:ext uri="{FF2B5EF4-FFF2-40B4-BE49-F238E27FC236}">
                  <a16:creationId xmlns:a16="http://schemas.microsoft.com/office/drawing/2014/main" id="{B66436F7-0994-243B-719E-6341A56CED6D}"/>
                </a:ext>
              </a:extLst>
            </p:cNvPr>
            <p:cNvSpPr txBox="1"/>
            <p:nvPr/>
          </p:nvSpPr>
          <p:spPr>
            <a:xfrm>
              <a:off x="2068818" y="2713283"/>
              <a:ext cx="1190898" cy="699696"/>
            </a:xfrm>
            <a:prstGeom prst="rect">
              <a:avLst/>
            </a:prstGeom>
          </p:spPr>
          <p:txBody>
            <a:bodyPr vert="horz" wrap="none" lIns="91440" tIns="0" rIns="91440" bIns="0" rtlCol="0">
              <a:spAutoFit/>
            </a:bodyPr>
            <a:lstStyle/>
            <a:p>
              <a:r>
                <a:rPr lang="it-IT" sz="1100" b="1" dirty="0">
                  <a:solidFill>
                    <a:srgbClr val="609960"/>
                  </a:solidFill>
                  <a:latin typeface="Calibri" panose="020F0502020204030204" pitchFamily="34" charset="0"/>
                </a:rPr>
                <a:t>Vitamine K,</a:t>
              </a:r>
            </a:p>
            <a:p>
              <a:r>
                <a:rPr lang="el-GR" sz="1100" b="1" dirty="0">
                  <a:solidFill>
                    <a:srgbClr val="609960"/>
                  </a:solidFill>
                  <a:latin typeface="Calibri" panose="020F0502020204030204" pitchFamily="34" charset="0"/>
                </a:rPr>
                <a:t>β</a:t>
              </a:r>
              <a:r>
                <a:rPr lang="it-IT" sz="1100" b="1" dirty="0">
                  <a:solidFill>
                    <a:srgbClr val="609960"/>
                  </a:solidFill>
                  <a:latin typeface="Calibri" panose="020F0502020204030204" pitchFamily="34" charset="0"/>
                </a:rPr>
                <a:t>-carotene</a:t>
              </a:r>
            </a:p>
            <a:p>
              <a:r>
                <a:rPr lang="it-IT" sz="1100" b="1" dirty="0">
                  <a:solidFill>
                    <a:srgbClr val="609960"/>
                  </a:solidFill>
                  <a:latin typeface="Calibri" panose="020F0502020204030204" pitchFamily="34" charset="0"/>
                </a:rPr>
                <a:t>(460 nm)</a:t>
              </a:r>
            </a:p>
          </p:txBody>
        </p:sp>
        <p:cxnSp>
          <p:nvCxnSpPr>
            <p:cNvPr id="25" name="Connettore 2 24">
              <a:extLst>
                <a:ext uri="{FF2B5EF4-FFF2-40B4-BE49-F238E27FC236}">
                  <a16:creationId xmlns:a16="http://schemas.microsoft.com/office/drawing/2014/main" id="{B97D9598-CE75-D1CF-2843-B6994B2626CA}"/>
                </a:ext>
              </a:extLst>
            </p:cNvPr>
            <p:cNvCxnSpPr>
              <a:cxnSpLocks/>
            </p:cNvCxnSpPr>
            <p:nvPr/>
          </p:nvCxnSpPr>
          <p:spPr>
            <a:xfrm>
              <a:off x="3458007" y="3287951"/>
              <a:ext cx="87923" cy="822915"/>
            </a:xfrm>
            <a:prstGeom prst="straightConnector1">
              <a:avLst/>
            </a:prstGeom>
            <a:ln w="12700">
              <a:solidFill>
                <a:srgbClr val="60996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CasellaDiTesto 25">
              <a:extLst>
                <a:ext uri="{FF2B5EF4-FFF2-40B4-BE49-F238E27FC236}">
                  <a16:creationId xmlns:a16="http://schemas.microsoft.com/office/drawing/2014/main" id="{DD7B626D-F8E5-12AB-32BD-EA8E934D99E6}"/>
                </a:ext>
              </a:extLst>
            </p:cNvPr>
            <p:cNvSpPr txBox="1"/>
            <p:nvPr/>
          </p:nvSpPr>
          <p:spPr>
            <a:xfrm>
              <a:off x="2978549" y="2936439"/>
              <a:ext cx="1071632" cy="466464"/>
            </a:xfrm>
            <a:prstGeom prst="rect">
              <a:avLst/>
            </a:prstGeom>
          </p:spPr>
          <p:txBody>
            <a:bodyPr vert="horz" wrap="none" lIns="91440" tIns="0" rIns="91440" bIns="0" rtlCol="0">
              <a:spAutoFit/>
            </a:bodyPr>
            <a:lstStyle/>
            <a:p>
              <a:r>
                <a:rPr lang="it-IT" sz="1100" b="1" dirty="0" err="1">
                  <a:solidFill>
                    <a:srgbClr val="609960"/>
                  </a:solidFill>
                  <a:latin typeface="Calibri" panose="020F0502020204030204" pitchFamily="34" charset="0"/>
                </a:rPr>
                <a:t>Riboflavin</a:t>
              </a:r>
              <a:endParaRPr lang="it-IT" sz="1100" b="1" dirty="0">
                <a:solidFill>
                  <a:srgbClr val="609960"/>
                </a:solidFill>
                <a:latin typeface="Calibri" panose="020F0502020204030204" pitchFamily="34" charset="0"/>
              </a:endParaRPr>
            </a:p>
            <a:p>
              <a:r>
                <a:rPr lang="it-IT" sz="1100" b="1" dirty="0">
                  <a:solidFill>
                    <a:srgbClr val="609960"/>
                  </a:solidFill>
                  <a:latin typeface="Calibri" panose="020F0502020204030204" pitchFamily="34" charset="0"/>
                </a:rPr>
                <a:t>(525 nm)</a:t>
              </a:r>
            </a:p>
          </p:txBody>
        </p:sp>
      </p:grp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B2B8F351-7422-C074-9897-8B638F0FBCB2}"/>
              </a:ext>
            </a:extLst>
          </p:cNvPr>
          <p:cNvSpPr txBox="1"/>
          <p:nvPr/>
        </p:nvSpPr>
        <p:spPr>
          <a:xfrm>
            <a:off x="785743" y="3271850"/>
            <a:ext cx="4312692" cy="474240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endParaRPr lang="it-IT" dirty="0"/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16E9A340-582C-F078-63AC-213CBB5F649C}"/>
              </a:ext>
            </a:extLst>
          </p:cNvPr>
          <p:cNvSpPr txBox="1"/>
          <p:nvPr/>
        </p:nvSpPr>
        <p:spPr>
          <a:xfrm>
            <a:off x="800182" y="2987477"/>
            <a:ext cx="6096000" cy="621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Calibri" panose="020F0502020204030204" pitchFamily="34" charset="0"/>
              </a:rPr>
              <a:t>Multivariate </a:t>
            </a:r>
            <a:r>
              <a:rPr lang="it-IT" sz="2000" dirty="0" err="1">
                <a:latin typeface="Calibri" panose="020F0502020204030204" pitchFamily="34" charset="0"/>
              </a:rPr>
              <a:t>analysis</a:t>
            </a:r>
            <a:r>
              <a:rPr lang="it-IT" sz="2000" dirty="0">
                <a:latin typeface="Calibri" panose="020F0502020204030204" pitchFamily="34" charset="0"/>
              </a:rPr>
              <a:t> and AI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4C75F0FD-07D6-E507-2C8B-8F6604197E34}"/>
              </a:ext>
            </a:extLst>
          </p:cNvPr>
          <p:cNvSpPr txBox="1"/>
          <p:nvPr/>
        </p:nvSpPr>
        <p:spPr>
          <a:xfrm>
            <a:off x="5149584" y="5775920"/>
            <a:ext cx="6857556" cy="276999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dirty="0" err="1">
                <a:latin typeface="Calibri" panose="020F0502020204030204" pitchFamily="34" charset="0"/>
              </a:rPr>
              <a:t>Complex</a:t>
            </a:r>
            <a:r>
              <a:rPr lang="it-IT" dirty="0">
                <a:latin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</a:rPr>
              <a:t>spectra</a:t>
            </a:r>
            <a:r>
              <a:rPr lang="it-IT" dirty="0">
                <a:latin typeface="Calibri" panose="020F0502020204030204" pitchFamily="34" charset="0"/>
              </a:rPr>
              <a:t>, </a:t>
            </a:r>
            <a:r>
              <a:rPr lang="it-IT" dirty="0" err="1">
                <a:latin typeface="Calibri" panose="020F0502020204030204" pitchFamily="34" charset="0"/>
              </a:rPr>
              <a:t>convolution</a:t>
            </a:r>
            <a:r>
              <a:rPr lang="it-IT" dirty="0">
                <a:latin typeface="Calibri" panose="020F0502020204030204" pitchFamily="34" charset="0"/>
              </a:rPr>
              <a:t> of </a:t>
            </a:r>
            <a:r>
              <a:rPr lang="it-IT" dirty="0" err="1">
                <a:latin typeface="Calibri" panose="020F0502020204030204" pitchFamily="34" charset="0"/>
              </a:rPr>
              <a:t>many</a:t>
            </a:r>
            <a:r>
              <a:rPr lang="it-IT" dirty="0">
                <a:latin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</a:rPr>
              <a:t>bands</a:t>
            </a:r>
            <a:r>
              <a:rPr lang="it-IT" dirty="0">
                <a:latin typeface="Calibri" panose="020F0502020204030204" pitchFamily="34" charset="0"/>
              </a:rPr>
              <a:t>, large </a:t>
            </a:r>
            <a:r>
              <a:rPr lang="it-IT" dirty="0" err="1">
                <a:latin typeface="Calibri" panose="020F0502020204030204" pitchFamily="34" charset="0"/>
              </a:rPr>
              <a:t>amount</a:t>
            </a:r>
            <a:r>
              <a:rPr lang="it-IT" dirty="0">
                <a:latin typeface="Calibri" panose="020F0502020204030204" pitchFamily="34" charset="0"/>
              </a:rPr>
              <a:t> of data</a:t>
            </a:r>
          </a:p>
        </p:txBody>
      </p:sp>
      <p:pic>
        <p:nvPicPr>
          <p:cNvPr id="33" name="Immagine 32">
            <a:extLst>
              <a:ext uri="{FF2B5EF4-FFF2-40B4-BE49-F238E27FC236}">
                <a16:creationId xmlns:a16="http://schemas.microsoft.com/office/drawing/2014/main" id="{F1819976-BC37-868F-9EE1-90E8EF52AC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075" t="30378" r="35100" b="20599"/>
          <a:stretch/>
        </p:blipFill>
        <p:spPr>
          <a:xfrm>
            <a:off x="1702782" y="4030463"/>
            <a:ext cx="3395653" cy="2349980"/>
          </a:xfrm>
          <a:prstGeom prst="rect">
            <a:avLst/>
          </a:prstGeom>
        </p:spPr>
      </p:pic>
      <p:grpSp>
        <p:nvGrpSpPr>
          <p:cNvPr id="4" name="Gruppo 3">
            <a:extLst>
              <a:ext uri="{FF2B5EF4-FFF2-40B4-BE49-F238E27FC236}">
                <a16:creationId xmlns:a16="http://schemas.microsoft.com/office/drawing/2014/main" id="{932DC0E3-D6C8-8EA9-58E1-9F5EE677C522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2BED96B2-EA01-870A-C30A-6B6F5F2A1F35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8" name="Immagine 7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0A1A3C4F-44CD-0B27-70E0-3A244A4A6B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52373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7" grpId="0"/>
      <p:bldP spid="31" grpId="0"/>
      <p:bldP spid="3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42055C-8FDC-4DE3-8D85-F57E3CAD6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26</a:t>
            </a:fld>
            <a:endParaRPr lang="it-IT"/>
          </a:p>
        </p:txBody>
      </p:sp>
      <p:sp>
        <p:nvSpPr>
          <p:cNvPr id="10" name="Segnaposto testo 2">
            <a:extLst>
              <a:ext uri="{FF2B5EF4-FFF2-40B4-BE49-F238E27FC236}">
                <a16:creationId xmlns:a16="http://schemas.microsoft.com/office/drawing/2014/main" id="{CECDB691-5486-435C-86C1-E18AE04C7C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37414" y="1253067"/>
            <a:ext cx="8229600" cy="400110"/>
          </a:xfrm>
        </p:spPr>
        <p:txBody>
          <a:bodyPr/>
          <a:lstStyle/>
          <a:p>
            <a:pPr algn="ctr"/>
            <a:r>
              <a:rPr lang="it-IT" dirty="0">
                <a:latin typeface="Calibri" panose="020F0502020204030204" pitchFamily="34" charset="0"/>
              </a:rPr>
              <a:t>Same </a:t>
            </a:r>
            <a:r>
              <a:rPr lang="it-IT" dirty="0" err="1">
                <a:latin typeface="Calibri" panose="020F0502020204030204" pitchFamily="34" charset="0"/>
              </a:rPr>
              <a:t>author</a:t>
            </a:r>
            <a:r>
              <a:rPr lang="it-IT" dirty="0">
                <a:latin typeface="Calibri" panose="020F0502020204030204" pitchFamily="34" charset="0"/>
              </a:rPr>
              <a:t>, </a:t>
            </a:r>
            <a:r>
              <a:rPr lang="it-IT" dirty="0" err="1">
                <a:latin typeface="Calibri" panose="020F0502020204030204" pitchFamily="34" charset="0"/>
              </a:rPr>
              <a:t>same</a:t>
            </a:r>
            <a:r>
              <a:rPr lang="it-IT" dirty="0">
                <a:latin typeface="Calibri" panose="020F0502020204030204" pitchFamily="34" charset="0"/>
              </a:rPr>
              <a:t> production </a:t>
            </a:r>
            <a:r>
              <a:rPr lang="it-IT" dirty="0" err="1">
                <a:latin typeface="Calibri" panose="020F0502020204030204" pitchFamily="34" charset="0"/>
              </a:rPr>
              <a:t>year</a:t>
            </a:r>
            <a:r>
              <a:rPr lang="it-IT" dirty="0">
                <a:latin typeface="Calibri" panose="020F0502020204030204" pitchFamily="34" charset="0"/>
              </a:rPr>
              <a:t>, </a:t>
            </a:r>
            <a:r>
              <a:rPr lang="it-IT" dirty="0" err="1">
                <a:latin typeface="Calibri" panose="020F0502020204030204" pitchFamily="34" charset="0"/>
              </a:rPr>
              <a:t>similar</a:t>
            </a:r>
            <a:r>
              <a:rPr lang="it-IT" dirty="0">
                <a:latin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</a:rPr>
              <a:t>aspect</a:t>
            </a:r>
            <a:endParaRPr lang="it-IT" dirty="0">
              <a:latin typeface="Calibri" panose="020F0502020204030204" pitchFamily="34" charset="0"/>
            </a:endParaRPr>
          </a:p>
        </p:txBody>
      </p:sp>
      <p:pic>
        <p:nvPicPr>
          <p:cNvPr id="17" name="Immagine 16" descr="Copia di DSC_2509.JPG">
            <a:extLst>
              <a:ext uri="{FF2B5EF4-FFF2-40B4-BE49-F238E27FC236}">
                <a16:creationId xmlns:a16="http://schemas.microsoft.com/office/drawing/2014/main" id="{7B033031-1E0D-4E1C-B1B7-BC835CA78AF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56040" y="1915214"/>
            <a:ext cx="2815484" cy="2462342"/>
          </a:xfrm>
          <a:prstGeom prst="rect">
            <a:avLst/>
          </a:prstGeom>
        </p:spPr>
      </p:pic>
      <p:pic>
        <p:nvPicPr>
          <p:cNvPr id="19" name="Immagine 18" descr="DSC_2606mod.jpg">
            <a:extLst>
              <a:ext uri="{FF2B5EF4-FFF2-40B4-BE49-F238E27FC236}">
                <a16:creationId xmlns:a16="http://schemas.microsoft.com/office/drawing/2014/main" id="{F3E63C40-9C7D-4405-A7CC-9C950C6E226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94334" y="1915214"/>
            <a:ext cx="2857880" cy="2462342"/>
          </a:xfrm>
          <a:prstGeom prst="rect">
            <a:avLst/>
          </a:prstGeom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209F22E1-98F6-14B7-7D9F-58B3D790B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it-IT" dirty="0">
                <a:latin typeface="Calibri" panose="020F0502020204030204" pitchFamily="34" charset="0"/>
              </a:rPr>
              <a:t>LIF (Laser </a:t>
            </a:r>
            <a:r>
              <a:rPr lang="it-IT" dirty="0" err="1">
                <a:latin typeface="Calibri" panose="020F0502020204030204" pitchFamily="34" charset="0"/>
              </a:rPr>
              <a:t>Induced</a:t>
            </a:r>
            <a:r>
              <a:rPr lang="it-IT" dirty="0">
                <a:latin typeface="Calibri" panose="020F0502020204030204" pitchFamily="34" charset="0"/>
              </a:rPr>
              <a:t> Fluorescence)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E7C15D81-3CEF-6FBE-D437-F0A4B249673A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DD9DEEF3-9DE0-335E-2A8B-E9DD786D7040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8" name="Immagine 7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1DC0C039-A0EE-81D0-0E51-56618C8FE0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55102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42055C-8FDC-4DE3-8D85-F57E3CAD6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27</a:t>
            </a:fld>
            <a:endParaRPr lang="it-IT"/>
          </a:p>
        </p:txBody>
      </p:sp>
      <p:sp>
        <p:nvSpPr>
          <p:cNvPr id="10" name="Segnaposto testo 2">
            <a:extLst>
              <a:ext uri="{FF2B5EF4-FFF2-40B4-BE49-F238E27FC236}">
                <a16:creationId xmlns:a16="http://schemas.microsoft.com/office/drawing/2014/main" id="{CECDB691-5486-435C-86C1-E18AE04C7C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37414" y="1253067"/>
            <a:ext cx="8229600" cy="400110"/>
          </a:xfrm>
        </p:spPr>
        <p:txBody>
          <a:bodyPr/>
          <a:lstStyle/>
          <a:p>
            <a:pPr algn="ctr"/>
            <a:r>
              <a:rPr lang="it-IT" dirty="0">
                <a:latin typeface="Calibri" panose="020F0502020204030204" pitchFamily="34" charset="0"/>
              </a:rPr>
              <a:t>Same </a:t>
            </a:r>
            <a:r>
              <a:rPr lang="it-IT" dirty="0" err="1">
                <a:latin typeface="Calibri" panose="020F0502020204030204" pitchFamily="34" charset="0"/>
              </a:rPr>
              <a:t>author</a:t>
            </a:r>
            <a:r>
              <a:rPr lang="it-IT" dirty="0">
                <a:latin typeface="Calibri" panose="020F0502020204030204" pitchFamily="34" charset="0"/>
              </a:rPr>
              <a:t>, </a:t>
            </a:r>
            <a:r>
              <a:rPr lang="it-IT" dirty="0" err="1">
                <a:latin typeface="Calibri" panose="020F0502020204030204" pitchFamily="34" charset="0"/>
              </a:rPr>
              <a:t>same</a:t>
            </a:r>
            <a:r>
              <a:rPr lang="it-IT" dirty="0">
                <a:latin typeface="Calibri" panose="020F0502020204030204" pitchFamily="34" charset="0"/>
              </a:rPr>
              <a:t> production </a:t>
            </a:r>
            <a:r>
              <a:rPr lang="it-IT" dirty="0" err="1">
                <a:latin typeface="Calibri" panose="020F0502020204030204" pitchFamily="34" charset="0"/>
              </a:rPr>
              <a:t>year</a:t>
            </a:r>
            <a:r>
              <a:rPr lang="it-IT" dirty="0">
                <a:latin typeface="Calibri" panose="020F0502020204030204" pitchFamily="34" charset="0"/>
              </a:rPr>
              <a:t>, </a:t>
            </a:r>
            <a:r>
              <a:rPr lang="it-IT" dirty="0" err="1">
                <a:latin typeface="Calibri" panose="020F0502020204030204" pitchFamily="34" charset="0"/>
              </a:rPr>
              <a:t>similar</a:t>
            </a:r>
            <a:r>
              <a:rPr lang="it-IT" dirty="0">
                <a:latin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</a:rPr>
              <a:t>aspect</a:t>
            </a:r>
            <a:endParaRPr lang="it-IT" dirty="0">
              <a:latin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209F22E1-98F6-14B7-7D9F-58B3D790B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it-IT" dirty="0">
                <a:latin typeface="Calibri" panose="020F0502020204030204" pitchFamily="34" charset="0"/>
              </a:rPr>
              <a:t>LIF (Laser </a:t>
            </a:r>
            <a:r>
              <a:rPr lang="it-IT" dirty="0" err="1">
                <a:latin typeface="Calibri" panose="020F0502020204030204" pitchFamily="34" charset="0"/>
              </a:rPr>
              <a:t>Induced</a:t>
            </a:r>
            <a:r>
              <a:rPr lang="it-IT" dirty="0">
                <a:latin typeface="Calibri" panose="020F0502020204030204" pitchFamily="34" charset="0"/>
              </a:rPr>
              <a:t> Fluorescence)</a:t>
            </a:r>
          </a:p>
        </p:txBody>
      </p:sp>
      <p:pic>
        <p:nvPicPr>
          <p:cNvPr id="2" name="Immagine 1" descr="DSC_2606mod.jpg">
            <a:extLst>
              <a:ext uri="{FF2B5EF4-FFF2-40B4-BE49-F238E27FC236}">
                <a16:creationId xmlns:a16="http://schemas.microsoft.com/office/drawing/2014/main" id="{B1D11194-8321-DBC7-21FE-C39D4DEEE8F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94334" y="1915214"/>
            <a:ext cx="1604222" cy="1382194"/>
          </a:xfrm>
          <a:prstGeom prst="rect">
            <a:avLst/>
          </a:prstGeom>
        </p:spPr>
      </p:pic>
      <p:pic>
        <p:nvPicPr>
          <p:cNvPr id="3" name="Immagine 2" descr="GR_spettri.png">
            <a:extLst>
              <a:ext uri="{FF2B5EF4-FFF2-40B4-BE49-F238E27FC236}">
                <a16:creationId xmlns:a16="http://schemas.microsoft.com/office/drawing/2014/main" id="{CBE47A58-A419-D864-AB78-38C0CA7BE70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t="8333"/>
          <a:stretch>
            <a:fillRect/>
          </a:stretch>
        </p:blipFill>
        <p:spPr>
          <a:xfrm>
            <a:off x="1759961" y="3236491"/>
            <a:ext cx="4267800" cy="3023025"/>
          </a:xfrm>
          <a:prstGeom prst="rect">
            <a:avLst/>
          </a:prstGeom>
        </p:spPr>
      </p:pic>
      <p:pic>
        <p:nvPicPr>
          <p:cNvPr id="5" name="Immagine 4" descr="PU_spettri.png">
            <a:extLst>
              <a:ext uri="{FF2B5EF4-FFF2-40B4-BE49-F238E27FC236}">
                <a16:creationId xmlns:a16="http://schemas.microsoft.com/office/drawing/2014/main" id="{9ADF286E-D01D-323A-9DF4-8AE3961652C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29639" y="3065980"/>
            <a:ext cx="4005481" cy="3095144"/>
          </a:xfrm>
          <a:prstGeom prst="rect">
            <a:avLst/>
          </a:prstGeom>
        </p:spPr>
      </p:pic>
      <p:pic>
        <p:nvPicPr>
          <p:cNvPr id="7" name="Immagine 6" descr="Copia di DSC_2509.JPG">
            <a:extLst>
              <a:ext uri="{FF2B5EF4-FFF2-40B4-BE49-F238E27FC236}">
                <a16:creationId xmlns:a16="http://schemas.microsoft.com/office/drawing/2014/main" id="{D109C50F-C698-BF5C-DB72-F33043CA94B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60774" y="1915214"/>
            <a:ext cx="1510497" cy="1321038"/>
          </a:xfrm>
          <a:prstGeom prst="rect">
            <a:avLst/>
          </a:prstGeom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1166B088-FEE0-66FD-914F-CE78CBEEE008}"/>
              </a:ext>
            </a:extLst>
          </p:cNvPr>
          <p:cNvGrpSpPr/>
          <p:nvPr/>
        </p:nvGrpSpPr>
        <p:grpSpPr>
          <a:xfrm>
            <a:off x="7272349" y="3424919"/>
            <a:ext cx="1512168" cy="1224136"/>
            <a:chOff x="1079041" y="1628800"/>
            <a:chExt cx="1512168" cy="1224136"/>
          </a:xfrm>
        </p:grpSpPr>
        <p:grpSp>
          <p:nvGrpSpPr>
            <p:cNvPr id="9" name="Gruppo 8">
              <a:extLst>
                <a:ext uri="{FF2B5EF4-FFF2-40B4-BE49-F238E27FC236}">
                  <a16:creationId xmlns:a16="http://schemas.microsoft.com/office/drawing/2014/main" id="{28D49782-34A7-B31B-1FE9-801E0F16A759}"/>
                </a:ext>
              </a:extLst>
            </p:cNvPr>
            <p:cNvGrpSpPr/>
            <p:nvPr/>
          </p:nvGrpSpPr>
          <p:grpSpPr>
            <a:xfrm>
              <a:off x="1583097" y="1628800"/>
              <a:ext cx="1008112" cy="432048"/>
              <a:chOff x="1583097" y="1628800"/>
              <a:chExt cx="1008112" cy="432048"/>
            </a:xfrm>
          </p:grpSpPr>
          <p:sp>
            <p:nvSpPr>
              <p:cNvPr id="23" name="CasellaDiTesto 22">
                <a:extLst>
                  <a:ext uri="{FF2B5EF4-FFF2-40B4-BE49-F238E27FC236}">
                    <a16:creationId xmlns:a16="http://schemas.microsoft.com/office/drawing/2014/main" id="{19FD10C9-A937-F364-1D3E-740072670C4C}"/>
                  </a:ext>
                </a:extLst>
              </p:cNvPr>
              <p:cNvSpPr txBox="1"/>
              <p:nvPr/>
            </p:nvSpPr>
            <p:spPr>
              <a:xfrm>
                <a:off x="1583097" y="1628800"/>
                <a:ext cx="10081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400" b="1" dirty="0">
                    <a:latin typeface="Calibri" panose="020F0502020204030204" pitchFamily="34" charset="0"/>
                  </a:rPr>
                  <a:t>505 nm</a:t>
                </a:r>
              </a:p>
            </p:txBody>
          </p:sp>
          <p:cxnSp>
            <p:nvCxnSpPr>
              <p:cNvPr id="24" name="Connettore 1 30">
                <a:extLst>
                  <a:ext uri="{FF2B5EF4-FFF2-40B4-BE49-F238E27FC236}">
                    <a16:creationId xmlns:a16="http://schemas.microsoft.com/office/drawing/2014/main" id="{A6603C0A-6660-4A98-52FA-A9BD4281FFBE}"/>
                  </a:ext>
                </a:extLst>
              </p:cNvPr>
              <p:cNvCxnSpPr/>
              <p:nvPr/>
            </p:nvCxnSpPr>
            <p:spPr bwMode="auto">
              <a:xfrm flipV="1">
                <a:off x="1835696" y="1916832"/>
                <a:ext cx="0" cy="144016"/>
              </a:xfrm>
              <a:prstGeom prst="line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1" name="Gruppo 10">
              <a:extLst>
                <a:ext uri="{FF2B5EF4-FFF2-40B4-BE49-F238E27FC236}">
                  <a16:creationId xmlns:a16="http://schemas.microsoft.com/office/drawing/2014/main" id="{F990D585-B027-E4B9-3A1C-9EF2624173F5}"/>
                </a:ext>
              </a:extLst>
            </p:cNvPr>
            <p:cNvGrpSpPr/>
            <p:nvPr/>
          </p:nvGrpSpPr>
          <p:grpSpPr>
            <a:xfrm>
              <a:off x="1287750" y="1988840"/>
              <a:ext cx="1008112" cy="432048"/>
              <a:chOff x="1583097" y="1628800"/>
              <a:chExt cx="1008112" cy="432048"/>
            </a:xfrm>
          </p:grpSpPr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EFB2342C-91FB-82C3-C054-D45247588995}"/>
                  </a:ext>
                </a:extLst>
              </p:cNvPr>
              <p:cNvSpPr txBox="1"/>
              <p:nvPr/>
            </p:nvSpPr>
            <p:spPr>
              <a:xfrm>
                <a:off x="1583097" y="1628800"/>
                <a:ext cx="10081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400" b="1" dirty="0">
                    <a:latin typeface="Calibri" panose="020F0502020204030204" pitchFamily="34" charset="0"/>
                  </a:rPr>
                  <a:t>455 nm</a:t>
                </a:r>
              </a:p>
            </p:txBody>
          </p:sp>
          <p:cxnSp>
            <p:nvCxnSpPr>
              <p:cNvPr id="22" name="Connettore 1 34">
                <a:extLst>
                  <a:ext uri="{FF2B5EF4-FFF2-40B4-BE49-F238E27FC236}">
                    <a16:creationId xmlns:a16="http://schemas.microsoft.com/office/drawing/2014/main" id="{4D485908-B573-DF26-6FE8-116050D1E916}"/>
                  </a:ext>
                </a:extLst>
              </p:cNvPr>
              <p:cNvCxnSpPr/>
              <p:nvPr/>
            </p:nvCxnSpPr>
            <p:spPr bwMode="auto">
              <a:xfrm flipV="1">
                <a:off x="1835696" y="1916832"/>
                <a:ext cx="0" cy="144016"/>
              </a:xfrm>
              <a:prstGeom prst="line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5" name="Gruppo 14">
              <a:extLst>
                <a:ext uri="{FF2B5EF4-FFF2-40B4-BE49-F238E27FC236}">
                  <a16:creationId xmlns:a16="http://schemas.microsoft.com/office/drawing/2014/main" id="{933722A6-83CA-C2C4-7947-15049811991B}"/>
                </a:ext>
              </a:extLst>
            </p:cNvPr>
            <p:cNvGrpSpPr/>
            <p:nvPr/>
          </p:nvGrpSpPr>
          <p:grpSpPr>
            <a:xfrm>
              <a:off x="1079041" y="2420888"/>
              <a:ext cx="1008112" cy="432048"/>
              <a:chOff x="1583097" y="1628800"/>
              <a:chExt cx="1008112" cy="432048"/>
            </a:xfrm>
          </p:grpSpPr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905F0090-1E60-F1F2-4E91-682D99A01FDF}"/>
                  </a:ext>
                </a:extLst>
              </p:cNvPr>
              <p:cNvSpPr txBox="1"/>
              <p:nvPr/>
            </p:nvSpPr>
            <p:spPr>
              <a:xfrm>
                <a:off x="1583097" y="1628800"/>
                <a:ext cx="10081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400" b="1" dirty="0">
                    <a:latin typeface="Calibri" panose="020F0502020204030204" pitchFamily="34" charset="0"/>
                  </a:rPr>
                  <a:t>342 nm</a:t>
                </a:r>
              </a:p>
            </p:txBody>
          </p:sp>
          <p:cxnSp>
            <p:nvCxnSpPr>
              <p:cNvPr id="18" name="Connettore 1 37">
                <a:extLst>
                  <a:ext uri="{FF2B5EF4-FFF2-40B4-BE49-F238E27FC236}">
                    <a16:creationId xmlns:a16="http://schemas.microsoft.com/office/drawing/2014/main" id="{4C7B51A8-8B50-44FE-70C6-42EA92D70AF0}"/>
                  </a:ext>
                </a:extLst>
              </p:cNvPr>
              <p:cNvCxnSpPr/>
              <p:nvPr/>
            </p:nvCxnSpPr>
            <p:spPr bwMode="auto">
              <a:xfrm flipV="1">
                <a:off x="1835696" y="1916832"/>
                <a:ext cx="0" cy="144016"/>
              </a:xfrm>
              <a:prstGeom prst="line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5281D041-4929-2F3F-A1A6-DF7685D01C8D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26" name="Rettangolo 25">
              <a:extLst>
                <a:ext uri="{FF2B5EF4-FFF2-40B4-BE49-F238E27FC236}">
                  <a16:creationId xmlns:a16="http://schemas.microsoft.com/office/drawing/2014/main" id="{B53BDDC9-D01E-026B-1F0A-9DC9CBC4F5F1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27" name="Immagine 26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E296E5C0-C3E3-75C2-B382-B09D05B202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379AF8C8-52EA-5DA6-8562-833BA910757C}"/>
              </a:ext>
            </a:extLst>
          </p:cNvPr>
          <p:cNvSpPr txBox="1"/>
          <p:nvPr/>
        </p:nvSpPr>
        <p:spPr>
          <a:xfrm>
            <a:off x="2201538" y="6070520"/>
            <a:ext cx="3384646" cy="83099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pPr algn="ctr"/>
            <a:r>
              <a:rPr lang="it-IT" dirty="0">
                <a:latin typeface="Calibri" panose="020F0502020204030204" pitchFamily="34" charset="0"/>
              </a:rPr>
              <a:t>San Giovanni white (CaCO</a:t>
            </a:r>
            <a:r>
              <a:rPr lang="it-IT" sz="1100" dirty="0">
                <a:latin typeface="Calibri" panose="020F0502020204030204" pitchFamily="34" charset="0"/>
              </a:rPr>
              <a:t>3</a:t>
            </a:r>
            <a:r>
              <a:rPr lang="it-IT" dirty="0">
                <a:latin typeface="Calibri" panose="020F0502020204030204" pitchFamily="34" charset="0"/>
              </a:rPr>
              <a:t>)</a:t>
            </a:r>
          </a:p>
          <a:p>
            <a:pPr algn="ctr"/>
            <a:r>
              <a:rPr lang="it-IT" dirty="0">
                <a:latin typeface="Calibri" panose="020F0502020204030204" pitchFamily="34" charset="0"/>
              </a:rPr>
              <a:t>+</a:t>
            </a:r>
          </a:p>
          <a:p>
            <a:pPr algn="ctr"/>
            <a:r>
              <a:rPr lang="it-IT" dirty="0" err="1">
                <a:latin typeface="Calibri" panose="020F0502020204030204" pitchFamily="34" charset="0"/>
              </a:rPr>
              <a:t>titanium</a:t>
            </a:r>
            <a:r>
              <a:rPr lang="it-IT" dirty="0">
                <a:latin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</a:rPr>
              <a:t>oxide</a:t>
            </a:r>
            <a:endParaRPr lang="it-IT" dirty="0">
              <a:latin typeface="Calibri" panose="020F0502020204030204" pitchFamily="34" charset="0"/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7C95A647-59EB-00E3-BF44-8C1E601DAE81}"/>
              </a:ext>
            </a:extLst>
          </p:cNvPr>
          <p:cNvSpPr txBox="1"/>
          <p:nvPr/>
        </p:nvSpPr>
        <p:spPr>
          <a:xfrm>
            <a:off x="6557460" y="6072792"/>
            <a:ext cx="3384646" cy="276999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pPr algn="ctr"/>
            <a:r>
              <a:rPr lang="it-IT" dirty="0" err="1">
                <a:latin typeface="Calibri" panose="020F0502020204030204" pitchFamily="34" charset="0"/>
              </a:rPr>
              <a:t>Gypsum</a:t>
            </a:r>
            <a:r>
              <a:rPr lang="it-IT" dirty="0">
                <a:latin typeface="Calibri" panose="020F0502020204030204" pitchFamily="34" charset="0"/>
              </a:rPr>
              <a:t> (CaSO</a:t>
            </a:r>
            <a:r>
              <a:rPr lang="it-IT" sz="1100" dirty="0">
                <a:latin typeface="Calibri" panose="020F0502020204030204" pitchFamily="34" charset="0"/>
              </a:rPr>
              <a:t>4</a:t>
            </a:r>
            <a:r>
              <a:rPr lang="it-IT" dirty="0">
                <a:latin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9365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28" grpId="0"/>
      <p:bldP spid="2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42055C-8FDC-4DE3-8D85-F57E3CAD6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28</a:t>
            </a:fld>
            <a:endParaRPr lang="it-IT"/>
          </a:p>
        </p:txBody>
      </p:sp>
      <p:sp>
        <p:nvSpPr>
          <p:cNvPr id="10" name="Segnaposto testo 2">
            <a:extLst>
              <a:ext uri="{FF2B5EF4-FFF2-40B4-BE49-F238E27FC236}">
                <a16:creationId xmlns:a16="http://schemas.microsoft.com/office/drawing/2014/main" id="{CECDB691-5486-435C-86C1-E18AE04C7C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37414" y="1253067"/>
            <a:ext cx="7656859" cy="400110"/>
          </a:xfrm>
        </p:spPr>
        <p:txBody>
          <a:bodyPr/>
          <a:lstStyle/>
          <a:p>
            <a:pPr algn="ctr"/>
            <a:r>
              <a:rPr lang="en-US" dirty="0"/>
              <a:t>Cases in which the restoration work itself is a work of art</a:t>
            </a:r>
            <a:endParaRPr lang="it-IT" dirty="0"/>
          </a:p>
        </p:txBody>
      </p: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9FF02B87-F2DE-49B8-8649-2632612182C0}"/>
              </a:ext>
            </a:extLst>
          </p:cNvPr>
          <p:cNvGrpSpPr/>
          <p:nvPr/>
        </p:nvGrpSpPr>
        <p:grpSpPr>
          <a:xfrm>
            <a:off x="1542968" y="2216494"/>
            <a:ext cx="4726759" cy="2865775"/>
            <a:chOff x="0" y="0"/>
            <a:chExt cx="5090375" cy="3086100"/>
          </a:xfrm>
        </p:grpSpPr>
        <p:grpSp>
          <p:nvGrpSpPr>
            <p:cNvPr id="20" name="Gruppo 19">
              <a:extLst>
                <a:ext uri="{FF2B5EF4-FFF2-40B4-BE49-F238E27FC236}">
                  <a16:creationId xmlns:a16="http://schemas.microsoft.com/office/drawing/2014/main" id="{166F7EB4-3194-4B92-93B3-2ADE37B16A39}"/>
                </a:ext>
              </a:extLst>
            </p:cNvPr>
            <p:cNvGrpSpPr/>
            <p:nvPr/>
          </p:nvGrpSpPr>
          <p:grpSpPr>
            <a:xfrm>
              <a:off x="0" y="0"/>
              <a:ext cx="5090375" cy="2800865"/>
              <a:chOff x="0" y="0"/>
              <a:chExt cx="5090375" cy="2800865"/>
            </a:xfrm>
          </p:grpSpPr>
          <p:grpSp>
            <p:nvGrpSpPr>
              <p:cNvPr id="25" name="Gruppo 24">
                <a:extLst>
                  <a:ext uri="{FF2B5EF4-FFF2-40B4-BE49-F238E27FC236}">
                    <a16:creationId xmlns:a16="http://schemas.microsoft.com/office/drawing/2014/main" id="{27B78BD3-ADBA-48E4-83C3-A15CE57D8F99}"/>
                  </a:ext>
                </a:extLst>
              </p:cNvPr>
              <p:cNvGrpSpPr/>
              <p:nvPr/>
            </p:nvGrpSpPr>
            <p:grpSpPr>
              <a:xfrm>
                <a:off x="2476500" y="0"/>
                <a:ext cx="2613875" cy="2800865"/>
                <a:chOff x="0" y="0"/>
                <a:chExt cx="2356315" cy="2590800"/>
              </a:xfrm>
            </p:grpSpPr>
            <p:pic>
              <p:nvPicPr>
                <p:cNvPr id="29" name="Picture 3">
                  <a:extLst>
                    <a:ext uri="{FF2B5EF4-FFF2-40B4-BE49-F238E27FC236}">
                      <a16:creationId xmlns:a16="http://schemas.microsoft.com/office/drawing/2014/main" id="{04E2C0A8-9D4F-4E98-A60A-F5328787921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6200000">
                  <a:off x="-209550" y="209550"/>
                  <a:ext cx="2590800" cy="21717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0" name="CasellaDiTesto 6">
                  <a:extLst>
                    <a:ext uri="{FF2B5EF4-FFF2-40B4-BE49-F238E27FC236}">
                      <a16:creationId xmlns:a16="http://schemas.microsoft.com/office/drawing/2014/main" id="{3AF6D423-A988-4F96-AA29-195BB1B97CC5}"/>
                    </a:ext>
                  </a:extLst>
                </p:cNvPr>
                <p:cNvSpPr txBox="1"/>
                <p:nvPr/>
              </p:nvSpPr>
              <p:spPr>
                <a:xfrm>
                  <a:off x="1323975" y="0"/>
                  <a:ext cx="1032340" cy="3742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it-IT" sz="1000" b="1" dirty="0">
                      <a:solidFill>
                        <a:srgbClr val="FFFFFF"/>
                      </a:solidFill>
                      <a:latin typeface="Calibri" panose="020F0502020204030204" pitchFamily="34" charset="0"/>
                      <a:ea typeface="Arial Unicode MS" panose="020B0604020202020204" pitchFamily="34" charset="-128"/>
                      <a:cs typeface="Times New Roman" panose="02020603050405020304" pitchFamily="18" charset="0"/>
                    </a:rPr>
                    <a:t>@ 376 nm</a:t>
                  </a:r>
                  <a:endParaRPr lang="it-IT" sz="1200" dirty="0">
                    <a:latin typeface="Arial Unicode MS" panose="020B0604020202020204" pitchFamily="34" charset="-128"/>
                    <a:ea typeface="Arial Unicode MS" panose="020B0604020202020204" pitchFamily="34" charset="-128"/>
                  </a:endParaRPr>
                </a:p>
              </p:txBody>
            </p:sp>
          </p:grpSp>
          <p:pic>
            <p:nvPicPr>
              <p:cNvPr id="26" name="Picture 8">
                <a:extLst>
                  <a:ext uri="{FF2B5EF4-FFF2-40B4-BE49-F238E27FC236}">
                    <a16:creationId xmlns:a16="http://schemas.microsoft.com/office/drawing/2014/main" id="{FACFA391-12EC-436E-A8FC-807CDFD225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324100" cy="28003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3" name="CasellaDiTesto 6">
              <a:extLst>
                <a:ext uri="{FF2B5EF4-FFF2-40B4-BE49-F238E27FC236}">
                  <a16:creationId xmlns:a16="http://schemas.microsoft.com/office/drawing/2014/main" id="{AAC3ED65-E206-4D70-9E9F-C14E271881D0}"/>
                </a:ext>
              </a:extLst>
            </p:cNvPr>
            <p:cNvSpPr txBox="1"/>
            <p:nvPr/>
          </p:nvSpPr>
          <p:spPr>
            <a:xfrm>
              <a:off x="3762375" y="2828925"/>
              <a:ext cx="1276350" cy="25717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it-IT" sz="1000" b="1">
                  <a:solidFill>
                    <a:srgbClr val="FFFFFF"/>
                  </a:solidFill>
                  <a:latin typeface="Calibri" panose="020F0502020204030204" pitchFamily="34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Dopo elaborazione</a:t>
              </a:r>
              <a:endParaRPr lang="it-IT" sz="1200">
                <a:latin typeface="Arial Unicode MS" panose="020B0604020202020204" pitchFamily="34" charset="-128"/>
                <a:ea typeface="Arial Unicode MS" panose="020B0604020202020204" pitchFamily="34" charset="-128"/>
              </a:endParaRPr>
            </a:p>
          </p:txBody>
        </p:sp>
        <p:sp>
          <p:nvSpPr>
            <p:cNvPr id="24" name="CasellaDiTesto 6">
              <a:extLst>
                <a:ext uri="{FF2B5EF4-FFF2-40B4-BE49-F238E27FC236}">
                  <a16:creationId xmlns:a16="http://schemas.microsoft.com/office/drawing/2014/main" id="{3D05EE0E-A802-454A-817B-C8C695CB7C34}"/>
                </a:ext>
              </a:extLst>
            </p:cNvPr>
            <p:cNvSpPr txBox="1"/>
            <p:nvPr/>
          </p:nvSpPr>
          <p:spPr>
            <a:xfrm>
              <a:off x="1200150" y="2828925"/>
              <a:ext cx="1276350" cy="25717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it-IT" sz="1000" b="1">
                  <a:solidFill>
                    <a:srgbClr val="FFFFFF"/>
                  </a:solidFill>
                  <a:latin typeface="Calibri" panose="020F0502020204030204" pitchFamily="34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Dopo elaborazione</a:t>
              </a:r>
              <a:endParaRPr lang="it-IT" sz="1200">
                <a:latin typeface="Arial Unicode MS" panose="020B0604020202020204" pitchFamily="34" charset="-128"/>
                <a:ea typeface="Arial Unicode MS" panose="020B0604020202020204" pitchFamily="34" charset="-128"/>
              </a:endParaRPr>
            </a:p>
          </p:txBody>
        </p:sp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83B8B954-F0E9-4373-8AD0-C595E070610C}"/>
              </a:ext>
            </a:extLst>
          </p:cNvPr>
          <p:cNvGrpSpPr/>
          <p:nvPr/>
        </p:nvGrpSpPr>
        <p:grpSpPr>
          <a:xfrm>
            <a:off x="6117489" y="2178186"/>
            <a:ext cx="4537285" cy="2635805"/>
            <a:chOff x="0" y="2828925"/>
            <a:chExt cx="4886325" cy="2838450"/>
          </a:xfrm>
        </p:grpSpPr>
        <p:grpSp>
          <p:nvGrpSpPr>
            <p:cNvPr id="42" name="Gruppo 41">
              <a:extLst>
                <a:ext uri="{FF2B5EF4-FFF2-40B4-BE49-F238E27FC236}">
                  <a16:creationId xmlns:a16="http://schemas.microsoft.com/office/drawing/2014/main" id="{3C0E9015-3D20-4664-8EAB-EF97A7C6866E}"/>
                </a:ext>
              </a:extLst>
            </p:cNvPr>
            <p:cNvGrpSpPr/>
            <p:nvPr/>
          </p:nvGrpSpPr>
          <p:grpSpPr>
            <a:xfrm>
              <a:off x="0" y="2867025"/>
              <a:ext cx="4886325" cy="2800350"/>
              <a:chOff x="0" y="2867025"/>
              <a:chExt cx="4886325" cy="2800350"/>
            </a:xfrm>
          </p:grpSpPr>
          <p:pic>
            <p:nvPicPr>
              <p:cNvPr id="47" name="Immagine 46">
                <a:extLst>
                  <a:ext uri="{FF2B5EF4-FFF2-40B4-BE49-F238E27FC236}">
                    <a16:creationId xmlns:a16="http://schemas.microsoft.com/office/drawing/2014/main" id="{3B9BC533-7A55-4605-8972-34FA59CE02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76500" y="2876550"/>
                <a:ext cx="2409825" cy="27908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8" name="Immagine 47">
                <a:extLst>
                  <a:ext uri="{FF2B5EF4-FFF2-40B4-BE49-F238E27FC236}">
                    <a16:creationId xmlns:a16="http://schemas.microsoft.com/office/drawing/2014/main" id="{6CC87081-CFBE-4296-BFB1-1C8961C6F8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2867025"/>
                <a:ext cx="2324100" cy="2800350"/>
              </a:xfrm>
              <a:prstGeom prst="rect">
                <a:avLst/>
              </a:prstGeom>
            </p:spPr>
          </p:pic>
        </p:grpSp>
        <p:sp>
          <p:nvSpPr>
            <p:cNvPr id="44" name="CasellaDiTesto 6">
              <a:extLst>
                <a:ext uri="{FF2B5EF4-FFF2-40B4-BE49-F238E27FC236}">
                  <a16:creationId xmlns:a16="http://schemas.microsoft.com/office/drawing/2014/main" id="{A21D8F07-CEB7-4DDE-AA7D-D1BE21E5858F}"/>
                </a:ext>
              </a:extLst>
            </p:cNvPr>
            <p:cNvSpPr txBox="1"/>
            <p:nvPr/>
          </p:nvSpPr>
          <p:spPr>
            <a:xfrm>
              <a:off x="1507850" y="2828925"/>
              <a:ext cx="1276350" cy="25717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it-IT" sz="1000" b="1" dirty="0" err="1">
                  <a:solidFill>
                    <a:srgbClr val="FFFFFF"/>
                  </a:solidFill>
                  <a:latin typeface="Calibri" panose="020F0502020204030204" pitchFamily="34" charset="0"/>
                  <a:ea typeface="Arial Unicode MS" panose="020B0604020202020204" pitchFamily="34" charset="-128"/>
                  <a:cs typeface="Times New Roman" panose="02020603050405020304" pitchFamily="18" charset="0"/>
                </a:rPr>
                <a:t>processed</a:t>
              </a:r>
              <a:endParaRPr lang="it-IT" sz="1200" dirty="0">
                <a:latin typeface="Arial Unicode MS" panose="020B0604020202020204" pitchFamily="34" charset="-128"/>
                <a:ea typeface="Arial Unicode MS" panose="020B0604020202020204" pitchFamily="34" charset="-128"/>
              </a:endParaRPr>
            </a:p>
          </p:txBody>
        </p:sp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9AFBD914-962B-4D07-8C01-308DE35CA61B}"/>
              </a:ext>
            </a:extLst>
          </p:cNvPr>
          <p:cNvGrpSpPr/>
          <p:nvPr/>
        </p:nvGrpSpPr>
        <p:grpSpPr>
          <a:xfrm>
            <a:off x="5036589" y="4786761"/>
            <a:ext cx="5592639" cy="1260013"/>
            <a:chOff x="3512588" y="4786760"/>
            <a:chExt cx="5592639" cy="1260013"/>
          </a:xfrm>
        </p:grpSpPr>
        <p:cxnSp>
          <p:nvCxnSpPr>
            <p:cNvPr id="53" name="Connettore 2 52">
              <a:extLst>
                <a:ext uri="{FF2B5EF4-FFF2-40B4-BE49-F238E27FC236}">
                  <a16:creationId xmlns:a16="http://schemas.microsoft.com/office/drawing/2014/main" id="{BFA45436-CF1B-43E3-8ED9-D3D6F4E2672C}"/>
                </a:ext>
              </a:extLst>
            </p:cNvPr>
            <p:cNvCxnSpPr>
              <a:cxnSpLocks/>
              <a:stCxn id="47" idx="2"/>
              <a:endCxn id="54" idx="0"/>
            </p:cNvCxnSpPr>
            <p:nvPr/>
          </p:nvCxnSpPr>
          <p:spPr>
            <a:xfrm flipH="1">
              <a:off x="7914534" y="4813990"/>
              <a:ext cx="97396" cy="247898"/>
            </a:xfrm>
            <a:prstGeom prst="straightConnector1">
              <a:avLst/>
            </a:prstGeom>
            <a:ln>
              <a:solidFill>
                <a:srgbClr val="0021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uppo 4">
              <a:extLst>
                <a:ext uri="{FF2B5EF4-FFF2-40B4-BE49-F238E27FC236}">
                  <a16:creationId xmlns:a16="http://schemas.microsoft.com/office/drawing/2014/main" id="{0740B6E0-8C41-48C9-909D-60437168116F}"/>
                </a:ext>
              </a:extLst>
            </p:cNvPr>
            <p:cNvGrpSpPr/>
            <p:nvPr/>
          </p:nvGrpSpPr>
          <p:grpSpPr>
            <a:xfrm>
              <a:off x="3512588" y="4786760"/>
              <a:ext cx="5592639" cy="1260013"/>
              <a:chOff x="3512588" y="4786760"/>
              <a:chExt cx="5592639" cy="1260013"/>
            </a:xfrm>
          </p:grpSpPr>
          <p:cxnSp>
            <p:nvCxnSpPr>
              <p:cNvPr id="51" name="Connettore 2 50">
                <a:extLst>
                  <a:ext uri="{FF2B5EF4-FFF2-40B4-BE49-F238E27FC236}">
                    <a16:creationId xmlns:a16="http://schemas.microsoft.com/office/drawing/2014/main" id="{BF8F2F2C-2D2E-4DDC-AE5A-FE06D7356BA5}"/>
                  </a:ext>
                </a:extLst>
              </p:cNvPr>
              <p:cNvCxnSpPr>
                <a:cxnSpLocks/>
                <a:endCxn id="52" idx="0"/>
              </p:cNvCxnSpPr>
              <p:nvPr/>
            </p:nvCxnSpPr>
            <p:spPr>
              <a:xfrm flipH="1">
                <a:off x="5072517" y="4786760"/>
                <a:ext cx="850370" cy="624974"/>
              </a:xfrm>
              <a:prstGeom prst="straightConnector1">
                <a:avLst/>
              </a:prstGeom>
              <a:ln>
                <a:solidFill>
                  <a:srgbClr val="0021FF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CasellaDiTesto 51">
                <a:extLst>
                  <a:ext uri="{FF2B5EF4-FFF2-40B4-BE49-F238E27FC236}">
                    <a16:creationId xmlns:a16="http://schemas.microsoft.com/office/drawing/2014/main" id="{F775DED8-14E8-4B8E-902A-98E4327BC44F}"/>
                  </a:ext>
                </a:extLst>
              </p:cNvPr>
              <p:cNvSpPr txBox="1"/>
              <p:nvPr/>
            </p:nvSpPr>
            <p:spPr>
              <a:xfrm>
                <a:off x="3512588" y="5411734"/>
                <a:ext cx="3119857" cy="492443"/>
              </a:xfrm>
              <a:prstGeom prst="rect">
                <a:avLst/>
              </a:prstGeom>
              <a:ln w="28575">
                <a:solidFill>
                  <a:srgbClr val="0021FF"/>
                </a:solidFill>
              </a:ln>
            </p:spPr>
            <p:txBody>
              <a:bodyPr vert="horz" wrap="square" lIns="91440" tIns="0" rIns="91440" bIns="0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rgbClr val="0021FF"/>
                    </a:solidFill>
                  </a:rPr>
                  <a:t>Integration using a different type of marble (Renaissance)</a:t>
                </a:r>
                <a:endParaRPr lang="it-IT" sz="1600" b="1" dirty="0">
                  <a:solidFill>
                    <a:srgbClr val="0021FF"/>
                  </a:solidFill>
                </a:endParaRPr>
              </a:p>
            </p:txBody>
          </p:sp>
          <p:sp>
            <p:nvSpPr>
              <p:cNvPr id="54" name="CasellaDiTesto 53">
                <a:extLst>
                  <a:ext uri="{FF2B5EF4-FFF2-40B4-BE49-F238E27FC236}">
                    <a16:creationId xmlns:a16="http://schemas.microsoft.com/office/drawing/2014/main" id="{7D02E7DC-A814-4D13-8DF1-77CA88F8AB50}"/>
                  </a:ext>
                </a:extLst>
              </p:cNvPr>
              <p:cNvSpPr txBox="1"/>
              <p:nvPr/>
            </p:nvSpPr>
            <p:spPr>
              <a:xfrm>
                <a:off x="6723841" y="5061888"/>
                <a:ext cx="2381386" cy="984885"/>
              </a:xfrm>
              <a:prstGeom prst="rect">
                <a:avLst/>
              </a:prstGeom>
              <a:ln w="28575">
                <a:solidFill>
                  <a:srgbClr val="0021FF"/>
                </a:solidFill>
              </a:ln>
            </p:spPr>
            <p:txBody>
              <a:bodyPr vert="horz" wrap="square" lIns="91440" tIns="0" rIns="91440" bIns="0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rgbClr val="0021FF"/>
                    </a:solidFill>
                  </a:rPr>
                  <a:t>Modern intervention using polymeric </a:t>
                </a:r>
                <a:r>
                  <a:rPr lang="en-US" sz="1600" b="1" dirty="0" err="1">
                    <a:solidFill>
                      <a:srgbClr val="0021FF"/>
                    </a:solidFill>
                  </a:rPr>
                  <a:t>consolidants</a:t>
                </a:r>
                <a:r>
                  <a:rPr lang="en-US" sz="1600" b="1" dirty="0">
                    <a:solidFill>
                      <a:srgbClr val="0021FF"/>
                    </a:solidFill>
                  </a:rPr>
                  <a:t> and whitening agents</a:t>
                </a:r>
                <a:endParaRPr lang="it-IT" sz="1600" b="1" dirty="0">
                  <a:solidFill>
                    <a:srgbClr val="0021FF"/>
                  </a:solidFill>
                </a:endParaRPr>
              </a:p>
            </p:txBody>
          </p:sp>
        </p:grpSp>
      </p:grpSp>
      <p:sp>
        <p:nvSpPr>
          <p:cNvPr id="4" name="Titolo 1">
            <a:extLst>
              <a:ext uri="{FF2B5EF4-FFF2-40B4-BE49-F238E27FC236}">
                <a16:creationId xmlns:a16="http://schemas.microsoft.com/office/drawing/2014/main" id="{5025733D-639A-E654-636B-E1C3C577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it-IT" dirty="0">
                <a:latin typeface="Calibri" panose="020F0502020204030204" pitchFamily="34" charset="0"/>
              </a:rPr>
              <a:t>LIF (Laser </a:t>
            </a:r>
            <a:r>
              <a:rPr lang="it-IT" dirty="0" err="1">
                <a:latin typeface="Calibri" panose="020F0502020204030204" pitchFamily="34" charset="0"/>
              </a:rPr>
              <a:t>Induced</a:t>
            </a:r>
            <a:r>
              <a:rPr lang="it-IT" dirty="0">
                <a:latin typeface="Calibri" panose="020F0502020204030204" pitchFamily="34" charset="0"/>
              </a:rPr>
              <a:t> Fluorescence)</a:t>
            </a: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46C51D49-7BFA-21E2-A5FC-C7B93F5086B5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B2D23311-8B14-7817-763B-E405EE9B7D24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9" name="Immagine 8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C73B54E7-1405-8EFF-F0DB-B8977A266F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  <p:sp>
        <p:nvSpPr>
          <p:cNvPr id="11" name="CasellaDiTesto 6">
            <a:extLst>
              <a:ext uri="{FF2B5EF4-FFF2-40B4-BE49-F238E27FC236}">
                <a16:creationId xmlns:a16="http://schemas.microsoft.com/office/drawing/2014/main" id="{E7A29F9A-B825-73B4-2A45-990A42D50B9C}"/>
              </a:ext>
            </a:extLst>
          </p:cNvPr>
          <p:cNvSpPr txBox="1"/>
          <p:nvPr/>
        </p:nvSpPr>
        <p:spPr>
          <a:xfrm>
            <a:off x="9896139" y="2171535"/>
            <a:ext cx="1185178" cy="2388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it-IT" sz="1000" b="1" dirty="0" err="1">
                <a:solidFill>
                  <a:srgbClr val="FFFFFF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processed</a:t>
            </a:r>
            <a:endParaRPr lang="it-IT" sz="1200" dirty="0"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4519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42055C-8FDC-4DE3-8D85-F57E3CAD6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29</a:t>
            </a:fld>
            <a:endParaRPr lang="it-IT"/>
          </a:p>
        </p:txBody>
      </p:sp>
      <p:sp>
        <p:nvSpPr>
          <p:cNvPr id="10" name="Segnaposto testo 2">
            <a:extLst>
              <a:ext uri="{FF2B5EF4-FFF2-40B4-BE49-F238E27FC236}">
                <a16:creationId xmlns:a16="http://schemas.microsoft.com/office/drawing/2014/main" id="{CECDB691-5486-435C-86C1-E18AE04C7C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37414" y="1253067"/>
            <a:ext cx="7656859" cy="400110"/>
          </a:xfrm>
        </p:spPr>
        <p:txBody>
          <a:bodyPr/>
          <a:lstStyle/>
          <a:p>
            <a:pPr algn="ctr"/>
            <a:r>
              <a:rPr lang="en-US" dirty="0"/>
              <a:t>Cases in which the restoration work itself is a work of art</a:t>
            </a:r>
            <a:endParaRPr lang="it-IT" dirty="0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5025733D-639A-E654-636B-E1C3C577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it-IT" dirty="0">
                <a:latin typeface="Calibri" panose="020F0502020204030204" pitchFamily="34" charset="0"/>
              </a:rPr>
              <a:t>LIF (Laser </a:t>
            </a:r>
            <a:r>
              <a:rPr lang="it-IT" dirty="0" err="1">
                <a:latin typeface="Calibri" panose="020F0502020204030204" pitchFamily="34" charset="0"/>
              </a:rPr>
              <a:t>Induced</a:t>
            </a:r>
            <a:r>
              <a:rPr lang="it-IT" dirty="0">
                <a:latin typeface="Calibri" panose="020F0502020204030204" pitchFamily="34" charset="0"/>
              </a:rPr>
              <a:t> Fluorescence)</a:t>
            </a: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46C51D49-7BFA-21E2-A5FC-C7B93F5086B5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B2D23311-8B14-7817-763B-E405EE9B7D24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9" name="Immagine 8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C73B54E7-1405-8EFF-F0DB-B8977A266F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  <p:pic>
        <p:nvPicPr>
          <p:cNvPr id="2" name="Battaglia LIF_2">
            <a:hlinkClick r:id="" action="ppaction://media"/>
            <a:extLst>
              <a:ext uri="{FF2B5EF4-FFF2-40B4-BE49-F238E27FC236}">
                <a16:creationId xmlns:a16="http://schemas.microsoft.com/office/drawing/2014/main" id="{45780B56-88E0-891E-7D22-8E15D7CDB9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69574" y="1081428"/>
            <a:ext cx="8981768" cy="577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82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42055C-8FDC-4DE3-8D85-F57E3CAD6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30</a:t>
            </a:fld>
            <a:endParaRPr lang="it-IT"/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E93B00A3-F0D1-4D1D-BC0E-831BCBE16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it-IT" dirty="0">
                <a:latin typeface="Calibri" panose="020F0502020204030204" pitchFamily="34" charset="0"/>
              </a:rPr>
              <a:t>Raman </a:t>
            </a:r>
            <a:r>
              <a:rPr lang="it-IT" dirty="0" err="1">
                <a:latin typeface="Calibri" panose="020F0502020204030204" pitchFamily="34" charset="0"/>
              </a:rPr>
              <a:t>Spectroscopy</a:t>
            </a:r>
            <a:r>
              <a:rPr lang="it-IT" dirty="0"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31" name="Picture 4" descr="http://digilander.libero.it/barbaraimperio/tesi/stokes.jpg">
            <a:extLst>
              <a:ext uri="{FF2B5EF4-FFF2-40B4-BE49-F238E27FC236}">
                <a16:creationId xmlns:a16="http://schemas.microsoft.com/office/drawing/2014/main" id="{DDCD7A25-6721-4FA0-981D-FDEE7E423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732" y="3356992"/>
            <a:ext cx="6558558" cy="3497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4BA4A48A-C71C-4919-BE93-8CD9B9C6E7CA}"/>
              </a:ext>
            </a:extLst>
          </p:cNvPr>
          <p:cNvSpPr txBox="1"/>
          <p:nvPr/>
        </p:nvSpPr>
        <p:spPr>
          <a:xfrm>
            <a:off x="6507464" y="4716246"/>
            <a:ext cx="35864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latin typeface="Calibri" panose="020F0502020204030204" pitchFamily="34" charset="0"/>
              </a:rPr>
              <a:t>Giving rise to this </a:t>
            </a:r>
            <a:r>
              <a:rPr lang="it-IT" sz="2000" dirty="0" err="1">
                <a:latin typeface="Calibri" panose="020F0502020204030204" pitchFamily="34" charset="0"/>
              </a:rPr>
              <a:t>kind</a:t>
            </a:r>
            <a:r>
              <a:rPr lang="it-IT" sz="2000" dirty="0">
                <a:latin typeface="Calibri" panose="020F0502020204030204" pitchFamily="34" charset="0"/>
              </a:rPr>
              <a:t> of </a:t>
            </a:r>
            <a:r>
              <a:rPr lang="it-IT" sz="2000" dirty="0" err="1">
                <a:latin typeface="Calibri" panose="020F0502020204030204" pitchFamily="34" charset="0"/>
              </a:rPr>
              <a:t>spectra</a:t>
            </a:r>
            <a:endParaRPr lang="it-IT" sz="2000" dirty="0">
              <a:latin typeface="Calibri" panose="020F0502020204030204" pitchFamily="34" charset="0"/>
            </a:endParaRPr>
          </a:p>
        </p:txBody>
      </p: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58A277AB-4F61-4668-903E-FF3B3F7DA237}"/>
              </a:ext>
            </a:extLst>
          </p:cNvPr>
          <p:cNvGrpSpPr/>
          <p:nvPr/>
        </p:nvGrpSpPr>
        <p:grpSpPr>
          <a:xfrm rot="18863493">
            <a:off x="7431894" y="3877856"/>
            <a:ext cx="1224136" cy="484632"/>
            <a:chOff x="1187624" y="5589240"/>
            <a:chExt cx="1224136" cy="484632"/>
          </a:xfrm>
        </p:grpSpPr>
        <p:sp>
          <p:nvSpPr>
            <p:cNvPr id="20" name="Gallone 7">
              <a:extLst>
                <a:ext uri="{FF2B5EF4-FFF2-40B4-BE49-F238E27FC236}">
                  <a16:creationId xmlns:a16="http://schemas.microsoft.com/office/drawing/2014/main" id="{48010B4D-AD3A-4FD1-9427-DC5E5F11AF27}"/>
                </a:ext>
              </a:extLst>
            </p:cNvPr>
            <p:cNvSpPr/>
            <p:nvPr/>
          </p:nvSpPr>
          <p:spPr bwMode="auto">
            <a:xfrm>
              <a:off x="1187624" y="5589240"/>
              <a:ext cx="484632" cy="484632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it-IT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1" name="Gallone 20">
              <a:extLst>
                <a:ext uri="{FF2B5EF4-FFF2-40B4-BE49-F238E27FC236}">
                  <a16:creationId xmlns:a16="http://schemas.microsoft.com/office/drawing/2014/main" id="{E53B044B-B9A2-449E-83AB-37068C7BA901}"/>
                </a:ext>
              </a:extLst>
            </p:cNvPr>
            <p:cNvSpPr/>
            <p:nvPr/>
          </p:nvSpPr>
          <p:spPr bwMode="auto">
            <a:xfrm>
              <a:off x="1567088" y="5589240"/>
              <a:ext cx="484632" cy="484632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it-IT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5" name="Gallone 21">
              <a:extLst>
                <a:ext uri="{FF2B5EF4-FFF2-40B4-BE49-F238E27FC236}">
                  <a16:creationId xmlns:a16="http://schemas.microsoft.com/office/drawing/2014/main" id="{D6CD626A-BC53-4B1E-A551-DF10DEFEA78E}"/>
                </a:ext>
              </a:extLst>
            </p:cNvPr>
            <p:cNvSpPr/>
            <p:nvPr/>
          </p:nvSpPr>
          <p:spPr bwMode="auto">
            <a:xfrm>
              <a:off x="1927128" y="5589240"/>
              <a:ext cx="484632" cy="484632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it-IT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" name="Gruppo 6">
            <a:extLst>
              <a:ext uri="{FF2B5EF4-FFF2-40B4-BE49-F238E27FC236}">
                <a16:creationId xmlns:a16="http://schemas.microsoft.com/office/drawing/2014/main" id="{69F92659-B68E-4626-80BE-0CA33EC98F38}"/>
              </a:ext>
            </a:extLst>
          </p:cNvPr>
          <p:cNvGrpSpPr/>
          <p:nvPr/>
        </p:nvGrpSpPr>
        <p:grpSpPr>
          <a:xfrm>
            <a:off x="8490293" y="1086941"/>
            <a:ext cx="3600400" cy="2734761"/>
            <a:chOff x="4934000" y="116952"/>
            <a:chExt cx="3600400" cy="2734761"/>
          </a:xfrm>
        </p:grpSpPr>
        <p:pic>
          <p:nvPicPr>
            <p:cNvPr id="26" name="Picture 10" descr="http://cnx.org/resources/7f0765bd23e1ccd3c615ea0724e160c6d01a677c/Fig4a.jpg">
              <a:extLst>
                <a:ext uri="{FF2B5EF4-FFF2-40B4-BE49-F238E27FC236}">
                  <a16:creationId xmlns:a16="http://schemas.microsoft.com/office/drawing/2014/main" id="{B86042B3-02A5-4530-AC1E-83BC947A64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4000" y="116952"/>
              <a:ext cx="3600400" cy="27347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" name="Connettore diritto 3">
              <a:extLst>
                <a:ext uri="{FF2B5EF4-FFF2-40B4-BE49-F238E27FC236}">
                  <a16:creationId xmlns:a16="http://schemas.microsoft.com/office/drawing/2014/main" id="{058BF087-E64C-408F-8C26-08CB8B666930}"/>
                </a:ext>
              </a:extLst>
            </p:cNvPr>
            <p:cNvCxnSpPr/>
            <p:nvPr/>
          </p:nvCxnSpPr>
          <p:spPr>
            <a:xfrm>
              <a:off x="5580404" y="1148821"/>
              <a:ext cx="0" cy="1002787"/>
            </a:xfrm>
            <a:prstGeom prst="line">
              <a:avLst/>
            </a:prstGeom>
            <a:ln w="57150"/>
            <a:effectLst/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7" name="Connettore diritto 26">
              <a:extLst>
                <a:ext uri="{FF2B5EF4-FFF2-40B4-BE49-F238E27FC236}">
                  <a16:creationId xmlns:a16="http://schemas.microsoft.com/office/drawing/2014/main" id="{F08B8C7A-0926-4D88-9109-99B42DC6823B}"/>
                </a:ext>
              </a:extLst>
            </p:cNvPr>
            <p:cNvCxnSpPr>
              <a:cxnSpLocks/>
            </p:cNvCxnSpPr>
            <p:nvPr/>
          </p:nvCxnSpPr>
          <p:spPr>
            <a:xfrm>
              <a:off x="7655608" y="1583232"/>
              <a:ext cx="0" cy="585468"/>
            </a:xfrm>
            <a:prstGeom prst="line">
              <a:avLst/>
            </a:prstGeom>
            <a:ln w="57150">
              <a:solidFill>
                <a:srgbClr val="CC00CC"/>
              </a:solidFill>
            </a:ln>
            <a:effectLst/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3" name="Rettangolo 32">
            <a:extLst>
              <a:ext uri="{FF2B5EF4-FFF2-40B4-BE49-F238E27FC236}">
                <a16:creationId xmlns:a16="http://schemas.microsoft.com/office/drawing/2014/main" id="{9F103CD4-D13D-43A8-847D-9E95D9CD94B9}"/>
              </a:ext>
            </a:extLst>
          </p:cNvPr>
          <p:cNvSpPr/>
          <p:nvPr/>
        </p:nvSpPr>
        <p:spPr>
          <a:xfrm>
            <a:off x="101307" y="1171022"/>
            <a:ext cx="8565284" cy="1682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7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Khmer UI" pitchFamily="34" charset="0"/>
              </a:rPr>
              <a:t>A visible-light photon can be scattered by a solid lattice, a liquid, or a gas, accompanied by the emission or absorption of a phonon (a vibrational quantum). </a:t>
            </a:r>
          </a:p>
          <a:p>
            <a:pPr algn="ctr">
              <a:spcBef>
                <a:spcPts val="27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Khmer UI" pitchFamily="34" charset="0"/>
              </a:rPr>
              <a:t>This inelastic scattering is much less intense (because it occurs far less frequently) than elastic scattering (Rayleigh scattering)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Khmer UI" pitchFamily="34" charset="0"/>
                <a:sym typeface="Wingdings" panose="05000000000000000000" pitchFamily="2" charset="2"/>
              </a:rPr>
              <a:t> laser source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Khmer UI" pitchFamily="34" charset="0"/>
              </a:rPr>
              <a:t>. 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5517D9DA-0D64-4C40-84E1-7C9D822CFD88}"/>
              </a:ext>
            </a:extLst>
          </p:cNvPr>
          <p:cNvSpPr/>
          <p:nvPr/>
        </p:nvSpPr>
        <p:spPr>
          <a:xfrm>
            <a:off x="3325284" y="3239852"/>
            <a:ext cx="1332135" cy="3138104"/>
          </a:xfrm>
          <a:prstGeom prst="rect">
            <a:avLst/>
          </a:prstGeom>
          <a:noFill/>
          <a:ln w="28575">
            <a:solidFill>
              <a:srgbClr val="E46C0A"/>
            </a:solidFill>
            <a:prstDash val="sysDash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91B08EB6-9B6A-4C12-A69F-ABA80518BC95}"/>
              </a:ext>
            </a:extLst>
          </p:cNvPr>
          <p:cNvSpPr/>
          <p:nvPr/>
        </p:nvSpPr>
        <p:spPr>
          <a:xfrm>
            <a:off x="4763866" y="3242834"/>
            <a:ext cx="1332135" cy="3138104"/>
          </a:xfrm>
          <a:prstGeom prst="rect">
            <a:avLst/>
          </a:prstGeom>
          <a:noFill/>
          <a:ln w="28575">
            <a:solidFill>
              <a:srgbClr val="CC00CC"/>
            </a:solidFill>
            <a:prstDash val="sysDash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A3D15EE0-39DD-17FA-741D-4702E6BB5C0A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3" name="Rettangolo 2">
              <a:extLst>
                <a:ext uri="{FF2B5EF4-FFF2-40B4-BE49-F238E27FC236}">
                  <a16:creationId xmlns:a16="http://schemas.microsoft.com/office/drawing/2014/main" id="{E1B6537B-E2DC-3287-47E0-A5C3D077B21F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5" name="Immagine 4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B41290F9-6B4A-AD94-4EA0-6271428FF3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37649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3" grpId="0"/>
      <p:bldP spid="35" grpId="0" animBg="1"/>
      <p:bldP spid="3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42055C-8FDC-4DE3-8D85-F57E3CAD6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31</a:t>
            </a:fld>
            <a:endParaRPr lang="it-IT"/>
          </a:p>
        </p:txBody>
      </p:sp>
      <p:pic>
        <p:nvPicPr>
          <p:cNvPr id="27" name="Immagine 26">
            <a:extLst>
              <a:ext uri="{FF2B5EF4-FFF2-40B4-BE49-F238E27FC236}">
                <a16:creationId xmlns:a16="http://schemas.microsoft.com/office/drawing/2014/main" id="{A612FBAE-3C00-4DFE-A0F2-F3FAC639047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5541" y="1080210"/>
            <a:ext cx="6570620" cy="4757579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5FE596D5-C121-411E-93F2-087AB1530C76}"/>
              </a:ext>
            </a:extLst>
          </p:cNvPr>
          <p:cNvSpPr txBox="1"/>
          <p:nvPr/>
        </p:nvSpPr>
        <p:spPr>
          <a:xfrm>
            <a:off x="7257464" y="3480086"/>
            <a:ext cx="4324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latin typeface="Calibri" panose="020F0502020204030204" pitchFamily="34" charset="0"/>
              </a:rPr>
              <a:t>Fine </a:t>
            </a:r>
            <a:r>
              <a:rPr lang="it-IT" sz="2800" dirty="0" err="1">
                <a:latin typeface="Calibri" panose="020F0502020204030204" pitchFamily="34" charset="0"/>
              </a:rPr>
              <a:t>plaster</a:t>
            </a:r>
            <a:r>
              <a:rPr lang="it-IT" sz="2800" dirty="0">
                <a:latin typeface="Calibri" panose="020F0502020204030204" pitchFamily="34" charset="0"/>
              </a:rPr>
              <a:t>:</a:t>
            </a:r>
          </a:p>
          <a:p>
            <a:pPr algn="ctr"/>
            <a:r>
              <a:rPr lang="it-IT" sz="2800" dirty="0">
                <a:latin typeface="Calibri" panose="020F0502020204030204" pitchFamily="34" charset="0"/>
              </a:rPr>
              <a:t>CaCO</a:t>
            </a:r>
            <a:r>
              <a:rPr lang="it-IT" sz="2800" baseline="-25000" dirty="0">
                <a:latin typeface="Calibri" panose="020F0502020204030204" pitchFamily="34" charset="0"/>
              </a:rPr>
              <a:t>3</a:t>
            </a:r>
            <a:r>
              <a:rPr lang="it-IT" sz="2800" dirty="0">
                <a:latin typeface="Calibri" panose="020F0502020204030204" pitchFamily="34" charset="0"/>
              </a:rPr>
              <a:t> + pozzolana</a:t>
            </a:r>
            <a:endParaRPr lang="it-IT" sz="2400" dirty="0">
              <a:latin typeface="Calibri" panose="020F0502020204030204" pitchFamily="34" charset="0"/>
            </a:endParaRPr>
          </a:p>
        </p:txBody>
      </p:sp>
      <p:cxnSp>
        <p:nvCxnSpPr>
          <p:cNvPr id="29" name="Connettore 2 28">
            <a:extLst>
              <a:ext uri="{FF2B5EF4-FFF2-40B4-BE49-F238E27FC236}">
                <a16:creationId xmlns:a16="http://schemas.microsoft.com/office/drawing/2014/main" id="{FDA5A0C6-9D32-436B-B454-1B73353BC793}"/>
              </a:ext>
            </a:extLst>
          </p:cNvPr>
          <p:cNvCxnSpPr/>
          <p:nvPr/>
        </p:nvCxnSpPr>
        <p:spPr>
          <a:xfrm flipH="1" flipV="1">
            <a:off x="1703514" y="1540526"/>
            <a:ext cx="36004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>
            <a:extLst>
              <a:ext uri="{FF2B5EF4-FFF2-40B4-BE49-F238E27FC236}">
                <a16:creationId xmlns:a16="http://schemas.microsoft.com/office/drawing/2014/main" id="{4408C265-84FA-4B13-B2E6-E3527D6ABE47}"/>
              </a:ext>
            </a:extLst>
          </p:cNvPr>
          <p:cNvCxnSpPr/>
          <p:nvPr/>
        </p:nvCxnSpPr>
        <p:spPr>
          <a:xfrm flipH="1" flipV="1">
            <a:off x="1775522" y="1468518"/>
            <a:ext cx="432048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EFD9C66F-8CDE-4D25-BB01-D73A0C83C194}"/>
              </a:ext>
            </a:extLst>
          </p:cNvPr>
          <p:cNvSpPr txBox="1"/>
          <p:nvPr/>
        </p:nvSpPr>
        <p:spPr>
          <a:xfrm>
            <a:off x="295808" y="1101774"/>
            <a:ext cx="16652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>
                <a:latin typeface="Calibri" panose="020F0502020204030204" pitchFamily="34" charset="0"/>
              </a:rPr>
              <a:t>Lattice </a:t>
            </a:r>
            <a:r>
              <a:rPr lang="it-IT" sz="2000" b="1" dirty="0" err="1">
                <a:latin typeface="Calibri" panose="020F0502020204030204" pitchFamily="34" charset="0"/>
              </a:rPr>
              <a:t>modes</a:t>
            </a:r>
            <a:endParaRPr lang="it-IT" sz="2000" b="1" dirty="0">
              <a:latin typeface="Calibri" panose="020F0502020204030204" pitchFamily="34" charset="0"/>
            </a:endParaRPr>
          </a:p>
        </p:txBody>
      </p:sp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6B407BA4-8253-40B7-907A-DB5810E6B6D5}"/>
              </a:ext>
            </a:extLst>
          </p:cNvPr>
          <p:cNvCxnSpPr/>
          <p:nvPr/>
        </p:nvCxnSpPr>
        <p:spPr>
          <a:xfrm flipV="1">
            <a:off x="3430586" y="2196450"/>
            <a:ext cx="144016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65DCA72C-F5BC-49A7-B3C1-1B61BB7B0F43}"/>
              </a:ext>
            </a:extLst>
          </p:cNvPr>
          <p:cNvSpPr txBox="1"/>
          <p:nvPr/>
        </p:nvSpPr>
        <p:spPr>
          <a:xfrm>
            <a:off x="3358578" y="1836410"/>
            <a:ext cx="1641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err="1">
                <a:latin typeface="Calibri" panose="020F0502020204030204" pitchFamily="34" charset="0"/>
              </a:rPr>
              <a:t>bending</a:t>
            </a:r>
            <a:r>
              <a:rPr lang="it-IT" sz="2000" b="1" dirty="0">
                <a:latin typeface="Calibri" panose="020F0502020204030204" pitchFamily="34" charset="0"/>
              </a:rPr>
              <a:t> CO</a:t>
            </a:r>
            <a:r>
              <a:rPr lang="it-IT" sz="2000" b="1" baseline="-25000" dirty="0">
                <a:latin typeface="Calibri" panose="020F0502020204030204" pitchFamily="34" charset="0"/>
              </a:rPr>
              <a:t>3</a:t>
            </a:r>
            <a:r>
              <a:rPr lang="it-IT" sz="2000" b="1" baseline="30000" dirty="0">
                <a:latin typeface="Calibri" panose="020F0502020204030204" pitchFamily="34" charset="0"/>
              </a:rPr>
              <a:t>2-</a:t>
            </a:r>
            <a:endParaRPr lang="it-IT" sz="2000" b="1" dirty="0">
              <a:latin typeface="Calibri" panose="020F0502020204030204" pitchFamily="34" charset="0"/>
            </a:endParaRPr>
          </a:p>
        </p:txBody>
      </p:sp>
      <p:cxnSp>
        <p:nvCxnSpPr>
          <p:cNvPr id="34" name="Connettore 2 33">
            <a:extLst>
              <a:ext uri="{FF2B5EF4-FFF2-40B4-BE49-F238E27FC236}">
                <a16:creationId xmlns:a16="http://schemas.microsoft.com/office/drawing/2014/main" id="{9872204C-6E4C-47FF-AF83-86DE35DD6B7C}"/>
              </a:ext>
            </a:extLst>
          </p:cNvPr>
          <p:cNvCxnSpPr/>
          <p:nvPr/>
        </p:nvCxnSpPr>
        <p:spPr>
          <a:xfrm flipV="1">
            <a:off x="4459611" y="2527520"/>
            <a:ext cx="648072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8A18A11B-5E6B-4FA9-8FE1-645CE6FF4984}"/>
              </a:ext>
            </a:extLst>
          </p:cNvPr>
          <p:cNvSpPr txBox="1"/>
          <p:nvPr/>
        </p:nvSpPr>
        <p:spPr>
          <a:xfrm>
            <a:off x="5179691" y="2311496"/>
            <a:ext cx="18326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>
                <a:latin typeface="Calibri" panose="020F0502020204030204" pitchFamily="34" charset="0"/>
              </a:rPr>
              <a:t>stretching CO</a:t>
            </a:r>
            <a:r>
              <a:rPr lang="it-IT" sz="2000" b="1" baseline="-25000" dirty="0">
                <a:latin typeface="Calibri" panose="020F0502020204030204" pitchFamily="34" charset="0"/>
              </a:rPr>
              <a:t>3</a:t>
            </a:r>
            <a:r>
              <a:rPr lang="it-IT" sz="2000" b="1" baseline="30000" dirty="0">
                <a:latin typeface="Calibri" panose="020F0502020204030204" pitchFamily="34" charset="0"/>
              </a:rPr>
              <a:t>2-</a:t>
            </a:r>
            <a:endParaRPr lang="it-IT" sz="2000" b="1" dirty="0">
              <a:latin typeface="Calibri" panose="020F0502020204030204" pitchFamily="34" charset="0"/>
            </a:endParaRP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6F576CC6-AAC3-4547-9F89-7136B2F7FDF2}"/>
              </a:ext>
            </a:extLst>
          </p:cNvPr>
          <p:cNvSpPr txBox="1"/>
          <p:nvPr/>
        </p:nvSpPr>
        <p:spPr>
          <a:xfrm>
            <a:off x="1419069" y="5566691"/>
            <a:ext cx="936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</a:rPr>
              <a:t>The presence of fluorescence bands (of much higher intensity) can be the handicap</a:t>
            </a:r>
            <a:endParaRPr lang="it-IT" sz="2000" dirty="0">
              <a:latin typeface="Calibri" panose="020F0502020204030204" pitchFamily="34" charset="0"/>
            </a:endParaRP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F2CF815A-CD7C-41E8-BE68-42FD6097C30B}"/>
              </a:ext>
            </a:extLst>
          </p:cNvPr>
          <p:cNvSpPr txBox="1"/>
          <p:nvPr/>
        </p:nvSpPr>
        <p:spPr>
          <a:xfrm>
            <a:off x="1937414" y="5980054"/>
            <a:ext cx="8701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u="sng" dirty="0" err="1">
                <a:latin typeface="Calibri" panose="020F0502020204030204" pitchFamily="34" charset="0"/>
              </a:rPr>
              <a:t>Importance</a:t>
            </a:r>
            <a:r>
              <a:rPr lang="it-IT" sz="2000" u="sng" dirty="0">
                <a:latin typeface="Calibri" panose="020F0502020204030204" pitchFamily="34" charset="0"/>
              </a:rPr>
              <a:t> of the </a:t>
            </a:r>
            <a:r>
              <a:rPr lang="it-IT" sz="2000" u="sng" dirty="0" err="1">
                <a:latin typeface="Calibri" panose="020F0502020204030204" pitchFamily="34" charset="0"/>
              </a:rPr>
              <a:t>excitation</a:t>
            </a:r>
            <a:r>
              <a:rPr lang="it-IT" sz="2000" u="sng" dirty="0">
                <a:latin typeface="Calibri" panose="020F0502020204030204" pitchFamily="34" charset="0"/>
              </a:rPr>
              <a:t> </a:t>
            </a:r>
            <a:r>
              <a:rPr lang="it-IT" sz="2000" u="sng" dirty="0" err="1">
                <a:latin typeface="Calibri" panose="020F0502020204030204" pitchFamily="34" charset="0"/>
              </a:rPr>
              <a:t>wavelength</a:t>
            </a:r>
            <a:r>
              <a:rPr lang="it-IT" sz="2000" u="sng" dirty="0">
                <a:latin typeface="Calibri" panose="020F0502020204030204" pitchFamily="34" charset="0"/>
              </a:rPr>
              <a:t> </a:t>
            </a:r>
          </a:p>
        </p:txBody>
      </p: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57E1D7A9-3268-42B4-A117-76FC855EE4B5}"/>
              </a:ext>
            </a:extLst>
          </p:cNvPr>
          <p:cNvGrpSpPr/>
          <p:nvPr/>
        </p:nvGrpSpPr>
        <p:grpSpPr>
          <a:xfrm>
            <a:off x="3289682" y="6049339"/>
            <a:ext cx="719497" cy="284847"/>
            <a:chOff x="1187624" y="5589240"/>
            <a:chExt cx="1224136" cy="484632"/>
          </a:xfrm>
        </p:grpSpPr>
        <p:sp>
          <p:nvSpPr>
            <p:cNvPr id="43" name="Gallone 7">
              <a:extLst>
                <a:ext uri="{FF2B5EF4-FFF2-40B4-BE49-F238E27FC236}">
                  <a16:creationId xmlns:a16="http://schemas.microsoft.com/office/drawing/2014/main" id="{FA7C1E27-193F-4A19-8C96-ED78A9026C92}"/>
                </a:ext>
              </a:extLst>
            </p:cNvPr>
            <p:cNvSpPr/>
            <p:nvPr/>
          </p:nvSpPr>
          <p:spPr bwMode="auto">
            <a:xfrm>
              <a:off x="1187624" y="5589240"/>
              <a:ext cx="484632" cy="484632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it-IT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4" name="Gallone 20">
              <a:extLst>
                <a:ext uri="{FF2B5EF4-FFF2-40B4-BE49-F238E27FC236}">
                  <a16:creationId xmlns:a16="http://schemas.microsoft.com/office/drawing/2014/main" id="{E6C7C6DA-7FB1-4154-97C0-ACCEAD36CBE9}"/>
                </a:ext>
              </a:extLst>
            </p:cNvPr>
            <p:cNvSpPr/>
            <p:nvPr/>
          </p:nvSpPr>
          <p:spPr bwMode="auto">
            <a:xfrm>
              <a:off x="1567088" y="5589240"/>
              <a:ext cx="484632" cy="484632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it-IT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5" name="Gallone 21">
              <a:extLst>
                <a:ext uri="{FF2B5EF4-FFF2-40B4-BE49-F238E27FC236}">
                  <a16:creationId xmlns:a16="http://schemas.microsoft.com/office/drawing/2014/main" id="{A618C874-FAF5-4F87-950E-A3657B76D54D}"/>
                </a:ext>
              </a:extLst>
            </p:cNvPr>
            <p:cNvSpPr/>
            <p:nvPr/>
          </p:nvSpPr>
          <p:spPr bwMode="auto">
            <a:xfrm>
              <a:off x="1927128" y="5589240"/>
              <a:ext cx="484632" cy="484632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it-IT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4" name="Titolo 1">
            <a:extLst>
              <a:ext uri="{FF2B5EF4-FFF2-40B4-BE49-F238E27FC236}">
                <a16:creationId xmlns:a16="http://schemas.microsoft.com/office/drawing/2014/main" id="{912B8C67-3065-F5E2-2DE8-FB9ADA9AB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it-IT" dirty="0">
                <a:latin typeface="Calibri" panose="020F0502020204030204" pitchFamily="34" charset="0"/>
              </a:rPr>
              <a:t>Raman </a:t>
            </a:r>
            <a:r>
              <a:rPr lang="it-IT" dirty="0" err="1">
                <a:latin typeface="Calibri" panose="020F0502020204030204" pitchFamily="34" charset="0"/>
              </a:rPr>
              <a:t>Spectroscopy</a:t>
            </a:r>
            <a:r>
              <a:rPr lang="it-IT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4ECC4FD-063D-CD93-E846-59BEBA2AD42F}"/>
              </a:ext>
            </a:extLst>
          </p:cNvPr>
          <p:cNvSpPr txBox="1"/>
          <p:nvPr/>
        </p:nvSpPr>
        <p:spPr>
          <a:xfrm>
            <a:off x="5869301" y="2791544"/>
            <a:ext cx="40622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>
                <a:latin typeface="Calibri" panose="020F0502020204030204" pitchFamily="34" charset="0"/>
              </a:rPr>
              <a:t>Large </a:t>
            </a:r>
            <a:r>
              <a:rPr lang="it-IT" sz="2000" b="1" dirty="0" err="1">
                <a:latin typeface="Calibri" panose="020F0502020204030204" pitchFamily="34" charset="0"/>
              </a:rPr>
              <a:t>bands</a:t>
            </a:r>
            <a:r>
              <a:rPr lang="it-IT" sz="2000" b="1" dirty="0">
                <a:latin typeface="Calibri" panose="020F0502020204030204" pitchFamily="34" charset="0"/>
              </a:rPr>
              <a:t> of </a:t>
            </a:r>
            <a:r>
              <a:rPr lang="it-IT" sz="2000" b="1" dirty="0" err="1">
                <a:latin typeface="Calibri" panose="020F0502020204030204" pitchFamily="34" charset="0"/>
              </a:rPr>
              <a:t>amorphous</a:t>
            </a:r>
            <a:r>
              <a:rPr lang="it-IT" sz="2000" b="1" dirty="0">
                <a:latin typeface="Calibri" panose="020F0502020204030204" pitchFamily="34" charset="0"/>
              </a:rPr>
              <a:t> </a:t>
            </a:r>
            <a:r>
              <a:rPr lang="it-IT" sz="2000" b="1" dirty="0" err="1">
                <a:latin typeface="Calibri" panose="020F0502020204030204" pitchFamily="34" charset="0"/>
              </a:rPr>
              <a:t>materials</a:t>
            </a:r>
            <a:endParaRPr lang="it-IT" sz="2000" b="1" dirty="0">
              <a:latin typeface="Calibri" panose="020F0502020204030204" pitchFamily="34" charset="0"/>
            </a:endParaRP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9C2C06B1-1CAE-3827-86D7-DEB2B974A52E}"/>
              </a:ext>
            </a:extLst>
          </p:cNvPr>
          <p:cNvCxnSpPr/>
          <p:nvPr/>
        </p:nvCxnSpPr>
        <p:spPr>
          <a:xfrm flipV="1">
            <a:off x="5771964" y="3285121"/>
            <a:ext cx="648072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uppo 7">
            <a:extLst>
              <a:ext uri="{FF2B5EF4-FFF2-40B4-BE49-F238E27FC236}">
                <a16:creationId xmlns:a16="http://schemas.microsoft.com/office/drawing/2014/main" id="{750411E0-3B6F-8CAA-9D79-79289D8DFB1E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9" name="Rettangolo 8">
              <a:extLst>
                <a:ext uri="{FF2B5EF4-FFF2-40B4-BE49-F238E27FC236}">
                  <a16:creationId xmlns:a16="http://schemas.microsoft.com/office/drawing/2014/main" id="{6A04F367-E148-73B4-DC14-A3BF12584B6E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0" name="Immagine 9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025FC37F-17DB-2BCD-1DA6-38580FE65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  <p:sp>
        <p:nvSpPr>
          <p:cNvPr id="12" name="Rectangle 1">
            <a:extLst>
              <a:ext uri="{FF2B5EF4-FFF2-40B4-BE49-F238E27FC236}">
                <a16:creationId xmlns:a16="http://schemas.microsoft.com/office/drawing/2014/main" id="{E1D338DE-0644-531D-15E2-0400A7BCF3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5894" y="1160972"/>
            <a:ext cx="360040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information on the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type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molecules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the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crystalline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phases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3105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  <p:bldP spid="35" grpId="0"/>
      <p:bldP spid="37" grpId="0"/>
      <p:bldP spid="41" grpId="0"/>
      <p:bldP spid="5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42055C-8FDC-4DE3-8D85-F57E3CAD6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32</a:t>
            </a:fld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8BE30BF-4906-4998-8BFD-9EF9CBEC3D31}"/>
              </a:ext>
            </a:extLst>
          </p:cNvPr>
          <p:cNvSpPr txBox="1"/>
          <p:nvPr/>
        </p:nvSpPr>
        <p:spPr>
          <a:xfrm>
            <a:off x="1990991" y="1168021"/>
            <a:ext cx="40261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latin typeface="Calibri" panose="020F0502020204030204" pitchFamily="34" charset="0"/>
                <a:cs typeface="Arial" panose="020B0604020202020204" pitchFamily="34" charset="0"/>
              </a:rPr>
              <a:t>Palazzo Chigi in Ariccia</a:t>
            </a:r>
            <a:endParaRPr lang="it-IT" sz="2000" b="1" dirty="0">
              <a:solidFill>
                <a:srgbClr val="00CC9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endParaRPr lang="it-IT" sz="20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A4A03882-DA4D-40BD-BDC5-6E3BBF429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7712" y="1082667"/>
            <a:ext cx="1661822" cy="2215762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86AAA293-AB4B-4740-A2E6-4AB853277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146" y="1703845"/>
            <a:ext cx="3977640" cy="1600200"/>
          </a:xfrm>
          <a:prstGeom prst="rect">
            <a:avLst/>
          </a:prstGeom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3D48F741-CF12-33A1-E6EB-849FEDF51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it-IT" dirty="0">
                <a:latin typeface="Calibri" panose="020F0502020204030204" pitchFamily="34" charset="0"/>
              </a:rPr>
              <a:t>Raman </a:t>
            </a:r>
            <a:r>
              <a:rPr lang="it-IT" dirty="0" err="1">
                <a:latin typeface="Calibri" panose="020F0502020204030204" pitchFamily="34" charset="0"/>
              </a:rPr>
              <a:t>Spectroscopy</a:t>
            </a:r>
            <a:r>
              <a:rPr lang="it-IT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14ACD4C-5D8C-C5C1-1325-12505C5F138D}"/>
              </a:ext>
            </a:extLst>
          </p:cNvPr>
          <p:cNvSpPr txBox="1"/>
          <p:nvPr/>
        </p:nvSpPr>
        <p:spPr>
          <a:xfrm>
            <a:off x="7940234" y="1882212"/>
            <a:ext cx="40687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Calcite spectrum and bands at 1436 and 1750 cm⁻¹ 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thin layer of vegetable oil (linseed oil, poppy seed oil)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665C745D-D48B-66FB-41C4-8EFA6183F417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19" name="Rettangolo 18">
              <a:extLst>
                <a:ext uri="{FF2B5EF4-FFF2-40B4-BE49-F238E27FC236}">
                  <a16:creationId xmlns:a16="http://schemas.microsoft.com/office/drawing/2014/main" id="{CF0A70FC-E095-9A74-964E-8893AAD9A58D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20" name="Immagine 19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72E2A66D-CEC0-A975-5E53-6DEEC12D9C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  <p:pic>
        <p:nvPicPr>
          <p:cNvPr id="21" name="Immagine 20">
            <a:extLst>
              <a:ext uri="{FF2B5EF4-FFF2-40B4-BE49-F238E27FC236}">
                <a16:creationId xmlns:a16="http://schemas.microsoft.com/office/drawing/2014/main" id="{0D23CF93-EB31-A7C7-7256-FAE8F11C0B7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021" r="6151" b="5215"/>
          <a:stretch/>
        </p:blipFill>
        <p:spPr>
          <a:xfrm>
            <a:off x="3534843" y="3504934"/>
            <a:ext cx="5757272" cy="3216544"/>
          </a:xfrm>
          <a:prstGeom prst="rect">
            <a:avLst/>
          </a:prstGeom>
        </p:spPr>
      </p:pic>
      <p:sp>
        <p:nvSpPr>
          <p:cNvPr id="22" name="Ovale 21">
            <a:extLst>
              <a:ext uri="{FF2B5EF4-FFF2-40B4-BE49-F238E27FC236}">
                <a16:creationId xmlns:a16="http://schemas.microsoft.com/office/drawing/2014/main" id="{422EFD15-FA5D-BCD2-6B36-BB4869111DBC}"/>
              </a:ext>
            </a:extLst>
          </p:cNvPr>
          <p:cNvSpPr/>
          <p:nvPr/>
        </p:nvSpPr>
        <p:spPr>
          <a:xfrm>
            <a:off x="5885803" y="5297528"/>
            <a:ext cx="160543" cy="160543"/>
          </a:xfrm>
          <a:prstGeom prst="ellipse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Ovale 22">
            <a:extLst>
              <a:ext uri="{FF2B5EF4-FFF2-40B4-BE49-F238E27FC236}">
                <a16:creationId xmlns:a16="http://schemas.microsoft.com/office/drawing/2014/main" id="{9A088809-2D79-CFE9-5DC8-3D9501297415}"/>
              </a:ext>
            </a:extLst>
          </p:cNvPr>
          <p:cNvSpPr/>
          <p:nvPr/>
        </p:nvSpPr>
        <p:spPr>
          <a:xfrm>
            <a:off x="6333209" y="5377799"/>
            <a:ext cx="160543" cy="160543"/>
          </a:xfrm>
          <a:prstGeom prst="ellipse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id="{A978F205-EE48-DBC6-1651-6F152FE81873}"/>
              </a:ext>
            </a:extLst>
          </p:cNvPr>
          <p:cNvCxnSpPr/>
          <p:nvPr/>
        </p:nvCxnSpPr>
        <p:spPr>
          <a:xfrm flipH="1">
            <a:off x="6046344" y="3168581"/>
            <a:ext cx="2457014" cy="2128947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diritto 25">
            <a:extLst>
              <a:ext uri="{FF2B5EF4-FFF2-40B4-BE49-F238E27FC236}">
                <a16:creationId xmlns:a16="http://schemas.microsoft.com/office/drawing/2014/main" id="{0C5B9F69-EE46-3E64-F372-23800AD6F572}"/>
              </a:ext>
            </a:extLst>
          </p:cNvPr>
          <p:cNvCxnSpPr>
            <a:cxnSpLocks/>
          </p:cNvCxnSpPr>
          <p:nvPr/>
        </p:nvCxnSpPr>
        <p:spPr>
          <a:xfrm flipH="1">
            <a:off x="6491498" y="3168579"/>
            <a:ext cx="2355462" cy="219234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3292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2" grpId="0" animBg="1"/>
      <p:bldP spid="2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42055C-8FDC-4DE3-8D85-F57E3CAD6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33</a:t>
            </a:fld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8BE30BF-4906-4998-8BFD-9EF9CBEC3D31}"/>
              </a:ext>
            </a:extLst>
          </p:cNvPr>
          <p:cNvSpPr txBox="1"/>
          <p:nvPr/>
        </p:nvSpPr>
        <p:spPr>
          <a:xfrm>
            <a:off x="1990991" y="1168021"/>
            <a:ext cx="40261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latin typeface="Calibri" panose="020F0502020204030204" pitchFamily="34" charset="0"/>
                <a:cs typeface="Arial" panose="020B0604020202020204" pitchFamily="34" charset="0"/>
              </a:rPr>
              <a:t>Palazzo Chigi in Ariccia</a:t>
            </a:r>
            <a:endParaRPr lang="it-IT" sz="2000" b="1" dirty="0">
              <a:solidFill>
                <a:srgbClr val="00CC9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endParaRPr lang="it-IT" sz="20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A4A03882-DA4D-40BD-BDC5-6E3BBF429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7712" y="1082667"/>
            <a:ext cx="1661822" cy="2215762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86AAA293-AB4B-4740-A2E6-4AB853277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146" y="1703845"/>
            <a:ext cx="3977640" cy="1600200"/>
          </a:xfrm>
          <a:prstGeom prst="rect">
            <a:avLst/>
          </a:prstGeom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3D48F741-CF12-33A1-E6EB-849FEDF51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it-IT" dirty="0">
                <a:latin typeface="Calibri" panose="020F0502020204030204" pitchFamily="34" charset="0"/>
              </a:rPr>
              <a:t>Raman </a:t>
            </a:r>
            <a:r>
              <a:rPr lang="it-IT" dirty="0" err="1">
                <a:latin typeface="Calibri" panose="020F0502020204030204" pitchFamily="34" charset="0"/>
              </a:rPr>
              <a:t>Spectroscopy</a:t>
            </a:r>
            <a:r>
              <a:rPr lang="it-IT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14ACD4C-5D8C-C5C1-1325-12505C5F138D}"/>
              </a:ext>
            </a:extLst>
          </p:cNvPr>
          <p:cNvSpPr txBox="1"/>
          <p:nvPr/>
        </p:nvSpPr>
        <p:spPr>
          <a:xfrm>
            <a:off x="7940234" y="2230665"/>
            <a:ext cx="40687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225, 285, 886, 1061, 1127, 1296, 1440, 2846, 2881 cm⁻¹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beeswax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665C745D-D48B-66FB-41C4-8EFA6183F417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19" name="Rettangolo 18">
              <a:extLst>
                <a:ext uri="{FF2B5EF4-FFF2-40B4-BE49-F238E27FC236}">
                  <a16:creationId xmlns:a16="http://schemas.microsoft.com/office/drawing/2014/main" id="{CF0A70FC-E095-9A74-964E-8893AAD9A58D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20" name="Immagine 19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72E2A66D-CEC0-A975-5E53-6DEEC12D9C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  <p:pic>
        <p:nvPicPr>
          <p:cNvPr id="3" name="Immagine 2">
            <a:extLst>
              <a:ext uri="{FF2B5EF4-FFF2-40B4-BE49-F238E27FC236}">
                <a16:creationId xmlns:a16="http://schemas.microsoft.com/office/drawing/2014/main" id="{AC04B5A0-CA7D-55B8-A534-109DABF84E1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488" t="5197" r="6241" b="3696"/>
          <a:stretch/>
        </p:blipFill>
        <p:spPr>
          <a:xfrm>
            <a:off x="4098227" y="3762538"/>
            <a:ext cx="5711818" cy="3016007"/>
          </a:xfrm>
          <a:prstGeom prst="rect">
            <a:avLst/>
          </a:prstGeom>
        </p:spPr>
      </p:pic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567EFC1B-A74C-2CC7-3AA6-22AE8784D940}"/>
              </a:ext>
            </a:extLst>
          </p:cNvPr>
          <p:cNvCxnSpPr>
            <a:cxnSpLocks/>
          </p:cNvCxnSpPr>
          <p:nvPr/>
        </p:nvCxnSpPr>
        <p:spPr>
          <a:xfrm flipH="1">
            <a:off x="6873864" y="3066307"/>
            <a:ext cx="2089878" cy="175887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7F13E447-4619-13B9-E8F8-BAAAA5ED73C0}"/>
              </a:ext>
            </a:extLst>
          </p:cNvPr>
          <p:cNvSpPr txBox="1"/>
          <p:nvPr/>
        </p:nvSpPr>
        <p:spPr>
          <a:xfrm>
            <a:off x="152401" y="4502016"/>
            <a:ext cx="40687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Enhancement and recognition of Raman lines with respect to fluorescence background, automatic comparison with databases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051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42055C-8FDC-4DE3-8D85-F57E3CAD6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34</a:t>
            </a:fld>
            <a:endParaRPr lang="it-IT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1D73F01B-BEE6-71F5-40B8-0B54CA5D8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it-IT" dirty="0">
                <a:latin typeface="Calibri" panose="020F0502020204030204" pitchFamily="34" charset="0"/>
              </a:rPr>
              <a:t>LIF, LIBS, Raman </a:t>
            </a:r>
            <a:r>
              <a:rPr lang="it-IT" dirty="0" err="1">
                <a:latin typeface="Calibri" panose="020F0502020204030204" pitchFamily="34" charset="0"/>
              </a:rPr>
              <a:t>Spectroscopy</a:t>
            </a:r>
            <a:r>
              <a:rPr lang="it-IT" dirty="0">
                <a:latin typeface="Calibri" panose="020F0502020204030204" pitchFamily="34" charset="0"/>
              </a:rPr>
              <a:t> 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36A40795-A39B-55C5-445B-6A53EACEE846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47FE0681-30AE-0C21-EBFF-5F7D5B1409B7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8" name="Immagine 7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091100B9-3773-7367-301E-F4D2D50363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  <p:sp>
        <p:nvSpPr>
          <p:cNvPr id="18" name="Rectangle 1">
            <a:extLst>
              <a:ext uri="{FF2B5EF4-FFF2-40B4-BE49-F238E27FC236}">
                <a16:creationId xmlns:a16="http://schemas.microsoft.com/office/drawing/2014/main" id="{0617953C-6C46-3437-FF41-37F0C14CD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2110" y="5524412"/>
            <a:ext cx="770557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LIBS, LIF, and Raman systems share a large </a:t>
            </a:r>
            <a:r>
              <a:rPr kumimoji="0" lang="it-IT" altLang="it-IT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portion</a:t>
            </a: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kumimoji="0" lang="it-IT" altLang="it-IT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their</a:t>
            </a: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it-IT" altLang="it-IT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components</a:t>
            </a: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</a:t>
            </a:r>
            <a:r>
              <a:rPr kumimoji="0" lang="it-IT" altLang="it-IT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distinguishes</a:t>
            </a: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it-IT" altLang="it-IT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these</a:t>
            </a: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systems? </a:t>
            </a:r>
          </a:p>
        </p:txBody>
      </p:sp>
      <p:pic>
        <p:nvPicPr>
          <p:cNvPr id="20" name="Immagine 19" descr="Immagine che contiene testo, elettronica, metro&#10;&#10;Descrizione generata automaticamente">
            <a:extLst>
              <a:ext uri="{FF2B5EF4-FFF2-40B4-BE49-F238E27FC236}">
                <a16:creationId xmlns:a16="http://schemas.microsoft.com/office/drawing/2014/main" id="{1AB0CF2A-C92D-D4AF-E2A0-2F5AC07CC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6300" y="1397000"/>
            <a:ext cx="12192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0120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42055C-8FDC-4DE3-8D85-F57E3CAD6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35</a:t>
            </a:fld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A0CFCA4-C031-2109-C8EC-4B3132F25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573" y="1070351"/>
            <a:ext cx="3841943" cy="1982442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93697D57-201B-2E03-5DE8-09E459FEAA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312"/>
          <a:stretch/>
        </p:blipFill>
        <p:spPr>
          <a:xfrm>
            <a:off x="1331706" y="3144776"/>
            <a:ext cx="1948786" cy="1786788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4CF096F6-219A-C516-5ED8-D0430F774F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774" y="4918985"/>
            <a:ext cx="1684761" cy="1836390"/>
          </a:xfrm>
          <a:prstGeom prst="rect">
            <a:avLst/>
          </a:prstGeom>
        </p:spPr>
      </p:pic>
      <p:grpSp>
        <p:nvGrpSpPr>
          <p:cNvPr id="2" name="Gruppo 1">
            <a:extLst>
              <a:ext uri="{FF2B5EF4-FFF2-40B4-BE49-F238E27FC236}">
                <a16:creationId xmlns:a16="http://schemas.microsoft.com/office/drawing/2014/main" id="{0C641A70-B4E2-1DF4-7E03-0A88785BC59B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3" name="Rettangolo 2">
              <a:extLst>
                <a:ext uri="{FF2B5EF4-FFF2-40B4-BE49-F238E27FC236}">
                  <a16:creationId xmlns:a16="http://schemas.microsoft.com/office/drawing/2014/main" id="{48549C53-04A1-E81F-48BB-4BF943642483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4" name="Immagine 3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5ED9DD5E-C9EA-6286-3ED1-539EE7F62F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  <p:sp>
        <p:nvSpPr>
          <p:cNvPr id="12" name="Titolo 1">
            <a:extLst>
              <a:ext uri="{FF2B5EF4-FFF2-40B4-BE49-F238E27FC236}">
                <a16:creationId xmlns:a16="http://schemas.microsoft.com/office/drawing/2014/main" id="{BA187BA9-777B-1768-454D-C3A461B15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it-IT" dirty="0">
                <a:latin typeface="Calibri" panose="020F0502020204030204" pitchFamily="34" charset="0"/>
              </a:rPr>
              <a:t>LIF, LIBS, Raman </a:t>
            </a:r>
            <a:r>
              <a:rPr lang="it-IT" dirty="0" err="1">
                <a:latin typeface="Calibri" panose="020F0502020204030204" pitchFamily="34" charset="0"/>
              </a:rPr>
              <a:t>Spectroscopy</a:t>
            </a:r>
            <a:r>
              <a:rPr lang="it-IT" dirty="0"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4BD330D4-1457-49AB-E85B-64491F43D6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3699" y="1127811"/>
            <a:ext cx="1933364" cy="2900046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82B2D6D-E511-1CD7-34F8-86A34ACABA45}"/>
              </a:ext>
            </a:extLst>
          </p:cNvPr>
          <p:cNvSpPr txBox="1"/>
          <p:nvPr/>
        </p:nvSpPr>
        <p:spPr>
          <a:xfrm>
            <a:off x="8071593" y="4102053"/>
            <a:ext cx="1373273" cy="215444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sz="1400" dirty="0" err="1"/>
              <a:t>StellarNet</a:t>
            </a:r>
            <a:endParaRPr lang="it-IT" sz="1400" dirty="0"/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1668D0DD-F1DF-EDCC-61B2-6C67EFCB71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2757" y="5642074"/>
            <a:ext cx="1964218" cy="1307098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50F7F422-5A8C-9DED-15FA-CD7C41C868A7}"/>
              </a:ext>
            </a:extLst>
          </p:cNvPr>
          <p:cNvSpPr txBox="1"/>
          <p:nvPr/>
        </p:nvSpPr>
        <p:spPr>
          <a:xfrm>
            <a:off x="10426975" y="6216588"/>
            <a:ext cx="2148839" cy="215444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sz="1400" dirty="0"/>
              <a:t>Princeton </a:t>
            </a:r>
            <a:r>
              <a:rPr lang="it-IT" sz="1400" dirty="0" err="1"/>
              <a:t>Istruments</a:t>
            </a:r>
            <a:endParaRPr lang="it-IT" sz="1400" dirty="0"/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242F89B0-F37E-4EB4-05F4-07D9181BC9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63254" y="4066564"/>
            <a:ext cx="2863693" cy="1575510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D63A2784-6A49-DF97-6965-3DF651D2FFA8}"/>
              </a:ext>
            </a:extLst>
          </p:cNvPr>
          <p:cNvSpPr txBox="1"/>
          <p:nvPr/>
        </p:nvSpPr>
        <p:spPr>
          <a:xfrm>
            <a:off x="10247408" y="5699448"/>
            <a:ext cx="2148839" cy="215444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sz="1400" dirty="0"/>
              <a:t> Madrid University</a:t>
            </a:r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8D017E60-7390-9F8E-E20E-9776FA72153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26"/>
          <a:stretch/>
        </p:blipFill>
        <p:spPr bwMode="auto">
          <a:xfrm>
            <a:off x="10063946" y="1089104"/>
            <a:ext cx="2082165" cy="29000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Immagine 27" descr="Immagine che contiene edificio, treppiede, testo, Videocamere/fotocamere e obiettivi&#10;&#10;Descrizione generata automaticamente">
            <a:extLst>
              <a:ext uri="{FF2B5EF4-FFF2-40B4-BE49-F238E27FC236}">
                <a16:creationId xmlns:a16="http://schemas.microsoft.com/office/drawing/2014/main" id="{290430BD-6C6A-98FF-03DC-EB394672FC3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86253" y="1143918"/>
            <a:ext cx="1526931" cy="2714544"/>
          </a:xfrm>
          <a:prstGeom prst="rect">
            <a:avLst/>
          </a:prstGeom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C60259B8-17A7-6B57-E73F-39760252020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8" y="3140926"/>
            <a:ext cx="1192159" cy="2865133"/>
          </a:xfrm>
          <a:prstGeom prst="rect">
            <a:avLst/>
          </a:prstGeom>
        </p:spPr>
      </p:pic>
      <p:pic>
        <p:nvPicPr>
          <p:cNvPr id="31" name="Immagine 30" descr="Immagine che contiene elettronica, macchina, interno, Ingegneria elettronica&#10;&#10;Descrizione generata automaticamente">
            <a:extLst>
              <a:ext uri="{FF2B5EF4-FFF2-40B4-BE49-F238E27FC236}">
                <a16:creationId xmlns:a16="http://schemas.microsoft.com/office/drawing/2014/main" id="{243EEB83-2951-E197-B50A-A5C91C28C108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b="14186"/>
          <a:stretch/>
        </p:blipFill>
        <p:spPr>
          <a:xfrm>
            <a:off x="4015306" y="4429303"/>
            <a:ext cx="4161387" cy="1809939"/>
          </a:xfrm>
          <a:prstGeom prst="rect">
            <a:avLst/>
          </a:prstGeom>
        </p:spPr>
      </p:pic>
      <p:pic>
        <p:nvPicPr>
          <p:cNvPr id="33" name="Immagine 32" descr="Immagine che contiene elettronica, Dispositivo elettronico, Ingegneria elettronica, macchina&#10;&#10;Descrizione generata automaticamente">
            <a:extLst>
              <a:ext uri="{FF2B5EF4-FFF2-40B4-BE49-F238E27FC236}">
                <a16:creationId xmlns:a16="http://schemas.microsoft.com/office/drawing/2014/main" id="{AD356E2F-860C-071D-3555-06A2CF72567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01719" y="1703413"/>
            <a:ext cx="2195098" cy="1802071"/>
          </a:xfrm>
          <a:prstGeom prst="rect">
            <a:avLst/>
          </a:prstGeom>
        </p:spPr>
      </p:pic>
      <p:cxnSp>
        <p:nvCxnSpPr>
          <p:cNvPr id="36" name="Connettore a gomito 35">
            <a:extLst>
              <a:ext uri="{FF2B5EF4-FFF2-40B4-BE49-F238E27FC236}">
                <a16:creationId xmlns:a16="http://schemas.microsoft.com/office/drawing/2014/main" id="{819707B3-E03E-9287-1257-0B5AFCDCD571}"/>
              </a:ext>
            </a:extLst>
          </p:cNvPr>
          <p:cNvCxnSpPr/>
          <p:nvPr/>
        </p:nvCxnSpPr>
        <p:spPr>
          <a:xfrm rot="16200000" flipH="1">
            <a:off x="1076086" y="3818029"/>
            <a:ext cx="5577560" cy="229338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a gomito 37">
            <a:extLst>
              <a:ext uri="{FF2B5EF4-FFF2-40B4-BE49-F238E27FC236}">
                <a16:creationId xmlns:a16="http://schemas.microsoft.com/office/drawing/2014/main" id="{F1D45321-1860-0C69-ED65-B26A9F097C74}"/>
              </a:ext>
            </a:extLst>
          </p:cNvPr>
          <p:cNvCxnSpPr/>
          <p:nvPr/>
        </p:nvCxnSpPr>
        <p:spPr>
          <a:xfrm rot="16200000" flipH="1">
            <a:off x="5309014" y="3744462"/>
            <a:ext cx="5577560" cy="229338"/>
          </a:xfrm>
          <a:prstGeom prst="bentConnector3">
            <a:avLst>
              <a:gd name="adj1" fmla="val 5933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03276836-4E1A-81F0-AD82-5A3B760CB915}"/>
              </a:ext>
            </a:extLst>
          </p:cNvPr>
          <p:cNvSpPr txBox="1"/>
          <p:nvPr/>
        </p:nvSpPr>
        <p:spPr>
          <a:xfrm>
            <a:off x="2403920" y="1039130"/>
            <a:ext cx="1611386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Raman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DFEC1A66-25D5-424E-5956-35547E7ECA4F}"/>
              </a:ext>
            </a:extLst>
          </p:cNvPr>
          <p:cNvSpPr txBox="1"/>
          <p:nvPr/>
        </p:nvSpPr>
        <p:spPr>
          <a:xfrm>
            <a:off x="6316543" y="1201822"/>
            <a:ext cx="1611386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LIF</a:t>
            </a: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4F55F836-FB3F-40CA-C45C-B8E391BB6B43}"/>
              </a:ext>
            </a:extLst>
          </p:cNvPr>
          <p:cNvSpPr txBox="1"/>
          <p:nvPr/>
        </p:nvSpPr>
        <p:spPr>
          <a:xfrm>
            <a:off x="8405515" y="4700430"/>
            <a:ext cx="1611386" cy="307777"/>
          </a:xfrm>
          <a:prstGeom prst="rect">
            <a:avLst/>
          </a:prstGeom>
        </p:spPr>
        <p:txBody>
          <a:bodyPr vert="horz" wrap="square" lIns="91440" tIns="0" rIns="91440" bIns="0" rtlCol="0">
            <a:spAutoFit/>
          </a:bodyPr>
          <a:lstStyle/>
          <a:p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LIBS</a:t>
            </a:r>
          </a:p>
        </p:txBody>
      </p:sp>
    </p:spTree>
    <p:extLst>
      <p:ext uri="{BB962C8B-B14F-4D97-AF65-F5344CB8AC3E}">
        <p14:creationId xmlns:p14="http://schemas.microsoft.com/office/powerpoint/2010/main" val="26253117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42055C-8FDC-4DE3-8D85-F57E3CAD6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36</a:t>
            </a:fld>
            <a:endParaRPr lang="it-IT"/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3C2DECDD-D839-45A9-8781-095AB1DA02C6}"/>
              </a:ext>
            </a:extLst>
          </p:cNvPr>
          <p:cNvSpPr txBox="1">
            <a:spLocks/>
          </p:cNvSpPr>
          <p:nvPr/>
        </p:nvSpPr>
        <p:spPr>
          <a:xfrm>
            <a:off x="405813" y="1297291"/>
            <a:ext cx="8229600" cy="226765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None/>
            </a:pPr>
            <a:r>
              <a:rPr lang="en-US" b="1" u="sng" dirty="0">
                <a:latin typeface="Calibri" panose="020F0502020204030204" pitchFamily="34" charset="0"/>
              </a:rPr>
              <a:t>Applications in the field of Cultural Heritage:</a:t>
            </a:r>
          </a:p>
          <a:p>
            <a:r>
              <a:rPr lang="en-US" dirty="0">
                <a:latin typeface="Calibri" panose="020F0502020204030204" pitchFamily="34" charset="0"/>
              </a:rPr>
              <a:t>Characterization</a:t>
            </a:r>
          </a:p>
          <a:p>
            <a:r>
              <a:rPr lang="en-US" dirty="0">
                <a:latin typeface="Calibri" panose="020F0502020204030204" pitchFamily="34" charset="0"/>
              </a:rPr>
              <a:t>Authentication</a:t>
            </a:r>
          </a:p>
          <a:p>
            <a:r>
              <a:rPr lang="en-US" dirty="0">
                <a:latin typeface="Calibri" panose="020F0502020204030204" pitchFamily="34" charset="0"/>
              </a:rPr>
              <a:t>Dating</a:t>
            </a:r>
          </a:p>
          <a:p>
            <a:r>
              <a:rPr lang="en-US" dirty="0">
                <a:latin typeface="Calibri" panose="020F0502020204030204" pitchFamily="34" charset="0"/>
              </a:rPr>
              <a:t>Restoration</a:t>
            </a:r>
          </a:p>
          <a:p>
            <a:r>
              <a:rPr lang="en-US" dirty="0">
                <a:latin typeface="Calibri" panose="020F0502020204030204" pitchFamily="34" charset="0"/>
              </a:rPr>
              <a:t>Conservation</a:t>
            </a:r>
            <a:r>
              <a:rPr lang="it-IT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E1DCF687-F027-404B-8C7F-BC336CE35E1E}"/>
              </a:ext>
            </a:extLst>
          </p:cNvPr>
          <p:cNvSpPr txBox="1">
            <a:spLocks/>
          </p:cNvSpPr>
          <p:nvPr/>
        </p:nvSpPr>
        <p:spPr bwMode="auto">
          <a:xfrm>
            <a:off x="4749784" y="3534271"/>
            <a:ext cx="8229600" cy="203232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000000"/>
                </a:solidFill>
                <a:latin typeface="+mn-lt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+mn-lt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+mn-lt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+mn-lt"/>
              </a:defRPr>
            </a:lvl5pPr>
            <a:lvl6pPr marL="25146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000" kern="0" dirty="0">
                <a:latin typeface="Calibri" panose="020F0502020204030204" pitchFamily="34" charset="0"/>
              </a:rPr>
              <a:t>Non-destructiveness (LIF, Raman), micro-destructiveness (LIBS)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kern="0" dirty="0">
                <a:latin typeface="Calibri" panose="020F0502020204030204" pitchFamily="34" charset="0"/>
              </a:rPr>
              <a:t>Rapidity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kern="0" dirty="0">
                <a:latin typeface="Calibri" panose="020F0502020204030204" pitchFamily="34" charset="0"/>
              </a:rPr>
              <a:t>Sensitivity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kern="0" dirty="0">
                <a:latin typeface="Calibri" panose="020F0502020204030204" pitchFamily="34" charset="0"/>
              </a:rPr>
              <a:t>As-is samples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kern="0" dirty="0">
                <a:latin typeface="Calibri" panose="020F0502020204030204" pitchFamily="34" charset="0"/>
              </a:rPr>
              <a:t>In situ analysis</a:t>
            </a:r>
            <a:endParaRPr lang="it-IT" sz="2000" i="1" kern="0" dirty="0">
              <a:latin typeface="Calibri" panose="020F0502020204030204" pitchFamily="34" charset="0"/>
            </a:endParaRP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C7F8BA39-E890-4D96-B485-741B9D4E6AE2}"/>
              </a:ext>
            </a:extLst>
          </p:cNvPr>
          <p:cNvSpPr txBox="1">
            <a:spLocks/>
          </p:cNvSpPr>
          <p:nvPr/>
        </p:nvSpPr>
        <p:spPr>
          <a:xfrm>
            <a:off x="5228367" y="2758251"/>
            <a:ext cx="8229600" cy="782960"/>
          </a:xfrm>
          <a:prstGeom prst="rect">
            <a:avLst/>
          </a:prstGeom>
        </p:spPr>
        <p:txBody>
          <a:bodyPr vert="horz" lIns="91440" tIns="0" rIns="91440" bIns="0" rtlCol="0" anchor="ctr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u="sng" dirty="0">
                <a:solidFill>
                  <a:schemeClr val="tx1"/>
                </a:solidFill>
                <a:latin typeface="Calibri" panose="020F0502020204030204" pitchFamily="34" charset="0"/>
              </a:rPr>
              <a:t>They are highly valued in the cultural heritage sector for:</a:t>
            </a:r>
            <a:endParaRPr lang="it-IT" sz="2000" u="sng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1D73F01B-BEE6-71F5-40B8-0B54CA5D8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it-IT" dirty="0">
                <a:latin typeface="Calibri" panose="020F0502020204030204" pitchFamily="34" charset="0"/>
              </a:rPr>
              <a:t>LIF, LIBS, Raman </a:t>
            </a:r>
            <a:r>
              <a:rPr lang="it-IT" dirty="0" err="1">
                <a:latin typeface="Calibri" panose="020F0502020204030204" pitchFamily="34" charset="0"/>
              </a:rPr>
              <a:t>Spectroscopy</a:t>
            </a:r>
            <a:r>
              <a:rPr lang="it-IT" dirty="0">
                <a:latin typeface="Calibri" panose="020F0502020204030204" pitchFamily="34" charset="0"/>
              </a:rPr>
              <a:t> 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36A40795-A39B-55C5-445B-6A53EACEE846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47FE0681-30AE-0C21-EBFF-5F7D5B1409B7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8" name="Immagine 7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091100B9-3773-7367-301E-F4D2D50363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62F481C-BECB-DC3A-ACC5-200370F934DA}"/>
              </a:ext>
            </a:extLst>
          </p:cNvPr>
          <p:cNvSpPr txBox="1"/>
          <p:nvPr/>
        </p:nvSpPr>
        <p:spPr>
          <a:xfrm>
            <a:off x="1937414" y="5872521"/>
            <a:ext cx="8701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latin typeface="Calibri" panose="020F0502020204030204" pitchFamily="34" charset="0"/>
              </a:rPr>
              <a:t>complementarity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309D01B7-E2C6-EDAC-AE1E-1FE65C212270}"/>
              </a:ext>
            </a:extLst>
          </p:cNvPr>
          <p:cNvGrpSpPr/>
          <p:nvPr/>
        </p:nvGrpSpPr>
        <p:grpSpPr>
          <a:xfrm>
            <a:off x="4160864" y="6021638"/>
            <a:ext cx="719497" cy="284847"/>
            <a:chOff x="1187624" y="5589240"/>
            <a:chExt cx="1224136" cy="484632"/>
          </a:xfrm>
        </p:grpSpPr>
        <p:sp>
          <p:nvSpPr>
            <p:cNvPr id="9" name="Gallone 7">
              <a:extLst>
                <a:ext uri="{FF2B5EF4-FFF2-40B4-BE49-F238E27FC236}">
                  <a16:creationId xmlns:a16="http://schemas.microsoft.com/office/drawing/2014/main" id="{68DCDCAF-D742-2203-B24C-0F021FEDEE6F}"/>
                </a:ext>
              </a:extLst>
            </p:cNvPr>
            <p:cNvSpPr/>
            <p:nvPr/>
          </p:nvSpPr>
          <p:spPr bwMode="auto">
            <a:xfrm>
              <a:off x="1187624" y="5589240"/>
              <a:ext cx="484632" cy="484632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it-IT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" name="Gallone 20">
              <a:extLst>
                <a:ext uri="{FF2B5EF4-FFF2-40B4-BE49-F238E27FC236}">
                  <a16:creationId xmlns:a16="http://schemas.microsoft.com/office/drawing/2014/main" id="{63303645-A429-8A80-9FE0-0743977808B2}"/>
                </a:ext>
              </a:extLst>
            </p:cNvPr>
            <p:cNvSpPr/>
            <p:nvPr/>
          </p:nvSpPr>
          <p:spPr bwMode="auto">
            <a:xfrm>
              <a:off x="1567088" y="5589240"/>
              <a:ext cx="484632" cy="484632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it-IT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" name="Gallone 21">
              <a:extLst>
                <a:ext uri="{FF2B5EF4-FFF2-40B4-BE49-F238E27FC236}">
                  <a16:creationId xmlns:a16="http://schemas.microsoft.com/office/drawing/2014/main" id="{FB46889C-5AEC-7368-AF8E-1248D2423D53}"/>
                </a:ext>
              </a:extLst>
            </p:cNvPr>
            <p:cNvSpPr/>
            <p:nvPr/>
          </p:nvSpPr>
          <p:spPr bwMode="auto">
            <a:xfrm>
              <a:off x="1927128" y="5589240"/>
              <a:ext cx="484632" cy="484632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it-IT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315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42055C-8FDC-4DE3-8D85-F57E3CAD6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37</a:t>
            </a:fld>
            <a:endParaRPr lang="it-IT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1D73F01B-BEE6-71F5-40B8-0B54CA5D8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it-IT" dirty="0">
                <a:latin typeface="Calibri" panose="020F0502020204030204" pitchFamily="34" charset="0"/>
              </a:rPr>
              <a:t>LIF, LIBS, Raman </a:t>
            </a:r>
            <a:r>
              <a:rPr lang="it-IT" dirty="0" err="1">
                <a:latin typeface="Calibri" panose="020F0502020204030204" pitchFamily="34" charset="0"/>
              </a:rPr>
              <a:t>Spectroscopy</a:t>
            </a:r>
            <a:r>
              <a:rPr lang="it-IT" dirty="0">
                <a:latin typeface="Calibri" panose="020F0502020204030204" pitchFamily="34" charset="0"/>
              </a:rPr>
              <a:t> 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36A40795-A39B-55C5-445B-6A53EACEE846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47FE0681-30AE-0C21-EBFF-5F7D5B1409B7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8" name="Immagine 7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091100B9-3773-7367-301E-F4D2D50363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4BAACB98-B5BA-AE3C-5C9B-CF0572BCB30E}"/>
              </a:ext>
            </a:extLst>
          </p:cNvPr>
          <p:cNvSpPr txBox="1"/>
          <p:nvPr/>
        </p:nvSpPr>
        <p:spPr>
          <a:xfrm>
            <a:off x="-1109451" y="1183010"/>
            <a:ext cx="5457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Calibri" panose="020F0502020204030204" pitchFamily="34" charset="0"/>
              </a:rPr>
              <a:t>For </a:t>
            </a:r>
            <a:r>
              <a:rPr lang="it-IT" sz="2400" b="1" dirty="0">
                <a:solidFill>
                  <a:schemeClr val="tx2"/>
                </a:solidFill>
                <a:latin typeface="Calibri" panose="020F0502020204030204" pitchFamily="34" charset="0"/>
              </a:rPr>
              <a:t>metals and </a:t>
            </a:r>
            <a:r>
              <a:rPr lang="it-IT" sz="24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alloys</a:t>
            </a:r>
            <a:r>
              <a:rPr lang="it-IT" sz="2400" b="1" dirty="0">
                <a:latin typeface="Calibri" panose="020F0502020204030204" pitchFamily="34" charset="0"/>
              </a:rPr>
              <a:t>:</a:t>
            </a:r>
            <a:endParaRPr lang="it-IT" sz="2400" b="1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9877C3B2-165B-2E8A-60C9-7924C53760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496"/>
          <a:stretch/>
        </p:blipFill>
        <p:spPr>
          <a:xfrm>
            <a:off x="95972" y="1644675"/>
            <a:ext cx="3147238" cy="2160375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AE4E4C4E-17F6-2146-D258-4399776E2E5D}"/>
              </a:ext>
            </a:extLst>
          </p:cNvPr>
          <p:cNvSpPr txBox="1"/>
          <p:nvPr/>
        </p:nvSpPr>
        <p:spPr>
          <a:xfrm>
            <a:off x="-499954" y="3784675"/>
            <a:ext cx="3147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atin typeface="Calibri" panose="020F0502020204030204" pitchFamily="34" charset="0"/>
              </a:rPr>
              <a:t>LIBS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DB47CAA2-8472-3B99-BBED-AC42B5899993}"/>
              </a:ext>
            </a:extLst>
          </p:cNvPr>
          <p:cNvSpPr txBox="1"/>
          <p:nvPr/>
        </p:nvSpPr>
        <p:spPr>
          <a:xfrm>
            <a:off x="3634376" y="1183010"/>
            <a:ext cx="7507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Calibri" panose="020F0502020204030204" pitchFamily="34" charset="0"/>
              </a:rPr>
              <a:t>For 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synthetic and natural organic material:</a:t>
            </a:r>
            <a:endParaRPr lang="it-IT" sz="2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8027C9BA-F565-7489-CCE1-8A281FD3408E}"/>
              </a:ext>
            </a:extLst>
          </p:cNvPr>
          <p:cNvSpPr txBox="1"/>
          <p:nvPr/>
        </p:nvSpPr>
        <p:spPr>
          <a:xfrm>
            <a:off x="6239638" y="1853963"/>
            <a:ext cx="3147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atin typeface="Calibri" panose="020F0502020204030204" pitchFamily="34" charset="0"/>
              </a:rPr>
              <a:t>LIF + </a:t>
            </a:r>
            <a:r>
              <a:rPr lang="it-IT" sz="4000" b="1" dirty="0" err="1">
                <a:latin typeface="Calibri" panose="020F0502020204030204" pitchFamily="34" charset="0"/>
              </a:rPr>
              <a:t>Raman</a:t>
            </a:r>
            <a:endParaRPr lang="it-IT" sz="4000" b="1" dirty="0">
              <a:latin typeface="Calibri" panose="020F0502020204030204" pitchFamily="34" charset="0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6252A931-39C4-D0B3-F737-6EAEC9037D3D}"/>
              </a:ext>
            </a:extLst>
          </p:cNvPr>
          <p:cNvSpPr txBox="1"/>
          <p:nvPr/>
        </p:nvSpPr>
        <p:spPr>
          <a:xfrm>
            <a:off x="4525627" y="1678862"/>
            <a:ext cx="342802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 err="1">
                <a:latin typeface="Calibri" panose="020F0502020204030204" pitchFamily="34" charset="0"/>
              </a:rPr>
              <a:t>Waxes</a:t>
            </a:r>
            <a:endParaRPr lang="fr-FR" sz="2400" b="1" dirty="0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 err="1">
                <a:latin typeface="Calibri" panose="020F0502020204030204" pitchFamily="34" charset="0"/>
              </a:rPr>
              <a:t>Fabrics</a:t>
            </a:r>
            <a:endParaRPr lang="fr-FR" sz="2400" b="1" dirty="0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latin typeface="Calibri" panose="020F0502020204030204" pitchFamily="34" charset="0"/>
              </a:rPr>
              <a:t>Cellulose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latin typeface="Calibri" panose="020F0502020204030204" pitchFamily="34" charset="0"/>
              </a:rPr>
              <a:t>Protective agents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latin typeface="Calibri" panose="020F0502020204030204" pitchFamily="34" charset="0"/>
              </a:rPr>
              <a:t>Consolidants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latin typeface="Calibri" panose="020F0502020204030204" pitchFamily="34" charset="0"/>
              </a:rPr>
              <a:t>Colorants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>
                <a:latin typeface="Calibri" panose="020F0502020204030204" pitchFamily="34" charset="0"/>
              </a:rPr>
              <a:t>…</a:t>
            </a:r>
            <a:endParaRPr lang="it-IT" sz="2400" b="1" dirty="0">
              <a:latin typeface="Calibri" panose="020F0502020204030204" pitchFamily="34" charset="0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39268642-B7C3-649F-7CF3-688BDD132E66}"/>
              </a:ext>
            </a:extLst>
          </p:cNvPr>
          <p:cNvSpPr txBox="1"/>
          <p:nvPr/>
        </p:nvSpPr>
        <p:spPr>
          <a:xfrm>
            <a:off x="2530460" y="4402570"/>
            <a:ext cx="4726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</a:rPr>
              <a:t>For 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rPr>
              <a:t>ceramic materials and pottery:</a:t>
            </a:r>
            <a:endParaRPr lang="it-IT" sz="2400" b="1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ABFFF623-9CD0-7477-D3CD-5576ED493619}"/>
              </a:ext>
            </a:extLst>
          </p:cNvPr>
          <p:cNvSpPr txBox="1"/>
          <p:nvPr/>
        </p:nvSpPr>
        <p:spPr>
          <a:xfrm>
            <a:off x="6904382" y="6164062"/>
            <a:ext cx="3147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atin typeface="Calibri" panose="020F0502020204030204" pitchFamily="34" charset="0"/>
              </a:rPr>
              <a:t>LIBS + Raman</a:t>
            </a:r>
          </a:p>
        </p:txBody>
      </p:sp>
      <p:pic>
        <p:nvPicPr>
          <p:cNvPr id="25" name="Immagine 24" descr="Immagine che contiene barattolo, terracotta, ceramica, vaso&#10;&#10;Descrizione generata automaticamente">
            <a:extLst>
              <a:ext uri="{FF2B5EF4-FFF2-40B4-BE49-F238E27FC236}">
                <a16:creationId xmlns:a16="http://schemas.microsoft.com/office/drawing/2014/main" id="{4C9F564D-B3EC-DD4B-C57A-B7A418A675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3578" y="4826707"/>
            <a:ext cx="2718460" cy="2031294"/>
          </a:xfrm>
          <a:prstGeom prst="rect">
            <a:avLst/>
          </a:prstGeom>
        </p:spPr>
      </p:pic>
      <p:pic>
        <p:nvPicPr>
          <p:cNvPr id="27" name="Immagine 26" descr="Immagine che contiene arte, disegno, dipinto, vaso&#10;&#10;Descrizione generata automaticamente">
            <a:extLst>
              <a:ext uri="{FF2B5EF4-FFF2-40B4-BE49-F238E27FC236}">
                <a16:creationId xmlns:a16="http://schemas.microsoft.com/office/drawing/2014/main" id="{49F08A6F-2DE5-66E8-B0BB-B945A04BC93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845" t="10452" r="13240" b="12306"/>
          <a:stretch/>
        </p:blipFill>
        <p:spPr>
          <a:xfrm>
            <a:off x="2894433" y="4840415"/>
            <a:ext cx="1438342" cy="2017585"/>
          </a:xfrm>
          <a:prstGeom prst="rect">
            <a:avLst/>
          </a:prstGeom>
        </p:spPr>
      </p:pic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6F278376-4B0F-BC13-229C-762FA6E1FAA6}"/>
              </a:ext>
            </a:extLst>
          </p:cNvPr>
          <p:cNvSpPr txBox="1"/>
          <p:nvPr/>
        </p:nvSpPr>
        <p:spPr>
          <a:xfrm>
            <a:off x="7319989" y="2624681"/>
            <a:ext cx="4776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Calibri" panose="020F0502020204030204" pitchFamily="34" charset="0"/>
              </a:rPr>
              <a:t>For </a:t>
            </a:r>
            <a:r>
              <a:rPr lang="it-IT" sz="2400" b="1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inorganic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it-IT" sz="2400" b="1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pigments</a:t>
            </a:r>
            <a:r>
              <a:rPr lang="it-IT" sz="2400" b="1" dirty="0">
                <a:latin typeface="Calibri" panose="020F0502020204030204" pitchFamily="34" charset="0"/>
              </a:rPr>
              <a:t>: </a:t>
            </a:r>
            <a:endParaRPr lang="it-IT" sz="2400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2AFED3A1-3017-0FC5-0A50-948D190EA0D7}"/>
              </a:ext>
            </a:extLst>
          </p:cNvPr>
          <p:cNvSpPr txBox="1"/>
          <p:nvPr/>
        </p:nvSpPr>
        <p:spPr>
          <a:xfrm>
            <a:off x="7420750" y="5329424"/>
            <a:ext cx="4494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atin typeface="Calibri" panose="020F0502020204030204" pitchFamily="34" charset="0"/>
              </a:rPr>
              <a:t>LIBS + LIF + </a:t>
            </a:r>
            <a:r>
              <a:rPr lang="it-IT" sz="4000" b="1" dirty="0" err="1">
                <a:latin typeface="Calibri" panose="020F0502020204030204" pitchFamily="34" charset="0"/>
              </a:rPr>
              <a:t>Raman</a:t>
            </a:r>
            <a:endParaRPr lang="it-IT" sz="4000" b="1" dirty="0">
              <a:latin typeface="Calibri" panose="020F0502020204030204" pitchFamily="34" charset="0"/>
            </a:endParaRPr>
          </a:p>
        </p:txBody>
      </p:sp>
      <p:pic>
        <p:nvPicPr>
          <p:cNvPr id="30" name="Immagine 29">
            <a:extLst>
              <a:ext uri="{FF2B5EF4-FFF2-40B4-BE49-F238E27FC236}">
                <a16:creationId xmlns:a16="http://schemas.microsoft.com/office/drawing/2014/main" id="{33CD16C0-6521-7A8F-B31F-A3B02B8BC8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9165" y="3073726"/>
            <a:ext cx="4106171" cy="2309721"/>
          </a:xfrm>
          <a:prstGeom prst="rect">
            <a:avLst/>
          </a:prstGeom>
        </p:spPr>
      </p:pic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38DE3B2F-6DED-576D-2F17-0034AC8902AE}"/>
              </a:ext>
            </a:extLst>
          </p:cNvPr>
          <p:cNvSpPr txBox="1"/>
          <p:nvPr/>
        </p:nvSpPr>
        <p:spPr>
          <a:xfrm>
            <a:off x="-38780" y="4814888"/>
            <a:ext cx="29750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00B050"/>
                </a:solidFill>
                <a:latin typeface="Calibri" panose="020F0502020204030204" pitchFamily="34" charset="0"/>
              </a:rPr>
              <a:t>+ </a:t>
            </a:r>
            <a:r>
              <a:rPr lang="it-IT" sz="2400" b="1" dirty="0" err="1">
                <a:solidFill>
                  <a:srgbClr val="00B050"/>
                </a:solidFill>
                <a:latin typeface="Calibri" panose="020F0502020204030204" pitchFamily="34" charset="0"/>
              </a:rPr>
              <a:t>colorimetry</a:t>
            </a:r>
            <a:endParaRPr lang="it-IT" sz="2400" b="1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algn="ctr"/>
            <a:r>
              <a:rPr lang="it-IT" sz="2400" b="1" dirty="0" err="1">
                <a:solidFill>
                  <a:srgbClr val="00B050"/>
                </a:solidFill>
                <a:latin typeface="Calibri" panose="020F0502020204030204" pitchFamily="34" charset="0"/>
              </a:rPr>
              <a:t>Hyperspectral</a:t>
            </a:r>
            <a:r>
              <a:rPr lang="it-IT" sz="2400" b="1" dirty="0">
                <a:solidFill>
                  <a:srgbClr val="00B050"/>
                </a:solidFill>
                <a:latin typeface="Calibri" panose="020F0502020204030204" pitchFamily="34" charset="0"/>
              </a:rPr>
              <a:t> camera</a:t>
            </a:r>
          </a:p>
          <a:p>
            <a:pPr algn="ctr"/>
            <a:r>
              <a:rPr lang="it-IT" sz="2400" b="1" dirty="0">
                <a:solidFill>
                  <a:srgbClr val="00B050"/>
                </a:solidFill>
                <a:latin typeface="Calibri" panose="020F0502020204030204" pitchFamily="34" charset="0"/>
              </a:rPr>
              <a:t>XRF …</a:t>
            </a:r>
          </a:p>
        </p:txBody>
      </p:sp>
    </p:spTree>
    <p:extLst>
      <p:ext uri="{BB962C8B-B14F-4D97-AF65-F5344CB8AC3E}">
        <p14:creationId xmlns:p14="http://schemas.microsoft.com/office/powerpoint/2010/main" val="307879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  <p:bldP spid="19" grpId="0"/>
      <p:bldP spid="20" grpId="0"/>
      <p:bldP spid="21" grpId="0"/>
      <p:bldP spid="22" grpId="0"/>
      <p:bldP spid="28" grpId="0"/>
      <p:bldP spid="29" grpId="0"/>
      <p:bldP spid="3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42055C-8FDC-4DE3-8D85-F57E3CAD6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2C7C199-0D0D-7840-A88D-785280B31CF7}" type="slidenum">
              <a:rPr lang="it-IT" smtClean="0"/>
              <a:t>38</a:t>
            </a:fld>
            <a:endParaRPr lang="it-IT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1D73F01B-BEE6-71F5-40B8-0B54CA5D8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414" y="303802"/>
            <a:ext cx="8229600" cy="400110"/>
          </a:xfrm>
        </p:spPr>
        <p:txBody>
          <a:bodyPr/>
          <a:lstStyle/>
          <a:p>
            <a:r>
              <a:rPr lang="it-IT" dirty="0">
                <a:latin typeface="Calibri" panose="020F0502020204030204" pitchFamily="34" charset="0"/>
              </a:rPr>
              <a:t>In situ </a:t>
            </a:r>
            <a:r>
              <a:rPr lang="it-IT" dirty="0" err="1">
                <a:latin typeface="Calibri" panose="020F0502020204030204" pitchFamily="34" charset="0"/>
              </a:rPr>
              <a:t>campaigns</a:t>
            </a:r>
            <a:endParaRPr lang="it-IT" dirty="0">
              <a:latin typeface="Calibri" panose="020F0502020204030204" pitchFamily="34" charset="0"/>
            </a:endParaRP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36A40795-A39B-55C5-445B-6A53EACEE846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47FE0681-30AE-0C21-EBFF-5F7D5B1409B7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8" name="Immagine 7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091100B9-3773-7367-301E-F4D2D50363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  <p:pic>
        <p:nvPicPr>
          <p:cNvPr id="2" name="Immagine 1" descr="Immagine che contiene aria aperta, edificio, terreno, muro&#10;&#10;Descrizione generata automaticamente">
            <a:extLst>
              <a:ext uri="{FF2B5EF4-FFF2-40B4-BE49-F238E27FC236}">
                <a16:creationId xmlns:a16="http://schemas.microsoft.com/office/drawing/2014/main" id="{952E4F4F-9C8B-03DA-5F8A-28CBD5CF6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65" y="1077111"/>
            <a:ext cx="2344709" cy="3517064"/>
          </a:xfrm>
          <a:prstGeom prst="rect">
            <a:avLst/>
          </a:prstGeom>
          <a:ln w="38100">
            <a:solidFill>
              <a:srgbClr val="337D90"/>
            </a:solidFill>
          </a:ln>
        </p:spPr>
      </p:pic>
      <p:pic>
        <p:nvPicPr>
          <p:cNvPr id="3" name="Immagine 2" descr="Immagine che contiene computer, calzature, vestiti, pavimento&#10;&#10;Descrizione generata automaticamente">
            <a:extLst>
              <a:ext uri="{FF2B5EF4-FFF2-40B4-BE49-F238E27FC236}">
                <a16:creationId xmlns:a16="http://schemas.microsoft.com/office/drawing/2014/main" id="{21FB9AC5-4668-0279-2ED7-6A5627FDAC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7913" y="1064094"/>
            <a:ext cx="2959221" cy="1972815"/>
          </a:xfrm>
          <a:prstGeom prst="rect">
            <a:avLst/>
          </a:prstGeom>
          <a:ln w="28575">
            <a:solidFill>
              <a:srgbClr val="337D90"/>
            </a:solidFill>
          </a:ln>
        </p:spPr>
      </p:pic>
      <p:pic>
        <p:nvPicPr>
          <p:cNvPr id="9" name="Immagine 8" descr="Immagine che contiene interno, stanza, muro, sedia&#10;&#10;Descrizione generata automaticamente">
            <a:extLst>
              <a:ext uri="{FF2B5EF4-FFF2-40B4-BE49-F238E27FC236}">
                <a16:creationId xmlns:a16="http://schemas.microsoft.com/office/drawing/2014/main" id="{0815E217-7BD8-DF83-EBDD-727AD8D505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5916" y="1079951"/>
            <a:ext cx="3764274" cy="2509516"/>
          </a:xfrm>
          <a:prstGeom prst="rect">
            <a:avLst/>
          </a:prstGeom>
          <a:ln w="28575">
            <a:solidFill>
              <a:srgbClr val="337D90"/>
            </a:solidFill>
          </a:ln>
        </p:spPr>
      </p:pic>
      <p:pic>
        <p:nvPicPr>
          <p:cNvPr id="10" name="Immagine 9" descr="Immagine che contiene interno, vestiti, persona, calzature&#10;&#10;Descrizione generata automaticamente">
            <a:extLst>
              <a:ext uri="{FF2B5EF4-FFF2-40B4-BE49-F238E27FC236}">
                <a16:creationId xmlns:a16="http://schemas.microsoft.com/office/drawing/2014/main" id="{96A92E4F-B6A8-48E5-7A85-18AF9FFAB1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3449" y="3083853"/>
            <a:ext cx="2801398" cy="1867599"/>
          </a:xfrm>
          <a:prstGeom prst="rect">
            <a:avLst/>
          </a:prstGeom>
          <a:ln w="28575">
            <a:solidFill>
              <a:srgbClr val="337D90"/>
            </a:solidFill>
          </a:ln>
        </p:spPr>
      </p:pic>
      <p:pic>
        <p:nvPicPr>
          <p:cNvPr id="11" name="Immagine 10" descr="Immagine che contiene muro, luce, arte, interno&#10;&#10;Descrizione generata automaticamente">
            <a:extLst>
              <a:ext uri="{FF2B5EF4-FFF2-40B4-BE49-F238E27FC236}">
                <a16:creationId xmlns:a16="http://schemas.microsoft.com/office/drawing/2014/main" id="{E5FCD7CD-E3F6-BF43-0CF8-CC149A8E24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9700" y="1077111"/>
            <a:ext cx="1514885" cy="2019847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2" name="Immagine 11" descr="Immagine che contiene edificio, testo, treppiede, Videocamere/fotocamere e obiettivi&#10;&#10;Descrizione generata automaticamente">
            <a:extLst>
              <a:ext uri="{FF2B5EF4-FFF2-40B4-BE49-F238E27FC236}">
                <a16:creationId xmlns:a16="http://schemas.microsoft.com/office/drawing/2014/main" id="{1369C571-2C71-17D5-DE4E-B0B2883610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8098" y="1064095"/>
            <a:ext cx="1411602" cy="2509516"/>
          </a:xfrm>
          <a:prstGeom prst="rect">
            <a:avLst/>
          </a:prstGeom>
          <a:ln w="38100">
            <a:solidFill>
              <a:srgbClr val="337D90"/>
            </a:solidFill>
          </a:ln>
        </p:spPr>
      </p:pic>
      <p:pic>
        <p:nvPicPr>
          <p:cNvPr id="13" name="Immagine 12" descr="Immagine che contiene interno, testo, muro, computer&#10;&#10;Descrizione generata automaticamente">
            <a:extLst>
              <a:ext uri="{FF2B5EF4-FFF2-40B4-BE49-F238E27FC236}">
                <a16:creationId xmlns:a16="http://schemas.microsoft.com/office/drawing/2014/main" id="{0EA63AB2-9433-BF82-CACF-286A7F69EE6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8597" t="9591"/>
          <a:stretch/>
        </p:blipFill>
        <p:spPr>
          <a:xfrm>
            <a:off x="323827" y="4620441"/>
            <a:ext cx="2045368" cy="2258670"/>
          </a:xfrm>
          <a:prstGeom prst="rect">
            <a:avLst/>
          </a:prstGeom>
          <a:ln w="38100">
            <a:solidFill>
              <a:srgbClr val="337D90"/>
            </a:solidFill>
          </a:ln>
        </p:spPr>
      </p:pic>
      <p:grpSp>
        <p:nvGrpSpPr>
          <p:cNvPr id="14" name="Gruppo 13">
            <a:extLst>
              <a:ext uri="{FF2B5EF4-FFF2-40B4-BE49-F238E27FC236}">
                <a16:creationId xmlns:a16="http://schemas.microsoft.com/office/drawing/2014/main" id="{50150924-300D-D79B-EE4D-02F0C071413F}"/>
              </a:ext>
            </a:extLst>
          </p:cNvPr>
          <p:cNvGrpSpPr/>
          <p:nvPr/>
        </p:nvGrpSpPr>
        <p:grpSpPr>
          <a:xfrm>
            <a:off x="2412312" y="3606462"/>
            <a:ext cx="4680065" cy="4374885"/>
            <a:chOff x="67183" y="1048238"/>
            <a:chExt cx="6068128" cy="5672434"/>
          </a:xfrm>
        </p:grpSpPr>
        <p:pic>
          <p:nvPicPr>
            <p:cNvPr id="15" name="Immagine 14" descr="Immagine che contiene arte, Mondanatura, muro, statua&#10;&#10;Descrizione generata automaticamente">
              <a:extLst>
                <a:ext uri="{FF2B5EF4-FFF2-40B4-BE49-F238E27FC236}">
                  <a16:creationId xmlns:a16="http://schemas.microsoft.com/office/drawing/2014/main" id="{F1C3D757-45F4-B388-67C2-67C5271A9F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27359" t="4198" r="15380"/>
            <a:stretch/>
          </p:blipFill>
          <p:spPr>
            <a:xfrm>
              <a:off x="67183" y="1048238"/>
              <a:ext cx="2210503" cy="4931156"/>
            </a:xfrm>
            <a:prstGeom prst="rect">
              <a:avLst/>
            </a:prstGeom>
            <a:ln w="28575">
              <a:solidFill>
                <a:srgbClr val="C00000"/>
              </a:solidFill>
            </a:ln>
          </p:spPr>
        </p:pic>
        <p:pic>
          <p:nvPicPr>
            <p:cNvPr id="16" name="Immagine 15" descr="Immagine che contiene arte, Intaglio, edificio, mosaico&#10;&#10;Descrizione generata automaticamente">
              <a:extLst>
                <a:ext uri="{FF2B5EF4-FFF2-40B4-BE49-F238E27FC236}">
                  <a16:creationId xmlns:a16="http://schemas.microsoft.com/office/drawing/2014/main" id="{46E9C83C-7D35-7B91-A807-EB486DBA79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6303" r="32167"/>
            <a:stretch/>
          </p:blipFill>
          <p:spPr>
            <a:xfrm rot="5400000">
              <a:off x="2096633" y="1229291"/>
              <a:ext cx="4219731" cy="3857625"/>
            </a:xfrm>
            <a:prstGeom prst="rect">
              <a:avLst/>
            </a:prstGeom>
            <a:ln w="28575">
              <a:solidFill>
                <a:srgbClr val="C00000"/>
              </a:solidFill>
            </a:ln>
          </p:spPr>
        </p:pic>
        <p:pic>
          <p:nvPicPr>
            <p:cNvPr id="17" name="Immagine 16" descr="Immagine che contiene Intaglio, Scultura in pietra, bassorilievo, Mondanatura&#10;&#10;Descrizione generata automaticamente">
              <a:extLst>
                <a:ext uri="{FF2B5EF4-FFF2-40B4-BE49-F238E27FC236}">
                  <a16:creationId xmlns:a16="http://schemas.microsoft.com/office/drawing/2014/main" id="{BCE15FF8-40E3-9BED-4BF8-745844C3E2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t="1733" b="58452"/>
            <a:stretch/>
          </p:blipFill>
          <p:spPr>
            <a:xfrm>
              <a:off x="2277686" y="5257189"/>
              <a:ext cx="3857625" cy="1463483"/>
            </a:xfrm>
            <a:prstGeom prst="rect">
              <a:avLst/>
            </a:prstGeom>
            <a:ln w="28575">
              <a:solidFill>
                <a:srgbClr val="C00000"/>
              </a:solidFill>
            </a:ln>
          </p:spPr>
        </p:pic>
      </p:grpSp>
      <p:pic>
        <p:nvPicPr>
          <p:cNvPr id="18" name="Immagine 17">
            <a:extLst>
              <a:ext uri="{FF2B5EF4-FFF2-40B4-BE49-F238E27FC236}">
                <a16:creationId xmlns:a16="http://schemas.microsoft.com/office/drawing/2014/main" id="{69A74CFA-0A4D-A614-A8E8-89ECDA8468A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06854" y="4967550"/>
            <a:ext cx="4247004" cy="1986099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3535781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>
          <a:xfrm>
            <a:off x="4381328" y="2884429"/>
            <a:ext cx="3700296" cy="400110"/>
          </a:xfrm>
        </p:spPr>
        <p:txBody>
          <a:bodyPr/>
          <a:lstStyle/>
          <a:p>
            <a:r>
              <a:rPr lang="it-IT" dirty="0"/>
              <a:t>valeria.spizzichino@enea.it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0814649-7644-4B8C-822E-2D1AA9C6CF40}"/>
              </a:ext>
            </a:extLst>
          </p:cNvPr>
          <p:cNvSpPr txBox="1"/>
          <p:nvPr/>
        </p:nvSpPr>
        <p:spPr>
          <a:xfrm>
            <a:off x="2614924" y="3330795"/>
            <a:ext cx="6962163" cy="677108"/>
          </a:xfrm>
          <a:prstGeom prst="rect">
            <a:avLst/>
          </a:prstGeom>
        </p:spPr>
        <p:txBody>
          <a:bodyPr vert="horz" wrap="none" lIns="91440" tIns="0" rIns="91440" bIns="0" rtlCol="0">
            <a:spAutoFit/>
          </a:bodyPr>
          <a:lstStyle/>
          <a:p>
            <a:pPr algn="ctr"/>
            <a:r>
              <a:rPr lang="it-IT" sz="4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Thanks for </a:t>
            </a:r>
            <a:r>
              <a:rPr lang="it-IT" sz="44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your</a:t>
            </a:r>
            <a:r>
              <a:rPr lang="it-IT" sz="4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sz="44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attention</a:t>
            </a:r>
            <a:endParaRPr lang="it-IT" sz="4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1300F84D-1805-1001-24C8-7D3E7752DA9A}"/>
              </a:ext>
            </a:extLst>
          </p:cNvPr>
          <p:cNvGrpSpPr/>
          <p:nvPr/>
        </p:nvGrpSpPr>
        <p:grpSpPr>
          <a:xfrm>
            <a:off x="378519" y="6164062"/>
            <a:ext cx="1991055" cy="693938"/>
            <a:chOff x="378519" y="5559378"/>
            <a:chExt cx="1991055" cy="693938"/>
          </a:xfrm>
        </p:grpSpPr>
        <p:sp>
          <p:nvSpPr>
            <p:cNvPr id="4" name="Rettangolo 3">
              <a:extLst>
                <a:ext uri="{FF2B5EF4-FFF2-40B4-BE49-F238E27FC236}">
                  <a16:creationId xmlns:a16="http://schemas.microsoft.com/office/drawing/2014/main" id="{D5EF2247-5331-B9B7-6D6C-7D67AC34F45A}"/>
                </a:ext>
              </a:extLst>
            </p:cNvPr>
            <p:cNvSpPr/>
            <p:nvPr/>
          </p:nvSpPr>
          <p:spPr>
            <a:xfrm>
              <a:off x="378519" y="5559378"/>
              <a:ext cx="1991055" cy="591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5" name="Immagine 4" descr="Immagine che contiene testo, Carattere, schermata, Elementi grafici&#10;&#10;Descrizione generata automaticamente">
              <a:extLst>
                <a:ext uri="{FF2B5EF4-FFF2-40B4-BE49-F238E27FC236}">
                  <a16:creationId xmlns:a16="http://schemas.microsoft.com/office/drawing/2014/main" id="{7B873108-F2D7-03EC-9F0A-246384776B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51469" b="41322"/>
            <a:stretch/>
          </p:blipFill>
          <p:spPr>
            <a:xfrm>
              <a:off x="378519" y="5559378"/>
              <a:ext cx="1991055" cy="69393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235697979"/>
      </p:ext>
    </p:extLst>
  </p:cSld>
  <p:clrMapOvr>
    <a:masterClrMapping/>
  </p:clrMapOvr>
</p:sld>
</file>

<file path=ppt/theme/theme1.xml><?xml version="1.0" encoding="utf-8"?>
<a:theme xmlns:a="http://schemas.openxmlformats.org/drawingml/2006/main" name="ModelloTemplateENEAi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91440" tIns="0" rIns="91440" bIns="0" rtlCol="0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zione standard2" id="{DED076B2-B824-4ADF-84F7-C38E749F9ECE}" vid="{FA7501F0-1A42-4810-B5A1-9446C770455D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format ENEA 4_3</Template>
  <TotalTime>16740</TotalTime>
  <Words>2308</Words>
  <Application>Microsoft Office PowerPoint</Application>
  <PresentationFormat>Widescreen</PresentationFormat>
  <Paragraphs>397</Paragraphs>
  <Slides>39</Slides>
  <Notes>13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39</vt:i4>
      </vt:variant>
    </vt:vector>
  </HeadingPairs>
  <TitlesOfParts>
    <vt:vector size="45" baseType="lpstr">
      <vt:lpstr>Aharoni</vt:lpstr>
      <vt:lpstr>Arial</vt:lpstr>
      <vt:lpstr>Arial Unicode MS</vt:lpstr>
      <vt:lpstr>Calibri</vt:lpstr>
      <vt:lpstr>Univers Condensed</vt:lpstr>
      <vt:lpstr>ModelloTemplateENEAita</vt:lpstr>
      <vt:lpstr>Advanced Spectroscopic Characterization Across Diverse Cultural Heritage Materials: A Synergistic Approach Using LIF, Raman, LIBS, and Multi- and Hyperspectral Imaging</vt:lpstr>
      <vt:lpstr>Why?</vt:lpstr>
      <vt:lpstr>How?</vt:lpstr>
      <vt:lpstr>How?</vt:lpstr>
      <vt:lpstr>How?</vt:lpstr>
      <vt:lpstr>LASER Spectroscopy</vt:lpstr>
      <vt:lpstr>LASER technologies for Cultural Heritage:  not only spectroscopy</vt:lpstr>
      <vt:lpstr>LIBS (Laser Induced Breakdown Spectroscopy)</vt:lpstr>
      <vt:lpstr>LIBS (Laser Induced Breakdown Spectroscopy)</vt:lpstr>
      <vt:lpstr>LIBS (Laser Induced Breakdown Spectroscopy)</vt:lpstr>
      <vt:lpstr>LIBS (Laser Induced Breakdown Spectroscopy)</vt:lpstr>
      <vt:lpstr>LIBS (Laser Induced Breakdown Spectroscopy)</vt:lpstr>
      <vt:lpstr>LIBS (Laser Induced Breakdown Spectroscopy)</vt:lpstr>
      <vt:lpstr>LIBS (Laser Induced Breakdown Spectroscopy)</vt:lpstr>
      <vt:lpstr>LIBS (Laser Induced Breakdown Spectroscopy)</vt:lpstr>
      <vt:lpstr>LIBS (Laser Induced Breakdown Spectroscopy)</vt:lpstr>
      <vt:lpstr>LIBS (Laser Induced Breakdown Spectroscopy)</vt:lpstr>
      <vt:lpstr>LIBS (Laser Induced Breakdown Spectroscopy)</vt:lpstr>
      <vt:lpstr>LIBS (Laser Induced Breakdown Spectroscopy)</vt:lpstr>
      <vt:lpstr>LIF (Laser Induced Fluorescence)</vt:lpstr>
      <vt:lpstr>LIF (Laser Induced Fluorescence)</vt:lpstr>
      <vt:lpstr>LIF (Laser Induced Fluorescence)</vt:lpstr>
      <vt:lpstr>LIF (Laser Induced Fluorescence)</vt:lpstr>
      <vt:lpstr>LIF (Laser Induced Fluorescence)</vt:lpstr>
      <vt:lpstr>LIF (Laser Induced Fluorescence)</vt:lpstr>
      <vt:lpstr>LIF (Laser Induced Fluorescence)</vt:lpstr>
      <vt:lpstr>LIF (Laser Induced Fluorescence)</vt:lpstr>
      <vt:lpstr>LIF (Laser Induced Fluorescence)</vt:lpstr>
      <vt:lpstr>LIF (Laser Induced Fluorescence)</vt:lpstr>
      <vt:lpstr>Raman Spectroscopy </vt:lpstr>
      <vt:lpstr>Raman Spectroscopy </vt:lpstr>
      <vt:lpstr>Raman Spectroscopy </vt:lpstr>
      <vt:lpstr>Raman Spectroscopy </vt:lpstr>
      <vt:lpstr>LIF, LIBS, Raman Spectroscopy </vt:lpstr>
      <vt:lpstr>LIF, LIBS, Raman Spectroscopy </vt:lpstr>
      <vt:lpstr>LIF, LIBS, Raman Spectroscopy </vt:lpstr>
      <vt:lpstr>LIF, LIBS, Raman Spectroscopy </vt:lpstr>
      <vt:lpstr>In situ campaigns</vt:lpstr>
      <vt:lpstr>Presentazione standard di PowerPoint</vt:lpstr>
    </vt:vector>
  </TitlesOfParts>
  <Company>ENEA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 (Laser Induced Fluorescence) e imaging di fluorescenza per la caratterizzazione e la mappatura di superifici storico-artistiche</dc:title>
  <dc:creator>Valeria Spizzichino</dc:creator>
  <cp:lastModifiedBy>Valeria Spizzichino</cp:lastModifiedBy>
  <cp:revision>443</cp:revision>
  <cp:lastPrinted>2017-01-17T13:52:56Z</cp:lastPrinted>
  <dcterms:created xsi:type="dcterms:W3CDTF">2017-09-13T07:40:28Z</dcterms:created>
  <dcterms:modified xsi:type="dcterms:W3CDTF">2026-10-18T06:25:17Z</dcterms:modified>
</cp:coreProperties>
</file>