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61" r:id="rId2"/>
    <p:sldId id="263" r:id="rId3"/>
    <p:sldId id="264" r:id="rId4"/>
    <p:sldId id="265" r:id="rId5"/>
    <p:sldId id="275" r:id="rId6"/>
    <p:sldId id="266" r:id="rId7"/>
    <p:sldId id="269" r:id="rId8"/>
    <p:sldId id="276" r:id="rId9"/>
    <p:sldId id="270" r:id="rId10"/>
    <p:sldId id="271" r:id="rId11"/>
    <p:sldId id="277" r:id="rId12"/>
    <p:sldId id="272" r:id="rId13"/>
    <p:sldId id="273" r:id="rId14"/>
    <p:sldId id="281" r:id="rId15"/>
    <p:sldId id="268" r:id="rId16"/>
    <p:sldId id="267" r:id="rId17"/>
    <p:sldId id="279" r:id="rId18"/>
    <p:sldId id="28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C2C2C2"/>
    <a:srgbClr val="FFFFFF"/>
    <a:srgbClr val="FFBE5F"/>
    <a:srgbClr val="C00000"/>
    <a:srgbClr val="92D050"/>
    <a:srgbClr val="003399"/>
    <a:srgbClr val="FF8542"/>
    <a:srgbClr val="004A9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4248" autoAdjust="0"/>
  </p:normalViewPr>
  <p:slideViewPr>
    <p:cSldViewPr snapToGrid="0">
      <p:cViewPr varScale="1">
        <p:scale>
          <a:sx n="78" d="100"/>
          <a:sy n="78" d="100"/>
        </p:scale>
        <p:origin x="1042" y="5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45B2A-9E7F-4CA4-9089-5FBB4C3EFBE8}" type="datetimeFigureOut">
              <a:rPr lang="en-GB" smtClean="0"/>
              <a:t>19/10/2026</a:t>
            </a:fld>
            <a:endParaRPr lang="en-GB"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3E5EB8-CB9F-41FB-9E0D-D38BFD010CB2}" type="slidenum">
              <a:rPr lang="en-GB" smtClean="0"/>
              <a:t>‹N›</a:t>
            </a:fld>
            <a:endParaRPr lang="en-GB" dirty="0"/>
          </a:p>
        </p:txBody>
      </p:sp>
    </p:spTree>
    <p:extLst>
      <p:ext uri="{BB962C8B-B14F-4D97-AF65-F5344CB8AC3E}">
        <p14:creationId xmlns:p14="http://schemas.microsoft.com/office/powerpoint/2010/main" val="1947709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r>
              <a:rPr lang="en-GB" dirty="0"/>
              <a:t>Per Al, h\nu è </a:t>
            </a:r>
            <a:r>
              <a:rPr lang="en-GB" dirty="0">
                <a:solidFill>
                  <a:schemeClr val="accent3"/>
                </a:solidFill>
              </a:rPr>
              <a:t>2304 eV</a:t>
            </a:r>
            <a:endParaRPr lang="en-GB" dirty="0"/>
          </a:p>
        </p:txBody>
      </p:sp>
      <p:sp>
        <p:nvSpPr>
          <p:cNvPr id="4" name="Segnaposto numero diapositiva 3"/>
          <p:cNvSpPr>
            <a:spLocks noGrp="1"/>
          </p:cNvSpPr>
          <p:nvPr>
            <p:ph type="sldNum" sz="quarter" idx="5"/>
          </p:nvPr>
        </p:nvSpPr>
        <p:spPr/>
        <p:txBody>
          <a:bodyPr/>
          <a:lstStyle/>
          <a:p>
            <a:fld id="{DE3E5EB8-CB9F-41FB-9E0D-D38BFD010CB2}" type="slidenum">
              <a:rPr lang="en-GB" smtClean="0"/>
              <a:t>4</a:t>
            </a:fld>
            <a:endParaRPr lang="en-GB"/>
          </a:p>
        </p:txBody>
      </p:sp>
    </p:spTree>
    <p:extLst>
      <p:ext uri="{BB962C8B-B14F-4D97-AF65-F5344CB8AC3E}">
        <p14:creationId xmlns:p14="http://schemas.microsoft.com/office/powerpoint/2010/main" val="1228223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endParaRPr lang="en-GB" sz="1800" dirty="0"/>
          </a:p>
        </p:txBody>
      </p:sp>
      <p:sp>
        <p:nvSpPr>
          <p:cNvPr id="4" name="Segnaposto numero diapositiva 3"/>
          <p:cNvSpPr>
            <a:spLocks noGrp="1"/>
          </p:cNvSpPr>
          <p:nvPr>
            <p:ph type="sldNum" sz="quarter" idx="5"/>
          </p:nvPr>
        </p:nvSpPr>
        <p:spPr/>
        <p:txBody>
          <a:bodyPr/>
          <a:lstStyle/>
          <a:p>
            <a:fld id="{DE3E5EB8-CB9F-41FB-9E0D-D38BFD010CB2}" type="slidenum">
              <a:rPr lang="en-GB" smtClean="0"/>
              <a:t>5</a:t>
            </a:fld>
            <a:endParaRPr lang="en-GB"/>
          </a:p>
        </p:txBody>
      </p:sp>
    </p:spTree>
    <p:extLst>
      <p:ext uri="{BB962C8B-B14F-4D97-AF65-F5344CB8AC3E}">
        <p14:creationId xmlns:p14="http://schemas.microsoft.com/office/powerpoint/2010/main" val="1311292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r>
              <a:rPr lang="it-IT" dirty="0"/>
              <a:t>Absolute </a:t>
            </a:r>
            <a:r>
              <a:rPr lang="it-IT" dirty="0" err="1"/>
              <a:t>measurements</a:t>
            </a:r>
            <a:r>
              <a:rPr lang="it-IT" dirty="0"/>
              <a:t> are </a:t>
            </a:r>
            <a:r>
              <a:rPr lang="it-IT" dirty="0" err="1"/>
              <a:t>needed</a:t>
            </a:r>
            <a:r>
              <a:rPr lang="it-IT" dirty="0"/>
              <a:t> to determine the </a:t>
            </a:r>
            <a:r>
              <a:rPr lang="it-IT" dirty="0" err="1"/>
              <a:t>multiplication</a:t>
            </a:r>
            <a:r>
              <a:rPr lang="it-IT" dirty="0"/>
              <a:t> </a:t>
            </a:r>
            <a:r>
              <a:rPr lang="it-IT" dirty="0" err="1"/>
              <a:t>constant</a:t>
            </a:r>
            <a:r>
              <a:rPr lang="it-IT" dirty="0"/>
              <a:t>. The </a:t>
            </a:r>
            <a:r>
              <a:rPr lang="it-IT" dirty="0" err="1"/>
              <a:t>most</a:t>
            </a:r>
            <a:r>
              <a:rPr lang="it-IT" dirty="0"/>
              <a:t> </a:t>
            </a:r>
            <a:r>
              <a:rPr lang="it-IT" dirty="0" err="1"/>
              <a:t>robust</a:t>
            </a:r>
            <a:r>
              <a:rPr lang="it-IT" dirty="0"/>
              <a:t> way to determine the temperature </a:t>
            </a:r>
            <a:r>
              <a:rPr lang="it-IT" dirty="0" err="1"/>
              <a:t>is</a:t>
            </a:r>
            <a:r>
              <a:rPr lang="it-IT" dirty="0"/>
              <a:t> by </a:t>
            </a:r>
            <a:r>
              <a:rPr lang="it-IT" dirty="0" err="1"/>
              <a:t>comparing</a:t>
            </a:r>
            <a:r>
              <a:rPr lang="it-IT" dirty="0"/>
              <a:t> </a:t>
            </a:r>
            <a:r>
              <a:rPr lang="it-IT" dirty="0" err="1"/>
              <a:t>two</a:t>
            </a:r>
            <a:r>
              <a:rPr lang="it-IT" dirty="0"/>
              <a:t> </a:t>
            </a:r>
            <a:r>
              <a:rPr lang="it-IT" dirty="0" err="1"/>
              <a:t>signals</a:t>
            </a:r>
            <a:r>
              <a:rPr lang="it-IT" dirty="0"/>
              <a:t>.</a:t>
            </a:r>
            <a:endParaRPr lang="en-GB" dirty="0"/>
          </a:p>
        </p:txBody>
      </p:sp>
      <p:sp>
        <p:nvSpPr>
          <p:cNvPr id="4" name="Segnaposto numero diapositiva 3"/>
          <p:cNvSpPr>
            <a:spLocks noGrp="1"/>
          </p:cNvSpPr>
          <p:nvPr>
            <p:ph type="sldNum" sz="quarter" idx="5"/>
          </p:nvPr>
        </p:nvSpPr>
        <p:spPr/>
        <p:txBody>
          <a:bodyPr/>
          <a:lstStyle/>
          <a:p>
            <a:fld id="{DE3E5EB8-CB9F-41FB-9E0D-D38BFD010CB2}" type="slidenum">
              <a:rPr lang="en-GB" smtClean="0"/>
              <a:t>6</a:t>
            </a:fld>
            <a:endParaRPr lang="en-GB" dirty="0"/>
          </a:p>
        </p:txBody>
      </p:sp>
    </p:spTree>
    <p:extLst>
      <p:ext uri="{BB962C8B-B14F-4D97-AF65-F5344CB8AC3E}">
        <p14:creationId xmlns:p14="http://schemas.microsoft.com/office/powerpoint/2010/main" val="92126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en-GB"/>
          </a:p>
        </p:txBody>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DE3E5EB8-CB9F-41FB-9E0D-D38BFD010CB2}" type="slidenum">
              <a:rPr lang="en-GB" smtClean="0"/>
              <a:t>9</a:t>
            </a:fld>
            <a:endParaRPr lang="en-GB"/>
          </a:p>
        </p:txBody>
      </p:sp>
    </p:spTree>
    <p:extLst>
      <p:ext uri="{BB962C8B-B14F-4D97-AF65-F5344CB8AC3E}">
        <p14:creationId xmlns:p14="http://schemas.microsoft.com/office/powerpoint/2010/main" val="2379394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30F8FFA2-2427-4110-8ABD-0DD62310AED6}" type="datetimeFigureOut">
              <a:rPr lang="en-GB" smtClean="0"/>
              <a:t>19/10/2026</a:t>
            </a:fld>
            <a:endParaRPr lang="en-GB"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GB"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898394B-3331-41D5-8189-EE03F71F822C}" type="slidenum">
              <a:rPr lang="en-GB" smtClean="0"/>
              <a:t>‹N›</a:t>
            </a:fld>
            <a:endParaRPr lang="en-GB" dirty="0"/>
          </a:p>
        </p:txBody>
      </p:sp>
    </p:spTree>
    <p:extLst>
      <p:ext uri="{BB962C8B-B14F-4D97-AF65-F5344CB8AC3E}">
        <p14:creationId xmlns:p14="http://schemas.microsoft.com/office/powerpoint/2010/main" val="403338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 name="Title 1"/>
          <p:cNvSpPr>
            <a:spLocks noGrp="1"/>
          </p:cNvSpPr>
          <p:nvPr>
            <p:ph type="title"/>
          </p:nvPr>
        </p:nvSpPr>
        <p:spPr>
          <a:xfrm>
            <a:off x="581192" y="702156"/>
            <a:ext cx="11029616" cy="101380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a:xfrm>
            <a:off x="10558300" y="5956137"/>
            <a:ext cx="1052508" cy="365125"/>
          </a:xfrm>
        </p:spPr>
        <p:txBody>
          <a:bodyPr/>
          <a:lstStyle/>
          <a:p>
            <a:fld id="{D898394B-3331-41D5-8189-EE03F71F822C}" type="slidenum">
              <a:rPr lang="en-GB" smtClean="0"/>
              <a:t>‹N›</a:t>
            </a:fld>
            <a:endParaRPr lang="en-GB" dirty="0"/>
          </a:p>
        </p:txBody>
      </p:sp>
    </p:spTree>
    <p:extLst>
      <p:ext uri="{BB962C8B-B14F-4D97-AF65-F5344CB8AC3E}">
        <p14:creationId xmlns:p14="http://schemas.microsoft.com/office/powerpoint/2010/main" val="2545200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0F8FFA2-2427-4110-8ABD-0DD62310AED6}" type="datetimeFigureOut">
              <a:rPr lang="en-GB" smtClean="0"/>
              <a:t>19/10/2026</a:t>
            </a:fld>
            <a:endParaRPr lang="en-GB"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898394B-3331-41D5-8189-EE03F71F822C}" type="slidenum">
              <a:rPr lang="en-GB" smtClean="0"/>
              <a:t>‹N›</a:t>
            </a:fld>
            <a:endParaRPr lang="en-GB" dirty="0"/>
          </a:p>
        </p:txBody>
      </p:sp>
    </p:spTree>
    <p:extLst>
      <p:ext uri="{BB962C8B-B14F-4D97-AF65-F5344CB8AC3E}">
        <p14:creationId xmlns:p14="http://schemas.microsoft.com/office/powerpoint/2010/main" val="11163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 name="Title 1"/>
          <p:cNvSpPr>
            <a:spLocks noGrp="1"/>
          </p:cNvSpPr>
          <p:nvPr>
            <p:ph type="title"/>
          </p:nvPr>
        </p:nvSpPr>
        <p:spPr>
          <a:xfrm>
            <a:off x="581193" y="729658"/>
            <a:ext cx="11029616" cy="988332"/>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898394B-3331-41D5-8189-EE03F71F822C}" type="slidenum">
              <a:rPr lang="en-GB" smtClean="0"/>
              <a:t>‹N›</a:t>
            </a:fld>
            <a:endParaRPr lang="en-GB" dirty="0"/>
          </a:p>
        </p:txBody>
      </p:sp>
    </p:spTree>
    <p:extLst>
      <p:ext uri="{BB962C8B-B14F-4D97-AF65-F5344CB8AC3E}">
        <p14:creationId xmlns:p14="http://schemas.microsoft.com/office/powerpoint/2010/main" val="1561914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2" name="Title 1"/>
          <p:cNvSpPr>
            <a:spLocks noGrp="1"/>
          </p:cNvSpPr>
          <p:nvPr>
            <p:ph type="title"/>
          </p:nvPr>
        </p:nvSpPr>
        <p:spPr>
          <a:xfrm>
            <a:off x="581193" y="729658"/>
            <a:ext cx="11029616" cy="988332"/>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898394B-3331-41D5-8189-EE03F71F822C}" type="slidenum">
              <a:rPr lang="en-GB" smtClean="0"/>
              <a:t>‹N›</a:t>
            </a:fld>
            <a:endParaRPr lang="en-GB" dirty="0"/>
          </a:p>
        </p:txBody>
      </p:sp>
    </p:spTree>
    <p:extLst>
      <p:ext uri="{BB962C8B-B14F-4D97-AF65-F5344CB8AC3E}">
        <p14:creationId xmlns:p14="http://schemas.microsoft.com/office/powerpoint/2010/main" val="952359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898394B-3331-41D5-8189-EE03F71F822C}" type="slidenum">
              <a:rPr lang="en-GB" smtClean="0"/>
              <a:t>‹N›</a:t>
            </a:fld>
            <a:endParaRPr lang="en-GB"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 name="Title 1"/>
          <p:cNvSpPr>
            <a:spLocks noGrp="1"/>
          </p:cNvSpPr>
          <p:nvPr>
            <p:ph type="title"/>
          </p:nvPr>
        </p:nvSpPr>
        <p:spPr>
          <a:xfrm>
            <a:off x="575894" y="729658"/>
            <a:ext cx="11029616" cy="988332"/>
          </a:xfrm>
        </p:spPr>
        <p:txBody>
          <a:bodyPr/>
          <a:lstStyle/>
          <a:p>
            <a:r>
              <a:rPr lang="it-IT"/>
              <a:t>Fare clic per modificare lo stile del titolo dello schema</a:t>
            </a:r>
            <a:endParaRPr lang="en-US" dirty="0"/>
          </a:p>
        </p:txBody>
      </p:sp>
    </p:spTree>
    <p:extLst>
      <p:ext uri="{BB962C8B-B14F-4D97-AF65-F5344CB8AC3E}">
        <p14:creationId xmlns:p14="http://schemas.microsoft.com/office/powerpoint/2010/main" val="357735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898394B-3331-41D5-8189-EE03F71F822C}" type="slidenum">
              <a:rPr lang="en-GB" smtClean="0"/>
              <a:t>‹N›</a:t>
            </a:fld>
            <a:endParaRPr lang="en-GB" dirty="0"/>
          </a:p>
        </p:txBody>
      </p:sp>
    </p:spTree>
    <p:extLst>
      <p:ext uri="{BB962C8B-B14F-4D97-AF65-F5344CB8AC3E}">
        <p14:creationId xmlns:p14="http://schemas.microsoft.com/office/powerpoint/2010/main" val="337841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0F8FFA2-2427-4110-8ABD-0DD62310AED6}" type="datetimeFigureOut">
              <a:rPr lang="en-GB" smtClean="0"/>
              <a:t>19/10/2026</a:t>
            </a:fld>
            <a:endParaRPr lang="en-GB"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898394B-3331-41D5-8189-EE03F71F822C}" type="slidenum">
              <a:rPr lang="en-GB" smtClean="0"/>
              <a:t>‹N›</a:t>
            </a:fld>
            <a:endParaRPr lang="en-GB" dirty="0"/>
          </a:p>
        </p:txBody>
      </p:sp>
    </p:spTree>
    <p:extLst>
      <p:ext uri="{BB962C8B-B14F-4D97-AF65-F5344CB8AC3E}">
        <p14:creationId xmlns:p14="http://schemas.microsoft.com/office/powerpoint/2010/main" val="723590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898394B-3331-41D5-8189-EE03F71F822C}" type="slidenum">
              <a:rPr lang="en-GB" smtClean="0"/>
              <a:t>‹N›</a:t>
            </a:fld>
            <a:endParaRPr lang="en-GB" dirty="0"/>
          </a:p>
        </p:txBody>
      </p:sp>
    </p:spTree>
    <p:extLst>
      <p:ext uri="{BB962C8B-B14F-4D97-AF65-F5344CB8AC3E}">
        <p14:creationId xmlns:p14="http://schemas.microsoft.com/office/powerpoint/2010/main" val="3793790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9" name="Title 1"/>
          <p:cNvSpPr>
            <a:spLocks noGrp="1"/>
          </p:cNvSpPr>
          <p:nvPr>
            <p:ph type="title"/>
          </p:nvPr>
        </p:nvSpPr>
        <p:spPr>
          <a:xfrm>
            <a:off x="581192" y="702156"/>
            <a:ext cx="11029616" cy="1013800"/>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0F8FFA2-2427-4110-8ABD-0DD62310AED6}"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898394B-3331-41D5-8189-EE03F71F822C}" type="slidenum">
              <a:rPr lang="en-GB" smtClean="0"/>
              <a:t>‹N›</a:t>
            </a:fld>
            <a:endParaRPr lang="en-GB" dirty="0"/>
          </a:p>
        </p:txBody>
      </p:sp>
    </p:spTree>
    <p:extLst>
      <p:ext uri="{BB962C8B-B14F-4D97-AF65-F5344CB8AC3E}">
        <p14:creationId xmlns:p14="http://schemas.microsoft.com/office/powerpoint/2010/main" val="1270091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 name="Vertical Title 1"/>
          <p:cNvSpPr>
            <a:spLocks noGrp="1"/>
          </p:cNvSpPr>
          <p:nvPr>
            <p:ph type="title" orient="vert"/>
          </p:nvPr>
        </p:nvSpPr>
        <p:spPr>
          <a:xfrm>
            <a:off x="8839201" y="675726"/>
            <a:ext cx="2004164" cy="5183073"/>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0F8FFA2-2427-4110-8ABD-0DD62310AED6}" type="datetimeFigureOut">
              <a:rPr lang="en-GB" smtClean="0"/>
              <a:t>19/10/2026</a:t>
            </a:fld>
            <a:endParaRPr lang="en-GB" dirty="0"/>
          </a:p>
        </p:txBody>
      </p:sp>
      <p:sp>
        <p:nvSpPr>
          <p:cNvPr id="5" name="Footer Placeholder 4"/>
          <p:cNvSpPr>
            <a:spLocks noGrp="1"/>
          </p:cNvSpPr>
          <p:nvPr>
            <p:ph type="ftr" sz="quarter" idx="11"/>
          </p:nvPr>
        </p:nvSpPr>
        <p:spPr>
          <a:xfrm>
            <a:off x="774923" y="5951811"/>
            <a:ext cx="7896279" cy="365125"/>
          </a:xfrm>
        </p:spPr>
        <p:txBody>
          <a:bodyPr/>
          <a:lstStyle/>
          <a:p>
            <a:endParaRPr lang="en-GB"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898394B-3331-41D5-8189-EE03F71F822C}" type="slidenum">
              <a:rPr lang="en-GB" smtClean="0"/>
              <a:t>‹N›</a:t>
            </a:fld>
            <a:endParaRPr lang="en-GB" dirty="0"/>
          </a:p>
        </p:txBody>
      </p:sp>
    </p:spTree>
    <p:extLst>
      <p:ext uri="{BB962C8B-B14F-4D97-AF65-F5344CB8AC3E}">
        <p14:creationId xmlns:p14="http://schemas.microsoft.com/office/powerpoint/2010/main" val="974515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30F8FFA2-2427-4110-8ABD-0DD62310AED6}" type="datetimeFigureOut">
              <a:rPr lang="en-GB" smtClean="0"/>
              <a:t>19/10/2026</a:t>
            </a:fld>
            <a:endParaRPr lang="en-GB"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898394B-3331-41D5-8189-EE03F71F822C}" type="slidenum">
              <a:rPr lang="en-GB" smtClean="0"/>
              <a:t>‹N›</a:t>
            </a:fld>
            <a:endParaRPr lang="en-GB"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Tree>
    <p:extLst>
      <p:ext uri="{BB962C8B-B14F-4D97-AF65-F5344CB8AC3E}">
        <p14:creationId xmlns:p14="http://schemas.microsoft.com/office/powerpoint/2010/main" val="1659451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230.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14">
            <a:extLst>
              <a:ext uri="{FF2B5EF4-FFF2-40B4-BE49-F238E27FC236}">
                <a16:creationId xmlns:a16="http://schemas.microsoft.com/office/drawing/2014/main" id="{BF06C07F-4957-4251-7416-3D2EDD53C57E}"/>
              </a:ext>
            </a:extLst>
          </p:cNvPr>
          <p:cNvSpPr/>
          <p:nvPr/>
        </p:nvSpPr>
        <p:spPr>
          <a:xfrm>
            <a:off x="11368549" y="304791"/>
            <a:ext cx="663676" cy="1288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ttangolo 2">
            <a:extLst>
              <a:ext uri="{FF2B5EF4-FFF2-40B4-BE49-F238E27FC236}">
                <a16:creationId xmlns:a16="http://schemas.microsoft.com/office/drawing/2014/main" id="{E16079F0-EFC3-6771-9033-27FF2AB828A1}"/>
              </a:ext>
            </a:extLst>
          </p:cNvPr>
          <p:cNvSpPr/>
          <p:nvPr/>
        </p:nvSpPr>
        <p:spPr>
          <a:xfrm>
            <a:off x="471952" y="3596622"/>
            <a:ext cx="11248095" cy="2917249"/>
          </a:xfrm>
          <a:prstGeom prst="rect">
            <a:avLst/>
          </a:prstGeom>
          <a:solidFill>
            <a:srgbClr val="0033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asellaDiTesto 4">
            <a:extLst>
              <a:ext uri="{FF2B5EF4-FFF2-40B4-BE49-F238E27FC236}">
                <a16:creationId xmlns:a16="http://schemas.microsoft.com/office/drawing/2014/main" id="{1F209DC5-F32B-7FF2-1E66-7221981C6D7D}"/>
              </a:ext>
            </a:extLst>
          </p:cNvPr>
          <p:cNvSpPr txBox="1"/>
          <p:nvPr/>
        </p:nvSpPr>
        <p:spPr>
          <a:xfrm>
            <a:off x="471946" y="3633455"/>
            <a:ext cx="11248102" cy="1290033"/>
          </a:xfrm>
          <a:prstGeom prst="rect">
            <a:avLst/>
          </a:prstGeom>
          <a:noFill/>
        </p:spPr>
        <p:txBody>
          <a:bodyPr wrap="square">
            <a:spAutoFit/>
          </a:bodyPr>
          <a:lstStyle/>
          <a:p>
            <a:pPr algn="ctr">
              <a:lnSpc>
                <a:spcPct val="150000"/>
              </a:lnSpc>
            </a:pPr>
            <a:r>
              <a:rPr lang="it-IT" b="1" dirty="0">
                <a:solidFill>
                  <a:schemeClr val="bg1"/>
                </a:solidFill>
              </a:rPr>
              <a:t>L. Manzoni </a:t>
            </a:r>
            <a:r>
              <a:rPr lang="it-IT" b="1" baseline="30000" dirty="0">
                <a:solidFill>
                  <a:schemeClr val="bg1"/>
                </a:solidFill>
              </a:rPr>
              <a:t>(1),(2) *</a:t>
            </a:r>
            <a:r>
              <a:rPr lang="it-IT" b="1" dirty="0">
                <a:solidFill>
                  <a:schemeClr val="bg1"/>
                </a:solidFill>
              </a:rPr>
              <a:t>, F. Filippi </a:t>
            </a:r>
            <a:r>
              <a:rPr lang="it-IT" b="1" baseline="30000" dirty="0">
                <a:solidFill>
                  <a:schemeClr val="bg1"/>
                </a:solidFill>
              </a:rPr>
              <a:t>(2)</a:t>
            </a:r>
            <a:r>
              <a:rPr lang="it-IT" b="1" dirty="0">
                <a:solidFill>
                  <a:schemeClr val="bg1"/>
                </a:solidFill>
              </a:rPr>
              <a:t>,  M. Scisciò </a:t>
            </a:r>
            <a:r>
              <a:rPr lang="it-IT" b="1" baseline="30000" dirty="0">
                <a:solidFill>
                  <a:schemeClr val="bg1"/>
                </a:solidFill>
              </a:rPr>
              <a:t>(2)</a:t>
            </a:r>
            <a:r>
              <a:rPr lang="it-IT" b="1" dirty="0">
                <a:solidFill>
                  <a:schemeClr val="bg1"/>
                </a:solidFill>
              </a:rPr>
              <a:t>, M. Alonzo </a:t>
            </a:r>
            <a:r>
              <a:rPr lang="it-IT" b="1" baseline="30000" dirty="0">
                <a:solidFill>
                  <a:schemeClr val="bg1"/>
                </a:solidFill>
              </a:rPr>
              <a:t>(2)</a:t>
            </a:r>
            <a:r>
              <a:rPr lang="it-IT" b="1" dirty="0">
                <a:solidFill>
                  <a:schemeClr val="bg1"/>
                </a:solidFill>
              </a:rPr>
              <a:t>, P.L. Andreoli </a:t>
            </a:r>
            <a:r>
              <a:rPr lang="it-IT" b="1" baseline="30000" dirty="0">
                <a:solidFill>
                  <a:schemeClr val="bg1"/>
                </a:solidFill>
              </a:rPr>
              <a:t>(2)</a:t>
            </a:r>
            <a:r>
              <a:rPr lang="it-IT" b="1" dirty="0">
                <a:solidFill>
                  <a:schemeClr val="bg1"/>
                </a:solidFill>
              </a:rPr>
              <a:t>, G. Cristofari </a:t>
            </a:r>
            <a:r>
              <a:rPr lang="it-IT" b="1" baseline="30000" dirty="0">
                <a:solidFill>
                  <a:schemeClr val="bg1"/>
                </a:solidFill>
              </a:rPr>
              <a:t>(2)</a:t>
            </a:r>
            <a:r>
              <a:rPr lang="it-IT" b="1" dirty="0">
                <a:solidFill>
                  <a:schemeClr val="bg1"/>
                </a:solidFill>
              </a:rPr>
              <a:t>, </a:t>
            </a:r>
          </a:p>
          <a:p>
            <a:pPr algn="ctr">
              <a:lnSpc>
                <a:spcPct val="150000"/>
              </a:lnSpc>
            </a:pPr>
            <a:r>
              <a:rPr lang="it-IT" b="1" dirty="0">
                <a:solidFill>
                  <a:schemeClr val="bg1"/>
                </a:solidFill>
              </a:rPr>
              <a:t>E. Di Ferdinando </a:t>
            </a:r>
            <a:r>
              <a:rPr lang="it-IT" b="1" baseline="30000" dirty="0">
                <a:solidFill>
                  <a:schemeClr val="bg1"/>
                </a:solidFill>
              </a:rPr>
              <a:t>(2)</a:t>
            </a:r>
            <a:r>
              <a:rPr lang="it-IT" b="1" dirty="0">
                <a:solidFill>
                  <a:schemeClr val="bg1"/>
                </a:solidFill>
              </a:rPr>
              <a:t>, B. Grau </a:t>
            </a:r>
            <a:r>
              <a:rPr lang="it-IT" b="1" baseline="30000" dirty="0">
                <a:solidFill>
                  <a:schemeClr val="bg1"/>
                </a:solidFill>
              </a:rPr>
              <a:t>(2)(3)</a:t>
            </a:r>
            <a:r>
              <a:rPr lang="it-IT" b="1" dirty="0">
                <a:solidFill>
                  <a:schemeClr val="bg1"/>
                </a:solidFill>
              </a:rPr>
              <a:t>,  V. Piergotti </a:t>
            </a:r>
            <a:r>
              <a:rPr lang="it-IT" b="1" baseline="30000" dirty="0">
                <a:solidFill>
                  <a:schemeClr val="bg1"/>
                </a:solidFill>
              </a:rPr>
              <a:t>(2)</a:t>
            </a:r>
            <a:r>
              <a:rPr lang="it-IT" b="1" dirty="0">
                <a:solidFill>
                  <a:schemeClr val="bg1"/>
                </a:solidFill>
              </a:rPr>
              <a:t>, C. Verona </a:t>
            </a:r>
            <a:r>
              <a:rPr lang="it-IT" b="1" baseline="30000" dirty="0">
                <a:solidFill>
                  <a:schemeClr val="bg1"/>
                </a:solidFill>
              </a:rPr>
              <a:t>(3)</a:t>
            </a:r>
            <a:r>
              <a:rPr lang="it-IT" b="1" dirty="0">
                <a:solidFill>
                  <a:schemeClr val="bg1"/>
                </a:solidFill>
              </a:rPr>
              <a:t>, M. Migliorati </a:t>
            </a:r>
            <a:r>
              <a:rPr lang="it-IT" b="1" baseline="30000" dirty="0">
                <a:solidFill>
                  <a:schemeClr val="bg1"/>
                </a:solidFill>
              </a:rPr>
              <a:t>(1)</a:t>
            </a:r>
            <a:r>
              <a:rPr lang="it-IT" b="1" dirty="0">
                <a:solidFill>
                  <a:schemeClr val="bg1"/>
                </a:solidFill>
              </a:rPr>
              <a:t>, </a:t>
            </a:r>
          </a:p>
          <a:p>
            <a:pPr algn="ctr">
              <a:lnSpc>
                <a:spcPct val="150000"/>
              </a:lnSpc>
            </a:pPr>
            <a:r>
              <a:rPr lang="it-IT" b="1" baseline="30000" dirty="0">
                <a:solidFill>
                  <a:schemeClr val="bg1"/>
                </a:solidFill>
              </a:rPr>
              <a:t> </a:t>
            </a:r>
            <a:r>
              <a:rPr lang="it-IT" b="1" dirty="0">
                <a:solidFill>
                  <a:schemeClr val="bg1"/>
                </a:solidFill>
              </a:rPr>
              <a:t>M. Traunfellner </a:t>
            </a:r>
            <a:r>
              <a:rPr lang="it-IT" b="1" baseline="30000" dirty="0">
                <a:solidFill>
                  <a:schemeClr val="bg1"/>
                </a:solidFill>
              </a:rPr>
              <a:t>(4)</a:t>
            </a:r>
            <a:r>
              <a:rPr lang="it-IT" b="1" dirty="0">
                <a:solidFill>
                  <a:schemeClr val="bg1"/>
                </a:solidFill>
              </a:rPr>
              <a:t>, M. Lunzer </a:t>
            </a:r>
            <a:r>
              <a:rPr lang="it-IT" b="1" baseline="30000" dirty="0">
                <a:solidFill>
                  <a:schemeClr val="bg1"/>
                </a:solidFill>
              </a:rPr>
              <a:t>(4)</a:t>
            </a:r>
            <a:r>
              <a:rPr lang="it-IT" b="1" dirty="0">
                <a:solidFill>
                  <a:schemeClr val="bg1"/>
                </a:solidFill>
              </a:rPr>
              <a:t>, M. Cipriani </a:t>
            </a:r>
            <a:r>
              <a:rPr lang="it-IT" b="1" baseline="30000" dirty="0">
                <a:solidFill>
                  <a:schemeClr val="bg1"/>
                </a:solidFill>
              </a:rPr>
              <a:t>(2) </a:t>
            </a:r>
            <a:r>
              <a:rPr lang="it-IT" b="1" dirty="0">
                <a:solidFill>
                  <a:schemeClr val="bg1"/>
                </a:solidFill>
              </a:rPr>
              <a:t>and F. Consoli </a:t>
            </a:r>
            <a:r>
              <a:rPr lang="it-IT" b="1" baseline="30000" dirty="0">
                <a:solidFill>
                  <a:schemeClr val="bg1"/>
                </a:solidFill>
              </a:rPr>
              <a:t>(2)</a:t>
            </a:r>
            <a:r>
              <a:rPr lang="it-IT" b="1" dirty="0">
                <a:solidFill>
                  <a:schemeClr val="bg1"/>
                </a:solidFill>
              </a:rPr>
              <a:t>. </a:t>
            </a:r>
          </a:p>
        </p:txBody>
      </p:sp>
      <p:sp>
        <p:nvSpPr>
          <p:cNvPr id="7" name="CasellaDiTesto 6">
            <a:extLst>
              <a:ext uri="{FF2B5EF4-FFF2-40B4-BE49-F238E27FC236}">
                <a16:creationId xmlns:a16="http://schemas.microsoft.com/office/drawing/2014/main" id="{89BBBE47-6BFF-5A69-5A23-C6E86D59EFCE}"/>
              </a:ext>
            </a:extLst>
          </p:cNvPr>
          <p:cNvSpPr txBox="1"/>
          <p:nvPr/>
        </p:nvSpPr>
        <p:spPr>
          <a:xfrm>
            <a:off x="3754433" y="5071468"/>
            <a:ext cx="4643803" cy="1015663"/>
          </a:xfrm>
          <a:prstGeom prst="rect">
            <a:avLst/>
          </a:prstGeom>
          <a:noFill/>
        </p:spPr>
        <p:txBody>
          <a:bodyPr wrap="square">
            <a:spAutoFit/>
          </a:bodyPr>
          <a:lstStyle/>
          <a:p>
            <a:pPr algn="ctr"/>
            <a:r>
              <a:rPr lang="it-IT" sz="1500" dirty="0">
                <a:solidFill>
                  <a:schemeClr val="bg1"/>
                </a:solidFill>
              </a:rPr>
              <a:t>(1) Università di Roma La Sapienza, Rome, Italy</a:t>
            </a:r>
          </a:p>
          <a:p>
            <a:pPr algn="ctr"/>
            <a:r>
              <a:rPr lang="it-IT" sz="1500" dirty="0">
                <a:solidFill>
                  <a:schemeClr val="bg1"/>
                </a:solidFill>
              </a:rPr>
              <a:t>(2) ENEA, Nuclear Department, C.R. Frascati, Italy</a:t>
            </a:r>
          </a:p>
          <a:p>
            <a:pPr algn="ctr"/>
            <a:r>
              <a:rPr lang="it-IT" sz="1500" dirty="0">
                <a:solidFill>
                  <a:schemeClr val="bg1"/>
                </a:solidFill>
              </a:rPr>
              <a:t>(3) Università di Roma Tor Vergata, Rome, Italy</a:t>
            </a:r>
          </a:p>
          <a:p>
            <a:pPr algn="ctr"/>
            <a:r>
              <a:rPr lang="it-IT" sz="1500" dirty="0">
                <a:solidFill>
                  <a:schemeClr val="bg1"/>
                </a:solidFill>
              </a:rPr>
              <a:t>(4) UpNano GmbH, Vienna, Austria</a:t>
            </a:r>
            <a:endParaRPr lang="en-GB" sz="1500" dirty="0">
              <a:solidFill>
                <a:schemeClr val="bg1"/>
              </a:solidFill>
            </a:endParaRPr>
          </a:p>
        </p:txBody>
      </p:sp>
      <p:sp>
        <p:nvSpPr>
          <p:cNvPr id="9" name="CasellaDiTesto 8">
            <a:extLst>
              <a:ext uri="{FF2B5EF4-FFF2-40B4-BE49-F238E27FC236}">
                <a16:creationId xmlns:a16="http://schemas.microsoft.com/office/drawing/2014/main" id="{30C32A25-E0FF-1867-363E-5D5C1AAAB427}"/>
              </a:ext>
            </a:extLst>
          </p:cNvPr>
          <p:cNvSpPr txBox="1"/>
          <p:nvPr/>
        </p:nvSpPr>
        <p:spPr>
          <a:xfrm>
            <a:off x="4621161" y="6144888"/>
            <a:ext cx="3008670" cy="338554"/>
          </a:xfrm>
          <a:prstGeom prst="rect">
            <a:avLst/>
          </a:prstGeom>
          <a:noFill/>
        </p:spPr>
        <p:txBody>
          <a:bodyPr wrap="square" rtlCol="0">
            <a:spAutoFit/>
          </a:bodyPr>
          <a:lstStyle/>
          <a:p>
            <a:r>
              <a:rPr lang="en-GB" sz="1600" dirty="0">
                <a:solidFill>
                  <a:schemeClr val="bg1"/>
                </a:solidFill>
              </a:rPr>
              <a:t>* leonardo.manzoni@uniroma1.it</a:t>
            </a:r>
          </a:p>
        </p:txBody>
      </p:sp>
      <p:sp>
        <p:nvSpPr>
          <p:cNvPr id="11" name="Rettangolo 10">
            <a:extLst>
              <a:ext uri="{FF2B5EF4-FFF2-40B4-BE49-F238E27FC236}">
                <a16:creationId xmlns:a16="http://schemas.microsoft.com/office/drawing/2014/main" id="{E49ADD8D-C9A8-04C3-5B38-2AC419592BF6}"/>
              </a:ext>
            </a:extLst>
          </p:cNvPr>
          <p:cNvSpPr/>
          <p:nvPr/>
        </p:nvSpPr>
        <p:spPr>
          <a:xfrm>
            <a:off x="452286" y="304792"/>
            <a:ext cx="11248101" cy="1288025"/>
          </a:xfrm>
          <a:prstGeom prst="rect">
            <a:avLst/>
          </a:prstGeom>
          <a:solidFill>
            <a:srgbClr val="0033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sellaDiTesto 12">
            <a:extLst>
              <a:ext uri="{FF2B5EF4-FFF2-40B4-BE49-F238E27FC236}">
                <a16:creationId xmlns:a16="http://schemas.microsoft.com/office/drawing/2014/main" id="{3B3C97F1-026E-251C-E488-03AB7B2EFCA9}"/>
              </a:ext>
            </a:extLst>
          </p:cNvPr>
          <p:cNvSpPr txBox="1"/>
          <p:nvPr/>
        </p:nvSpPr>
        <p:spPr>
          <a:xfrm>
            <a:off x="462112" y="1822866"/>
            <a:ext cx="11248103" cy="1507336"/>
          </a:xfrm>
          <a:prstGeom prst="rect">
            <a:avLst/>
          </a:prstGeom>
          <a:noFill/>
        </p:spPr>
        <p:txBody>
          <a:bodyPr wrap="square">
            <a:spAutoFit/>
          </a:bodyPr>
          <a:lstStyle/>
          <a:p>
            <a:pPr algn="ctr">
              <a:lnSpc>
                <a:spcPct val="120000"/>
              </a:lnSpc>
            </a:pPr>
            <a:r>
              <a:rPr lang="en-US" sz="4000" b="1" dirty="0"/>
              <a:t>Soft X-rays Detection for Plasma Temperature Measurement at the ABC Laser Facility</a:t>
            </a:r>
            <a:endParaRPr lang="en-GB" sz="4000" b="1" dirty="0"/>
          </a:p>
        </p:txBody>
      </p:sp>
      <p:pic>
        <p:nvPicPr>
          <p:cNvPr id="21" name="Immagine 20">
            <a:extLst>
              <a:ext uri="{FF2B5EF4-FFF2-40B4-BE49-F238E27FC236}">
                <a16:creationId xmlns:a16="http://schemas.microsoft.com/office/drawing/2014/main" id="{09521A7F-B703-E313-F24C-327428A02C5D}"/>
              </a:ext>
            </a:extLst>
          </p:cNvPr>
          <p:cNvPicPr>
            <a:picLocks noChangeAspect="1"/>
          </p:cNvPicPr>
          <p:nvPr/>
        </p:nvPicPr>
        <p:blipFill>
          <a:blip r:embed="rId2"/>
          <a:srcRect r="3008"/>
          <a:stretch>
            <a:fillRect/>
          </a:stretch>
        </p:blipFill>
        <p:spPr>
          <a:xfrm>
            <a:off x="8514080" y="5367825"/>
            <a:ext cx="3079070" cy="1050949"/>
          </a:xfrm>
          <a:prstGeom prst="rect">
            <a:avLst/>
          </a:prstGeom>
        </p:spPr>
      </p:pic>
      <p:pic>
        <p:nvPicPr>
          <p:cNvPr id="23" name="Immagine 22">
            <a:extLst>
              <a:ext uri="{FF2B5EF4-FFF2-40B4-BE49-F238E27FC236}">
                <a16:creationId xmlns:a16="http://schemas.microsoft.com/office/drawing/2014/main" id="{09E1AB8A-3EC7-DCFF-7111-3E3EEC70FF41}"/>
              </a:ext>
            </a:extLst>
          </p:cNvPr>
          <p:cNvPicPr>
            <a:picLocks noChangeAspect="1"/>
          </p:cNvPicPr>
          <p:nvPr/>
        </p:nvPicPr>
        <p:blipFill>
          <a:blip r:embed="rId3"/>
          <a:stretch>
            <a:fillRect/>
          </a:stretch>
        </p:blipFill>
        <p:spPr>
          <a:xfrm>
            <a:off x="573255" y="5374838"/>
            <a:ext cx="3080049" cy="1036924"/>
          </a:xfrm>
          <a:prstGeom prst="rect">
            <a:avLst/>
          </a:prstGeom>
        </p:spPr>
      </p:pic>
      <p:pic>
        <p:nvPicPr>
          <p:cNvPr id="25" name="Immagine 24">
            <a:extLst>
              <a:ext uri="{FF2B5EF4-FFF2-40B4-BE49-F238E27FC236}">
                <a16:creationId xmlns:a16="http://schemas.microsoft.com/office/drawing/2014/main" id="{41164591-78AE-0502-4C50-EE64E4FD9347}"/>
              </a:ext>
            </a:extLst>
          </p:cNvPr>
          <p:cNvPicPr>
            <a:picLocks noChangeAspect="1"/>
          </p:cNvPicPr>
          <p:nvPr/>
        </p:nvPicPr>
        <p:blipFill>
          <a:blip r:embed="rId4"/>
          <a:srcRect l="585" t="278" r="2477" b="3430"/>
          <a:stretch>
            <a:fillRect/>
          </a:stretch>
        </p:blipFill>
        <p:spPr>
          <a:xfrm>
            <a:off x="568370" y="414371"/>
            <a:ext cx="3079070" cy="1042950"/>
          </a:xfrm>
          <a:prstGeom prst="rect">
            <a:avLst/>
          </a:prstGeom>
        </p:spPr>
      </p:pic>
    </p:spTree>
    <p:extLst>
      <p:ext uri="{BB962C8B-B14F-4D97-AF65-F5344CB8AC3E}">
        <p14:creationId xmlns:p14="http://schemas.microsoft.com/office/powerpoint/2010/main" val="2977306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1A168756-1B1B-1604-0391-4F4F3ECAFEAF}"/>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The ABC Laser Facility</a:t>
            </a:r>
          </a:p>
        </p:txBody>
      </p:sp>
      <p:sp>
        <p:nvSpPr>
          <p:cNvPr id="4" name="CasellaDiTesto 3">
            <a:extLst>
              <a:ext uri="{FF2B5EF4-FFF2-40B4-BE49-F238E27FC236}">
                <a16:creationId xmlns:a16="http://schemas.microsoft.com/office/drawing/2014/main" id="{AFEB9FF1-5C11-8292-B215-B3B874012326}"/>
              </a:ext>
            </a:extLst>
          </p:cNvPr>
          <p:cNvSpPr txBox="1"/>
          <p:nvPr/>
        </p:nvSpPr>
        <p:spPr>
          <a:xfrm>
            <a:off x="459494" y="1941022"/>
            <a:ext cx="4604119" cy="1200329"/>
          </a:xfrm>
          <a:prstGeom prst="rect">
            <a:avLst/>
          </a:prstGeom>
          <a:noFill/>
        </p:spPr>
        <p:txBody>
          <a:bodyPr wrap="square" rtlCol="0">
            <a:spAutoFit/>
          </a:bodyPr>
          <a:lstStyle/>
          <a:p>
            <a:pPr algn="just"/>
            <a:r>
              <a:rPr lang="en-GB" dirty="0"/>
              <a:t>The </a:t>
            </a:r>
            <a:r>
              <a:rPr lang="en-GB" b="1" dirty="0"/>
              <a:t>ABC laser facility </a:t>
            </a:r>
            <a:r>
              <a:rPr lang="en-GB" dirty="0"/>
              <a:t>at ENEA Research Centre (Frascati, Italy) is a high-power laser devoted to experiment of inertial confinement fusion and laser-plasma interaction.</a:t>
            </a:r>
          </a:p>
        </p:txBody>
      </p:sp>
      <p:pic>
        <p:nvPicPr>
          <p:cNvPr id="18" name="Immagine 17">
            <a:extLst>
              <a:ext uri="{FF2B5EF4-FFF2-40B4-BE49-F238E27FC236}">
                <a16:creationId xmlns:a16="http://schemas.microsoft.com/office/drawing/2014/main" id="{780A1377-B979-EAA9-E35C-4D4F1E307135}"/>
              </a:ext>
            </a:extLst>
          </p:cNvPr>
          <p:cNvPicPr>
            <a:picLocks noChangeAspect="1"/>
          </p:cNvPicPr>
          <p:nvPr/>
        </p:nvPicPr>
        <p:blipFill>
          <a:blip r:embed="rId2"/>
          <a:stretch>
            <a:fillRect/>
          </a:stretch>
        </p:blipFill>
        <p:spPr>
          <a:xfrm>
            <a:off x="5091311" y="2022157"/>
            <a:ext cx="6641196" cy="4740932"/>
          </a:xfrm>
          <a:prstGeom prst="rect">
            <a:avLst/>
          </a:prstGeom>
        </p:spPr>
      </p:pic>
      <p:sp>
        <p:nvSpPr>
          <p:cNvPr id="3" name="CasellaDiTesto 2">
            <a:extLst>
              <a:ext uri="{FF2B5EF4-FFF2-40B4-BE49-F238E27FC236}">
                <a16:creationId xmlns:a16="http://schemas.microsoft.com/office/drawing/2014/main" id="{4F74D0DE-B8F9-BD1B-F99D-555CAF6694B2}"/>
              </a:ext>
            </a:extLst>
          </p:cNvPr>
          <p:cNvSpPr txBox="1"/>
          <p:nvPr/>
        </p:nvSpPr>
        <p:spPr>
          <a:xfrm>
            <a:off x="1026160" y="3273893"/>
            <a:ext cx="3267464" cy="1748620"/>
          </a:xfrm>
          <a:prstGeom prst="rect">
            <a:avLst/>
          </a:prstGeom>
          <a:solidFill>
            <a:schemeClr val="bg2"/>
          </a:solidFill>
          <a:ln w="28575">
            <a:solidFill>
              <a:schemeClr val="tx2"/>
            </a:solidFill>
          </a:ln>
        </p:spPr>
        <p:txBody>
          <a:bodyPr wrap="square" rtlCol="0">
            <a:spAutoFit/>
          </a:bodyPr>
          <a:lstStyle/>
          <a:p>
            <a:pPr marL="285750" indent="-285750">
              <a:lnSpc>
                <a:spcPct val="110000"/>
              </a:lnSpc>
              <a:spcAft>
                <a:spcPts val="300"/>
              </a:spcAft>
              <a:buFont typeface="Arial" panose="020B0604020202020204" pitchFamily="34" charset="0"/>
              <a:buChar char="•"/>
            </a:pPr>
            <a:r>
              <a:rPr lang="en-GB" noProof="0" dirty="0"/>
              <a:t>Nd:phosphate glass laser.</a:t>
            </a:r>
          </a:p>
          <a:p>
            <a:pPr marL="285750" indent="-285750">
              <a:lnSpc>
                <a:spcPct val="110000"/>
              </a:lnSpc>
              <a:spcAft>
                <a:spcPts val="300"/>
              </a:spcAft>
              <a:buFont typeface="Arial" panose="020B0604020202020204" pitchFamily="34" charset="0"/>
              <a:buChar char="•"/>
            </a:pPr>
            <a:r>
              <a:rPr lang="en-GB" dirty="0"/>
              <a:t>Wavelength: 1054 nm.</a:t>
            </a:r>
            <a:endParaRPr lang="en-GB" noProof="0" dirty="0"/>
          </a:p>
          <a:p>
            <a:pPr marL="285750" indent="-285750">
              <a:lnSpc>
                <a:spcPct val="110000"/>
              </a:lnSpc>
              <a:spcAft>
                <a:spcPts val="300"/>
              </a:spcAft>
              <a:buFont typeface="Arial" panose="020B0604020202020204" pitchFamily="34" charset="0"/>
              <a:buChar char="•"/>
            </a:pPr>
            <a:r>
              <a:rPr lang="en-GB" dirty="0"/>
              <a:t>2 x </a:t>
            </a:r>
            <a:r>
              <a:rPr lang="en-GB" noProof="0" dirty="0"/>
              <a:t>100J beams. </a:t>
            </a:r>
          </a:p>
          <a:p>
            <a:pPr marL="285750" indent="-285750">
              <a:lnSpc>
                <a:spcPct val="110000"/>
              </a:lnSpc>
              <a:spcAft>
                <a:spcPts val="300"/>
              </a:spcAft>
              <a:buFont typeface="Arial" panose="020B0604020202020204" pitchFamily="34" charset="0"/>
              <a:buChar char="•"/>
            </a:pPr>
            <a:r>
              <a:rPr lang="en-GB" dirty="0"/>
              <a:t>3-7 ns pulse duration.</a:t>
            </a:r>
          </a:p>
          <a:p>
            <a:pPr marL="285750" indent="-285750">
              <a:lnSpc>
                <a:spcPct val="110000"/>
              </a:lnSpc>
              <a:spcAft>
                <a:spcPts val="300"/>
              </a:spcAft>
              <a:buFont typeface="Arial" panose="020B0604020202020204" pitchFamily="34" charset="0"/>
              <a:buChar char="•"/>
            </a:pPr>
            <a:r>
              <a:rPr lang="en-GB" noProof="0" dirty="0"/>
              <a:t>Intensity u</a:t>
            </a:r>
            <a:r>
              <a:rPr lang="en-GB" dirty="0"/>
              <a:t>p to </a:t>
            </a:r>
            <a:r>
              <a:rPr lang="en-GB" b="1" dirty="0"/>
              <a:t>10</a:t>
            </a:r>
            <a:r>
              <a:rPr lang="en-GB" b="1" baseline="30000" dirty="0"/>
              <a:t>15</a:t>
            </a:r>
            <a:r>
              <a:rPr lang="en-GB" b="1" dirty="0"/>
              <a:t> W/cm</a:t>
            </a:r>
            <a:r>
              <a:rPr lang="en-GB" b="1" baseline="30000" dirty="0"/>
              <a:t>2</a:t>
            </a:r>
            <a:r>
              <a:rPr lang="en-GB" b="1" dirty="0"/>
              <a:t>.</a:t>
            </a:r>
            <a:endParaRPr lang="en-GB" b="1" noProof="0" dirty="0"/>
          </a:p>
        </p:txBody>
      </p:sp>
      <p:pic>
        <p:nvPicPr>
          <p:cNvPr id="12" name="Immagine 11">
            <a:extLst>
              <a:ext uri="{FF2B5EF4-FFF2-40B4-BE49-F238E27FC236}">
                <a16:creationId xmlns:a16="http://schemas.microsoft.com/office/drawing/2014/main" id="{CC871F7A-67F5-FBE2-C01F-D70B5C326E4E}"/>
              </a:ext>
            </a:extLst>
          </p:cNvPr>
          <p:cNvPicPr>
            <a:picLocks noChangeAspect="1"/>
          </p:cNvPicPr>
          <p:nvPr/>
        </p:nvPicPr>
        <p:blipFill>
          <a:blip r:embed="rId3"/>
          <a:srcRect t="8045"/>
          <a:stretch>
            <a:fillRect/>
          </a:stretch>
        </p:blipFill>
        <p:spPr>
          <a:xfrm>
            <a:off x="980343" y="5191142"/>
            <a:ext cx="3078836" cy="1464569"/>
          </a:xfrm>
          <a:prstGeom prst="rect">
            <a:avLst/>
          </a:prstGeom>
        </p:spPr>
      </p:pic>
      <p:pic>
        <p:nvPicPr>
          <p:cNvPr id="5" name="Immagine 4" descr="Immagine che contiene macchina, ingegneria, fabbrica, Macchina utensile&#10;&#10;Il contenuto generato dall'IA potrebbe non essere corretto.">
            <a:extLst>
              <a:ext uri="{FF2B5EF4-FFF2-40B4-BE49-F238E27FC236}">
                <a16:creationId xmlns:a16="http://schemas.microsoft.com/office/drawing/2014/main" id="{0F61AF84-A899-2FFA-8B6F-FBABEA807823}"/>
              </a:ext>
            </a:extLst>
          </p:cNvPr>
          <p:cNvPicPr>
            <a:picLocks noChangeAspect="1"/>
          </p:cNvPicPr>
          <p:nvPr/>
        </p:nvPicPr>
        <p:blipFill>
          <a:blip r:embed="rId4">
            <a:extLst>
              <a:ext uri="{28A0092B-C50C-407E-A947-70E740481C1C}">
                <a14:useLocalDpi xmlns:a14="http://schemas.microsoft.com/office/drawing/2010/main" val="0"/>
              </a:ext>
            </a:extLst>
          </a:blip>
          <a:srcRect l="5797" t="26340" r="10489" b="27627"/>
          <a:stretch>
            <a:fillRect/>
          </a:stretch>
        </p:blipFill>
        <p:spPr>
          <a:xfrm>
            <a:off x="5294582" y="1980593"/>
            <a:ext cx="6437923" cy="4720398"/>
          </a:xfrm>
          <a:prstGeom prst="rect">
            <a:avLst/>
          </a:prstGeom>
        </p:spPr>
      </p:pic>
    </p:spTree>
    <p:extLst>
      <p:ext uri="{BB962C8B-B14F-4D97-AF65-F5344CB8AC3E}">
        <p14:creationId xmlns:p14="http://schemas.microsoft.com/office/powerpoint/2010/main" val="1883803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3E64215F-9C02-C5BB-C9A2-95C8001DD151}"/>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X-Ray Diodes at ABC</a:t>
            </a:r>
          </a:p>
        </p:txBody>
      </p:sp>
      <p:pic>
        <p:nvPicPr>
          <p:cNvPr id="3" name="Immagine 2">
            <a:extLst>
              <a:ext uri="{FF2B5EF4-FFF2-40B4-BE49-F238E27FC236}">
                <a16:creationId xmlns:a16="http://schemas.microsoft.com/office/drawing/2014/main" id="{B5826854-EEF8-404A-93DD-7BAE5A111078}"/>
              </a:ext>
            </a:extLst>
          </p:cNvPr>
          <p:cNvPicPr>
            <a:picLocks noChangeAspect="1"/>
          </p:cNvPicPr>
          <p:nvPr/>
        </p:nvPicPr>
        <p:blipFill>
          <a:blip r:embed="rId2">
            <a:extLst>
              <a:ext uri="{28A0092B-C50C-407E-A947-70E740481C1C}">
                <a14:useLocalDpi xmlns:a14="http://schemas.microsoft.com/office/drawing/2010/main" val="0"/>
              </a:ext>
            </a:extLst>
          </a:blip>
          <a:srcRect l="2352" r="2527"/>
          <a:stretch>
            <a:fillRect/>
          </a:stretch>
        </p:blipFill>
        <p:spPr>
          <a:xfrm>
            <a:off x="5513794" y="2163097"/>
            <a:ext cx="6481561" cy="4414686"/>
          </a:xfrm>
          <a:prstGeom prst="rect">
            <a:avLst/>
          </a:prstGeom>
        </p:spPr>
      </p:pic>
      <p:sp>
        <p:nvSpPr>
          <p:cNvPr id="7" name="CasellaDiTesto 6">
            <a:extLst>
              <a:ext uri="{FF2B5EF4-FFF2-40B4-BE49-F238E27FC236}">
                <a16:creationId xmlns:a16="http://schemas.microsoft.com/office/drawing/2014/main" id="{E3A6B91C-BB04-E999-97BF-3938B9A9851D}"/>
              </a:ext>
            </a:extLst>
          </p:cNvPr>
          <p:cNvSpPr txBox="1"/>
          <p:nvPr/>
        </p:nvSpPr>
        <p:spPr>
          <a:xfrm>
            <a:off x="459494" y="2112515"/>
            <a:ext cx="4889254" cy="1200329"/>
          </a:xfrm>
          <a:prstGeom prst="rect">
            <a:avLst/>
          </a:prstGeom>
          <a:noFill/>
        </p:spPr>
        <p:txBody>
          <a:bodyPr wrap="square">
            <a:spAutoFit/>
          </a:bodyPr>
          <a:lstStyle/>
          <a:p>
            <a:pPr algn="just"/>
            <a:r>
              <a:rPr lang="en-US" dirty="0"/>
              <a:t>The interaction chamber is equipped with diodes to detect </a:t>
            </a:r>
            <a:r>
              <a:rPr lang="en-US" b="1" dirty="0"/>
              <a:t>soft X-rays </a:t>
            </a:r>
            <a:r>
              <a:rPr lang="en-US" dirty="0"/>
              <a:t>emitted by laser-generated plasma, used to determine the </a:t>
            </a:r>
            <a:r>
              <a:rPr lang="en-US" b="1" dirty="0"/>
              <a:t>plasma electron temperature.</a:t>
            </a:r>
            <a:endParaRPr lang="en-GB" b="1" dirty="0"/>
          </a:p>
        </p:txBody>
      </p:sp>
      <p:sp>
        <p:nvSpPr>
          <p:cNvPr id="9" name="CasellaDiTesto 8">
            <a:extLst>
              <a:ext uri="{FF2B5EF4-FFF2-40B4-BE49-F238E27FC236}">
                <a16:creationId xmlns:a16="http://schemas.microsoft.com/office/drawing/2014/main" id="{EC8BFA4A-9DC8-3450-9510-B595ACCE82F7}"/>
              </a:ext>
            </a:extLst>
          </p:cNvPr>
          <p:cNvSpPr txBox="1"/>
          <p:nvPr/>
        </p:nvSpPr>
        <p:spPr>
          <a:xfrm>
            <a:off x="1270389" y="5351702"/>
            <a:ext cx="3267464" cy="1062278"/>
          </a:xfrm>
          <a:prstGeom prst="rect">
            <a:avLst/>
          </a:prstGeom>
          <a:solidFill>
            <a:schemeClr val="bg2"/>
          </a:solidFill>
          <a:ln w="28575">
            <a:solidFill>
              <a:schemeClr val="tx2"/>
            </a:solidFill>
          </a:ln>
        </p:spPr>
        <p:txBody>
          <a:bodyPr wrap="square" rtlCol="0">
            <a:spAutoFit/>
          </a:bodyPr>
          <a:lstStyle/>
          <a:p>
            <a:pPr marL="285750" indent="-285750">
              <a:lnSpc>
                <a:spcPct val="110000"/>
              </a:lnSpc>
              <a:spcAft>
                <a:spcPts val="300"/>
              </a:spcAft>
              <a:buFont typeface="Arial" panose="020B0604020202020204" pitchFamily="34" charset="0"/>
              <a:buChar char="•"/>
            </a:pPr>
            <a:r>
              <a:rPr lang="en-GB" noProof="0" dirty="0"/>
              <a:t>Active area: 25 mm</a:t>
            </a:r>
            <a:r>
              <a:rPr lang="en-GB" baseline="30000" noProof="0" dirty="0"/>
              <a:t>2</a:t>
            </a:r>
            <a:r>
              <a:rPr lang="en-GB" noProof="0" dirty="0"/>
              <a:t>.</a:t>
            </a:r>
          </a:p>
          <a:p>
            <a:pPr marL="285750" indent="-285750">
              <a:lnSpc>
                <a:spcPct val="110000"/>
              </a:lnSpc>
              <a:spcAft>
                <a:spcPts val="300"/>
              </a:spcAft>
              <a:buFont typeface="Arial" panose="020B0604020202020204" pitchFamily="34" charset="0"/>
              <a:buChar char="•"/>
            </a:pPr>
            <a:r>
              <a:rPr lang="en-GB" dirty="0"/>
              <a:t>Sensitive thickness:100 µm.</a:t>
            </a:r>
          </a:p>
          <a:p>
            <a:pPr marL="285750" indent="-285750">
              <a:lnSpc>
                <a:spcPct val="110000"/>
              </a:lnSpc>
              <a:spcAft>
                <a:spcPts val="300"/>
              </a:spcAft>
              <a:buFont typeface="Arial" panose="020B0604020202020204" pitchFamily="34" charset="0"/>
              <a:buChar char="•"/>
            </a:pPr>
            <a:r>
              <a:rPr lang="en-GB" noProof="0" dirty="0"/>
              <a:t>Bias voltage</a:t>
            </a:r>
            <a:r>
              <a:rPr lang="en-GB" dirty="0"/>
              <a:t>: 50 V</a:t>
            </a:r>
            <a:endParaRPr lang="en-GB" noProof="0" dirty="0"/>
          </a:p>
        </p:txBody>
      </p:sp>
      <p:sp>
        <p:nvSpPr>
          <p:cNvPr id="4" name="CasellaDiTesto 3">
            <a:extLst>
              <a:ext uri="{FF2B5EF4-FFF2-40B4-BE49-F238E27FC236}">
                <a16:creationId xmlns:a16="http://schemas.microsoft.com/office/drawing/2014/main" id="{9083903D-B9D8-CDFF-8DDD-38301AEBE66F}"/>
              </a:ext>
            </a:extLst>
          </p:cNvPr>
          <p:cNvSpPr txBox="1"/>
          <p:nvPr/>
        </p:nvSpPr>
        <p:spPr>
          <a:xfrm>
            <a:off x="460355" y="3537152"/>
            <a:ext cx="4888393" cy="1477328"/>
          </a:xfrm>
          <a:prstGeom prst="rect">
            <a:avLst/>
          </a:prstGeom>
          <a:noFill/>
        </p:spPr>
        <p:txBody>
          <a:bodyPr wrap="square">
            <a:spAutoFit/>
          </a:bodyPr>
          <a:lstStyle/>
          <a:p>
            <a:pPr algn="just"/>
            <a:r>
              <a:rPr lang="en-US" dirty="0"/>
              <a:t>They are a set of eight </a:t>
            </a:r>
            <a:r>
              <a:rPr lang="en-US" b="1" dirty="0"/>
              <a:t>Ge(Li) semiconductor detectors</a:t>
            </a:r>
            <a:r>
              <a:rPr lang="en-US" dirty="0"/>
              <a:t>, equipped with variable-thickness filters and interchangeable positions on both sides of the target, arranged in a radial array around the interaction point.</a:t>
            </a:r>
            <a:endParaRPr lang="en-GB" dirty="0"/>
          </a:p>
        </p:txBody>
      </p:sp>
    </p:spTree>
    <p:extLst>
      <p:ext uri="{BB962C8B-B14F-4D97-AF65-F5344CB8AC3E}">
        <p14:creationId xmlns:p14="http://schemas.microsoft.com/office/powerpoint/2010/main" val="199313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4AA06B8E-FA31-B08C-C950-9B92552AF51C}"/>
              </a:ext>
            </a:extLst>
          </p:cNvPr>
          <p:cNvSpPr txBox="1"/>
          <p:nvPr/>
        </p:nvSpPr>
        <p:spPr>
          <a:xfrm>
            <a:off x="450649" y="1940485"/>
            <a:ext cx="4491975" cy="1554272"/>
          </a:xfrm>
          <a:prstGeom prst="rect">
            <a:avLst/>
          </a:prstGeom>
          <a:noFill/>
        </p:spPr>
        <p:txBody>
          <a:bodyPr wrap="square" rtlCol="0">
            <a:spAutoFit/>
          </a:bodyPr>
          <a:lstStyle/>
          <a:p>
            <a:pPr>
              <a:spcAft>
                <a:spcPts val="600"/>
              </a:spcAft>
            </a:pPr>
            <a:r>
              <a:rPr lang="en-GB" dirty="0"/>
              <a:t>X-rays from laser-driven plasma are emitted from 3 kinds of electron transition:</a:t>
            </a:r>
          </a:p>
          <a:p>
            <a:pPr marL="285750" indent="-285750">
              <a:buFont typeface="Arial" panose="020B0604020202020204" pitchFamily="34" charset="0"/>
              <a:buChar char="•"/>
            </a:pPr>
            <a:r>
              <a:rPr lang="en-GB" dirty="0">
                <a:solidFill>
                  <a:schemeClr val="tx2"/>
                </a:solidFill>
              </a:rPr>
              <a:t>Free – free </a:t>
            </a:r>
            <a:endParaRPr lang="en-GB" sz="600" dirty="0"/>
          </a:p>
          <a:p>
            <a:pPr marL="285750" indent="-285750">
              <a:buFont typeface="Arial" panose="020B0604020202020204" pitchFamily="34" charset="0"/>
              <a:buChar char="•"/>
            </a:pPr>
            <a:r>
              <a:rPr lang="en-GB" dirty="0">
                <a:solidFill>
                  <a:schemeClr val="tx2"/>
                </a:solidFill>
              </a:rPr>
              <a:t>Free – bound</a:t>
            </a:r>
            <a:endParaRPr lang="en-GB" sz="700" dirty="0"/>
          </a:p>
          <a:p>
            <a:pPr marL="285750" indent="-285750">
              <a:buFont typeface="Arial" panose="020B0604020202020204" pitchFamily="34" charset="0"/>
              <a:buChar char="•"/>
            </a:pPr>
            <a:r>
              <a:rPr lang="en-GB" dirty="0">
                <a:solidFill>
                  <a:schemeClr val="tx2"/>
                </a:solidFill>
              </a:rPr>
              <a:t>Bound – bound</a:t>
            </a:r>
          </a:p>
        </p:txBody>
      </p:sp>
      <p:sp>
        <p:nvSpPr>
          <p:cNvPr id="5" name="CasellaDiTesto 4">
            <a:extLst>
              <a:ext uri="{FF2B5EF4-FFF2-40B4-BE49-F238E27FC236}">
                <a16:creationId xmlns:a16="http://schemas.microsoft.com/office/drawing/2014/main" id="{D2AC035E-DF35-B01F-FC5E-89A81AF4EA40}"/>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X-Ray Emission from Laser Induced Plasma </a:t>
            </a:r>
          </a:p>
        </p:txBody>
      </p:sp>
      <p:pic>
        <p:nvPicPr>
          <p:cNvPr id="18" name="Immagine 17">
            <a:extLst>
              <a:ext uri="{FF2B5EF4-FFF2-40B4-BE49-F238E27FC236}">
                <a16:creationId xmlns:a16="http://schemas.microsoft.com/office/drawing/2014/main" id="{0B42692C-623E-DCB0-8FFF-850470E16D12}"/>
              </a:ext>
            </a:extLst>
          </p:cNvPr>
          <p:cNvPicPr>
            <a:picLocks noChangeAspect="1"/>
          </p:cNvPicPr>
          <p:nvPr/>
        </p:nvPicPr>
        <p:blipFill>
          <a:blip r:embed="rId3"/>
          <a:srcRect t="1739" r="2935"/>
          <a:stretch>
            <a:fillRect/>
          </a:stretch>
        </p:blipFill>
        <p:spPr>
          <a:xfrm>
            <a:off x="4996175" y="1879526"/>
            <a:ext cx="6945381" cy="4384487"/>
          </a:xfrm>
          <a:prstGeom prst="rect">
            <a:avLst/>
          </a:prstGeom>
        </p:spPr>
      </p:pic>
      <p:sp>
        <p:nvSpPr>
          <p:cNvPr id="19" name="CasellaDiTesto 18">
            <a:extLst>
              <a:ext uri="{FF2B5EF4-FFF2-40B4-BE49-F238E27FC236}">
                <a16:creationId xmlns:a16="http://schemas.microsoft.com/office/drawing/2014/main" id="{875C4D97-6A9B-3B95-CC81-8C148D52875F}"/>
              </a:ext>
            </a:extLst>
          </p:cNvPr>
          <p:cNvSpPr txBox="1"/>
          <p:nvPr/>
        </p:nvSpPr>
        <p:spPr>
          <a:xfrm>
            <a:off x="5061677" y="6154579"/>
            <a:ext cx="7130323" cy="369332"/>
          </a:xfrm>
          <a:prstGeom prst="rect">
            <a:avLst/>
          </a:prstGeom>
          <a:noFill/>
        </p:spPr>
        <p:txBody>
          <a:bodyPr wrap="square">
            <a:spAutoFit/>
          </a:bodyPr>
          <a:lstStyle/>
          <a:p>
            <a:r>
              <a:rPr lang="en-GB" i="1" dirty="0"/>
              <a:t>Calculated X-ray spectrum from Al target irradiated at intensities of 10</a:t>
            </a:r>
            <a:r>
              <a:rPr lang="en-GB" i="1" baseline="30000" dirty="0"/>
              <a:t>14</a:t>
            </a:r>
            <a:r>
              <a:rPr lang="en-GB" i="1" dirty="0"/>
              <a:t> W/cm</a:t>
            </a:r>
            <a:r>
              <a:rPr lang="en-GB" i="1" baseline="30000" dirty="0"/>
              <a:t>2</a:t>
            </a:r>
          </a:p>
        </p:txBody>
      </p:sp>
      <p:cxnSp>
        <p:nvCxnSpPr>
          <p:cNvPr id="20" name="Connettore diritto 19">
            <a:extLst>
              <a:ext uri="{FF2B5EF4-FFF2-40B4-BE49-F238E27FC236}">
                <a16:creationId xmlns:a16="http://schemas.microsoft.com/office/drawing/2014/main" id="{96D38793-C434-F1D7-A47F-F9EA4B867D23}"/>
              </a:ext>
            </a:extLst>
          </p:cNvPr>
          <p:cNvCxnSpPr>
            <a:cxnSpLocks/>
          </p:cNvCxnSpPr>
          <p:nvPr/>
        </p:nvCxnSpPr>
        <p:spPr>
          <a:xfrm>
            <a:off x="10497243" y="4207229"/>
            <a:ext cx="0" cy="1455175"/>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29" name="CasellaDiTesto 28">
            <a:extLst>
              <a:ext uri="{FF2B5EF4-FFF2-40B4-BE49-F238E27FC236}">
                <a16:creationId xmlns:a16="http://schemas.microsoft.com/office/drawing/2014/main" id="{5283AB0D-7C91-3203-033F-A682DFD38F43}"/>
              </a:ext>
            </a:extLst>
          </p:cNvPr>
          <p:cNvSpPr txBox="1"/>
          <p:nvPr/>
        </p:nvSpPr>
        <p:spPr>
          <a:xfrm>
            <a:off x="10309658" y="5640420"/>
            <a:ext cx="1631898" cy="400110"/>
          </a:xfrm>
          <a:prstGeom prst="rect">
            <a:avLst/>
          </a:prstGeom>
          <a:solidFill>
            <a:schemeClr val="bg1"/>
          </a:solidFill>
        </p:spPr>
        <p:txBody>
          <a:bodyPr wrap="square" rtlCol="0">
            <a:spAutoFit/>
          </a:bodyPr>
          <a:lstStyle/>
          <a:p>
            <a:r>
              <a:rPr lang="it-IT" sz="2000" b="1" dirty="0">
                <a:solidFill>
                  <a:schemeClr val="accent3"/>
                </a:solidFill>
              </a:rPr>
              <a:t>h</a:t>
            </a:r>
            <a:r>
              <a:rPr lang="el-GR" sz="2000" b="1" dirty="0">
                <a:solidFill>
                  <a:schemeClr val="accent3"/>
                </a:solidFill>
              </a:rPr>
              <a:t>ν</a:t>
            </a:r>
            <a:r>
              <a:rPr lang="it-IT" sz="2000" b="1" baseline="-25000" dirty="0">
                <a:solidFill>
                  <a:schemeClr val="accent3"/>
                </a:solidFill>
              </a:rPr>
              <a:t>1</a:t>
            </a:r>
            <a:r>
              <a:rPr lang="it-IT" sz="2000" dirty="0">
                <a:solidFill>
                  <a:schemeClr val="accent3"/>
                </a:solidFill>
              </a:rPr>
              <a:t>= 2304 eV</a:t>
            </a:r>
            <a:endParaRPr lang="en-GB" sz="2000" dirty="0">
              <a:solidFill>
                <a:schemeClr val="accent3"/>
              </a:solidFill>
            </a:endParaRPr>
          </a:p>
        </p:txBody>
      </p:sp>
      <p:sp>
        <p:nvSpPr>
          <p:cNvPr id="33" name="CasellaDiTesto 32">
            <a:extLst>
              <a:ext uri="{FF2B5EF4-FFF2-40B4-BE49-F238E27FC236}">
                <a16:creationId xmlns:a16="http://schemas.microsoft.com/office/drawing/2014/main" id="{FD621EAD-3C75-F9E1-49CA-7F95498A37FC}"/>
              </a:ext>
            </a:extLst>
          </p:cNvPr>
          <p:cNvSpPr txBox="1"/>
          <p:nvPr/>
        </p:nvSpPr>
        <p:spPr>
          <a:xfrm>
            <a:off x="759682" y="3727618"/>
            <a:ext cx="3814916" cy="461665"/>
          </a:xfrm>
          <a:prstGeom prst="rect">
            <a:avLst/>
          </a:prstGeom>
          <a:noFill/>
        </p:spPr>
        <p:txBody>
          <a:bodyPr wrap="square" rtlCol="0">
            <a:spAutoFit/>
          </a:bodyPr>
          <a:lstStyle/>
          <a:p>
            <a:r>
              <a:rPr lang="en-GB" sz="2400" b="1" dirty="0"/>
              <a:t>Emitted spectral power:</a:t>
            </a:r>
          </a:p>
        </p:txBody>
      </p:sp>
      <p:sp>
        <p:nvSpPr>
          <p:cNvPr id="35" name="CasellaDiTesto 34">
            <a:extLst>
              <a:ext uri="{FF2B5EF4-FFF2-40B4-BE49-F238E27FC236}">
                <a16:creationId xmlns:a16="http://schemas.microsoft.com/office/drawing/2014/main" id="{21A38423-A1A6-2BC3-4EA5-924BE1FE308B}"/>
              </a:ext>
            </a:extLst>
          </p:cNvPr>
          <p:cNvSpPr txBox="1"/>
          <p:nvPr/>
        </p:nvSpPr>
        <p:spPr>
          <a:xfrm>
            <a:off x="360691" y="4160026"/>
            <a:ext cx="4605988" cy="369332"/>
          </a:xfrm>
          <a:prstGeom prst="rect">
            <a:avLst/>
          </a:prstGeom>
          <a:noFill/>
        </p:spPr>
        <p:txBody>
          <a:bodyPr wrap="square" rtlCol="0">
            <a:spAutoFit/>
          </a:bodyPr>
          <a:lstStyle/>
          <a:p>
            <a:r>
              <a:rPr lang="en-GB" dirty="0"/>
              <a:t>(</a:t>
            </a:r>
            <a:r>
              <a:rPr lang="en-GB" b="1" dirty="0"/>
              <a:t>Hp: </a:t>
            </a:r>
            <a:r>
              <a:rPr lang="en-GB" dirty="0"/>
              <a:t>Maxwellian electron velocity distribution)</a:t>
            </a:r>
          </a:p>
        </p:txBody>
      </p:sp>
      <p:sp>
        <p:nvSpPr>
          <p:cNvPr id="37" name="CasellaDiTesto 36">
            <a:extLst>
              <a:ext uri="{FF2B5EF4-FFF2-40B4-BE49-F238E27FC236}">
                <a16:creationId xmlns:a16="http://schemas.microsoft.com/office/drawing/2014/main" id="{1E741FA4-5C50-867C-2192-0EF0C04F409F}"/>
              </a:ext>
            </a:extLst>
          </p:cNvPr>
          <p:cNvSpPr txBox="1"/>
          <p:nvPr/>
        </p:nvSpPr>
        <p:spPr>
          <a:xfrm>
            <a:off x="1854300" y="4613424"/>
            <a:ext cx="1618770" cy="461665"/>
          </a:xfrm>
          <a:prstGeom prst="rect">
            <a:avLst/>
          </a:prstGeom>
          <a:noFill/>
        </p:spPr>
        <p:txBody>
          <a:bodyPr wrap="square" rtlCol="0">
            <a:spAutoFit/>
          </a:bodyPr>
          <a:lstStyle/>
          <a:p>
            <a:pPr algn="ctr"/>
            <a:r>
              <a:rPr lang="it-IT" dirty="0"/>
              <a:t>For </a:t>
            </a:r>
            <a:r>
              <a:rPr lang="el-GR" sz="2400" b="1" dirty="0">
                <a:solidFill>
                  <a:schemeClr val="accent3"/>
                </a:solidFill>
              </a:rPr>
              <a:t>ν</a:t>
            </a:r>
            <a:r>
              <a:rPr lang="it-IT" sz="2400" b="1" dirty="0">
                <a:solidFill>
                  <a:schemeClr val="accent3"/>
                </a:solidFill>
              </a:rPr>
              <a:t> &gt; </a:t>
            </a:r>
            <a:r>
              <a:rPr lang="el-GR" sz="2400" b="1" dirty="0">
                <a:solidFill>
                  <a:schemeClr val="accent3"/>
                </a:solidFill>
              </a:rPr>
              <a:t>ν</a:t>
            </a:r>
            <a:r>
              <a:rPr lang="it-IT" sz="2400" b="1" baseline="-25000" dirty="0">
                <a:solidFill>
                  <a:schemeClr val="accent3"/>
                </a:solidFill>
              </a:rPr>
              <a:t>1</a:t>
            </a:r>
            <a:r>
              <a:rPr lang="it-IT" sz="2400" b="1" dirty="0"/>
              <a:t>:</a:t>
            </a:r>
            <a:endParaRPr lang="en-GB" sz="2400" b="1" dirty="0"/>
          </a:p>
        </p:txBody>
      </p:sp>
      <p:sp>
        <p:nvSpPr>
          <p:cNvPr id="45" name="CasellaDiTesto 44">
            <a:extLst>
              <a:ext uri="{FF2B5EF4-FFF2-40B4-BE49-F238E27FC236}">
                <a16:creationId xmlns:a16="http://schemas.microsoft.com/office/drawing/2014/main" id="{20658E6D-7873-2666-0C77-91EFC6F46628}"/>
              </a:ext>
            </a:extLst>
          </p:cNvPr>
          <p:cNvSpPr txBox="1"/>
          <p:nvPr/>
        </p:nvSpPr>
        <p:spPr>
          <a:xfrm>
            <a:off x="6756432" y="6489950"/>
            <a:ext cx="3740811" cy="338554"/>
          </a:xfrm>
          <a:prstGeom prst="rect">
            <a:avLst/>
          </a:prstGeom>
          <a:noFill/>
        </p:spPr>
        <p:txBody>
          <a:bodyPr wrap="square">
            <a:spAutoFit/>
          </a:bodyPr>
          <a:lstStyle/>
          <a:p>
            <a:pPr algn="ctr"/>
            <a:r>
              <a:rPr lang="fr-FR" sz="1600" i="1" dirty="0">
                <a:solidFill>
                  <a:schemeClr val="accent5">
                    <a:lumMod val="75000"/>
                  </a:schemeClr>
                </a:solidFill>
              </a:rPr>
              <a:t>D. Duston et al., Phys. Rev. A 31, 3220 (1985).</a:t>
            </a:r>
            <a:endParaRPr lang="en-GB" sz="1600" i="1" dirty="0">
              <a:solidFill>
                <a:schemeClr val="accent5">
                  <a:lumMod val="75000"/>
                </a:schemeClr>
              </a:solidFill>
            </a:endParaRPr>
          </a:p>
        </p:txBody>
      </p:sp>
      <p:sp>
        <p:nvSpPr>
          <p:cNvPr id="47" name="Rettangolo 46">
            <a:extLst>
              <a:ext uri="{FF2B5EF4-FFF2-40B4-BE49-F238E27FC236}">
                <a16:creationId xmlns:a16="http://schemas.microsoft.com/office/drawing/2014/main" id="{BDFEB7E1-1477-C307-8C87-4217210F5D81}"/>
              </a:ext>
            </a:extLst>
          </p:cNvPr>
          <p:cNvSpPr/>
          <p:nvPr/>
        </p:nvSpPr>
        <p:spPr>
          <a:xfrm>
            <a:off x="10497244" y="1986281"/>
            <a:ext cx="1207076" cy="3634476"/>
          </a:xfrm>
          <a:prstGeom prst="rect">
            <a:avLst/>
          </a:prstGeom>
          <a:solidFill>
            <a:srgbClr val="FFBE5F">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CasellaDiTesto 51">
            <a:extLst>
              <a:ext uri="{FF2B5EF4-FFF2-40B4-BE49-F238E27FC236}">
                <a16:creationId xmlns:a16="http://schemas.microsoft.com/office/drawing/2014/main" id="{7DA0E816-2F8A-609F-5529-7CB768BB46C4}"/>
              </a:ext>
            </a:extLst>
          </p:cNvPr>
          <p:cNvSpPr txBox="1"/>
          <p:nvPr/>
        </p:nvSpPr>
        <p:spPr>
          <a:xfrm>
            <a:off x="6096000" y="5097785"/>
            <a:ext cx="1514168" cy="400110"/>
          </a:xfrm>
          <a:prstGeom prst="rect">
            <a:avLst/>
          </a:prstGeom>
          <a:noFill/>
          <a:ln>
            <a:solidFill>
              <a:schemeClr val="tx1"/>
            </a:solidFill>
          </a:ln>
        </p:spPr>
        <p:txBody>
          <a:bodyPr wrap="square" rtlCol="0">
            <a:spAutoFit/>
          </a:bodyPr>
          <a:lstStyle/>
          <a:p>
            <a:pPr algn="ctr"/>
            <a:r>
              <a:rPr lang="en-GB" sz="2000" b="1" dirty="0"/>
              <a:t>Al plasma</a:t>
            </a:r>
          </a:p>
        </p:txBody>
      </p:sp>
      <p:sp>
        <p:nvSpPr>
          <p:cNvPr id="56" name="CasellaDiTesto 55">
            <a:extLst>
              <a:ext uri="{FF2B5EF4-FFF2-40B4-BE49-F238E27FC236}">
                <a16:creationId xmlns:a16="http://schemas.microsoft.com/office/drawing/2014/main" id="{CC958DF9-8B83-4EEC-E9EF-958E14FED049}"/>
              </a:ext>
            </a:extLst>
          </p:cNvPr>
          <p:cNvSpPr txBox="1"/>
          <p:nvPr/>
        </p:nvSpPr>
        <p:spPr>
          <a:xfrm>
            <a:off x="880614" y="6166773"/>
            <a:ext cx="3521590" cy="369332"/>
          </a:xfrm>
          <a:prstGeom prst="rect">
            <a:avLst/>
          </a:prstGeom>
          <a:noFill/>
        </p:spPr>
        <p:txBody>
          <a:bodyPr wrap="square" rtlCol="0">
            <a:spAutoFit/>
          </a:bodyPr>
          <a:lstStyle/>
          <a:p>
            <a:pPr algn="ctr"/>
            <a:r>
              <a:rPr lang="en-GB" dirty="0"/>
              <a:t>T</a:t>
            </a:r>
            <a:r>
              <a:rPr lang="en-GB" baseline="-25000" dirty="0"/>
              <a:t>e</a:t>
            </a:r>
            <a:r>
              <a:rPr lang="en-GB" dirty="0"/>
              <a:t> = electron plasma temperature</a:t>
            </a:r>
          </a:p>
        </p:txBody>
      </p:sp>
      <mc:AlternateContent xmlns:mc="http://schemas.openxmlformats.org/markup-compatibility/2006" xmlns:a14="http://schemas.microsoft.com/office/drawing/2010/main">
        <mc:Choice Requires="a14">
          <p:sp>
            <p:nvSpPr>
              <p:cNvPr id="2" name="CasellaDiTesto 1">
                <a:extLst>
                  <a:ext uri="{FF2B5EF4-FFF2-40B4-BE49-F238E27FC236}">
                    <a16:creationId xmlns:a16="http://schemas.microsoft.com/office/drawing/2014/main" id="{6C7698F4-0308-F08B-6169-C7B4F8EE6AFF}"/>
                  </a:ext>
                </a:extLst>
              </p:cNvPr>
              <p:cNvSpPr txBox="1"/>
              <p:nvPr/>
            </p:nvSpPr>
            <p:spPr>
              <a:xfrm>
                <a:off x="409933" y="5136856"/>
                <a:ext cx="4462953" cy="968150"/>
              </a:xfrm>
              <a:prstGeom prst="rect">
                <a:avLst/>
              </a:prstGeom>
              <a:noFill/>
            </p:spPr>
            <p:txBody>
              <a:bodyPr wrap="none" lIns="0" tIns="0" rIns="0" bIns="0" rtlCol="0">
                <a:spAutoFit/>
              </a:bodyPr>
              <a:lstStyle/>
              <a:p>
                <a:pPr/>
                <a14:m>
                  <m:oMathPara xmlns:m="http://schemas.openxmlformats.org/officeDocument/2006/math">
                    <m:oMath>
                      <m:sSub>
                        <m:sSubPr>
                          <m:ctrlPr>
                            <a:rPr lang="en-GB" sz="2800" b="0" i="1" smtClean="0">
                              <a:solidFill>
                                <a:schemeClr val="accent2"/>
                              </a:solidFill>
                              <a:latin typeface="Cambria Math" panose="02040503050406030204" pitchFamily="18" charset="0"/>
                            </a:rPr>
                          </m:ctrlPr>
                        </m:sSubPr>
                        <m:e>
                          <m:r>
                            <a:rPr lang="en-GB" sz="2800" b="0" i="1" smtClean="0">
                              <a:solidFill>
                                <a:schemeClr val="accent2"/>
                              </a:solidFill>
                              <a:latin typeface="Cambria Math" panose="02040503050406030204" pitchFamily="18" charset="0"/>
                            </a:rPr>
                            <m:t>𝐼</m:t>
                          </m:r>
                        </m:e>
                        <m:sub>
                          <m:r>
                            <a:rPr lang="en-GB" sz="2800" b="0" i="1" smtClean="0">
                              <a:solidFill>
                                <a:schemeClr val="accent2"/>
                              </a:solidFill>
                              <a:latin typeface="Cambria Math" panose="02040503050406030204" pitchFamily="18" charset="0"/>
                            </a:rPr>
                            <m:t>𝜈</m:t>
                          </m:r>
                        </m:sub>
                      </m:sSub>
                      <m:d>
                        <m:dPr>
                          <m:ctrlPr>
                            <a:rPr lang="en-GB" sz="2800" b="0" i="1" smtClean="0">
                              <a:solidFill>
                                <a:schemeClr val="accent2"/>
                              </a:solidFill>
                              <a:latin typeface="Cambria Math" panose="02040503050406030204" pitchFamily="18" charset="0"/>
                            </a:rPr>
                          </m:ctrlPr>
                        </m:dPr>
                        <m:e>
                          <m:r>
                            <a:rPr lang="en-GB" sz="2800" b="0" i="1" smtClean="0">
                              <a:solidFill>
                                <a:schemeClr val="accent2"/>
                              </a:solidFill>
                              <a:latin typeface="Cambria Math" panose="02040503050406030204" pitchFamily="18" charset="0"/>
                            </a:rPr>
                            <m:t>𝜈</m:t>
                          </m:r>
                          <m:r>
                            <a:rPr lang="en-GB" sz="2800" b="0" i="1" smtClean="0">
                              <a:solidFill>
                                <a:schemeClr val="accent2"/>
                              </a:solidFill>
                              <a:latin typeface="Cambria Math" panose="02040503050406030204" pitchFamily="18" charset="0"/>
                            </a:rPr>
                            <m:t>,</m:t>
                          </m:r>
                          <m:sSub>
                            <m:sSubPr>
                              <m:ctrlPr>
                                <a:rPr lang="en-GB" sz="2800" b="0" i="1" smtClean="0">
                                  <a:solidFill>
                                    <a:schemeClr val="accent2"/>
                                  </a:solidFill>
                                  <a:latin typeface="Cambria Math" panose="02040503050406030204" pitchFamily="18" charset="0"/>
                                </a:rPr>
                              </m:ctrlPr>
                            </m:sSubPr>
                            <m:e>
                              <m:r>
                                <a:rPr lang="en-GB" sz="2800" b="0" i="1" smtClean="0">
                                  <a:solidFill>
                                    <a:schemeClr val="accent2"/>
                                  </a:solidFill>
                                  <a:latin typeface="Cambria Math" panose="02040503050406030204" pitchFamily="18" charset="0"/>
                                </a:rPr>
                                <m:t>𝑇</m:t>
                              </m:r>
                            </m:e>
                            <m:sub>
                              <m:r>
                                <a:rPr lang="en-GB" sz="2800" b="0" i="1" smtClean="0">
                                  <a:solidFill>
                                    <a:schemeClr val="accent2"/>
                                  </a:solidFill>
                                  <a:latin typeface="Cambria Math" panose="02040503050406030204" pitchFamily="18" charset="0"/>
                                </a:rPr>
                                <m:t>𝑒</m:t>
                              </m:r>
                            </m:sub>
                          </m:sSub>
                        </m:e>
                      </m:d>
                      <m:r>
                        <a:rPr lang="en-GB" sz="2800" b="0" i="1" smtClean="0">
                          <a:solidFill>
                            <a:schemeClr val="accent2"/>
                          </a:solidFill>
                          <a:latin typeface="Cambria Math" panose="02040503050406030204" pitchFamily="18" charset="0"/>
                        </a:rPr>
                        <m:t>=</m:t>
                      </m:r>
                      <m:r>
                        <a:rPr lang="en-GB" sz="2800" b="0" i="1" smtClean="0">
                          <a:solidFill>
                            <a:schemeClr val="accent2"/>
                          </a:solidFill>
                          <a:latin typeface="Cambria Math" panose="02040503050406030204" pitchFamily="18" charset="0"/>
                        </a:rPr>
                        <m:t>𝐾</m:t>
                      </m:r>
                      <m:d>
                        <m:dPr>
                          <m:ctrlPr>
                            <a:rPr lang="en-GB" sz="2800" b="0" i="1" smtClean="0">
                              <a:solidFill>
                                <a:schemeClr val="accent2"/>
                              </a:solidFill>
                              <a:latin typeface="Cambria Math" panose="02040503050406030204" pitchFamily="18" charset="0"/>
                            </a:rPr>
                          </m:ctrlPr>
                        </m:dPr>
                        <m:e>
                          <m:sSub>
                            <m:sSubPr>
                              <m:ctrlPr>
                                <a:rPr lang="en-GB" sz="2800" b="0" i="1" smtClean="0">
                                  <a:solidFill>
                                    <a:schemeClr val="accent2"/>
                                  </a:solidFill>
                                  <a:latin typeface="Cambria Math" panose="02040503050406030204" pitchFamily="18" charset="0"/>
                                </a:rPr>
                              </m:ctrlPr>
                            </m:sSubPr>
                            <m:e>
                              <m:r>
                                <a:rPr lang="en-GB" sz="2800" b="0" i="1" smtClean="0">
                                  <a:solidFill>
                                    <a:schemeClr val="accent2"/>
                                  </a:solidFill>
                                  <a:latin typeface="Cambria Math" panose="02040503050406030204" pitchFamily="18" charset="0"/>
                                </a:rPr>
                                <m:t>𝑇</m:t>
                              </m:r>
                            </m:e>
                            <m:sub>
                              <m:r>
                                <a:rPr lang="en-GB" sz="2800" b="0" i="1" smtClean="0">
                                  <a:solidFill>
                                    <a:schemeClr val="accent2"/>
                                  </a:solidFill>
                                  <a:latin typeface="Cambria Math" panose="02040503050406030204" pitchFamily="18" charset="0"/>
                                </a:rPr>
                                <m:t>𝑒</m:t>
                              </m:r>
                            </m:sub>
                          </m:sSub>
                        </m:e>
                      </m:d>
                      <m:r>
                        <a:rPr lang="en-GB" sz="2800" b="0" i="1" smtClean="0">
                          <a:solidFill>
                            <a:schemeClr val="accent2"/>
                          </a:solidFill>
                          <a:latin typeface="Cambria Math" panose="02040503050406030204" pitchFamily="18" charset="0"/>
                        </a:rPr>
                        <m:t>𝑒𝑥𝑝</m:t>
                      </m:r>
                      <m:d>
                        <m:dPr>
                          <m:ctrlPr>
                            <a:rPr lang="en-GB" sz="2800" b="0" i="1" smtClean="0">
                              <a:solidFill>
                                <a:schemeClr val="accent2"/>
                              </a:solidFill>
                              <a:latin typeface="Cambria Math" panose="02040503050406030204" pitchFamily="18" charset="0"/>
                            </a:rPr>
                          </m:ctrlPr>
                        </m:dPr>
                        <m:e>
                          <m:r>
                            <a:rPr lang="en-GB" sz="2800" b="0" i="1" smtClean="0">
                              <a:solidFill>
                                <a:schemeClr val="accent2"/>
                              </a:solidFill>
                              <a:latin typeface="Cambria Math" panose="02040503050406030204" pitchFamily="18" charset="0"/>
                            </a:rPr>
                            <m:t>−</m:t>
                          </m:r>
                          <m:f>
                            <m:fPr>
                              <m:ctrlPr>
                                <a:rPr lang="en-GB" sz="2800" b="0" i="1" smtClean="0">
                                  <a:solidFill>
                                    <a:schemeClr val="accent2"/>
                                  </a:solidFill>
                                  <a:latin typeface="Cambria Math" panose="02040503050406030204" pitchFamily="18" charset="0"/>
                                </a:rPr>
                              </m:ctrlPr>
                            </m:fPr>
                            <m:num>
                              <m:r>
                                <a:rPr lang="en-GB" sz="2800" b="0" i="1" smtClean="0">
                                  <a:solidFill>
                                    <a:schemeClr val="accent2"/>
                                  </a:solidFill>
                                  <a:latin typeface="Cambria Math" panose="02040503050406030204" pitchFamily="18" charset="0"/>
                                </a:rPr>
                                <m:t>ℎ</m:t>
                              </m:r>
                              <m:r>
                                <a:rPr lang="en-GB" sz="2800" b="0" i="1" smtClean="0">
                                  <a:solidFill>
                                    <a:schemeClr val="accent2"/>
                                  </a:solidFill>
                                  <a:latin typeface="Cambria Math" panose="02040503050406030204" pitchFamily="18" charset="0"/>
                                </a:rPr>
                                <m:t>𝜈</m:t>
                              </m:r>
                            </m:num>
                            <m:den>
                              <m:sSub>
                                <m:sSubPr>
                                  <m:ctrlPr>
                                    <a:rPr lang="en-GB" sz="2800" b="0" i="1" smtClean="0">
                                      <a:solidFill>
                                        <a:schemeClr val="accent2"/>
                                      </a:solidFill>
                                      <a:latin typeface="Cambria Math" panose="02040503050406030204" pitchFamily="18" charset="0"/>
                                    </a:rPr>
                                  </m:ctrlPr>
                                </m:sSubPr>
                                <m:e>
                                  <m:r>
                                    <a:rPr lang="en-GB" sz="2800" b="0" i="1" smtClean="0">
                                      <a:solidFill>
                                        <a:schemeClr val="accent2"/>
                                      </a:solidFill>
                                      <a:latin typeface="Cambria Math" panose="02040503050406030204" pitchFamily="18" charset="0"/>
                                    </a:rPr>
                                    <m:t>𝑇</m:t>
                                  </m:r>
                                </m:e>
                                <m:sub>
                                  <m:r>
                                    <a:rPr lang="en-GB" sz="2800" b="0" i="1" smtClean="0">
                                      <a:solidFill>
                                        <a:schemeClr val="accent2"/>
                                      </a:solidFill>
                                      <a:latin typeface="Cambria Math" panose="02040503050406030204" pitchFamily="18" charset="0"/>
                                    </a:rPr>
                                    <m:t>𝑒</m:t>
                                  </m:r>
                                </m:sub>
                              </m:sSub>
                            </m:den>
                          </m:f>
                        </m:e>
                      </m:d>
                    </m:oMath>
                  </m:oMathPara>
                </a14:m>
                <a:endParaRPr lang="en-GB" sz="2800" dirty="0"/>
              </a:p>
            </p:txBody>
          </p:sp>
        </mc:Choice>
        <mc:Fallback xmlns="">
          <p:sp>
            <p:nvSpPr>
              <p:cNvPr id="2" name="CasellaDiTesto 1">
                <a:extLst>
                  <a:ext uri="{FF2B5EF4-FFF2-40B4-BE49-F238E27FC236}">
                    <a16:creationId xmlns:a16="http://schemas.microsoft.com/office/drawing/2014/main" id="{6C7698F4-0308-F08B-6169-C7B4F8EE6AFF}"/>
                  </a:ext>
                </a:extLst>
              </p:cNvPr>
              <p:cNvSpPr txBox="1">
                <a:spLocks noRot="1" noChangeAspect="1" noMove="1" noResize="1" noEditPoints="1" noAdjustHandles="1" noChangeArrowheads="1" noChangeShapeType="1" noTextEdit="1"/>
              </p:cNvSpPr>
              <p:nvPr/>
            </p:nvSpPr>
            <p:spPr>
              <a:xfrm>
                <a:off x="409933" y="5136856"/>
                <a:ext cx="4462953" cy="968150"/>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7177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DE8CE-301A-5D44-5104-B5CAB8D5F340}"/>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B302BE66-D406-49D7-8ADE-9478E8B80888}"/>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X-Ray Detection</a:t>
            </a:r>
          </a:p>
        </p:txBody>
      </p:sp>
      <p:pic>
        <p:nvPicPr>
          <p:cNvPr id="13" name="Immagine 12">
            <a:extLst>
              <a:ext uri="{FF2B5EF4-FFF2-40B4-BE49-F238E27FC236}">
                <a16:creationId xmlns:a16="http://schemas.microsoft.com/office/drawing/2014/main" id="{64198D6F-10B8-7920-F806-9300A2307425}"/>
              </a:ext>
            </a:extLst>
          </p:cNvPr>
          <p:cNvPicPr>
            <a:picLocks noChangeAspect="1"/>
          </p:cNvPicPr>
          <p:nvPr/>
        </p:nvPicPr>
        <p:blipFill>
          <a:blip r:embed="rId3"/>
          <a:stretch>
            <a:fillRect/>
          </a:stretch>
        </p:blipFill>
        <p:spPr>
          <a:xfrm>
            <a:off x="301650" y="2045110"/>
            <a:ext cx="7029204" cy="4339940"/>
          </a:xfrm>
          <a:prstGeom prst="rect">
            <a:avLst/>
          </a:prstGeom>
        </p:spPr>
      </p:pic>
      <p:sp>
        <p:nvSpPr>
          <p:cNvPr id="17" name="CasellaDiTesto 16">
            <a:extLst>
              <a:ext uri="{FF2B5EF4-FFF2-40B4-BE49-F238E27FC236}">
                <a16:creationId xmlns:a16="http://schemas.microsoft.com/office/drawing/2014/main" id="{974AA9BD-FF40-6A9C-A2DE-D39414A8CAFD}"/>
              </a:ext>
            </a:extLst>
          </p:cNvPr>
          <p:cNvSpPr txBox="1"/>
          <p:nvPr/>
        </p:nvSpPr>
        <p:spPr>
          <a:xfrm>
            <a:off x="7324171" y="5341344"/>
            <a:ext cx="4532670" cy="1477328"/>
          </a:xfrm>
          <a:prstGeom prst="rect">
            <a:avLst/>
          </a:prstGeom>
          <a:noFill/>
        </p:spPr>
        <p:txBody>
          <a:bodyPr wrap="square">
            <a:spAutoFit/>
          </a:bodyPr>
          <a:lstStyle/>
          <a:p>
            <a:r>
              <a:rPr lang="el-GR" dirty="0">
                <a:latin typeface="Calibri" panose="020F0502020204030204" pitchFamily="34" charset="0"/>
                <a:ea typeface="Calibri" panose="020F0502020204030204" pitchFamily="34" charset="0"/>
                <a:cs typeface="Calibri" panose="020F0502020204030204" pitchFamily="34" charset="0"/>
              </a:rPr>
              <a:t>ν</a:t>
            </a:r>
            <a:r>
              <a:rPr lang="it-IT" dirty="0">
                <a:latin typeface="Calibri" panose="020F0502020204030204" pitchFamily="34" charset="0"/>
                <a:ea typeface="Calibri" panose="020F0502020204030204" pitchFamily="34" charset="0"/>
                <a:cs typeface="Calibri" panose="020F0502020204030204" pitchFamily="34" charset="0"/>
              </a:rPr>
              <a:t> = photon frequency.</a:t>
            </a:r>
            <a:endParaRPr lang="it-IT" dirty="0"/>
          </a:p>
          <a:p>
            <a:r>
              <a:rPr lang="it-IT" dirty="0"/>
              <a:t>e = elementary charge.</a:t>
            </a:r>
          </a:p>
          <a:p>
            <a:r>
              <a:rPr lang="el-GR" dirty="0"/>
              <a:t>ε</a:t>
            </a:r>
            <a:r>
              <a:rPr lang="it-IT" dirty="0"/>
              <a:t> =</a:t>
            </a:r>
            <a:r>
              <a:rPr lang="en-GB" dirty="0"/>
              <a:t> energy to generate an electron-hole pair.</a:t>
            </a:r>
          </a:p>
          <a:p>
            <a:r>
              <a:rPr lang="en-GB" b="1" dirty="0"/>
              <a:t>k</a:t>
            </a:r>
            <a:r>
              <a:rPr lang="en-GB" b="1" baseline="-25000" dirty="0"/>
              <a:t>f</a:t>
            </a:r>
            <a:r>
              <a:rPr lang="en-GB" b="1" dirty="0"/>
              <a:t> = attenuation coefficient.</a:t>
            </a:r>
          </a:p>
          <a:p>
            <a:r>
              <a:rPr lang="en-GB" b="1" dirty="0"/>
              <a:t>d</a:t>
            </a:r>
            <a:r>
              <a:rPr lang="en-GB" b="1" baseline="-25000" dirty="0"/>
              <a:t>f</a:t>
            </a:r>
            <a:r>
              <a:rPr lang="en-GB" b="1" dirty="0"/>
              <a:t> = filter thickness</a:t>
            </a:r>
            <a:r>
              <a:rPr lang="en-GB" dirty="0"/>
              <a:t>.</a:t>
            </a:r>
          </a:p>
        </p:txBody>
      </p:sp>
      <p:sp>
        <p:nvSpPr>
          <p:cNvPr id="19" name="CasellaDiTesto 18">
            <a:extLst>
              <a:ext uri="{FF2B5EF4-FFF2-40B4-BE49-F238E27FC236}">
                <a16:creationId xmlns:a16="http://schemas.microsoft.com/office/drawing/2014/main" id="{B41AB29C-1707-C1EA-9812-6A5C996B759F}"/>
              </a:ext>
            </a:extLst>
          </p:cNvPr>
          <p:cNvSpPr txBox="1"/>
          <p:nvPr/>
        </p:nvSpPr>
        <p:spPr>
          <a:xfrm>
            <a:off x="9277281" y="4870264"/>
            <a:ext cx="2264479" cy="369332"/>
          </a:xfrm>
          <a:prstGeom prst="rect">
            <a:avLst/>
          </a:prstGeom>
          <a:noFill/>
        </p:spPr>
        <p:txBody>
          <a:bodyPr wrap="square" rtlCol="0">
            <a:spAutoFit/>
          </a:bodyPr>
          <a:lstStyle/>
          <a:p>
            <a:pPr algn="ctr"/>
            <a:r>
              <a:rPr lang="en-GB" b="1" dirty="0"/>
              <a:t>Filter transmission</a:t>
            </a:r>
            <a:endParaRPr lang="en-GB" dirty="0"/>
          </a:p>
        </p:txBody>
      </p:sp>
      <p:sp>
        <p:nvSpPr>
          <p:cNvPr id="21" name="Parentesi graffa chiusa 20">
            <a:extLst>
              <a:ext uri="{FF2B5EF4-FFF2-40B4-BE49-F238E27FC236}">
                <a16:creationId xmlns:a16="http://schemas.microsoft.com/office/drawing/2014/main" id="{0900E025-9C02-0422-F0EA-7D350D06CDD6}"/>
              </a:ext>
            </a:extLst>
          </p:cNvPr>
          <p:cNvSpPr/>
          <p:nvPr/>
        </p:nvSpPr>
        <p:spPr>
          <a:xfrm rot="5400000">
            <a:off x="10133848" y="3775844"/>
            <a:ext cx="343951" cy="1874324"/>
          </a:xfrm>
          <a:prstGeom prst="rightBrace">
            <a:avLst>
              <a:gd name="adj1" fmla="val 62916"/>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CasellaDiTesto 21">
            <a:extLst>
              <a:ext uri="{FF2B5EF4-FFF2-40B4-BE49-F238E27FC236}">
                <a16:creationId xmlns:a16="http://schemas.microsoft.com/office/drawing/2014/main" id="{D785BD79-436B-424C-22B1-B00C8F424314}"/>
              </a:ext>
            </a:extLst>
          </p:cNvPr>
          <p:cNvSpPr txBox="1"/>
          <p:nvPr/>
        </p:nvSpPr>
        <p:spPr>
          <a:xfrm>
            <a:off x="7324171" y="3044886"/>
            <a:ext cx="4629691" cy="738664"/>
          </a:xfrm>
          <a:prstGeom prst="rect">
            <a:avLst/>
          </a:prstGeom>
          <a:noFill/>
        </p:spPr>
        <p:txBody>
          <a:bodyPr wrap="square" rtlCol="0">
            <a:spAutoFit/>
          </a:bodyPr>
          <a:lstStyle/>
          <a:p>
            <a:r>
              <a:rPr lang="en-GB" sz="2400" b="1" dirty="0"/>
              <a:t>Sensitivity:</a:t>
            </a:r>
          </a:p>
          <a:p>
            <a:r>
              <a:rPr lang="en-GB" dirty="0"/>
              <a:t>(generated current/incident photon energy).</a:t>
            </a:r>
          </a:p>
        </p:txBody>
      </p:sp>
      <p:sp>
        <p:nvSpPr>
          <p:cNvPr id="4" name="CasellaDiTesto 3">
            <a:extLst>
              <a:ext uri="{FF2B5EF4-FFF2-40B4-BE49-F238E27FC236}">
                <a16:creationId xmlns:a16="http://schemas.microsoft.com/office/drawing/2014/main" id="{23B7873C-5DDF-BB93-70B7-276FB3D120FF}"/>
              </a:ext>
            </a:extLst>
          </p:cNvPr>
          <p:cNvSpPr txBox="1"/>
          <p:nvPr/>
        </p:nvSpPr>
        <p:spPr>
          <a:xfrm>
            <a:off x="0" y="6519446"/>
            <a:ext cx="7049728" cy="307777"/>
          </a:xfrm>
          <a:prstGeom prst="rect">
            <a:avLst/>
          </a:prstGeom>
          <a:noFill/>
        </p:spPr>
        <p:txBody>
          <a:bodyPr wrap="square">
            <a:spAutoFit/>
          </a:bodyPr>
          <a:lstStyle/>
          <a:p>
            <a:pPr algn="just"/>
            <a:r>
              <a:rPr lang="en-US" sz="1400" i="1" dirty="0">
                <a:solidFill>
                  <a:schemeClr val="accent5">
                    <a:lumMod val="75000"/>
                  </a:schemeClr>
                </a:solidFill>
              </a:rPr>
              <a:t>R. W. Kuckuck, Semiconductor Detectors for Use in the Current Mode, Lawrence Radiation Lab (1971).</a:t>
            </a:r>
            <a:endParaRPr lang="en-GB" sz="1400" i="1" dirty="0">
              <a:solidFill>
                <a:schemeClr val="accent5">
                  <a:lumMod val="75000"/>
                </a:schemeClr>
              </a:solidFill>
            </a:endParaRPr>
          </a:p>
        </p:txBody>
      </p:sp>
      <mc:AlternateContent xmlns:mc="http://schemas.openxmlformats.org/markup-compatibility/2006" xmlns:a14="http://schemas.microsoft.com/office/drawing/2010/main">
        <mc:Choice Requires="a14">
          <p:sp>
            <p:nvSpPr>
              <p:cNvPr id="2" name="CasellaDiTesto 1">
                <a:extLst>
                  <a:ext uri="{FF2B5EF4-FFF2-40B4-BE49-F238E27FC236}">
                    <a16:creationId xmlns:a16="http://schemas.microsoft.com/office/drawing/2014/main" id="{99B9C809-0B1C-D61E-F670-D87716B975AE}"/>
                  </a:ext>
                </a:extLst>
              </p:cNvPr>
              <p:cNvSpPr txBox="1"/>
              <p:nvPr/>
            </p:nvSpPr>
            <p:spPr>
              <a:xfrm>
                <a:off x="7898696" y="3941572"/>
                <a:ext cx="3383619" cy="737894"/>
              </a:xfrm>
              <a:prstGeom prst="rect">
                <a:avLst/>
              </a:prstGeom>
              <a:noFill/>
            </p:spPr>
            <p:txBody>
              <a:bodyPr wrap="none" lIns="0" tIns="0" rIns="0" bIns="0" rtlCol="0">
                <a:spAutoFit/>
              </a:bodyPr>
              <a:lstStyle/>
              <a:p>
                <a:pPr/>
                <a14:m>
                  <m:oMathPara xmlns:m="http://schemas.openxmlformats.org/officeDocument/2006/math">
                    <m:oMath>
                      <m:r>
                        <a:rPr lang="en-GB" sz="2800" b="0" i="1" smtClean="0">
                          <a:solidFill>
                            <a:schemeClr val="accent3"/>
                          </a:solidFill>
                          <a:latin typeface="Cambria Math" panose="02040503050406030204" pitchFamily="18" charset="0"/>
                        </a:rPr>
                        <m:t>𝑆</m:t>
                      </m:r>
                      <m:d>
                        <m:dPr>
                          <m:ctrlPr>
                            <a:rPr lang="en-GB" sz="2800" b="0" i="1" smtClean="0">
                              <a:solidFill>
                                <a:schemeClr val="accent3"/>
                              </a:solidFill>
                              <a:latin typeface="Cambria Math" panose="02040503050406030204" pitchFamily="18" charset="0"/>
                            </a:rPr>
                          </m:ctrlPr>
                        </m:dPr>
                        <m:e>
                          <m:r>
                            <a:rPr lang="en-GB" sz="2800" b="0" i="1" smtClean="0">
                              <a:solidFill>
                                <a:schemeClr val="accent3"/>
                              </a:solidFill>
                              <a:latin typeface="Cambria Math" panose="02040503050406030204" pitchFamily="18" charset="0"/>
                            </a:rPr>
                            <m:t>𝜈</m:t>
                          </m:r>
                        </m:e>
                      </m:d>
                      <m:r>
                        <a:rPr lang="en-GB" sz="2800" i="1">
                          <a:solidFill>
                            <a:schemeClr val="accent3"/>
                          </a:solidFill>
                          <a:latin typeface="Cambria Math" panose="02040503050406030204" pitchFamily="18" charset="0"/>
                          <a:ea typeface="Cambria Math" panose="02040503050406030204" pitchFamily="18" charset="0"/>
                        </a:rPr>
                        <m:t>≈</m:t>
                      </m:r>
                      <m:f>
                        <m:fPr>
                          <m:ctrlPr>
                            <a:rPr lang="en-GB" sz="2800" b="0" i="1" smtClean="0">
                              <a:solidFill>
                                <a:schemeClr val="accent3"/>
                              </a:solidFill>
                              <a:latin typeface="Cambria Math" panose="02040503050406030204" pitchFamily="18" charset="0"/>
                            </a:rPr>
                          </m:ctrlPr>
                        </m:fPr>
                        <m:num>
                          <m:r>
                            <a:rPr lang="en-GB" sz="2800" b="0" i="1" smtClean="0">
                              <a:solidFill>
                                <a:schemeClr val="accent3"/>
                              </a:solidFill>
                              <a:latin typeface="Cambria Math" panose="02040503050406030204" pitchFamily="18" charset="0"/>
                            </a:rPr>
                            <m:t>𝑒</m:t>
                          </m:r>
                        </m:num>
                        <m:den>
                          <m:r>
                            <a:rPr lang="en-GB" sz="2800" b="0" i="1" smtClean="0">
                              <a:solidFill>
                                <a:schemeClr val="accent3"/>
                              </a:solidFill>
                              <a:latin typeface="Cambria Math" panose="02040503050406030204" pitchFamily="18" charset="0"/>
                            </a:rPr>
                            <m:t>𝜖</m:t>
                          </m:r>
                        </m:den>
                      </m:f>
                      <m:r>
                        <a:rPr lang="en-GB" sz="2800" b="0" i="1" smtClean="0">
                          <a:solidFill>
                            <a:schemeClr val="accent3"/>
                          </a:solidFill>
                          <a:latin typeface="Cambria Math" panose="02040503050406030204" pitchFamily="18" charset="0"/>
                        </a:rPr>
                        <m:t>𝑒𝑥𝑝</m:t>
                      </m:r>
                      <m:d>
                        <m:dPr>
                          <m:ctrlPr>
                            <a:rPr lang="en-GB" sz="2800" b="0" i="1" smtClean="0">
                              <a:solidFill>
                                <a:schemeClr val="accent3"/>
                              </a:solidFill>
                              <a:latin typeface="Cambria Math" panose="02040503050406030204" pitchFamily="18" charset="0"/>
                            </a:rPr>
                          </m:ctrlPr>
                        </m:dPr>
                        <m:e>
                          <m:r>
                            <a:rPr lang="en-GB" sz="2800" b="0" i="1" smtClean="0">
                              <a:solidFill>
                                <a:schemeClr val="accent3"/>
                              </a:solidFill>
                              <a:latin typeface="Cambria Math" panose="02040503050406030204" pitchFamily="18" charset="0"/>
                            </a:rPr>
                            <m:t>−</m:t>
                          </m:r>
                          <m:sSub>
                            <m:sSubPr>
                              <m:ctrlPr>
                                <a:rPr lang="en-GB" sz="2800" b="0" i="1" smtClean="0">
                                  <a:solidFill>
                                    <a:schemeClr val="accent3"/>
                                  </a:solidFill>
                                  <a:latin typeface="Cambria Math" panose="02040503050406030204" pitchFamily="18" charset="0"/>
                                </a:rPr>
                              </m:ctrlPr>
                            </m:sSubPr>
                            <m:e>
                              <m:r>
                                <a:rPr lang="en-GB" sz="2800" b="0" i="1" smtClean="0">
                                  <a:solidFill>
                                    <a:schemeClr val="accent3"/>
                                  </a:solidFill>
                                  <a:latin typeface="Cambria Math" panose="02040503050406030204" pitchFamily="18" charset="0"/>
                                </a:rPr>
                                <m:t>𝑘</m:t>
                              </m:r>
                            </m:e>
                            <m:sub>
                              <m:r>
                                <a:rPr lang="en-GB" sz="2800" b="0" i="1" smtClean="0">
                                  <a:solidFill>
                                    <a:schemeClr val="accent3"/>
                                  </a:solidFill>
                                  <a:latin typeface="Cambria Math" panose="02040503050406030204" pitchFamily="18" charset="0"/>
                                </a:rPr>
                                <m:t>𝑓</m:t>
                              </m:r>
                            </m:sub>
                          </m:sSub>
                          <m:sSub>
                            <m:sSubPr>
                              <m:ctrlPr>
                                <a:rPr lang="en-GB" sz="2800" b="0" i="1" smtClean="0">
                                  <a:solidFill>
                                    <a:schemeClr val="accent3"/>
                                  </a:solidFill>
                                  <a:latin typeface="Cambria Math" panose="02040503050406030204" pitchFamily="18" charset="0"/>
                                </a:rPr>
                              </m:ctrlPr>
                            </m:sSubPr>
                            <m:e>
                              <m:r>
                                <a:rPr lang="en-GB" sz="2800" b="0" i="1" smtClean="0">
                                  <a:solidFill>
                                    <a:schemeClr val="accent3"/>
                                  </a:solidFill>
                                  <a:latin typeface="Cambria Math" panose="02040503050406030204" pitchFamily="18" charset="0"/>
                                </a:rPr>
                                <m:t>𝑑</m:t>
                              </m:r>
                            </m:e>
                            <m:sub>
                              <m:r>
                                <a:rPr lang="en-GB" sz="2800" b="0" i="1" smtClean="0">
                                  <a:solidFill>
                                    <a:schemeClr val="accent3"/>
                                  </a:solidFill>
                                  <a:latin typeface="Cambria Math" panose="02040503050406030204" pitchFamily="18" charset="0"/>
                                </a:rPr>
                                <m:t>𝑓</m:t>
                              </m:r>
                            </m:sub>
                          </m:sSub>
                        </m:e>
                      </m:d>
                    </m:oMath>
                  </m:oMathPara>
                </a14:m>
                <a:endParaRPr lang="en-GB" sz="2800" dirty="0">
                  <a:solidFill>
                    <a:schemeClr val="accent3"/>
                  </a:solidFill>
                </a:endParaRPr>
              </a:p>
            </p:txBody>
          </p:sp>
        </mc:Choice>
        <mc:Fallback xmlns="">
          <p:sp>
            <p:nvSpPr>
              <p:cNvPr id="2" name="CasellaDiTesto 1">
                <a:extLst>
                  <a:ext uri="{FF2B5EF4-FFF2-40B4-BE49-F238E27FC236}">
                    <a16:creationId xmlns:a16="http://schemas.microsoft.com/office/drawing/2014/main" id="{99B9C809-0B1C-D61E-F670-D87716B975AE}"/>
                  </a:ext>
                </a:extLst>
              </p:cNvPr>
              <p:cNvSpPr txBox="1">
                <a:spLocks noRot="1" noChangeAspect="1" noMove="1" noResize="1" noEditPoints="1" noAdjustHandles="1" noChangeArrowheads="1" noChangeShapeType="1" noTextEdit="1"/>
              </p:cNvSpPr>
              <p:nvPr/>
            </p:nvSpPr>
            <p:spPr>
              <a:xfrm>
                <a:off x="7898696" y="3941572"/>
                <a:ext cx="3383619" cy="737894"/>
              </a:xfrm>
              <a:prstGeom prst="rect">
                <a:avLst/>
              </a:prstGeom>
              <a:blipFill>
                <a:blip r:embed="rId4"/>
                <a:stretch>
                  <a:fillRect/>
                </a:stretch>
              </a:blipFill>
            </p:spPr>
            <p:txBody>
              <a:bodyPr/>
              <a:lstStyle/>
              <a:p>
                <a:r>
                  <a:rPr lang="en-GB">
                    <a:noFill/>
                  </a:rPr>
                  <a:t> </a:t>
                </a:r>
              </a:p>
            </p:txBody>
          </p:sp>
        </mc:Fallback>
      </mc:AlternateContent>
      <p:sp>
        <p:nvSpPr>
          <p:cNvPr id="8" name="CasellaDiTesto 7">
            <a:extLst>
              <a:ext uri="{FF2B5EF4-FFF2-40B4-BE49-F238E27FC236}">
                <a16:creationId xmlns:a16="http://schemas.microsoft.com/office/drawing/2014/main" id="{B0A73894-9165-82A3-C060-64B06BAB3B81}"/>
              </a:ext>
            </a:extLst>
          </p:cNvPr>
          <p:cNvSpPr txBox="1"/>
          <p:nvPr/>
        </p:nvSpPr>
        <p:spPr>
          <a:xfrm>
            <a:off x="7309618" y="2030888"/>
            <a:ext cx="4354062" cy="923330"/>
          </a:xfrm>
          <a:prstGeom prst="rect">
            <a:avLst/>
          </a:prstGeom>
          <a:noFill/>
        </p:spPr>
        <p:txBody>
          <a:bodyPr wrap="square">
            <a:spAutoFit/>
          </a:bodyPr>
          <a:lstStyle/>
          <a:p>
            <a:pPr algn="just"/>
            <a:r>
              <a:rPr lang="en-US" dirty="0"/>
              <a:t>A photon generates a number of electron-hole pairs in the diode proportional to the deposited energy.</a:t>
            </a:r>
            <a:endParaRPr lang="en-GB" dirty="0"/>
          </a:p>
        </p:txBody>
      </p:sp>
    </p:spTree>
    <p:extLst>
      <p:ext uri="{BB962C8B-B14F-4D97-AF65-F5344CB8AC3E}">
        <p14:creationId xmlns:p14="http://schemas.microsoft.com/office/powerpoint/2010/main" val="405095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DA476C3-EB15-C60B-1E6A-B53E5149B4CA}"/>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Plasma Temperature Evaluation</a:t>
            </a:r>
          </a:p>
        </p:txBody>
      </p:sp>
      <mc:AlternateContent xmlns:mc="http://schemas.openxmlformats.org/markup-compatibility/2006" xmlns:a14="http://schemas.microsoft.com/office/drawing/2010/main">
        <mc:Choice Requires="a14">
          <p:sp>
            <p:nvSpPr>
              <p:cNvPr id="9" name="CasellaDiTesto 8">
                <a:extLst>
                  <a:ext uri="{FF2B5EF4-FFF2-40B4-BE49-F238E27FC236}">
                    <a16:creationId xmlns:a16="http://schemas.microsoft.com/office/drawing/2014/main" id="{077A032E-D2A3-ACC1-8649-A9B6BF681089}"/>
                  </a:ext>
                </a:extLst>
              </p:cNvPr>
              <p:cNvSpPr txBox="1"/>
              <p:nvPr/>
            </p:nvSpPr>
            <p:spPr>
              <a:xfrm>
                <a:off x="7797517" y="2538481"/>
                <a:ext cx="1010390" cy="384721"/>
              </a:xfrm>
              <a:prstGeom prst="rect">
                <a:avLst/>
              </a:prstGeom>
              <a:noFill/>
            </p:spPr>
            <p:txBody>
              <a:bodyPr wrap="square" lIns="0" tIns="0" rIns="0" bIns="0" rtlCol="0">
                <a:spAutoFit/>
              </a:bodyPr>
              <a:lstStyle/>
              <a:p>
                <a:pPr/>
                <a14:m>
                  <m:oMathPara xmlns:m="http://schemas.openxmlformats.org/officeDocument/2006/math">
                    <m:oMath>
                      <m:r>
                        <a:rPr lang="en-GB" sz="2500" b="0" i="1" smtClean="0">
                          <a:latin typeface="Cambria Math" panose="02040503050406030204" pitchFamily="18" charset="0"/>
                        </a:rPr>
                        <m:t>𝐶</m:t>
                      </m:r>
                      <m:d>
                        <m:dPr>
                          <m:ctrlPr>
                            <a:rPr lang="en-GB" sz="2500" b="0" i="1" smtClean="0">
                              <a:latin typeface="Cambria Math" panose="02040503050406030204" pitchFamily="18" charset="0"/>
                            </a:rPr>
                          </m:ctrlPr>
                        </m:dPr>
                        <m:e>
                          <m:sSub>
                            <m:sSubPr>
                              <m:ctrlPr>
                                <a:rPr lang="en-GB" sz="2500" b="0" i="1" smtClean="0">
                                  <a:latin typeface="Cambria Math" panose="02040503050406030204" pitchFamily="18" charset="0"/>
                                </a:rPr>
                              </m:ctrlPr>
                            </m:sSubPr>
                            <m:e>
                              <m:r>
                                <a:rPr lang="en-GB" sz="2500" b="0" i="1" smtClean="0">
                                  <a:latin typeface="Cambria Math" panose="02040503050406030204" pitchFamily="18" charset="0"/>
                                </a:rPr>
                                <m:t>𝑇</m:t>
                              </m:r>
                            </m:e>
                            <m:sub>
                              <m:r>
                                <a:rPr lang="en-GB" sz="2500" b="0" i="1" smtClean="0">
                                  <a:latin typeface="Cambria Math" panose="02040503050406030204" pitchFamily="18" charset="0"/>
                                </a:rPr>
                                <m:t>𝑒</m:t>
                              </m:r>
                            </m:sub>
                          </m:sSub>
                        </m:e>
                      </m:d>
                    </m:oMath>
                  </m:oMathPara>
                </a14:m>
                <a:endParaRPr lang="en-GB" sz="2500" dirty="0"/>
              </a:p>
            </p:txBody>
          </p:sp>
        </mc:Choice>
        <mc:Fallback xmlns="">
          <p:sp>
            <p:nvSpPr>
              <p:cNvPr id="9" name="CasellaDiTesto 8">
                <a:extLst>
                  <a:ext uri="{FF2B5EF4-FFF2-40B4-BE49-F238E27FC236}">
                    <a16:creationId xmlns:a16="http://schemas.microsoft.com/office/drawing/2014/main" id="{077A032E-D2A3-ACC1-8649-A9B6BF681089}"/>
                  </a:ext>
                </a:extLst>
              </p:cNvPr>
              <p:cNvSpPr txBox="1">
                <a:spLocks noRot="1" noChangeAspect="1" noMove="1" noResize="1" noEditPoints="1" noAdjustHandles="1" noChangeArrowheads="1" noChangeShapeType="1" noTextEdit="1"/>
              </p:cNvSpPr>
              <p:nvPr/>
            </p:nvSpPr>
            <p:spPr>
              <a:xfrm>
                <a:off x="7797517" y="2538481"/>
                <a:ext cx="1010390" cy="384721"/>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7425FEA7-6740-F609-D6EE-B36EC817733F}"/>
                  </a:ext>
                </a:extLst>
              </p:cNvPr>
              <p:cNvSpPr txBox="1"/>
              <p:nvPr/>
            </p:nvSpPr>
            <p:spPr>
              <a:xfrm>
                <a:off x="626813" y="5196929"/>
                <a:ext cx="5634491" cy="1430200"/>
              </a:xfrm>
              <a:prstGeom prst="rect">
                <a:avLst/>
              </a:prstGeom>
              <a:noFill/>
            </p:spPr>
            <p:txBody>
              <a:bodyPr wrap="none" lIns="0" tIns="0" rIns="0" bIns="0" rtlCol="0">
                <a:spAutoFit/>
              </a:bodyPr>
              <a:lstStyle/>
              <a:p>
                <a:pPr/>
                <a14:m>
                  <m:oMathPara xmlns:m="http://schemas.openxmlformats.org/officeDocument/2006/math">
                    <m:oMath>
                      <m:f>
                        <m:fPr>
                          <m:ctrlPr>
                            <a:rPr lang="en-GB" sz="2500" b="0" i="1" smtClean="0">
                              <a:latin typeface="Cambria Math" panose="02040503050406030204" pitchFamily="18" charset="0"/>
                            </a:rPr>
                          </m:ctrlPr>
                        </m:fPr>
                        <m:num>
                          <m:sSub>
                            <m:sSubPr>
                              <m:ctrlPr>
                                <a:rPr lang="en-GB" sz="2500" b="0" i="1" smtClean="0">
                                  <a:latin typeface="Cambria Math" panose="02040503050406030204" pitchFamily="18" charset="0"/>
                                </a:rPr>
                              </m:ctrlPr>
                            </m:sSubPr>
                            <m:e>
                              <m:r>
                                <a:rPr lang="en-GB" sz="2500" b="0" i="1" smtClean="0">
                                  <a:latin typeface="Cambria Math" panose="02040503050406030204" pitchFamily="18" charset="0"/>
                                </a:rPr>
                                <m:t>𝐶</m:t>
                              </m:r>
                            </m:e>
                            <m:sub>
                              <m:r>
                                <a:rPr lang="en-GB" sz="2500" b="0" i="1" smtClean="0">
                                  <a:latin typeface="Cambria Math" panose="02040503050406030204" pitchFamily="18" charset="0"/>
                                </a:rPr>
                                <m:t>1</m:t>
                              </m:r>
                            </m:sub>
                          </m:sSub>
                        </m:num>
                        <m:den>
                          <m:sSub>
                            <m:sSubPr>
                              <m:ctrlPr>
                                <a:rPr lang="en-GB" sz="2500" b="0" i="1" smtClean="0">
                                  <a:latin typeface="Cambria Math" panose="02040503050406030204" pitchFamily="18" charset="0"/>
                                </a:rPr>
                              </m:ctrlPr>
                            </m:sSubPr>
                            <m:e>
                              <m:r>
                                <a:rPr lang="en-GB" sz="2500" b="0" i="1" smtClean="0">
                                  <a:latin typeface="Cambria Math" panose="02040503050406030204" pitchFamily="18" charset="0"/>
                                </a:rPr>
                                <m:t>𝐶</m:t>
                              </m:r>
                            </m:e>
                            <m:sub>
                              <m:r>
                                <a:rPr lang="en-GB" sz="2500" b="0" i="1" smtClean="0">
                                  <a:latin typeface="Cambria Math" panose="02040503050406030204" pitchFamily="18" charset="0"/>
                                </a:rPr>
                                <m:t>2</m:t>
                              </m:r>
                            </m:sub>
                          </m:sSub>
                        </m:den>
                      </m:f>
                      <m:d>
                        <m:dPr>
                          <m:ctrlPr>
                            <a:rPr lang="en-GB" sz="2500" b="0" i="1" smtClean="0">
                              <a:latin typeface="Cambria Math" panose="02040503050406030204" pitchFamily="18" charset="0"/>
                            </a:rPr>
                          </m:ctrlPr>
                        </m:dPr>
                        <m:e>
                          <m:sSub>
                            <m:sSubPr>
                              <m:ctrlPr>
                                <a:rPr lang="en-GB" sz="2500" b="0" i="1" smtClean="0">
                                  <a:latin typeface="Cambria Math" panose="02040503050406030204" pitchFamily="18" charset="0"/>
                                </a:rPr>
                              </m:ctrlPr>
                            </m:sSubPr>
                            <m:e>
                              <m:r>
                                <a:rPr lang="en-GB" sz="2500" b="0" i="1" smtClean="0">
                                  <a:latin typeface="Cambria Math" panose="02040503050406030204" pitchFamily="18" charset="0"/>
                                </a:rPr>
                                <m:t>𝑇</m:t>
                              </m:r>
                            </m:e>
                            <m:sub>
                              <m:r>
                                <a:rPr lang="en-GB" sz="2500" b="0" i="1" smtClean="0">
                                  <a:latin typeface="Cambria Math" panose="02040503050406030204" pitchFamily="18" charset="0"/>
                                </a:rPr>
                                <m:t>𝑒</m:t>
                              </m:r>
                            </m:sub>
                          </m:sSub>
                        </m:e>
                      </m:d>
                      <m:r>
                        <a:rPr lang="en-GB" sz="2500" i="1">
                          <a:latin typeface="Cambria Math" panose="02040503050406030204" pitchFamily="18" charset="0"/>
                        </a:rPr>
                        <m:t>= </m:t>
                      </m:r>
                      <m:f>
                        <m:fPr>
                          <m:ctrlPr>
                            <a:rPr lang="en-GB" sz="2500" i="1">
                              <a:latin typeface="Cambria Math" panose="02040503050406030204" pitchFamily="18" charset="0"/>
                            </a:rPr>
                          </m:ctrlPr>
                        </m:fPr>
                        <m:num>
                          <m:nary>
                            <m:naryPr>
                              <m:ctrlPr>
                                <a:rPr lang="en-GB" sz="2500" i="1">
                                  <a:latin typeface="Cambria Math" panose="02040503050406030204" pitchFamily="18" charset="0"/>
                                </a:rPr>
                              </m:ctrlPr>
                            </m:naryPr>
                            <m:sub>
                              <m:sSub>
                                <m:sSubPr>
                                  <m:ctrlPr>
                                    <a:rPr lang="en-GB" sz="2500" i="1">
                                      <a:latin typeface="Cambria Math" panose="02040503050406030204" pitchFamily="18" charset="0"/>
                                    </a:rPr>
                                  </m:ctrlPr>
                                </m:sSubPr>
                                <m:e>
                                  <m:r>
                                    <a:rPr lang="en-GB" sz="2500" i="1">
                                      <a:latin typeface="Cambria Math" panose="02040503050406030204" pitchFamily="18" charset="0"/>
                                    </a:rPr>
                                    <m:t>𝜈</m:t>
                                  </m:r>
                                </m:e>
                                <m:sub>
                                  <m:r>
                                    <a:rPr lang="en-GB" sz="2500" i="1">
                                      <a:latin typeface="Cambria Math" panose="02040503050406030204" pitchFamily="18" charset="0"/>
                                    </a:rPr>
                                    <m:t>1</m:t>
                                  </m:r>
                                </m:sub>
                              </m:sSub>
                            </m:sub>
                            <m:sup>
                              <m:r>
                                <a:rPr lang="en-GB" sz="2500" i="1">
                                  <a:latin typeface="Cambria Math" panose="02040503050406030204" pitchFamily="18" charset="0"/>
                                  <a:ea typeface="Cambria Math" panose="02040503050406030204" pitchFamily="18" charset="0"/>
                                </a:rPr>
                                <m:t>∞</m:t>
                              </m:r>
                            </m:sup>
                            <m:e>
                              <m:r>
                                <a:rPr lang="en-GB" sz="2500" i="1">
                                  <a:latin typeface="Cambria Math" panose="02040503050406030204" pitchFamily="18" charset="0"/>
                                </a:rPr>
                                <m:t>𝑒𝑥𝑝</m:t>
                              </m:r>
                              <m:d>
                                <m:dPr>
                                  <m:begChr m:val="["/>
                                  <m:endChr m:val="]"/>
                                  <m:ctrlPr>
                                    <a:rPr lang="en-GB" sz="2500" i="1">
                                      <a:latin typeface="Cambria Math" panose="02040503050406030204" pitchFamily="18" charset="0"/>
                                    </a:rPr>
                                  </m:ctrlPr>
                                </m:dPr>
                                <m:e>
                                  <m:r>
                                    <a:rPr lang="en-GB" sz="2500" i="1">
                                      <a:latin typeface="Cambria Math" panose="02040503050406030204" pitchFamily="18" charset="0"/>
                                    </a:rPr>
                                    <m:t>−</m:t>
                                  </m:r>
                                  <m:f>
                                    <m:fPr>
                                      <m:ctrlPr>
                                        <a:rPr lang="en-GB" sz="2500" i="1">
                                          <a:latin typeface="Cambria Math" panose="02040503050406030204" pitchFamily="18" charset="0"/>
                                        </a:rPr>
                                      </m:ctrlPr>
                                    </m:fPr>
                                    <m:num>
                                      <m:r>
                                        <a:rPr lang="en-GB" sz="2500" i="1">
                                          <a:latin typeface="Cambria Math" panose="02040503050406030204" pitchFamily="18" charset="0"/>
                                        </a:rPr>
                                        <m:t>ℎ</m:t>
                                      </m:r>
                                      <m:r>
                                        <a:rPr lang="en-GB" sz="2500" i="1">
                                          <a:latin typeface="Cambria Math" panose="02040503050406030204" pitchFamily="18" charset="0"/>
                                        </a:rPr>
                                        <m:t>𝜈</m:t>
                                      </m:r>
                                    </m:num>
                                    <m:den>
                                      <m:sSub>
                                        <m:sSubPr>
                                          <m:ctrlPr>
                                            <a:rPr lang="en-GB" sz="2500" i="1">
                                              <a:latin typeface="Cambria Math" panose="02040503050406030204" pitchFamily="18" charset="0"/>
                                            </a:rPr>
                                          </m:ctrlPr>
                                        </m:sSubPr>
                                        <m:e>
                                          <m:r>
                                            <a:rPr lang="en-GB" sz="2500" i="1">
                                              <a:latin typeface="Cambria Math" panose="02040503050406030204" pitchFamily="18" charset="0"/>
                                            </a:rPr>
                                            <m:t>𝑇</m:t>
                                          </m:r>
                                        </m:e>
                                        <m:sub>
                                          <m:r>
                                            <a:rPr lang="en-GB" sz="2500" i="1">
                                              <a:latin typeface="Cambria Math" panose="02040503050406030204" pitchFamily="18" charset="0"/>
                                            </a:rPr>
                                            <m:t>𝑒</m:t>
                                          </m:r>
                                        </m:sub>
                                      </m:sSub>
                                    </m:den>
                                  </m:f>
                                  <m:r>
                                    <a:rPr lang="en-GB" sz="2500" i="1">
                                      <a:latin typeface="Cambria Math" panose="02040503050406030204" pitchFamily="18" charset="0"/>
                                    </a:rPr>
                                    <m:t>−</m:t>
                                  </m:r>
                                  <m:sSub>
                                    <m:sSubPr>
                                      <m:ctrlPr>
                                        <a:rPr lang="en-GB" sz="2500" i="1">
                                          <a:latin typeface="Cambria Math" panose="02040503050406030204" pitchFamily="18" charset="0"/>
                                        </a:rPr>
                                      </m:ctrlPr>
                                    </m:sSubPr>
                                    <m:e>
                                      <m:r>
                                        <a:rPr lang="en-GB" sz="2500" i="1">
                                          <a:latin typeface="Cambria Math" panose="02040503050406030204" pitchFamily="18" charset="0"/>
                                        </a:rPr>
                                        <m:t>𝑘</m:t>
                                      </m:r>
                                    </m:e>
                                    <m:sub>
                                      <m:r>
                                        <a:rPr lang="en-GB" sz="2500" i="1">
                                          <a:latin typeface="Cambria Math" panose="02040503050406030204" pitchFamily="18" charset="0"/>
                                        </a:rPr>
                                        <m:t>𝑓</m:t>
                                      </m:r>
                                      <m:r>
                                        <a:rPr lang="en-GB" sz="2500" b="0" i="1" smtClean="0">
                                          <a:latin typeface="Cambria Math" panose="02040503050406030204" pitchFamily="18" charset="0"/>
                                        </a:rPr>
                                        <m:t>1</m:t>
                                      </m:r>
                                    </m:sub>
                                  </m:sSub>
                                  <m:d>
                                    <m:dPr>
                                      <m:ctrlPr>
                                        <a:rPr lang="en-GB" sz="2500" i="1">
                                          <a:latin typeface="Cambria Math" panose="02040503050406030204" pitchFamily="18" charset="0"/>
                                        </a:rPr>
                                      </m:ctrlPr>
                                    </m:dPr>
                                    <m:e>
                                      <m:r>
                                        <a:rPr lang="en-GB" sz="2500" i="1">
                                          <a:latin typeface="Cambria Math" panose="02040503050406030204" pitchFamily="18" charset="0"/>
                                        </a:rPr>
                                        <m:t>𝜈</m:t>
                                      </m:r>
                                    </m:e>
                                  </m:d>
                                  <m:sSub>
                                    <m:sSubPr>
                                      <m:ctrlPr>
                                        <a:rPr lang="en-GB" sz="2500" i="1">
                                          <a:latin typeface="Cambria Math" panose="02040503050406030204" pitchFamily="18" charset="0"/>
                                        </a:rPr>
                                      </m:ctrlPr>
                                    </m:sSubPr>
                                    <m:e>
                                      <m:r>
                                        <a:rPr lang="en-GB" sz="2500" i="1">
                                          <a:latin typeface="Cambria Math" panose="02040503050406030204" pitchFamily="18" charset="0"/>
                                        </a:rPr>
                                        <m:t>𝑑</m:t>
                                      </m:r>
                                    </m:e>
                                    <m:sub>
                                      <m:r>
                                        <a:rPr lang="en-GB" sz="2500" i="1">
                                          <a:latin typeface="Cambria Math" panose="02040503050406030204" pitchFamily="18" charset="0"/>
                                        </a:rPr>
                                        <m:t>𝑓</m:t>
                                      </m:r>
                                      <m:r>
                                        <a:rPr lang="en-GB" sz="2500" b="0" i="1" smtClean="0">
                                          <a:latin typeface="Cambria Math" panose="02040503050406030204" pitchFamily="18" charset="0"/>
                                        </a:rPr>
                                        <m:t>1</m:t>
                                      </m:r>
                                    </m:sub>
                                  </m:sSub>
                                </m:e>
                              </m:d>
                              <m:r>
                                <a:rPr lang="en-GB" sz="2500" i="1">
                                  <a:latin typeface="Cambria Math" panose="02040503050406030204" pitchFamily="18" charset="0"/>
                                </a:rPr>
                                <m:t>𝑑</m:t>
                              </m:r>
                              <m:r>
                                <a:rPr lang="en-GB" sz="2500" i="1">
                                  <a:latin typeface="Cambria Math" panose="02040503050406030204" pitchFamily="18" charset="0"/>
                                </a:rPr>
                                <m:t>𝜈</m:t>
                              </m:r>
                              <m:r>
                                <m:rPr>
                                  <m:nor/>
                                </m:rPr>
                                <a:rPr lang="en-GB" sz="2500" i="0" dirty="0"/>
                                <m:t> </m:t>
                              </m:r>
                            </m:e>
                          </m:nary>
                        </m:num>
                        <m:den>
                          <m:nary>
                            <m:naryPr>
                              <m:ctrlPr>
                                <a:rPr lang="en-GB" sz="2500" i="1">
                                  <a:latin typeface="Cambria Math" panose="02040503050406030204" pitchFamily="18" charset="0"/>
                                </a:rPr>
                              </m:ctrlPr>
                            </m:naryPr>
                            <m:sub>
                              <m:sSub>
                                <m:sSubPr>
                                  <m:ctrlPr>
                                    <a:rPr lang="en-GB" sz="2500" i="1">
                                      <a:latin typeface="Cambria Math" panose="02040503050406030204" pitchFamily="18" charset="0"/>
                                    </a:rPr>
                                  </m:ctrlPr>
                                </m:sSubPr>
                                <m:e>
                                  <m:r>
                                    <a:rPr lang="en-GB" sz="2500" i="1">
                                      <a:latin typeface="Cambria Math" panose="02040503050406030204" pitchFamily="18" charset="0"/>
                                    </a:rPr>
                                    <m:t>𝜈</m:t>
                                  </m:r>
                                </m:e>
                                <m:sub>
                                  <m:r>
                                    <a:rPr lang="en-GB" sz="2500" i="1">
                                      <a:latin typeface="Cambria Math" panose="02040503050406030204" pitchFamily="18" charset="0"/>
                                    </a:rPr>
                                    <m:t>1</m:t>
                                  </m:r>
                                </m:sub>
                              </m:sSub>
                            </m:sub>
                            <m:sup>
                              <m:r>
                                <a:rPr lang="en-GB" sz="2500" i="1">
                                  <a:latin typeface="Cambria Math" panose="02040503050406030204" pitchFamily="18" charset="0"/>
                                  <a:ea typeface="Cambria Math" panose="02040503050406030204" pitchFamily="18" charset="0"/>
                                </a:rPr>
                                <m:t>∞</m:t>
                              </m:r>
                            </m:sup>
                            <m:e>
                              <m:r>
                                <a:rPr lang="en-GB" sz="2500" i="1">
                                  <a:latin typeface="Cambria Math" panose="02040503050406030204" pitchFamily="18" charset="0"/>
                                </a:rPr>
                                <m:t>𝑒𝑥𝑝</m:t>
                              </m:r>
                              <m:d>
                                <m:dPr>
                                  <m:begChr m:val="["/>
                                  <m:endChr m:val="]"/>
                                  <m:ctrlPr>
                                    <a:rPr lang="en-GB" sz="2500" i="1">
                                      <a:latin typeface="Cambria Math" panose="02040503050406030204" pitchFamily="18" charset="0"/>
                                    </a:rPr>
                                  </m:ctrlPr>
                                </m:dPr>
                                <m:e>
                                  <m:r>
                                    <a:rPr lang="en-GB" sz="2500" i="1">
                                      <a:latin typeface="Cambria Math" panose="02040503050406030204" pitchFamily="18" charset="0"/>
                                    </a:rPr>
                                    <m:t>−</m:t>
                                  </m:r>
                                  <m:f>
                                    <m:fPr>
                                      <m:ctrlPr>
                                        <a:rPr lang="en-GB" sz="2500" i="1">
                                          <a:latin typeface="Cambria Math" panose="02040503050406030204" pitchFamily="18" charset="0"/>
                                        </a:rPr>
                                      </m:ctrlPr>
                                    </m:fPr>
                                    <m:num>
                                      <m:r>
                                        <a:rPr lang="en-GB" sz="2500" i="1">
                                          <a:latin typeface="Cambria Math" panose="02040503050406030204" pitchFamily="18" charset="0"/>
                                        </a:rPr>
                                        <m:t>ℎ</m:t>
                                      </m:r>
                                      <m:r>
                                        <a:rPr lang="en-GB" sz="2500" i="1">
                                          <a:latin typeface="Cambria Math" panose="02040503050406030204" pitchFamily="18" charset="0"/>
                                        </a:rPr>
                                        <m:t>𝜈</m:t>
                                      </m:r>
                                    </m:num>
                                    <m:den>
                                      <m:sSub>
                                        <m:sSubPr>
                                          <m:ctrlPr>
                                            <a:rPr lang="en-GB" sz="2500" i="1">
                                              <a:latin typeface="Cambria Math" panose="02040503050406030204" pitchFamily="18" charset="0"/>
                                            </a:rPr>
                                          </m:ctrlPr>
                                        </m:sSubPr>
                                        <m:e>
                                          <m:r>
                                            <a:rPr lang="en-GB" sz="2500" i="1">
                                              <a:latin typeface="Cambria Math" panose="02040503050406030204" pitchFamily="18" charset="0"/>
                                            </a:rPr>
                                            <m:t>𝑇</m:t>
                                          </m:r>
                                        </m:e>
                                        <m:sub>
                                          <m:r>
                                            <a:rPr lang="en-GB" sz="2500" i="1">
                                              <a:latin typeface="Cambria Math" panose="02040503050406030204" pitchFamily="18" charset="0"/>
                                            </a:rPr>
                                            <m:t>𝑒</m:t>
                                          </m:r>
                                        </m:sub>
                                      </m:sSub>
                                    </m:den>
                                  </m:f>
                                  <m:r>
                                    <a:rPr lang="en-GB" sz="2500" i="1">
                                      <a:latin typeface="Cambria Math" panose="02040503050406030204" pitchFamily="18" charset="0"/>
                                    </a:rPr>
                                    <m:t>−</m:t>
                                  </m:r>
                                  <m:sSub>
                                    <m:sSubPr>
                                      <m:ctrlPr>
                                        <a:rPr lang="en-GB" sz="2500" i="1">
                                          <a:latin typeface="Cambria Math" panose="02040503050406030204" pitchFamily="18" charset="0"/>
                                        </a:rPr>
                                      </m:ctrlPr>
                                    </m:sSubPr>
                                    <m:e>
                                      <m:r>
                                        <a:rPr lang="en-GB" sz="2500" i="1">
                                          <a:latin typeface="Cambria Math" panose="02040503050406030204" pitchFamily="18" charset="0"/>
                                        </a:rPr>
                                        <m:t>𝑘</m:t>
                                      </m:r>
                                    </m:e>
                                    <m:sub>
                                      <m:r>
                                        <a:rPr lang="en-GB" sz="2500" i="1">
                                          <a:latin typeface="Cambria Math" panose="02040503050406030204" pitchFamily="18" charset="0"/>
                                        </a:rPr>
                                        <m:t>𝑓</m:t>
                                      </m:r>
                                      <m:r>
                                        <a:rPr lang="en-GB" sz="2500" b="0" i="1" smtClean="0">
                                          <a:latin typeface="Cambria Math" panose="02040503050406030204" pitchFamily="18" charset="0"/>
                                        </a:rPr>
                                        <m:t>2</m:t>
                                      </m:r>
                                    </m:sub>
                                  </m:sSub>
                                  <m:d>
                                    <m:dPr>
                                      <m:ctrlPr>
                                        <a:rPr lang="en-GB" sz="2500" i="1">
                                          <a:latin typeface="Cambria Math" panose="02040503050406030204" pitchFamily="18" charset="0"/>
                                        </a:rPr>
                                      </m:ctrlPr>
                                    </m:dPr>
                                    <m:e>
                                      <m:r>
                                        <a:rPr lang="en-GB" sz="2500" i="1">
                                          <a:latin typeface="Cambria Math" panose="02040503050406030204" pitchFamily="18" charset="0"/>
                                        </a:rPr>
                                        <m:t>𝜈</m:t>
                                      </m:r>
                                    </m:e>
                                  </m:d>
                                  <m:sSub>
                                    <m:sSubPr>
                                      <m:ctrlPr>
                                        <a:rPr lang="en-GB" sz="2500" i="1">
                                          <a:latin typeface="Cambria Math" panose="02040503050406030204" pitchFamily="18" charset="0"/>
                                        </a:rPr>
                                      </m:ctrlPr>
                                    </m:sSubPr>
                                    <m:e>
                                      <m:r>
                                        <a:rPr lang="en-GB" sz="2500" i="1">
                                          <a:latin typeface="Cambria Math" panose="02040503050406030204" pitchFamily="18" charset="0"/>
                                        </a:rPr>
                                        <m:t>𝑑</m:t>
                                      </m:r>
                                    </m:e>
                                    <m:sub>
                                      <m:r>
                                        <a:rPr lang="en-GB" sz="2500" i="1">
                                          <a:latin typeface="Cambria Math" panose="02040503050406030204" pitchFamily="18" charset="0"/>
                                        </a:rPr>
                                        <m:t>𝑓</m:t>
                                      </m:r>
                                      <m:r>
                                        <a:rPr lang="en-GB" sz="2500" b="0" i="1" smtClean="0">
                                          <a:latin typeface="Cambria Math" panose="02040503050406030204" pitchFamily="18" charset="0"/>
                                        </a:rPr>
                                        <m:t>2</m:t>
                                      </m:r>
                                    </m:sub>
                                  </m:sSub>
                                </m:e>
                              </m:d>
                              <m:r>
                                <a:rPr lang="en-GB" sz="2500" i="1">
                                  <a:latin typeface="Cambria Math" panose="02040503050406030204" pitchFamily="18" charset="0"/>
                                </a:rPr>
                                <m:t>𝑑</m:t>
                              </m:r>
                              <m:r>
                                <a:rPr lang="en-GB" sz="2500" i="1">
                                  <a:latin typeface="Cambria Math" panose="02040503050406030204" pitchFamily="18" charset="0"/>
                                </a:rPr>
                                <m:t>𝜈</m:t>
                              </m:r>
                              <m:r>
                                <m:rPr>
                                  <m:nor/>
                                </m:rPr>
                                <a:rPr lang="en-GB" sz="2500" i="0" dirty="0"/>
                                <m:t> </m:t>
                              </m:r>
                            </m:e>
                          </m:nary>
                        </m:den>
                      </m:f>
                    </m:oMath>
                  </m:oMathPara>
                </a14:m>
                <a:endParaRPr lang="en-GB" sz="2500" dirty="0"/>
              </a:p>
            </p:txBody>
          </p:sp>
        </mc:Choice>
        <mc:Fallback xmlns="">
          <p:sp>
            <p:nvSpPr>
              <p:cNvPr id="10" name="CasellaDiTesto 9">
                <a:extLst>
                  <a:ext uri="{FF2B5EF4-FFF2-40B4-BE49-F238E27FC236}">
                    <a16:creationId xmlns:a16="http://schemas.microsoft.com/office/drawing/2014/main" id="{7425FEA7-6740-F609-D6EE-B36EC817733F}"/>
                  </a:ext>
                </a:extLst>
              </p:cNvPr>
              <p:cNvSpPr txBox="1">
                <a:spLocks noRot="1" noChangeAspect="1" noMove="1" noResize="1" noEditPoints="1" noAdjustHandles="1" noChangeArrowheads="1" noChangeShapeType="1" noTextEdit="1"/>
              </p:cNvSpPr>
              <p:nvPr/>
            </p:nvSpPr>
            <p:spPr>
              <a:xfrm>
                <a:off x="626813" y="5196929"/>
                <a:ext cx="5634491" cy="143020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B5D1E7B4-1646-7B20-34D9-D3E3C9924B93}"/>
                  </a:ext>
                </a:extLst>
              </p:cNvPr>
              <p:cNvSpPr txBox="1"/>
              <p:nvPr/>
            </p:nvSpPr>
            <p:spPr>
              <a:xfrm>
                <a:off x="5608320" y="4065948"/>
                <a:ext cx="6471126" cy="986489"/>
              </a:xfrm>
              <a:prstGeom prst="rect">
                <a:avLst/>
              </a:prstGeom>
              <a:noFill/>
            </p:spPr>
            <p:txBody>
              <a:bodyPr wrap="square">
                <a:spAutoFit/>
              </a:bodyPr>
              <a:lstStyle/>
              <a:p>
                <a:pPr/>
                <a14:m>
                  <m:oMathPara xmlns:m="http://schemas.openxmlformats.org/officeDocument/2006/math">
                    <m:oMath>
                      <m:r>
                        <a:rPr lang="en-GB" sz="2500" i="1">
                          <a:latin typeface="Cambria Math" panose="02040503050406030204" pitchFamily="18" charset="0"/>
                        </a:rPr>
                        <m:t>𝐶</m:t>
                      </m:r>
                      <m:d>
                        <m:dPr>
                          <m:ctrlPr>
                            <a:rPr lang="en-GB" sz="2500" i="1">
                              <a:latin typeface="Cambria Math" panose="02040503050406030204" pitchFamily="18" charset="0"/>
                            </a:rPr>
                          </m:ctrlPr>
                        </m:dPr>
                        <m:e>
                          <m:sSub>
                            <m:sSubPr>
                              <m:ctrlPr>
                                <a:rPr lang="en-GB" sz="2500" i="1">
                                  <a:latin typeface="Cambria Math" panose="02040503050406030204" pitchFamily="18" charset="0"/>
                                </a:rPr>
                              </m:ctrlPr>
                            </m:sSubPr>
                            <m:e>
                              <m:r>
                                <a:rPr lang="en-GB" sz="2500" i="1">
                                  <a:latin typeface="Cambria Math" panose="02040503050406030204" pitchFamily="18" charset="0"/>
                                </a:rPr>
                                <m:t>𝑇</m:t>
                              </m:r>
                            </m:e>
                            <m:sub>
                              <m:r>
                                <a:rPr lang="en-GB" sz="2500" i="1">
                                  <a:latin typeface="Cambria Math" panose="02040503050406030204" pitchFamily="18" charset="0"/>
                                </a:rPr>
                                <m:t>𝑒</m:t>
                              </m:r>
                            </m:sub>
                          </m:sSub>
                        </m:e>
                      </m:d>
                      <m:r>
                        <a:rPr lang="en-GB" sz="2500" i="1">
                          <a:latin typeface="Cambria Math" panose="02040503050406030204" pitchFamily="18" charset="0"/>
                        </a:rPr>
                        <m:t>= </m:t>
                      </m:r>
                      <m:r>
                        <a:rPr lang="en-GB" sz="2500" b="0" i="1" smtClean="0">
                          <a:solidFill>
                            <a:schemeClr val="accent2"/>
                          </a:solidFill>
                          <a:latin typeface="Cambria Math" panose="02040503050406030204" pitchFamily="18" charset="0"/>
                        </a:rPr>
                        <m:t>𝐾</m:t>
                      </m:r>
                      <m:d>
                        <m:dPr>
                          <m:ctrlPr>
                            <a:rPr lang="en-GB" sz="2500" i="1">
                              <a:solidFill>
                                <a:schemeClr val="accent2"/>
                              </a:solidFill>
                              <a:latin typeface="Cambria Math" panose="02040503050406030204" pitchFamily="18" charset="0"/>
                            </a:rPr>
                          </m:ctrlPr>
                        </m:dPr>
                        <m:e>
                          <m:sSub>
                            <m:sSubPr>
                              <m:ctrlPr>
                                <a:rPr lang="en-GB" sz="2500" i="1">
                                  <a:solidFill>
                                    <a:schemeClr val="accent2"/>
                                  </a:solidFill>
                                  <a:latin typeface="Cambria Math" panose="02040503050406030204" pitchFamily="18" charset="0"/>
                                </a:rPr>
                              </m:ctrlPr>
                            </m:sSubPr>
                            <m:e>
                              <m:r>
                                <a:rPr lang="en-GB" sz="2500" i="1">
                                  <a:solidFill>
                                    <a:schemeClr val="accent2"/>
                                  </a:solidFill>
                                  <a:latin typeface="Cambria Math" panose="02040503050406030204" pitchFamily="18" charset="0"/>
                                </a:rPr>
                                <m:t>𝑇</m:t>
                              </m:r>
                            </m:e>
                            <m:sub>
                              <m:r>
                                <a:rPr lang="en-GB" sz="2500" i="1">
                                  <a:solidFill>
                                    <a:schemeClr val="accent2"/>
                                  </a:solidFill>
                                  <a:latin typeface="Cambria Math" panose="02040503050406030204" pitchFamily="18" charset="0"/>
                                </a:rPr>
                                <m:t>𝑒</m:t>
                              </m:r>
                            </m:sub>
                          </m:sSub>
                        </m:e>
                      </m:d>
                      <m:f>
                        <m:fPr>
                          <m:ctrlPr>
                            <a:rPr lang="en-GB" sz="2500" b="0" i="1" smtClean="0">
                              <a:solidFill>
                                <a:schemeClr val="accent3"/>
                              </a:solidFill>
                              <a:latin typeface="Cambria Math" panose="02040503050406030204" pitchFamily="18" charset="0"/>
                            </a:rPr>
                          </m:ctrlPr>
                        </m:fPr>
                        <m:num>
                          <m:r>
                            <a:rPr lang="en-GB" sz="2500" b="0" i="1" smtClean="0">
                              <a:solidFill>
                                <a:schemeClr val="accent3"/>
                              </a:solidFill>
                              <a:latin typeface="Cambria Math" panose="02040503050406030204" pitchFamily="18" charset="0"/>
                            </a:rPr>
                            <m:t>𝑒</m:t>
                          </m:r>
                        </m:num>
                        <m:den>
                          <m:r>
                            <a:rPr lang="en-GB" sz="2500" i="1">
                              <a:solidFill>
                                <a:schemeClr val="accent3"/>
                              </a:solidFill>
                              <a:latin typeface="Cambria Math" panose="02040503050406030204" pitchFamily="18" charset="0"/>
                              <a:ea typeface="Cambria Math" panose="02040503050406030204" pitchFamily="18" charset="0"/>
                            </a:rPr>
                            <m:t>𝜀</m:t>
                          </m:r>
                        </m:den>
                      </m:f>
                      <m:nary>
                        <m:naryPr>
                          <m:ctrlPr>
                            <a:rPr lang="en-GB" sz="2500" i="1">
                              <a:latin typeface="Cambria Math" panose="02040503050406030204" pitchFamily="18" charset="0"/>
                            </a:rPr>
                          </m:ctrlPr>
                        </m:naryPr>
                        <m:sub>
                          <m:sSub>
                            <m:sSubPr>
                              <m:ctrlPr>
                                <a:rPr lang="en-GB" sz="2500" i="1">
                                  <a:latin typeface="Cambria Math" panose="02040503050406030204" pitchFamily="18" charset="0"/>
                                </a:rPr>
                              </m:ctrlPr>
                            </m:sSubPr>
                            <m:e>
                              <m:r>
                                <a:rPr lang="en-GB" sz="2500" i="1">
                                  <a:latin typeface="Cambria Math" panose="02040503050406030204" pitchFamily="18" charset="0"/>
                                </a:rPr>
                                <m:t>𝜈</m:t>
                              </m:r>
                            </m:e>
                            <m:sub>
                              <m:r>
                                <a:rPr lang="en-GB" sz="2500" i="1">
                                  <a:latin typeface="Cambria Math" panose="02040503050406030204" pitchFamily="18" charset="0"/>
                                </a:rPr>
                                <m:t>1</m:t>
                              </m:r>
                            </m:sub>
                          </m:sSub>
                        </m:sub>
                        <m:sup>
                          <m:r>
                            <a:rPr lang="en-GB" sz="2500" i="1">
                              <a:latin typeface="Cambria Math" panose="02040503050406030204" pitchFamily="18" charset="0"/>
                              <a:ea typeface="Cambria Math" panose="02040503050406030204" pitchFamily="18" charset="0"/>
                            </a:rPr>
                            <m:t>∞</m:t>
                          </m:r>
                        </m:sup>
                        <m:e>
                          <m:r>
                            <a:rPr lang="en-GB" sz="2500" i="1">
                              <a:latin typeface="Cambria Math" panose="02040503050406030204" pitchFamily="18" charset="0"/>
                            </a:rPr>
                            <m:t>𝑒𝑥𝑝</m:t>
                          </m:r>
                          <m:d>
                            <m:dPr>
                              <m:begChr m:val="["/>
                              <m:endChr m:val="]"/>
                              <m:ctrlPr>
                                <a:rPr lang="en-GB" sz="2500" i="1" smtClean="0">
                                  <a:solidFill>
                                    <a:schemeClr val="accent2"/>
                                  </a:solidFill>
                                  <a:latin typeface="Cambria Math" panose="02040503050406030204" pitchFamily="18" charset="0"/>
                                </a:rPr>
                              </m:ctrlPr>
                            </m:dPr>
                            <m:e>
                              <m:r>
                                <a:rPr lang="en-GB" sz="2500" i="1" smtClean="0">
                                  <a:solidFill>
                                    <a:schemeClr val="accent2"/>
                                  </a:solidFill>
                                  <a:latin typeface="Cambria Math" panose="02040503050406030204" pitchFamily="18" charset="0"/>
                                </a:rPr>
                                <m:t>−</m:t>
                              </m:r>
                              <m:f>
                                <m:fPr>
                                  <m:ctrlPr>
                                    <a:rPr lang="en-GB" sz="2500" i="1">
                                      <a:solidFill>
                                        <a:schemeClr val="accent2"/>
                                      </a:solidFill>
                                      <a:latin typeface="Cambria Math" panose="02040503050406030204" pitchFamily="18" charset="0"/>
                                    </a:rPr>
                                  </m:ctrlPr>
                                </m:fPr>
                                <m:num>
                                  <m:r>
                                    <a:rPr lang="en-GB" sz="2500" i="1">
                                      <a:solidFill>
                                        <a:schemeClr val="accent2"/>
                                      </a:solidFill>
                                      <a:latin typeface="Cambria Math" panose="02040503050406030204" pitchFamily="18" charset="0"/>
                                    </a:rPr>
                                    <m:t>ℎ</m:t>
                                  </m:r>
                                  <m:r>
                                    <a:rPr lang="en-GB" sz="2500" i="1">
                                      <a:solidFill>
                                        <a:schemeClr val="accent2"/>
                                      </a:solidFill>
                                      <a:latin typeface="Cambria Math" panose="02040503050406030204" pitchFamily="18" charset="0"/>
                                    </a:rPr>
                                    <m:t>𝜈</m:t>
                                  </m:r>
                                </m:num>
                                <m:den>
                                  <m:sSub>
                                    <m:sSubPr>
                                      <m:ctrlPr>
                                        <a:rPr lang="en-GB" sz="2500" i="1">
                                          <a:solidFill>
                                            <a:schemeClr val="accent2"/>
                                          </a:solidFill>
                                          <a:latin typeface="Cambria Math" panose="02040503050406030204" pitchFamily="18" charset="0"/>
                                        </a:rPr>
                                      </m:ctrlPr>
                                    </m:sSubPr>
                                    <m:e>
                                      <m:r>
                                        <a:rPr lang="en-GB" sz="2500" i="1">
                                          <a:solidFill>
                                            <a:schemeClr val="accent2"/>
                                          </a:solidFill>
                                          <a:latin typeface="Cambria Math" panose="02040503050406030204" pitchFamily="18" charset="0"/>
                                        </a:rPr>
                                        <m:t>𝑇</m:t>
                                      </m:r>
                                    </m:e>
                                    <m:sub>
                                      <m:r>
                                        <a:rPr lang="en-GB" sz="2500" i="1">
                                          <a:solidFill>
                                            <a:schemeClr val="accent2"/>
                                          </a:solidFill>
                                          <a:latin typeface="Cambria Math" panose="02040503050406030204" pitchFamily="18" charset="0"/>
                                        </a:rPr>
                                        <m:t>𝑒</m:t>
                                      </m:r>
                                    </m:sub>
                                  </m:sSub>
                                </m:den>
                              </m:f>
                              <m:r>
                                <a:rPr lang="en-GB" sz="2500" i="1">
                                  <a:latin typeface="Cambria Math" panose="02040503050406030204" pitchFamily="18" charset="0"/>
                                </a:rPr>
                                <m:t>−</m:t>
                              </m:r>
                              <m:sSub>
                                <m:sSubPr>
                                  <m:ctrlPr>
                                    <a:rPr lang="en-GB" sz="2500" i="1">
                                      <a:solidFill>
                                        <a:schemeClr val="accent3"/>
                                      </a:solidFill>
                                      <a:latin typeface="Cambria Math" panose="02040503050406030204" pitchFamily="18" charset="0"/>
                                    </a:rPr>
                                  </m:ctrlPr>
                                </m:sSubPr>
                                <m:e>
                                  <m:r>
                                    <a:rPr lang="en-GB" sz="2500" i="1">
                                      <a:solidFill>
                                        <a:schemeClr val="accent3"/>
                                      </a:solidFill>
                                      <a:latin typeface="Cambria Math" panose="02040503050406030204" pitchFamily="18" charset="0"/>
                                    </a:rPr>
                                    <m:t>𝑘</m:t>
                                  </m:r>
                                </m:e>
                                <m:sub>
                                  <m:r>
                                    <a:rPr lang="en-GB" sz="2500" i="1">
                                      <a:solidFill>
                                        <a:schemeClr val="accent3"/>
                                      </a:solidFill>
                                      <a:latin typeface="Cambria Math" panose="02040503050406030204" pitchFamily="18" charset="0"/>
                                    </a:rPr>
                                    <m:t>𝑓</m:t>
                                  </m:r>
                                </m:sub>
                              </m:sSub>
                              <m:d>
                                <m:dPr>
                                  <m:ctrlPr>
                                    <a:rPr lang="en-GB" sz="2500" i="1">
                                      <a:solidFill>
                                        <a:schemeClr val="accent3"/>
                                      </a:solidFill>
                                      <a:latin typeface="Cambria Math" panose="02040503050406030204" pitchFamily="18" charset="0"/>
                                    </a:rPr>
                                  </m:ctrlPr>
                                </m:dPr>
                                <m:e>
                                  <m:r>
                                    <a:rPr lang="en-GB" sz="2500" i="1">
                                      <a:solidFill>
                                        <a:schemeClr val="accent3"/>
                                      </a:solidFill>
                                      <a:latin typeface="Cambria Math" panose="02040503050406030204" pitchFamily="18" charset="0"/>
                                    </a:rPr>
                                    <m:t>𝜈</m:t>
                                  </m:r>
                                </m:e>
                              </m:d>
                              <m:sSub>
                                <m:sSubPr>
                                  <m:ctrlPr>
                                    <a:rPr lang="en-GB" sz="2500" i="1">
                                      <a:solidFill>
                                        <a:schemeClr val="accent3"/>
                                      </a:solidFill>
                                      <a:latin typeface="Cambria Math" panose="02040503050406030204" pitchFamily="18" charset="0"/>
                                    </a:rPr>
                                  </m:ctrlPr>
                                </m:sSubPr>
                                <m:e>
                                  <m:r>
                                    <a:rPr lang="en-GB" sz="2500" i="1">
                                      <a:solidFill>
                                        <a:schemeClr val="accent3"/>
                                      </a:solidFill>
                                      <a:latin typeface="Cambria Math" panose="02040503050406030204" pitchFamily="18" charset="0"/>
                                    </a:rPr>
                                    <m:t>𝑑</m:t>
                                  </m:r>
                                </m:e>
                                <m:sub>
                                  <m:r>
                                    <a:rPr lang="en-GB" sz="2500" i="1">
                                      <a:solidFill>
                                        <a:schemeClr val="accent3"/>
                                      </a:solidFill>
                                      <a:latin typeface="Cambria Math" panose="02040503050406030204" pitchFamily="18" charset="0"/>
                                    </a:rPr>
                                    <m:t>𝑓</m:t>
                                  </m:r>
                                </m:sub>
                              </m:sSub>
                            </m:e>
                          </m:d>
                          <m:r>
                            <a:rPr lang="en-GB" sz="2500" i="1">
                              <a:latin typeface="Cambria Math" panose="02040503050406030204" pitchFamily="18" charset="0"/>
                            </a:rPr>
                            <m:t>𝑑</m:t>
                          </m:r>
                          <m:r>
                            <a:rPr lang="en-GB" sz="2500" i="1">
                              <a:latin typeface="Cambria Math" panose="02040503050406030204" pitchFamily="18" charset="0"/>
                            </a:rPr>
                            <m:t>𝜈</m:t>
                          </m:r>
                          <m:r>
                            <m:rPr>
                              <m:nor/>
                            </m:rPr>
                            <a:rPr lang="en-GB" sz="2500" i="0" dirty="0"/>
                            <m:t> </m:t>
                          </m:r>
                        </m:e>
                      </m:nary>
                    </m:oMath>
                  </m:oMathPara>
                </a14:m>
                <a:endParaRPr lang="en-GB" sz="2500" dirty="0"/>
              </a:p>
            </p:txBody>
          </p:sp>
        </mc:Choice>
        <mc:Fallback xmlns="">
          <p:sp>
            <p:nvSpPr>
              <p:cNvPr id="12" name="CasellaDiTesto 11">
                <a:extLst>
                  <a:ext uri="{FF2B5EF4-FFF2-40B4-BE49-F238E27FC236}">
                    <a16:creationId xmlns:a16="http://schemas.microsoft.com/office/drawing/2014/main" id="{B5D1E7B4-1646-7B20-34D9-D3E3C9924B93}"/>
                  </a:ext>
                </a:extLst>
              </p:cNvPr>
              <p:cNvSpPr txBox="1">
                <a:spLocks noRot="1" noChangeAspect="1" noMove="1" noResize="1" noEditPoints="1" noAdjustHandles="1" noChangeArrowheads="1" noChangeShapeType="1" noTextEdit="1"/>
              </p:cNvSpPr>
              <p:nvPr/>
            </p:nvSpPr>
            <p:spPr>
              <a:xfrm>
                <a:off x="5608320" y="4065948"/>
                <a:ext cx="6471126" cy="986489"/>
              </a:xfrm>
              <a:prstGeom prst="rect">
                <a:avLst/>
              </a:prstGeom>
              <a:blipFill>
                <a:blip r:embed="rId5"/>
                <a:stretch>
                  <a:fillRect/>
                </a:stretch>
              </a:blipFill>
            </p:spPr>
            <p:txBody>
              <a:bodyPr/>
              <a:lstStyle/>
              <a:p>
                <a:r>
                  <a:rPr lang="en-GB">
                    <a:noFill/>
                  </a:rPr>
                  <a:t> </a:t>
                </a:r>
              </a:p>
            </p:txBody>
          </p:sp>
        </mc:Fallback>
      </mc:AlternateContent>
      <p:sp>
        <p:nvSpPr>
          <p:cNvPr id="13" name="CasellaDiTesto 12">
            <a:extLst>
              <a:ext uri="{FF2B5EF4-FFF2-40B4-BE49-F238E27FC236}">
                <a16:creationId xmlns:a16="http://schemas.microsoft.com/office/drawing/2014/main" id="{9EED26C5-8449-D405-7D3B-BB5CDF530E34}"/>
              </a:ext>
            </a:extLst>
          </p:cNvPr>
          <p:cNvSpPr txBox="1"/>
          <p:nvPr/>
        </p:nvSpPr>
        <p:spPr>
          <a:xfrm>
            <a:off x="6721353" y="1955900"/>
            <a:ext cx="2556387" cy="369332"/>
          </a:xfrm>
          <a:prstGeom prst="rect">
            <a:avLst/>
          </a:prstGeom>
          <a:noFill/>
        </p:spPr>
        <p:txBody>
          <a:bodyPr wrap="square" rtlCol="0">
            <a:spAutoFit/>
          </a:bodyPr>
          <a:lstStyle/>
          <a:p>
            <a:r>
              <a:rPr lang="en-GB" dirty="0"/>
              <a:t>Current from diode:</a:t>
            </a:r>
          </a:p>
        </p:txBody>
      </p:sp>
      <p:pic>
        <p:nvPicPr>
          <p:cNvPr id="15" name="Immagine 14">
            <a:extLst>
              <a:ext uri="{FF2B5EF4-FFF2-40B4-BE49-F238E27FC236}">
                <a16:creationId xmlns:a16="http://schemas.microsoft.com/office/drawing/2014/main" id="{180249B3-4E81-8220-66BC-52BAC0E5C157}"/>
              </a:ext>
            </a:extLst>
          </p:cNvPr>
          <p:cNvPicPr>
            <a:picLocks noChangeAspect="1"/>
          </p:cNvPicPr>
          <p:nvPr/>
        </p:nvPicPr>
        <p:blipFill>
          <a:blip r:embed="rId6"/>
          <a:srcRect l="14389" t="7598" r="65176" b="13692"/>
          <a:stretch>
            <a:fillRect/>
          </a:stretch>
        </p:blipFill>
        <p:spPr>
          <a:xfrm rot="5400000">
            <a:off x="1230986" y="1707749"/>
            <a:ext cx="519210" cy="2138319"/>
          </a:xfrm>
          <a:prstGeom prst="rect">
            <a:avLst/>
          </a:prstGeom>
        </p:spPr>
      </p:pic>
      <p:sp>
        <p:nvSpPr>
          <p:cNvPr id="17" name="CasellaDiTesto 16">
            <a:extLst>
              <a:ext uri="{FF2B5EF4-FFF2-40B4-BE49-F238E27FC236}">
                <a16:creationId xmlns:a16="http://schemas.microsoft.com/office/drawing/2014/main" id="{C6065036-E8AD-CD56-9165-7FA84E4F3D46}"/>
              </a:ext>
            </a:extLst>
          </p:cNvPr>
          <p:cNvSpPr txBox="1"/>
          <p:nvPr/>
        </p:nvSpPr>
        <p:spPr>
          <a:xfrm>
            <a:off x="1068596" y="1965463"/>
            <a:ext cx="842919" cy="369332"/>
          </a:xfrm>
          <a:prstGeom prst="rect">
            <a:avLst/>
          </a:prstGeom>
          <a:noFill/>
        </p:spPr>
        <p:txBody>
          <a:bodyPr wrap="square" rtlCol="0">
            <a:spAutoFit/>
          </a:bodyPr>
          <a:lstStyle/>
          <a:p>
            <a:r>
              <a:rPr lang="en-GB" dirty="0"/>
              <a:t>X-ray</a:t>
            </a:r>
          </a:p>
        </p:txBody>
      </p:sp>
      <p:sp>
        <p:nvSpPr>
          <p:cNvPr id="18" name="CasellaDiTesto 17">
            <a:extLst>
              <a:ext uri="{FF2B5EF4-FFF2-40B4-BE49-F238E27FC236}">
                <a16:creationId xmlns:a16="http://schemas.microsoft.com/office/drawing/2014/main" id="{53239FFE-046B-C51C-D228-2E06755BC060}"/>
              </a:ext>
            </a:extLst>
          </p:cNvPr>
          <p:cNvSpPr txBox="1"/>
          <p:nvPr/>
        </p:nvSpPr>
        <p:spPr>
          <a:xfrm>
            <a:off x="504242" y="3223699"/>
            <a:ext cx="1779645" cy="646331"/>
          </a:xfrm>
          <a:prstGeom prst="rect">
            <a:avLst/>
          </a:prstGeom>
          <a:noFill/>
        </p:spPr>
        <p:txBody>
          <a:bodyPr wrap="square" rtlCol="0">
            <a:spAutoFit/>
          </a:bodyPr>
          <a:lstStyle/>
          <a:p>
            <a:pPr algn="ctr"/>
            <a:r>
              <a:rPr lang="en-GB" b="1" dirty="0">
                <a:solidFill>
                  <a:schemeClr val="accent2"/>
                </a:solidFill>
              </a:rPr>
              <a:t>Emitted spectral power</a:t>
            </a:r>
          </a:p>
        </p:txBody>
      </p:sp>
      <p:sp>
        <p:nvSpPr>
          <p:cNvPr id="19" name="Rettangolo 18">
            <a:extLst>
              <a:ext uri="{FF2B5EF4-FFF2-40B4-BE49-F238E27FC236}">
                <a16:creationId xmlns:a16="http://schemas.microsoft.com/office/drawing/2014/main" id="{4D698748-35C6-9C56-9C0D-7F615896F8E5}"/>
              </a:ext>
            </a:extLst>
          </p:cNvPr>
          <p:cNvSpPr/>
          <p:nvPr/>
        </p:nvSpPr>
        <p:spPr>
          <a:xfrm>
            <a:off x="2628921" y="2377812"/>
            <a:ext cx="149204" cy="914966"/>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ttangolo 20">
            <a:extLst>
              <a:ext uri="{FF2B5EF4-FFF2-40B4-BE49-F238E27FC236}">
                <a16:creationId xmlns:a16="http://schemas.microsoft.com/office/drawing/2014/main" id="{38CE264D-DF90-4963-28E4-5F9A5298F5AB}"/>
              </a:ext>
            </a:extLst>
          </p:cNvPr>
          <p:cNvSpPr/>
          <p:nvPr/>
        </p:nvSpPr>
        <p:spPr>
          <a:xfrm>
            <a:off x="4113179" y="2564660"/>
            <a:ext cx="1047135" cy="3693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Immagine 24">
            <a:extLst>
              <a:ext uri="{FF2B5EF4-FFF2-40B4-BE49-F238E27FC236}">
                <a16:creationId xmlns:a16="http://schemas.microsoft.com/office/drawing/2014/main" id="{4F3656A4-8A98-31E0-BABE-73D257EE0F5E}"/>
              </a:ext>
            </a:extLst>
          </p:cNvPr>
          <p:cNvPicPr>
            <a:picLocks noChangeAspect="1"/>
          </p:cNvPicPr>
          <p:nvPr/>
        </p:nvPicPr>
        <p:blipFill>
          <a:blip r:embed="rId7"/>
          <a:srcRect t="19547" b="24597"/>
          <a:stretch>
            <a:fillRect/>
          </a:stretch>
        </p:blipFill>
        <p:spPr>
          <a:xfrm>
            <a:off x="5704403" y="2319263"/>
            <a:ext cx="2033900" cy="850941"/>
          </a:xfrm>
          <a:prstGeom prst="rect">
            <a:avLst/>
          </a:prstGeom>
        </p:spPr>
      </p:pic>
      <p:sp>
        <p:nvSpPr>
          <p:cNvPr id="27" name="CasellaDiTesto 26">
            <a:extLst>
              <a:ext uri="{FF2B5EF4-FFF2-40B4-BE49-F238E27FC236}">
                <a16:creationId xmlns:a16="http://schemas.microsoft.com/office/drawing/2014/main" id="{0CC99DE3-CCFF-C305-34C6-77DB8FC1002F}"/>
              </a:ext>
            </a:extLst>
          </p:cNvPr>
          <p:cNvSpPr txBox="1"/>
          <p:nvPr/>
        </p:nvSpPr>
        <p:spPr>
          <a:xfrm>
            <a:off x="3991551" y="1985411"/>
            <a:ext cx="1340480" cy="369332"/>
          </a:xfrm>
          <a:prstGeom prst="rect">
            <a:avLst/>
          </a:prstGeom>
          <a:noFill/>
        </p:spPr>
        <p:txBody>
          <a:bodyPr wrap="square" rtlCol="0">
            <a:spAutoFit/>
          </a:bodyPr>
          <a:lstStyle/>
          <a:p>
            <a:r>
              <a:rPr lang="en-GB" dirty="0"/>
              <a:t>X-ray diode</a:t>
            </a:r>
          </a:p>
        </p:txBody>
      </p:sp>
      <p:pic>
        <p:nvPicPr>
          <p:cNvPr id="31" name="Immagine 30">
            <a:extLst>
              <a:ext uri="{FF2B5EF4-FFF2-40B4-BE49-F238E27FC236}">
                <a16:creationId xmlns:a16="http://schemas.microsoft.com/office/drawing/2014/main" id="{D7684F07-EFEE-1928-8E9B-DB981F7D5D36}"/>
              </a:ext>
            </a:extLst>
          </p:cNvPr>
          <p:cNvPicPr>
            <a:picLocks noChangeAspect="1"/>
          </p:cNvPicPr>
          <p:nvPr/>
        </p:nvPicPr>
        <p:blipFill>
          <a:blip r:embed="rId6"/>
          <a:srcRect l="14389" t="7598" r="68700" b="53047"/>
          <a:stretch>
            <a:fillRect/>
          </a:stretch>
        </p:blipFill>
        <p:spPr>
          <a:xfrm rot="5400000">
            <a:off x="3280886" y="2203413"/>
            <a:ext cx="429657" cy="1069160"/>
          </a:xfrm>
          <a:prstGeom prst="rect">
            <a:avLst/>
          </a:prstGeom>
        </p:spPr>
      </p:pic>
      <p:sp>
        <p:nvSpPr>
          <p:cNvPr id="33" name="Figura a mano libera: forma 32">
            <a:extLst>
              <a:ext uri="{FF2B5EF4-FFF2-40B4-BE49-F238E27FC236}">
                <a16:creationId xmlns:a16="http://schemas.microsoft.com/office/drawing/2014/main" id="{96694DA9-09E6-2211-451E-3A9EADEA44B9}"/>
              </a:ext>
            </a:extLst>
          </p:cNvPr>
          <p:cNvSpPr/>
          <p:nvPr/>
        </p:nvSpPr>
        <p:spPr>
          <a:xfrm>
            <a:off x="5158025" y="2675524"/>
            <a:ext cx="623016" cy="258468"/>
          </a:xfrm>
          <a:custGeom>
            <a:avLst/>
            <a:gdLst>
              <a:gd name="csX0" fmla="*/ 0 w 639097"/>
              <a:gd name="csY0" fmla="*/ 39736 h 570678"/>
              <a:gd name="csX1" fmla="*/ 373626 w 639097"/>
              <a:gd name="csY1" fmla="*/ 39736 h 570678"/>
              <a:gd name="csX2" fmla="*/ 422787 w 639097"/>
              <a:gd name="csY2" fmla="*/ 452691 h 570678"/>
              <a:gd name="csX3" fmla="*/ 639097 w 639097"/>
              <a:gd name="csY3" fmla="*/ 570678 h 570678"/>
            </a:gdLst>
            <a:ahLst/>
            <a:cxnLst>
              <a:cxn ang="0">
                <a:pos x="csX0" y="csY0"/>
              </a:cxn>
              <a:cxn ang="0">
                <a:pos x="csX1" y="csY1"/>
              </a:cxn>
              <a:cxn ang="0">
                <a:pos x="csX2" y="csY2"/>
              </a:cxn>
              <a:cxn ang="0">
                <a:pos x="csX3" y="csY3"/>
              </a:cxn>
            </a:cxnLst>
            <a:rect l="l" t="t" r="r" b="b"/>
            <a:pathLst>
              <a:path w="639097" h="570678">
                <a:moveTo>
                  <a:pt x="0" y="39736"/>
                </a:moveTo>
                <a:cubicBezTo>
                  <a:pt x="151581" y="5323"/>
                  <a:pt x="303162" y="-29090"/>
                  <a:pt x="373626" y="39736"/>
                </a:cubicBezTo>
                <a:cubicBezTo>
                  <a:pt x="444091" y="108562"/>
                  <a:pt x="378542" y="364201"/>
                  <a:pt x="422787" y="452691"/>
                </a:cubicBezTo>
                <a:cubicBezTo>
                  <a:pt x="467032" y="541181"/>
                  <a:pt x="553064" y="555929"/>
                  <a:pt x="639097" y="570678"/>
                </a:cubicBez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asellaDiTesto 3">
            <a:extLst>
              <a:ext uri="{FF2B5EF4-FFF2-40B4-BE49-F238E27FC236}">
                <a16:creationId xmlns:a16="http://schemas.microsoft.com/office/drawing/2014/main" id="{745E71F4-BC39-EFD6-E5CD-9DE5FC8058D0}"/>
              </a:ext>
            </a:extLst>
          </p:cNvPr>
          <p:cNvSpPr txBox="1"/>
          <p:nvPr/>
        </p:nvSpPr>
        <p:spPr>
          <a:xfrm>
            <a:off x="2488549" y="3418840"/>
            <a:ext cx="2819907" cy="369332"/>
          </a:xfrm>
          <a:prstGeom prst="rect">
            <a:avLst/>
          </a:prstGeom>
          <a:noFill/>
        </p:spPr>
        <p:txBody>
          <a:bodyPr wrap="square" rtlCol="0">
            <a:spAutoFit/>
          </a:bodyPr>
          <a:lstStyle/>
          <a:p>
            <a:pPr algn="ctr"/>
            <a:r>
              <a:rPr lang="en-GB" b="1" dirty="0">
                <a:solidFill>
                  <a:schemeClr val="accent3"/>
                </a:solidFill>
              </a:rPr>
              <a:t>Diode + filter sensitivity</a:t>
            </a:r>
          </a:p>
        </p:txBody>
      </p:sp>
      <p:sp>
        <p:nvSpPr>
          <p:cNvPr id="7" name="CasellaDiTesto 6">
            <a:extLst>
              <a:ext uri="{FF2B5EF4-FFF2-40B4-BE49-F238E27FC236}">
                <a16:creationId xmlns:a16="http://schemas.microsoft.com/office/drawing/2014/main" id="{1B7ACFA7-E63E-7FC6-BCD8-EC0C0FC4E693}"/>
              </a:ext>
            </a:extLst>
          </p:cNvPr>
          <p:cNvSpPr txBox="1"/>
          <p:nvPr/>
        </p:nvSpPr>
        <p:spPr>
          <a:xfrm>
            <a:off x="2283887" y="1985411"/>
            <a:ext cx="842919" cy="369332"/>
          </a:xfrm>
          <a:prstGeom prst="rect">
            <a:avLst/>
          </a:prstGeom>
          <a:noFill/>
        </p:spPr>
        <p:txBody>
          <a:bodyPr wrap="square" rtlCol="0">
            <a:spAutoFit/>
          </a:bodyPr>
          <a:lstStyle/>
          <a:p>
            <a:pPr algn="ctr"/>
            <a:r>
              <a:rPr lang="en-GB" dirty="0"/>
              <a:t>Filter</a:t>
            </a:r>
          </a:p>
        </p:txBody>
      </p:sp>
      <p:sp>
        <p:nvSpPr>
          <p:cNvPr id="8" name="Freccia in giù 7">
            <a:extLst>
              <a:ext uri="{FF2B5EF4-FFF2-40B4-BE49-F238E27FC236}">
                <a16:creationId xmlns:a16="http://schemas.microsoft.com/office/drawing/2014/main" id="{C12FAD04-D4AD-0A21-76E6-888020F05692}"/>
              </a:ext>
            </a:extLst>
          </p:cNvPr>
          <p:cNvSpPr/>
          <p:nvPr/>
        </p:nvSpPr>
        <p:spPr>
          <a:xfrm>
            <a:off x="9502986" y="3416739"/>
            <a:ext cx="518104" cy="529843"/>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e 10">
            <a:extLst>
              <a:ext uri="{FF2B5EF4-FFF2-40B4-BE49-F238E27FC236}">
                <a16:creationId xmlns:a16="http://schemas.microsoft.com/office/drawing/2014/main" id="{C2125362-FA79-DA07-6DC7-2EB5FE4211AA}"/>
              </a:ext>
            </a:extLst>
          </p:cNvPr>
          <p:cNvSpPr/>
          <p:nvPr/>
        </p:nvSpPr>
        <p:spPr>
          <a:xfrm>
            <a:off x="6898640" y="4268553"/>
            <a:ext cx="931103" cy="61285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sellaDiTesto 13">
            <a:extLst>
              <a:ext uri="{FF2B5EF4-FFF2-40B4-BE49-F238E27FC236}">
                <a16:creationId xmlns:a16="http://schemas.microsoft.com/office/drawing/2014/main" id="{B57FBCB5-979C-0D69-09DC-FBEB4B1A391F}"/>
              </a:ext>
            </a:extLst>
          </p:cNvPr>
          <p:cNvSpPr txBox="1"/>
          <p:nvPr/>
        </p:nvSpPr>
        <p:spPr>
          <a:xfrm>
            <a:off x="6783263" y="3809696"/>
            <a:ext cx="975360" cy="646331"/>
          </a:xfrm>
          <a:prstGeom prst="rect">
            <a:avLst/>
          </a:prstGeom>
          <a:noFill/>
        </p:spPr>
        <p:txBody>
          <a:bodyPr wrap="square" rtlCol="0">
            <a:spAutoFit/>
          </a:bodyPr>
          <a:lstStyle/>
          <a:p>
            <a:r>
              <a:rPr lang="en-GB" sz="3600" b="1" dirty="0">
                <a:solidFill>
                  <a:srgbClr val="FF0000"/>
                </a:solidFill>
              </a:rPr>
              <a:t>?</a:t>
            </a:r>
          </a:p>
        </p:txBody>
      </p:sp>
      <p:sp>
        <p:nvSpPr>
          <p:cNvPr id="20" name="Freccia in giù 19">
            <a:extLst>
              <a:ext uri="{FF2B5EF4-FFF2-40B4-BE49-F238E27FC236}">
                <a16:creationId xmlns:a16="http://schemas.microsoft.com/office/drawing/2014/main" id="{96E4779E-CE30-58D8-E3E9-1D2F2E729132}"/>
              </a:ext>
            </a:extLst>
          </p:cNvPr>
          <p:cNvSpPr/>
          <p:nvPr/>
        </p:nvSpPr>
        <p:spPr>
          <a:xfrm rot="5400000">
            <a:off x="5084346" y="4283909"/>
            <a:ext cx="518104" cy="529843"/>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CasellaDiTesto 21">
            <a:extLst>
              <a:ext uri="{FF2B5EF4-FFF2-40B4-BE49-F238E27FC236}">
                <a16:creationId xmlns:a16="http://schemas.microsoft.com/office/drawing/2014/main" id="{AA97F055-D8DD-0451-BA60-236DD6C459B7}"/>
              </a:ext>
            </a:extLst>
          </p:cNvPr>
          <p:cNvSpPr txBox="1"/>
          <p:nvPr/>
        </p:nvSpPr>
        <p:spPr>
          <a:xfrm>
            <a:off x="644357" y="4322866"/>
            <a:ext cx="4165600" cy="461665"/>
          </a:xfrm>
          <a:prstGeom prst="rect">
            <a:avLst/>
          </a:prstGeom>
          <a:noFill/>
          <a:ln w="28575">
            <a:solidFill>
              <a:schemeClr val="tx1"/>
            </a:solidFill>
          </a:ln>
        </p:spPr>
        <p:txBody>
          <a:bodyPr wrap="square" rtlCol="0">
            <a:spAutoFit/>
          </a:bodyPr>
          <a:lstStyle/>
          <a:p>
            <a:pPr algn="ctr"/>
            <a:r>
              <a:rPr lang="en-GB" sz="2400" b="1" dirty="0"/>
              <a:t>Ratio of two current signals:</a:t>
            </a:r>
          </a:p>
        </p:txBody>
      </p:sp>
      <p:sp>
        <p:nvSpPr>
          <p:cNvPr id="23" name="CasellaDiTesto 22">
            <a:extLst>
              <a:ext uri="{FF2B5EF4-FFF2-40B4-BE49-F238E27FC236}">
                <a16:creationId xmlns:a16="http://schemas.microsoft.com/office/drawing/2014/main" id="{895B1E92-5B79-6EB8-0B1A-C5629A4502AA}"/>
              </a:ext>
            </a:extLst>
          </p:cNvPr>
          <p:cNvSpPr txBox="1"/>
          <p:nvPr/>
        </p:nvSpPr>
        <p:spPr>
          <a:xfrm>
            <a:off x="6557509" y="5421855"/>
            <a:ext cx="5634491" cy="1231106"/>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GB" dirty="0"/>
              <a:t>Temperature evaluation with two diodes.</a:t>
            </a:r>
          </a:p>
          <a:p>
            <a:pPr marL="285750" indent="-285750">
              <a:spcBef>
                <a:spcPts val="1200"/>
              </a:spcBef>
              <a:spcAft>
                <a:spcPts val="1800"/>
              </a:spcAft>
              <a:buFont typeface="Arial" panose="020B0604020202020204" pitchFamily="34" charset="0"/>
              <a:buChar char="•"/>
            </a:pPr>
            <a:r>
              <a:rPr lang="en-GB" dirty="0"/>
              <a:t>With more than two diodes it is possible to estimate an error on the measurement. </a:t>
            </a:r>
          </a:p>
        </p:txBody>
      </p:sp>
      <mc:AlternateContent xmlns:mc="http://schemas.openxmlformats.org/markup-compatibility/2006" xmlns:a14="http://schemas.microsoft.com/office/drawing/2010/main">
        <mc:Choice Requires="a14">
          <p:sp>
            <p:nvSpPr>
              <p:cNvPr id="26" name="CasellaDiTesto 25">
                <a:extLst>
                  <a:ext uri="{FF2B5EF4-FFF2-40B4-BE49-F238E27FC236}">
                    <a16:creationId xmlns:a16="http://schemas.microsoft.com/office/drawing/2014/main" id="{E68C0734-5EBD-2EE5-C586-05FFF22F6B58}"/>
                  </a:ext>
                </a:extLst>
              </p:cNvPr>
              <p:cNvSpPr txBox="1"/>
              <p:nvPr/>
            </p:nvSpPr>
            <p:spPr>
              <a:xfrm>
                <a:off x="8603940" y="2283065"/>
                <a:ext cx="3302000" cy="970074"/>
              </a:xfrm>
              <a:prstGeom prst="rect">
                <a:avLst/>
              </a:prstGeom>
              <a:noFill/>
            </p:spPr>
            <p:txBody>
              <a:bodyPr wrap="square">
                <a:spAutoFit/>
              </a:bodyPr>
              <a:lstStyle/>
              <a:p>
                <a:pPr/>
                <a14:m>
                  <m:oMathPara xmlns:m="http://schemas.openxmlformats.org/officeDocument/2006/math">
                    <m:oMath>
                      <m:r>
                        <a:rPr lang="en-GB" sz="2500" b="0" i="1" smtClean="0">
                          <a:latin typeface="Cambria Math" panose="02040503050406030204" pitchFamily="18" charset="0"/>
                        </a:rPr>
                        <m:t>=</m:t>
                      </m:r>
                      <m:nary>
                        <m:naryPr>
                          <m:ctrlPr>
                            <a:rPr lang="en-GB" sz="2500" i="1">
                              <a:latin typeface="Cambria Math" panose="02040503050406030204" pitchFamily="18" charset="0"/>
                            </a:rPr>
                          </m:ctrlPr>
                        </m:naryPr>
                        <m:sub>
                          <m:sSub>
                            <m:sSubPr>
                              <m:ctrlPr>
                                <a:rPr lang="en-GB" sz="2500" i="1">
                                  <a:latin typeface="Cambria Math" panose="02040503050406030204" pitchFamily="18" charset="0"/>
                                </a:rPr>
                              </m:ctrlPr>
                            </m:sSubPr>
                            <m:e>
                              <m:r>
                                <a:rPr lang="en-GB" sz="2500" i="1">
                                  <a:latin typeface="Cambria Math" panose="02040503050406030204" pitchFamily="18" charset="0"/>
                                </a:rPr>
                                <m:t>𝜈</m:t>
                              </m:r>
                            </m:e>
                            <m:sub>
                              <m:r>
                                <a:rPr lang="en-GB" sz="2500" b="0" i="1" smtClean="0">
                                  <a:latin typeface="Cambria Math" panose="02040503050406030204" pitchFamily="18" charset="0"/>
                                </a:rPr>
                                <m:t>1</m:t>
                              </m:r>
                            </m:sub>
                          </m:sSub>
                        </m:sub>
                        <m:sup>
                          <m:r>
                            <a:rPr lang="en-GB" sz="2500" b="0" i="1" smtClean="0">
                              <a:latin typeface="Cambria Math" panose="02040503050406030204" pitchFamily="18" charset="0"/>
                              <a:ea typeface="Cambria Math" panose="02040503050406030204" pitchFamily="18" charset="0"/>
                            </a:rPr>
                            <m:t>∞</m:t>
                          </m:r>
                        </m:sup>
                        <m:e>
                          <m:sSub>
                            <m:sSubPr>
                              <m:ctrlPr>
                                <a:rPr lang="en-GB" sz="2500" i="1">
                                  <a:solidFill>
                                    <a:schemeClr val="accent2"/>
                                  </a:solidFill>
                                  <a:latin typeface="Cambria Math" panose="02040503050406030204" pitchFamily="18" charset="0"/>
                                </a:rPr>
                              </m:ctrlPr>
                            </m:sSubPr>
                            <m:e>
                              <m:r>
                                <a:rPr lang="en-GB" sz="2500" i="1">
                                  <a:solidFill>
                                    <a:schemeClr val="accent2"/>
                                  </a:solidFill>
                                  <a:latin typeface="Cambria Math" panose="02040503050406030204" pitchFamily="18" charset="0"/>
                                </a:rPr>
                                <m:t>𝐼</m:t>
                              </m:r>
                            </m:e>
                            <m:sub>
                              <m:r>
                                <a:rPr lang="en-GB" sz="2500" i="1">
                                  <a:solidFill>
                                    <a:schemeClr val="accent2"/>
                                  </a:solidFill>
                                  <a:latin typeface="Cambria Math" panose="02040503050406030204" pitchFamily="18" charset="0"/>
                                </a:rPr>
                                <m:t>𝜈</m:t>
                              </m:r>
                            </m:sub>
                          </m:sSub>
                          <m:d>
                            <m:dPr>
                              <m:ctrlPr>
                                <a:rPr lang="en-GB" sz="2500" i="1">
                                  <a:solidFill>
                                    <a:schemeClr val="accent2"/>
                                  </a:solidFill>
                                  <a:latin typeface="Cambria Math" panose="02040503050406030204" pitchFamily="18" charset="0"/>
                                </a:rPr>
                              </m:ctrlPr>
                            </m:dPr>
                            <m:e>
                              <m:r>
                                <a:rPr lang="en-GB" sz="2500" i="1">
                                  <a:solidFill>
                                    <a:schemeClr val="accent2"/>
                                  </a:solidFill>
                                  <a:latin typeface="Cambria Math" panose="02040503050406030204" pitchFamily="18" charset="0"/>
                                </a:rPr>
                                <m:t>𝜈</m:t>
                              </m:r>
                              <m:r>
                                <a:rPr lang="en-GB" sz="2500" i="1">
                                  <a:solidFill>
                                    <a:schemeClr val="accent2"/>
                                  </a:solidFill>
                                  <a:latin typeface="Cambria Math" panose="02040503050406030204" pitchFamily="18" charset="0"/>
                                </a:rPr>
                                <m:t>,</m:t>
                              </m:r>
                              <m:sSub>
                                <m:sSubPr>
                                  <m:ctrlPr>
                                    <a:rPr lang="en-GB" sz="2500" i="1">
                                      <a:solidFill>
                                        <a:schemeClr val="accent2"/>
                                      </a:solidFill>
                                      <a:latin typeface="Cambria Math" panose="02040503050406030204" pitchFamily="18" charset="0"/>
                                    </a:rPr>
                                  </m:ctrlPr>
                                </m:sSubPr>
                                <m:e>
                                  <m:r>
                                    <a:rPr lang="en-GB" sz="2500" i="1">
                                      <a:solidFill>
                                        <a:schemeClr val="accent2"/>
                                      </a:solidFill>
                                      <a:latin typeface="Cambria Math" panose="02040503050406030204" pitchFamily="18" charset="0"/>
                                    </a:rPr>
                                    <m:t>𝑇</m:t>
                                  </m:r>
                                </m:e>
                                <m:sub>
                                  <m:r>
                                    <a:rPr lang="en-GB" sz="2500" i="1">
                                      <a:solidFill>
                                        <a:schemeClr val="accent2"/>
                                      </a:solidFill>
                                      <a:latin typeface="Cambria Math" panose="02040503050406030204" pitchFamily="18" charset="0"/>
                                    </a:rPr>
                                    <m:t>𝑒</m:t>
                                  </m:r>
                                </m:sub>
                              </m:sSub>
                            </m:e>
                          </m:d>
                          <m:r>
                            <a:rPr lang="en-GB" sz="2500" b="0" i="1" smtClean="0">
                              <a:latin typeface="Cambria Math" panose="02040503050406030204" pitchFamily="18" charset="0"/>
                            </a:rPr>
                            <m:t> </m:t>
                          </m:r>
                          <m:r>
                            <a:rPr lang="en-GB" sz="2500" i="1" smtClean="0">
                              <a:solidFill>
                                <a:schemeClr val="accent3"/>
                              </a:solidFill>
                              <a:latin typeface="Cambria Math" panose="02040503050406030204" pitchFamily="18" charset="0"/>
                            </a:rPr>
                            <m:t>𝑆</m:t>
                          </m:r>
                          <m:d>
                            <m:dPr>
                              <m:ctrlPr>
                                <a:rPr lang="en-GB" sz="2500" i="1">
                                  <a:solidFill>
                                    <a:schemeClr val="accent3"/>
                                  </a:solidFill>
                                  <a:latin typeface="Cambria Math" panose="02040503050406030204" pitchFamily="18" charset="0"/>
                                </a:rPr>
                              </m:ctrlPr>
                            </m:dPr>
                            <m:e>
                              <m:r>
                                <a:rPr lang="en-GB" sz="2500" i="1">
                                  <a:solidFill>
                                    <a:schemeClr val="accent3"/>
                                  </a:solidFill>
                                  <a:latin typeface="Cambria Math" panose="02040503050406030204" pitchFamily="18" charset="0"/>
                                </a:rPr>
                                <m:t>𝜈</m:t>
                              </m:r>
                            </m:e>
                          </m:d>
                          <m:r>
                            <a:rPr lang="en-GB" sz="2500" b="0" i="1" smtClean="0">
                              <a:latin typeface="Cambria Math" panose="02040503050406030204" pitchFamily="18" charset="0"/>
                            </a:rPr>
                            <m:t> </m:t>
                          </m:r>
                          <m:r>
                            <a:rPr lang="en-GB" sz="2500" i="1">
                              <a:latin typeface="Cambria Math" panose="02040503050406030204" pitchFamily="18" charset="0"/>
                            </a:rPr>
                            <m:t>𝑑</m:t>
                          </m:r>
                          <m:r>
                            <a:rPr lang="en-GB" sz="2500" i="1">
                              <a:latin typeface="Cambria Math" panose="02040503050406030204" pitchFamily="18" charset="0"/>
                            </a:rPr>
                            <m:t>𝜈</m:t>
                          </m:r>
                        </m:e>
                      </m:nary>
                    </m:oMath>
                  </m:oMathPara>
                </a14:m>
                <a:endParaRPr lang="en-GB" dirty="0"/>
              </a:p>
            </p:txBody>
          </p:sp>
        </mc:Choice>
        <mc:Fallback xmlns="">
          <p:sp>
            <p:nvSpPr>
              <p:cNvPr id="26" name="CasellaDiTesto 25">
                <a:extLst>
                  <a:ext uri="{FF2B5EF4-FFF2-40B4-BE49-F238E27FC236}">
                    <a16:creationId xmlns:a16="http://schemas.microsoft.com/office/drawing/2014/main" id="{E68C0734-5EBD-2EE5-C586-05FFF22F6B58}"/>
                  </a:ext>
                </a:extLst>
              </p:cNvPr>
              <p:cNvSpPr txBox="1">
                <a:spLocks noRot="1" noChangeAspect="1" noMove="1" noResize="1" noEditPoints="1" noAdjustHandles="1" noChangeArrowheads="1" noChangeShapeType="1" noTextEdit="1"/>
              </p:cNvSpPr>
              <p:nvPr/>
            </p:nvSpPr>
            <p:spPr>
              <a:xfrm>
                <a:off x="8603940" y="2283065"/>
                <a:ext cx="3302000" cy="970074"/>
              </a:xfrm>
              <a:prstGeom prst="rect">
                <a:avLst/>
              </a:prstGeom>
              <a:blipFill>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3166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8" grpId="0" animBg="1"/>
      <p:bldP spid="11" grpId="0" animBg="1"/>
      <p:bldP spid="14" grpId="0"/>
      <p:bldP spid="20" grpId="0" animBg="1"/>
      <p:bldP spid="22" grpId="0" animBg="1"/>
      <p:bldP spid="23"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5F8B0B5-37A5-162E-AE90-5E1D94CD3006}"/>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Results from Foam Target</a:t>
            </a:r>
          </a:p>
        </p:txBody>
      </p:sp>
      <p:pic>
        <p:nvPicPr>
          <p:cNvPr id="13" name="Immagine 12">
            <a:extLst>
              <a:ext uri="{FF2B5EF4-FFF2-40B4-BE49-F238E27FC236}">
                <a16:creationId xmlns:a16="http://schemas.microsoft.com/office/drawing/2014/main" id="{5EB5044B-1CEF-9A23-C70D-647C9E4440E6}"/>
              </a:ext>
            </a:extLst>
          </p:cNvPr>
          <p:cNvPicPr>
            <a:picLocks noChangeAspect="1"/>
          </p:cNvPicPr>
          <p:nvPr/>
        </p:nvPicPr>
        <p:blipFill>
          <a:blip r:embed="rId2"/>
          <a:srcRect l="1398"/>
          <a:stretch>
            <a:fillRect/>
          </a:stretch>
        </p:blipFill>
        <p:spPr>
          <a:xfrm>
            <a:off x="447568" y="4853737"/>
            <a:ext cx="4496726" cy="1706167"/>
          </a:xfrm>
          <a:prstGeom prst="rect">
            <a:avLst/>
          </a:prstGeom>
        </p:spPr>
      </p:pic>
      <p:sp>
        <p:nvSpPr>
          <p:cNvPr id="14" name="Rettangolo 13">
            <a:extLst>
              <a:ext uri="{FF2B5EF4-FFF2-40B4-BE49-F238E27FC236}">
                <a16:creationId xmlns:a16="http://schemas.microsoft.com/office/drawing/2014/main" id="{102ED5C2-DAD1-FFA6-18A2-A28FF3A56B52}"/>
              </a:ext>
            </a:extLst>
          </p:cNvPr>
          <p:cNvSpPr/>
          <p:nvPr/>
        </p:nvSpPr>
        <p:spPr>
          <a:xfrm>
            <a:off x="5936024" y="4218036"/>
            <a:ext cx="445111" cy="1641987"/>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asellaDiTesto 17">
            <a:extLst>
              <a:ext uri="{FF2B5EF4-FFF2-40B4-BE49-F238E27FC236}">
                <a16:creationId xmlns:a16="http://schemas.microsoft.com/office/drawing/2014/main" id="{160A071C-85C9-B331-45E1-FC067C42A823}"/>
              </a:ext>
            </a:extLst>
          </p:cNvPr>
          <p:cNvSpPr txBox="1"/>
          <p:nvPr/>
        </p:nvSpPr>
        <p:spPr>
          <a:xfrm>
            <a:off x="1140982" y="2972151"/>
            <a:ext cx="3089952" cy="1200329"/>
          </a:xfrm>
          <a:prstGeom prst="rect">
            <a:avLst/>
          </a:prstGeom>
          <a:noFill/>
          <a:ln w="38100">
            <a:solidFill>
              <a:schemeClr val="accent1"/>
            </a:solidFill>
          </a:ln>
        </p:spPr>
        <p:txBody>
          <a:bodyPr wrap="square" rtlCol="0">
            <a:spAutoFit/>
          </a:bodyPr>
          <a:lstStyle/>
          <a:p>
            <a:pPr marL="285750" indent="-285750">
              <a:buFont typeface="Arial" panose="020B0604020202020204" pitchFamily="34" charset="0"/>
              <a:buChar char="•"/>
            </a:pPr>
            <a:r>
              <a:rPr lang="en-GB" dirty="0"/>
              <a:t>Energy: 30-40 J.</a:t>
            </a:r>
          </a:p>
          <a:p>
            <a:pPr marL="285750" indent="-285750">
              <a:buFont typeface="Arial" panose="020B0604020202020204" pitchFamily="34" charset="0"/>
              <a:buChar char="•"/>
            </a:pPr>
            <a:r>
              <a:rPr lang="en-GB" dirty="0"/>
              <a:t>Pulse duration: 3 ns.</a:t>
            </a:r>
          </a:p>
          <a:p>
            <a:pPr marL="285750" indent="-285750">
              <a:buFont typeface="Arial" panose="020B0604020202020204" pitchFamily="34" charset="0"/>
              <a:buChar char="•"/>
            </a:pPr>
            <a:r>
              <a:rPr lang="en-GB" dirty="0"/>
              <a:t>Focal spot size: 100 µm.</a:t>
            </a:r>
          </a:p>
          <a:p>
            <a:pPr marL="285750" indent="-285750">
              <a:buFont typeface="Arial" panose="020B0604020202020204" pitchFamily="34" charset="0"/>
              <a:buChar char="•"/>
            </a:pPr>
            <a:r>
              <a:rPr lang="en-GB" b="1" dirty="0"/>
              <a:t>Intensity:  1x10</a:t>
            </a:r>
            <a:r>
              <a:rPr lang="en-GB" b="1" baseline="30000" dirty="0"/>
              <a:t>14</a:t>
            </a:r>
            <a:r>
              <a:rPr lang="en-GB" b="1" dirty="0"/>
              <a:t> W/cm</a:t>
            </a:r>
            <a:r>
              <a:rPr lang="en-GB" b="1" baseline="30000" dirty="0"/>
              <a:t>2</a:t>
            </a:r>
            <a:r>
              <a:rPr lang="en-GB" b="1" dirty="0"/>
              <a:t>.</a:t>
            </a:r>
          </a:p>
        </p:txBody>
      </p:sp>
      <p:pic>
        <p:nvPicPr>
          <p:cNvPr id="3" name="Immagine 2">
            <a:extLst>
              <a:ext uri="{FF2B5EF4-FFF2-40B4-BE49-F238E27FC236}">
                <a16:creationId xmlns:a16="http://schemas.microsoft.com/office/drawing/2014/main" id="{CDAD3D12-8876-2AA9-09A7-11C0546045D8}"/>
              </a:ext>
            </a:extLst>
          </p:cNvPr>
          <p:cNvPicPr>
            <a:picLocks noChangeAspect="1"/>
          </p:cNvPicPr>
          <p:nvPr/>
        </p:nvPicPr>
        <p:blipFill>
          <a:blip r:embed="rId3"/>
          <a:srcRect l="134" r="51923" b="16812"/>
          <a:stretch>
            <a:fillRect/>
          </a:stretch>
        </p:blipFill>
        <p:spPr>
          <a:xfrm>
            <a:off x="5220994" y="2624211"/>
            <a:ext cx="3314062" cy="2785468"/>
          </a:xfrm>
          <a:prstGeom prst="rect">
            <a:avLst/>
          </a:prstGeom>
        </p:spPr>
      </p:pic>
      <p:sp>
        <p:nvSpPr>
          <p:cNvPr id="8" name="CasellaDiTesto 7">
            <a:extLst>
              <a:ext uri="{FF2B5EF4-FFF2-40B4-BE49-F238E27FC236}">
                <a16:creationId xmlns:a16="http://schemas.microsoft.com/office/drawing/2014/main" id="{FEC73BE0-5514-54D6-58DC-2AA24793AECF}"/>
              </a:ext>
            </a:extLst>
          </p:cNvPr>
          <p:cNvSpPr txBox="1"/>
          <p:nvPr/>
        </p:nvSpPr>
        <p:spPr>
          <a:xfrm>
            <a:off x="5860682" y="6228464"/>
            <a:ext cx="5348748" cy="307777"/>
          </a:xfrm>
          <a:prstGeom prst="rect">
            <a:avLst/>
          </a:prstGeom>
          <a:noFill/>
        </p:spPr>
        <p:txBody>
          <a:bodyPr wrap="square">
            <a:spAutoFit/>
          </a:bodyPr>
          <a:lstStyle/>
          <a:p>
            <a:r>
              <a:rPr lang="it-IT" sz="1400" i="1" dirty="0">
                <a:solidFill>
                  <a:schemeClr val="accent5">
                    <a:lumMod val="75000"/>
                  </a:schemeClr>
                </a:solidFill>
              </a:rPr>
              <a:t>M. Cipriani et al., presented at 21st DDFIW, Frascati, Italy, 8–11 June 2026.</a:t>
            </a:r>
            <a:endParaRPr lang="en-GB" sz="1400" i="1" dirty="0">
              <a:solidFill>
                <a:schemeClr val="accent5">
                  <a:lumMod val="75000"/>
                </a:schemeClr>
              </a:solidFill>
            </a:endParaRPr>
          </a:p>
        </p:txBody>
      </p:sp>
      <p:sp>
        <p:nvSpPr>
          <p:cNvPr id="9" name="CasellaDiTesto 8">
            <a:extLst>
              <a:ext uri="{FF2B5EF4-FFF2-40B4-BE49-F238E27FC236}">
                <a16:creationId xmlns:a16="http://schemas.microsoft.com/office/drawing/2014/main" id="{F544B8BF-EDA8-B94B-392F-F91DD202E5BF}"/>
              </a:ext>
            </a:extLst>
          </p:cNvPr>
          <p:cNvSpPr txBox="1"/>
          <p:nvPr/>
        </p:nvSpPr>
        <p:spPr>
          <a:xfrm>
            <a:off x="1131458" y="2575950"/>
            <a:ext cx="3086272" cy="400110"/>
          </a:xfrm>
          <a:prstGeom prst="rect">
            <a:avLst/>
          </a:prstGeom>
          <a:noFill/>
        </p:spPr>
        <p:txBody>
          <a:bodyPr wrap="square" rtlCol="0">
            <a:spAutoFit/>
          </a:bodyPr>
          <a:lstStyle/>
          <a:p>
            <a:pPr algn="ctr"/>
            <a:r>
              <a:rPr lang="en-GB" sz="2000" b="1" dirty="0">
                <a:solidFill>
                  <a:schemeClr val="accent1"/>
                </a:solidFill>
              </a:rPr>
              <a:t>Laser parameters</a:t>
            </a:r>
          </a:p>
        </p:txBody>
      </p:sp>
      <p:sp>
        <p:nvSpPr>
          <p:cNvPr id="11" name="CasellaDiTesto 10">
            <a:extLst>
              <a:ext uri="{FF2B5EF4-FFF2-40B4-BE49-F238E27FC236}">
                <a16:creationId xmlns:a16="http://schemas.microsoft.com/office/drawing/2014/main" id="{E49C2ACA-C94A-25E9-2EC5-2A900E411FDC}"/>
              </a:ext>
            </a:extLst>
          </p:cNvPr>
          <p:cNvSpPr txBox="1"/>
          <p:nvPr/>
        </p:nvSpPr>
        <p:spPr>
          <a:xfrm>
            <a:off x="447567" y="4526548"/>
            <a:ext cx="4417309" cy="400110"/>
          </a:xfrm>
          <a:prstGeom prst="rect">
            <a:avLst/>
          </a:prstGeom>
          <a:noFill/>
        </p:spPr>
        <p:txBody>
          <a:bodyPr wrap="square" rtlCol="0">
            <a:spAutoFit/>
          </a:bodyPr>
          <a:lstStyle/>
          <a:p>
            <a:pPr algn="ctr"/>
            <a:r>
              <a:rPr lang="en-GB" sz="2000" b="1" dirty="0">
                <a:solidFill>
                  <a:schemeClr val="accent1"/>
                </a:solidFill>
              </a:rPr>
              <a:t>X-ray diodes setup</a:t>
            </a:r>
          </a:p>
        </p:txBody>
      </p:sp>
      <p:pic>
        <p:nvPicPr>
          <p:cNvPr id="15" name="Immagine 14">
            <a:extLst>
              <a:ext uri="{FF2B5EF4-FFF2-40B4-BE49-F238E27FC236}">
                <a16:creationId xmlns:a16="http://schemas.microsoft.com/office/drawing/2014/main" id="{1C9893D1-FB02-4916-09DE-533C255D0C4D}"/>
              </a:ext>
            </a:extLst>
          </p:cNvPr>
          <p:cNvPicPr>
            <a:picLocks noChangeAspect="1"/>
          </p:cNvPicPr>
          <p:nvPr/>
        </p:nvPicPr>
        <p:blipFill>
          <a:blip r:embed="rId3"/>
          <a:srcRect l="4008" t="81760" r="55313"/>
          <a:stretch>
            <a:fillRect/>
          </a:stretch>
        </p:blipFill>
        <p:spPr>
          <a:xfrm>
            <a:off x="5819756" y="5273231"/>
            <a:ext cx="2075897" cy="450864"/>
          </a:xfrm>
          <a:prstGeom prst="rect">
            <a:avLst/>
          </a:prstGeom>
        </p:spPr>
      </p:pic>
      <p:pic>
        <p:nvPicPr>
          <p:cNvPr id="20" name="Immagine 19">
            <a:extLst>
              <a:ext uri="{FF2B5EF4-FFF2-40B4-BE49-F238E27FC236}">
                <a16:creationId xmlns:a16="http://schemas.microsoft.com/office/drawing/2014/main" id="{FC4F7B14-F1AB-FD4D-E5F8-DE50A9855BDF}"/>
              </a:ext>
            </a:extLst>
          </p:cNvPr>
          <p:cNvPicPr>
            <a:picLocks noChangeAspect="1"/>
          </p:cNvPicPr>
          <p:nvPr/>
        </p:nvPicPr>
        <p:blipFill>
          <a:blip r:embed="rId3"/>
          <a:srcRect l="51317" b="16812"/>
          <a:stretch>
            <a:fillRect/>
          </a:stretch>
        </p:blipFill>
        <p:spPr>
          <a:xfrm>
            <a:off x="8417497" y="2636911"/>
            <a:ext cx="3365292" cy="2785468"/>
          </a:xfrm>
          <a:prstGeom prst="rect">
            <a:avLst/>
          </a:prstGeom>
        </p:spPr>
      </p:pic>
      <p:sp>
        <p:nvSpPr>
          <p:cNvPr id="22" name="CasellaDiTesto 21">
            <a:extLst>
              <a:ext uri="{FF2B5EF4-FFF2-40B4-BE49-F238E27FC236}">
                <a16:creationId xmlns:a16="http://schemas.microsoft.com/office/drawing/2014/main" id="{0CC4117C-9D91-7BB1-D3C7-7DB6751972D7}"/>
              </a:ext>
            </a:extLst>
          </p:cNvPr>
          <p:cNvSpPr txBox="1"/>
          <p:nvPr/>
        </p:nvSpPr>
        <p:spPr>
          <a:xfrm>
            <a:off x="393883" y="1988420"/>
            <a:ext cx="10851745" cy="369332"/>
          </a:xfrm>
          <a:prstGeom prst="rect">
            <a:avLst/>
          </a:prstGeom>
          <a:noFill/>
        </p:spPr>
        <p:txBody>
          <a:bodyPr wrap="square">
            <a:spAutoFit/>
          </a:bodyPr>
          <a:lstStyle/>
          <a:p>
            <a:pPr algn="just"/>
            <a:r>
              <a:rPr lang="en-US" dirty="0"/>
              <a:t>Experimental campaign to study laser interaction with </a:t>
            </a:r>
            <a:r>
              <a:rPr lang="en-US" b="1" dirty="0"/>
              <a:t>3D-printed </a:t>
            </a:r>
            <a:r>
              <a:rPr lang="en-US" b="1"/>
              <a:t>nanostructured plastic foams</a:t>
            </a:r>
            <a:r>
              <a:rPr lang="en-US" dirty="0"/>
              <a:t>.</a:t>
            </a:r>
            <a:endParaRPr lang="en-GB" dirty="0"/>
          </a:p>
        </p:txBody>
      </p:sp>
      <p:pic>
        <p:nvPicPr>
          <p:cNvPr id="24" name="Immagine 23">
            <a:extLst>
              <a:ext uri="{FF2B5EF4-FFF2-40B4-BE49-F238E27FC236}">
                <a16:creationId xmlns:a16="http://schemas.microsoft.com/office/drawing/2014/main" id="{012B9A51-D2C1-5BA2-6BC1-1E166E7552A6}"/>
              </a:ext>
            </a:extLst>
          </p:cNvPr>
          <p:cNvPicPr>
            <a:picLocks noChangeAspect="1"/>
          </p:cNvPicPr>
          <p:nvPr/>
        </p:nvPicPr>
        <p:blipFill>
          <a:blip r:embed="rId4"/>
          <a:stretch>
            <a:fillRect/>
          </a:stretch>
        </p:blipFill>
        <p:spPr>
          <a:xfrm>
            <a:off x="8823513" y="5730956"/>
            <a:ext cx="1364427" cy="430444"/>
          </a:xfrm>
          <a:prstGeom prst="rect">
            <a:avLst/>
          </a:prstGeom>
        </p:spPr>
      </p:pic>
      <p:sp>
        <p:nvSpPr>
          <p:cNvPr id="25" name="CasellaDiTesto 24">
            <a:extLst>
              <a:ext uri="{FF2B5EF4-FFF2-40B4-BE49-F238E27FC236}">
                <a16:creationId xmlns:a16="http://schemas.microsoft.com/office/drawing/2014/main" id="{20A0247F-E5FB-FC05-63D8-EE06132EB068}"/>
              </a:ext>
            </a:extLst>
          </p:cNvPr>
          <p:cNvSpPr txBox="1"/>
          <p:nvPr/>
        </p:nvSpPr>
        <p:spPr>
          <a:xfrm>
            <a:off x="6441955" y="5746955"/>
            <a:ext cx="3185651" cy="369332"/>
          </a:xfrm>
          <a:prstGeom prst="rect">
            <a:avLst/>
          </a:prstGeom>
          <a:noFill/>
        </p:spPr>
        <p:txBody>
          <a:bodyPr wrap="square" rtlCol="0">
            <a:spAutoFit/>
          </a:bodyPr>
          <a:lstStyle/>
          <a:p>
            <a:r>
              <a:rPr lang="en-GB" dirty="0"/>
              <a:t>Target manufactured by:</a:t>
            </a:r>
          </a:p>
        </p:txBody>
      </p:sp>
      <p:pic>
        <p:nvPicPr>
          <p:cNvPr id="17" name="Immagine 16">
            <a:extLst>
              <a:ext uri="{FF2B5EF4-FFF2-40B4-BE49-F238E27FC236}">
                <a16:creationId xmlns:a16="http://schemas.microsoft.com/office/drawing/2014/main" id="{66212C4A-5966-32C3-26CE-01E784DE6315}"/>
              </a:ext>
            </a:extLst>
          </p:cNvPr>
          <p:cNvPicPr>
            <a:picLocks noChangeAspect="1"/>
          </p:cNvPicPr>
          <p:nvPr/>
        </p:nvPicPr>
        <p:blipFill>
          <a:blip r:embed="rId3"/>
          <a:srcRect l="57488" t="81760" r="7096"/>
          <a:stretch>
            <a:fillRect/>
          </a:stretch>
        </p:blipFill>
        <p:spPr>
          <a:xfrm>
            <a:off x="9288122" y="5273231"/>
            <a:ext cx="1762349" cy="439641"/>
          </a:xfrm>
          <a:prstGeom prst="rect">
            <a:avLst/>
          </a:prstGeom>
        </p:spPr>
      </p:pic>
      <p:sp>
        <p:nvSpPr>
          <p:cNvPr id="26" name="Rettangolo 25">
            <a:extLst>
              <a:ext uri="{FF2B5EF4-FFF2-40B4-BE49-F238E27FC236}">
                <a16:creationId xmlns:a16="http://schemas.microsoft.com/office/drawing/2014/main" id="{9A7A80B1-2BF0-236B-3175-E34A58080BAF}"/>
              </a:ext>
            </a:extLst>
          </p:cNvPr>
          <p:cNvSpPr/>
          <p:nvPr/>
        </p:nvSpPr>
        <p:spPr>
          <a:xfrm>
            <a:off x="5234198" y="2636911"/>
            <a:ext cx="6510234" cy="359155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1290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6C02F-D85B-0DC6-A37E-937F4BABA105}"/>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37D4D68E-9F71-ADED-AE85-E350A159F1D1}"/>
              </a:ext>
            </a:extLst>
          </p:cNvPr>
          <p:cNvPicPr>
            <a:picLocks noChangeAspect="1"/>
          </p:cNvPicPr>
          <p:nvPr/>
        </p:nvPicPr>
        <p:blipFill>
          <a:blip r:embed="rId2">
            <a:extLst>
              <a:ext uri="{28A0092B-C50C-407E-A947-70E740481C1C}">
                <a14:useLocalDpi xmlns:a14="http://schemas.microsoft.com/office/drawing/2010/main" val="0"/>
              </a:ext>
            </a:extLst>
          </a:blip>
          <a:srcRect r="49460"/>
          <a:stretch>
            <a:fillRect/>
          </a:stretch>
        </p:blipFill>
        <p:spPr>
          <a:xfrm>
            <a:off x="430323" y="3106982"/>
            <a:ext cx="5590995" cy="3672055"/>
          </a:xfrm>
          <a:prstGeom prst="rect">
            <a:avLst/>
          </a:prstGeom>
        </p:spPr>
      </p:pic>
      <p:pic>
        <p:nvPicPr>
          <p:cNvPr id="11" name="Immagine 10">
            <a:extLst>
              <a:ext uri="{FF2B5EF4-FFF2-40B4-BE49-F238E27FC236}">
                <a16:creationId xmlns:a16="http://schemas.microsoft.com/office/drawing/2014/main" id="{CD642ACF-9C74-1A14-685E-D770BCC04B4D}"/>
              </a:ext>
            </a:extLst>
          </p:cNvPr>
          <p:cNvPicPr>
            <a:picLocks noChangeAspect="1"/>
          </p:cNvPicPr>
          <p:nvPr/>
        </p:nvPicPr>
        <p:blipFill>
          <a:blip r:embed="rId3">
            <a:extLst>
              <a:ext uri="{28A0092B-C50C-407E-A947-70E740481C1C}">
                <a14:useLocalDpi xmlns:a14="http://schemas.microsoft.com/office/drawing/2010/main" val="0"/>
              </a:ext>
            </a:extLst>
          </a:blip>
          <a:srcRect r="50753"/>
          <a:stretch>
            <a:fillRect/>
          </a:stretch>
        </p:blipFill>
        <p:spPr>
          <a:xfrm>
            <a:off x="6295840" y="3056257"/>
            <a:ext cx="5552762" cy="3733574"/>
          </a:xfrm>
          <a:prstGeom prst="rect">
            <a:avLst/>
          </a:prstGeom>
        </p:spPr>
      </p:pic>
      <p:pic>
        <p:nvPicPr>
          <p:cNvPr id="10" name="Immagine 9">
            <a:extLst>
              <a:ext uri="{FF2B5EF4-FFF2-40B4-BE49-F238E27FC236}">
                <a16:creationId xmlns:a16="http://schemas.microsoft.com/office/drawing/2014/main" id="{F1DF630C-9E9D-B3D7-62BD-5B77C42502A7}"/>
              </a:ext>
            </a:extLst>
          </p:cNvPr>
          <p:cNvPicPr>
            <a:picLocks noChangeAspect="1"/>
          </p:cNvPicPr>
          <p:nvPr/>
        </p:nvPicPr>
        <p:blipFill>
          <a:blip r:embed="rId3">
            <a:extLst>
              <a:ext uri="{28A0092B-C50C-407E-A947-70E740481C1C}">
                <a14:useLocalDpi xmlns:a14="http://schemas.microsoft.com/office/drawing/2010/main" val="0"/>
              </a:ext>
            </a:extLst>
          </a:blip>
          <a:srcRect l="50753"/>
          <a:stretch>
            <a:fillRect/>
          </a:stretch>
        </p:blipFill>
        <p:spPr>
          <a:xfrm>
            <a:off x="6393094" y="3127433"/>
            <a:ext cx="5552762" cy="3708762"/>
          </a:xfrm>
          <a:prstGeom prst="rect">
            <a:avLst/>
          </a:prstGeom>
        </p:spPr>
      </p:pic>
      <p:pic>
        <p:nvPicPr>
          <p:cNvPr id="6" name="Immagine 5">
            <a:extLst>
              <a:ext uri="{FF2B5EF4-FFF2-40B4-BE49-F238E27FC236}">
                <a16:creationId xmlns:a16="http://schemas.microsoft.com/office/drawing/2014/main" id="{2698BCBA-DDB3-2D83-849C-9DDD26D0E804}"/>
              </a:ext>
            </a:extLst>
          </p:cNvPr>
          <p:cNvPicPr>
            <a:picLocks noChangeAspect="1"/>
          </p:cNvPicPr>
          <p:nvPr/>
        </p:nvPicPr>
        <p:blipFill>
          <a:blip r:embed="rId4">
            <a:extLst>
              <a:ext uri="{28A0092B-C50C-407E-A947-70E740481C1C}">
                <a14:useLocalDpi xmlns:a14="http://schemas.microsoft.com/office/drawing/2010/main" val="0"/>
              </a:ext>
            </a:extLst>
          </a:blip>
          <a:srcRect l="50540"/>
          <a:stretch>
            <a:fillRect/>
          </a:stretch>
        </p:blipFill>
        <p:spPr>
          <a:xfrm>
            <a:off x="371303" y="3173796"/>
            <a:ext cx="5524858" cy="3616035"/>
          </a:xfrm>
          <a:prstGeom prst="rect">
            <a:avLst/>
          </a:prstGeom>
        </p:spPr>
      </p:pic>
      <p:sp>
        <p:nvSpPr>
          <p:cNvPr id="5" name="CasellaDiTesto 4">
            <a:extLst>
              <a:ext uri="{FF2B5EF4-FFF2-40B4-BE49-F238E27FC236}">
                <a16:creationId xmlns:a16="http://schemas.microsoft.com/office/drawing/2014/main" id="{740FFCCE-F979-28C6-3411-6EA6276F71EB}"/>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Results from Foam Target</a:t>
            </a:r>
          </a:p>
        </p:txBody>
      </p:sp>
      <p:graphicFrame>
        <p:nvGraphicFramePr>
          <p:cNvPr id="12" name="Tabella 11">
            <a:extLst>
              <a:ext uri="{FF2B5EF4-FFF2-40B4-BE49-F238E27FC236}">
                <a16:creationId xmlns:a16="http://schemas.microsoft.com/office/drawing/2014/main" id="{9121AC39-6E90-D2F1-A87D-E11C722ED8A2}"/>
              </a:ext>
            </a:extLst>
          </p:cNvPr>
          <p:cNvGraphicFramePr>
            <a:graphicFrameLocks noGrp="1"/>
          </p:cNvGraphicFramePr>
          <p:nvPr>
            <p:extLst>
              <p:ext uri="{D42A27DB-BD31-4B8C-83A1-F6EECF244321}">
                <p14:modId xmlns:p14="http://schemas.microsoft.com/office/powerpoint/2010/main" val="436700860"/>
              </p:ext>
            </p:extLst>
          </p:nvPr>
        </p:nvGraphicFramePr>
        <p:xfrm>
          <a:off x="3956599" y="1932943"/>
          <a:ext cx="4678481" cy="1112520"/>
        </p:xfrm>
        <a:graphic>
          <a:graphicData uri="http://schemas.openxmlformats.org/drawingml/2006/table">
            <a:tbl>
              <a:tblPr firstRow="1" bandRow="1">
                <a:tableStyleId>{5C22544A-7EE6-4342-B048-85BDC9FD1C3A}</a:tableStyleId>
              </a:tblPr>
              <a:tblGrid>
                <a:gridCol w="2350180">
                  <a:extLst>
                    <a:ext uri="{9D8B030D-6E8A-4147-A177-3AD203B41FA5}">
                      <a16:colId xmlns:a16="http://schemas.microsoft.com/office/drawing/2014/main" val="219420725"/>
                    </a:ext>
                  </a:extLst>
                </a:gridCol>
                <a:gridCol w="2328301">
                  <a:extLst>
                    <a:ext uri="{9D8B030D-6E8A-4147-A177-3AD203B41FA5}">
                      <a16:colId xmlns:a16="http://schemas.microsoft.com/office/drawing/2014/main" val="12686976"/>
                    </a:ext>
                  </a:extLst>
                </a:gridCol>
              </a:tblGrid>
              <a:tr h="370840">
                <a:tc>
                  <a:txBody>
                    <a:bodyPr/>
                    <a:lstStyle/>
                    <a:p>
                      <a:pPr algn="ctr"/>
                      <a:r>
                        <a:rPr lang="en-GB" dirty="0"/>
                        <a:t>SHOT</a:t>
                      </a:r>
                    </a:p>
                  </a:txBody>
                  <a:tcPr/>
                </a:tc>
                <a:tc>
                  <a:txBody>
                    <a:bodyPr/>
                    <a:lstStyle/>
                    <a:p>
                      <a:pPr algn="ctr"/>
                      <a:r>
                        <a:rPr lang="en-GB" dirty="0"/>
                        <a:t>T</a:t>
                      </a:r>
                      <a:r>
                        <a:rPr lang="en-GB" baseline="-25000" dirty="0"/>
                        <a:t>e</a:t>
                      </a:r>
                      <a:r>
                        <a:rPr lang="en-GB" baseline="0" dirty="0"/>
                        <a:t> average [eV]</a:t>
                      </a:r>
                      <a:endParaRPr lang="en-GB" dirty="0"/>
                    </a:p>
                  </a:txBody>
                  <a:tcPr/>
                </a:tc>
                <a:extLst>
                  <a:ext uri="{0D108BD9-81ED-4DB2-BD59-A6C34878D82A}">
                    <a16:rowId xmlns:a16="http://schemas.microsoft.com/office/drawing/2014/main" val="3903789640"/>
                  </a:ext>
                </a:extLst>
              </a:tr>
              <a:tr h="370840">
                <a:tc>
                  <a:txBody>
                    <a:bodyPr/>
                    <a:lstStyle/>
                    <a:p>
                      <a:pPr algn="ctr"/>
                      <a:r>
                        <a:rPr lang="en-GB" dirty="0"/>
                        <a:t>#7196</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320 ± 46</a:t>
                      </a:r>
                    </a:p>
                  </a:txBody>
                  <a:tcPr/>
                </a:tc>
                <a:extLst>
                  <a:ext uri="{0D108BD9-81ED-4DB2-BD59-A6C34878D82A}">
                    <a16:rowId xmlns:a16="http://schemas.microsoft.com/office/drawing/2014/main" val="2334281533"/>
                  </a:ext>
                </a:extLst>
              </a:tr>
              <a:tr h="370840">
                <a:tc>
                  <a:txBody>
                    <a:bodyPr/>
                    <a:lstStyle/>
                    <a:p>
                      <a:pPr algn="ctr"/>
                      <a:r>
                        <a:rPr lang="en-GB" dirty="0"/>
                        <a:t>#7221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334 ± 41</a:t>
                      </a:r>
                    </a:p>
                  </a:txBody>
                  <a:tcPr/>
                </a:tc>
                <a:extLst>
                  <a:ext uri="{0D108BD9-81ED-4DB2-BD59-A6C34878D82A}">
                    <a16:rowId xmlns:a16="http://schemas.microsoft.com/office/drawing/2014/main" val="4278412719"/>
                  </a:ext>
                </a:extLst>
              </a:tr>
            </a:tbl>
          </a:graphicData>
        </a:graphic>
      </p:graphicFrame>
      <p:sp>
        <p:nvSpPr>
          <p:cNvPr id="14" name="Rettangolo 13">
            <a:extLst>
              <a:ext uri="{FF2B5EF4-FFF2-40B4-BE49-F238E27FC236}">
                <a16:creationId xmlns:a16="http://schemas.microsoft.com/office/drawing/2014/main" id="{5F35C224-3471-6F87-67F1-3B3EE4659BC4}"/>
              </a:ext>
            </a:extLst>
          </p:cNvPr>
          <p:cNvSpPr/>
          <p:nvPr/>
        </p:nvSpPr>
        <p:spPr>
          <a:xfrm>
            <a:off x="5936024" y="4168876"/>
            <a:ext cx="445111" cy="1641987"/>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43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7792F5E2-9FE5-902A-C4D2-AA76FF4FE125}"/>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Results Comparison with X-ray Grating</a:t>
            </a:r>
          </a:p>
        </p:txBody>
      </p:sp>
      <p:pic>
        <p:nvPicPr>
          <p:cNvPr id="16" name="Immagine 15">
            <a:extLst>
              <a:ext uri="{FF2B5EF4-FFF2-40B4-BE49-F238E27FC236}">
                <a16:creationId xmlns:a16="http://schemas.microsoft.com/office/drawing/2014/main" id="{1D8E95AF-121D-7389-84FD-611A908A76A5}"/>
              </a:ext>
            </a:extLst>
          </p:cNvPr>
          <p:cNvPicPr>
            <a:picLocks noChangeAspect="1"/>
          </p:cNvPicPr>
          <p:nvPr/>
        </p:nvPicPr>
        <p:blipFill>
          <a:blip r:embed="rId3"/>
          <a:srcRect b="1331"/>
          <a:stretch>
            <a:fillRect/>
          </a:stretch>
        </p:blipFill>
        <p:spPr>
          <a:xfrm>
            <a:off x="528320" y="3213689"/>
            <a:ext cx="5465839" cy="3644311"/>
          </a:xfrm>
          <a:prstGeom prst="rect">
            <a:avLst/>
          </a:prstGeom>
        </p:spPr>
      </p:pic>
      <p:pic>
        <p:nvPicPr>
          <p:cNvPr id="21" name="Immagine 20">
            <a:extLst>
              <a:ext uri="{FF2B5EF4-FFF2-40B4-BE49-F238E27FC236}">
                <a16:creationId xmlns:a16="http://schemas.microsoft.com/office/drawing/2014/main" id="{6900E77B-5FA4-33F0-392D-386788109144}"/>
              </a:ext>
            </a:extLst>
          </p:cNvPr>
          <p:cNvPicPr>
            <a:picLocks noChangeAspect="1"/>
          </p:cNvPicPr>
          <p:nvPr/>
        </p:nvPicPr>
        <p:blipFill>
          <a:blip r:embed="rId4"/>
          <a:srcRect b="1365"/>
          <a:stretch>
            <a:fillRect/>
          </a:stretch>
        </p:blipFill>
        <p:spPr>
          <a:xfrm>
            <a:off x="6479457" y="3305011"/>
            <a:ext cx="5371033" cy="3552990"/>
          </a:xfrm>
          <a:prstGeom prst="rect">
            <a:avLst/>
          </a:prstGeom>
        </p:spPr>
      </p:pic>
      <p:pic>
        <p:nvPicPr>
          <p:cNvPr id="3" name="Immagine 2">
            <a:extLst>
              <a:ext uri="{FF2B5EF4-FFF2-40B4-BE49-F238E27FC236}">
                <a16:creationId xmlns:a16="http://schemas.microsoft.com/office/drawing/2014/main" id="{E28F0E00-C45F-0A8E-9D4D-B92F8A2D8B55}"/>
              </a:ext>
            </a:extLst>
          </p:cNvPr>
          <p:cNvPicPr>
            <a:picLocks noChangeAspect="1"/>
          </p:cNvPicPr>
          <p:nvPr/>
        </p:nvPicPr>
        <p:blipFill>
          <a:blip r:embed="rId5">
            <a:extLst>
              <a:ext uri="{28A0092B-C50C-407E-A947-70E740481C1C}">
                <a14:useLocalDpi xmlns:a14="http://schemas.microsoft.com/office/drawing/2010/main" val="0"/>
              </a:ext>
            </a:extLst>
          </a:blip>
          <a:srcRect l="10077" t="12532" r="81860" b="23188"/>
          <a:stretch>
            <a:fillRect/>
          </a:stretch>
        </p:blipFill>
        <p:spPr>
          <a:xfrm rot="16200000">
            <a:off x="4168910" y="3143878"/>
            <a:ext cx="665209" cy="2559206"/>
          </a:xfrm>
          <a:prstGeom prst="rect">
            <a:avLst/>
          </a:prstGeom>
          <a:ln w="25400">
            <a:solidFill>
              <a:schemeClr val="tx1"/>
            </a:solidFill>
          </a:ln>
        </p:spPr>
      </p:pic>
      <p:pic>
        <p:nvPicPr>
          <p:cNvPr id="7" name="Immagine 6">
            <a:extLst>
              <a:ext uri="{FF2B5EF4-FFF2-40B4-BE49-F238E27FC236}">
                <a16:creationId xmlns:a16="http://schemas.microsoft.com/office/drawing/2014/main" id="{D9BE51E6-F466-E2C8-1CD6-502FC56A4CF1}"/>
              </a:ext>
            </a:extLst>
          </p:cNvPr>
          <p:cNvPicPr>
            <a:picLocks noChangeAspect="1"/>
          </p:cNvPicPr>
          <p:nvPr/>
        </p:nvPicPr>
        <p:blipFill>
          <a:blip r:embed="rId6">
            <a:extLst>
              <a:ext uri="{28A0092B-C50C-407E-A947-70E740481C1C}">
                <a14:useLocalDpi xmlns:a14="http://schemas.microsoft.com/office/drawing/2010/main" val="0"/>
              </a:ext>
            </a:extLst>
          </a:blip>
          <a:srcRect l="10561" t="12097" r="81377" b="23875"/>
          <a:stretch>
            <a:fillRect/>
          </a:stretch>
        </p:blipFill>
        <p:spPr>
          <a:xfrm rot="5400000">
            <a:off x="10065915" y="3152362"/>
            <a:ext cx="659250" cy="2536279"/>
          </a:xfrm>
          <a:prstGeom prst="rect">
            <a:avLst/>
          </a:prstGeom>
          <a:ln w="25400">
            <a:solidFill>
              <a:schemeClr val="tx1"/>
            </a:solidFill>
          </a:ln>
        </p:spPr>
      </p:pic>
      <p:graphicFrame>
        <p:nvGraphicFramePr>
          <p:cNvPr id="25" name="Tabella 24">
            <a:extLst>
              <a:ext uri="{FF2B5EF4-FFF2-40B4-BE49-F238E27FC236}">
                <a16:creationId xmlns:a16="http://schemas.microsoft.com/office/drawing/2014/main" id="{82CF8498-B3CA-A03C-E60F-6C89DD58A801}"/>
              </a:ext>
            </a:extLst>
          </p:cNvPr>
          <p:cNvGraphicFramePr>
            <a:graphicFrameLocks noGrp="1"/>
          </p:cNvGraphicFramePr>
          <p:nvPr>
            <p:extLst>
              <p:ext uri="{D42A27DB-BD31-4B8C-83A1-F6EECF244321}">
                <p14:modId xmlns:p14="http://schemas.microsoft.com/office/powerpoint/2010/main" val="1948837577"/>
              </p:ext>
            </p:extLst>
          </p:nvPr>
        </p:nvGraphicFramePr>
        <p:xfrm>
          <a:off x="4665406" y="1952978"/>
          <a:ext cx="7076928" cy="1112520"/>
        </p:xfrm>
        <a:graphic>
          <a:graphicData uri="http://schemas.openxmlformats.org/drawingml/2006/table">
            <a:tbl>
              <a:tblPr firstRow="1" bandRow="1">
                <a:tableStyleId>{5C22544A-7EE6-4342-B048-85BDC9FD1C3A}</a:tableStyleId>
              </a:tblPr>
              <a:tblGrid>
                <a:gridCol w="1381432">
                  <a:extLst>
                    <a:ext uri="{9D8B030D-6E8A-4147-A177-3AD203B41FA5}">
                      <a16:colId xmlns:a16="http://schemas.microsoft.com/office/drawing/2014/main" val="219420725"/>
                    </a:ext>
                  </a:extLst>
                </a:gridCol>
                <a:gridCol w="3197244">
                  <a:extLst>
                    <a:ext uri="{9D8B030D-6E8A-4147-A177-3AD203B41FA5}">
                      <a16:colId xmlns:a16="http://schemas.microsoft.com/office/drawing/2014/main" val="12686976"/>
                    </a:ext>
                  </a:extLst>
                </a:gridCol>
                <a:gridCol w="2498252">
                  <a:extLst>
                    <a:ext uri="{9D8B030D-6E8A-4147-A177-3AD203B41FA5}">
                      <a16:colId xmlns:a16="http://schemas.microsoft.com/office/drawing/2014/main" val="3200926862"/>
                    </a:ext>
                  </a:extLst>
                </a:gridCol>
              </a:tblGrid>
              <a:tr h="370840">
                <a:tc>
                  <a:txBody>
                    <a:bodyPr/>
                    <a:lstStyle/>
                    <a:p>
                      <a:pPr algn="ctr"/>
                      <a:r>
                        <a:rPr lang="en-GB" dirty="0"/>
                        <a:t>SHOT</a:t>
                      </a:r>
                    </a:p>
                  </a:txBody>
                  <a:tcPr/>
                </a:tc>
                <a:tc>
                  <a:txBody>
                    <a:bodyPr/>
                    <a:lstStyle/>
                    <a:p>
                      <a:pPr algn="ctr"/>
                      <a:r>
                        <a:rPr lang="en-GB" dirty="0"/>
                        <a:t>T</a:t>
                      </a:r>
                      <a:r>
                        <a:rPr lang="en-GB" baseline="-25000" dirty="0"/>
                        <a:t>e</a:t>
                      </a:r>
                      <a:r>
                        <a:rPr lang="en-GB" baseline="0" dirty="0"/>
                        <a:t> average from diodes [eV]</a:t>
                      </a:r>
                      <a:endParaRPr lang="en-GB" dirty="0"/>
                    </a:p>
                  </a:txBody>
                  <a:tcPr/>
                </a:tc>
                <a:tc>
                  <a:txBody>
                    <a:bodyPr/>
                    <a:lstStyle/>
                    <a:p>
                      <a:pPr algn="ctr"/>
                      <a:r>
                        <a:rPr lang="en-GB" dirty="0"/>
                        <a:t>T</a:t>
                      </a:r>
                      <a:r>
                        <a:rPr lang="en-GB" baseline="-25000" dirty="0"/>
                        <a:t>e</a:t>
                      </a:r>
                      <a:r>
                        <a:rPr lang="en-GB" baseline="0" dirty="0"/>
                        <a:t> from X-ray grating</a:t>
                      </a:r>
                      <a:endParaRPr lang="en-GB" dirty="0"/>
                    </a:p>
                  </a:txBody>
                  <a:tcPr/>
                </a:tc>
                <a:extLst>
                  <a:ext uri="{0D108BD9-81ED-4DB2-BD59-A6C34878D82A}">
                    <a16:rowId xmlns:a16="http://schemas.microsoft.com/office/drawing/2014/main" val="3903789640"/>
                  </a:ext>
                </a:extLst>
              </a:tr>
              <a:tr h="370840">
                <a:tc>
                  <a:txBody>
                    <a:bodyPr/>
                    <a:lstStyle/>
                    <a:p>
                      <a:pPr algn="ctr"/>
                      <a:r>
                        <a:rPr lang="en-GB" dirty="0"/>
                        <a:t> #7196</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320 ± 46</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366 ± 18</a:t>
                      </a:r>
                    </a:p>
                  </a:txBody>
                  <a:tcPr/>
                </a:tc>
                <a:extLst>
                  <a:ext uri="{0D108BD9-81ED-4DB2-BD59-A6C34878D82A}">
                    <a16:rowId xmlns:a16="http://schemas.microsoft.com/office/drawing/2014/main" val="2334281533"/>
                  </a:ext>
                </a:extLst>
              </a:tr>
              <a:tr h="370840">
                <a:tc>
                  <a:txBody>
                    <a:bodyPr/>
                    <a:lstStyle/>
                    <a:p>
                      <a:pPr algn="ctr"/>
                      <a:r>
                        <a:rPr lang="en-GB" dirty="0"/>
                        <a:t>#7221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334 ± 41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336 ± 15</a:t>
                      </a:r>
                    </a:p>
                  </a:txBody>
                  <a:tcPr/>
                </a:tc>
                <a:extLst>
                  <a:ext uri="{0D108BD9-81ED-4DB2-BD59-A6C34878D82A}">
                    <a16:rowId xmlns:a16="http://schemas.microsoft.com/office/drawing/2014/main" val="4278412719"/>
                  </a:ext>
                </a:extLst>
              </a:tr>
            </a:tbl>
          </a:graphicData>
        </a:graphic>
      </p:graphicFrame>
      <p:sp>
        <p:nvSpPr>
          <p:cNvPr id="27" name="CasellaDiTesto 26">
            <a:extLst>
              <a:ext uri="{FF2B5EF4-FFF2-40B4-BE49-F238E27FC236}">
                <a16:creationId xmlns:a16="http://schemas.microsoft.com/office/drawing/2014/main" id="{D80A3666-049D-ABAE-F7E3-C1F9735C4BAD}"/>
              </a:ext>
            </a:extLst>
          </p:cNvPr>
          <p:cNvSpPr txBox="1"/>
          <p:nvPr/>
        </p:nvSpPr>
        <p:spPr>
          <a:xfrm>
            <a:off x="1337187" y="5879688"/>
            <a:ext cx="894735" cy="369332"/>
          </a:xfrm>
          <a:prstGeom prst="rect">
            <a:avLst/>
          </a:prstGeom>
          <a:solidFill>
            <a:schemeClr val="bg1"/>
          </a:solidFill>
          <a:ln w="19050">
            <a:solidFill>
              <a:schemeClr val="tx1"/>
            </a:solidFill>
          </a:ln>
        </p:spPr>
        <p:txBody>
          <a:bodyPr wrap="square" rtlCol="0">
            <a:spAutoFit/>
          </a:bodyPr>
          <a:lstStyle/>
          <a:p>
            <a:pPr algn="ctr"/>
            <a:r>
              <a:rPr lang="en-GB" b="1" dirty="0"/>
              <a:t>#7196</a:t>
            </a:r>
          </a:p>
        </p:txBody>
      </p:sp>
      <p:sp>
        <p:nvSpPr>
          <p:cNvPr id="29" name="CasellaDiTesto 28">
            <a:extLst>
              <a:ext uri="{FF2B5EF4-FFF2-40B4-BE49-F238E27FC236}">
                <a16:creationId xmlns:a16="http://schemas.microsoft.com/office/drawing/2014/main" id="{6AF4CB55-5E28-9FEF-50D6-21CBF2508F75}"/>
              </a:ext>
            </a:extLst>
          </p:cNvPr>
          <p:cNvSpPr txBox="1"/>
          <p:nvPr/>
        </p:nvSpPr>
        <p:spPr>
          <a:xfrm>
            <a:off x="7259975" y="5879688"/>
            <a:ext cx="894735" cy="369332"/>
          </a:xfrm>
          <a:prstGeom prst="rect">
            <a:avLst/>
          </a:prstGeom>
          <a:solidFill>
            <a:schemeClr val="bg1"/>
          </a:solidFill>
          <a:ln w="19050">
            <a:solidFill>
              <a:schemeClr val="tx1"/>
            </a:solidFill>
          </a:ln>
        </p:spPr>
        <p:txBody>
          <a:bodyPr wrap="square" rtlCol="0">
            <a:spAutoFit/>
          </a:bodyPr>
          <a:lstStyle/>
          <a:p>
            <a:pPr algn="ctr"/>
            <a:r>
              <a:rPr lang="en-GB" b="1" dirty="0"/>
              <a:t>#7221</a:t>
            </a:r>
          </a:p>
        </p:txBody>
      </p:sp>
      <p:sp>
        <p:nvSpPr>
          <p:cNvPr id="4" name="CasellaDiTesto 3">
            <a:extLst>
              <a:ext uri="{FF2B5EF4-FFF2-40B4-BE49-F238E27FC236}">
                <a16:creationId xmlns:a16="http://schemas.microsoft.com/office/drawing/2014/main" id="{D5B4DB28-C06C-7C38-9D73-40C17C57A781}"/>
              </a:ext>
            </a:extLst>
          </p:cNvPr>
          <p:cNvSpPr txBox="1"/>
          <p:nvPr/>
        </p:nvSpPr>
        <p:spPr>
          <a:xfrm>
            <a:off x="393289" y="2763128"/>
            <a:ext cx="6096000" cy="338554"/>
          </a:xfrm>
          <a:prstGeom prst="rect">
            <a:avLst/>
          </a:prstGeom>
          <a:noFill/>
        </p:spPr>
        <p:txBody>
          <a:bodyPr wrap="square">
            <a:spAutoFit/>
          </a:bodyPr>
          <a:lstStyle/>
          <a:p>
            <a:r>
              <a:rPr lang="en-GB" sz="1600" i="1" dirty="0">
                <a:solidFill>
                  <a:schemeClr val="accent5">
                    <a:lumMod val="75000"/>
                  </a:schemeClr>
                </a:solidFill>
              </a:rPr>
              <a:t>M. Salvadori et al., 2019 JINST 14 C03007.</a:t>
            </a:r>
          </a:p>
        </p:txBody>
      </p:sp>
      <p:sp>
        <p:nvSpPr>
          <p:cNvPr id="8" name="CasellaDiTesto 7">
            <a:extLst>
              <a:ext uri="{FF2B5EF4-FFF2-40B4-BE49-F238E27FC236}">
                <a16:creationId xmlns:a16="http://schemas.microsoft.com/office/drawing/2014/main" id="{5C8CA31B-EC1F-A085-042B-2FFBABC099FB}"/>
              </a:ext>
            </a:extLst>
          </p:cNvPr>
          <p:cNvSpPr txBox="1"/>
          <p:nvPr/>
        </p:nvSpPr>
        <p:spPr>
          <a:xfrm>
            <a:off x="381002" y="1894502"/>
            <a:ext cx="4112340" cy="923330"/>
          </a:xfrm>
          <a:prstGeom prst="rect">
            <a:avLst/>
          </a:prstGeom>
          <a:noFill/>
        </p:spPr>
        <p:txBody>
          <a:bodyPr wrap="square">
            <a:spAutoFit/>
          </a:bodyPr>
          <a:lstStyle/>
          <a:p>
            <a:pPr algn="just"/>
            <a:r>
              <a:rPr lang="en-US" dirty="0"/>
              <a:t>Validation of the results using an </a:t>
            </a:r>
            <a:r>
              <a:rPr lang="en-US" b="1" dirty="0"/>
              <a:t>X-ray diffraction grating </a:t>
            </a:r>
            <a:r>
              <a:rPr lang="en-US" dirty="0"/>
              <a:t>already installed in the chamber.</a:t>
            </a:r>
            <a:endParaRPr lang="en-GB" dirty="0"/>
          </a:p>
        </p:txBody>
      </p:sp>
    </p:spTree>
    <p:extLst>
      <p:ext uri="{BB962C8B-B14F-4D97-AF65-F5344CB8AC3E}">
        <p14:creationId xmlns:p14="http://schemas.microsoft.com/office/powerpoint/2010/main" val="321366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F5C6EC9-76C2-1D76-104B-F7C25273C1AA}"/>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Results from Metallic Target</a:t>
            </a:r>
          </a:p>
        </p:txBody>
      </p:sp>
      <p:pic>
        <p:nvPicPr>
          <p:cNvPr id="9" name="Immagine 8">
            <a:extLst>
              <a:ext uri="{FF2B5EF4-FFF2-40B4-BE49-F238E27FC236}">
                <a16:creationId xmlns:a16="http://schemas.microsoft.com/office/drawing/2014/main" id="{107FE309-038E-2085-44BA-2ED4299F6A92}"/>
              </a:ext>
            </a:extLst>
          </p:cNvPr>
          <p:cNvPicPr>
            <a:picLocks noChangeAspect="1"/>
          </p:cNvPicPr>
          <p:nvPr/>
        </p:nvPicPr>
        <p:blipFill>
          <a:blip r:embed="rId2"/>
          <a:srcRect l="46236"/>
          <a:stretch>
            <a:fillRect/>
          </a:stretch>
        </p:blipFill>
        <p:spPr>
          <a:xfrm>
            <a:off x="276189" y="4926658"/>
            <a:ext cx="5952474" cy="1706167"/>
          </a:xfrm>
          <a:prstGeom prst="rect">
            <a:avLst/>
          </a:prstGeom>
        </p:spPr>
      </p:pic>
      <p:sp>
        <p:nvSpPr>
          <p:cNvPr id="21" name="CasellaDiTesto 20">
            <a:extLst>
              <a:ext uri="{FF2B5EF4-FFF2-40B4-BE49-F238E27FC236}">
                <a16:creationId xmlns:a16="http://schemas.microsoft.com/office/drawing/2014/main" id="{DC211A4B-B051-0B16-F535-BB0D7DA997B7}"/>
              </a:ext>
            </a:extLst>
          </p:cNvPr>
          <p:cNvSpPr txBox="1"/>
          <p:nvPr/>
        </p:nvSpPr>
        <p:spPr>
          <a:xfrm>
            <a:off x="1716161" y="3115268"/>
            <a:ext cx="3089952" cy="1200329"/>
          </a:xfrm>
          <a:prstGeom prst="rect">
            <a:avLst/>
          </a:prstGeom>
          <a:noFill/>
          <a:ln w="38100">
            <a:solidFill>
              <a:schemeClr val="accent1"/>
            </a:solidFill>
          </a:ln>
        </p:spPr>
        <p:txBody>
          <a:bodyPr wrap="square" rtlCol="0">
            <a:spAutoFit/>
          </a:bodyPr>
          <a:lstStyle/>
          <a:p>
            <a:pPr marL="285750" indent="-285750">
              <a:buFont typeface="Arial" panose="020B0604020202020204" pitchFamily="34" charset="0"/>
              <a:buChar char="•"/>
            </a:pPr>
            <a:r>
              <a:rPr lang="en-GB" dirty="0"/>
              <a:t>Energy: 30-40 J.</a:t>
            </a:r>
          </a:p>
          <a:p>
            <a:pPr marL="285750" indent="-285750">
              <a:buFont typeface="Arial" panose="020B0604020202020204" pitchFamily="34" charset="0"/>
              <a:buChar char="•"/>
            </a:pPr>
            <a:r>
              <a:rPr lang="en-GB" dirty="0"/>
              <a:t>Pulse duration: 3 ns.</a:t>
            </a:r>
          </a:p>
          <a:p>
            <a:pPr marL="285750" indent="-285750">
              <a:buFont typeface="Arial" panose="020B0604020202020204" pitchFamily="34" charset="0"/>
              <a:buChar char="•"/>
            </a:pPr>
            <a:r>
              <a:rPr lang="en-GB" dirty="0"/>
              <a:t>Focal spot size: 50 µm.</a:t>
            </a:r>
          </a:p>
          <a:p>
            <a:pPr marL="285750" indent="-285750">
              <a:buFont typeface="Arial" panose="020B0604020202020204" pitchFamily="34" charset="0"/>
              <a:buChar char="•"/>
            </a:pPr>
            <a:r>
              <a:rPr lang="en-GB" b="1" dirty="0"/>
              <a:t>Intensity:  5x10</a:t>
            </a:r>
            <a:r>
              <a:rPr lang="en-GB" b="1" baseline="30000" dirty="0"/>
              <a:t>14</a:t>
            </a:r>
            <a:r>
              <a:rPr lang="en-GB" b="1" dirty="0"/>
              <a:t> W/cm</a:t>
            </a:r>
            <a:r>
              <a:rPr lang="en-GB" b="1" baseline="30000" dirty="0"/>
              <a:t>2</a:t>
            </a:r>
            <a:r>
              <a:rPr lang="en-GB" b="1" dirty="0"/>
              <a:t>.</a:t>
            </a:r>
          </a:p>
        </p:txBody>
      </p:sp>
      <p:sp>
        <p:nvSpPr>
          <p:cNvPr id="23" name="CasellaDiTesto 22">
            <a:extLst>
              <a:ext uri="{FF2B5EF4-FFF2-40B4-BE49-F238E27FC236}">
                <a16:creationId xmlns:a16="http://schemas.microsoft.com/office/drawing/2014/main" id="{5B77D954-DF0D-602A-3368-FCACB6403B25}"/>
              </a:ext>
            </a:extLst>
          </p:cNvPr>
          <p:cNvSpPr txBox="1"/>
          <p:nvPr/>
        </p:nvSpPr>
        <p:spPr>
          <a:xfrm>
            <a:off x="1706637" y="2719067"/>
            <a:ext cx="3086272" cy="400110"/>
          </a:xfrm>
          <a:prstGeom prst="rect">
            <a:avLst/>
          </a:prstGeom>
          <a:noFill/>
        </p:spPr>
        <p:txBody>
          <a:bodyPr wrap="square" rtlCol="0">
            <a:spAutoFit/>
          </a:bodyPr>
          <a:lstStyle/>
          <a:p>
            <a:pPr algn="ctr"/>
            <a:r>
              <a:rPr lang="en-GB" sz="2000" b="1" dirty="0">
                <a:solidFill>
                  <a:schemeClr val="accent1"/>
                </a:solidFill>
              </a:rPr>
              <a:t>Laser parameters</a:t>
            </a:r>
          </a:p>
        </p:txBody>
      </p:sp>
      <p:sp>
        <p:nvSpPr>
          <p:cNvPr id="25" name="CasellaDiTesto 24">
            <a:extLst>
              <a:ext uri="{FF2B5EF4-FFF2-40B4-BE49-F238E27FC236}">
                <a16:creationId xmlns:a16="http://schemas.microsoft.com/office/drawing/2014/main" id="{390ED6AC-3A76-EA09-F733-F36AB23C5FCD}"/>
              </a:ext>
            </a:extLst>
          </p:cNvPr>
          <p:cNvSpPr txBox="1"/>
          <p:nvPr/>
        </p:nvSpPr>
        <p:spPr>
          <a:xfrm>
            <a:off x="447567" y="4556044"/>
            <a:ext cx="5648433" cy="400110"/>
          </a:xfrm>
          <a:prstGeom prst="rect">
            <a:avLst/>
          </a:prstGeom>
          <a:noFill/>
        </p:spPr>
        <p:txBody>
          <a:bodyPr wrap="square" rtlCol="0">
            <a:spAutoFit/>
          </a:bodyPr>
          <a:lstStyle/>
          <a:p>
            <a:pPr algn="ctr"/>
            <a:r>
              <a:rPr lang="en-GB" sz="2000" b="1" dirty="0">
                <a:solidFill>
                  <a:schemeClr val="accent1"/>
                </a:solidFill>
              </a:rPr>
              <a:t>X-ray diodes setup</a:t>
            </a:r>
          </a:p>
        </p:txBody>
      </p:sp>
      <p:sp>
        <p:nvSpPr>
          <p:cNvPr id="29" name="CasellaDiTesto 28">
            <a:extLst>
              <a:ext uri="{FF2B5EF4-FFF2-40B4-BE49-F238E27FC236}">
                <a16:creationId xmlns:a16="http://schemas.microsoft.com/office/drawing/2014/main" id="{0FB257F6-DF41-E646-8E84-40F1AEA4ECB4}"/>
              </a:ext>
            </a:extLst>
          </p:cNvPr>
          <p:cNvSpPr txBox="1"/>
          <p:nvPr/>
        </p:nvSpPr>
        <p:spPr>
          <a:xfrm>
            <a:off x="447567" y="1962120"/>
            <a:ext cx="8499788" cy="646331"/>
          </a:xfrm>
          <a:prstGeom prst="rect">
            <a:avLst/>
          </a:prstGeom>
          <a:noFill/>
        </p:spPr>
        <p:txBody>
          <a:bodyPr wrap="square">
            <a:spAutoFit/>
          </a:bodyPr>
          <a:lstStyle/>
          <a:p>
            <a:r>
              <a:rPr lang="en-US" dirty="0"/>
              <a:t>Experimental campaign conducted with </a:t>
            </a:r>
            <a:r>
              <a:rPr lang="en-US" b="1" dirty="0"/>
              <a:t>thick aluminum targets.</a:t>
            </a:r>
          </a:p>
          <a:p>
            <a:r>
              <a:rPr lang="en-US" dirty="0"/>
              <a:t>(Diffraction grating unavailable because the target blocked the line of sight).</a:t>
            </a:r>
            <a:endParaRPr lang="en-GB" dirty="0"/>
          </a:p>
        </p:txBody>
      </p:sp>
      <p:pic>
        <p:nvPicPr>
          <p:cNvPr id="41" name="Immagine 40">
            <a:extLst>
              <a:ext uri="{FF2B5EF4-FFF2-40B4-BE49-F238E27FC236}">
                <a16:creationId xmlns:a16="http://schemas.microsoft.com/office/drawing/2014/main" id="{40D046A3-484C-419F-62B1-2C926154E5EB}"/>
              </a:ext>
            </a:extLst>
          </p:cNvPr>
          <p:cNvPicPr>
            <a:picLocks noChangeAspect="1"/>
          </p:cNvPicPr>
          <p:nvPr/>
        </p:nvPicPr>
        <p:blipFill>
          <a:blip r:embed="rId3"/>
          <a:stretch>
            <a:fillRect/>
          </a:stretch>
        </p:blipFill>
        <p:spPr>
          <a:xfrm>
            <a:off x="6753349" y="2335969"/>
            <a:ext cx="5162462" cy="4212315"/>
          </a:xfrm>
          <a:prstGeom prst="rect">
            <a:avLst/>
          </a:prstGeom>
        </p:spPr>
      </p:pic>
    </p:spTree>
    <p:extLst>
      <p:ext uri="{BB962C8B-B14F-4D97-AF65-F5344CB8AC3E}">
        <p14:creationId xmlns:p14="http://schemas.microsoft.com/office/powerpoint/2010/main" val="1825972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6D27F-3041-AB96-D92D-5CA5613AA311}"/>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9DE0CB58-EAF4-EE45-6CDA-5EE167414FC3}"/>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Results from Metallic Target</a:t>
            </a:r>
          </a:p>
        </p:txBody>
      </p:sp>
      <p:pic>
        <p:nvPicPr>
          <p:cNvPr id="7" name="Immagine 6">
            <a:extLst>
              <a:ext uri="{FF2B5EF4-FFF2-40B4-BE49-F238E27FC236}">
                <a16:creationId xmlns:a16="http://schemas.microsoft.com/office/drawing/2014/main" id="{90452CFF-A986-8440-4B03-6629BCDC862B}"/>
              </a:ext>
            </a:extLst>
          </p:cNvPr>
          <p:cNvPicPr>
            <a:picLocks noChangeAspect="1"/>
          </p:cNvPicPr>
          <p:nvPr/>
        </p:nvPicPr>
        <p:blipFill>
          <a:blip r:embed="rId2">
            <a:extLst>
              <a:ext uri="{28A0092B-C50C-407E-A947-70E740481C1C}">
                <a14:useLocalDpi xmlns:a14="http://schemas.microsoft.com/office/drawing/2010/main" val="0"/>
              </a:ext>
            </a:extLst>
          </a:blip>
          <a:srcRect r="50151" b="3611"/>
          <a:stretch>
            <a:fillRect/>
          </a:stretch>
        </p:blipFill>
        <p:spPr>
          <a:xfrm>
            <a:off x="420164" y="3116106"/>
            <a:ext cx="5572693" cy="3741894"/>
          </a:xfrm>
          <a:prstGeom prst="rect">
            <a:avLst/>
          </a:prstGeom>
        </p:spPr>
      </p:pic>
      <p:pic>
        <p:nvPicPr>
          <p:cNvPr id="4" name="Immagine 3">
            <a:extLst>
              <a:ext uri="{FF2B5EF4-FFF2-40B4-BE49-F238E27FC236}">
                <a16:creationId xmlns:a16="http://schemas.microsoft.com/office/drawing/2014/main" id="{EBB1E6F6-DE2F-B394-DEF1-31D76351B19E}"/>
              </a:ext>
            </a:extLst>
          </p:cNvPr>
          <p:cNvPicPr>
            <a:picLocks noChangeAspect="1"/>
          </p:cNvPicPr>
          <p:nvPr/>
        </p:nvPicPr>
        <p:blipFill>
          <a:blip r:embed="rId3">
            <a:extLst>
              <a:ext uri="{28A0092B-C50C-407E-A947-70E740481C1C}">
                <a14:useLocalDpi xmlns:a14="http://schemas.microsoft.com/office/drawing/2010/main" val="0"/>
              </a:ext>
            </a:extLst>
          </a:blip>
          <a:srcRect t="-1" r="50151" b="2252"/>
          <a:stretch>
            <a:fillRect/>
          </a:stretch>
        </p:blipFill>
        <p:spPr>
          <a:xfrm>
            <a:off x="5992857" y="3200402"/>
            <a:ext cx="5734827" cy="3657598"/>
          </a:xfrm>
          <a:prstGeom prst="rect">
            <a:avLst/>
          </a:prstGeom>
        </p:spPr>
      </p:pic>
      <p:pic>
        <p:nvPicPr>
          <p:cNvPr id="16" name="Immagine 15">
            <a:extLst>
              <a:ext uri="{FF2B5EF4-FFF2-40B4-BE49-F238E27FC236}">
                <a16:creationId xmlns:a16="http://schemas.microsoft.com/office/drawing/2014/main" id="{5865A59F-9B25-5BA0-29C9-FD4A1A482CC4}"/>
              </a:ext>
            </a:extLst>
          </p:cNvPr>
          <p:cNvPicPr>
            <a:picLocks noChangeAspect="1"/>
          </p:cNvPicPr>
          <p:nvPr/>
        </p:nvPicPr>
        <p:blipFill>
          <a:blip r:embed="rId2">
            <a:extLst>
              <a:ext uri="{28A0092B-C50C-407E-A947-70E740481C1C}">
                <a14:useLocalDpi xmlns:a14="http://schemas.microsoft.com/office/drawing/2010/main" val="0"/>
              </a:ext>
            </a:extLst>
          </a:blip>
          <a:srcRect l="50151" b="3679"/>
          <a:stretch>
            <a:fillRect/>
          </a:stretch>
        </p:blipFill>
        <p:spPr>
          <a:xfrm>
            <a:off x="508656" y="3101676"/>
            <a:ext cx="5572693" cy="3741894"/>
          </a:xfrm>
          <a:prstGeom prst="rect">
            <a:avLst/>
          </a:prstGeom>
        </p:spPr>
      </p:pic>
      <p:pic>
        <p:nvPicPr>
          <p:cNvPr id="14" name="Immagine 13">
            <a:extLst>
              <a:ext uri="{FF2B5EF4-FFF2-40B4-BE49-F238E27FC236}">
                <a16:creationId xmlns:a16="http://schemas.microsoft.com/office/drawing/2014/main" id="{E42C92B6-D4C4-1CC2-4E29-BCB6B48234E5}"/>
              </a:ext>
            </a:extLst>
          </p:cNvPr>
          <p:cNvPicPr>
            <a:picLocks noChangeAspect="1"/>
          </p:cNvPicPr>
          <p:nvPr/>
        </p:nvPicPr>
        <p:blipFill>
          <a:blip r:embed="rId3">
            <a:extLst>
              <a:ext uri="{28A0092B-C50C-407E-A947-70E740481C1C}">
                <a14:useLocalDpi xmlns:a14="http://schemas.microsoft.com/office/drawing/2010/main" val="0"/>
              </a:ext>
            </a:extLst>
          </a:blip>
          <a:srcRect l="49849" r="302"/>
          <a:stretch>
            <a:fillRect/>
          </a:stretch>
        </p:blipFill>
        <p:spPr>
          <a:xfrm>
            <a:off x="5973193" y="3209122"/>
            <a:ext cx="5798643" cy="3648878"/>
          </a:xfrm>
          <a:prstGeom prst="rect">
            <a:avLst/>
          </a:prstGeom>
        </p:spPr>
      </p:pic>
      <p:graphicFrame>
        <p:nvGraphicFramePr>
          <p:cNvPr id="3" name="Tabella 2">
            <a:extLst>
              <a:ext uri="{FF2B5EF4-FFF2-40B4-BE49-F238E27FC236}">
                <a16:creationId xmlns:a16="http://schemas.microsoft.com/office/drawing/2014/main" id="{D00F7E22-558B-7EFE-CB2D-724463E07AF1}"/>
              </a:ext>
            </a:extLst>
          </p:cNvPr>
          <p:cNvGraphicFramePr>
            <a:graphicFrameLocks noGrp="1"/>
          </p:cNvGraphicFramePr>
          <p:nvPr>
            <p:extLst>
              <p:ext uri="{D42A27DB-BD31-4B8C-83A1-F6EECF244321}">
                <p14:modId xmlns:p14="http://schemas.microsoft.com/office/powerpoint/2010/main" val="3541418521"/>
              </p:ext>
            </p:extLst>
          </p:nvPr>
        </p:nvGraphicFramePr>
        <p:xfrm>
          <a:off x="3756759" y="1947008"/>
          <a:ext cx="4678481" cy="1112520"/>
        </p:xfrm>
        <a:graphic>
          <a:graphicData uri="http://schemas.openxmlformats.org/drawingml/2006/table">
            <a:tbl>
              <a:tblPr firstRow="1" bandRow="1">
                <a:tableStyleId>{5C22544A-7EE6-4342-B048-85BDC9FD1C3A}</a:tableStyleId>
              </a:tblPr>
              <a:tblGrid>
                <a:gridCol w="2350180">
                  <a:extLst>
                    <a:ext uri="{9D8B030D-6E8A-4147-A177-3AD203B41FA5}">
                      <a16:colId xmlns:a16="http://schemas.microsoft.com/office/drawing/2014/main" val="219420725"/>
                    </a:ext>
                  </a:extLst>
                </a:gridCol>
                <a:gridCol w="2328301">
                  <a:extLst>
                    <a:ext uri="{9D8B030D-6E8A-4147-A177-3AD203B41FA5}">
                      <a16:colId xmlns:a16="http://schemas.microsoft.com/office/drawing/2014/main" val="12686976"/>
                    </a:ext>
                  </a:extLst>
                </a:gridCol>
              </a:tblGrid>
              <a:tr h="370840">
                <a:tc>
                  <a:txBody>
                    <a:bodyPr/>
                    <a:lstStyle/>
                    <a:p>
                      <a:pPr algn="ctr"/>
                      <a:r>
                        <a:rPr lang="en-GB" dirty="0"/>
                        <a:t>SHOT</a:t>
                      </a:r>
                    </a:p>
                  </a:txBody>
                  <a:tcPr/>
                </a:tc>
                <a:tc>
                  <a:txBody>
                    <a:bodyPr/>
                    <a:lstStyle/>
                    <a:p>
                      <a:pPr algn="ctr"/>
                      <a:r>
                        <a:rPr lang="en-GB" dirty="0"/>
                        <a:t>T</a:t>
                      </a:r>
                      <a:r>
                        <a:rPr lang="en-GB" baseline="-25000" dirty="0"/>
                        <a:t>e</a:t>
                      </a:r>
                      <a:r>
                        <a:rPr lang="en-GB" baseline="0" dirty="0"/>
                        <a:t> average [eV]</a:t>
                      </a:r>
                      <a:endParaRPr lang="en-GB" dirty="0"/>
                    </a:p>
                  </a:txBody>
                  <a:tcPr/>
                </a:tc>
                <a:extLst>
                  <a:ext uri="{0D108BD9-81ED-4DB2-BD59-A6C34878D82A}">
                    <a16:rowId xmlns:a16="http://schemas.microsoft.com/office/drawing/2014/main" val="3903789640"/>
                  </a:ext>
                </a:extLst>
              </a:tr>
              <a:tr h="370840">
                <a:tc>
                  <a:txBody>
                    <a:bodyPr/>
                    <a:lstStyle/>
                    <a:p>
                      <a:pPr algn="ctr"/>
                      <a:r>
                        <a:rPr lang="en-GB" dirty="0"/>
                        <a:t>#7281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604 ± 142</a:t>
                      </a:r>
                    </a:p>
                  </a:txBody>
                  <a:tcPr/>
                </a:tc>
                <a:extLst>
                  <a:ext uri="{0D108BD9-81ED-4DB2-BD59-A6C34878D82A}">
                    <a16:rowId xmlns:a16="http://schemas.microsoft.com/office/drawing/2014/main" val="2334281533"/>
                  </a:ext>
                </a:extLst>
              </a:tr>
              <a:tr h="370840">
                <a:tc>
                  <a:txBody>
                    <a:bodyPr/>
                    <a:lstStyle/>
                    <a:p>
                      <a:pPr algn="ctr"/>
                      <a:r>
                        <a:rPr lang="en-GB" dirty="0"/>
                        <a:t>#7285</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1800" b="1" i="0" u="none" strike="noStrike" dirty="0">
                          <a:solidFill>
                            <a:srgbClr val="000000"/>
                          </a:solidFill>
                          <a:effectLst/>
                          <a:latin typeface="Aptos Narrow" panose="020B0004020202020204" pitchFamily="34" charset="0"/>
                        </a:rPr>
                        <a:t>734 ± 120</a:t>
                      </a:r>
                    </a:p>
                  </a:txBody>
                  <a:tcPr/>
                </a:tc>
                <a:extLst>
                  <a:ext uri="{0D108BD9-81ED-4DB2-BD59-A6C34878D82A}">
                    <a16:rowId xmlns:a16="http://schemas.microsoft.com/office/drawing/2014/main" val="4278412719"/>
                  </a:ext>
                </a:extLst>
              </a:tr>
            </a:tbl>
          </a:graphicData>
        </a:graphic>
      </p:graphicFrame>
    </p:spTree>
    <p:extLst>
      <p:ext uri="{BB962C8B-B14F-4D97-AF65-F5344CB8AC3E}">
        <p14:creationId xmlns:p14="http://schemas.microsoft.com/office/powerpoint/2010/main" val="259837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BDC65E9-3667-9633-5E42-961AA1A26453}"/>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Conclusions</a:t>
            </a:r>
          </a:p>
        </p:txBody>
      </p:sp>
      <mc:AlternateContent xmlns:mc="http://schemas.openxmlformats.org/markup-compatibility/2006" xmlns:a14="http://schemas.microsoft.com/office/drawing/2010/main">
        <mc:Choice Requires="a14">
          <p:sp>
            <p:nvSpPr>
              <p:cNvPr id="4" name="CasellaDiTesto 3">
                <a:extLst>
                  <a:ext uri="{FF2B5EF4-FFF2-40B4-BE49-F238E27FC236}">
                    <a16:creationId xmlns:a16="http://schemas.microsoft.com/office/drawing/2014/main" id="{EAC2C3EE-8036-A9E4-0F5D-00388A0E844A}"/>
                  </a:ext>
                </a:extLst>
              </p:cNvPr>
              <p:cNvSpPr txBox="1"/>
              <p:nvPr/>
            </p:nvSpPr>
            <p:spPr>
              <a:xfrm>
                <a:off x="442452" y="2016569"/>
                <a:ext cx="11326761" cy="4555093"/>
              </a:xfrm>
              <a:prstGeom prst="rect">
                <a:avLst/>
              </a:prstGeom>
              <a:noFill/>
            </p:spPr>
            <p:txBody>
              <a:bodyPr wrap="square">
                <a:spAutoFit/>
              </a:bodyPr>
              <a:lstStyle/>
              <a:p>
                <a:pPr marL="342900" marR="0" lvl="0" indent="-342900" algn="just">
                  <a:spcAft>
                    <a:spcPts val="2400"/>
                  </a:spcAft>
                  <a:buFont typeface="Wingdings" panose="05000000000000000000" pitchFamily="2" charset="2"/>
                  <a:buChar char="Ø"/>
                </a:pPr>
                <a:r>
                  <a:rPr lang="it-IT" sz="2200" b="1" dirty="0">
                    <a:solidFill>
                      <a:schemeClr val="accent1"/>
                    </a:solidFill>
                    <a:effectLst/>
                  </a:rPr>
                  <a:t>X-Ray Diode Array:</a:t>
                </a:r>
                <a:r>
                  <a:rPr lang="it-IT" sz="2200" dirty="0">
                    <a:solidFill>
                      <a:schemeClr val="accent1"/>
                    </a:solidFill>
                    <a:effectLst/>
                  </a:rPr>
                  <a:t> </a:t>
                </a:r>
                <a:r>
                  <a:rPr lang="it-IT" sz="2200" dirty="0">
                    <a:effectLst/>
                  </a:rPr>
                  <a:t>Implemented a filtered PIN </a:t>
                </a:r>
                <a:r>
                  <a:rPr lang="it-IT" sz="2200" dirty="0" err="1">
                    <a:effectLst/>
                  </a:rPr>
                  <a:t>diode</a:t>
                </a:r>
                <a:r>
                  <a:rPr lang="it-IT" sz="2200" dirty="0">
                    <a:effectLst/>
                  </a:rPr>
                  <a:t> diagnostic at the ABC laser facility for reliable electron temperature (</a:t>
                </a:r>
                <a14:m>
                  <m:oMath xmlns:m="http://schemas.openxmlformats.org/officeDocument/2006/math">
                    <m:sSub>
                      <m:sSubPr>
                        <m:ctrlPr>
                          <a:rPr lang="en-GB" sz="2200" i="1">
                            <a:latin typeface="Cambria Math" panose="02040503050406030204" pitchFamily="18" charset="0"/>
                          </a:rPr>
                        </m:ctrlPr>
                      </m:sSubPr>
                      <m:e>
                        <m:r>
                          <a:rPr lang="en-GB" sz="2200" i="1">
                            <a:latin typeface="Cambria Math" panose="02040503050406030204" pitchFamily="18" charset="0"/>
                          </a:rPr>
                          <m:t>𝑇</m:t>
                        </m:r>
                      </m:e>
                      <m:sub>
                        <m:r>
                          <a:rPr lang="en-GB" sz="2200" i="1">
                            <a:latin typeface="Cambria Math" panose="02040503050406030204" pitchFamily="18" charset="0"/>
                          </a:rPr>
                          <m:t>𝑒</m:t>
                        </m:r>
                      </m:sub>
                    </m:sSub>
                  </m:oMath>
                </a14:m>
                <a:r>
                  <a:rPr lang="it-IT" sz="2200" dirty="0">
                    <a:effectLst/>
                  </a:rPr>
                  <a:t>) reconstruction and uncertainty estimation.</a:t>
                </a:r>
              </a:p>
              <a:p>
                <a:pPr marL="342900" marR="0" lvl="0" indent="-342900" algn="just">
                  <a:spcAft>
                    <a:spcPts val="2400"/>
                  </a:spcAft>
                  <a:buFont typeface="Wingdings" panose="05000000000000000000" pitchFamily="2" charset="2"/>
                  <a:buChar char="Ø"/>
                </a:pPr>
                <a:r>
                  <a:rPr lang="it-IT" sz="2200" b="1" dirty="0">
                    <a:solidFill>
                      <a:schemeClr val="accent1"/>
                    </a:solidFill>
                    <a:effectLst/>
                  </a:rPr>
                  <a:t>Design:</a:t>
                </a:r>
                <a:r>
                  <a:rPr lang="it-IT" sz="2200" dirty="0">
                    <a:solidFill>
                      <a:schemeClr val="accent1"/>
                    </a:solidFill>
                    <a:effectLst/>
                  </a:rPr>
                  <a:t> </a:t>
                </a:r>
                <a:r>
                  <a:rPr lang="it-IT" sz="2200" dirty="0">
                    <a:effectLst/>
                  </a:rPr>
                  <a:t>Optimized filter thickness and multi-detector configurations (up to 8 channels) to minimize errors and statistical signal fluctuations.</a:t>
                </a:r>
              </a:p>
              <a:p>
                <a:pPr marL="342900" marR="0" lvl="0" indent="-342900" algn="just">
                  <a:spcAft>
                    <a:spcPts val="2400"/>
                  </a:spcAft>
                  <a:buFont typeface="Wingdings" panose="05000000000000000000" pitchFamily="2" charset="2"/>
                  <a:buChar char="Ø"/>
                </a:pPr>
                <a:r>
                  <a:rPr lang="it-IT" sz="2200" b="1" dirty="0">
                    <a:solidFill>
                      <a:schemeClr val="accent1"/>
                    </a:solidFill>
                    <a:effectLst/>
                  </a:rPr>
                  <a:t>Cross Validation:</a:t>
                </a:r>
                <a:r>
                  <a:rPr lang="it-IT" sz="2200" dirty="0">
                    <a:solidFill>
                      <a:schemeClr val="accent1"/>
                    </a:solidFill>
                    <a:effectLst/>
                  </a:rPr>
                  <a:t> </a:t>
                </a:r>
                <a:r>
                  <a:rPr lang="it-IT" sz="2200" dirty="0">
                    <a:effectLst/>
                  </a:rPr>
                  <a:t>Successfully tested on foam and aluminum targets, showing excellent agreement with independent transmission grating measurements.</a:t>
                </a:r>
              </a:p>
              <a:p>
                <a:pPr marL="342900" marR="0" lvl="0" indent="-342900" algn="just">
                  <a:spcAft>
                    <a:spcPts val="600"/>
                  </a:spcAft>
                  <a:buFont typeface="Wingdings" panose="05000000000000000000" pitchFamily="2" charset="2"/>
                  <a:buChar char="Ø"/>
                </a:pPr>
                <a:r>
                  <a:rPr lang="it-IT" sz="2200" b="1" dirty="0">
                    <a:solidFill>
                      <a:schemeClr val="accent1"/>
                    </a:solidFill>
                    <a:effectLst/>
                  </a:rPr>
                  <a:t>Future Upgrades:</a:t>
                </a:r>
                <a:endParaRPr lang="it-IT" sz="2200" b="1" dirty="0">
                  <a:solidFill>
                    <a:schemeClr val="accent1"/>
                  </a:solidFill>
                </a:endParaRPr>
              </a:p>
              <a:p>
                <a:pPr marL="800100" lvl="1" indent="-342900" algn="just">
                  <a:spcAft>
                    <a:spcPts val="600"/>
                  </a:spcAft>
                  <a:buFont typeface="Arial" panose="020B0604020202020204" pitchFamily="34" charset="0"/>
                  <a:buChar char="•"/>
                </a:pPr>
                <a:r>
                  <a:rPr lang="it-IT" sz="2200" dirty="0">
                    <a:effectLst/>
                  </a:rPr>
                  <a:t>Enhanced EMP shielding for improved signal-to-noise ratio in high-power regimes</a:t>
                </a:r>
                <a:r>
                  <a:rPr lang="it-IT" sz="2200" dirty="0"/>
                  <a:t>.</a:t>
                </a:r>
              </a:p>
              <a:p>
                <a:pPr marL="800100" lvl="1" indent="-342900" algn="just">
                  <a:spcAft>
                    <a:spcPts val="600"/>
                  </a:spcAft>
                  <a:buFont typeface="Arial" panose="020B0604020202020204" pitchFamily="34" charset="0"/>
                  <a:buChar char="•"/>
                </a:pPr>
                <a:r>
                  <a:rPr lang="it-IT" sz="2200" dirty="0">
                    <a:effectLst/>
                  </a:rPr>
                  <a:t>Integration of a high-density transmission grating with a SLIX camera for time-resolved spectral characterization.</a:t>
                </a:r>
                <a:endParaRPr lang="it-IT" sz="2200" dirty="0">
                  <a:effectLst/>
                  <a:latin typeface="Google Sans Text"/>
                </a:endParaRPr>
              </a:p>
            </p:txBody>
          </p:sp>
        </mc:Choice>
        <mc:Fallback xmlns="">
          <p:sp>
            <p:nvSpPr>
              <p:cNvPr id="4" name="CasellaDiTesto 3">
                <a:extLst>
                  <a:ext uri="{FF2B5EF4-FFF2-40B4-BE49-F238E27FC236}">
                    <a16:creationId xmlns:a16="http://schemas.microsoft.com/office/drawing/2014/main" id="{EAC2C3EE-8036-A9E4-0F5D-00388A0E844A}"/>
                  </a:ext>
                </a:extLst>
              </p:cNvPr>
              <p:cNvSpPr txBox="1">
                <a:spLocks noRot="1" noChangeAspect="1" noMove="1" noResize="1" noEditPoints="1" noAdjustHandles="1" noChangeArrowheads="1" noChangeShapeType="1" noTextEdit="1"/>
              </p:cNvSpPr>
              <p:nvPr/>
            </p:nvSpPr>
            <p:spPr>
              <a:xfrm>
                <a:off x="442452" y="2016569"/>
                <a:ext cx="11326761" cy="4555093"/>
              </a:xfrm>
              <a:prstGeom prst="rect">
                <a:avLst/>
              </a:prstGeom>
              <a:blipFill>
                <a:blip r:embed="rId2"/>
                <a:stretch>
                  <a:fillRect l="-592" t="-937" r="-700" b="-1606"/>
                </a:stretch>
              </a:blipFill>
            </p:spPr>
            <p:txBody>
              <a:bodyPr/>
              <a:lstStyle/>
              <a:p>
                <a:r>
                  <a:rPr lang="en-GB">
                    <a:noFill/>
                  </a:rPr>
                  <a:t> </a:t>
                </a:r>
              </a:p>
            </p:txBody>
          </p:sp>
        </mc:Fallback>
      </mc:AlternateContent>
    </p:spTree>
    <p:extLst>
      <p:ext uri="{BB962C8B-B14F-4D97-AF65-F5344CB8AC3E}">
        <p14:creationId xmlns:p14="http://schemas.microsoft.com/office/powerpoint/2010/main" val="1704611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9320D10-6274-3099-0866-2EC81D48791C}"/>
              </a:ext>
            </a:extLst>
          </p:cNvPr>
          <p:cNvSpPr txBox="1"/>
          <p:nvPr/>
        </p:nvSpPr>
        <p:spPr>
          <a:xfrm>
            <a:off x="1951703" y="1120676"/>
            <a:ext cx="8288594" cy="2308324"/>
          </a:xfrm>
          <a:prstGeom prst="rect">
            <a:avLst/>
          </a:prstGeom>
          <a:noFill/>
        </p:spPr>
        <p:txBody>
          <a:bodyPr wrap="square" rtlCol="0">
            <a:spAutoFit/>
          </a:bodyPr>
          <a:lstStyle/>
          <a:p>
            <a:pPr algn="ctr"/>
            <a:r>
              <a:rPr lang="en-US" sz="7200" b="1" dirty="0">
                <a:solidFill>
                  <a:srgbClr val="003399"/>
                </a:solidFill>
              </a:rPr>
              <a:t>Thank you </a:t>
            </a:r>
          </a:p>
          <a:p>
            <a:pPr algn="ctr"/>
            <a:r>
              <a:rPr lang="en-US" sz="7200" b="1" dirty="0">
                <a:solidFill>
                  <a:srgbClr val="003399"/>
                </a:solidFill>
              </a:rPr>
              <a:t>for your attention</a:t>
            </a:r>
          </a:p>
        </p:txBody>
      </p:sp>
      <p:sp>
        <p:nvSpPr>
          <p:cNvPr id="5" name="CasellaDiTesto 4">
            <a:extLst>
              <a:ext uri="{FF2B5EF4-FFF2-40B4-BE49-F238E27FC236}">
                <a16:creationId xmlns:a16="http://schemas.microsoft.com/office/drawing/2014/main" id="{04A17BDE-E8DD-11FB-3EFD-6D7C3922580F}"/>
              </a:ext>
            </a:extLst>
          </p:cNvPr>
          <p:cNvSpPr txBox="1"/>
          <p:nvPr/>
        </p:nvSpPr>
        <p:spPr>
          <a:xfrm>
            <a:off x="533400" y="4087426"/>
            <a:ext cx="11125200" cy="2410916"/>
          </a:xfrm>
          <a:prstGeom prst="rect">
            <a:avLst/>
          </a:prstGeom>
          <a:noFill/>
        </p:spPr>
        <p:txBody>
          <a:bodyPr wrap="square">
            <a:spAutoFit/>
          </a:bodyPr>
          <a:lstStyle/>
          <a:p>
            <a:pPr algn="ctr">
              <a:lnSpc>
                <a:spcPct val="100000"/>
              </a:lnSpc>
              <a:spcAft>
                <a:spcPts val="800"/>
              </a:spcAft>
              <a:buNone/>
            </a:pPr>
            <a:r>
              <a:rPr lang="en-GB" sz="1800" b="1" kern="100" dirty="0">
                <a:solidFill>
                  <a:schemeClr val="tx1"/>
                </a:solidFill>
                <a:effectLst/>
                <a:latin typeface="+mn-lt"/>
                <a:ea typeface="Calibri" panose="020F0502020204030204" pitchFamily="34" charset="0"/>
                <a:cs typeface="Arial" panose="020B0604020202020204" pitchFamily="34" charset="0"/>
              </a:rPr>
              <a:t>Acknowledgements </a:t>
            </a:r>
            <a:endParaRPr lang="it-IT" sz="1800" kern="100" dirty="0">
              <a:effectLst/>
              <a:latin typeface="+mn-lt"/>
              <a:ea typeface="Calibri" panose="020F0502020204030204" pitchFamily="34" charset="0"/>
              <a:cs typeface="Arial" panose="020B0604020202020204" pitchFamily="34" charset="0"/>
            </a:endParaRPr>
          </a:p>
          <a:p>
            <a:pPr algn="just">
              <a:lnSpc>
                <a:spcPct val="100000"/>
              </a:lnSpc>
              <a:spcAft>
                <a:spcPts val="800"/>
              </a:spcAft>
              <a:buNone/>
            </a:pPr>
            <a:r>
              <a:rPr lang="en-GB" sz="1800" kern="100" dirty="0">
                <a:solidFill>
                  <a:schemeClr val="tx1"/>
                </a:solidFill>
                <a:effectLst/>
                <a:latin typeface="+mn-lt"/>
                <a:ea typeface="Calibri" panose="020F0502020204030204" pitchFamily="34" charset="0"/>
                <a:cs typeface="Arial" panose="020B0604020202020204" pitchFamily="34" charset="0"/>
              </a:rPr>
              <a:t>Activities partially funded through the ReMade@ARI project by the European Union as part of the Horizon Europe call HORIZON-INFRA-2021-SERV-01 under grant agreement number 101058414 and co-funded by UK Research and Innovation (UKRI) under the UK government’s Horizon Europe funding guarantee (grant number 10039728) and by the Swiss State Secretariat for Education, Research and Innovation (SERI) under contract number 22.00187. Views and opinions expressed are however those of the author(s) only and do not necessarily reflect those of the European Union or the UK Science and Technology Facilities Council or the Swiss State Secretariat for Education, Research and Innovation (SERI). Neither the European Union nor the granting authorities can be held responsible for them.</a:t>
            </a:r>
            <a:endParaRPr lang="it-IT" sz="1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4129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E95D2-3384-87E7-4C01-DA96A51D51BF}"/>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03856FCA-AABB-8C58-7370-CE48027ABCB0}"/>
              </a:ext>
            </a:extLst>
          </p:cNvPr>
          <p:cNvSpPr txBox="1"/>
          <p:nvPr/>
        </p:nvSpPr>
        <p:spPr>
          <a:xfrm>
            <a:off x="1951703" y="2828835"/>
            <a:ext cx="8288594" cy="1200329"/>
          </a:xfrm>
          <a:prstGeom prst="rect">
            <a:avLst/>
          </a:prstGeom>
          <a:noFill/>
        </p:spPr>
        <p:txBody>
          <a:bodyPr wrap="square" rtlCol="0">
            <a:spAutoFit/>
          </a:bodyPr>
          <a:lstStyle/>
          <a:p>
            <a:pPr algn="ctr"/>
            <a:r>
              <a:rPr lang="en-US" sz="7200" b="1" dirty="0">
                <a:solidFill>
                  <a:srgbClr val="003399"/>
                </a:solidFill>
              </a:rPr>
              <a:t>Backup Slides</a:t>
            </a:r>
          </a:p>
        </p:txBody>
      </p:sp>
    </p:spTree>
    <p:extLst>
      <p:ext uri="{BB962C8B-B14F-4D97-AF65-F5344CB8AC3E}">
        <p14:creationId xmlns:p14="http://schemas.microsoft.com/office/powerpoint/2010/main" val="2955774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49A44C69-29C3-9165-26D1-D52CD1B03C22}"/>
              </a:ext>
            </a:extLst>
          </p:cNvPr>
          <p:cNvPicPr>
            <a:picLocks noChangeAspect="1"/>
          </p:cNvPicPr>
          <p:nvPr/>
        </p:nvPicPr>
        <p:blipFill>
          <a:blip r:embed="rId2">
            <a:extLst>
              <a:ext uri="{28A0092B-C50C-407E-A947-70E740481C1C}">
                <a14:useLocalDpi xmlns:a14="http://schemas.microsoft.com/office/drawing/2010/main" val="0"/>
              </a:ext>
            </a:extLst>
          </a:blip>
          <a:srcRect r="55917"/>
          <a:stretch>
            <a:fillRect/>
          </a:stretch>
        </p:blipFill>
        <p:spPr>
          <a:xfrm>
            <a:off x="5577840" y="3198865"/>
            <a:ext cx="5925753" cy="3679455"/>
          </a:xfrm>
          <a:prstGeom prst="rect">
            <a:avLst/>
          </a:prstGeom>
        </p:spPr>
      </p:pic>
      <p:sp>
        <p:nvSpPr>
          <p:cNvPr id="5" name="CasellaDiTesto 4">
            <a:extLst>
              <a:ext uri="{FF2B5EF4-FFF2-40B4-BE49-F238E27FC236}">
                <a16:creationId xmlns:a16="http://schemas.microsoft.com/office/drawing/2014/main" id="{EFFDB6EA-A6FE-571D-BF52-03F69982F82D}"/>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Filter Optimisation</a:t>
            </a:r>
          </a:p>
        </p:txBody>
      </p:sp>
      <p:pic>
        <p:nvPicPr>
          <p:cNvPr id="4" name="Immagine 3">
            <a:extLst>
              <a:ext uri="{FF2B5EF4-FFF2-40B4-BE49-F238E27FC236}">
                <a16:creationId xmlns:a16="http://schemas.microsoft.com/office/drawing/2014/main" id="{A0AAFEB9-BF50-D878-DFD4-7491DA501087}"/>
              </a:ext>
            </a:extLst>
          </p:cNvPr>
          <p:cNvPicPr>
            <a:picLocks noChangeAspect="1"/>
          </p:cNvPicPr>
          <p:nvPr/>
        </p:nvPicPr>
        <p:blipFill>
          <a:blip r:embed="rId3"/>
          <a:stretch>
            <a:fillRect/>
          </a:stretch>
        </p:blipFill>
        <p:spPr>
          <a:xfrm>
            <a:off x="1361975" y="3421963"/>
            <a:ext cx="3591426" cy="1352739"/>
          </a:xfrm>
          <a:prstGeom prst="rect">
            <a:avLst/>
          </a:prstGeom>
        </p:spPr>
      </p:pic>
      <mc:AlternateContent xmlns:mc="http://schemas.openxmlformats.org/markup-compatibility/2006" xmlns:a14="http://schemas.microsoft.com/office/drawing/2010/main">
        <mc:Choice Requires="a14">
          <p:sp>
            <p:nvSpPr>
              <p:cNvPr id="2" name="CasellaDiTesto 1">
                <a:extLst>
                  <a:ext uri="{FF2B5EF4-FFF2-40B4-BE49-F238E27FC236}">
                    <a16:creationId xmlns:a16="http://schemas.microsoft.com/office/drawing/2014/main" id="{49D5C4B2-25E1-9085-7BC9-BBBF4AD4BE0E}"/>
                  </a:ext>
                </a:extLst>
              </p:cNvPr>
              <p:cNvSpPr txBox="1"/>
              <p:nvPr/>
            </p:nvSpPr>
            <p:spPr>
              <a:xfrm>
                <a:off x="5637304" y="1856922"/>
                <a:ext cx="5829096" cy="1373005"/>
              </a:xfrm>
              <a:prstGeom prst="rect">
                <a:avLst/>
              </a:prstGeom>
              <a:noFill/>
            </p:spPr>
            <p:txBody>
              <a:bodyPr wrap="none" lIns="0" tIns="0" rIns="0" bIns="0" rtlCol="0">
                <a:spAutoFit/>
              </a:bodyPr>
              <a:lstStyle/>
              <a:p>
                <a:pPr/>
                <a14:m>
                  <m:oMathPara xmlns:m="http://schemas.openxmlformats.org/officeDocument/2006/math">
                    <m:oMath>
                      <m:sSub>
                        <m:sSubPr>
                          <m:ctrlPr>
                            <a:rPr lang="en-GB" sz="2400" b="0" i="1" smtClean="0">
                              <a:latin typeface="Cambria Math" panose="02040503050406030204" pitchFamily="18" charset="0"/>
                            </a:rPr>
                          </m:ctrlPr>
                        </m:sSubPr>
                        <m:e>
                          <m:r>
                            <m:rPr>
                              <m:sty m:val="p"/>
                            </m:rPr>
                            <a:rPr lang="en-GB" sz="2400" b="0" i="1" smtClean="0">
                              <a:latin typeface="Cambria Math" panose="02040503050406030204" pitchFamily="18" charset="0"/>
                            </a:rPr>
                            <m:t>R</m:t>
                          </m:r>
                        </m:e>
                        <m:sub>
                          <m:r>
                            <a:rPr lang="en-GB" sz="2400" b="0" i="1" smtClean="0">
                              <a:latin typeface="Cambria Math" panose="02040503050406030204" pitchFamily="18" charset="0"/>
                            </a:rPr>
                            <m:t>𝑛</m:t>
                          </m:r>
                          <m:r>
                            <a:rPr lang="en-GB" sz="2400" b="0" i="1" smtClean="0">
                              <a:latin typeface="Cambria Math" panose="02040503050406030204" pitchFamily="18" charset="0"/>
                            </a:rPr>
                            <m:t>,</m:t>
                          </m:r>
                          <m:r>
                            <a:rPr lang="en-GB" sz="2400" b="0" i="1" smtClean="0">
                              <a:latin typeface="Cambria Math" panose="02040503050406030204" pitchFamily="18" charset="0"/>
                            </a:rPr>
                            <m:t>𝑚</m:t>
                          </m:r>
                        </m:sub>
                      </m:sSub>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𝑇</m:t>
                              </m:r>
                            </m:e>
                            <m:sub>
                              <m:r>
                                <a:rPr lang="en-GB" sz="2400" b="0" i="1" smtClean="0">
                                  <a:latin typeface="Cambria Math" panose="02040503050406030204" pitchFamily="18" charset="0"/>
                                </a:rPr>
                                <m:t>𝑒</m:t>
                              </m:r>
                            </m:sub>
                          </m:sSub>
                        </m:e>
                      </m:d>
                      <m:r>
                        <a:rPr lang="en-GB" sz="2400" i="1">
                          <a:latin typeface="Cambria Math" panose="02040503050406030204" pitchFamily="18" charset="0"/>
                        </a:rPr>
                        <m:t>= </m:t>
                      </m:r>
                      <m:f>
                        <m:fPr>
                          <m:ctrlPr>
                            <a:rPr lang="en-GB" sz="2400" i="1">
                              <a:latin typeface="Cambria Math" panose="02040503050406030204" pitchFamily="18" charset="0"/>
                            </a:rPr>
                          </m:ctrlPr>
                        </m:fPr>
                        <m:num>
                          <m:nary>
                            <m:naryPr>
                              <m:ctrlPr>
                                <a:rPr lang="en-GB" sz="2400" i="1">
                                  <a:latin typeface="Cambria Math" panose="02040503050406030204" pitchFamily="18" charset="0"/>
                                </a:rPr>
                              </m:ctrlPr>
                            </m:naryPr>
                            <m:sub>
                              <m:sSub>
                                <m:sSubPr>
                                  <m:ctrlPr>
                                    <a:rPr lang="en-GB" sz="2400" i="1">
                                      <a:latin typeface="Cambria Math" panose="02040503050406030204" pitchFamily="18" charset="0"/>
                                    </a:rPr>
                                  </m:ctrlPr>
                                </m:sSubPr>
                                <m:e>
                                  <m:r>
                                    <a:rPr lang="en-GB" sz="2400" i="1">
                                      <a:latin typeface="Cambria Math" panose="02040503050406030204" pitchFamily="18" charset="0"/>
                                    </a:rPr>
                                    <m:t>𝜈</m:t>
                                  </m:r>
                                </m:e>
                                <m:sub>
                                  <m:r>
                                    <a:rPr lang="en-GB" sz="2400" i="1">
                                      <a:latin typeface="Cambria Math" panose="02040503050406030204" pitchFamily="18" charset="0"/>
                                    </a:rPr>
                                    <m:t>1</m:t>
                                  </m:r>
                                </m:sub>
                              </m:sSub>
                            </m:sub>
                            <m:sup>
                              <m:r>
                                <a:rPr lang="en-GB" sz="2400" i="1">
                                  <a:latin typeface="Cambria Math" panose="02040503050406030204" pitchFamily="18" charset="0"/>
                                  <a:ea typeface="Cambria Math" panose="02040503050406030204" pitchFamily="18" charset="0"/>
                                </a:rPr>
                                <m:t>∞</m:t>
                              </m:r>
                            </m:sup>
                            <m:e>
                              <m:r>
                                <a:rPr lang="en-GB" sz="2400" i="1">
                                  <a:latin typeface="Cambria Math" panose="02040503050406030204" pitchFamily="18" charset="0"/>
                                </a:rPr>
                                <m:t>𝑒𝑥𝑝</m:t>
                              </m:r>
                              <m:d>
                                <m:dPr>
                                  <m:begChr m:val="["/>
                                  <m:endChr m:val="]"/>
                                  <m:ctrlPr>
                                    <a:rPr lang="en-GB" sz="2400" i="1">
                                      <a:latin typeface="Cambria Math" panose="02040503050406030204" pitchFamily="18" charset="0"/>
                                    </a:rPr>
                                  </m:ctrlPr>
                                </m:dPr>
                                <m:e>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ℎ</m:t>
                                      </m:r>
                                      <m:r>
                                        <a:rPr lang="en-GB" sz="2400" i="1">
                                          <a:latin typeface="Cambria Math" panose="02040503050406030204" pitchFamily="18" charset="0"/>
                                        </a:rPr>
                                        <m:t>𝜈</m:t>
                                      </m:r>
                                    </m:num>
                                    <m:den>
                                      <m:sSub>
                                        <m:sSubPr>
                                          <m:ctrlPr>
                                            <a:rPr lang="en-GB" sz="2400" i="1">
                                              <a:latin typeface="Cambria Math" panose="02040503050406030204" pitchFamily="18" charset="0"/>
                                            </a:rPr>
                                          </m:ctrlPr>
                                        </m:sSubPr>
                                        <m:e>
                                          <m:r>
                                            <a:rPr lang="en-GB" sz="2400" i="1">
                                              <a:latin typeface="Cambria Math" panose="02040503050406030204" pitchFamily="18" charset="0"/>
                                            </a:rPr>
                                            <m:t>𝑇</m:t>
                                          </m:r>
                                        </m:e>
                                        <m:sub>
                                          <m:r>
                                            <a:rPr lang="en-GB" sz="2400" i="1">
                                              <a:latin typeface="Cambria Math" panose="02040503050406030204" pitchFamily="18" charset="0"/>
                                            </a:rPr>
                                            <m:t>𝑒</m:t>
                                          </m:r>
                                        </m:sub>
                                      </m:sSub>
                                    </m:den>
                                  </m:f>
                                  <m:r>
                                    <a:rPr lang="en-GB" sz="2400" i="1">
                                      <a:latin typeface="Cambria Math" panose="02040503050406030204" pitchFamily="18" charset="0"/>
                                    </a:rPr>
                                    <m:t>−</m:t>
                                  </m:r>
                                  <m:sSub>
                                    <m:sSubPr>
                                      <m:ctrlPr>
                                        <a:rPr lang="en-GB" sz="2400" i="1">
                                          <a:latin typeface="Cambria Math" panose="02040503050406030204" pitchFamily="18" charset="0"/>
                                        </a:rPr>
                                      </m:ctrlPr>
                                    </m:sSubPr>
                                    <m:e>
                                      <m:r>
                                        <a:rPr lang="en-GB" sz="2400" i="1">
                                          <a:latin typeface="Cambria Math" panose="02040503050406030204" pitchFamily="18" charset="0"/>
                                        </a:rPr>
                                        <m:t>𝑘</m:t>
                                      </m:r>
                                    </m:e>
                                    <m:sub>
                                      <m:r>
                                        <a:rPr lang="en-GB" sz="2400" i="1">
                                          <a:latin typeface="Cambria Math" panose="02040503050406030204" pitchFamily="18" charset="0"/>
                                        </a:rPr>
                                        <m:t>𝑓</m:t>
                                      </m:r>
                                      <m:r>
                                        <m:rPr>
                                          <m:sty m:val="p"/>
                                        </m:rPr>
                                        <a:rPr lang="en-GB" sz="2400" b="0" i="1" smtClean="0">
                                          <a:latin typeface="Cambria Math" panose="02040503050406030204" pitchFamily="18" charset="0"/>
                                        </a:rPr>
                                        <m:t>n</m:t>
                                      </m:r>
                                    </m:sub>
                                  </m:sSub>
                                  <m:d>
                                    <m:dPr>
                                      <m:ctrlPr>
                                        <a:rPr lang="en-GB" sz="2400" i="1">
                                          <a:latin typeface="Cambria Math" panose="02040503050406030204" pitchFamily="18" charset="0"/>
                                        </a:rPr>
                                      </m:ctrlPr>
                                    </m:dPr>
                                    <m:e>
                                      <m:r>
                                        <a:rPr lang="en-GB" sz="2400" i="1">
                                          <a:latin typeface="Cambria Math" panose="02040503050406030204" pitchFamily="18" charset="0"/>
                                        </a:rPr>
                                        <m:t>𝜈</m:t>
                                      </m:r>
                                    </m:e>
                                  </m:d>
                                  <m:sSub>
                                    <m:sSubPr>
                                      <m:ctrlPr>
                                        <a:rPr lang="en-GB" sz="2400" i="1">
                                          <a:latin typeface="Cambria Math" panose="02040503050406030204" pitchFamily="18" charset="0"/>
                                        </a:rPr>
                                      </m:ctrlPr>
                                    </m:sSubPr>
                                    <m:e>
                                      <m:r>
                                        <a:rPr lang="en-GB" sz="2400" i="1">
                                          <a:latin typeface="Cambria Math" panose="02040503050406030204" pitchFamily="18" charset="0"/>
                                        </a:rPr>
                                        <m:t>𝑑</m:t>
                                      </m:r>
                                    </m:e>
                                    <m:sub>
                                      <m:r>
                                        <a:rPr lang="en-GB" sz="2400" i="1">
                                          <a:latin typeface="Cambria Math" panose="02040503050406030204" pitchFamily="18" charset="0"/>
                                        </a:rPr>
                                        <m:t>𝑓</m:t>
                                      </m:r>
                                      <m:r>
                                        <m:rPr>
                                          <m:sty m:val="p"/>
                                        </m:rPr>
                                        <a:rPr lang="en-GB" sz="2400" b="0" i="1" smtClean="0">
                                          <a:latin typeface="Cambria Math" panose="02040503050406030204" pitchFamily="18" charset="0"/>
                                        </a:rPr>
                                        <m:t>n</m:t>
                                      </m:r>
                                    </m:sub>
                                  </m:sSub>
                                </m:e>
                              </m:d>
                              <m:r>
                                <a:rPr lang="en-GB" sz="2400" i="1">
                                  <a:latin typeface="Cambria Math" panose="02040503050406030204" pitchFamily="18" charset="0"/>
                                </a:rPr>
                                <m:t>𝑑</m:t>
                              </m:r>
                              <m:r>
                                <a:rPr lang="en-GB" sz="2400" i="1">
                                  <a:latin typeface="Cambria Math" panose="02040503050406030204" pitchFamily="18" charset="0"/>
                                </a:rPr>
                                <m:t>𝜈</m:t>
                              </m:r>
                              <m:r>
                                <m:rPr>
                                  <m:nor/>
                                </m:rPr>
                                <a:rPr lang="en-GB" sz="2400" i="0" dirty="0"/>
                                <m:t> </m:t>
                              </m:r>
                            </m:e>
                          </m:nary>
                        </m:num>
                        <m:den>
                          <m:nary>
                            <m:naryPr>
                              <m:ctrlPr>
                                <a:rPr lang="en-GB" sz="2400" i="1">
                                  <a:latin typeface="Cambria Math" panose="02040503050406030204" pitchFamily="18" charset="0"/>
                                </a:rPr>
                              </m:ctrlPr>
                            </m:naryPr>
                            <m:sub>
                              <m:sSub>
                                <m:sSubPr>
                                  <m:ctrlPr>
                                    <a:rPr lang="en-GB" sz="2400" i="1">
                                      <a:latin typeface="Cambria Math" panose="02040503050406030204" pitchFamily="18" charset="0"/>
                                    </a:rPr>
                                  </m:ctrlPr>
                                </m:sSubPr>
                                <m:e>
                                  <m:r>
                                    <a:rPr lang="en-GB" sz="2400" i="1">
                                      <a:latin typeface="Cambria Math" panose="02040503050406030204" pitchFamily="18" charset="0"/>
                                    </a:rPr>
                                    <m:t>𝜈</m:t>
                                  </m:r>
                                </m:e>
                                <m:sub>
                                  <m:r>
                                    <a:rPr lang="en-GB" sz="2400" i="1">
                                      <a:latin typeface="Cambria Math" panose="02040503050406030204" pitchFamily="18" charset="0"/>
                                    </a:rPr>
                                    <m:t>1</m:t>
                                  </m:r>
                                </m:sub>
                              </m:sSub>
                            </m:sub>
                            <m:sup>
                              <m:r>
                                <a:rPr lang="en-GB" sz="2400" i="1">
                                  <a:latin typeface="Cambria Math" panose="02040503050406030204" pitchFamily="18" charset="0"/>
                                  <a:ea typeface="Cambria Math" panose="02040503050406030204" pitchFamily="18" charset="0"/>
                                </a:rPr>
                                <m:t>∞</m:t>
                              </m:r>
                            </m:sup>
                            <m:e>
                              <m:r>
                                <a:rPr lang="en-GB" sz="2400" i="1">
                                  <a:latin typeface="Cambria Math" panose="02040503050406030204" pitchFamily="18" charset="0"/>
                                </a:rPr>
                                <m:t>𝑒𝑥𝑝</m:t>
                              </m:r>
                              <m:d>
                                <m:dPr>
                                  <m:begChr m:val="["/>
                                  <m:endChr m:val="]"/>
                                  <m:ctrlPr>
                                    <a:rPr lang="en-GB" sz="2400" i="1">
                                      <a:latin typeface="Cambria Math" panose="02040503050406030204" pitchFamily="18" charset="0"/>
                                    </a:rPr>
                                  </m:ctrlPr>
                                </m:dPr>
                                <m:e>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ℎ</m:t>
                                      </m:r>
                                      <m:r>
                                        <a:rPr lang="en-GB" sz="2400" i="1">
                                          <a:latin typeface="Cambria Math" panose="02040503050406030204" pitchFamily="18" charset="0"/>
                                        </a:rPr>
                                        <m:t>𝜈</m:t>
                                      </m:r>
                                    </m:num>
                                    <m:den>
                                      <m:sSub>
                                        <m:sSubPr>
                                          <m:ctrlPr>
                                            <a:rPr lang="en-GB" sz="2400" i="1">
                                              <a:latin typeface="Cambria Math" panose="02040503050406030204" pitchFamily="18" charset="0"/>
                                            </a:rPr>
                                          </m:ctrlPr>
                                        </m:sSubPr>
                                        <m:e>
                                          <m:r>
                                            <a:rPr lang="en-GB" sz="2400" i="1">
                                              <a:latin typeface="Cambria Math" panose="02040503050406030204" pitchFamily="18" charset="0"/>
                                            </a:rPr>
                                            <m:t>𝑇</m:t>
                                          </m:r>
                                        </m:e>
                                        <m:sub>
                                          <m:r>
                                            <a:rPr lang="en-GB" sz="2400" i="1">
                                              <a:latin typeface="Cambria Math" panose="02040503050406030204" pitchFamily="18" charset="0"/>
                                            </a:rPr>
                                            <m:t>𝑒</m:t>
                                          </m:r>
                                        </m:sub>
                                      </m:sSub>
                                    </m:den>
                                  </m:f>
                                  <m:r>
                                    <a:rPr lang="en-GB" sz="2400" i="1">
                                      <a:latin typeface="Cambria Math" panose="02040503050406030204" pitchFamily="18" charset="0"/>
                                    </a:rPr>
                                    <m:t>−</m:t>
                                  </m:r>
                                  <m:sSub>
                                    <m:sSubPr>
                                      <m:ctrlPr>
                                        <a:rPr lang="en-GB" sz="2400" i="1">
                                          <a:latin typeface="Cambria Math" panose="02040503050406030204" pitchFamily="18" charset="0"/>
                                        </a:rPr>
                                      </m:ctrlPr>
                                    </m:sSubPr>
                                    <m:e>
                                      <m:r>
                                        <a:rPr lang="en-GB" sz="2400" i="1">
                                          <a:latin typeface="Cambria Math" panose="02040503050406030204" pitchFamily="18" charset="0"/>
                                        </a:rPr>
                                        <m:t>𝑘</m:t>
                                      </m:r>
                                    </m:e>
                                    <m:sub>
                                      <m:r>
                                        <a:rPr lang="en-GB" sz="2400" i="1">
                                          <a:latin typeface="Cambria Math" panose="02040503050406030204" pitchFamily="18" charset="0"/>
                                        </a:rPr>
                                        <m:t>𝑓</m:t>
                                      </m:r>
                                      <m:r>
                                        <m:rPr>
                                          <m:sty m:val="p"/>
                                        </m:rPr>
                                        <a:rPr lang="en-GB" sz="2400" b="0" i="1" smtClean="0">
                                          <a:latin typeface="Cambria Math" panose="02040503050406030204" pitchFamily="18" charset="0"/>
                                        </a:rPr>
                                        <m:t>m</m:t>
                                      </m:r>
                                    </m:sub>
                                  </m:sSub>
                                  <m:d>
                                    <m:dPr>
                                      <m:ctrlPr>
                                        <a:rPr lang="en-GB" sz="2400" i="1">
                                          <a:latin typeface="Cambria Math" panose="02040503050406030204" pitchFamily="18" charset="0"/>
                                        </a:rPr>
                                      </m:ctrlPr>
                                    </m:dPr>
                                    <m:e>
                                      <m:r>
                                        <a:rPr lang="en-GB" sz="2400" i="1">
                                          <a:latin typeface="Cambria Math" panose="02040503050406030204" pitchFamily="18" charset="0"/>
                                        </a:rPr>
                                        <m:t>𝜈</m:t>
                                      </m:r>
                                    </m:e>
                                  </m:d>
                                  <m:sSub>
                                    <m:sSubPr>
                                      <m:ctrlPr>
                                        <a:rPr lang="en-GB" sz="2400" i="1">
                                          <a:latin typeface="Cambria Math" panose="02040503050406030204" pitchFamily="18" charset="0"/>
                                        </a:rPr>
                                      </m:ctrlPr>
                                    </m:sSubPr>
                                    <m:e>
                                      <m:r>
                                        <a:rPr lang="en-GB" sz="2400" i="1">
                                          <a:latin typeface="Cambria Math" panose="02040503050406030204" pitchFamily="18" charset="0"/>
                                        </a:rPr>
                                        <m:t>𝑑</m:t>
                                      </m:r>
                                    </m:e>
                                    <m:sub>
                                      <m:r>
                                        <a:rPr lang="en-GB" sz="2400" i="1">
                                          <a:latin typeface="Cambria Math" panose="02040503050406030204" pitchFamily="18" charset="0"/>
                                        </a:rPr>
                                        <m:t>𝑓</m:t>
                                      </m:r>
                                      <m:r>
                                        <m:rPr>
                                          <m:sty m:val="p"/>
                                        </m:rPr>
                                        <a:rPr lang="en-GB" sz="2400" b="0" i="1" smtClean="0">
                                          <a:latin typeface="Cambria Math" panose="02040503050406030204" pitchFamily="18" charset="0"/>
                                        </a:rPr>
                                        <m:t>m</m:t>
                                      </m:r>
                                    </m:sub>
                                  </m:sSub>
                                </m:e>
                              </m:d>
                              <m:r>
                                <a:rPr lang="en-GB" sz="2400" i="1">
                                  <a:latin typeface="Cambria Math" panose="02040503050406030204" pitchFamily="18" charset="0"/>
                                </a:rPr>
                                <m:t>𝑑</m:t>
                              </m:r>
                              <m:r>
                                <a:rPr lang="en-GB" sz="2400" i="1">
                                  <a:latin typeface="Cambria Math" panose="02040503050406030204" pitchFamily="18" charset="0"/>
                                </a:rPr>
                                <m:t>𝜈</m:t>
                              </m:r>
                              <m:r>
                                <m:rPr>
                                  <m:nor/>
                                </m:rPr>
                                <a:rPr lang="en-GB" sz="2400" i="0" dirty="0"/>
                                <m:t> </m:t>
                              </m:r>
                            </m:e>
                          </m:nary>
                        </m:den>
                      </m:f>
                    </m:oMath>
                  </m:oMathPara>
                </a14:m>
                <a:endParaRPr lang="en-GB" sz="2400" dirty="0"/>
              </a:p>
            </p:txBody>
          </p:sp>
        </mc:Choice>
        <mc:Fallback xmlns="">
          <p:sp>
            <p:nvSpPr>
              <p:cNvPr id="2" name="CasellaDiTesto 1">
                <a:extLst>
                  <a:ext uri="{FF2B5EF4-FFF2-40B4-BE49-F238E27FC236}">
                    <a16:creationId xmlns:a16="http://schemas.microsoft.com/office/drawing/2014/main" id="{49D5C4B2-25E1-9085-7BC9-BBBF4AD4BE0E}"/>
                  </a:ext>
                </a:extLst>
              </p:cNvPr>
              <p:cNvSpPr txBox="1">
                <a:spLocks noRot="1" noChangeAspect="1" noMove="1" noResize="1" noEditPoints="1" noAdjustHandles="1" noChangeArrowheads="1" noChangeShapeType="1" noTextEdit="1"/>
              </p:cNvSpPr>
              <p:nvPr/>
            </p:nvSpPr>
            <p:spPr>
              <a:xfrm>
                <a:off x="5637304" y="1856922"/>
                <a:ext cx="5829096" cy="1373005"/>
              </a:xfrm>
              <a:prstGeom prst="rect">
                <a:avLst/>
              </a:prstGeom>
              <a:blipFill>
                <a:blip r:embed="rId4"/>
                <a:stretch>
                  <a:fillRect/>
                </a:stretch>
              </a:blipFill>
            </p:spPr>
            <p:txBody>
              <a:bodyPr/>
              <a:lstStyle/>
              <a:p>
                <a:r>
                  <a:rPr lang="en-GB">
                    <a:noFill/>
                  </a:rPr>
                  <a:t> </a:t>
                </a:r>
              </a:p>
            </p:txBody>
          </p:sp>
        </mc:Fallback>
      </mc:AlternateContent>
      <p:sp>
        <p:nvSpPr>
          <p:cNvPr id="7" name="CasellaDiTesto 6">
            <a:extLst>
              <a:ext uri="{FF2B5EF4-FFF2-40B4-BE49-F238E27FC236}">
                <a16:creationId xmlns:a16="http://schemas.microsoft.com/office/drawing/2014/main" id="{5C92A3C8-C052-3C38-15B6-99D3A8472F45}"/>
              </a:ext>
            </a:extLst>
          </p:cNvPr>
          <p:cNvSpPr txBox="1"/>
          <p:nvPr/>
        </p:nvSpPr>
        <p:spPr>
          <a:xfrm>
            <a:off x="363453" y="2081759"/>
            <a:ext cx="5120640" cy="923330"/>
          </a:xfrm>
          <a:prstGeom prst="rect">
            <a:avLst/>
          </a:prstGeom>
          <a:noFill/>
        </p:spPr>
        <p:txBody>
          <a:bodyPr wrap="square">
            <a:spAutoFit/>
          </a:bodyPr>
          <a:lstStyle/>
          <a:p>
            <a:pPr algn="just"/>
            <a:r>
              <a:rPr lang="en-US" dirty="0"/>
              <a:t>Filter thickness in diode pairs can be optimized to minimize the effect of statistical signal fluctuations on temperature estimation error.</a:t>
            </a:r>
            <a:endParaRPr lang="en-GB" dirty="0"/>
          </a:p>
        </p:txBody>
      </p:sp>
      <p:sp>
        <p:nvSpPr>
          <p:cNvPr id="9" name="Freccia in giù 8">
            <a:extLst>
              <a:ext uri="{FF2B5EF4-FFF2-40B4-BE49-F238E27FC236}">
                <a16:creationId xmlns:a16="http://schemas.microsoft.com/office/drawing/2014/main" id="{53681718-3515-E22E-E701-BC7FA7349561}"/>
              </a:ext>
            </a:extLst>
          </p:cNvPr>
          <p:cNvSpPr/>
          <p:nvPr/>
        </p:nvSpPr>
        <p:spPr>
          <a:xfrm>
            <a:off x="2972266" y="3068095"/>
            <a:ext cx="391626" cy="465071"/>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Immagine 12">
            <a:extLst>
              <a:ext uri="{FF2B5EF4-FFF2-40B4-BE49-F238E27FC236}">
                <a16:creationId xmlns:a16="http://schemas.microsoft.com/office/drawing/2014/main" id="{50D5F67C-643D-0F1A-E837-04694C6AD12A}"/>
              </a:ext>
            </a:extLst>
          </p:cNvPr>
          <p:cNvPicPr>
            <a:picLocks noChangeAspect="1"/>
          </p:cNvPicPr>
          <p:nvPr/>
        </p:nvPicPr>
        <p:blipFill>
          <a:blip r:embed="rId5"/>
          <a:srcRect b="39037"/>
          <a:stretch>
            <a:fillRect/>
          </a:stretch>
        </p:blipFill>
        <p:spPr>
          <a:xfrm>
            <a:off x="411946" y="5545374"/>
            <a:ext cx="5120640" cy="1121095"/>
          </a:xfrm>
          <a:prstGeom prst="rect">
            <a:avLst/>
          </a:prstGeom>
        </p:spPr>
      </p:pic>
      <p:sp>
        <p:nvSpPr>
          <p:cNvPr id="14" name="Parentesi graffa chiusa 13">
            <a:extLst>
              <a:ext uri="{FF2B5EF4-FFF2-40B4-BE49-F238E27FC236}">
                <a16:creationId xmlns:a16="http://schemas.microsoft.com/office/drawing/2014/main" id="{CB5312A7-0D00-5427-4E91-16131CC2C797}"/>
              </a:ext>
            </a:extLst>
          </p:cNvPr>
          <p:cNvSpPr/>
          <p:nvPr/>
        </p:nvSpPr>
        <p:spPr>
          <a:xfrm rot="5400000">
            <a:off x="3078404" y="4169454"/>
            <a:ext cx="336312" cy="1362408"/>
          </a:xfrm>
          <a:prstGeom prst="rightBrace">
            <a:avLst>
              <a:gd name="adj1" fmla="val 62916"/>
              <a:gd name="adj2" fmla="val 50000"/>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sp>
        <p:nvSpPr>
          <p:cNvPr id="16" name="CasellaDiTesto 15">
            <a:extLst>
              <a:ext uri="{FF2B5EF4-FFF2-40B4-BE49-F238E27FC236}">
                <a16:creationId xmlns:a16="http://schemas.microsoft.com/office/drawing/2014/main" id="{1F4A8257-AB94-808D-4BFB-77CB30945927}"/>
              </a:ext>
            </a:extLst>
          </p:cNvPr>
          <p:cNvSpPr txBox="1"/>
          <p:nvPr/>
        </p:nvSpPr>
        <p:spPr>
          <a:xfrm>
            <a:off x="1950493" y="4964191"/>
            <a:ext cx="5120640" cy="369332"/>
          </a:xfrm>
          <a:prstGeom prst="rect">
            <a:avLst/>
          </a:prstGeom>
          <a:noFill/>
        </p:spPr>
        <p:txBody>
          <a:bodyPr wrap="square">
            <a:spAutoFit/>
          </a:bodyPr>
          <a:lstStyle/>
          <a:p>
            <a:pPr algn="just"/>
            <a:r>
              <a:rPr lang="en-GB" b="1" noProof="0" dirty="0"/>
              <a:t>Parameter to minimise</a:t>
            </a:r>
          </a:p>
        </p:txBody>
      </p:sp>
    </p:spTree>
    <p:extLst>
      <p:ext uri="{BB962C8B-B14F-4D97-AF65-F5344CB8AC3E}">
        <p14:creationId xmlns:p14="http://schemas.microsoft.com/office/powerpoint/2010/main" val="286569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4"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0F32F1B-AE30-80BE-293C-1A2802FA8723}"/>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X-Ray Angular Emission</a:t>
            </a:r>
          </a:p>
        </p:txBody>
      </p:sp>
      <p:sp>
        <p:nvSpPr>
          <p:cNvPr id="7" name="CasellaDiTesto 6">
            <a:extLst>
              <a:ext uri="{FF2B5EF4-FFF2-40B4-BE49-F238E27FC236}">
                <a16:creationId xmlns:a16="http://schemas.microsoft.com/office/drawing/2014/main" id="{446AFD08-9E9F-342D-2756-28CA236C2B5F}"/>
              </a:ext>
            </a:extLst>
          </p:cNvPr>
          <p:cNvSpPr txBox="1"/>
          <p:nvPr/>
        </p:nvSpPr>
        <p:spPr>
          <a:xfrm>
            <a:off x="1062943" y="3493439"/>
            <a:ext cx="2560269" cy="461665"/>
          </a:xfrm>
          <a:prstGeom prst="rect">
            <a:avLst/>
          </a:prstGeom>
          <a:noFill/>
        </p:spPr>
        <p:txBody>
          <a:bodyPr wrap="square">
            <a:spAutoFit/>
          </a:bodyPr>
          <a:lstStyle/>
          <a:p>
            <a:r>
              <a:rPr lang="en-GB" sz="2400" dirty="0"/>
              <a:t>Angular emission</a:t>
            </a:r>
          </a:p>
        </p:txBody>
      </p:sp>
      <p:pic>
        <p:nvPicPr>
          <p:cNvPr id="21" name="Immagine 20">
            <a:extLst>
              <a:ext uri="{FF2B5EF4-FFF2-40B4-BE49-F238E27FC236}">
                <a16:creationId xmlns:a16="http://schemas.microsoft.com/office/drawing/2014/main" id="{3774143F-4754-D194-537C-2582EA24C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012281"/>
            <a:ext cx="6096166" cy="3678783"/>
          </a:xfrm>
          <a:prstGeom prst="rect">
            <a:avLst/>
          </a:prstGeom>
        </p:spPr>
      </p:pic>
      <p:sp>
        <p:nvSpPr>
          <p:cNvPr id="25" name="CasellaDiTesto 24">
            <a:extLst>
              <a:ext uri="{FF2B5EF4-FFF2-40B4-BE49-F238E27FC236}">
                <a16:creationId xmlns:a16="http://schemas.microsoft.com/office/drawing/2014/main" id="{8986D083-AAD7-C5EF-12C7-8DA7F109F93C}"/>
              </a:ext>
            </a:extLst>
          </p:cNvPr>
          <p:cNvSpPr txBox="1"/>
          <p:nvPr/>
        </p:nvSpPr>
        <p:spPr>
          <a:xfrm>
            <a:off x="331120" y="5451709"/>
            <a:ext cx="4535848" cy="646331"/>
          </a:xfrm>
          <a:prstGeom prst="rect">
            <a:avLst/>
          </a:prstGeom>
          <a:noFill/>
        </p:spPr>
        <p:txBody>
          <a:bodyPr wrap="square">
            <a:spAutoFit/>
          </a:bodyPr>
          <a:lstStyle/>
          <a:p>
            <a:pPr algn="ctr"/>
            <a:r>
              <a:rPr lang="en-GB" dirty="0"/>
              <a:t>All the diodes must be positioned at the same angle from the normal to the target.</a:t>
            </a:r>
          </a:p>
        </p:txBody>
      </p:sp>
      <p:sp>
        <p:nvSpPr>
          <p:cNvPr id="3" name="CasellaDiTesto 2">
            <a:extLst>
              <a:ext uri="{FF2B5EF4-FFF2-40B4-BE49-F238E27FC236}">
                <a16:creationId xmlns:a16="http://schemas.microsoft.com/office/drawing/2014/main" id="{E5A9A81F-79D6-5051-8852-85D0B6494CC6}"/>
              </a:ext>
            </a:extLst>
          </p:cNvPr>
          <p:cNvSpPr txBox="1"/>
          <p:nvPr/>
        </p:nvSpPr>
        <p:spPr>
          <a:xfrm>
            <a:off x="528320" y="3886408"/>
            <a:ext cx="3237108" cy="646331"/>
          </a:xfrm>
          <a:prstGeom prst="rect">
            <a:avLst/>
          </a:prstGeom>
          <a:noFill/>
        </p:spPr>
        <p:txBody>
          <a:bodyPr wrap="square">
            <a:spAutoFit/>
          </a:bodyPr>
          <a:lstStyle/>
          <a:p>
            <a:pPr algn="ctr"/>
            <a:r>
              <a:rPr lang="en-GB" dirty="0"/>
              <a:t>Cylindrical symmetry around the axis normal to the target [1].</a:t>
            </a:r>
          </a:p>
        </p:txBody>
      </p:sp>
      <p:sp>
        <p:nvSpPr>
          <p:cNvPr id="8" name="CasellaDiTesto 7">
            <a:extLst>
              <a:ext uri="{FF2B5EF4-FFF2-40B4-BE49-F238E27FC236}">
                <a16:creationId xmlns:a16="http://schemas.microsoft.com/office/drawing/2014/main" id="{30ABDA0C-B4F3-7E8C-DAD1-F1AB7C7A9A13}"/>
              </a:ext>
            </a:extLst>
          </p:cNvPr>
          <p:cNvSpPr txBox="1"/>
          <p:nvPr/>
        </p:nvSpPr>
        <p:spPr>
          <a:xfrm>
            <a:off x="278032" y="6304563"/>
            <a:ext cx="6690360" cy="338554"/>
          </a:xfrm>
          <a:prstGeom prst="rect">
            <a:avLst/>
          </a:prstGeom>
          <a:noFill/>
        </p:spPr>
        <p:txBody>
          <a:bodyPr wrap="square">
            <a:spAutoFit/>
          </a:bodyPr>
          <a:lstStyle/>
          <a:p>
            <a:r>
              <a:rPr lang="it-IT" sz="1600" i="1" dirty="0">
                <a:solidFill>
                  <a:schemeClr val="accent5">
                    <a:lumMod val="75000"/>
                  </a:schemeClr>
                </a:solidFill>
              </a:rPr>
              <a:t>D. Giulietti e L. A. Gizzi, Riv. Nuovo Cimento 21, 1 (1998).</a:t>
            </a:r>
            <a:endParaRPr lang="en-GB" sz="1600" i="1" dirty="0">
              <a:solidFill>
                <a:schemeClr val="accent5">
                  <a:lumMod val="75000"/>
                </a:schemeClr>
              </a:solidFill>
            </a:endParaRPr>
          </a:p>
        </p:txBody>
      </p:sp>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759E8BA6-704E-0720-438E-0D04CC661DB9}"/>
                  </a:ext>
                </a:extLst>
              </p:cNvPr>
              <p:cNvSpPr txBox="1"/>
              <p:nvPr/>
            </p:nvSpPr>
            <p:spPr>
              <a:xfrm>
                <a:off x="4056592" y="3866124"/>
                <a:ext cx="2951129" cy="369332"/>
              </a:xfrm>
              <a:prstGeom prst="rect">
                <a:avLst/>
              </a:prstGeom>
              <a:noFill/>
            </p:spPr>
            <p:txBody>
              <a:bodyPr wrap="none" lIns="0" tIns="0" rIns="0" bIns="0" rtlCol="0">
                <a:spAutoFit/>
              </a:bodyPr>
              <a:lstStyle/>
              <a:p>
                <a:pPr/>
                <a14:m>
                  <m:oMathPara xmlns:m="http://schemas.openxmlformats.org/officeDocument/2006/math">
                    <m:oMath>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𝐼</m:t>
                          </m:r>
                        </m:e>
                        <m:sub>
                          <m:r>
                            <a:rPr lang="en-GB" sz="2400" b="0" i="1" smtClean="0">
                              <a:latin typeface="Cambria Math" panose="02040503050406030204" pitchFamily="18" charset="0"/>
                            </a:rPr>
                            <m:t>𝜈</m:t>
                          </m:r>
                        </m:sub>
                      </m:sSub>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𝜃</m:t>
                          </m:r>
                        </m:e>
                      </m:d>
                      <m:r>
                        <a:rPr lang="en-GB" sz="2400" b="0" i="1" smtClean="0">
                          <a:latin typeface="Cambria Math" panose="02040503050406030204" pitchFamily="18" charset="0"/>
                        </a:rPr>
                        <m:t>=</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𝐼</m:t>
                          </m:r>
                        </m:e>
                        <m:sub>
                          <m:r>
                            <a:rPr lang="en-GB" sz="2400" i="1">
                              <a:latin typeface="Cambria Math" panose="02040503050406030204" pitchFamily="18" charset="0"/>
                            </a:rPr>
                            <m:t>𝜈</m:t>
                          </m:r>
                        </m:sub>
                      </m:sSub>
                      <m:d>
                        <m:dPr>
                          <m:ctrlPr>
                            <a:rPr lang="en-GB" sz="2400" b="0" i="1" smtClean="0">
                              <a:latin typeface="Cambria Math" panose="02040503050406030204" pitchFamily="18" charset="0"/>
                            </a:rPr>
                          </m:ctrlPr>
                        </m:dPr>
                        <m:e>
                          <m:r>
                            <a:rPr lang="en-GB" sz="2400" b="0" i="1" smtClean="0">
                              <a:latin typeface="Cambria Math" panose="02040503050406030204" pitchFamily="18" charset="0"/>
                            </a:rPr>
                            <m:t>0</m:t>
                          </m:r>
                        </m:e>
                      </m:d>
                      <m:d>
                        <m:dPr>
                          <m:begChr m:val="["/>
                          <m:endChr m:val="]"/>
                          <m:ctrlPr>
                            <a:rPr lang="en-GB" sz="2400" b="0" i="1" smtClean="0">
                              <a:latin typeface="Cambria Math" panose="02040503050406030204" pitchFamily="18" charset="0"/>
                            </a:rPr>
                          </m:ctrlPr>
                        </m:dPr>
                        <m:e>
                          <m:r>
                            <a:rPr lang="en-GB" sz="2400" b="0" i="1" smtClean="0">
                              <a:latin typeface="Cambria Math" panose="02040503050406030204" pitchFamily="18" charset="0"/>
                            </a:rPr>
                            <m:t>𝑐𝑜𝑠</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𝜃</m:t>
                              </m:r>
                            </m:e>
                          </m:d>
                        </m:e>
                      </m:d>
                    </m:oMath>
                  </m:oMathPara>
                </a14:m>
                <a:endParaRPr lang="en-GB" sz="2400" dirty="0"/>
              </a:p>
            </p:txBody>
          </p:sp>
        </mc:Choice>
        <mc:Fallback xmlns="">
          <p:sp>
            <p:nvSpPr>
              <p:cNvPr id="14" name="CasellaDiTesto 13">
                <a:extLst>
                  <a:ext uri="{FF2B5EF4-FFF2-40B4-BE49-F238E27FC236}">
                    <a16:creationId xmlns:a16="http://schemas.microsoft.com/office/drawing/2014/main" id="{759E8BA6-704E-0720-438E-0D04CC661DB9}"/>
                  </a:ext>
                </a:extLst>
              </p:cNvPr>
              <p:cNvSpPr txBox="1">
                <a:spLocks noRot="1" noChangeAspect="1" noMove="1" noResize="1" noEditPoints="1" noAdjustHandles="1" noChangeArrowheads="1" noChangeShapeType="1" noTextEdit="1"/>
              </p:cNvSpPr>
              <p:nvPr/>
            </p:nvSpPr>
            <p:spPr>
              <a:xfrm>
                <a:off x="4056592" y="3866124"/>
                <a:ext cx="2951129" cy="369332"/>
              </a:xfrm>
              <a:prstGeom prst="rect">
                <a:avLst/>
              </a:prstGeom>
              <a:blipFill>
                <a:blip r:embed="rId3"/>
                <a:stretch>
                  <a:fillRect l="-1649" b="-11475"/>
                </a:stretch>
              </a:blipFill>
            </p:spPr>
            <p:txBody>
              <a:bodyPr/>
              <a:lstStyle/>
              <a:p>
                <a:r>
                  <a:rPr lang="en-GB">
                    <a:noFill/>
                  </a:rPr>
                  <a:t> </a:t>
                </a:r>
              </a:p>
            </p:txBody>
          </p:sp>
        </mc:Fallback>
      </mc:AlternateContent>
      <p:sp>
        <p:nvSpPr>
          <p:cNvPr id="16" name="Freccia in giù 15">
            <a:extLst>
              <a:ext uri="{FF2B5EF4-FFF2-40B4-BE49-F238E27FC236}">
                <a16:creationId xmlns:a16="http://schemas.microsoft.com/office/drawing/2014/main" id="{E296E25E-A439-7620-88DE-81420AD65417}"/>
              </a:ext>
            </a:extLst>
          </p:cNvPr>
          <p:cNvSpPr/>
          <p:nvPr/>
        </p:nvSpPr>
        <p:spPr>
          <a:xfrm>
            <a:off x="1935228" y="4800134"/>
            <a:ext cx="391626" cy="465071"/>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Immagine 5">
            <a:extLst>
              <a:ext uri="{FF2B5EF4-FFF2-40B4-BE49-F238E27FC236}">
                <a16:creationId xmlns:a16="http://schemas.microsoft.com/office/drawing/2014/main" id="{8C0178AD-4837-549B-1C44-D2AFB5C789F4}"/>
              </a:ext>
            </a:extLst>
          </p:cNvPr>
          <p:cNvPicPr>
            <a:picLocks noChangeAspect="1"/>
          </p:cNvPicPr>
          <p:nvPr/>
        </p:nvPicPr>
        <p:blipFill>
          <a:blip r:embed="rId4"/>
          <a:srcRect t="14474" b="10227"/>
          <a:stretch>
            <a:fillRect/>
          </a:stretch>
        </p:blipFill>
        <p:spPr>
          <a:xfrm>
            <a:off x="4162747" y="1951805"/>
            <a:ext cx="4605989" cy="855406"/>
          </a:xfrm>
          <a:prstGeom prst="rect">
            <a:avLst/>
          </a:prstGeom>
        </p:spPr>
      </p:pic>
      <p:sp>
        <p:nvSpPr>
          <p:cNvPr id="10" name="CasellaDiTesto 9">
            <a:extLst>
              <a:ext uri="{FF2B5EF4-FFF2-40B4-BE49-F238E27FC236}">
                <a16:creationId xmlns:a16="http://schemas.microsoft.com/office/drawing/2014/main" id="{0BAEF0D9-6B1B-6F4A-9E8D-C2601292B101}"/>
              </a:ext>
            </a:extLst>
          </p:cNvPr>
          <p:cNvSpPr txBox="1"/>
          <p:nvPr/>
        </p:nvSpPr>
        <p:spPr>
          <a:xfrm>
            <a:off x="435620" y="2114642"/>
            <a:ext cx="3814916" cy="461665"/>
          </a:xfrm>
          <a:prstGeom prst="rect">
            <a:avLst/>
          </a:prstGeom>
          <a:noFill/>
        </p:spPr>
        <p:txBody>
          <a:bodyPr wrap="square" rtlCol="0">
            <a:spAutoFit/>
          </a:bodyPr>
          <a:lstStyle/>
          <a:p>
            <a:r>
              <a:rPr lang="en-GB" sz="2400" b="1" dirty="0"/>
              <a:t>Emitted spectral power:</a:t>
            </a:r>
          </a:p>
        </p:txBody>
      </p:sp>
      <p:sp>
        <p:nvSpPr>
          <p:cNvPr id="18" name="Freccia in giù 17">
            <a:extLst>
              <a:ext uri="{FF2B5EF4-FFF2-40B4-BE49-F238E27FC236}">
                <a16:creationId xmlns:a16="http://schemas.microsoft.com/office/drawing/2014/main" id="{8DED5F2D-5A36-9893-66B2-7F77FFD059F4}"/>
              </a:ext>
            </a:extLst>
          </p:cNvPr>
          <p:cNvSpPr/>
          <p:nvPr/>
        </p:nvSpPr>
        <p:spPr>
          <a:xfrm>
            <a:off x="1935228" y="2895335"/>
            <a:ext cx="391626" cy="465071"/>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4458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AD1C7-014A-CAA7-267F-D5F57AEDFA81}"/>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84B73081-D384-53BE-B372-7AD06BCC8591}"/>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Temporal Resolution</a:t>
            </a:r>
          </a:p>
        </p:txBody>
      </p:sp>
      <p:pic>
        <p:nvPicPr>
          <p:cNvPr id="11" name="Immagine 10">
            <a:extLst>
              <a:ext uri="{FF2B5EF4-FFF2-40B4-BE49-F238E27FC236}">
                <a16:creationId xmlns:a16="http://schemas.microsoft.com/office/drawing/2014/main" id="{AE2A6DB3-780D-D97A-76C9-BBD300049BBB}"/>
              </a:ext>
            </a:extLst>
          </p:cNvPr>
          <p:cNvPicPr>
            <a:picLocks noChangeAspect="1"/>
          </p:cNvPicPr>
          <p:nvPr/>
        </p:nvPicPr>
        <p:blipFill>
          <a:blip r:embed="rId2"/>
          <a:stretch>
            <a:fillRect/>
          </a:stretch>
        </p:blipFill>
        <p:spPr>
          <a:xfrm>
            <a:off x="3622955" y="1956543"/>
            <a:ext cx="4494790" cy="1123698"/>
          </a:xfrm>
          <a:prstGeom prst="rect">
            <a:avLst/>
          </a:prstGeom>
        </p:spPr>
      </p:pic>
      <p:sp>
        <p:nvSpPr>
          <p:cNvPr id="13" name="CasellaDiTesto 12">
            <a:extLst>
              <a:ext uri="{FF2B5EF4-FFF2-40B4-BE49-F238E27FC236}">
                <a16:creationId xmlns:a16="http://schemas.microsoft.com/office/drawing/2014/main" id="{7703A652-246B-CD8B-215D-5B38FBE028D9}"/>
              </a:ext>
            </a:extLst>
          </p:cNvPr>
          <p:cNvSpPr txBox="1"/>
          <p:nvPr/>
        </p:nvSpPr>
        <p:spPr>
          <a:xfrm>
            <a:off x="528320" y="3080241"/>
            <a:ext cx="3578942" cy="923330"/>
          </a:xfrm>
          <a:prstGeom prst="rect">
            <a:avLst/>
          </a:prstGeom>
          <a:noFill/>
        </p:spPr>
        <p:txBody>
          <a:bodyPr wrap="square">
            <a:spAutoFit/>
          </a:bodyPr>
          <a:lstStyle/>
          <a:p>
            <a:r>
              <a:rPr lang="en-GB" dirty="0"/>
              <a:t>µ</a:t>
            </a:r>
            <a:r>
              <a:rPr lang="en-GB" baseline="-25000" dirty="0" err="1"/>
              <a:t>e,h</a:t>
            </a:r>
            <a:r>
              <a:rPr lang="en-GB" baseline="-25000" dirty="0"/>
              <a:t> </a:t>
            </a:r>
            <a:r>
              <a:rPr lang="en-GB" dirty="0"/>
              <a:t>= electron and hole mobilities</a:t>
            </a:r>
          </a:p>
          <a:p>
            <a:r>
              <a:rPr lang="en-GB" dirty="0"/>
              <a:t>D = diode thickness</a:t>
            </a:r>
          </a:p>
          <a:p>
            <a:r>
              <a:rPr lang="en-GB" dirty="0"/>
              <a:t>V = voltage</a:t>
            </a:r>
          </a:p>
        </p:txBody>
      </p:sp>
      <p:sp>
        <p:nvSpPr>
          <p:cNvPr id="15" name="CasellaDiTesto 14">
            <a:extLst>
              <a:ext uri="{FF2B5EF4-FFF2-40B4-BE49-F238E27FC236}">
                <a16:creationId xmlns:a16="http://schemas.microsoft.com/office/drawing/2014/main" id="{EDE52105-D032-2C4C-54CB-50572EA45582}"/>
              </a:ext>
            </a:extLst>
          </p:cNvPr>
          <p:cNvSpPr txBox="1"/>
          <p:nvPr/>
        </p:nvSpPr>
        <p:spPr>
          <a:xfrm>
            <a:off x="528320" y="4650827"/>
            <a:ext cx="2799667" cy="1292662"/>
          </a:xfrm>
          <a:prstGeom prst="rect">
            <a:avLst/>
          </a:prstGeom>
          <a:noFill/>
        </p:spPr>
        <p:txBody>
          <a:bodyPr wrap="square" rtlCol="0">
            <a:spAutoFit/>
          </a:bodyPr>
          <a:lstStyle/>
          <a:p>
            <a:pPr>
              <a:spcAft>
                <a:spcPts val="600"/>
              </a:spcAft>
            </a:pPr>
            <a:r>
              <a:rPr lang="en-GB" sz="2000" dirty="0"/>
              <a:t>For our Ge(Li) diodes:</a:t>
            </a:r>
          </a:p>
          <a:p>
            <a:pPr marL="342900" indent="-342900">
              <a:spcAft>
                <a:spcPts val="600"/>
              </a:spcAft>
              <a:buFont typeface="Arial" panose="020B0604020202020204" pitchFamily="34" charset="0"/>
              <a:buChar char="•"/>
            </a:pPr>
            <a:r>
              <a:rPr lang="en-GB" sz="2400" b="1" dirty="0" err="1"/>
              <a:t>t</a:t>
            </a:r>
            <a:r>
              <a:rPr lang="en-GB" sz="2400" b="1" baseline="-25000" dirty="0" err="1"/>
              <a:t>e</a:t>
            </a:r>
            <a:r>
              <a:rPr lang="en-GB" sz="2400" b="1" dirty="0"/>
              <a:t> = 0,5 ns</a:t>
            </a:r>
          </a:p>
          <a:p>
            <a:pPr marL="342900" indent="-342900">
              <a:spcAft>
                <a:spcPts val="600"/>
              </a:spcAft>
              <a:buFont typeface="Arial" panose="020B0604020202020204" pitchFamily="34" charset="0"/>
              <a:buChar char="•"/>
            </a:pPr>
            <a:r>
              <a:rPr lang="en-GB" sz="2400" b="1" dirty="0" err="1"/>
              <a:t>t</a:t>
            </a:r>
            <a:r>
              <a:rPr lang="en-GB" sz="2400" b="1" baseline="-25000" dirty="0" err="1"/>
              <a:t>h</a:t>
            </a:r>
            <a:r>
              <a:rPr lang="en-GB" sz="2400" b="1" dirty="0"/>
              <a:t> = 1 ns</a:t>
            </a:r>
          </a:p>
        </p:txBody>
      </p:sp>
      <p:sp>
        <p:nvSpPr>
          <p:cNvPr id="12" name="CasellaDiTesto 11">
            <a:extLst>
              <a:ext uri="{FF2B5EF4-FFF2-40B4-BE49-F238E27FC236}">
                <a16:creationId xmlns:a16="http://schemas.microsoft.com/office/drawing/2014/main" id="{87A7F5E4-A6E0-45C7-C12E-2CB4C22102BD}"/>
              </a:ext>
            </a:extLst>
          </p:cNvPr>
          <p:cNvSpPr txBox="1"/>
          <p:nvPr/>
        </p:nvSpPr>
        <p:spPr>
          <a:xfrm>
            <a:off x="8461511" y="2139727"/>
            <a:ext cx="3327367" cy="830997"/>
          </a:xfrm>
          <a:prstGeom prst="rect">
            <a:avLst/>
          </a:prstGeom>
          <a:noFill/>
        </p:spPr>
        <p:txBody>
          <a:bodyPr wrap="square">
            <a:spAutoFit/>
          </a:bodyPr>
          <a:lstStyle/>
          <a:p>
            <a:r>
              <a:rPr lang="it-IT" sz="1600" i="1" dirty="0">
                <a:solidFill>
                  <a:schemeClr val="accent5">
                    <a:lumMod val="75000"/>
                  </a:schemeClr>
                </a:solidFill>
              </a:rPr>
              <a:t>I. C. E. Turcu e G. J. </a:t>
            </a:r>
            <a:r>
              <a:rPr lang="it-IT" sz="1600" i="1" dirty="0" err="1">
                <a:solidFill>
                  <a:schemeClr val="accent5">
                    <a:lumMod val="75000"/>
                  </a:schemeClr>
                </a:solidFill>
              </a:rPr>
              <a:t>Tallents</a:t>
            </a:r>
            <a:r>
              <a:rPr lang="it-IT" sz="1600" i="1" dirty="0">
                <a:solidFill>
                  <a:schemeClr val="accent5">
                    <a:lumMod val="75000"/>
                  </a:schemeClr>
                </a:solidFill>
              </a:rPr>
              <a:t>, X-Rays from Laser-</a:t>
            </a:r>
            <a:r>
              <a:rPr lang="it-IT" sz="1600" i="1" dirty="0" err="1">
                <a:solidFill>
                  <a:schemeClr val="accent5">
                    <a:lumMod val="75000"/>
                  </a:schemeClr>
                </a:solidFill>
              </a:rPr>
              <a:t>Plasmas</a:t>
            </a:r>
            <a:r>
              <a:rPr lang="it-IT" sz="1600" i="1" dirty="0">
                <a:solidFill>
                  <a:schemeClr val="accent5">
                    <a:lumMod val="75000"/>
                  </a:schemeClr>
                </a:solidFill>
              </a:rPr>
              <a:t>: Generation and Applications, John Wiley &amp; Sons (1999).</a:t>
            </a:r>
            <a:endParaRPr lang="en-GB" sz="1600" i="1" dirty="0">
              <a:solidFill>
                <a:schemeClr val="accent5">
                  <a:lumMod val="75000"/>
                </a:schemeClr>
              </a:solidFill>
            </a:endParaRPr>
          </a:p>
        </p:txBody>
      </p:sp>
      <p:pic>
        <p:nvPicPr>
          <p:cNvPr id="6" name="Immagine 5">
            <a:extLst>
              <a:ext uri="{FF2B5EF4-FFF2-40B4-BE49-F238E27FC236}">
                <a16:creationId xmlns:a16="http://schemas.microsoft.com/office/drawing/2014/main" id="{1CFA5B42-45AD-1F0F-34E9-B2434814544F}"/>
              </a:ext>
            </a:extLst>
          </p:cNvPr>
          <p:cNvPicPr>
            <a:picLocks noChangeAspect="1"/>
          </p:cNvPicPr>
          <p:nvPr/>
        </p:nvPicPr>
        <p:blipFill>
          <a:blip r:embed="rId3"/>
          <a:stretch>
            <a:fillRect/>
          </a:stretch>
        </p:blipFill>
        <p:spPr>
          <a:xfrm>
            <a:off x="5036704" y="3180714"/>
            <a:ext cx="6096071" cy="3529506"/>
          </a:xfrm>
          <a:prstGeom prst="rect">
            <a:avLst/>
          </a:prstGeom>
        </p:spPr>
      </p:pic>
      <p:sp>
        <p:nvSpPr>
          <p:cNvPr id="9" name="CasellaDiTesto 8">
            <a:extLst>
              <a:ext uri="{FF2B5EF4-FFF2-40B4-BE49-F238E27FC236}">
                <a16:creationId xmlns:a16="http://schemas.microsoft.com/office/drawing/2014/main" id="{111FEA62-D801-DF50-FB97-900F76435918}"/>
              </a:ext>
            </a:extLst>
          </p:cNvPr>
          <p:cNvSpPr txBox="1"/>
          <p:nvPr/>
        </p:nvSpPr>
        <p:spPr>
          <a:xfrm>
            <a:off x="528320" y="2333726"/>
            <a:ext cx="3873910" cy="400110"/>
          </a:xfrm>
          <a:prstGeom prst="rect">
            <a:avLst/>
          </a:prstGeom>
          <a:noFill/>
        </p:spPr>
        <p:txBody>
          <a:bodyPr wrap="square" rtlCol="0">
            <a:spAutoFit/>
          </a:bodyPr>
          <a:lstStyle/>
          <a:p>
            <a:r>
              <a:rPr lang="en-GB" sz="2000" b="1" dirty="0"/>
              <a:t>Charge collection time:</a:t>
            </a:r>
          </a:p>
        </p:txBody>
      </p:sp>
    </p:spTree>
    <p:extLst>
      <p:ext uri="{BB962C8B-B14F-4D97-AF65-F5344CB8AC3E}">
        <p14:creationId xmlns:p14="http://schemas.microsoft.com/office/powerpoint/2010/main" val="2848485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7D3EA291-E3A0-A5D3-A4FC-2C9AA3B5FA90}"/>
              </a:ext>
            </a:extLst>
          </p:cNvPr>
          <p:cNvSpPr txBox="1"/>
          <p:nvPr/>
        </p:nvSpPr>
        <p:spPr>
          <a:xfrm>
            <a:off x="528320" y="1183065"/>
            <a:ext cx="11135360" cy="584775"/>
          </a:xfrm>
          <a:prstGeom prst="rect">
            <a:avLst/>
          </a:prstGeom>
          <a:noFill/>
        </p:spPr>
        <p:txBody>
          <a:bodyPr wrap="square" rtlCol="0" anchor="b">
            <a:spAutoFit/>
          </a:bodyPr>
          <a:lstStyle/>
          <a:p>
            <a:r>
              <a:rPr lang="en-GB" sz="3200" b="1" dirty="0">
                <a:solidFill>
                  <a:schemeClr val="bg1"/>
                </a:solidFill>
              </a:rPr>
              <a:t>X-Ray Diffraction Grating</a:t>
            </a:r>
          </a:p>
        </p:txBody>
      </p:sp>
      <p:pic>
        <p:nvPicPr>
          <p:cNvPr id="8" name="Immagine 7">
            <a:extLst>
              <a:ext uri="{FF2B5EF4-FFF2-40B4-BE49-F238E27FC236}">
                <a16:creationId xmlns:a16="http://schemas.microsoft.com/office/drawing/2014/main" id="{30A8CE96-68AF-6463-551B-F195F2E4E4C9}"/>
              </a:ext>
            </a:extLst>
          </p:cNvPr>
          <p:cNvPicPr>
            <a:picLocks noChangeAspect="1"/>
          </p:cNvPicPr>
          <p:nvPr/>
        </p:nvPicPr>
        <p:blipFill>
          <a:blip r:embed="rId2"/>
          <a:stretch>
            <a:fillRect/>
          </a:stretch>
        </p:blipFill>
        <p:spPr>
          <a:xfrm>
            <a:off x="0" y="2556704"/>
            <a:ext cx="7429252" cy="3703006"/>
          </a:xfrm>
          <a:prstGeom prst="rect">
            <a:avLst/>
          </a:prstGeom>
        </p:spPr>
      </p:pic>
      <p:pic>
        <p:nvPicPr>
          <p:cNvPr id="10" name="Immagine 9">
            <a:extLst>
              <a:ext uri="{FF2B5EF4-FFF2-40B4-BE49-F238E27FC236}">
                <a16:creationId xmlns:a16="http://schemas.microsoft.com/office/drawing/2014/main" id="{650737CE-EB3E-805E-70E0-D8CDD2F0DB96}"/>
              </a:ext>
            </a:extLst>
          </p:cNvPr>
          <p:cNvPicPr>
            <a:picLocks noChangeAspect="1"/>
          </p:cNvPicPr>
          <p:nvPr/>
        </p:nvPicPr>
        <p:blipFill>
          <a:blip r:embed="rId3"/>
          <a:stretch>
            <a:fillRect/>
          </a:stretch>
        </p:blipFill>
        <p:spPr>
          <a:xfrm>
            <a:off x="9448417" y="5566808"/>
            <a:ext cx="2743583" cy="962159"/>
          </a:xfrm>
          <a:prstGeom prst="rect">
            <a:avLst/>
          </a:prstGeom>
        </p:spPr>
      </p:pic>
      <p:pic>
        <p:nvPicPr>
          <p:cNvPr id="12" name="Immagine 11">
            <a:extLst>
              <a:ext uri="{FF2B5EF4-FFF2-40B4-BE49-F238E27FC236}">
                <a16:creationId xmlns:a16="http://schemas.microsoft.com/office/drawing/2014/main" id="{01D7AD9A-92C8-4FA2-FA58-309D48D3A7A0}"/>
              </a:ext>
            </a:extLst>
          </p:cNvPr>
          <p:cNvPicPr>
            <a:picLocks noChangeAspect="1"/>
          </p:cNvPicPr>
          <p:nvPr/>
        </p:nvPicPr>
        <p:blipFill>
          <a:blip r:embed="rId4"/>
          <a:stretch>
            <a:fillRect/>
          </a:stretch>
        </p:blipFill>
        <p:spPr>
          <a:xfrm>
            <a:off x="9955376" y="4642754"/>
            <a:ext cx="1600423" cy="924054"/>
          </a:xfrm>
          <a:prstGeom prst="rect">
            <a:avLst/>
          </a:prstGeom>
        </p:spPr>
      </p:pic>
      <p:pic>
        <p:nvPicPr>
          <p:cNvPr id="14" name="Immagine 13">
            <a:extLst>
              <a:ext uri="{FF2B5EF4-FFF2-40B4-BE49-F238E27FC236}">
                <a16:creationId xmlns:a16="http://schemas.microsoft.com/office/drawing/2014/main" id="{9B8B5C8F-7792-6ED6-4B5E-32CAA48E0E6B}"/>
              </a:ext>
            </a:extLst>
          </p:cNvPr>
          <p:cNvPicPr>
            <a:picLocks noChangeAspect="1"/>
          </p:cNvPicPr>
          <p:nvPr/>
        </p:nvPicPr>
        <p:blipFill>
          <a:blip r:embed="rId5"/>
          <a:stretch>
            <a:fillRect/>
          </a:stretch>
        </p:blipFill>
        <p:spPr>
          <a:xfrm>
            <a:off x="8348767" y="2587482"/>
            <a:ext cx="2335055" cy="469949"/>
          </a:xfrm>
          <a:prstGeom prst="rect">
            <a:avLst/>
          </a:prstGeom>
        </p:spPr>
      </p:pic>
      <p:sp>
        <p:nvSpPr>
          <p:cNvPr id="15" name="CasellaDiTesto 14">
            <a:extLst>
              <a:ext uri="{FF2B5EF4-FFF2-40B4-BE49-F238E27FC236}">
                <a16:creationId xmlns:a16="http://schemas.microsoft.com/office/drawing/2014/main" id="{853EF601-2F85-2F0E-7017-D5EEAEEDE5BB}"/>
              </a:ext>
            </a:extLst>
          </p:cNvPr>
          <p:cNvSpPr txBox="1"/>
          <p:nvPr/>
        </p:nvSpPr>
        <p:spPr>
          <a:xfrm>
            <a:off x="8348767" y="3105834"/>
            <a:ext cx="3519948" cy="646331"/>
          </a:xfrm>
          <a:prstGeom prst="rect">
            <a:avLst/>
          </a:prstGeom>
          <a:noFill/>
        </p:spPr>
        <p:txBody>
          <a:bodyPr wrap="square" rtlCol="0">
            <a:spAutoFit/>
          </a:bodyPr>
          <a:lstStyle/>
          <a:p>
            <a:r>
              <a:rPr lang="en-GB" dirty="0"/>
              <a:t>d = grating period</a:t>
            </a:r>
          </a:p>
          <a:p>
            <a:r>
              <a:rPr lang="en-GB" dirty="0"/>
              <a:t>m = diffraction order</a:t>
            </a:r>
          </a:p>
        </p:txBody>
      </p:sp>
      <p:sp>
        <p:nvSpPr>
          <p:cNvPr id="16" name="CasellaDiTesto 15">
            <a:extLst>
              <a:ext uri="{FF2B5EF4-FFF2-40B4-BE49-F238E27FC236}">
                <a16:creationId xmlns:a16="http://schemas.microsoft.com/office/drawing/2014/main" id="{809084B2-9624-C3B1-4E10-D5D201B94BA6}"/>
              </a:ext>
            </a:extLst>
          </p:cNvPr>
          <p:cNvSpPr txBox="1"/>
          <p:nvPr/>
        </p:nvSpPr>
        <p:spPr>
          <a:xfrm>
            <a:off x="7368910" y="1977606"/>
            <a:ext cx="4294770" cy="400110"/>
          </a:xfrm>
          <a:prstGeom prst="rect">
            <a:avLst/>
          </a:prstGeom>
          <a:noFill/>
        </p:spPr>
        <p:txBody>
          <a:bodyPr wrap="square" rtlCol="0">
            <a:spAutoFit/>
          </a:bodyPr>
          <a:lstStyle/>
          <a:p>
            <a:pPr algn="ctr"/>
            <a:r>
              <a:rPr lang="en-GB" sz="2000" b="1" dirty="0"/>
              <a:t>Spectrum reconstruction:</a:t>
            </a:r>
          </a:p>
        </p:txBody>
      </p:sp>
      <p:sp>
        <p:nvSpPr>
          <p:cNvPr id="18" name="CasellaDiTesto 17">
            <a:extLst>
              <a:ext uri="{FF2B5EF4-FFF2-40B4-BE49-F238E27FC236}">
                <a16:creationId xmlns:a16="http://schemas.microsoft.com/office/drawing/2014/main" id="{E922D4AF-9DB8-0AC6-D142-FEFAE244ECEE}"/>
              </a:ext>
            </a:extLst>
          </p:cNvPr>
          <p:cNvSpPr txBox="1"/>
          <p:nvPr/>
        </p:nvSpPr>
        <p:spPr>
          <a:xfrm>
            <a:off x="7216722" y="4057652"/>
            <a:ext cx="4294770" cy="400110"/>
          </a:xfrm>
          <a:prstGeom prst="rect">
            <a:avLst/>
          </a:prstGeom>
          <a:noFill/>
        </p:spPr>
        <p:txBody>
          <a:bodyPr wrap="square" rtlCol="0">
            <a:spAutoFit/>
          </a:bodyPr>
          <a:lstStyle/>
          <a:p>
            <a:pPr algn="ctr"/>
            <a:r>
              <a:rPr lang="en-GB" sz="2000" b="1" dirty="0"/>
              <a:t>Spectral resolution:</a:t>
            </a:r>
          </a:p>
        </p:txBody>
      </p:sp>
      <p:sp>
        <p:nvSpPr>
          <p:cNvPr id="19" name="CasellaDiTesto 18">
            <a:extLst>
              <a:ext uri="{FF2B5EF4-FFF2-40B4-BE49-F238E27FC236}">
                <a16:creationId xmlns:a16="http://schemas.microsoft.com/office/drawing/2014/main" id="{D5F14725-1A1B-7902-C329-8B4B671E4FC0}"/>
              </a:ext>
            </a:extLst>
          </p:cNvPr>
          <p:cNvSpPr txBox="1"/>
          <p:nvPr/>
        </p:nvSpPr>
        <p:spPr>
          <a:xfrm>
            <a:off x="7777914" y="4920115"/>
            <a:ext cx="1828800" cy="369332"/>
          </a:xfrm>
          <a:prstGeom prst="rect">
            <a:avLst/>
          </a:prstGeom>
          <a:noFill/>
        </p:spPr>
        <p:txBody>
          <a:bodyPr wrap="square" rtlCol="0">
            <a:spAutoFit/>
          </a:bodyPr>
          <a:lstStyle/>
          <a:p>
            <a:r>
              <a:rPr lang="en-GB" dirty="0"/>
              <a:t>Diffraction limit:</a:t>
            </a:r>
          </a:p>
        </p:txBody>
      </p:sp>
      <p:sp>
        <p:nvSpPr>
          <p:cNvPr id="21" name="CasellaDiTesto 20">
            <a:extLst>
              <a:ext uri="{FF2B5EF4-FFF2-40B4-BE49-F238E27FC236}">
                <a16:creationId xmlns:a16="http://schemas.microsoft.com/office/drawing/2014/main" id="{461AF760-0053-3C7F-2B8A-F922691CD588}"/>
              </a:ext>
            </a:extLst>
          </p:cNvPr>
          <p:cNvSpPr txBox="1"/>
          <p:nvPr/>
        </p:nvSpPr>
        <p:spPr>
          <a:xfrm>
            <a:off x="7910112" y="5724721"/>
            <a:ext cx="1453995" cy="646331"/>
          </a:xfrm>
          <a:prstGeom prst="rect">
            <a:avLst/>
          </a:prstGeom>
          <a:noFill/>
        </p:spPr>
        <p:txBody>
          <a:bodyPr wrap="square" rtlCol="0">
            <a:spAutoFit/>
          </a:bodyPr>
          <a:lstStyle/>
          <a:p>
            <a:pPr algn="ctr"/>
            <a:r>
              <a:rPr lang="en-GB" dirty="0"/>
              <a:t>Geometrical resolution:</a:t>
            </a:r>
          </a:p>
        </p:txBody>
      </p:sp>
    </p:spTree>
    <p:extLst>
      <p:ext uri="{BB962C8B-B14F-4D97-AF65-F5344CB8AC3E}">
        <p14:creationId xmlns:p14="http://schemas.microsoft.com/office/powerpoint/2010/main" val="3440533026"/>
      </p:ext>
    </p:extLst>
  </p:cSld>
  <p:clrMapOvr>
    <a:masterClrMapping/>
  </p:clrMapOvr>
</p:sld>
</file>

<file path=ppt/theme/theme1.xml><?xml version="1.0" encoding="utf-8"?>
<a:theme xmlns:a="http://schemas.openxmlformats.org/drawingml/2006/main" name="Dividendi">
  <a:themeElements>
    <a:clrScheme name="ICFDT 8">
      <a:dk1>
        <a:sysClr val="windowText" lastClr="000000"/>
      </a:dk1>
      <a:lt1>
        <a:sysClr val="window" lastClr="FFFFFF"/>
      </a:lt1>
      <a:dk2>
        <a:srgbClr val="17406D"/>
      </a:dk2>
      <a:lt2>
        <a:srgbClr val="DBEFF9"/>
      </a:lt2>
      <a:accent1>
        <a:srgbClr val="003399"/>
      </a:accent1>
      <a:accent2>
        <a:srgbClr val="009DD9"/>
      </a:accent2>
      <a:accent3>
        <a:srgbClr val="F49100"/>
      </a:accent3>
      <a:accent4>
        <a:srgbClr val="FFBE5F"/>
      </a:accent4>
      <a:accent5>
        <a:srgbClr val="C0C0C0"/>
      </a:accent5>
      <a:accent6>
        <a:srgbClr val="D8D8D8"/>
      </a:accent6>
      <a:hlink>
        <a:srgbClr val="F49100"/>
      </a:hlink>
      <a:folHlink>
        <a:srgbClr val="85DFD0"/>
      </a:folHlink>
    </a:clrScheme>
    <a:fontScheme name="Dividendi">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i">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Dividendi</Template>
  <TotalTime>0</TotalTime>
  <Words>1242</Words>
  <Application>Microsoft Office PowerPoint</Application>
  <PresentationFormat>Widescreen</PresentationFormat>
  <Paragraphs>155</Paragraphs>
  <Slides>18</Slides>
  <Notes>4</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18</vt:i4>
      </vt:variant>
    </vt:vector>
  </HeadingPairs>
  <TitlesOfParts>
    <vt:vector size="28" baseType="lpstr">
      <vt:lpstr>Aptos</vt:lpstr>
      <vt:lpstr>Aptos Narrow</vt:lpstr>
      <vt:lpstr>Arial</vt:lpstr>
      <vt:lpstr>Calibri</vt:lpstr>
      <vt:lpstr>Cambria Math</vt:lpstr>
      <vt:lpstr>Gill Sans MT</vt:lpstr>
      <vt:lpstr>Google Sans Text</vt:lpstr>
      <vt:lpstr>Wingdings</vt:lpstr>
      <vt:lpstr>Wingdings 2</vt:lpstr>
      <vt:lpstr>Dividendi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Leonardo Manzoni</dc:creator>
  <cp:lastModifiedBy>Leonardo Manzoni</cp:lastModifiedBy>
  <cp:revision>33</cp:revision>
  <dcterms:created xsi:type="dcterms:W3CDTF">2025-11-13T09:54:23Z</dcterms:created>
  <dcterms:modified xsi:type="dcterms:W3CDTF">2026-10-19T08:25:47Z</dcterms:modified>
</cp:coreProperties>
</file>