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28"/>
  </p:notesMasterIdLst>
  <p:sldIdLst>
    <p:sldId id="259" r:id="rId6"/>
    <p:sldId id="262" r:id="rId7"/>
    <p:sldId id="263" r:id="rId8"/>
    <p:sldId id="265" r:id="rId9"/>
    <p:sldId id="275" r:id="rId10"/>
    <p:sldId id="2147482351" r:id="rId11"/>
    <p:sldId id="2147482353" r:id="rId12"/>
    <p:sldId id="2147482342" r:id="rId13"/>
    <p:sldId id="2147482343" r:id="rId14"/>
    <p:sldId id="2147482345" r:id="rId15"/>
    <p:sldId id="274" r:id="rId16"/>
    <p:sldId id="2147482352" r:id="rId17"/>
    <p:sldId id="2147482357" r:id="rId18"/>
    <p:sldId id="2147482359" r:id="rId19"/>
    <p:sldId id="267" r:id="rId20"/>
    <p:sldId id="2147482344" r:id="rId21"/>
    <p:sldId id="2147482355" r:id="rId22"/>
    <p:sldId id="268" r:id="rId23"/>
    <p:sldId id="2147482348" r:id="rId24"/>
    <p:sldId id="2147482354" r:id="rId25"/>
    <p:sldId id="2147482350" r:id="rId26"/>
    <p:sldId id="261" r:id="rId27"/>
  </p:sldIdLst>
  <p:sldSz cx="12192000" cy="6858000"/>
  <p:notesSz cx="6797675" cy="9926638"/>
  <p:embeddedFontLst>
    <p:embeddedFont>
      <p:font typeface="Neue Haas Grotesk Text Pro" panose="020B0504020202020204" pitchFamily="34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0FC74DE-3061-423C-B90A-294950888DA3}">
          <p14:sldIdLst>
            <p14:sldId id="259"/>
          </p14:sldIdLst>
        </p14:section>
        <p14:section name="Standard Slides" id="{68632B1D-23F8-430C-82B0-38694A87193E}">
          <p14:sldIdLst>
            <p14:sldId id="262"/>
            <p14:sldId id="263"/>
            <p14:sldId id="265"/>
            <p14:sldId id="275"/>
            <p14:sldId id="2147482351"/>
            <p14:sldId id="2147482353"/>
            <p14:sldId id="2147482342"/>
            <p14:sldId id="2147482343"/>
            <p14:sldId id="2147482345"/>
            <p14:sldId id="274"/>
            <p14:sldId id="2147482352"/>
            <p14:sldId id="2147482357"/>
            <p14:sldId id="2147482359"/>
            <p14:sldId id="267"/>
            <p14:sldId id="2147482344"/>
            <p14:sldId id="2147482355"/>
            <p14:sldId id="268"/>
            <p14:sldId id="2147482348"/>
            <p14:sldId id="2147482354"/>
            <p14:sldId id="214748235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E8A6636-3FA6-1D98-BCB5-1B7621EB8DEF}" name="Savin, Alex" initials="AS" userId="S::alex.savin@ukifs.uk::2e313a09-035f-48e9-a5b7-52cd8df712f2" providerId="AD"/>
  <p188:author id="{2F9BE75A-1DBD-EB23-5324-91679E82F08B}" name="Johnson, Sadie" initials="SJ" userId="S::sadie.johnson@ukifs.uk::83a7c6ef-514f-43fe-a0a9-daf1ee14318d" providerId="AD"/>
  <p188:author id="{D7C9C472-9F4E-AC58-D1B2-BCFC72C86823}" name="Voller, Harriet" initials="" userId="S::harriet.voller@ukifs.uk::64723419-427c-4e8c-80a7-ba45ca215b43" providerId="AD"/>
  <p188:author id="{72F65B8C-FAFD-B798-B06B-FD726657F9D1}" name="Postans, Saranne" initials="SP" userId="S::saranne.postans@ukifs.uk::0cb52405-997d-4967-9608-da54909b354f" providerId="AD"/>
  <p188:author id="{7EEC94CA-CEC2-3A44-0602-BE31C3EAFCB9}" name="Meigs, Andy G" initials="MA" userId="S::andrew.meigs@ukaea.uk::5dc7b3bf-00ad-408b-aeb5-b65fd5ed4db4" providerId="AD"/>
  <p188:author id="{41428FCE-895B-6C75-4A6F-E0EDA0EB5F07}" name="Meyer, Hendrik F" initials="HM" userId="S::hendrik.meyer@ukifs.uk::ecb078d0-f5cd-4bb0-a129-4f923b79f015" providerId="AD"/>
  <p188:author id="{E21F71D5-DA25-1D8B-7056-772ACA240ED5}" name="Meigs, Andy G" initials="AM" userId="S::Andrew.Meigs@ukaea.uk::5dc7b3bf-00ad-408b-aeb5-b65fd5ed4db4" providerId="AD"/>
  <p188:author id="{312A11EE-0F5C-0CCE-6ED5-852267B0AAB8}" name="Boboc, Alexandru" initials="AB" userId="S::alexandru.boboc@ukaea.uk::d303c921-1ae9-40b6-976f-2eb9d3b9b9e5" providerId="AD"/>
  <p188:author id="{44FA42FE-5F00-B8C9-4B5E-FFD4EB8862D9}" name="Conway, Neil" initials="NC" userId="S::neil.conway@ukaea.uk::4abb5e39-9adc-4d34-b1a1-ef76906e5a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740"/>
    <a:srgbClr val="FFFFFF"/>
    <a:srgbClr val="BCC2FF"/>
    <a:srgbClr val="F3F4FF"/>
    <a:srgbClr val="D7DBFF"/>
    <a:srgbClr val="FFA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0"/>
    <p:restoredTop sz="78271" autoAdjust="0"/>
  </p:normalViewPr>
  <p:slideViewPr>
    <p:cSldViewPr snapToGrid="0">
      <p:cViewPr varScale="1">
        <p:scale>
          <a:sx n="64" d="100"/>
          <a:sy n="64" d="100"/>
        </p:scale>
        <p:origin x="586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font" Target="fonts/font6.fntdata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1.fntdata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5.fntdata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9A608-6F67-48C9-A300-8E21E36429D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B9C43-BDB0-47F3-B6DF-CE1DCF28A5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06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B9C43-BDB0-47F3-B6DF-CE1DCF28A5E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875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B9C43-BDB0-47F3-B6DF-CE1DCF28A5E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594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B9C43-BDB0-47F3-B6DF-CE1DCF28A5E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022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925F8-6E46-757A-13E5-784E33CF8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F0E50F-C1C7-EB29-869D-54A350ED3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0A752D-3EFC-8868-1CCC-2AE502950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461F4-D931-C566-88ED-18DA3FF18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B9C43-BDB0-47F3-B6DF-CE1DCF28A5E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245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9768A-D18E-ADCC-3A3A-852D8E4B5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D32F46-DB8D-803C-1AB8-967BA4AE0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69897E-6899-7700-A3E3-C8B2ED7FB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0AB5D-1E05-004E-364D-C2CB5FABF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B9C43-BDB0-47F3-B6DF-CE1DCF28A5E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308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B9C43-BDB0-47F3-B6DF-CE1DCF28A5E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446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B9C43-BDB0-47F3-B6DF-CE1DCF28A5E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34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B9C43-BDB0-47F3-B6DF-CE1DCF28A5E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695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B9C43-BDB0-47F3-B6DF-CE1DCF28A5E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400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/ Image">
    <p:bg>
      <p:bgPr>
        <a:solidFill>
          <a:srgbClr val="0407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5">
            <a:extLst>
              <a:ext uri="{FF2B5EF4-FFF2-40B4-BE49-F238E27FC236}">
                <a16:creationId xmlns:a16="http://schemas.microsoft.com/office/drawing/2014/main" id="{2CED08FF-2B13-D5EE-BBCA-D034CE18613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8059" y="0"/>
            <a:ext cx="4733942" cy="6858000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71346 w 2521114"/>
              <a:gd name="connsiteY8" fmla="*/ 912254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44936 w 2521114"/>
              <a:gd name="connsiteY3" fmla="*/ 919509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71346 w 2521114"/>
              <a:gd name="connsiteY8" fmla="*/ 912254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44936 w 2521114"/>
              <a:gd name="connsiteY3" fmla="*/ 919509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86382 w 2521114"/>
              <a:gd name="connsiteY8" fmla="*/ 901336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37418 w 2521114"/>
              <a:gd name="connsiteY3" fmla="*/ 92678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86382 w 2521114"/>
              <a:gd name="connsiteY8" fmla="*/ 901336 h 1828800"/>
              <a:gd name="connsiteX9" fmla="*/ 44943 w 2521114"/>
              <a:gd name="connsiteY9" fmla="*/ 212496 h 1828800"/>
              <a:gd name="connsiteX10" fmla="*/ 2972 w 2521114"/>
              <a:gd name="connsiteY10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37418" y="603682"/>
                  <a:pt x="2437418" y="926788"/>
                </a:cubicBezTo>
                <a:cubicBezTo>
                  <a:pt x="2437418" y="124989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86382" y="1224442"/>
                  <a:pt x="86382" y="901336"/>
                </a:cubicBezTo>
                <a:cubicBezTo>
                  <a:pt x="86382" y="659006"/>
                  <a:pt x="81841" y="432327"/>
                  <a:pt x="44943" y="212496"/>
                </a:cubicBezTo>
                <a:lnTo>
                  <a:pt x="297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7B68B61-6668-E691-167C-E2B7F6FB3F1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4950069"/>
            <a:ext cx="6293010" cy="488063"/>
          </a:xfrm>
          <a:prstGeom prst="rect">
            <a:avLst/>
          </a:prstGeom>
        </p:spPr>
        <p:txBody>
          <a:bodyPr/>
          <a:lstStyle>
            <a:lvl1pPr>
              <a:defRPr sz="1600" cap="none" spc="150" baseline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Date / Name Surname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22B7F407-E119-D6EC-1860-E110E1D1A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050" y="5514975"/>
            <a:ext cx="6292850" cy="377825"/>
          </a:xfrm>
          <a:prstGeom prst="rect">
            <a:avLst/>
          </a:prstGeom>
        </p:spPr>
        <p:txBody>
          <a:bodyPr/>
          <a:lstStyle>
            <a:lvl1pPr>
              <a:defRPr sz="1200" spc="200" baseline="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Job Title / Department / Organisation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9F6DE89-1BA8-2189-343C-218ACB67F7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611" y="2784506"/>
            <a:ext cx="7047013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3200" cap="none" spc="1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Cover Title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E5AF7AC-B10F-0F16-7CDD-55E3F552B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Footer Placeholder 9">
            <a:extLst>
              <a:ext uri="{FF2B5EF4-FFF2-40B4-BE49-F238E27FC236}">
                <a16:creationId xmlns:a16="http://schemas.microsoft.com/office/drawing/2014/main" id="{E4767497-22C7-C02B-DD85-839334E48C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- PUBLIC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8E305A5-899B-5494-9E1D-9FBDE6CB12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1695" y="362327"/>
            <a:ext cx="1488818" cy="72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58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w/ Image Full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A purple lantern with a black background&#10;&#10;Description automatically generated">
            <a:extLst>
              <a:ext uri="{FF2B5EF4-FFF2-40B4-BE49-F238E27FC236}">
                <a16:creationId xmlns:a16="http://schemas.microsoft.com/office/drawing/2014/main" id="{6751CBBF-DA06-C0AF-FB50-E0CC8CB062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844" r="6844"/>
          <a:stretch/>
        </p:blipFill>
        <p:spPr>
          <a:xfrm>
            <a:off x="-4168" y="0"/>
            <a:ext cx="12192000" cy="6858000"/>
          </a:xfrm>
          <a:prstGeom prst="rect">
            <a:avLst/>
          </a:prstGeom>
        </p:spPr>
      </p:pic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76CAD9D7-F7D9-7E21-4035-17D8A70CA21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050" y="5514975"/>
            <a:ext cx="6292850" cy="377825"/>
          </a:xfrm>
          <a:prstGeom prst="rect">
            <a:avLst/>
          </a:prstGeom>
        </p:spPr>
        <p:txBody>
          <a:bodyPr/>
          <a:lstStyle>
            <a:lvl1pPr>
              <a:defRPr sz="1200" spc="200" baseline="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Job Title / Department / Organisation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82A5DE65-F88C-B772-2737-8FAB428AE5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4950069"/>
            <a:ext cx="6293010" cy="488063"/>
          </a:xfrm>
          <a:prstGeom prst="rect">
            <a:avLst/>
          </a:prstGeom>
        </p:spPr>
        <p:txBody>
          <a:bodyPr/>
          <a:lstStyle>
            <a:lvl1pPr>
              <a:defRPr sz="1600" cap="none" spc="150" baseline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Date / Name Surname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2F48799-505D-87F0-9791-17C9E74AE5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611" y="2784506"/>
            <a:ext cx="7682258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3200" cap="none" spc="1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Cover Title</a:t>
            </a:r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65DB310C-D991-A05F-5AB8-8C61F6492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- PUBLIC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DCFC443-7FA5-3626-52F3-58060CE0DE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695" y="362327"/>
            <a:ext cx="1488818" cy="72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12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Blue">
    <p:bg>
      <p:bgPr>
        <a:gradFill>
          <a:gsLst>
            <a:gs pos="30000">
              <a:schemeClr val="tx1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D78BFB8-501C-9951-5C59-5FC4CFD878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900" y="2766218"/>
            <a:ext cx="11629300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6000" b="0" cap="none" spc="1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Divider Headline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1E02F84-0CB1-B81E-1A16-9A3F6FC347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5040142"/>
            <a:ext cx="6293010" cy="488063"/>
          </a:xfrm>
          <a:prstGeom prst="rect">
            <a:avLst/>
          </a:prstGeom>
        </p:spPr>
        <p:txBody>
          <a:bodyPr/>
          <a:lstStyle>
            <a:lvl1pPr>
              <a:defRPr sz="1600" cap="none" spc="100" baseline="0">
                <a:solidFill>
                  <a:schemeClr val="accent2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BD259DB-FDE1-F543-74C9-5635B4E7A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Footer Placeholder 9">
            <a:extLst>
              <a:ext uri="{FF2B5EF4-FFF2-40B4-BE49-F238E27FC236}">
                <a16:creationId xmlns:a16="http://schemas.microsoft.com/office/drawing/2014/main" id="{0A482789-3E73-C746-1DDE-BA64E151BF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- PUBLIC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49F2D9B-7FE2-F59F-CF6D-2B4DC91FDD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1695" y="362327"/>
            <a:ext cx="1488818" cy="72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70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Pink">
    <p:bg>
      <p:bgPr>
        <a:gradFill>
          <a:gsLst>
            <a:gs pos="30000">
              <a:schemeClr val="accent4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6F8BA2B-DD3A-7AD3-B0C8-8AA04C9575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2" y="5046324"/>
            <a:ext cx="6293010" cy="488063"/>
          </a:xfrm>
          <a:prstGeom prst="rect">
            <a:avLst/>
          </a:prstGeom>
        </p:spPr>
        <p:txBody>
          <a:bodyPr/>
          <a:lstStyle>
            <a:lvl1pPr>
              <a:defRPr sz="1600" cap="none" spc="100" baseline="0">
                <a:solidFill>
                  <a:srgbClr val="070C73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BF4481-2778-B3DB-9E56-70EE0D18FA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702AA5E3-1C68-D05D-D16A-6E6D0673C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- PUBLIC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F9EA190-FD83-4808-A94E-321E4F43E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900" y="2766218"/>
            <a:ext cx="11629300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6000" cap="none" spc="1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Divider Headline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456E8D7-251A-97BD-D0A4-8EAAF61AE6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8861" y="354201"/>
            <a:ext cx="1488818" cy="72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2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Image Blue">
    <p:bg>
      <p:bgPr>
        <a:gradFill>
          <a:gsLst>
            <a:gs pos="30000">
              <a:schemeClr val="tx1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1">
            <a:extLst>
              <a:ext uri="{FF2B5EF4-FFF2-40B4-BE49-F238E27FC236}">
                <a16:creationId xmlns:a16="http://schemas.microsoft.com/office/drawing/2014/main" id="{4D344C55-4286-B774-DAB3-3925E224AF3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53269" y="0"/>
            <a:ext cx="6026670" cy="6858000"/>
          </a:xfrm>
          <a:custGeom>
            <a:avLst/>
            <a:gdLst>
              <a:gd name="connsiteX0" fmla="*/ 0 w 6026670"/>
              <a:gd name="connsiteY0" fmla="*/ 0 h 6858000"/>
              <a:gd name="connsiteX1" fmla="*/ 6026670 w 6026670"/>
              <a:gd name="connsiteY1" fmla="*/ 0 h 6858000"/>
              <a:gd name="connsiteX2" fmla="*/ 6026670 w 6026670"/>
              <a:gd name="connsiteY2" fmla="*/ 24427 h 6858000"/>
              <a:gd name="connsiteX3" fmla="*/ 6001971 w 6026670"/>
              <a:gd name="connsiteY3" fmla="*/ 237709 h 6858000"/>
              <a:gd name="connsiteX4" fmla="*/ 5850822 w 6026670"/>
              <a:gd name="connsiteY4" fmla="*/ 3433019 h 6858000"/>
              <a:gd name="connsiteX5" fmla="*/ 6001971 w 6026670"/>
              <a:gd name="connsiteY5" fmla="*/ 6628330 h 6858000"/>
              <a:gd name="connsiteX6" fmla="*/ 6026670 w 6026670"/>
              <a:gd name="connsiteY6" fmla="*/ 6841611 h 6858000"/>
              <a:gd name="connsiteX7" fmla="*/ 6026670 w 6026670"/>
              <a:gd name="connsiteY7" fmla="*/ 6858000 h 6858000"/>
              <a:gd name="connsiteX8" fmla="*/ 9076 w 6026670"/>
              <a:gd name="connsiteY8" fmla="*/ 6858000 h 6858000"/>
              <a:gd name="connsiteX9" fmla="*/ 31600 w 6026670"/>
              <a:gd name="connsiteY9" fmla="*/ 6663500 h 6858000"/>
              <a:gd name="connsiteX10" fmla="*/ 182749 w 6026670"/>
              <a:gd name="connsiteY10" fmla="*/ 3468189 h 6858000"/>
              <a:gd name="connsiteX11" fmla="*/ 31600 w 6026670"/>
              <a:gd name="connsiteY11" fmla="*/ 2728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6670" h="6858000">
                <a:moveTo>
                  <a:pt x="0" y="0"/>
                </a:moveTo>
                <a:lnTo>
                  <a:pt x="6026670" y="0"/>
                </a:lnTo>
                <a:lnTo>
                  <a:pt x="6026670" y="24427"/>
                </a:lnTo>
                <a:lnTo>
                  <a:pt x="6001971" y="237709"/>
                </a:lnTo>
                <a:cubicBezTo>
                  <a:pt x="5906544" y="1149828"/>
                  <a:pt x="5850822" y="2249404"/>
                  <a:pt x="5850822" y="3433019"/>
                </a:cubicBezTo>
                <a:cubicBezTo>
                  <a:pt x="5850822" y="4616634"/>
                  <a:pt x="5906544" y="5716210"/>
                  <a:pt x="6001971" y="6628330"/>
                </a:cubicBezTo>
                <a:lnTo>
                  <a:pt x="6026670" y="6841611"/>
                </a:lnTo>
                <a:lnTo>
                  <a:pt x="6026670" y="6858000"/>
                </a:lnTo>
                <a:lnTo>
                  <a:pt x="9076" y="6858000"/>
                </a:lnTo>
                <a:lnTo>
                  <a:pt x="31600" y="6663500"/>
                </a:lnTo>
                <a:cubicBezTo>
                  <a:pt x="127028" y="5751380"/>
                  <a:pt x="182749" y="4651804"/>
                  <a:pt x="182749" y="3468189"/>
                </a:cubicBezTo>
                <a:cubicBezTo>
                  <a:pt x="182749" y="2284574"/>
                  <a:pt x="127028" y="1184998"/>
                  <a:pt x="31600" y="272879"/>
                </a:cubicBezTo>
                <a:close/>
              </a:path>
            </a:pathLst>
          </a:custGeom>
          <a:solidFill>
            <a:schemeClr val="accent2">
              <a:alpha val="79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7D719AF-407C-693F-C53D-4F0E32978F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682" y="1957542"/>
            <a:ext cx="5766050" cy="1325563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100000"/>
              </a:lnSpc>
              <a:spcBef>
                <a:spcPts val="600"/>
              </a:spcBef>
              <a:defRPr sz="4500" cap="none" spc="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Headline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DFDDD5F-125E-F9E1-3235-8385F84CE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682" y="3650126"/>
            <a:ext cx="5766050" cy="252711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 marL="457200" indent="0">
              <a:buNone/>
              <a:defRPr>
                <a:solidFill>
                  <a:srgbClr val="FFFFFF"/>
                </a:solidFill>
              </a:defRPr>
            </a:lvl2pPr>
            <a:lvl3pPr marL="914400" indent="0">
              <a:buNone/>
              <a:defRPr i="0">
                <a:solidFill>
                  <a:srgbClr val="FFFFFF"/>
                </a:solidFill>
              </a:defRPr>
            </a:lvl3pPr>
            <a:lvl4pPr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>
              <a:defRPr sz="18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 marL="265112" indent="0">
              <a:buFont typeface="Neue Haas Grotesk Text Pro" panose="020B0504020202020204" pitchFamily="34" charset="0"/>
              <a:buNone/>
              <a:defRPr sz="18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 marL="2743200" indent="0">
              <a:buNone/>
              <a:defRPr sz="20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D5F2E1D-6EAE-BD36-3B24-69DAF6D740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9">
            <a:extLst>
              <a:ext uri="{FF2B5EF4-FFF2-40B4-BE49-F238E27FC236}">
                <a16:creationId xmlns:a16="http://schemas.microsoft.com/office/drawing/2014/main" id="{7BA3FB9A-7AC0-1107-EECB-B905F7A7D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- PUBLIC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4E395F7-2046-E413-24F3-E4B367CDB1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1695" y="362327"/>
            <a:ext cx="1488818" cy="72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Image Pink">
    <p:bg>
      <p:bgPr>
        <a:gradFill>
          <a:gsLst>
            <a:gs pos="30000">
              <a:schemeClr val="accent4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0">
            <a:extLst>
              <a:ext uri="{FF2B5EF4-FFF2-40B4-BE49-F238E27FC236}">
                <a16:creationId xmlns:a16="http://schemas.microsoft.com/office/drawing/2014/main" id="{E38D87D3-C5EF-4863-7E36-160A50B9C9F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53269" y="0"/>
            <a:ext cx="6026670" cy="6858000"/>
          </a:xfrm>
          <a:custGeom>
            <a:avLst/>
            <a:gdLst>
              <a:gd name="connsiteX0" fmla="*/ 0 w 6026670"/>
              <a:gd name="connsiteY0" fmla="*/ 0 h 6858000"/>
              <a:gd name="connsiteX1" fmla="*/ 6026670 w 6026670"/>
              <a:gd name="connsiteY1" fmla="*/ 0 h 6858000"/>
              <a:gd name="connsiteX2" fmla="*/ 6026670 w 6026670"/>
              <a:gd name="connsiteY2" fmla="*/ 24427 h 6858000"/>
              <a:gd name="connsiteX3" fmla="*/ 6001971 w 6026670"/>
              <a:gd name="connsiteY3" fmla="*/ 237709 h 6858000"/>
              <a:gd name="connsiteX4" fmla="*/ 5850822 w 6026670"/>
              <a:gd name="connsiteY4" fmla="*/ 3433019 h 6858000"/>
              <a:gd name="connsiteX5" fmla="*/ 6001971 w 6026670"/>
              <a:gd name="connsiteY5" fmla="*/ 6628330 h 6858000"/>
              <a:gd name="connsiteX6" fmla="*/ 6026670 w 6026670"/>
              <a:gd name="connsiteY6" fmla="*/ 6841611 h 6858000"/>
              <a:gd name="connsiteX7" fmla="*/ 6026670 w 6026670"/>
              <a:gd name="connsiteY7" fmla="*/ 6858000 h 6858000"/>
              <a:gd name="connsiteX8" fmla="*/ 9076 w 6026670"/>
              <a:gd name="connsiteY8" fmla="*/ 6858000 h 6858000"/>
              <a:gd name="connsiteX9" fmla="*/ 31600 w 6026670"/>
              <a:gd name="connsiteY9" fmla="*/ 6663500 h 6858000"/>
              <a:gd name="connsiteX10" fmla="*/ 182749 w 6026670"/>
              <a:gd name="connsiteY10" fmla="*/ 3468189 h 6858000"/>
              <a:gd name="connsiteX11" fmla="*/ 31600 w 6026670"/>
              <a:gd name="connsiteY11" fmla="*/ 2728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6670" h="6858000">
                <a:moveTo>
                  <a:pt x="0" y="0"/>
                </a:moveTo>
                <a:lnTo>
                  <a:pt x="6026670" y="0"/>
                </a:lnTo>
                <a:lnTo>
                  <a:pt x="6026670" y="24427"/>
                </a:lnTo>
                <a:lnTo>
                  <a:pt x="6001971" y="237709"/>
                </a:lnTo>
                <a:cubicBezTo>
                  <a:pt x="5906544" y="1149828"/>
                  <a:pt x="5850822" y="2249404"/>
                  <a:pt x="5850822" y="3433019"/>
                </a:cubicBezTo>
                <a:cubicBezTo>
                  <a:pt x="5850822" y="4616634"/>
                  <a:pt x="5906544" y="5716210"/>
                  <a:pt x="6001971" y="6628330"/>
                </a:cubicBezTo>
                <a:lnTo>
                  <a:pt x="6026670" y="6841611"/>
                </a:lnTo>
                <a:lnTo>
                  <a:pt x="6026670" y="6858000"/>
                </a:lnTo>
                <a:lnTo>
                  <a:pt x="9076" y="6858000"/>
                </a:lnTo>
                <a:lnTo>
                  <a:pt x="31600" y="6663500"/>
                </a:lnTo>
                <a:cubicBezTo>
                  <a:pt x="127028" y="5751380"/>
                  <a:pt x="182749" y="4651804"/>
                  <a:pt x="182749" y="3468189"/>
                </a:cubicBezTo>
                <a:cubicBezTo>
                  <a:pt x="182749" y="2284574"/>
                  <a:pt x="127028" y="1184998"/>
                  <a:pt x="31600" y="27287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9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C843B3-974D-35B2-78FC-C3EAD34AB4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681" y="1957542"/>
            <a:ext cx="5766051" cy="1325563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100000"/>
              </a:lnSpc>
              <a:spcBef>
                <a:spcPts val="600"/>
              </a:spcBef>
              <a:defRPr sz="4500" b="0" cap="none" spc="0" baseline="0">
                <a:solidFill>
                  <a:srgbClr val="040740"/>
                </a:solidFill>
              </a:defRPr>
            </a:lvl1pPr>
          </a:lstStyle>
          <a:p>
            <a:r>
              <a:rPr lang="en-GB"/>
              <a:t>Headline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DBF7F08-87A1-CC90-3998-FC2C7417B2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9">
            <a:extLst>
              <a:ext uri="{FF2B5EF4-FFF2-40B4-BE49-F238E27FC236}">
                <a16:creationId xmlns:a16="http://schemas.microsoft.com/office/drawing/2014/main" id="{DB82B37B-E790-88F8-A7A3-DCCE85BB72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- PUBLIC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2293650-E02F-4828-8C2A-B30EBFE6F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682" y="3650126"/>
            <a:ext cx="5766050" cy="252711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 i="0"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  <a:lvl6pPr marL="265112" indent="0">
              <a:buFont typeface="Neue Haas Grotesk Text Pro" panose="020B0504020202020204" pitchFamily="34" charset="0"/>
              <a:buNone/>
              <a:defRPr sz="18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 marL="2743200" indent="0">
              <a:buNone/>
              <a:defRPr sz="20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734CD6E-5D20-A429-555B-94C0AA0E70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8861" y="354201"/>
            <a:ext cx="1488818" cy="72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95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Bullet Large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6">
            <a:extLst>
              <a:ext uri="{FF2B5EF4-FFF2-40B4-BE49-F238E27FC236}">
                <a16:creationId xmlns:a16="http://schemas.microsoft.com/office/drawing/2014/main" id="{8FC6A0B0-9B13-110E-1EEE-F32682390E5C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CCCF87B-6264-901A-2996-5CEA62691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03" y="890338"/>
            <a:ext cx="11679770" cy="345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i="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i="0">
                <a:solidFill>
                  <a:schemeClr val="tx1"/>
                </a:solidFill>
                <a:latin typeface="+mj-lt"/>
              </a:defRPr>
            </a:lvl3pPr>
            <a:lvl4pPr marL="137160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4pPr>
            <a:lvl5pPr marL="182880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5pPr>
            <a:lvl6pPr marL="2286000" indent="0">
              <a:buNone/>
              <a:defRPr i="0">
                <a:solidFill>
                  <a:schemeClr val="tx1"/>
                </a:solidFill>
                <a:latin typeface="+mj-lt"/>
              </a:defRPr>
            </a:lvl6pPr>
            <a:lvl7pPr marL="2743200" indent="0">
              <a:buNone/>
              <a:defRPr i="0">
                <a:solidFill>
                  <a:schemeClr val="tx1"/>
                </a:solidFill>
                <a:latin typeface="+mj-l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EAD47-F528-ABE2-3796-A7A11D69EA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726BF33-EA1A-A5C0-9DC7-1374EA8F7B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8DA25099-7CB9-9F09-9133-9BFF08EC03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- PUBLIC</a:t>
            </a:r>
          </a:p>
        </p:txBody>
      </p:sp>
    </p:spTree>
    <p:extLst>
      <p:ext uri="{BB962C8B-B14F-4D97-AF65-F5344CB8AC3E}">
        <p14:creationId xmlns:p14="http://schemas.microsoft.com/office/powerpoint/2010/main" val="80670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Bullet/Subhead Small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9F49C6A2-2200-17B7-B272-9EDAAD42E3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9266" y="878306"/>
            <a:ext cx="11684207" cy="5673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1" cap="none" spc="100" baseline="0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DC6530CE-F43D-216B-44FD-434484510D70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DD98960-4C51-041D-44F9-7E9E5683A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9">
            <a:extLst>
              <a:ext uri="{FF2B5EF4-FFF2-40B4-BE49-F238E27FC236}">
                <a16:creationId xmlns:a16="http://schemas.microsoft.com/office/drawing/2014/main" id="{86327B43-01A2-FE15-BD34-9A4D8DD2BB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cap="all" spc="200" baseline="0">
                <a:solidFill>
                  <a:srgbClr val="040740"/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/>
              <a:t>OFFICIAL - PUBLIC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77E4F1C-5CF1-6267-2FF2-B11C615FD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03" y="1499653"/>
            <a:ext cx="11679770" cy="345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i="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i="0">
                <a:solidFill>
                  <a:schemeClr val="tx1"/>
                </a:solidFill>
                <a:latin typeface="+mj-lt"/>
              </a:defRPr>
            </a:lvl3pPr>
            <a:lvl4pPr marL="137160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4pPr>
            <a:lvl5pPr marL="1828800" indent="0">
              <a:buFont typeface="Arial" panose="020B0604020202020204" pitchFamily="34" charset="0"/>
              <a:buNone/>
              <a:defRPr i="0">
                <a:solidFill>
                  <a:schemeClr val="tx1"/>
                </a:solidFill>
                <a:latin typeface="+mj-lt"/>
              </a:defRPr>
            </a:lvl5pPr>
            <a:lvl6pPr marL="2286000" indent="0">
              <a:buNone/>
              <a:defRPr i="0">
                <a:solidFill>
                  <a:schemeClr val="tx1"/>
                </a:solidFill>
                <a:latin typeface="+mj-lt"/>
              </a:defRPr>
            </a:lvl6pPr>
            <a:lvl7pPr marL="2743200" indent="0">
              <a:buNone/>
              <a:defRPr i="0">
                <a:solidFill>
                  <a:schemeClr val="tx1"/>
                </a:solidFill>
                <a:latin typeface="+mj-l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4CF1F4F-0E7B-EB31-4686-1DDD2757C7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1266475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Bullet and Image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4">
            <a:extLst>
              <a:ext uri="{FF2B5EF4-FFF2-40B4-BE49-F238E27FC236}">
                <a16:creationId xmlns:a16="http://schemas.microsoft.com/office/drawing/2014/main" id="{03EC474A-FAED-D43D-9310-47FCC84780E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53269" y="0"/>
            <a:ext cx="6026670" cy="6858000"/>
          </a:xfrm>
          <a:custGeom>
            <a:avLst/>
            <a:gdLst>
              <a:gd name="connsiteX0" fmla="*/ 0 w 6026670"/>
              <a:gd name="connsiteY0" fmla="*/ 0 h 6858000"/>
              <a:gd name="connsiteX1" fmla="*/ 6026670 w 6026670"/>
              <a:gd name="connsiteY1" fmla="*/ 0 h 6858000"/>
              <a:gd name="connsiteX2" fmla="*/ 6026670 w 6026670"/>
              <a:gd name="connsiteY2" fmla="*/ 24427 h 6858000"/>
              <a:gd name="connsiteX3" fmla="*/ 6001971 w 6026670"/>
              <a:gd name="connsiteY3" fmla="*/ 237709 h 6858000"/>
              <a:gd name="connsiteX4" fmla="*/ 5850822 w 6026670"/>
              <a:gd name="connsiteY4" fmla="*/ 3433019 h 6858000"/>
              <a:gd name="connsiteX5" fmla="*/ 6001971 w 6026670"/>
              <a:gd name="connsiteY5" fmla="*/ 6628330 h 6858000"/>
              <a:gd name="connsiteX6" fmla="*/ 6026670 w 6026670"/>
              <a:gd name="connsiteY6" fmla="*/ 6841611 h 6858000"/>
              <a:gd name="connsiteX7" fmla="*/ 6026670 w 6026670"/>
              <a:gd name="connsiteY7" fmla="*/ 6858000 h 6858000"/>
              <a:gd name="connsiteX8" fmla="*/ 9076 w 6026670"/>
              <a:gd name="connsiteY8" fmla="*/ 6858000 h 6858000"/>
              <a:gd name="connsiteX9" fmla="*/ 31600 w 6026670"/>
              <a:gd name="connsiteY9" fmla="*/ 6663500 h 6858000"/>
              <a:gd name="connsiteX10" fmla="*/ 182749 w 6026670"/>
              <a:gd name="connsiteY10" fmla="*/ 3468189 h 6858000"/>
              <a:gd name="connsiteX11" fmla="*/ 31600 w 6026670"/>
              <a:gd name="connsiteY11" fmla="*/ 2728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6670" h="6858000">
                <a:moveTo>
                  <a:pt x="0" y="0"/>
                </a:moveTo>
                <a:lnTo>
                  <a:pt x="6026670" y="0"/>
                </a:lnTo>
                <a:lnTo>
                  <a:pt x="6026670" y="24427"/>
                </a:lnTo>
                <a:lnTo>
                  <a:pt x="6001971" y="237709"/>
                </a:lnTo>
                <a:cubicBezTo>
                  <a:pt x="5906544" y="1149828"/>
                  <a:pt x="5850822" y="2249404"/>
                  <a:pt x="5850822" y="3433019"/>
                </a:cubicBezTo>
                <a:cubicBezTo>
                  <a:pt x="5850822" y="4616634"/>
                  <a:pt x="5906544" y="5716210"/>
                  <a:pt x="6001971" y="6628330"/>
                </a:cubicBezTo>
                <a:lnTo>
                  <a:pt x="6026670" y="6841611"/>
                </a:lnTo>
                <a:lnTo>
                  <a:pt x="6026670" y="6858000"/>
                </a:lnTo>
                <a:lnTo>
                  <a:pt x="9076" y="6858000"/>
                </a:lnTo>
                <a:lnTo>
                  <a:pt x="31600" y="6663500"/>
                </a:lnTo>
                <a:cubicBezTo>
                  <a:pt x="127028" y="5751380"/>
                  <a:pt x="182749" y="4651804"/>
                  <a:pt x="182749" y="3468189"/>
                </a:cubicBezTo>
                <a:cubicBezTo>
                  <a:pt x="182749" y="2284574"/>
                  <a:pt x="127028" y="1184998"/>
                  <a:pt x="31600" y="272879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E78EE39-EB10-4F40-7F3D-CD6FDBA6C54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- PUBLIC</a:t>
            </a:r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A7AEAD8F-E849-1C74-2592-0C9499C179E5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1334466" y="6446291"/>
            <a:ext cx="648268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1C71EDB5-63C5-677B-F6FC-1D53495A78C7}"/>
              </a:ext>
            </a:extLst>
          </p:cNvPr>
          <p:cNvSpPr/>
          <p:nvPr userDrawn="1"/>
        </p:nvSpPr>
        <p:spPr>
          <a:xfrm>
            <a:off x="11638196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80E58D8-AB58-DE39-BD74-B380C4655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03" y="1833372"/>
            <a:ext cx="6026670" cy="4018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+mj-lt"/>
              </a:defRPr>
            </a:lvl3pPr>
            <a:lvl4pPr marL="137160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4pPr>
            <a:lvl5pPr marL="182880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5pPr>
            <a:lvl6pPr marL="2286000" indent="0">
              <a:buNone/>
              <a:defRPr sz="1800">
                <a:solidFill>
                  <a:schemeClr val="tx1"/>
                </a:solidFill>
                <a:latin typeface="+mj-lt"/>
              </a:defRPr>
            </a:lvl6pPr>
            <a:lvl7pPr marL="2743200" indent="0">
              <a:buNone/>
              <a:defRPr sz="1800">
                <a:solidFill>
                  <a:schemeClr val="tx1"/>
                </a:solidFill>
                <a:latin typeface="+mj-l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B47104-85D6-17C6-3F4D-D276E68E5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6026670" cy="1205862"/>
          </a:xfrm>
          <a:prstGeom prst="rect">
            <a:avLst/>
          </a:prstGeom>
        </p:spPr>
        <p:txBody>
          <a:bodyPr anchor="t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B381806-42AA-73BA-CD8C-1417AF4B6A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9266" y="1285876"/>
            <a:ext cx="6026671" cy="5673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1" cap="none" spc="100" baseline="0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</p:spTree>
    <p:extLst>
      <p:ext uri="{BB962C8B-B14F-4D97-AF65-F5344CB8AC3E}">
        <p14:creationId xmlns:p14="http://schemas.microsoft.com/office/powerpoint/2010/main" val="165906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Horizontal Image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69FF92E-0917-7551-95CB-3EED1C29015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5257800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1820862-494C-1C93-516A-DB129F3CEB41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272682" y="5710505"/>
            <a:ext cx="10528668" cy="73578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550F969-304A-4C35-0B5B-4E0B46DDB1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2681" y="5345380"/>
            <a:ext cx="11395443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2000" b="1" cap="none" spc="100" baseline="0">
                <a:solidFill>
                  <a:schemeClr val="accent3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583C19B-B148-7A88-C311-7A450B40B02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- PUBLIC</a:t>
            </a: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80D16A7-6D96-F2F1-F5CA-AD3EDAF2AE2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57835216-4E85-29E5-B46A-961B0A074D39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006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wo Column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C8BCAE-7B96-D365-B286-879B43AC9D3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1774" y="1391478"/>
            <a:ext cx="5642293" cy="507490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54614FE-CE27-B251-AC38-08DCAB99FA81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6115094" y="1391478"/>
            <a:ext cx="5650136" cy="507490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D034896-669F-AA41-62CF-A14E2412199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- PUBLIC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66093F7-D596-DFB2-ECD6-76F2856AFB6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0B325DC9-30EE-236F-57DA-9AB7CBF33B5C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B4901-BDBF-DF3F-2AF2-FDF1DD61E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9F94FD1-8B6D-DA9B-9F09-5CD4AAFDCC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1774" y="890338"/>
            <a:ext cx="5642293" cy="5673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1" cap="none" spc="100" baseline="0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B5F349E3-6C70-C0F3-CD28-08CBDECDD3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6535" y="890338"/>
            <a:ext cx="5642293" cy="56737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2000" b="1" cap="none" spc="100" baseline="0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 Heading</a:t>
            </a:r>
          </a:p>
        </p:txBody>
      </p:sp>
    </p:spTree>
    <p:extLst>
      <p:ext uri="{BB962C8B-B14F-4D97-AF65-F5344CB8AC3E}">
        <p14:creationId xmlns:p14="http://schemas.microsoft.com/office/powerpoint/2010/main" val="2420770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ree Column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0AAFA85-66B8-ACE4-5ABE-D58368FF8973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4241989" y="912693"/>
            <a:ext cx="3612456" cy="530004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8A0CD7-329C-080E-1979-22E0F8AC4FAC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33342" y="912693"/>
            <a:ext cx="3612456" cy="530004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6B636E-D238-B18B-0477-0D9320E93A36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8127107" y="914402"/>
            <a:ext cx="3612456" cy="530004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B4FD95F2-DD13-3938-B59D-984E4690C7F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- PUBLIC</a:t>
            </a:r>
            <a:endParaRPr lang="en-GB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35F2629F-E4BA-86B0-4CB3-63D8A7AF278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C8274466-B995-68A4-23C5-437B4FD3783E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1297F2-9AE7-A2B0-C62E-29DDB74D51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2536512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Four Column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C4FEFFB-6B50-F814-F0BB-8372F67FAFA9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333342" y="890338"/>
            <a:ext cx="2680023" cy="555595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6C9CC8-4AC3-3E99-FC5E-99A4ABF31B86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3234177" y="890338"/>
            <a:ext cx="2680023" cy="555595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C191E78-7B09-4BC9-C66E-97EC694BD2EC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6140865" y="890338"/>
            <a:ext cx="2680023" cy="555595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984C10A-82A8-8215-AF9B-E6913940B5E8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9047553" y="884241"/>
            <a:ext cx="2680023" cy="555595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7344CD20-DAFE-A731-3967-123DCB0E1C4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- PUBLIC</a:t>
            </a:r>
            <a:endParaRPr lang="en-GB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0517BD9-DD5A-6526-FD13-73E1621CDDB4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reeform 16">
            <a:extLst>
              <a:ext uri="{FF2B5EF4-FFF2-40B4-BE49-F238E27FC236}">
                <a16:creationId xmlns:a16="http://schemas.microsoft.com/office/drawing/2014/main" id="{028D863D-0244-7746-A2D8-6A0B3C20F497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9414B2-432A-1CB5-608C-00494ED90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2095175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/ Graph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C63F3171-A83A-6EE1-740A-6CDD12F1EF0C}"/>
              </a:ext>
            </a:extLst>
          </p:cNvPr>
          <p:cNvSpPr/>
          <p:nvPr userDrawn="1"/>
        </p:nvSpPr>
        <p:spPr>
          <a:xfrm>
            <a:off x="3294001" y="180474"/>
            <a:ext cx="8688733" cy="6146526"/>
          </a:xfrm>
          <a:prstGeom prst="roundRect">
            <a:avLst>
              <a:gd name="adj" fmla="val 150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4CF486C-6333-2164-DF91-AE19E302B9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0376" y="1098339"/>
            <a:ext cx="6293010" cy="4880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 b="1" spc="100" baseline="0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Graph Title</a:t>
            </a:r>
          </a:p>
        </p:txBody>
      </p:sp>
      <p:sp>
        <p:nvSpPr>
          <p:cNvPr id="8" name="Chart Placeholder 9">
            <a:extLst>
              <a:ext uri="{FF2B5EF4-FFF2-40B4-BE49-F238E27FC236}">
                <a16:creationId xmlns:a16="http://schemas.microsoft.com/office/drawing/2014/main" id="{D396407D-E007-0317-5187-1769E3A69D3D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4459923" y="1549400"/>
            <a:ext cx="6292850" cy="41275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33B6801-F103-9D90-4EB9-C018D3A6776C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459763" y="5710937"/>
            <a:ext cx="6293010" cy="2880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sz="1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3"/>
            <a:r>
              <a:rPr lang="en-GB"/>
              <a:t>Source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BBA0A90D-F1EE-DDB4-057A-EAD04C3C437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- PUBLIC</a:t>
            </a:r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64F53D16-BD1F-DA28-5088-8A856E02E5E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2F777D3E-6BEB-F954-99BE-7BD8242C3125}"/>
              </a:ext>
            </a:extLst>
          </p:cNvPr>
          <p:cNvSpPr/>
          <p:nvPr userDrawn="1"/>
        </p:nvSpPr>
        <p:spPr>
          <a:xfrm>
            <a:off x="11638196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8353FC-6B8A-A996-9EDA-BACFA3CF57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4" y="80013"/>
            <a:ext cx="2992421" cy="1339185"/>
          </a:xfrm>
          <a:prstGeom prst="rect">
            <a:avLst/>
          </a:prstGeom>
        </p:spPr>
        <p:txBody>
          <a:bodyPr anchor="t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7F16D-2ED8-A8FF-EB72-77CFE91F0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776" y="1419199"/>
            <a:ext cx="2914350" cy="47816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  <a:lvl6pPr marL="2286000" indent="0">
              <a:buFont typeface="Neue Haas Grotesk Text Pro" panose="020B05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 marL="2743200" indent="0"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71344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/ Graph x 2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9E2BB940-8141-2B16-5061-A041E896D431}"/>
              </a:ext>
            </a:extLst>
          </p:cNvPr>
          <p:cNvSpPr/>
          <p:nvPr userDrawn="1"/>
        </p:nvSpPr>
        <p:spPr>
          <a:xfrm>
            <a:off x="3140366" y="165463"/>
            <a:ext cx="4356857" cy="6365966"/>
          </a:xfrm>
          <a:prstGeom prst="roundRect">
            <a:avLst>
              <a:gd name="adj" fmla="val 232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13">
            <a:extLst>
              <a:ext uri="{FF2B5EF4-FFF2-40B4-BE49-F238E27FC236}">
                <a16:creationId xmlns:a16="http://schemas.microsoft.com/office/drawing/2014/main" id="{69E96399-1B81-8E81-2E66-D41B8452AD65}"/>
              </a:ext>
            </a:extLst>
          </p:cNvPr>
          <p:cNvSpPr/>
          <p:nvPr userDrawn="1"/>
        </p:nvSpPr>
        <p:spPr>
          <a:xfrm>
            <a:off x="7625876" y="165463"/>
            <a:ext cx="4356857" cy="6365966"/>
          </a:xfrm>
          <a:prstGeom prst="roundRect">
            <a:avLst>
              <a:gd name="adj" fmla="val 23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8AD6237-CCA1-EA1C-9205-F4EA27899220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962638" y="5599128"/>
            <a:ext cx="3531661" cy="3057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sz="16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3"/>
            <a:r>
              <a:rPr lang="en-GB"/>
              <a:t>Source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1942F5-735F-EEEF-FCFC-51DB389E025C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3612177" y="5599128"/>
            <a:ext cx="3531661" cy="3057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 sz="1600" b="0" i="0">
                <a:solidFill>
                  <a:srgbClr val="040740"/>
                </a:solidFill>
                <a:latin typeface="Neue Haas Grotesk Text Pro" panose="020B0504020202020204" pitchFamily="34" charset="0"/>
              </a:defRPr>
            </a:lvl4pPr>
            <a:lvl5pPr>
              <a:defRPr sz="2600"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5pPr>
            <a:lvl6pPr>
              <a:buFont typeface="Neue Haas Grotesk Text Pro" panose="020B0504020202020204" pitchFamily="34" charset="0"/>
              <a:buChar char="•"/>
              <a:defRPr b="0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6pPr>
            <a:lvl7pPr>
              <a:defRPr b="1" i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7pPr>
          </a:lstStyle>
          <a:p>
            <a:pPr lvl="3"/>
            <a:r>
              <a:rPr lang="en-GB"/>
              <a:t>Source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A4D1D72-DBBD-762D-6A5A-C14AFCE7C5E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12177" y="1103065"/>
            <a:ext cx="3531661" cy="4880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 spc="100" baseline="0">
                <a:solidFill>
                  <a:srgbClr val="040740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Graph Title</a:t>
            </a:r>
          </a:p>
        </p:txBody>
      </p:sp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C80A1296-9676-04D3-BC92-D16202B5B731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3612177" y="1549400"/>
            <a:ext cx="3531661" cy="37563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4B50D98-3E3F-F35A-BE90-FBB3B3EA64B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68870" y="1103065"/>
            <a:ext cx="3531661" cy="4880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000" spc="100" baseline="0"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Graph Title</a:t>
            </a:r>
          </a:p>
        </p:txBody>
      </p:sp>
      <p:sp>
        <p:nvSpPr>
          <p:cNvPr id="12" name="Chart Placeholder 9">
            <a:extLst>
              <a:ext uri="{FF2B5EF4-FFF2-40B4-BE49-F238E27FC236}">
                <a16:creationId xmlns:a16="http://schemas.microsoft.com/office/drawing/2014/main" id="{0E7B32EB-79A0-8D40-0EDD-88C0447DFD57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7968870" y="1549400"/>
            <a:ext cx="3531661" cy="37563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D536E4DA-3D76-4D46-F9B2-C563CA5A74F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- PUBLIC</a:t>
            </a:r>
            <a:endParaRPr lang="en-GB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D8F69BCE-5DB8-16A6-DFD9-2915293CA4D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506CC3B8-73D3-3150-4249-55738C0CA4B7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516DB9E-8341-1634-B7D8-56FD95300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4" y="80013"/>
            <a:ext cx="2992421" cy="1339185"/>
          </a:xfrm>
          <a:prstGeom prst="rect">
            <a:avLst/>
          </a:prstGeom>
        </p:spPr>
        <p:txBody>
          <a:bodyPr anchor="t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67E861-CC77-BB38-9E5C-8EF09E8A7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776" y="1419199"/>
            <a:ext cx="2914350" cy="47816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  <a:lvl6pPr marL="2286000" indent="0">
              <a:buFont typeface="Neue Haas Grotesk Text Pro" panose="020B0504020202020204" pitchFamily="34" charset="0"/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 marL="2743200" indent="0">
              <a:buNone/>
              <a:defRPr sz="18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7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71947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_Blue">
    <p:bg>
      <p:bgPr>
        <a:solidFill>
          <a:srgbClr val="BCC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EB2DA31B-7879-A42D-CB54-3648E5CB6E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09405" y="-1352550"/>
            <a:ext cx="12806206" cy="9072782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6BEE21F0-2865-F379-555A-D8EABE706A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47950" y="5018482"/>
            <a:ext cx="6915150" cy="488063"/>
          </a:xfrm>
          <a:prstGeom prst="rect">
            <a:avLst/>
          </a:prstGeom>
        </p:spPr>
        <p:txBody>
          <a:bodyPr/>
          <a:lstStyle>
            <a:lvl1pPr algn="ctr">
              <a:defRPr sz="1600" cap="none" spc="100" baseline="0">
                <a:solidFill>
                  <a:srgbClr val="BCC2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Neue Haas Grotesk Text Pro" panose="020B0504020202020204" pitchFamily="34" charset="0"/>
              <a:buNone/>
              <a:tabLst/>
              <a:defRPr/>
            </a:pPr>
            <a:r>
              <a:rPr lang="en-GB"/>
              <a:t>Context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09A438F-3E38-1E4C-BD32-EBCC39681A8D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>
          <a:xfrm>
            <a:off x="209266" y="6466387"/>
            <a:ext cx="7807570" cy="36085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OFFICIAL - PUBLIC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A5ECCB0-E729-FD86-3C5F-80A2884D2EBF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11334466" y="6446291"/>
            <a:ext cx="648268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reeform 16">
            <a:extLst>
              <a:ext uri="{FF2B5EF4-FFF2-40B4-BE49-F238E27FC236}">
                <a16:creationId xmlns:a16="http://schemas.microsoft.com/office/drawing/2014/main" id="{FD1E42B0-613A-C43E-01D9-A9175E11A9F5}"/>
              </a:ext>
            </a:extLst>
          </p:cNvPr>
          <p:cNvSpPr/>
          <p:nvPr userDrawn="1"/>
        </p:nvSpPr>
        <p:spPr>
          <a:xfrm>
            <a:off x="11638196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487F3BF5-317B-C733-CBE7-82612CDB91C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75754" y="2110154"/>
            <a:ext cx="8839846" cy="226841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800" cap="none" spc="300" baseline="0">
                <a:solidFill>
                  <a:srgbClr val="FFFFFF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Large Quote/</a:t>
            </a:r>
          </a:p>
          <a:p>
            <a:pPr lvl="0"/>
            <a:r>
              <a:rPr lang="en-GB"/>
              <a:t>Statement of intent  </a:t>
            </a:r>
          </a:p>
        </p:txBody>
      </p:sp>
    </p:spTree>
    <p:extLst>
      <p:ext uri="{BB962C8B-B14F-4D97-AF65-F5344CB8AC3E}">
        <p14:creationId xmlns:p14="http://schemas.microsoft.com/office/powerpoint/2010/main" val="3598609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ection and Image x 3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7D4F945-41B7-8EB5-A6EF-1F61D953247F}"/>
              </a:ext>
            </a:extLst>
          </p:cNvPr>
          <p:cNvGrpSpPr/>
          <p:nvPr userDrawn="1"/>
        </p:nvGrpSpPr>
        <p:grpSpPr>
          <a:xfrm>
            <a:off x="371475" y="964110"/>
            <a:ext cx="11434310" cy="5438698"/>
            <a:chOff x="-1081862" y="1377678"/>
            <a:chExt cx="12944386" cy="5006079"/>
          </a:xfrm>
        </p:grpSpPr>
        <p:sp>
          <p:nvSpPr>
            <p:cNvPr id="6" name="Rounded Rectangle 13">
              <a:extLst>
                <a:ext uri="{FF2B5EF4-FFF2-40B4-BE49-F238E27FC236}">
                  <a16:creationId xmlns:a16="http://schemas.microsoft.com/office/drawing/2014/main" id="{AE524E39-07A6-7CBD-0A34-E55991ABE8F6}"/>
                </a:ext>
              </a:extLst>
            </p:cNvPr>
            <p:cNvSpPr/>
            <p:nvPr userDrawn="1"/>
          </p:nvSpPr>
          <p:spPr>
            <a:xfrm>
              <a:off x="7691860" y="1377678"/>
              <a:ext cx="4170664" cy="4985321"/>
            </a:xfrm>
            <a:prstGeom prst="roundRect">
              <a:avLst>
                <a:gd name="adj" fmla="val 2946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ounded Rectangle 2">
              <a:extLst>
                <a:ext uri="{FF2B5EF4-FFF2-40B4-BE49-F238E27FC236}">
                  <a16:creationId xmlns:a16="http://schemas.microsoft.com/office/drawing/2014/main" id="{1435C3D1-A9C0-E28B-2299-92EE7E1C0F34}"/>
                </a:ext>
              </a:extLst>
            </p:cNvPr>
            <p:cNvSpPr/>
            <p:nvPr userDrawn="1"/>
          </p:nvSpPr>
          <p:spPr>
            <a:xfrm>
              <a:off x="3273930" y="1377679"/>
              <a:ext cx="4212000" cy="4976525"/>
            </a:xfrm>
            <a:prstGeom prst="roundRect">
              <a:avLst>
                <a:gd name="adj" fmla="val 3423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ounded Rectangle 17">
              <a:extLst>
                <a:ext uri="{FF2B5EF4-FFF2-40B4-BE49-F238E27FC236}">
                  <a16:creationId xmlns:a16="http://schemas.microsoft.com/office/drawing/2014/main" id="{1E4FB4B9-DCBD-8872-5D3C-FC8427D962AD}"/>
                </a:ext>
              </a:extLst>
            </p:cNvPr>
            <p:cNvSpPr/>
            <p:nvPr userDrawn="1"/>
          </p:nvSpPr>
          <p:spPr>
            <a:xfrm>
              <a:off x="-1081862" y="1377678"/>
              <a:ext cx="4170664" cy="5006079"/>
            </a:xfrm>
            <a:prstGeom prst="roundRect">
              <a:avLst>
                <a:gd name="adj" fmla="val 294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CBCF03EE-CDA1-A697-8BCE-07DDC9E413B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60991" y="1193543"/>
            <a:ext cx="3060000" cy="2844000"/>
          </a:xfrm>
          <a:prstGeom prst="roundRect">
            <a:avLst>
              <a:gd name="adj" fmla="val 3746"/>
            </a:avLst>
          </a:prstGeom>
          <a:solidFill>
            <a:schemeClr val="accent2"/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A21CBB36-D079-5C65-8DC2-B3C7E067174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0992" y="4228184"/>
            <a:ext cx="3060000" cy="1872683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4pPr>
            <a:lvl5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FD7F60A-D85F-4797-6F0B-54C5759B4E3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561776" y="1193543"/>
            <a:ext cx="3060000" cy="2844000"/>
          </a:xfrm>
          <a:prstGeom prst="roundRect">
            <a:avLst>
              <a:gd name="adj" fmla="val 3746"/>
            </a:avLst>
          </a:prstGeom>
          <a:solidFill>
            <a:srgbClr val="E5EFFF"/>
          </a:solidFill>
        </p:spPr>
        <p:txBody>
          <a:bodyPr/>
          <a:lstStyle/>
          <a:p>
            <a:endParaRPr lang="en-GB"/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65A3BB1E-54AA-B1EE-505D-4AD3A503E33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61777" y="4228184"/>
            <a:ext cx="3060000" cy="1872683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85FBCBA8-7D6F-7DEC-26AF-1B0F715207A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462092" y="1197995"/>
            <a:ext cx="3060000" cy="2844000"/>
          </a:xfrm>
          <a:prstGeom prst="roundRect">
            <a:avLst>
              <a:gd name="adj" fmla="val 3746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595AD5B1-09C4-AE9A-97ED-069D19EDCC1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480381" y="4242366"/>
            <a:ext cx="3041712" cy="1872683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4pPr>
            <a:lvl5pPr>
              <a:defRPr b="0" i="0">
                <a:solidFill>
                  <a:sysClr val="windowText" lastClr="000000"/>
                </a:solidFill>
                <a:latin typeface="Neue Haas Grotesk Text Pro" panose="020B05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BDDBCC04-3414-DF5C-92B7-F97C7321F2ED}"/>
              </a:ext>
            </a:extLst>
          </p:cNvPr>
          <p:cNvSpPr/>
          <p:nvPr userDrawn="1"/>
        </p:nvSpPr>
        <p:spPr>
          <a:xfrm>
            <a:off x="11557331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589FE3A7-1905-C3E4-2AD4-783DF2339B79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- PUBLIC</a:t>
            </a:r>
            <a:endParaRPr lang="en-GB"/>
          </a:p>
        </p:txBody>
      </p:sp>
      <p:sp>
        <p:nvSpPr>
          <p:cNvPr id="19" name="Slide Number Placeholder 8">
            <a:extLst>
              <a:ext uri="{FF2B5EF4-FFF2-40B4-BE49-F238E27FC236}">
                <a16:creationId xmlns:a16="http://schemas.microsoft.com/office/drawing/2014/main" id="{42B06B6B-B6B5-FFC7-03DA-22DB9943FAB8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7889EE-0D9E-A17F-8EFA-A69C4DDDBD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1459589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iography">
    <p:bg>
      <p:bgPr>
        <a:solidFill>
          <a:srgbClr val="D7DB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1">
            <a:extLst>
              <a:ext uri="{FF2B5EF4-FFF2-40B4-BE49-F238E27FC236}">
                <a16:creationId xmlns:a16="http://schemas.microsoft.com/office/drawing/2014/main" id="{4F43A1DD-90B0-37DE-B586-B70F48BBE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065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6" name="Picture Placeholder 21">
            <a:extLst>
              <a:ext uri="{FF2B5EF4-FFF2-40B4-BE49-F238E27FC236}">
                <a16:creationId xmlns:a16="http://schemas.microsoft.com/office/drawing/2014/main" id="{933D2C2E-0B3B-2481-DCF3-3DD1EA083A6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366792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7" name="Picture Placeholder 21">
            <a:extLst>
              <a:ext uri="{FF2B5EF4-FFF2-40B4-BE49-F238E27FC236}">
                <a16:creationId xmlns:a16="http://schemas.microsoft.com/office/drawing/2014/main" id="{D9AC7733-2112-4197-A7CC-1776A471A40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25748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8" name="Picture Placeholder 21">
            <a:extLst>
              <a:ext uri="{FF2B5EF4-FFF2-40B4-BE49-F238E27FC236}">
                <a16:creationId xmlns:a16="http://schemas.microsoft.com/office/drawing/2014/main" id="{D791FE58-A8A6-C576-79B0-FEBFAB9BB02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304475" y="1507970"/>
            <a:ext cx="2521115" cy="1799565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2886BDEA-4D47-921C-3739-E1E97373E83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67746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0" name="Picture Placeholder 21">
            <a:extLst>
              <a:ext uri="{FF2B5EF4-FFF2-40B4-BE49-F238E27FC236}">
                <a16:creationId xmlns:a16="http://schemas.microsoft.com/office/drawing/2014/main" id="{8EE345EE-F5B4-5A99-93A0-76C1BE3633C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346473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Picture Placeholder 21">
            <a:extLst>
              <a:ext uri="{FF2B5EF4-FFF2-40B4-BE49-F238E27FC236}">
                <a16:creationId xmlns:a16="http://schemas.microsoft.com/office/drawing/2014/main" id="{F8AFB464-A31E-7E37-6DD6-51836F36666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52727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Picture Placeholder 21">
            <a:extLst>
              <a:ext uri="{FF2B5EF4-FFF2-40B4-BE49-F238E27FC236}">
                <a16:creationId xmlns:a16="http://schemas.microsoft.com/office/drawing/2014/main" id="{AE0DC127-C872-0B6F-E926-7F5BE6C43BB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299922" y="3908692"/>
            <a:ext cx="2521115" cy="1799566"/>
          </a:xfrm>
          <a:custGeom>
            <a:avLst/>
            <a:gdLst>
              <a:gd name="connsiteX0" fmla="*/ 2972 w 2521114"/>
              <a:gd name="connsiteY0" fmla="*/ 0 h 1828800"/>
              <a:gd name="connsiteX1" fmla="*/ 2521114 w 2521114"/>
              <a:gd name="connsiteY1" fmla="*/ 0 h 1828800"/>
              <a:gd name="connsiteX2" fmla="*/ 2519880 w 2521114"/>
              <a:gd name="connsiteY2" fmla="*/ 4749 h 1828800"/>
              <a:gd name="connsiteX3" fmla="*/ 2420638 w 2521114"/>
              <a:gd name="connsiteY3" fmla="*/ 915638 h 1828800"/>
              <a:gd name="connsiteX4" fmla="*/ 2519880 w 2521114"/>
              <a:gd name="connsiteY4" fmla="*/ 1826527 h 1828800"/>
              <a:gd name="connsiteX5" fmla="*/ 2520471 w 2521114"/>
              <a:gd name="connsiteY5" fmla="*/ 1828800 h 1828800"/>
              <a:gd name="connsiteX6" fmla="*/ 0 w 2521114"/>
              <a:gd name="connsiteY6" fmla="*/ 1828800 h 1828800"/>
              <a:gd name="connsiteX7" fmla="*/ 2477 w 2521114"/>
              <a:gd name="connsiteY7" fmla="*/ 1819272 h 1828800"/>
              <a:gd name="connsiteX8" fmla="*/ 101718 w 2521114"/>
              <a:gd name="connsiteY8" fmla="*/ 908383 h 1828800"/>
              <a:gd name="connsiteX9" fmla="*/ 44943 w 2521114"/>
              <a:gd name="connsiteY9" fmla="*/ 212496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114" h="1828800">
                <a:moveTo>
                  <a:pt x="2972" y="0"/>
                </a:moveTo>
                <a:lnTo>
                  <a:pt x="2521114" y="0"/>
                </a:lnTo>
                <a:lnTo>
                  <a:pt x="2519880" y="4749"/>
                </a:lnTo>
                <a:cubicBezTo>
                  <a:pt x="2455976" y="284720"/>
                  <a:pt x="2420638" y="592532"/>
                  <a:pt x="2420638" y="915638"/>
                </a:cubicBezTo>
                <a:cubicBezTo>
                  <a:pt x="2420638" y="1238744"/>
                  <a:pt x="2455976" y="1546557"/>
                  <a:pt x="2519880" y="1826527"/>
                </a:cubicBezTo>
                <a:lnTo>
                  <a:pt x="2520471" y="1828800"/>
                </a:lnTo>
                <a:lnTo>
                  <a:pt x="0" y="1828800"/>
                </a:lnTo>
                <a:lnTo>
                  <a:pt x="2477" y="1819272"/>
                </a:lnTo>
                <a:cubicBezTo>
                  <a:pt x="66381" y="1539301"/>
                  <a:pt x="101718" y="1231489"/>
                  <a:pt x="101718" y="908383"/>
                </a:cubicBezTo>
                <a:cubicBezTo>
                  <a:pt x="101718" y="666053"/>
                  <a:pt x="81841" y="432327"/>
                  <a:pt x="44943" y="212496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10C39B-F47B-C3DA-47E0-5B31E8A33C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3107" y="3373492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9637B4BB-D8D1-37CB-B6B9-280331D34AA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379392" y="3373492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460828D5-134F-E2E6-D42C-FB53C32323D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50935" y="3373492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EFC2B4FF-6A75-D630-963E-5A1CF0689D3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333152" y="3373492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3C78F41-84C3-CF22-29FB-A91A722087F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954" y="5784539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22CA5906-9D4A-C305-297D-5643B5C2B55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362239" y="5784539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85C5B8C6-A2AE-BE96-DD66-F61429754BD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347850" y="5784539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6B93150-42B9-5DA1-4F81-78BDA349E85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330067" y="5784539"/>
            <a:ext cx="2520950" cy="479425"/>
          </a:xfrm>
          <a:prstGeom prst="rect">
            <a:avLst/>
          </a:prstGeom>
        </p:spPr>
        <p:txBody>
          <a:bodyPr lIns="0">
            <a:noAutofit/>
          </a:bodyPr>
          <a:lstStyle>
            <a:lvl1pPr algn="ctr">
              <a:defRPr sz="1600" b="0" i="0">
                <a:solidFill>
                  <a:schemeClr val="accent4"/>
                </a:solidFill>
                <a:latin typeface="Neue Haas Grotesk Text Pro" panose="020B05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9F37650-6714-2954-035E-BCE2C0FC0F8E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262019" y="940596"/>
            <a:ext cx="11120763" cy="523631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buFont typeface="Neue Haas Grotesk Text Pro" panose="020B0504020202020204" pitchFamily="34" charset="0"/>
              <a:buChar char="•"/>
              <a:defRPr sz="1500" b="0" i="0">
                <a:solidFill>
                  <a:schemeClr val="tx1"/>
                </a:solidFill>
                <a:latin typeface="Neue Haas Grotesk Text Pro" panose="020B0504020202020204" pitchFamily="34" charset="0"/>
              </a:defRPr>
            </a:lvl6pPr>
            <a:lvl7pPr>
              <a:defRPr sz="1500">
                <a:solidFill>
                  <a:schemeClr val="tx1"/>
                </a:solidFill>
              </a:defRPr>
            </a:lvl7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93C66452-3CCB-32AB-01E6-74CDEE53A16E}"/>
              </a:ext>
            </a:extLst>
          </p:cNvPr>
          <p:cNvSpPr>
            <a:spLocks noGrp="1"/>
          </p:cNvSpPr>
          <p:nvPr>
            <p:ph type="ftr" sz="quarter" idx="38"/>
          </p:nvPr>
        </p:nvSpPr>
        <p:spPr>
          <a:xfrm>
            <a:off x="209266" y="6466387"/>
            <a:ext cx="7807570" cy="360857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OFFICIAL - PUBLIC</a:t>
            </a:r>
            <a:endParaRPr lang="en-GB"/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76BB4C8C-9BAB-DDC3-8E68-E61629B62818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>
          <a:xfrm>
            <a:off x="11334466" y="6446291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 16">
            <a:extLst>
              <a:ext uri="{FF2B5EF4-FFF2-40B4-BE49-F238E27FC236}">
                <a16:creationId xmlns:a16="http://schemas.microsoft.com/office/drawing/2014/main" id="{E0EBE7A7-4978-35D6-C9F0-1268D07D3DCE}"/>
              </a:ext>
            </a:extLst>
          </p:cNvPr>
          <p:cNvSpPr/>
          <p:nvPr userDrawn="1"/>
        </p:nvSpPr>
        <p:spPr>
          <a:xfrm>
            <a:off x="11636811" y="260113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chemeClr val="tx1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48FE4-874F-F841-B15C-3F9068A1D0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1631415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0000">
              <a:schemeClr val="tx1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0">
            <a:extLst>
              <a:ext uri="{FF2B5EF4-FFF2-40B4-BE49-F238E27FC236}">
                <a16:creationId xmlns:a16="http://schemas.microsoft.com/office/drawing/2014/main" id="{5EE63DBB-B334-AEA5-997A-A82CBF83AF6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09266" y="6466387"/>
            <a:ext cx="7807570" cy="36085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OFFICIAL - PUBLIC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BC5AD94D-3804-24D3-CE0D-B004013AAC70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1334466" y="6446291"/>
            <a:ext cx="648268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201EC9DD-C91A-45CF-EBEF-AFA72CDE71D4}"/>
              </a:ext>
            </a:extLst>
          </p:cNvPr>
          <p:cNvSpPr/>
          <p:nvPr userDrawn="1"/>
        </p:nvSpPr>
        <p:spPr>
          <a:xfrm>
            <a:off x="11638196" y="262575"/>
            <a:ext cx="256662" cy="423664"/>
          </a:xfrm>
          <a:custGeom>
            <a:avLst/>
            <a:gdLst>
              <a:gd name="connsiteX0" fmla="*/ 428154 w 513996"/>
              <a:gd name="connsiteY0" fmla="*/ 426396 h 848439"/>
              <a:gd name="connsiteX1" fmla="*/ 425737 w 513996"/>
              <a:gd name="connsiteY1" fmla="*/ 425366 h 848439"/>
              <a:gd name="connsiteX2" fmla="*/ 348200 w 513996"/>
              <a:gd name="connsiteY2" fmla="*/ 413883 h 848439"/>
              <a:gd name="connsiteX3" fmla="*/ 300724 w 513996"/>
              <a:gd name="connsiteY3" fmla="*/ 395081 h 848439"/>
              <a:gd name="connsiteX4" fmla="*/ 275878 w 513996"/>
              <a:gd name="connsiteY4" fmla="*/ 359827 h 848439"/>
              <a:gd name="connsiteX5" fmla="*/ 266051 w 513996"/>
              <a:gd name="connsiteY5" fmla="*/ 308971 h 848439"/>
              <a:gd name="connsiteX6" fmla="*/ 264305 w 513996"/>
              <a:gd name="connsiteY6" fmla="*/ 244596 h 848439"/>
              <a:gd name="connsiteX7" fmla="*/ 264305 w 513996"/>
              <a:gd name="connsiteY7" fmla="*/ 240455 h 848439"/>
              <a:gd name="connsiteX8" fmla="*/ 257635 w 513996"/>
              <a:gd name="connsiteY8" fmla="*/ 233493 h 848439"/>
              <a:gd name="connsiteX9" fmla="*/ 256202 w 513996"/>
              <a:gd name="connsiteY9" fmla="*/ 233493 h 848439"/>
              <a:gd name="connsiteX10" fmla="*/ 249554 w 513996"/>
              <a:gd name="connsiteY10" fmla="*/ 240477 h 848439"/>
              <a:gd name="connsiteX11" fmla="*/ 248793 w 513996"/>
              <a:gd name="connsiteY11" fmla="*/ 292967 h 848439"/>
              <a:gd name="connsiteX12" fmla="*/ 248614 w 513996"/>
              <a:gd name="connsiteY12" fmla="*/ 296728 h 848439"/>
              <a:gd name="connsiteX13" fmla="*/ 233752 w 513996"/>
              <a:gd name="connsiteY13" fmla="*/ 368624 h 848439"/>
              <a:gd name="connsiteX14" fmla="*/ 105068 w 513996"/>
              <a:gd name="connsiteY14" fmla="*/ 411377 h 848439"/>
              <a:gd name="connsiteX15" fmla="*/ 83222 w 513996"/>
              <a:gd name="connsiteY15" fmla="*/ 397141 h 848439"/>
              <a:gd name="connsiteX16" fmla="*/ 61822 w 513996"/>
              <a:gd name="connsiteY16" fmla="*/ 353269 h 848439"/>
              <a:gd name="connsiteX17" fmla="*/ 59181 w 513996"/>
              <a:gd name="connsiteY17" fmla="*/ 329162 h 848439"/>
              <a:gd name="connsiteX18" fmla="*/ 93966 w 513996"/>
              <a:gd name="connsiteY18" fmla="*/ 225974 h 848439"/>
              <a:gd name="connsiteX19" fmla="*/ 215979 w 513996"/>
              <a:gd name="connsiteY19" fmla="*/ 168873 h 848439"/>
              <a:gd name="connsiteX20" fmla="*/ 220792 w 513996"/>
              <a:gd name="connsiteY20" fmla="*/ 168739 h 848439"/>
              <a:gd name="connsiteX21" fmla="*/ 258508 w 513996"/>
              <a:gd name="connsiteY21" fmla="*/ 169522 h 848439"/>
              <a:gd name="connsiteX22" fmla="*/ 262604 w 513996"/>
              <a:gd name="connsiteY22" fmla="*/ 168000 h 848439"/>
              <a:gd name="connsiteX23" fmla="*/ 264328 w 513996"/>
              <a:gd name="connsiteY23" fmla="*/ 163836 h 848439"/>
              <a:gd name="connsiteX24" fmla="*/ 264328 w 513996"/>
              <a:gd name="connsiteY24" fmla="*/ 5717 h 848439"/>
              <a:gd name="connsiteX25" fmla="*/ 258934 w 513996"/>
              <a:gd name="connsiteY25" fmla="*/ 9 h 848439"/>
              <a:gd name="connsiteX26" fmla="*/ 252465 w 513996"/>
              <a:gd name="connsiteY26" fmla="*/ 31 h 848439"/>
              <a:gd name="connsiteX27" fmla="*/ 251100 w 513996"/>
              <a:gd name="connsiteY27" fmla="*/ 54 h 848439"/>
              <a:gd name="connsiteX28" fmla="*/ 73262 w 513996"/>
              <a:gd name="connsiteY28" fmla="*/ 79605 h 848439"/>
              <a:gd name="connsiteX29" fmla="*/ 0 w 513996"/>
              <a:gd name="connsiteY29" fmla="*/ 269083 h 848439"/>
              <a:gd name="connsiteX30" fmla="*/ 85887 w 513996"/>
              <a:gd name="connsiteY30" fmla="*/ 421963 h 848439"/>
              <a:gd name="connsiteX31" fmla="*/ 86535 w 513996"/>
              <a:gd name="connsiteY31" fmla="*/ 422254 h 848439"/>
              <a:gd name="connsiteX32" fmla="*/ 123625 w 513996"/>
              <a:gd name="connsiteY32" fmla="*/ 431701 h 848439"/>
              <a:gd name="connsiteX33" fmla="*/ 221195 w 513996"/>
              <a:gd name="connsiteY33" fmla="*/ 460800 h 848439"/>
              <a:gd name="connsiteX34" fmla="*/ 247854 w 513996"/>
              <a:gd name="connsiteY34" fmla="*/ 536636 h 848439"/>
              <a:gd name="connsiteX35" fmla="*/ 249689 w 513996"/>
              <a:gd name="connsiteY35" fmla="*/ 607973 h 848439"/>
              <a:gd name="connsiteX36" fmla="*/ 256359 w 513996"/>
              <a:gd name="connsiteY36" fmla="*/ 614957 h 848439"/>
              <a:gd name="connsiteX37" fmla="*/ 257792 w 513996"/>
              <a:gd name="connsiteY37" fmla="*/ 614957 h 848439"/>
              <a:gd name="connsiteX38" fmla="*/ 264440 w 513996"/>
              <a:gd name="connsiteY38" fmla="*/ 607973 h 848439"/>
              <a:gd name="connsiteX39" fmla="*/ 264440 w 513996"/>
              <a:gd name="connsiteY39" fmla="*/ 604011 h 848439"/>
              <a:gd name="connsiteX40" fmla="*/ 266567 w 513996"/>
              <a:gd name="connsiteY40" fmla="*/ 534936 h 848439"/>
              <a:gd name="connsiteX41" fmla="*/ 279862 w 513996"/>
              <a:gd name="connsiteY41" fmla="*/ 479872 h 848439"/>
              <a:gd name="connsiteX42" fmla="*/ 314557 w 513996"/>
              <a:gd name="connsiteY42" fmla="*/ 445110 h 848439"/>
              <a:gd name="connsiteX43" fmla="*/ 381887 w 513996"/>
              <a:gd name="connsiteY43" fmla="*/ 432038 h 848439"/>
              <a:gd name="connsiteX44" fmla="*/ 439391 w 513996"/>
              <a:gd name="connsiteY44" fmla="*/ 461271 h 848439"/>
              <a:gd name="connsiteX45" fmla="*/ 453985 w 513996"/>
              <a:gd name="connsiteY45" fmla="*/ 508747 h 848439"/>
              <a:gd name="connsiteX46" fmla="*/ 454657 w 513996"/>
              <a:gd name="connsiteY46" fmla="*/ 516850 h 848439"/>
              <a:gd name="connsiteX47" fmla="*/ 454836 w 513996"/>
              <a:gd name="connsiteY47" fmla="*/ 519267 h 848439"/>
              <a:gd name="connsiteX48" fmla="*/ 420030 w 513996"/>
              <a:gd name="connsiteY48" fmla="*/ 622456 h 848439"/>
              <a:gd name="connsiteX49" fmla="*/ 298038 w 513996"/>
              <a:gd name="connsiteY49" fmla="*/ 679578 h 848439"/>
              <a:gd name="connsiteX50" fmla="*/ 293114 w 513996"/>
              <a:gd name="connsiteY50" fmla="*/ 679713 h 848439"/>
              <a:gd name="connsiteX51" fmla="*/ 255487 w 513996"/>
              <a:gd name="connsiteY51" fmla="*/ 678907 h 848439"/>
              <a:gd name="connsiteX52" fmla="*/ 251413 w 513996"/>
              <a:gd name="connsiteY52" fmla="*/ 680451 h 848439"/>
              <a:gd name="connsiteX53" fmla="*/ 249689 w 513996"/>
              <a:gd name="connsiteY53" fmla="*/ 684614 h 848439"/>
              <a:gd name="connsiteX54" fmla="*/ 249689 w 513996"/>
              <a:gd name="connsiteY54" fmla="*/ 842732 h 848439"/>
              <a:gd name="connsiteX55" fmla="*/ 255062 w 513996"/>
              <a:gd name="connsiteY55" fmla="*/ 848418 h 848439"/>
              <a:gd name="connsiteX56" fmla="*/ 257613 w 513996"/>
              <a:gd name="connsiteY56" fmla="*/ 848440 h 848439"/>
              <a:gd name="connsiteX57" fmla="*/ 261485 w 513996"/>
              <a:gd name="connsiteY57" fmla="*/ 848395 h 848439"/>
              <a:gd name="connsiteX58" fmla="*/ 262918 w 513996"/>
              <a:gd name="connsiteY58" fmla="*/ 848373 h 848439"/>
              <a:gd name="connsiteX59" fmla="*/ 440756 w 513996"/>
              <a:gd name="connsiteY59" fmla="*/ 768843 h 848439"/>
              <a:gd name="connsiteX60" fmla="*/ 513996 w 513996"/>
              <a:gd name="connsiteY60" fmla="*/ 579366 h 848439"/>
              <a:gd name="connsiteX61" fmla="*/ 503162 w 513996"/>
              <a:gd name="connsiteY61" fmla="*/ 515953 h 848439"/>
              <a:gd name="connsiteX62" fmla="*/ 428154 w 513996"/>
              <a:gd name="connsiteY62" fmla="*/ 426396 h 848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13996" h="848439">
                <a:moveTo>
                  <a:pt x="428154" y="426396"/>
                </a:moveTo>
                <a:cubicBezTo>
                  <a:pt x="427348" y="426038"/>
                  <a:pt x="426543" y="425702"/>
                  <a:pt x="425737" y="425366"/>
                </a:cubicBezTo>
                <a:cubicBezTo>
                  <a:pt x="400287" y="414980"/>
                  <a:pt x="374501" y="418182"/>
                  <a:pt x="348200" y="413883"/>
                </a:cubicBezTo>
                <a:cubicBezTo>
                  <a:pt x="328233" y="410637"/>
                  <a:pt x="312722" y="404482"/>
                  <a:pt x="300724" y="395081"/>
                </a:cubicBezTo>
                <a:cubicBezTo>
                  <a:pt x="289957" y="386643"/>
                  <a:pt x="281362" y="374466"/>
                  <a:pt x="275878" y="359827"/>
                </a:cubicBezTo>
                <a:cubicBezTo>
                  <a:pt x="269364" y="342435"/>
                  <a:pt x="267193" y="323499"/>
                  <a:pt x="266051" y="308971"/>
                </a:cubicBezTo>
                <a:cubicBezTo>
                  <a:pt x="264350" y="287594"/>
                  <a:pt x="264327" y="265748"/>
                  <a:pt x="264305" y="244596"/>
                </a:cubicBezTo>
                <a:lnTo>
                  <a:pt x="264305" y="240455"/>
                </a:lnTo>
                <a:cubicBezTo>
                  <a:pt x="264305" y="236604"/>
                  <a:pt x="261306" y="233493"/>
                  <a:pt x="257635" y="233493"/>
                </a:cubicBezTo>
                <a:lnTo>
                  <a:pt x="256202" y="233493"/>
                </a:lnTo>
                <a:cubicBezTo>
                  <a:pt x="252532" y="233493"/>
                  <a:pt x="249554" y="236627"/>
                  <a:pt x="249554" y="240477"/>
                </a:cubicBezTo>
                <a:lnTo>
                  <a:pt x="248793" y="292967"/>
                </a:lnTo>
                <a:cubicBezTo>
                  <a:pt x="248725" y="294221"/>
                  <a:pt x="248681" y="295452"/>
                  <a:pt x="248614" y="296728"/>
                </a:cubicBezTo>
                <a:cubicBezTo>
                  <a:pt x="246488" y="321283"/>
                  <a:pt x="245010" y="346374"/>
                  <a:pt x="233752" y="368624"/>
                </a:cubicBezTo>
                <a:cubicBezTo>
                  <a:pt x="210987" y="413504"/>
                  <a:pt x="148336" y="428770"/>
                  <a:pt x="105068" y="411377"/>
                </a:cubicBezTo>
                <a:cubicBezTo>
                  <a:pt x="97010" y="408154"/>
                  <a:pt x="89534" y="403319"/>
                  <a:pt x="83222" y="397141"/>
                </a:cubicBezTo>
                <a:cubicBezTo>
                  <a:pt x="70843" y="385076"/>
                  <a:pt x="65426" y="370124"/>
                  <a:pt x="61822" y="353269"/>
                </a:cubicBezTo>
                <a:lnTo>
                  <a:pt x="59181" y="329162"/>
                </a:lnTo>
                <a:cubicBezTo>
                  <a:pt x="56428" y="291871"/>
                  <a:pt x="68762" y="255207"/>
                  <a:pt x="93966" y="225974"/>
                </a:cubicBezTo>
                <a:cubicBezTo>
                  <a:pt x="123870" y="191302"/>
                  <a:pt x="169466" y="169947"/>
                  <a:pt x="215979" y="168873"/>
                </a:cubicBezTo>
                <a:lnTo>
                  <a:pt x="220792" y="168739"/>
                </a:lnTo>
                <a:cubicBezTo>
                  <a:pt x="230194" y="168448"/>
                  <a:pt x="239907" y="168179"/>
                  <a:pt x="258508" y="169522"/>
                </a:cubicBezTo>
                <a:cubicBezTo>
                  <a:pt x="260031" y="169611"/>
                  <a:pt x="261508" y="169074"/>
                  <a:pt x="262604" y="168000"/>
                </a:cubicBezTo>
                <a:cubicBezTo>
                  <a:pt x="263678" y="166926"/>
                  <a:pt x="264328" y="165403"/>
                  <a:pt x="264328" y="163836"/>
                </a:cubicBezTo>
                <a:lnTo>
                  <a:pt x="264328" y="5717"/>
                </a:lnTo>
                <a:cubicBezTo>
                  <a:pt x="264328" y="2606"/>
                  <a:pt x="261911" y="54"/>
                  <a:pt x="258934" y="9"/>
                </a:cubicBezTo>
                <a:cubicBezTo>
                  <a:pt x="255867" y="-13"/>
                  <a:pt x="254031" y="9"/>
                  <a:pt x="252465" y="31"/>
                </a:cubicBezTo>
                <a:lnTo>
                  <a:pt x="251100" y="54"/>
                </a:lnTo>
                <a:cubicBezTo>
                  <a:pt x="183568" y="927"/>
                  <a:pt x="120425" y="29175"/>
                  <a:pt x="73262" y="79605"/>
                </a:cubicBezTo>
                <a:cubicBezTo>
                  <a:pt x="26033" y="130102"/>
                  <a:pt x="0" y="197411"/>
                  <a:pt x="0" y="269083"/>
                </a:cubicBezTo>
                <a:cubicBezTo>
                  <a:pt x="0" y="270224"/>
                  <a:pt x="-448" y="383799"/>
                  <a:pt x="85887" y="421963"/>
                </a:cubicBezTo>
                <a:lnTo>
                  <a:pt x="86535" y="422254"/>
                </a:lnTo>
                <a:cubicBezTo>
                  <a:pt x="98489" y="427493"/>
                  <a:pt x="110642" y="430895"/>
                  <a:pt x="123625" y="431701"/>
                </a:cubicBezTo>
                <a:cubicBezTo>
                  <a:pt x="157446" y="433804"/>
                  <a:pt x="195566" y="433760"/>
                  <a:pt x="221195" y="460800"/>
                </a:cubicBezTo>
                <a:cubicBezTo>
                  <a:pt x="240042" y="480699"/>
                  <a:pt x="245526" y="509708"/>
                  <a:pt x="247854" y="536636"/>
                </a:cubicBezTo>
                <a:cubicBezTo>
                  <a:pt x="249891" y="560340"/>
                  <a:pt x="249689" y="584201"/>
                  <a:pt x="249689" y="607973"/>
                </a:cubicBezTo>
                <a:cubicBezTo>
                  <a:pt x="249712" y="611823"/>
                  <a:pt x="252689" y="614957"/>
                  <a:pt x="256359" y="614957"/>
                </a:cubicBezTo>
                <a:lnTo>
                  <a:pt x="257792" y="614957"/>
                </a:lnTo>
                <a:cubicBezTo>
                  <a:pt x="261463" y="614957"/>
                  <a:pt x="264440" y="611823"/>
                  <a:pt x="264440" y="607973"/>
                </a:cubicBezTo>
                <a:lnTo>
                  <a:pt x="264440" y="604011"/>
                </a:lnTo>
                <a:cubicBezTo>
                  <a:pt x="264440" y="581314"/>
                  <a:pt x="264440" y="557834"/>
                  <a:pt x="266567" y="534936"/>
                </a:cubicBezTo>
                <a:cubicBezTo>
                  <a:pt x="268066" y="518797"/>
                  <a:pt x="270909" y="497980"/>
                  <a:pt x="279862" y="479872"/>
                </a:cubicBezTo>
                <a:cubicBezTo>
                  <a:pt x="287383" y="464629"/>
                  <a:pt x="299381" y="452608"/>
                  <a:pt x="314557" y="445110"/>
                </a:cubicBezTo>
                <a:cubicBezTo>
                  <a:pt x="332196" y="436381"/>
                  <a:pt x="354669" y="431971"/>
                  <a:pt x="381887" y="432038"/>
                </a:cubicBezTo>
                <a:cubicBezTo>
                  <a:pt x="405322" y="432106"/>
                  <a:pt x="427348" y="443297"/>
                  <a:pt x="439391" y="461271"/>
                </a:cubicBezTo>
                <a:cubicBezTo>
                  <a:pt x="447405" y="473246"/>
                  <a:pt x="452060" y="488333"/>
                  <a:pt x="453985" y="508747"/>
                </a:cubicBezTo>
                <a:cubicBezTo>
                  <a:pt x="454253" y="511456"/>
                  <a:pt x="454455" y="514164"/>
                  <a:pt x="454657" y="516850"/>
                </a:cubicBezTo>
                <a:lnTo>
                  <a:pt x="454836" y="519267"/>
                </a:lnTo>
                <a:cubicBezTo>
                  <a:pt x="457589" y="556581"/>
                  <a:pt x="445234" y="593223"/>
                  <a:pt x="420030" y="622456"/>
                </a:cubicBezTo>
                <a:cubicBezTo>
                  <a:pt x="390148" y="657151"/>
                  <a:pt x="344529" y="678482"/>
                  <a:pt x="298038" y="679578"/>
                </a:cubicBezTo>
                <a:lnTo>
                  <a:pt x="293114" y="679713"/>
                </a:lnTo>
                <a:cubicBezTo>
                  <a:pt x="283712" y="680004"/>
                  <a:pt x="274021" y="680272"/>
                  <a:pt x="255487" y="678907"/>
                </a:cubicBezTo>
                <a:cubicBezTo>
                  <a:pt x="254032" y="678839"/>
                  <a:pt x="252487" y="679377"/>
                  <a:pt x="251413" y="680451"/>
                </a:cubicBezTo>
                <a:cubicBezTo>
                  <a:pt x="250316" y="681525"/>
                  <a:pt x="249689" y="683047"/>
                  <a:pt x="249689" y="684614"/>
                </a:cubicBezTo>
                <a:lnTo>
                  <a:pt x="249689" y="842732"/>
                </a:lnTo>
                <a:cubicBezTo>
                  <a:pt x="249689" y="845843"/>
                  <a:pt x="252107" y="848395"/>
                  <a:pt x="255062" y="848418"/>
                </a:cubicBezTo>
                <a:cubicBezTo>
                  <a:pt x="256024" y="848440"/>
                  <a:pt x="256852" y="848440"/>
                  <a:pt x="257613" y="848440"/>
                </a:cubicBezTo>
                <a:cubicBezTo>
                  <a:pt x="259225" y="848440"/>
                  <a:pt x="260411" y="848418"/>
                  <a:pt x="261485" y="848395"/>
                </a:cubicBezTo>
                <a:lnTo>
                  <a:pt x="262918" y="848373"/>
                </a:lnTo>
                <a:cubicBezTo>
                  <a:pt x="330427" y="847500"/>
                  <a:pt x="393594" y="819252"/>
                  <a:pt x="440756" y="768843"/>
                </a:cubicBezTo>
                <a:cubicBezTo>
                  <a:pt x="487987" y="718323"/>
                  <a:pt x="513996" y="651016"/>
                  <a:pt x="513996" y="579366"/>
                </a:cubicBezTo>
                <a:cubicBezTo>
                  <a:pt x="513996" y="558012"/>
                  <a:pt x="509721" y="536076"/>
                  <a:pt x="503162" y="515953"/>
                </a:cubicBezTo>
                <a:cubicBezTo>
                  <a:pt x="490448" y="476894"/>
                  <a:pt x="465065" y="442467"/>
                  <a:pt x="428154" y="426396"/>
                </a:cubicBezTo>
              </a:path>
            </a:pathLst>
          </a:custGeom>
          <a:solidFill>
            <a:srgbClr val="FFFFFF"/>
          </a:solidFill>
          <a:ln w="9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EA4E8D-222F-59FA-B1E2-B5602F4559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703" y="80014"/>
            <a:ext cx="11120763" cy="81032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spcBef>
                <a:spcPts val="0"/>
              </a:spcBef>
              <a:defRPr sz="2400" b="1" cap="none" spc="8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Standard Pres.</a:t>
            </a:r>
            <a:br>
              <a:rPr lang="en-GB"/>
            </a:br>
            <a:r>
              <a:rPr lang="en-GB"/>
              <a:t>Format Layout</a:t>
            </a:r>
          </a:p>
        </p:txBody>
      </p:sp>
    </p:spTree>
    <p:extLst>
      <p:ext uri="{BB962C8B-B14F-4D97-AF65-F5344CB8AC3E}">
        <p14:creationId xmlns:p14="http://schemas.microsoft.com/office/powerpoint/2010/main" val="2993048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gradFill>
          <a:gsLst>
            <a:gs pos="30000">
              <a:schemeClr val="tx1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566970E-481F-2A5B-BB2B-7187A76D1B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776" y="2766218"/>
            <a:ext cx="9812192" cy="13255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3600" cap="none" spc="30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Thank you.</a:t>
            </a:r>
            <a:br>
              <a:rPr lang="en-GB"/>
            </a:br>
            <a:r>
              <a:rPr lang="en-GB"/>
              <a:t>Any questions?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9EA18B8-15D0-ACCC-15FE-832D245485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53128" y="4933851"/>
            <a:ext cx="6293010" cy="488063"/>
          </a:xfrm>
          <a:prstGeom prst="rect">
            <a:avLst/>
          </a:prstGeom>
        </p:spPr>
        <p:txBody>
          <a:bodyPr/>
          <a:lstStyle>
            <a:lvl1pPr algn="ctr">
              <a:defRPr sz="1600" cap="none" spc="300" baseline="0">
                <a:solidFill>
                  <a:schemeClr val="accent5">
                    <a:lumMod val="9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End Slide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900516E-9FD2-A595-0A13-48CF6A5B626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83903" y="362327"/>
            <a:ext cx="1488818" cy="72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2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A1FC1AE-6BF0-AC23-B17C-230C56C5A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30" y="11628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Cover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FB8F5A1-4AFC-DC5C-3D45-F56009A455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466" y="6446291"/>
            <a:ext cx="648268" cy="365125"/>
          </a:xfrm>
          <a:prstGeom prst="rect">
            <a:avLst/>
          </a:prstGeom>
        </p:spPr>
        <p:txBody>
          <a:bodyPr anchor="b"/>
          <a:lstStyle>
            <a:lvl1pPr algn="r">
              <a:defRPr sz="1000" spc="300">
                <a:solidFill>
                  <a:schemeClr val="tx1"/>
                </a:solidFill>
                <a:latin typeface="Neue Haas Grotesk Text Pro" panose="020B0504020202020204" pitchFamily="34" charset="0"/>
              </a:defRPr>
            </a:lvl1pPr>
          </a:lstStyle>
          <a:p>
            <a:fld id="{D38F41D9-F326-404A-824E-EB9CBC71131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7FB48908-8FB1-AA17-5E8D-B98589F79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b="1" cap="all" spc="200" baseline="0">
                <a:solidFill>
                  <a:schemeClr val="tx1">
                    <a:tint val="75000"/>
                  </a:schemeClr>
                </a:solidFill>
                <a:latin typeface="Neue Haas Grotesk Text Pro" panose="020B0504020202020204" pitchFamily="34" charset="0"/>
              </a:defRPr>
            </a:lvl1pPr>
          </a:lstStyle>
          <a:p>
            <a:r>
              <a:rPr lang="en-GB">
                <a:solidFill>
                  <a:schemeClr val="tx1"/>
                </a:solidFill>
              </a:rPr>
              <a:t>OFFICIAL - PUBLIC</a:t>
            </a:r>
            <a:endParaRPr lang="en-GB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F4C9266-F439-30FF-4CB4-17836A758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725445"/>
            <a:ext cx="10515600" cy="345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68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7" r:id="rId14"/>
    <p:sldLayoutId id="2147483668" r:id="rId15"/>
    <p:sldLayoutId id="2147483671" r:id="rId16"/>
    <p:sldLayoutId id="2147483673" r:id="rId17"/>
    <p:sldLayoutId id="2147483678" r:id="rId18"/>
    <p:sldLayoutId id="2147483679" r:id="rId19"/>
    <p:sldLayoutId id="2147483680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5pPr>
      <a:lvl6pPr marL="2286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6pPr>
      <a:lvl7pPr marL="2743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7pPr>
      <a:lvl8pPr marL="3200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epfusion.com/" TargetMode="External"/><Relationship Id="rId2" Type="http://schemas.openxmlformats.org/officeDocument/2006/relationships/hyperlink" Target="https://euro-fusion.org/programme/demo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w.Meigs@ukaea.uk" TargetMode="External"/><Relationship Id="rId2" Type="http://schemas.openxmlformats.org/officeDocument/2006/relationships/hyperlink" Target="mailto:Alexandru.Boboc@ukaea.uk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C372BB62-840A-C0A3-1C90-2551925B6DA5}"/>
              </a:ext>
            </a:extLst>
          </p:cNvPr>
          <p:cNvSpPr txBox="1">
            <a:spLocks/>
          </p:cNvSpPr>
          <p:nvPr/>
        </p:nvSpPr>
        <p:spPr>
          <a:xfrm>
            <a:off x="857535" y="3035760"/>
            <a:ext cx="10476932" cy="25106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Neue Haas Grotesk Text Pro" panose="020B0504020202020204" pitchFamily="34" charset="0"/>
              <a:buNone/>
              <a:defRPr sz="800" b="0" i="0" kern="1200" cap="all" spc="300" baseline="0">
                <a:solidFill>
                  <a:srgbClr val="FFFFFF"/>
                </a:solidFill>
                <a:latin typeface="STEP Sans Semibold" pitchFamily="50" charset="0"/>
                <a:ea typeface="+mn-ea"/>
                <a:cs typeface="+mn-cs"/>
              </a:defRPr>
            </a:lvl1pPr>
            <a:lvl2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2300" kern="1200" spc="300">
                <a:solidFill>
                  <a:srgbClr val="FFFFFF"/>
                </a:solidFill>
                <a:latin typeface="STEP Sans Semibold" pitchFamily="2" charset="77"/>
                <a:ea typeface="+mn-ea"/>
                <a:cs typeface="+mn-cs"/>
              </a:defRPr>
            </a:lvl2pPr>
            <a:lvl3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600" kern="1200" spc="100" baseline="0">
                <a:solidFill>
                  <a:srgbClr val="FFFFFF"/>
                </a:solidFill>
                <a:latin typeface="STEP Sans Semibold" pitchFamily="2" charset="77"/>
                <a:ea typeface="+mn-ea"/>
                <a:cs typeface="+mn-cs"/>
              </a:defRPr>
            </a:lvl3pPr>
            <a:lvl4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900" b="0" i="0" kern="1200">
                <a:solidFill>
                  <a:srgbClr val="FFFFFF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4pPr>
            <a:lvl5pPr marL="24130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2600" b="0" i="0" kern="1200">
                <a:solidFill>
                  <a:srgbClr val="FFFFFF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5pPr>
            <a:lvl6pPr marL="180975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Neue Haas Grotesk Text Pro" panose="020B05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6pPr>
            <a:lvl7pPr marL="158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tabLst/>
              <a:defRPr sz="1400" b="1" i="0" kern="120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Neue Haas Grotesk Text Pro" panose="020B05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100" cap="none">
                <a:solidFill>
                  <a:schemeClr val="accent2"/>
                </a:solidFill>
                <a:effectLst/>
                <a:latin typeface="Neue Haas Grotesk Text Pro" panose="020B0504020202020204" pitchFamily="34" charset="0"/>
                <a:ea typeface="Calibri"/>
              </a:rPr>
              <a:t>This original</a:t>
            </a:r>
            <a:r>
              <a:rPr lang="en-GB" sz="1100" cap="none">
                <a:effectLst/>
                <a:latin typeface="Neue Haas Grotesk Text Pro" panose="020B0504020202020204" pitchFamily="34" charset="0"/>
                <a:ea typeface="Calibri"/>
              </a:rPr>
              <a:t>  "Closing the loop: why fusion power demands a new diagnostic blueprint" </a:t>
            </a:r>
            <a:r>
              <a:rPr lang="en-GB" sz="1100" cap="none">
                <a:solidFill>
                  <a:schemeClr val="accent2"/>
                </a:solidFill>
                <a:effectLst/>
                <a:latin typeface="Neue Haas Grotesk Text Pro" panose="020B0504020202020204" pitchFamily="34" charset="0"/>
                <a:ea typeface="Calibri"/>
              </a:rPr>
              <a:t>was created by</a:t>
            </a:r>
            <a:r>
              <a:rPr lang="en-GB" sz="1100" cap="none">
                <a:effectLst/>
                <a:latin typeface="Neue Haas Grotesk Text Pro" panose="020B0504020202020204" pitchFamily="34" charset="0"/>
                <a:ea typeface="Calibri"/>
              </a:rPr>
              <a:t> </a:t>
            </a:r>
            <a:r>
              <a:rPr lang="en-GB" sz="1100" cap="none">
                <a:latin typeface="Neue Haas Grotesk Text Pro" panose="020B0504020202020204" pitchFamily="34" charset="0"/>
                <a:ea typeface="Calibri"/>
              </a:rPr>
              <a:t>Alexandru Boboc and Andy Meigs, </a:t>
            </a:r>
            <a:r>
              <a:rPr lang="en-GB" sz="1100" cap="none">
                <a:solidFill>
                  <a:schemeClr val="accent2"/>
                </a:solidFill>
                <a:effectLst/>
                <a:latin typeface="Neue Haas Grotesk Text Pro" panose="020B0504020202020204" pitchFamily="34" charset="0"/>
                <a:ea typeface="Calibri"/>
              </a:rPr>
              <a:t>October 2026</a:t>
            </a:r>
            <a:endParaRPr lang="en-GB" sz="1100" cap="none">
              <a:effectLst/>
              <a:latin typeface="Neue Haas Grotesk Text Pro" panose="020B0504020202020204" pitchFamily="34" charset="0"/>
              <a:ea typeface="Calibri"/>
            </a:endParaRPr>
          </a:p>
          <a:p>
            <a:pPr algn="ctr"/>
            <a:endParaRPr lang="en-GB" sz="1100" cap="none">
              <a:effectLst/>
              <a:latin typeface="Neue Haas Grotesk Text Pro" panose="020B05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GB" sz="1100" cap="none">
                <a:solidFill>
                  <a:schemeClr val="accent2"/>
                </a:solidFill>
                <a:effectLst/>
                <a:latin typeface="Neue Haas Grotesk Text Pro" panose="020B0504020202020204" pitchFamily="34" charset="0"/>
                <a:ea typeface="Calibri" panose="020F0502020204030204" pitchFamily="34" charset="0"/>
              </a:rPr>
              <a:t>Copyright © UK Industrial Fusion Solutions Ltd. 2025. All rights reserved. </a:t>
            </a:r>
          </a:p>
          <a:p>
            <a:pPr algn="ctr"/>
            <a:r>
              <a:rPr lang="en-GB" sz="1100" cap="none">
                <a:solidFill>
                  <a:schemeClr val="accent2"/>
                </a:solidFill>
                <a:effectLst/>
                <a:latin typeface="Neue Haas Grotesk Text Pro" panose="020B0504020202020204" pitchFamily="34" charset="0"/>
                <a:ea typeface="Calibri" panose="020F0502020204030204" pitchFamily="34" charset="0"/>
              </a:rPr>
              <a:t>No part of this publication may be reproduced, stored in a retrieval system of any nature, or transmitted, in any form or by any means including photocopying and recording, without the prior written permission of the copyright owner. </a:t>
            </a:r>
          </a:p>
          <a:p>
            <a:pPr algn="ctr"/>
            <a:r>
              <a:rPr lang="en-GB" sz="1100" cap="none">
                <a:solidFill>
                  <a:schemeClr val="accent2"/>
                </a:solidFill>
                <a:effectLst/>
                <a:latin typeface="Neue Haas Grotesk Text Pro" panose="020B0504020202020204" pitchFamily="34" charset="0"/>
                <a:ea typeface="Calibri"/>
              </a:rPr>
              <a:t>Licences issued by the Copyright Licensing Agency or any other reproduction rights organisation do not apply. If any unauthorised acts are carried out in relation to this copyright work, a civil claim for damages may be made and/or a criminal prosecution may result.</a:t>
            </a:r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5ABC7D50-B15E-BC79-302D-77F15982D45D}"/>
              </a:ext>
            </a:extLst>
          </p:cNvPr>
          <p:cNvSpPr txBox="1">
            <a:spLocks/>
          </p:cNvSpPr>
          <p:nvPr/>
        </p:nvSpPr>
        <p:spPr>
          <a:xfrm>
            <a:off x="2513263" y="2015278"/>
            <a:ext cx="7165474" cy="9302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2400" kern="1200" spc="80" baseline="0">
                <a:solidFill>
                  <a:srgbClr val="FFFFFF"/>
                </a:solidFill>
                <a:latin typeface="STEP Sans Semibold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800" b="1" spc="600">
                <a:latin typeface="+mj-lt"/>
              </a:rPr>
              <a:t>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2514431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FA96F9-DA83-C4F2-CAE7-0C9F62FF7A8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72842" y="4906649"/>
            <a:ext cx="6292850" cy="1160776"/>
          </a:xfrm>
        </p:spPr>
        <p:txBody>
          <a:bodyPr>
            <a:normAutofit/>
          </a:bodyPr>
          <a:lstStyle/>
          <a:p>
            <a:r>
              <a:rPr lang="en-GB"/>
              <a:t>Principal Diagnostics Engineers </a:t>
            </a:r>
          </a:p>
          <a:p>
            <a:r>
              <a:rPr lang="en-GB"/>
              <a:t>(Members of STEP Diagnostics Leadership team)</a:t>
            </a:r>
          </a:p>
          <a:p>
            <a:r>
              <a:rPr lang="en-GB"/>
              <a:t>Plasma Science and Operation Division, UKAEA National Lab</a:t>
            </a:r>
          </a:p>
          <a:p>
            <a:r>
              <a:rPr lang="en-GB"/>
              <a:t>Culham Campus, Abingdon, OX14 3DB, UK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CBC15-ED35-0BA4-887A-587BAD0464D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2682" y="4175877"/>
            <a:ext cx="6293010" cy="488063"/>
          </a:xfrm>
        </p:spPr>
        <p:txBody>
          <a:bodyPr>
            <a:normAutofit/>
          </a:bodyPr>
          <a:lstStyle/>
          <a:p>
            <a:r>
              <a:rPr lang="en-GB"/>
              <a:t>Alexandru Boboc, Andrew Meigs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9A8440-0F63-C99C-1756-94E2E2562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Closing the loop: why fusion power demands a new diagnostic blueprint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5CE32-31CA-972D-6FC3-C2DDA0CA49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7FEB05-0838-F945-9AC8-4A101D3BC3ED}"/>
              </a:ext>
            </a:extLst>
          </p:cNvPr>
          <p:cNvSpPr txBox="1"/>
          <p:nvPr/>
        </p:nvSpPr>
        <p:spPr>
          <a:xfrm>
            <a:off x="272682" y="5986968"/>
            <a:ext cx="7220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Bef>
                <a:spcPts val="750"/>
              </a:spcBef>
              <a:buNone/>
            </a:pPr>
            <a:r>
              <a:rPr lang="en-GB" sz="1800" b="0" i="0">
                <a:solidFill>
                  <a:srgbClr val="FFFF0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1800" b="0" i="0" baseline="30000">
                <a:solidFill>
                  <a:srgbClr val="FFFF00"/>
                </a:solidFill>
                <a:effectLst/>
                <a:latin typeface="+mn-lt"/>
              </a:rPr>
              <a:t>th</a:t>
            </a:r>
            <a:r>
              <a:rPr lang="en-GB" sz="1800" b="0" i="0">
                <a:solidFill>
                  <a:srgbClr val="FFFF00"/>
                </a:solidFill>
                <a:effectLst/>
                <a:latin typeface="+mn-lt"/>
              </a:rPr>
              <a:t> -21</a:t>
            </a:r>
            <a:r>
              <a:rPr lang="en-GB" sz="1800" b="0" i="0" baseline="30000">
                <a:solidFill>
                  <a:srgbClr val="FFFF00"/>
                </a:solidFill>
                <a:effectLst/>
                <a:latin typeface="+mn-lt"/>
              </a:rPr>
              <a:t>st</a:t>
            </a:r>
            <a:r>
              <a:rPr lang="en-GB" sz="1800" b="0" i="0">
                <a:solidFill>
                  <a:srgbClr val="FFFF00"/>
                </a:solidFill>
                <a:effectLst/>
                <a:latin typeface="+mn-lt"/>
              </a:rPr>
              <a:t> October 2026 Frascati, Italy </a:t>
            </a:r>
            <a:endParaRPr lang="en-GB" sz="2000" b="0" i="0">
              <a:solidFill>
                <a:srgbClr val="FFFF0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908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B95098-83CF-B9FA-03C7-DA38C4644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230" y="1612582"/>
            <a:ext cx="4941040" cy="3451518"/>
          </a:xfrm>
        </p:spPr>
        <p:txBody>
          <a:bodyPr>
            <a:normAutofit/>
          </a:bodyPr>
          <a:lstStyle/>
          <a:p>
            <a:r>
              <a:rPr lang="en-GB" dirty="0"/>
              <a:t>What are plasma diagnostic</a:t>
            </a:r>
          </a:p>
          <a:p>
            <a:r>
              <a:rPr lang="en-GB" dirty="0"/>
              <a:t>Dichotomy dilemma</a:t>
            </a:r>
          </a:p>
          <a:p>
            <a:r>
              <a:rPr lang="en-GB" dirty="0"/>
              <a:t>Functional role and link with controls</a:t>
            </a:r>
          </a:p>
          <a:p>
            <a:r>
              <a:rPr lang="en-GB" dirty="0"/>
              <a:t>Key requirements</a:t>
            </a:r>
          </a:p>
          <a:p>
            <a:r>
              <a:rPr lang="en-GB" dirty="0"/>
              <a:t>Strategy points</a:t>
            </a:r>
          </a:p>
          <a:p>
            <a:r>
              <a:rPr lang="en-GB" dirty="0"/>
              <a:t>Conclusion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CCE336-8BE8-5F61-2E6B-1ABD6FD96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F121D-6BED-EC7A-9D3C-9AABD2D4A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C6D7C-8A37-D7FC-2A9A-FD3D7705B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D6465B-568A-BF02-2C11-DD6602ADA020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dirty="0" err="1"/>
              <a:t>A.Boboc</a:t>
            </a:r>
            <a:r>
              <a:rPr lang="en-GB" sz="800" dirty="0"/>
              <a:t> and </a:t>
            </a:r>
            <a:r>
              <a:rPr lang="en-GB" sz="800" dirty="0" err="1"/>
              <a:t>A.Meigs</a:t>
            </a:r>
            <a:r>
              <a:rPr lang="en-GB" sz="800" dirty="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 dirty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48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3FB51-EF33-C200-E81C-6CD1710F2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0008B3-192E-150B-E83A-4E8021A08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57" y="1191443"/>
            <a:ext cx="6556403" cy="328310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A device or something to measure a property of plasma (e.g. density)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Historically most of them are for post-mortem something to understand plasma physics with some for real-time control(e.g. plasma shape from magnetics sensors)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Evolved from getting </a:t>
            </a:r>
            <a:r>
              <a:rPr lang="en-GB" dirty="0">
                <a:solidFill>
                  <a:srgbClr val="FF0000"/>
                </a:solidFill>
              </a:rPr>
              <a:t>one point measurement </a:t>
            </a:r>
            <a:r>
              <a:rPr lang="en-GB" dirty="0"/>
              <a:t>information to something more advanced like a 2-D profiles, 3D tomography or real-time for control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Advanced with help on computing to evaluate the present* and  predict* where the plasma will be in the future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52E14B-F829-F517-1AA0-C442E5FD9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are plasma diagnostics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F8C991-6CDF-4DEC-770C-E476652D5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637082-0647-858D-8745-BBCF8122B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4</a:t>
            </a:fld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7FA88D0-45F2-E317-1950-E3067BBE20D0}"/>
              </a:ext>
            </a:extLst>
          </p:cNvPr>
          <p:cNvGrpSpPr/>
          <p:nvPr/>
        </p:nvGrpSpPr>
        <p:grpSpPr>
          <a:xfrm>
            <a:off x="7156973" y="890338"/>
            <a:ext cx="4347983" cy="3027077"/>
            <a:chOff x="7054103" y="139255"/>
            <a:chExt cx="4347983" cy="3027077"/>
          </a:xfrm>
        </p:grpSpPr>
        <p:pic>
          <p:nvPicPr>
            <p:cNvPr id="8" name="Picture 9" descr="CP83j-1346-03">
              <a:extLst>
                <a:ext uri="{FF2B5EF4-FFF2-40B4-BE49-F238E27FC236}">
                  <a16:creationId xmlns:a16="http://schemas.microsoft.com/office/drawing/2014/main" id="{4B96956B-7778-F27D-C3BB-88F1A87AE4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4103" y="139255"/>
              <a:ext cx="4347983" cy="3027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C1FB30B-9202-EAFB-A6C2-C04316BB5389}"/>
                </a:ext>
              </a:extLst>
            </p:cNvPr>
            <p:cNvSpPr/>
            <p:nvPr/>
          </p:nvSpPr>
          <p:spPr>
            <a:xfrm>
              <a:off x="10460460" y="1772769"/>
              <a:ext cx="543464" cy="646981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23756A9-120D-AF87-B1D2-288A741B7EE7}"/>
              </a:ext>
            </a:extLst>
          </p:cNvPr>
          <p:cNvCxnSpPr>
            <a:cxnSpLocks/>
          </p:cNvCxnSpPr>
          <p:nvPr/>
        </p:nvCxnSpPr>
        <p:spPr>
          <a:xfrm>
            <a:off x="5886450" y="2695575"/>
            <a:ext cx="4600575" cy="13742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8C8CEF0-DED2-465E-B033-1425BEF89163}"/>
              </a:ext>
            </a:extLst>
          </p:cNvPr>
          <p:cNvSpPr txBox="1"/>
          <p:nvPr/>
        </p:nvSpPr>
        <p:spPr>
          <a:xfrm>
            <a:off x="209266" y="5934221"/>
            <a:ext cx="67482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/>
              <a:t>*FMIDA (Forward modelling and Integrated Data Analysis)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CED162-640F-4F47-2772-BD0DD7D7F8BE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err="1"/>
              <a:t>A.Boboc</a:t>
            </a:r>
            <a:r>
              <a:rPr lang="en-GB" sz="800"/>
              <a:t> and </a:t>
            </a:r>
            <a:r>
              <a:rPr lang="en-GB" sz="800" err="1"/>
              <a:t>A.Meigs</a:t>
            </a:r>
            <a:r>
              <a:rPr lang="en-GB" sz="80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209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4D4B3-014B-F992-5C6E-26B28ED30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29EAD2-1754-89BA-69C4-763D55716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Diagnostics dichotomy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E92BC6-92C2-3514-416A-5A83BC40BA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F53034-D49E-70E8-EB66-A686C17BA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36B6F-3DEC-D67C-DB9F-C7A437899F69}"/>
              </a:ext>
            </a:extLst>
          </p:cNvPr>
          <p:cNvSpPr txBox="1"/>
          <p:nvPr/>
        </p:nvSpPr>
        <p:spPr>
          <a:xfrm>
            <a:off x="559758" y="1179197"/>
            <a:ext cx="4164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3"/>
                </a:solidFill>
              </a:rPr>
              <a:t>Today’s</a:t>
            </a:r>
            <a:r>
              <a:rPr lang="en-GB" dirty="0">
                <a:solidFill>
                  <a:schemeClr val="accent3"/>
                </a:solidFill>
              </a:rPr>
              <a:t> fusion experiments diagnostic systems strategy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E6F7C3-1416-ED3D-44AC-C167581B6272}"/>
              </a:ext>
            </a:extLst>
          </p:cNvPr>
          <p:cNvSpPr txBox="1"/>
          <p:nvPr/>
        </p:nvSpPr>
        <p:spPr>
          <a:xfrm>
            <a:off x="6622613" y="2368773"/>
            <a:ext cx="522981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B050"/>
                </a:solidFill>
              </a:rPr>
              <a:t>Diagnostics organised around plasma control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B050"/>
                </a:solidFill>
              </a:rPr>
              <a:t>Focus on reliability and resilience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00B050"/>
                </a:solidFill>
              </a:rPr>
              <a:t>Physics exploration become secondary</a:t>
            </a:r>
          </a:p>
          <a:p>
            <a:endParaRPr lang="en-GB" dirty="0">
              <a:solidFill>
                <a:srgbClr val="00B050"/>
              </a:solidFill>
            </a:endParaRPr>
          </a:p>
          <a:p>
            <a:r>
              <a:rPr lang="en-GB" dirty="0">
                <a:solidFill>
                  <a:srgbClr val="00B050"/>
                </a:solidFill>
              </a:rPr>
              <a:t> Key elements:</a:t>
            </a:r>
            <a:endParaRPr lang="en-GB" sz="1400" dirty="0">
              <a:solidFill>
                <a:srgbClr val="00B05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400" dirty="0">
                <a:solidFill>
                  <a:srgbClr val="00B050"/>
                </a:solidFill>
              </a:rPr>
              <a:t>Robust and protected methods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400" dirty="0">
                <a:solidFill>
                  <a:srgbClr val="00B050"/>
                </a:solidFill>
              </a:rPr>
              <a:t>Plasma-state reconstruction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400" dirty="0">
                <a:solidFill>
                  <a:srgbClr val="00B050"/>
                </a:solidFill>
              </a:rPr>
              <a:t>Fault detection and classification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400" dirty="0">
                <a:solidFill>
                  <a:srgbClr val="00B050"/>
                </a:solidFill>
              </a:rPr>
              <a:t>Redundancy in methods and channels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400" dirty="0">
                <a:solidFill>
                  <a:srgbClr val="00B050"/>
                </a:solidFill>
              </a:rPr>
              <a:t>Detailed measurements where predicted models cannot capture unforeseen events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3E1116-E043-1CF2-D2A9-1DDD0E2BCF73}"/>
              </a:ext>
            </a:extLst>
          </p:cNvPr>
          <p:cNvSpPr txBox="1"/>
          <p:nvPr/>
        </p:nvSpPr>
        <p:spPr>
          <a:xfrm>
            <a:off x="199060" y="2402628"/>
            <a:ext cx="63722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3"/>
                </a:solidFill>
              </a:rPr>
              <a:t>Physics delivery for the most sophisticated diagnostics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3"/>
                </a:solidFill>
              </a:rPr>
              <a:t>Focus on diagnostic high-quality measurements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3"/>
                </a:solidFill>
              </a:rPr>
              <a:t>Advanced control from diagnostics is a secondary priority </a:t>
            </a:r>
          </a:p>
          <a:p>
            <a:r>
              <a:rPr lang="en-GB" dirty="0">
                <a:solidFill>
                  <a:schemeClr val="accent3"/>
                </a:solidFill>
              </a:rPr>
              <a:t>at the start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3A95C6-09E1-0AE8-3D0D-9B14CA54C650}"/>
              </a:ext>
            </a:extLst>
          </p:cNvPr>
          <p:cNvSpPr txBox="1"/>
          <p:nvPr/>
        </p:nvSpPr>
        <p:spPr>
          <a:xfrm>
            <a:off x="828675" y="577343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FF0000"/>
                </a:solidFill>
                <a:hlinkClick r:id="rId2"/>
              </a:rPr>
              <a:t>https://euro-fusion.org/programme/demo/</a:t>
            </a:r>
            <a:endParaRPr lang="en-GB" sz="120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FF0000"/>
                </a:solidFill>
                <a:hlinkClick r:id="rId3"/>
              </a:rPr>
              <a:t>https://stepfusion.com</a:t>
            </a:r>
            <a:endParaRPr lang="en-GB" sz="120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AFC78A-F4C2-5857-9769-C3D0ECB32885}"/>
              </a:ext>
            </a:extLst>
          </p:cNvPr>
          <p:cNvSpPr txBox="1"/>
          <p:nvPr/>
        </p:nvSpPr>
        <p:spPr>
          <a:xfrm>
            <a:off x="6381751" y="1179197"/>
            <a:ext cx="473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The </a:t>
            </a:r>
            <a:r>
              <a:rPr lang="en-GB" b="1" dirty="0">
                <a:solidFill>
                  <a:srgbClr val="00B050"/>
                </a:solidFill>
              </a:rPr>
              <a:t>future</a:t>
            </a:r>
            <a:r>
              <a:rPr lang="en-GB" dirty="0">
                <a:solidFill>
                  <a:srgbClr val="00B050"/>
                </a:solidFill>
              </a:rPr>
              <a:t> burning plasmas reactor needs</a:t>
            </a:r>
          </a:p>
          <a:p>
            <a:pPr algn="ctr"/>
            <a:r>
              <a:rPr lang="en-GB" dirty="0">
                <a:solidFill>
                  <a:srgbClr val="00B050"/>
                </a:solidFill>
              </a:rPr>
              <a:t>(</a:t>
            </a:r>
            <a:r>
              <a:rPr lang="en-GB" dirty="0" err="1">
                <a:solidFill>
                  <a:srgbClr val="00B050"/>
                </a:solidFill>
              </a:rPr>
              <a:t>e.g.DEMO</a:t>
            </a:r>
            <a:r>
              <a:rPr lang="en-GB" dirty="0">
                <a:solidFill>
                  <a:srgbClr val="00B050"/>
                </a:solidFill>
              </a:rPr>
              <a:t>*,STEP**)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45CC5A-EC14-9E69-C137-0BB504787788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err="1"/>
              <a:t>A.Boboc</a:t>
            </a:r>
            <a:r>
              <a:rPr lang="en-GB" sz="800"/>
              <a:t> and </a:t>
            </a:r>
            <a:r>
              <a:rPr lang="en-GB" sz="800" err="1"/>
              <a:t>A.Meigs</a:t>
            </a:r>
            <a:r>
              <a:rPr lang="en-GB" sz="80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79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EB88A1-1CDC-4089-F28F-5FFC19613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3764" y="1992188"/>
            <a:ext cx="4463072" cy="690812"/>
          </a:xfrm>
        </p:spPr>
        <p:txBody>
          <a:bodyPr>
            <a:normAutofit/>
          </a:bodyPr>
          <a:lstStyle/>
          <a:p>
            <a:r>
              <a:rPr lang="en-GB" sz="2400"/>
              <a:t>Burning plasma, reactor mode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0A416-8E26-145D-EDEC-84443538A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11047-6DF3-5CFF-2EA1-D7B0330C79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AAC222B5-3822-8558-39D1-45F3EBCF22C8}"/>
              </a:ext>
            </a:extLst>
          </p:cNvPr>
          <p:cNvSpPr txBox="1">
            <a:spLocks/>
          </p:cNvSpPr>
          <p:nvPr/>
        </p:nvSpPr>
        <p:spPr>
          <a:xfrm>
            <a:off x="923926" y="4175001"/>
            <a:ext cx="10708632" cy="9641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/>
              <a:t>Plasma Control Parameters  and plant protection primarily define diagnostics</a:t>
            </a:r>
          </a:p>
          <a:p>
            <a:pPr algn="ctr"/>
            <a:r>
              <a:rPr lang="en-GB" sz="2200" dirty="0"/>
              <a:t>(with some room for still unknown Physics that could impact and drive control)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B91A06-9520-7B36-785C-CD5F9411D7ED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dirty="0" err="1"/>
              <a:t>A.Boboc</a:t>
            </a:r>
            <a:r>
              <a:rPr lang="en-GB" sz="800" dirty="0"/>
              <a:t> and </a:t>
            </a:r>
            <a:r>
              <a:rPr lang="en-GB" sz="800" dirty="0" err="1"/>
              <a:t>A.Meigs</a:t>
            </a:r>
            <a:r>
              <a:rPr lang="en-GB" sz="800" dirty="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 dirty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91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CF7C2C-BFF9-ABA3-6FB2-D18A2E4B7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Defining the required plasma diagnostic 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D7F4C5-4E4E-1157-DD57-3D573A541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69755" y="9881955"/>
            <a:ext cx="648268" cy="365125"/>
          </a:xfrm>
        </p:spPr>
        <p:txBody>
          <a:bodyPr/>
          <a:lstStyle/>
          <a:p>
            <a:fld id="{D38F41D9-F326-404A-824E-EB9CBC71131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FF9AC-4659-B751-128D-B5BF000F8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8C45EC-567A-671A-3414-05E349327F64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dirty="0" err="1"/>
              <a:t>A.Boboc</a:t>
            </a:r>
            <a:r>
              <a:rPr lang="en-GB" sz="800" dirty="0"/>
              <a:t> and </a:t>
            </a:r>
            <a:r>
              <a:rPr lang="en-GB" sz="800" dirty="0" err="1"/>
              <a:t>A.Meigs</a:t>
            </a:r>
            <a:r>
              <a:rPr lang="en-GB" sz="800" dirty="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 dirty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C583CFD7-0FEC-3D44-C73A-FB91D2A68D49}"/>
              </a:ext>
            </a:extLst>
          </p:cNvPr>
          <p:cNvSpPr txBox="1">
            <a:spLocks/>
          </p:cNvSpPr>
          <p:nvPr/>
        </p:nvSpPr>
        <p:spPr>
          <a:xfrm>
            <a:off x="209266" y="6466387"/>
            <a:ext cx="7807570" cy="3608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914400" rtl="0" eaLnBrk="1" latinLnBrk="0" hangingPunct="1">
              <a:defRPr sz="800" b="1" kern="1200" cap="all" spc="200" baseline="0">
                <a:solidFill>
                  <a:srgbClr val="040740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OFFICIAL - Programme Only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122216A-B80C-7B88-D915-80EDF26CD665}"/>
              </a:ext>
            </a:extLst>
          </p:cNvPr>
          <p:cNvGrpSpPr/>
          <p:nvPr/>
        </p:nvGrpSpPr>
        <p:grpSpPr>
          <a:xfrm>
            <a:off x="203195" y="758759"/>
            <a:ext cx="11683189" cy="1202909"/>
            <a:chOff x="203195" y="932930"/>
            <a:chExt cx="11683189" cy="1202909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6EC93294-AE4B-AC5E-36C5-0DF6C7009E61}"/>
                </a:ext>
              </a:extLst>
            </p:cNvPr>
            <p:cNvGrpSpPr/>
            <p:nvPr/>
          </p:nvGrpSpPr>
          <p:grpSpPr>
            <a:xfrm>
              <a:off x="203195" y="932930"/>
              <a:ext cx="11683189" cy="369332"/>
              <a:chOff x="203195" y="907530"/>
              <a:chExt cx="11683189" cy="369332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89215A-C2CA-FDF3-622B-9829411DF07A}"/>
                  </a:ext>
                </a:extLst>
              </p:cNvPr>
              <p:cNvSpPr txBox="1"/>
              <p:nvPr/>
            </p:nvSpPr>
            <p:spPr>
              <a:xfrm>
                <a:off x="203195" y="907530"/>
                <a:ext cx="23014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Initial Requirements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7EB763A-84BA-84D7-15B2-08735222662B}"/>
                  </a:ext>
                </a:extLst>
              </p:cNvPr>
              <p:cNvSpPr txBox="1"/>
              <p:nvPr/>
            </p:nvSpPr>
            <p:spPr>
              <a:xfrm>
                <a:off x="2738590" y="907530"/>
                <a:ext cx="24527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Diagnostics  Options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32F3552-ED3C-3809-981E-4DA393F33697}"/>
                  </a:ext>
                </a:extLst>
              </p:cNvPr>
              <p:cNvSpPr txBox="1"/>
              <p:nvPr/>
            </p:nvSpPr>
            <p:spPr>
              <a:xfrm>
                <a:off x="8643681" y="907530"/>
                <a:ext cx="32427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Assumptions &amp; feasibility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37E645E-65A3-53FD-9006-F8B2C3153328}"/>
                  </a:ext>
                </a:extLst>
              </p:cNvPr>
              <p:cNvSpPr txBox="1"/>
              <p:nvPr/>
            </p:nvSpPr>
            <p:spPr>
              <a:xfrm>
                <a:off x="5560694" y="907530"/>
                <a:ext cx="26644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Diagnostics  set chosen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34632985-C600-9641-0760-707B1DDC2A54}"/>
                </a:ext>
              </a:extLst>
            </p:cNvPr>
            <p:cNvGrpSpPr/>
            <p:nvPr/>
          </p:nvGrpSpPr>
          <p:grpSpPr>
            <a:xfrm>
              <a:off x="223011" y="1390444"/>
              <a:ext cx="11359852" cy="745395"/>
              <a:chOff x="223011" y="1390444"/>
              <a:chExt cx="11359852" cy="745395"/>
            </a:xfrm>
          </p:grpSpPr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D41A70BF-B76E-E3BB-7A1B-3ECF236FCB17}"/>
                  </a:ext>
                </a:extLst>
              </p:cNvPr>
              <p:cNvSpPr/>
              <p:nvPr/>
            </p:nvSpPr>
            <p:spPr>
              <a:xfrm>
                <a:off x="8841548" y="1390444"/>
                <a:ext cx="2741315" cy="745395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Informed assumptions on achievable measurements </a:t>
                </a:r>
              </a:p>
            </p:txBody>
          </p:sp>
          <p:sp>
            <p:nvSpPr>
              <p:cNvPr id="18" name="Rounded Rectangle 61">
                <a:extLst>
                  <a:ext uri="{FF2B5EF4-FFF2-40B4-BE49-F238E27FC236}">
                    <a16:creationId xmlns:a16="http://schemas.microsoft.com/office/drawing/2014/main" id="{4EEF9617-AA56-41A6-19B3-CD7E17DD957C}"/>
                  </a:ext>
                </a:extLst>
              </p:cNvPr>
              <p:cNvSpPr/>
              <p:nvPr/>
            </p:nvSpPr>
            <p:spPr>
              <a:xfrm>
                <a:off x="223011" y="1390444"/>
                <a:ext cx="1881560" cy="745395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Quantities we need to measure</a:t>
                </a:r>
              </a:p>
            </p:txBody>
          </p:sp>
          <p:sp>
            <p:nvSpPr>
              <p:cNvPr id="21" name="Rounded Rectangle 62">
                <a:extLst>
                  <a:ext uri="{FF2B5EF4-FFF2-40B4-BE49-F238E27FC236}">
                    <a16:creationId xmlns:a16="http://schemas.microsoft.com/office/drawing/2014/main" id="{C2D2C5B5-68C0-5843-2640-6CD1611FDFE2}"/>
                  </a:ext>
                </a:extLst>
              </p:cNvPr>
              <p:cNvSpPr/>
              <p:nvPr/>
            </p:nvSpPr>
            <p:spPr>
              <a:xfrm>
                <a:off x="2870031" y="1400026"/>
                <a:ext cx="2238977" cy="726231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Range of Technology options to deliver</a:t>
                </a:r>
              </a:p>
            </p:txBody>
          </p:sp>
          <p:sp>
            <p:nvSpPr>
              <p:cNvPr id="28" name="Rounded Rectangle 10">
                <a:extLst>
                  <a:ext uri="{FF2B5EF4-FFF2-40B4-BE49-F238E27FC236}">
                    <a16:creationId xmlns:a16="http://schemas.microsoft.com/office/drawing/2014/main" id="{7A209630-3D88-26AF-0320-C64A59AB902A}"/>
                  </a:ext>
                </a:extLst>
              </p:cNvPr>
              <p:cNvSpPr/>
              <p:nvPr/>
            </p:nvSpPr>
            <p:spPr>
              <a:xfrm>
                <a:off x="5668912" y="1403308"/>
                <a:ext cx="2448062" cy="719667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Candidate Sensor Set</a:t>
                </a:r>
              </a:p>
            </p:txBody>
          </p:sp>
          <p:sp>
            <p:nvSpPr>
              <p:cNvPr id="48" name="Chevron 35">
                <a:extLst>
                  <a:ext uri="{FF2B5EF4-FFF2-40B4-BE49-F238E27FC236}">
                    <a16:creationId xmlns:a16="http://schemas.microsoft.com/office/drawing/2014/main" id="{8A1DD0B6-A502-87CF-460F-AF054AA801B8}"/>
                  </a:ext>
                </a:extLst>
              </p:cNvPr>
              <p:cNvSpPr/>
              <p:nvPr/>
            </p:nvSpPr>
            <p:spPr>
              <a:xfrm>
                <a:off x="2310127" y="1625430"/>
                <a:ext cx="476301" cy="275422"/>
              </a:xfrm>
              <a:prstGeom prst="chevron">
                <a:avLst/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Chevron 36">
                <a:extLst>
                  <a:ext uri="{FF2B5EF4-FFF2-40B4-BE49-F238E27FC236}">
                    <a16:creationId xmlns:a16="http://schemas.microsoft.com/office/drawing/2014/main" id="{9F236085-0AC6-9C17-F2E0-9310C8FCD702}"/>
                  </a:ext>
                </a:extLst>
              </p:cNvPr>
              <p:cNvSpPr/>
              <p:nvPr/>
            </p:nvSpPr>
            <p:spPr>
              <a:xfrm>
                <a:off x="5134408" y="1625430"/>
                <a:ext cx="476301" cy="275422"/>
              </a:xfrm>
              <a:prstGeom prst="chevron">
                <a:avLst/>
              </a:prstGeom>
              <a:solidFill>
                <a:srgbClr val="FFFF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Chevron 37">
                <a:extLst>
                  <a:ext uri="{FF2B5EF4-FFF2-40B4-BE49-F238E27FC236}">
                    <a16:creationId xmlns:a16="http://schemas.microsoft.com/office/drawing/2014/main" id="{62E2CD7F-FCD4-7A85-DF04-6B0478314425}"/>
                  </a:ext>
                </a:extLst>
              </p:cNvPr>
              <p:cNvSpPr/>
              <p:nvPr/>
            </p:nvSpPr>
            <p:spPr>
              <a:xfrm>
                <a:off x="8268323" y="1625430"/>
                <a:ext cx="476301" cy="275422"/>
              </a:xfrm>
              <a:prstGeom prst="chevron">
                <a:avLst/>
              </a:prstGeom>
              <a:solidFill>
                <a:srgbClr val="FFC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9D3D745-197D-8D00-DCC7-36BE23FCE738}"/>
              </a:ext>
            </a:extLst>
          </p:cNvPr>
          <p:cNvGrpSpPr/>
          <p:nvPr/>
        </p:nvGrpSpPr>
        <p:grpSpPr>
          <a:xfrm>
            <a:off x="9044246" y="2300646"/>
            <a:ext cx="2613815" cy="3516371"/>
            <a:chOff x="9044246" y="2300646"/>
            <a:chExt cx="2613815" cy="351637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857EBB5-3859-26FA-74DF-B746CF10A079}"/>
                </a:ext>
              </a:extLst>
            </p:cNvPr>
            <p:cNvSpPr txBox="1"/>
            <p:nvPr/>
          </p:nvSpPr>
          <p:spPr>
            <a:xfrm>
              <a:off x="9355068" y="2814428"/>
              <a:ext cx="1763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Refined Requirements</a:t>
              </a:r>
            </a:p>
          </p:txBody>
        </p:sp>
        <p:sp>
          <p:nvSpPr>
            <p:cNvPr id="25" name="Rounded Rectangle 7">
              <a:extLst>
                <a:ext uri="{FF2B5EF4-FFF2-40B4-BE49-F238E27FC236}">
                  <a16:creationId xmlns:a16="http://schemas.microsoft.com/office/drawing/2014/main" id="{30901860-2E31-7881-DFB5-4664A4CCCF87}"/>
                </a:ext>
              </a:extLst>
            </p:cNvPr>
            <p:cNvSpPr/>
            <p:nvPr/>
          </p:nvSpPr>
          <p:spPr>
            <a:xfrm>
              <a:off x="9089947" y="3451754"/>
              <a:ext cx="2244519" cy="794786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Requirements for each diagnostic</a:t>
              </a:r>
            </a:p>
          </p:txBody>
        </p:sp>
        <p:sp>
          <p:nvSpPr>
            <p:cNvPr id="30" name="Rounded Rectangle 12">
              <a:extLst>
                <a:ext uri="{FF2B5EF4-FFF2-40B4-BE49-F238E27FC236}">
                  <a16:creationId xmlns:a16="http://schemas.microsoft.com/office/drawing/2014/main" id="{97E71121-95C8-7F58-E86B-2E8BDB3E1186}"/>
                </a:ext>
              </a:extLst>
            </p:cNvPr>
            <p:cNvSpPr/>
            <p:nvPr/>
          </p:nvSpPr>
          <p:spPr>
            <a:xfrm>
              <a:off x="9425530" y="4958869"/>
              <a:ext cx="1939421" cy="85814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R&amp;D on short-list diagnostics set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41626E9-2A7F-71C0-01CC-816F33B67276}"/>
                </a:ext>
              </a:extLst>
            </p:cNvPr>
            <p:cNvSpPr txBox="1"/>
            <p:nvPr/>
          </p:nvSpPr>
          <p:spPr>
            <a:xfrm>
              <a:off x="9355068" y="4312538"/>
              <a:ext cx="16750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Market Engagement</a:t>
              </a:r>
            </a:p>
          </p:txBody>
        </p:sp>
        <p:sp>
          <p:nvSpPr>
            <p:cNvPr id="45" name="Curved Down Arrow 27">
              <a:extLst>
                <a:ext uri="{FF2B5EF4-FFF2-40B4-BE49-F238E27FC236}">
                  <a16:creationId xmlns:a16="http://schemas.microsoft.com/office/drawing/2014/main" id="{FE94BDDD-A025-2E94-129F-957CFBDC9163}"/>
                </a:ext>
              </a:extLst>
            </p:cNvPr>
            <p:cNvSpPr/>
            <p:nvPr/>
          </p:nvSpPr>
          <p:spPr>
            <a:xfrm rot="5628998">
              <a:off x="11064944" y="4538211"/>
              <a:ext cx="875414" cy="310821"/>
            </a:xfrm>
            <a:prstGeom prst="curvedDown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Curved Down Arrow 39">
              <a:extLst>
                <a:ext uri="{FF2B5EF4-FFF2-40B4-BE49-F238E27FC236}">
                  <a16:creationId xmlns:a16="http://schemas.microsoft.com/office/drawing/2014/main" id="{D26D499B-6968-437B-3837-36EDDED6789C}"/>
                </a:ext>
              </a:extLst>
            </p:cNvPr>
            <p:cNvSpPr/>
            <p:nvPr/>
          </p:nvSpPr>
          <p:spPr>
            <a:xfrm rot="16200000">
              <a:off x="8761950" y="4604016"/>
              <a:ext cx="875414" cy="310821"/>
            </a:xfrm>
            <a:prstGeom prst="curvedDown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Chevron 37">
              <a:extLst>
                <a:ext uri="{FF2B5EF4-FFF2-40B4-BE49-F238E27FC236}">
                  <a16:creationId xmlns:a16="http://schemas.microsoft.com/office/drawing/2014/main" id="{39EA71C5-B464-C684-0CDC-ABF9BDAEA95D}"/>
                </a:ext>
              </a:extLst>
            </p:cNvPr>
            <p:cNvSpPr/>
            <p:nvPr/>
          </p:nvSpPr>
          <p:spPr>
            <a:xfrm rot="5400000">
              <a:off x="10026881" y="2401086"/>
              <a:ext cx="476301" cy="275422"/>
            </a:xfrm>
            <a:prstGeom prst="chevron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4871408-8405-0A67-9ACA-C97FB4069212}"/>
              </a:ext>
            </a:extLst>
          </p:cNvPr>
          <p:cNvGrpSpPr/>
          <p:nvPr/>
        </p:nvGrpSpPr>
        <p:grpSpPr>
          <a:xfrm>
            <a:off x="4256697" y="2167247"/>
            <a:ext cx="4833250" cy="3197201"/>
            <a:chOff x="4256697" y="2167247"/>
            <a:chExt cx="4833250" cy="3197201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96F90766-71DA-67C7-A27E-FE34CD4C471D}"/>
                </a:ext>
              </a:extLst>
            </p:cNvPr>
            <p:cNvGrpSpPr/>
            <p:nvPr/>
          </p:nvGrpSpPr>
          <p:grpSpPr>
            <a:xfrm>
              <a:off x="4256697" y="2777755"/>
              <a:ext cx="4833250" cy="2586693"/>
              <a:chOff x="4256697" y="2777755"/>
              <a:chExt cx="4833250" cy="2586693"/>
            </a:xfrm>
          </p:grpSpPr>
          <p:pic>
            <p:nvPicPr>
              <p:cNvPr id="35" name="Picture Placeholder 5" descr="A purple lantern with a black background&#10;&#10;Description automatically generated">
                <a:extLst>
                  <a:ext uri="{FF2B5EF4-FFF2-40B4-BE49-F238E27FC236}">
                    <a16:creationId xmlns:a16="http://schemas.microsoft.com/office/drawing/2014/main" id="{D51A72E8-6C7E-57A0-E353-61CCA37419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4064" t="22393" r="17004" b="21736"/>
              <a:stretch>
                <a:fillRect/>
              </a:stretch>
            </p:blipFill>
            <p:spPr>
              <a:xfrm>
                <a:off x="4256697" y="3460759"/>
                <a:ext cx="1328612" cy="1903689"/>
              </a:xfrm>
              <a:prstGeom prst="rect">
                <a:avLst/>
              </a:prstGeom>
            </p:spPr>
          </p:pic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E7CC7459-B8FF-166C-F336-6849394566A7}"/>
                  </a:ext>
                </a:extLst>
              </p:cNvPr>
              <p:cNvCxnSpPr>
                <a:cxnSpLocks/>
                <a:stCxn id="35" idx="3"/>
                <a:endCxn id="25" idx="1"/>
              </p:cNvCxnSpPr>
              <p:nvPr/>
            </p:nvCxnSpPr>
            <p:spPr>
              <a:xfrm flipV="1">
                <a:off x="5585309" y="3849147"/>
                <a:ext cx="3504638" cy="563457"/>
              </a:xfrm>
              <a:prstGeom prst="straightConnector1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52B1261-EAEA-48CB-60A9-C945078C9515}"/>
                  </a:ext>
                </a:extLst>
              </p:cNvPr>
              <p:cNvSpPr txBox="1"/>
              <p:nvPr/>
            </p:nvSpPr>
            <p:spPr>
              <a:xfrm rot="21060992">
                <a:off x="5653479" y="3780239"/>
                <a:ext cx="30340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Plasma scenario input</a:t>
                </a:r>
              </a:p>
            </p:txBody>
          </p:sp>
          <p:sp>
            <p:nvSpPr>
              <p:cNvPr id="39" name="Rounded Rectangle 18">
                <a:extLst>
                  <a:ext uri="{FF2B5EF4-FFF2-40B4-BE49-F238E27FC236}">
                    <a16:creationId xmlns:a16="http://schemas.microsoft.com/office/drawing/2014/main" id="{ABD9B2A9-F489-6C96-90C3-65BDF428FEEE}"/>
                  </a:ext>
                </a:extLst>
              </p:cNvPr>
              <p:cNvSpPr/>
              <p:nvPr/>
            </p:nvSpPr>
            <p:spPr>
              <a:xfrm>
                <a:off x="5668912" y="2777755"/>
                <a:ext cx="2448062" cy="581349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50800" cmpd="sng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Plasma Control System</a:t>
                </a:r>
              </a:p>
            </p:txBody>
          </p: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0541FC2D-E132-C956-1BBF-567EDC81D51F}"/>
                  </a:ext>
                </a:extLst>
              </p:cNvPr>
              <p:cNvCxnSpPr>
                <a:cxnSpLocks/>
                <a:stCxn id="25" idx="1"/>
                <a:endCxn id="39" idx="3"/>
              </p:cNvCxnSpPr>
              <p:nvPr/>
            </p:nvCxnSpPr>
            <p:spPr>
              <a:xfrm flipH="1" flipV="1">
                <a:off x="8116974" y="3068430"/>
                <a:ext cx="972973" cy="780717"/>
              </a:xfrm>
              <a:prstGeom prst="straightConnector1">
                <a:avLst/>
              </a:prstGeom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Connector: Elbow 94">
                <a:extLst>
                  <a:ext uri="{FF2B5EF4-FFF2-40B4-BE49-F238E27FC236}">
                    <a16:creationId xmlns:a16="http://schemas.microsoft.com/office/drawing/2014/main" id="{267E6D4A-3D74-6EA7-CA3D-3E216B7F2768}"/>
                  </a:ext>
                </a:extLst>
              </p:cNvPr>
              <p:cNvCxnSpPr>
                <a:cxnSpLocks/>
                <a:stCxn id="35" idx="0"/>
                <a:endCxn id="39" idx="1"/>
              </p:cNvCxnSpPr>
              <p:nvPr/>
            </p:nvCxnSpPr>
            <p:spPr>
              <a:xfrm rot="5400000" flipH="1" flipV="1">
                <a:off x="5098793" y="2890641"/>
                <a:ext cx="392329" cy="747909"/>
              </a:xfrm>
              <a:prstGeom prst="bentConnector2">
                <a:avLst/>
              </a:prstGeom>
              <a:ln w="38100">
                <a:solidFill>
                  <a:srgbClr val="04074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Chevron 36">
              <a:extLst>
                <a:ext uri="{FF2B5EF4-FFF2-40B4-BE49-F238E27FC236}">
                  <a16:creationId xmlns:a16="http://schemas.microsoft.com/office/drawing/2014/main" id="{E4C0BF44-ED0D-FFD6-029C-C1C1263342F7}"/>
                </a:ext>
              </a:extLst>
            </p:cNvPr>
            <p:cNvSpPr/>
            <p:nvPr/>
          </p:nvSpPr>
          <p:spPr>
            <a:xfrm rot="16200000">
              <a:off x="6560437" y="2267687"/>
              <a:ext cx="476301" cy="275422"/>
            </a:xfrm>
            <a:prstGeom prst="chevron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55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3445C-0FF6-A66E-2090-C972B7BC0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80AE6A-0991-DF39-1202-81F7204C7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Definition of some Key Physics Parameters* to Control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F9F273-89BC-40D8-55EA-D0E7DB220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6D8A4B-8530-369F-BB56-047E1F4257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962AC3-2BCF-A53F-2496-2EA28E02B540}"/>
              </a:ext>
            </a:extLst>
          </p:cNvPr>
          <p:cNvSpPr txBox="1"/>
          <p:nvPr/>
        </p:nvSpPr>
        <p:spPr>
          <a:xfrm>
            <a:off x="7133155" y="5836601"/>
            <a:ext cx="3263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/>
              <a:t>*this list is not definitive yet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C69494-A89D-9C8E-3421-80632A88B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689" y="1609799"/>
            <a:ext cx="8104731" cy="35970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99E13C-C97A-6D53-735A-78393F9F689B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err="1"/>
              <a:t>A.Boboc</a:t>
            </a:r>
            <a:r>
              <a:rPr lang="en-GB" sz="800"/>
              <a:t> and </a:t>
            </a:r>
            <a:r>
              <a:rPr lang="en-GB" sz="800" err="1"/>
              <a:t>A.Meigs</a:t>
            </a:r>
            <a:r>
              <a:rPr lang="en-GB" sz="80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347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906CE-F604-184B-A367-563A6BE7C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1BE0E6-3349-8D6A-5DEF-737759E7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Functional role of the diagnostics </a:t>
            </a:r>
            <a:r>
              <a:rPr lang="en-GB" u="sng" dirty="0"/>
              <a:t>set  - part 1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35B0A6-D64F-03A2-DDB5-038B5D4D26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56B4FA-FE77-FE71-E799-B4211BE2C1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9</a:t>
            </a:fld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16165B1-FED6-76AE-8720-2017C58D3A61}"/>
              </a:ext>
            </a:extLst>
          </p:cNvPr>
          <p:cNvGrpSpPr/>
          <p:nvPr/>
        </p:nvGrpSpPr>
        <p:grpSpPr>
          <a:xfrm>
            <a:off x="405270" y="2347091"/>
            <a:ext cx="3769895" cy="1661993"/>
            <a:chOff x="496710" y="1921114"/>
            <a:chExt cx="2991555" cy="166199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A0AC38F-019F-A983-744D-87AA399396A4}"/>
                </a:ext>
              </a:extLst>
            </p:cNvPr>
            <p:cNvSpPr txBox="1"/>
            <p:nvPr/>
          </p:nvSpPr>
          <p:spPr>
            <a:xfrm>
              <a:off x="496710" y="1921114"/>
              <a:ext cx="2991555" cy="36933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>
                  <a:solidFill>
                    <a:srgbClr val="FFFFFF"/>
                  </a:solidFill>
                </a:rPr>
                <a:t>Control and Protection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FD7400-C25A-73A9-14FF-2CAB9BA874E1}"/>
                </a:ext>
              </a:extLst>
            </p:cNvPr>
            <p:cNvSpPr txBox="1"/>
            <p:nvPr/>
          </p:nvSpPr>
          <p:spPr>
            <a:xfrm>
              <a:off x="496711" y="2290445"/>
              <a:ext cx="2991553" cy="129266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accent3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Real-time</a:t>
              </a:r>
            </a:p>
            <a:p>
              <a:endParaRPr lang="en-GB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400" dirty="0"/>
                <a:t>Direct and indirect parameter information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400" dirty="0"/>
                <a:t>Predictive models for control(FMIDA)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400" dirty="0" err="1"/>
                <a:t>Markers,triggers</a:t>
              </a:r>
              <a:r>
                <a:rPr lang="en-GB" sz="1400" dirty="0"/>
                <a:t> and alarms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3E197F-CC3C-6686-3075-637636DCF6F1}"/>
              </a:ext>
            </a:extLst>
          </p:cNvPr>
          <p:cNvGrpSpPr/>
          <p:nvPr/>
        </p:nvGrpSpPr>
        <p:grpSpPr>
          <a:xfrm>
            <a:off x="4600221" y="2334854"/>
            <a:ext cx="2991557" cy="1661993"/>
            <a:chOff x="758838" y="4009084"/>
            <a:chExt cx="2991557" cy="166199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8ABD6C-CB38-763F-5893-53DAD12B2469}"/>
                </a:ext>
              </a:extLst>
            </p:cNvPr>
            <p:cNvSpPr txBox="1"/>
            <p:nvPr/>
          </p:nvSpPr>
          <p:spPr>
            <a:xfrm>
              <a:off x="758838" y="4009084"/>
              <a:ext cx="2991555" cy="369332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>
                  <a:solidFill>
                    <a:srgbClr val="FFFFFF"/>
                  </a:solidFill>
                </a:rPr>
                <a:t>Supervision and State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1041A0-5616-8472-2F21-B46B84C760E9}"/>
                </a:ext>
              </a:extLst>
            </p:cNvPr>
            <p:cNvSpPr txBox="1"/>
            <p:nvPr/>
          </p:nvSpPr>
          <p:spPr>
            <a:xfrm>
              <a:off x="758839" y="4378415"/>
              <a:ext cx="2991556" cy="129266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Real-time to inter-pulse</a:t>
              </a:r>
            </a:p>
            <a:p>
              <a:endParaRPr lang="en-GB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400" dirty="0"/>
                <a:t>Fast fits and reduced models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400" dirty="0"/>
                <a:t>Consistency checks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400" dirty="0"/>
                <a:t>Model-measurement residuals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1BA3FF4-AA2A-FCCC-209C-B8A6100A2A62}"/>
              </a:ext>
            </a:extLst>
          </p:cNvPr>
          <p:cNvSpPr txBox="1"/>
          <p:nvPr/>
        </p:nvSpPr>
        <p:spPr>
          <a:xfrm>
            <a:off x="708112" y="1367878"/>
            <a:ext cx="10131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For the same physical measurements, we have different products, latencies and assurance levels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352D16B-6772-5CC9-F78D-19EF8821FD6D}"/>
              </a:ext>
            </a:extLst>
          </p:cNvPr>
          <p:cNvGrpSpPr/>
          <p:nvPr/>
        </p:nvGrpSpPr>
        <p:grpSpPr>
          <a:xfrm>
            <a:off x="8016836" y="2347091"/>
            <a:ext cx="3641764" cy="1661993"/>
            <a:chOff x="5328501" y="3820822"/>
            <a:chExt cx="3641764" cy="166199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5B69312-48C5-CFD4-BADF-07088AE5926D}"/>
                </a:ext>
              </a:extLst>
            </p:cNvPr>
            <p:cNvSpPr txBox="1"/>
            <p:nvPr/>
          </p:nvSpPr>
          <p:spPr>
            <a:xfrm>
              <a:off x="5328501" y="3820822"/>
              <a:ext cx="3641763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GB">
                  <a:solidFill>
                    <a:srgbClr val="FFFFFF"/>
                  </a:solidFill>
                </a:rPr>
                <a:t>Development and deep analysis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673B02-FFDE-7D14-608A-51DB23CEBD91}"/>
                </a:ext>
              </a:extLst>
            </p:cNvPr>
            <p:cNvSpPr txBox="1"/>
            <p:nvPr/>
          </p:nvSpPr>
          <p:spPr>
            <a:xfrm>
              <a:off x="5328501" y="4190153"/>
              <a:ext cx="3641764" cy="129266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4074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Inter-pulse to offline</a:t>
              </a:r>
            </a:p>
            <a:p>
              <a:endParaRPr lang="en-GB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400" dirty="0"/>
                <a:t>Calibrated full spectra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400" dirty="0"/>
                <a:t>Advanced FMIDA/posterior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400" dirty="0"/>
                <a:t>Root cause and new metrics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BE0D22A-6AA6-375C-90C9-9ED4DDF4404A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err="1"/>
              <a:t>A.Boboc</a:t>
            </a:r>
            <a:r>
              <a:rPr lang="en-GB" sz="800"/>
              <a:t> and </a:t>
            </a:r>
            <a:r>
              <a:rPr lang="en-GB" sz="800" err="1"/>
              <a:t>A.Meigs</a:t>
            </a:r>
            <a:r>
              <a:rPr lang="en-GB" sz="80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42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53600-E36B-B4AE-AABA-1B103B8ADC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6C9B5-DC24-EC83-3B1F-084E4D3F6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9E3CC813-A460-F5BB-5B14-5644E239C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3" y="80014"/>
            <a:ext cx="11675333" cy="810324"/>
          </a:xfrm>
        </p:spPr>
        <p:txBody>
          <a:bodyPr/>
          <a:lstStyle/>
          <a:p>
            <a:r>
              <a:rPr lang="en-GB" dirty="0"/>
              <a:t>Functional role of the diagnostics </a:t>
            </a:r>
            <a:r>
              <a:rPr lang="en-GB" u="sng" dirty="0"/>
              <a:t>set –part 2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0FD6A7C-3FA6-AA09-A201-E85C3AA2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266" y="921953"/>
            <a:ext cx="11679770" cy="1013847"/>
          </a:xfrm>
        </p:spPr>
        <p:txBody>
          <a:bodyPr/>
          <a:lstStyle/>
          <a:p>
            <a:r>
              <a:rPr lang="en-GB" sz="2000" b="1"/>
              <a:t>Logical connections </a:t>
            </a:r>
            <a:r>
              <a:rPr lang="en-GB" sz="2000"/>
              <a:t>between requirements and the sensor/diagnostics technologies are </a:t>
            </a:r>
            <a:r>
              <a:rPr lang="en-GB" sz="2000" b="1"/>
              <a:t>complex </a:t>
            </a:r>
            <a:r>
              <a:rPr lang="en-GB" sz="2000"/>
              <a:t>– this can be managed by capturing relevant information in a </a:t>
            </a:r>
            <a:r>
              <a:rPr lang="en-GB" sz="2000" b="1"/>
              <a:t>matrix* format </a:t>
            </a:r>
            <a:r>
              <a:rPr lang="en-GB" sz="2000"/>
              <a:t>achieved using System Engineering methodologies as in the example table below:</a:t>
            </a:r>
            <a:endParaRPr lang="en-GB" sz="2000" b="1"/>
          </a:p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8105F8-EC01-F47E-3261-EDDAA83318C3}"/>
              </a:ext>
            </a:extLst>
          </p:cNvPr>
          <p:cNvSpPr txBox="1"/>
          <p:nvPr/>
        </p:nvSpPr>
        <p:spPr>
          <a:xfrm>
            <a:off x="209266" y="5911045"/>
            <a:ext cx="114874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/>
              <a:t>*</a:t>
            </a:r>
            <a:r>
              <a:rPr lang="en-GB" sz="1200" i="1" err="1"/>
              <a:t>T.Beernaert</a:t>
            </a:r>
            <a:r>
              <a:rPr lang="en-GB" sz="1200" i="1"/>
              <a:t> “Implementation of Dependency Structure Matrix-based systems engineering for STEP plant control systems” (Internal STEP document)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8F8361-8B25-EF14-90B9-D0D59A4F40C1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err="1"/>
              <a:t>A.Boboc</a:t>
            </a:r>
            <a:r>
              <a:rPr lang="en-GB" sz="800"/>
              <a:t> and </a:t>
            </a:r>
            <a:r>
              <a:rPr lang="en-GB" sz="800" err="1"/>
              <a:t>A.Meigs</a:t>
            </a:r>
            <a:r>
              <a:rPr lang="en-GB" sz="80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398F45AB-0E43-2C26-93D7-BA350FEC3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243" y="1903250"/>
            <a:ext cx="8386904" cy="368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88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8096B-FD3A-F033-441E-2C172A5FC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2F560B-DA7E-8CEA-0312-F9804CD0A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Functional role of a </a:t>
            </a:r>
            <a:r>
              <a:rPr lang="en-GB" u="sng"/>
              <a:t>single</a:t>
            </a:r>
            <a:r>
              <a:rPr lang="en-GB"/>
              <a:t> diagnostic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141EC3-3FE9-E50B-9D81-733724CFB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3D9F47-551D-903F-CC90-132B762C62EA}"/>
              </a:ext>
            </a:extLst>
          </p:cNvPr>
          <p:cNvSpPr txBox="1"/>
          <p:nvPr/>
        </p:nvSpPr>
        <p:spPr>
          <a:xfrm>
            <a:off x="741627" y="1762791"/>
            <a:ext cx="66800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Control: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Provide information about one or a set of plasma parameters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Act as backup for another systems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Act as a reference input for another systems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E493E-C3CE-19AF-DE67-FC71100FA2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324E2-4292-5CCF-E28D-BEBC22644423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err="1"/>
              <a:t>A.Boboc</a:t>
            </a:r>
            <a:r>
              <a:rPr lang="en-GB" sz="800"/>
              <a:t> and </a:t>
            </a:r>
            <a:r>
              <a:rPr lang="en-GB" sz="800" err="1"/>
              <a:t>A.Meigs</a:t>
            </a:r>
            <a:r>
              <a:rPr lang="en-GB" sz="80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AF7041-71C1-6141-5D58-92EAD6DF1954}"/>
              </a:ext>
            </a:extLst>
          </p:cNvPr>
          <p:cNvSpPr txBox="1"/>
          <p:nvPr/>
        </p:nvSpPr>
        <p:spPr>
          <a:xfrm>
            <a:off x="741627" y="3384877"/>
            <a:ext cx="59105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  <a:p>
            <a:r>
              <a:rPr lang="en-GB" b="1"/>
              <a:t>Physics: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/>
              <a:t>Provide high accuracy data for scenario development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/>
              <a:t>Provide high accuracy data for post-mortem analysis</a:t>
            </a:r>
          </a:p>
        </p:txBody>
      </p:sp>
    </p:spTree>
    <p:extLst>
      <p:ext uri="{BB962C8B-B14F-4D97-AF65-F5344CB8AC3E}">
        <p14:creationId xmlns:p14="http://schemas.microsoft.com/office/powerpoint/2010/main" val="38797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A9389-C6CB-5930-7836-041A34CF8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91CCC3-0A62-5E2D-7BC5-FABEBF35E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360" y="2899414"/>
            <a:ext cx="11120763" cy="810324"/>
          </a:xfrm>
        </p:spPr>
        <p:txBody>
          <a:bodyPr/>
          <a:lstStyle/>
          <a:p>
            <a:pPr algn="ctr"/>
            <a:r>
              <a:rPr lang="en-GB" dirty="0"/>
              <a:t>Plasma Measurement System (PMS) / Plasma Diagnostics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BF562-EECF-9C24-33B6-70A999B159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1AC8C-8458-D7E3-938D-5B496A171C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6D654-440A-9D83-1B10-60785E53AD3A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err="1"/>
              <a:t>A.Boboc</a:t>
            </a:r>
            <a:r>
              <a:rPr lang="en-GB" sz="800"/>
              <a:t> and </a:t>
            </a:r>
            <a:r>
              <a:rPr lang="en-GB" sz="800" err="1"/>
              <a:t>A.Meigs</a:t>
            </a:r>
            <a:r>
              <a:rPr lang="en-GB" sz="80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553C92-8DF5-A3C0-9B69-6363E2FE7951}"/>
              </a:ext>
            </a:extLst>
          </p:cNvPr>
          <p:cNvSpPr txBox="1"/>
          <p:nvPr/>
        </p:nvSpPr>
        <p:spPr>
          <a:xfrm>
            <a:off x="3361719" y="4192292"/>
            <a:ext cx="51447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solidFill>
                  <a:srgbClr val="FF0000"/>
                </a:solidFill>
              </a:rPr>
              <a:t>The new engineering era !</a:t>
            </a:r>
          </a:p>
        </p:txBody>
      </p:sp>
    </p:spTree>
    <p:extLst>
      <p:ext uri="{BB962C8B-B14F-4D97-AF65-F5344CB8AC3E}">
        <p14:creationId xmlns:p14="http://schemas.microsoft.com/office/powerpoint/2010/main" val="3958615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29372-D03E-2CC9-E1DB-1C9FE688C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82C3C8-F352-0549-7597-E48AD07DB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R&amp;D Innovation Development Program for Diagnostics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5D1C7-2CCB-3437-AE4B-EE5F69A2B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C0313-B9E7-F689-DAEF-655466A04E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62AF8F-4835-701B-285D-0241FC77306B}"/>
              </a:ext>
            </a:extLst>
          </p:cNvPr>
          <p:cNvSpPr txBox="1"/>
          <p:nvPr/>
        </p:nvSpPr>
        <p:spPr>
          <a:xfrm>
            <a:off x="6549778" y="4991166"/>
            <a:ext cx="5375423" cy="107721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577850" indent="-577850"/>
            <a:r>
              <a:rPr lang="en-US" sz="1600"/>
              <a:t>Legend:</a:t>
            </a:r>
          </a:p>
          <a:p>
            <a:pPr marL="577850" indent="-577850"/>
            <a:r>
              <a:rPr lang="en-US" sz="1600"/>
              <a:t>CP: 	Control Parameter</a:t>
            </a:r>
          </a:p>
          <a:p>
            <a:pPr marL="577850" indent="-577850"/>
            <a:r>
              <a:rPr lang="en-US" sz="1600"/>
              <a:t>PMS: Plasma Measurement System (plasma diagnostic)</a:t>
            </a:r>
          </a:p>
          <a:p>
            <a:pPr marL="577850" indent="-577850"/>
            <a:r>
              <a:rPr lang="en-US" sz="1600"/>
              <a:t>PMSS: PMS Set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E37681-91EC-4AA0-E0CE-609AD9573804}"/>
              </a:ext>
            </a:extLst>
          </p:cNvPr>
          <p:cNvSpPr txBox="1"/>
          <p:nvPr/>
        </p:nvSpPr>
        <p:spPr>
          <a:xfrm>
            <a:off x="7505725" y="-64401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Simplify !!!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F45C36-2D7E-D5B3-BA47-8F66ACD17DC5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err="1"/>
              <a:t>A.Boboc</a:t>
            </a:r>
            <a:r>
              <a:rPr lang="en-GB" sz="800"/>
              <a:t> and </a:t>
            </a:r>
            <a:r>
              <a:rPr lang="en-GB" sz="800" err="1"/>
              <a:t>A.Meigs</a:t>
            </a:r>
            <a:r>
              <a:rPr lang="en-GB" sz="80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68107EF-FBB0-6754-5E07-D7D997F486DD}"/>
              </a:ext>
            </a:extLst>
          </p:cNvPr>
          <p:cNvGrpSpPr/>
          <p:nvPr/>
        </p:nvGrpSpPr>
        <p:grpSpPr>
          <a:xfrm>
            <a:off x="480110" y="1551703"/>
            <a:ext cx="4207669" cy="2109788"/>
            <a:chOff x="665101" y="1053428"/>
            <a:chExt cx="4207669" cy="2109788"/>
          </a:xfrm>
        </p:grpSpPr>
        <p:sp>
          <p:nvSpPr>
            <p:cNvPr id="37" name="Diamond 36">
              <a:extLst>
                <a:ext uri="{FF2B5EF4-FFF2-40B4-BE49-F238E27FC236}">
                  <a16:creationId xmlns:a16="http://schemas.microsoft.com/office/drawing/2014/main" id="{2374F71E-2F71-79A4-E0E3-6C6062A7B018}"/>
                </a:ext>
              </a:extLst>
            </p:cNvPr>
            <p:cNvSpPr/>
            <p:nvPr/>
          </p:nvSpPr>
          <p:spPr>
            <a:xfrm>
              <a:off x="3015396" y="1627310"/>
              <a:ext cx="1857374" cy="1042987"/>
            </a:xfrm>
            <a:prstGeom prst="diamon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Control Task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1425055-9751-126F-75E3-015A293AD6B6}"/>
                </a:ext>
              </a:extLst>
            </p:cNvPr>
            <p:cNvGrpSpPr/>
            <p:nvPr/>
          </p:nvGrpSpPr>
          <p:grpSpPr>
            <a:xfrm>
              <a:off x="665101" y="1053428"/>
              <a:ext cx="2797969" cy="2109788"/>
              <a:chOff x="102394" y="4464844"/>
              <a:chExt cx="2797969" cy="2109788"/>
            </a:xfrm>
          </p:grpSpPr>
          <p:sp>
            <p:nvSpPr>
              <p:cNvPr id="40" name="Rounded Rectangle 7">
                <a:extLst>
                  <a:ext uri="{FF2B5EF4-FFF2-40B4-BE49-F238E27FC236}">
                    <a16:creationId xmlns:a16="http://schemas.microsoft.com/office/drawing/2014/main" id="{9DA2B0D1-48EE-20DE-C0B8-0A0E52B6FDAA}"/>
                  </a:ext>
                </a:extLst>
              </p:cNvPr>
              <p:cNvSpPr/>
              <p:nvPr/>
            </p:nvSpPr>
            <p:spPr>
              <a:xfrm>
                <a:off x="1743074" y="4829176"/>
                <a:ext cx="1157289" cy="142160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Control Model A</a:t>
                </a: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B8A26339-FD65-1511-C5E1-A5F9C6539321}"/>
                  </a:ext>
                </a:extLst>
              </p:cNvPr>
              <p:cNvSpPr/>
              <p:nvPr/>
            </p:nvSpPr>
            <p:spPr>
              <a:xfrm>
                <a:off x="1038224" y="4510090"/>
                <a:ext cx="1000126" cy="95726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CP1</a:t>
                </a: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C6ED9914-83F5-DF7C-0948-E776EA1CAFA3}"/>
                  </a:ext>
                </a:extLst>
              </p:cNvPr>
              <p:cNvSpPr/>
              <p:nvPr/>
            </p:nvSpPr>
            <p:spPr>
              <a:xfrm>
                <a:off x="1050131" y="5614989"/>
                <a:ext cx="1000126" cy="95726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CP2</a:t>
                </a:r>
              </a:p>
            </p:txBody>
          </p:sp>
          <p:sp>
            <p:nvSpPr>
              <p:cNvPr id="43" name="Rounded Rectangle 10">
                <a:extLst>
                  <a:ext uri="{FF2B5EF4-FFF2-40B4-BE49-F238E27FC236}">
                    <a16:creationId xmlns:a16="http://schemas.microsoft.com/office/drawing/2014/main" id="{2792E760-01A7-A950-4A3F-001BAFE88065}"/>
                  </a:ext>
                </a:extLst>
              </p:cNvPr>
              <p:cNvSpPr/>
              <p:nvPr/>
            </p:nvSpPr>
            <p:spPr>
              <a:xfrm>
                <a:off x="264318" y="4464844"/>
                <a:ext cx="1064419" cy="314325"/>
              </a:xfrm>
              <a:prstGeom prst="roundRect">
                <a:avLst>
                  <a:gd name="adj" fmla="val 32576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PMS1</a:t>
                </a:r>
              </a:p>
            </p:txBody>
          </p:sp>
          <p:sp>
            <p:nvSpPr>
              <p:cNvPr id="44" name="Rounded Rectangle 11">
                <a:extLst>
                  <a:ext uri="{FF2B5EF4-FFF2-40B4-BE49-F238E27FC236}">
                    <a16:creationId xmlns:a16="http://schemas.microsoft.com/office/drawing/2014/main" id="{A3F6C82F-DE26-720C-E820-DCE0D2A08FF1}"/>
                  </a:ext>
                </a:extLst>
              </p:cNvPr>
              <p:cNvSpPr/>
              <p:nvPr/>
            </p:nvSpPr>
            <p:spPr>
              <a:xfrm>
                <a:off x="102394" y="5003007"/>
                <a:ext cx="1064419" cy="314325"/>
              </a:xfrm>
              <a:prstGeom prst="roundRect">
                <a:avLst>
                  <a:gd name="adj" fmla="val 32576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PMS2</a:t>
                </a:r>
              </a:p>
            </p:txBody>
          </p:sp>
          <p:sp>
            <p:nvSpPr>
              <p:cNvPr id="45" name="Rounded Rectangle 12">
                <a:extLst>
                  <a:ext uri="{FF2B5EF4-FFF2-40B4-BE49-F238E27FC236}">
                    <a16:creationId xmlns:a16="http://schemas.microsoft.com/office/drawing/2014/main" id="{A1DA76CA-03AE-E906-B204-A8322EBC7612}"/>
                  </a:ext>
                </a:extLst>
              </p:cNvPr>
              <p:cNvSpPr/>
              <p:nvPr/>
            </p:nvSpPr>
            <p:spPr>
              <a:xfrm>
                <a:off x="554831" y="5398297"/>
                <a:ext cx="1064419" cy="314325"/>
              </a:xfrm>
              <a:prstGeom prst="roundRect">
                <a:avLst>
                  <a:gd name="adj" fmla="val 32576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PMS3</a:t>
                </a:r>
              </a:p>
            </p:txBody>
          </p:sp>
          <p:sp>
            <p:nvSpPr>
              <p:cNvPr id="46" name="Rounded Rectangle 13">
                <a:extLst>
                  <a:ext uri="{FF2B5EF4-FFF2-40B4-BE49-F238E27FC236}">
                    <a16:creationId xmlns:a16="http://schemas.microsoft.com/office/drawing/2014/main" id="{69C44CF6-B5C7-11BA-69AB-E057C81CF44A}"/>
                  </a:ext>
                </a:extLst>
              </p:cNvPr>
              <p:cNvSpPr/>
              <p:nvPr/>
            </p:nvSpPr>
            <p:spPr>
              <a:xfrm>
                <a:off x="121444" y="5822155"/>
                <a:ext cx="1064419" cy="314325"/>
              </a:xfrm>
              <a:prstGeom prst="roundRect">
                <a:avLst>
                  <a:gd name="adj" fmla="val 32576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PMS4</a:t>
                </a:r>
              </a:p>
            </p:txBody>
          </p:sp>
          <p:sp>
            <p:nvSpPr>
              <p:cNvPr id="47" name="Rounded Rectangle 14">
                <a:extLst>
                  <a:ext uri="{FF2B5EF4-FFF2-40B4-BE49-F238E27FC236}">
                    <a16:creationId xmlns:a16="http://schemas.microsoft.com/office/drawing/2014/main" id="{D25241AB-ED9C-2EFB-2703-97E1D3918821}"/>
                  </a:ext>
                </a:extLst>
              </p:cNvPr>
              <p:cNvSpPr/>
              <p:nvPr/>
            </p:nvSpPr>
            <p:spPr>
              <a:xfrm>
                <a:off x="245269" y="6260307"/>
                <a:ext cx="1064419" cy="314325"/>
              </a:xfrm>
              <a:prstGeom prst="roundRect">
                <a:avLst>
                  <a:gd name="adj" fmla="val 32576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PMS5</a:t>
                </a: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A50A7AA-964A-06F9-10D4-491A85806581}"/>
              </a:ext>
            </a:extLst>
          </p:cNvPr>
          <p:cNvGrpSpPr/>
          <p:nvPr/>
        </p:nvGrpSpPr>
        <p:grpSpPr>
          <a:xfrm>
            <a:off x="6777052" y="1578999"/>
            <a:ext cx="4138245" cy="2150267"/>
            <a:chOff x="5863005" y="1001592"/>
            <a:chExt cx="4138245" cy="2150267"/>
          </a:xfrm>
        </p:grpSpPr>
        <p:sp>
          <p:nvSpPr>
            <p:cNvPr id="49" name="Diamond 48">
              <a:extLst>
                <a:ext uri="{FF2B5EF4-FFF2-40B4-BE49-F238E27FC236}">
                  <a16:creationId xmlns:a16="http://schemas.microsoft.com/office/drawing/2014/main" id="{23B12D75-C9C1-EE83-DEBD-8ADBFFDC8809}"/>
                </a:ext>
              </a:extLst>
            </p:cNvPr>
            <p:cNvSpPr/>
            <p:nvPr/>
          </p:nvSpPr>
          <p:spPr>
            <a:xfrm>
              <a:off x="8143876" y="1489199"/>
              <a:ext cx="1857374" cy="1042987"/>
            </a:xfrm>
            <a:prstGeom prst="diamon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Control Task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CFDC1C7-CDCF-E317-824D-A94DE0100A6B}"/>
                </a:ext>
              </a:extLst>
            </p:cNvPr>
            <p:cNvGrpSpPr/>
            <p:nvPr/>
          </p:nvGrpSpPr>
          <p:grpSpPr>
            <a:xfrm>
              <a:off x="5863005" y="1001592"/>
              <a:ext cx="2747963" cy="2150267"/>
              <a:chOff x="3588544" y="4591052"/>
              <a:chExt cx="2747963" cy="2150267"/>
            </a:xfrm>
          </p:grpSpPr>
          <p:sp>
            <p:nvSpPr>
              <p:cNvPr id="51" name="Rounded Rectangle 16">
                <a:extLst>
                  <a:ext uri="{FF2B5EF4-FFF2-40B4-BE49-F238E27FC236}">
                    <a16:creationId xmlns:a16="http://schemas.microsoft.com/office/drawing/2014/main" id="{5999434C-BB2C-9E4D-0881-B0876A0D6E6E}"/>
                  </a:ext>
                </a:extLst>
              </p:cNvPr>
              <p:cNvSpPr/>
              <p:nvPr/>
            </p:nvSpPr>
            <p:spPr>
              <a:xfrm>
                <a:off x="5195887" y="4910138"/>
                <a:ext cx="1140620" cy="142160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Control Model A</a:t>
                </a: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56E39F58-0065-29DF-2235-2262B64F8D70}"/>
                  </a:ext>
                </a:extLst>
              </p:cNvPr>
              <p:cNvSpPr/>
              <p:nvPr/>
            </p:nvSpPr>
            <p:spPr>
              <a:xfrm>
                <a:off x="4491036" y="4591052"/>
                <a:ext cx="1000126" cy="95726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CP1</a:t>
                </a: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DD50935D-B1D8-9FED-5AD8-98F770C290EF}"/>
                  </a:ext>
                </a:extLst>
              </p:cNvPr>
              <p:cNvSpPr/>
              <p:nvPr/>
            </p:nvSpPr>
            <p:spPr>
              <a:xfrm>
                <a:off x="4502943" y="5695951"/>
                <a:ext cx="1000126" cy="95726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CP2</a:t>
                </a:r>
              </a:p>
            </p:txBody>
          </p:sp>
          <p:sp>
            <p:nvSpPr>
              <p:cNvPr id="54" name="Rounded Rectangle 19">
                <a:extLst>
                  <a:ext uri="{FF2B5EF4-FFF2-40B4-BE49-F238E27FC236}">
                    <a16:creationId xmlns:a16="http://schemas.microsoft.com/office/drawing/2014/main" id="{1D0550E2-01C8-4F88-9544-73CEAEBFC9EC}"/>
                  </a:ext>
                </a:extLst>
              </p:cNvPr>
              <p:cNvSpPr/>
              <p:nvPr/>
            </p:nvSpPr>
            <p:spPr>
              <a:xfrm>
                <a:off x="3595687" y="4910138"/>
                <a:ext cx="1064419" cy="314325"/>
              </a:xfrm>
              <a:prstGeom prst="roundRect">
                <a:avLst>
                  <a:gd name="adj" fmla="val 32576"/>
                </a:avLst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PMS6</a:t>
                </a:r>
              </a:p>
            </p:txBody>
          </p:sp>
          <p:sp>
            <p:nvSpPr>
              <p:cNvPr id="55" name="Rounded Rectangle 20">
                <a:extLst>
                  <a:ext uri="{FF2B5EF4-FFF2-40B4-BE49-F238E27FC236}">
                    <a16:creationId xmlns:a16="http://schemas.microsoft.com/office/drawing/2014/main" id="{ADA03E14-202B-E8F5-5FCF-4EF826DBD5D4}"/>
                  </a:ext>
                </a:extLst>
              </p:cNvPr>
              <p:cNvSpPr/>
              <p:nvPr/>
            </p:nvSpPr>
            <p:spPr>
              <a:xfrm>
                <a:off x="3786187" y="5593559"/>
                <a:ext cx="1064419" cy="314325"/>
              </a:xfrm>
              <a:prstGeom prst="roundRect">
                <a:avLst>
                  <a:gd name="adj" fmla="val 32576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PMS3</a:t>
                </a:r>
              </a:p>
            </p:txBody>
          </p:sp>
          <p:sp>
            <p:nvSpPr>
              <p:cNvPr id="56" name="Rounded Rectangle 21">
                <a:extLst>
                  <a:ext uri="{FF2B5EF4-FFF2-40B4-BE49-F238E27FC236}">
                    <a16:creationId xmlns:a16="http://schemas.microsoft.com/office/drawing/2014/main" id="{9A5E8A9A-98EA-2E20-2C77-C3AA57DCBE42}"/>
                  </a:ext>
                </a:extLst>
              </p:cNvPr>
              <p:cNvSpPr/>
              <p:nvPr/>
            </p:nvSpPr>
            <p:spPr>
              <a:xfrm>
                <a:off x="3588544" y="6010274"/>
                <a:ext cx="1064419" cy="314325"/>
              </a:xfrm>
              <a:prstGeom prst="roundRect">
                <a:avLst>
                  <a:gd name="adj" fmla="val 32576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PMS4</a:t>
                </a:r>
              </a:p>
            </p:txBody>
          </p:sp>
          <p:sp>
            <p:nvSpPr>
              <p:cNvPr id="57" name="Rounded Rectangle 22">
                <a:extLst>
                  <a:ext uri="{FF2B5EF4-FFF2-40B4-BE49-F238E27FC236}">
                    <a16:creationId xmlns:a16="http://schemas.microsoft.com/office/drawing/2014/main" id="{C1DEA422-735D-2C61-142D-BF4338E9B8BB}"/>
                  </a:ext>
                </a:extLst>
              </p:cNvPr>
              <p:cNvSpPr/>
              <p:nvPr/>
            </p:nvSpPr>
            <p:spPr>
              <a:xfrm>
                <a:off x="3883819" y="6426994"/>
                <a:ext cx="1064419" cy="314325"/>
              </a:xfrm>
              <a:prstGeom prst="roundRect">
                <a:avLst>
                  <a:gd name="adj" fmla="val 32576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PMS5</a:t>
                </a:r>
              </a:p>
            </p:txBody>
          </p:sp>
        </p:grpSp>
      </p:grpSp>
      <p:sp>
        <p:nvSpPr>
          <p:cNvPr id="58" name="Right Arrow 23">
            <a:extLst>
              <a:ext uri="{FF2B5EF4-FFF2-40B4-BE49-F238E27FC236}">
                <a16:creationId xmlns:a16="http://schemas.microsoft.com/office/drawing/2014/main" id="{1F9D6784-D93E-49D8-3622-E3929F978E1A}"/>
              </a:ext>
            </a:extLst>
          </p:cNvPr>
          <p:cNvSpPr/>
          <p:nvPr/>
        </p:nvSpPr>
        <p:spPr>
          <a:xfrm>
            <a:off x="4844208" y="2111663"/>
            <a:ext cx="1749669" cy="1112227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Enabling Technology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B78D74C-3334-919F-7750-4B5816EDFD85}"/>
              </a:ext>
            </a:extLst>
          </p:cNvPr>
          <p:cNvSpPr txBox="1"/>
          <p:nvPr/>
        </p:nvSpPr>
        <p:spPr>
          <a:xfrm>
            <a:off x="368925" y="3821768"/>
            <a:ext cx="4580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specific control task performed by control model A requiring parameters CP1 and CP2 to be determined from the PMSS {PMS1, …, PMS5} 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F364AA7-876B-1170-6A58-A60FB10ED617}"/>
              </a:ext>
            </a:extLst>
          </p:cNvPr>
          <p:cNvSpPr txBox="1"/>
          <p:nvPr/>
        </p:nvSpPr>
        <p:spPr>
          <a:xfrm>
            <a:off x="6535263" y="3807114"/>
            <a:ext cx="4911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Enabling Technology allows direct measurement of CP1 (or reduced) decoupling measurement of CP1 and CP2 ⇒ new PMSS {PMS3, …, PMS6} with new requirements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0B7342-A3B5-1F81-229F-BA600F0062EB}"/>
              </a:ext>
            </a:extLst>
          </p:cNvPr>
          <p:cNvSpPr txBox="1"/>
          <p:nvPr/>
        </p:nvSpPr>
        <p:spPr>
          <a:xfrm rot="21040262">
            <a:off x="6655692" y="1335512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New idea</a:t>
            </a:r>
          </a:p>
        </p:txBody>
      </p:sp>
    </p:spTree>
    <p:extLst>
      <p:ext uri="{BB962C8B-B14F-4D97-AF65-F5344CB8AC3E}">
        <p14:creationId xmlns:p14="http://schemas.microsoft.com/office/powerpoint/2010/main" val="2256111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9CCAA-968A-53C7-C24A-BCD0C5755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C42535-2CFF-CF7E-C587-CCC8BD18A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plasma control and diagnostics works together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29AF8-1A74-1DAF-16E2-C8ACEE60C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A2FE8-28BF-C773-03E8-1401DF5B7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AA8609-791B-A1C8-06EC-6A7CC85DBC3F}"/>
              </a:ext>
            </a:extLst>
          </p:cNvPr>
          <p:cNvSpPr txBox="1"/>
          <p:nvPr/>
        </p:nvSpPr>
        <p:spPr>
          <a:xfrm>
            <a:off x="6549778" y="4991166"/>
            <a:ext cx="5375423" cy="107721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577850" indent="-577850"/>
            <a:r>
              <a:rPr lang="en-US" sz="1600"/>
              <a:t>Legend:</a:t>
            </a:r>
          </a:p>
          <a:p>
            <a:pPr marL="577850" indent="-577850"/>
            <a:r>
              <a:rPr lang="en-US" sz="1600"/>
              <a:t>CP: 	Control Parameter</a:t>
            </a:r>
          </a:p>
          <a:p>
            <a:pPr marL="577850" indent="-577850"/>
            <a:r>
              <a:rPr lang="en-US" sz="1600"/>
              <a:t>PMS: Plasma Measurement System (plasma diagnostic)</a:t>
            </a:r>
          </a:p>
          <a:p>
            <a:pPr marL="577850" indent="-577850"/>
            <a:r>
              <a:rPr lang="en-US" sz="1600"/>
              <a:t>PMSS: PMS Set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06C1E6-947F-029F-45CF-378AE1910D4B}"/>
              </a:ext>
            </a:extLst>
          </p:cNvPr>
          <p:cNvSpPr txBox="1"/>
          <p:nvPr/>
        </p:nvSpPr>
        <p:spPr>
          <a:xfrm>
            <a:off x="383440" y="867893"/>
            <a:ext cx="113082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R&amp;D Innovation Development Program for Plasma Control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DB094E-F3B1-2F86-75F7-3F2BBFDA5976}"/>
              </a:ext>
            </a:extLst>
          </p:cNvPr>
          <p:cNvSpPr txBox="1"/>
          <p:nvPr/>
        </p:nvSpPr>
        <p:spPr>
          <a:xfrm>
            <a:off x="7505725" y="-64401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Simplify !!!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373E92-79B6-B586-58C4-89350903D790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err="1"/>
              <a:t>A.Boboc</a:t>
            </a:r>
            <a:r>
              <a:rPr lang="en-GB" sz="800"/>
              <a:t> and </a:t>
            </a:r>
            <a:r>
              <a:rPr lang="en-GB" sz="800" err="1"/>
              <a:t>A.Meigs</a:t>
            </a:r>
            <a:r>
              <a:rPr lang="en-GB" sz="80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D01E39-E151-C9B7-0ED5-91A4E5C2CBDF}"/>
              </a:ext>
            </a:extLst>
          </p:cNvPr>
          <p:cNvGrpSpPr/>
          <p:nvPr/>
        </p:nvGrpSpPr>
        <p:grpSpPr>
          <a:xfrm>
            <a:off x="1119271" y="2560369"/>
            <a:ext cx="4138245" cy="2150267"/>
            <a:chOff x="5863005" y="1001592"/>
            <a:chExt cx="4138245" cy="2150267"/>
          </a:xfrm>
        </p:grpSpPr>
        <p:sp>
          <p:nvSpPr>
            <p:cNvPr id="8" name="Diamond 7">
              <a:extLst>
                <a:ext uri="{FF2B5EF4-FFF2-40B4-BE49-F238E27FC236}">
                  <a16:creationId xmlns:a16="http://schemas.microsoft.com/office/drawing/2014/main" id="{B6E1FE5D-E1E7-9907-3260-A3A6B6209556}"/>
                </a:ext>
              </a:extLst>
            </p:cNvPr>
            <p:cNvSpPr/>
            <p:nvPr/>
          </p:nvSpPr>
          <p:spPr>
            <a:xfrm>
              <a:off x="8143876" y="1489199"/>
              <a:ext cx="1857374" cy="1042987"/>
            </a:xfrm>
            <a:prstGeom prst="diamon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Control Task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2782FE4-CE36-4B52-B321-A1A8E2373526}"/>
                </a:ext>
              </a:extLst>
            </p:cNvPr>
            <p:cNvGrpSpPr/>
            <p:nvPr/>
          </p:nvGrpSpPr>
          <p:grpSpPr>
            <a:xfrm>
              <a:off x="5863005" y="1001592"/>
              <a:ext cx="2747963" cy="2150267"/>
              <a:chOff x="3588544" y="4591052"/>
              <a:chExt cx="2747963" cy="2150267"/>
            </a:xfrm>
          </p:grpSpPr>
          <p:sp>
            <p:nvSpPr>
              <p:cNvPr id="10" name="Rounded Rectangle 43">
                <a:extLst>
                  <a:ext uri="{FF2B5EF4-FFF2-40B4-BE49-F238E27FC236}">
                    <a16:creationId xmlns:a16="http://schemas.microsoft.com/office/drawing/2014/main" id="{D3F1E3F8-8F44-EA17-C440-CE3F5133C313}"/>
                  </a:ext>
                </a:extLst>
              </p:cNvPr>
              <p:cNvSpPr/>
              <p:nvPr/>
            </p:nvSpPr>
            <p:spPr>
              <a:xfrm>
                <a:off x="5195887" y="4910138"/>
                <a:ext cx="1140620" cy="1421606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Control Model A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68C7B78B-5234-CF84-AD2D-FA35CDF179F6}"/>
                  </a:ext>
                </a:extLst>
              </p:cNvPr>
              <p:cNvSpPr/>
              <p:nvPr/>
            </p:nvSpPr>
            <p:spPr>
              <a:xfrm>
                <a:off x="4491036" y="4591052"/>
                <a:ext cx="1000126" cy="95726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CP1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9D54AB00-E830-A9E0-6490-C00C61969719}"/>
                  </a:ext>
                </a:extLst>
              </p:cNvPr>
              <p:cNvSpPr/>
              <p:nvPr/>
            </p:nvSpPr>
            <p:spPr>
              <a:xfrm>
                <a:off x="4502943" y="5695951"/>
                <a:ext cx="1000126" cy="95726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CP2</a:t>
                </a:r>
              </a:p>
            </p:txBody>
          </p:sp>
          <p:sp>
            <p:nvSpPr>
              <p:cNvPr id="13" name="Rounded Rectangle 46">
                <a:extLst>
                  <a:ext uri="{FF2B5EF4-FFF2-40B4-BE49-F238E27FC236}">
                    <a16:creationId xmlns:a16="http://schemas.microsoft.com/office/drawing/2014/main" id="{D58FE9F5-7ECF-60CC-88C6-4B865969A0F2}"/>
                  </a:ext>
                </a:extLst>
              </p:cNvPr>
              <p:cNvSpPr/>
              <p:nvPr/>
            </p:nvSpPr>
            <p:spPr>
              <a:xfrm>
                <a:off x="3595687" y="4910138"/>
                <a:ext cx="1064419" cy="314325"/>
              </a:xfrm>
              <a:prstGeom prst="roundRect">
                <a:avLst>
                  <a:gd name="adj" fmla="val 32576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PMS6</a:t>
                </a:r>
              </a:p>
            </p:txBody>
          </p:sp>
          <p:sp>
            <p:nvSpPr>
              <p:cNvPr id="14" name="Rounded Rectangle 47">
                <a:extLst>
                  <a:ext uri="{FF2B5EF4-FFF2-40B4-BE49-F238E27FC236}">
                    <a16:creationId xmlns:a16="http://schemas.microsoft.com/office/drawing/2014/main" id="{ACB7A2AE-B33D-A2E0-B5B6-38AF8028309A}"/>
                  </a:ext>
                </a:extLst>
              </p:cNvPr>
              <p:cNvSpPr/>
              <p:nvPr/>
            </p:nvSpPr>
            <p:spPr>
              <a:xfrm>
                <a:off x="3786187" y="5593559"/>
                <a:ext cx="1064419" cy="314325"/>
              </a:xfrm>
              <a:prstGeom prst="roundRect">
                <a:avLst>
                  <a:gd name="adj" fmla="val 32576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PMS3</a:t>
                </a:r>
              </a:p>
            </p:txBody>
          </p:sp>
          <p:sp>
            <p:nvSpPr>
              <p:cNvPr id="15" name="Rounded Rectangle 48">
                <a:extLst>
                  <a:ext uri="{FF2B5EF4-FFF2-40B4-BE49-F238E27FC236}">
                    <a16:creationId xmlns:a16="http://schemas.microsoft.com/office/drawing/2014/main" id="{24535564-CFA2-D4F3-F1F4-4464A44499C5}"/>
                  </a:ext>
                </a:extLst>
              </p:cNvPr>
              <p:cNvSpPr/>
              <p:nvPr/>
            </p:nvSpPr>
            <p:spPr>
              <a:xfrm>
                <a:off x="3588544" y="6010274"/>
                <a:ext cx="1064419" cy="314325"/>
              </a:xfrm>
              <a:prstGeom prst="roundRect">
                <a:avLst>
                  <a:gd name="adj" fmla="val 32576"/>
                </a:avLst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PMS4</a:t>
                </a:r>
              </a:p>
            </p:txBody>
          </p:sp>
          <p:sp>
            <p:nvSpPr>
              <p:cNvPr id="16" name="Rounded Rectangle 49">
                <a:extLst>
                  <a:ext uri="{FF2B5EF4-FFF2-40B4-BE49-F238E27FC236}">
                    <a16:creationId xmlns:a16="http://schemas.microsoft.com/office/drawing/2014/main" id="{28980221-551A-1A39-ACE3-FAFAB3927526}"/>
                  </a:ext>
                </a:extLst>
              </p:cNvPr>
              <p:cNvSpPr/>
              <p:nvPr/>
            </p:nvSpPr>
            <p:spPr>
              <a:xfrm>
                <a:off x="3883819" y="6426994"/>
                <a:ext cx="1064419" cy="314325"/>
              </a:xfrm>
              <a:prstGeom prst="roundRect">
                <a:avLst>
                  <a:gd name="adj" fmla="val 32576"/>
                </a:avLst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PMS5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FCBC24-F8E0-D5DF-80A3-A746C9338A6A}"/>
              </a:ext>
            </a:extLst>
          </p:cNvPr>
          <p:cNvGrpSpPr/>
          <p:nvPr/>
        </p:nvGrpSpPr>
        <p:grpSpPr>
          <a:xfrm>
            <a:off x="4813686" y="2507068"/>
            <a:ext cx="2993232" cy="2145504"/>
            <a:chOff x="7505699" y="4593434"/>
            <a:chExt cx="2993232" cy="2145504"/>
          </a:xfrm>
        </p:grpSpPr>
        <p:sp>
          <p:nvSpPr>
            <p:cNvPr id="19" name="Rounded Rectangle 25">
              <a:extLst>
                <a:ext uri="{FF2B5EF4-FFF2-40B4-BE49-F238E27FC236}">
                  <a16:creationId xmlns:a16="http://schemas.microsoft.com/office/drawing/2014/main" id="{0FBE2A92-84F3-7741-6693-24762417BA81}"/>
                </a:ext>
              </a:extLst>
            </p:cNvPr>
            <p:cNvSpPr/>
            <p:nvPr/>
          </p:nvSpPr>
          <p:spPr>
            <a:xfrm>
              <a:off x="7505699" y="4869657"/>
              <a:ext cx="1140620" cy="1421606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Control Model B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5425597-F2E1-A0C9-32B7-0B37ECCA3C04}"/>
                </a:ext>
              </a:extLst>
            </p:cNvPr>
            <p:cNvSpPr/>
            <p:nvPr/>
          </p:nvSpPr>
          <p:spPr>
            <a:xfrm>
              <a:off x="8458199" y="4593434"/>
              <a:ext cx="1000126" cy="95726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CP1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AB01F3E-2AAD-BD18-348C-709D791C34A3}"/>
                </a:ext>
              </a:extLst>
            </p:cNvPr>
            <p:cNvSpPr/>
            <p:nvPr/>
          </p:nvSpPr>
          <p:spPr>
            <a:xfrm>
              <a:off x="8512968" y="5612608"/>
              <a:ext cx="1000126" cy="95726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CP3</a:t>
              </a:r>
            </a:p>
          </p:txBody>
        </p:sp>
        <p:sp>
          <p:nvSpPr>
            <p:cNvPr id="22" name="Rounded Rectangle 28">
              <a:extLst>
                <a:ext uri="{FF2B5EF4-FFF2-40B4-BE49-F238E27FC236}">
                  <a16:creationId xmlns:a16="http://schemas.microsoft.com/office/drawing/2014/main" id="{EFB31481-2408-A0F4-65BA-C1E57247880F}"/>
                </a:ext>
              </a:extLst>
            </p:cNvPr>
            <p:cNvSpPr/>
            <p:nvPr/>
          </p:nvSpPr>
          <p:spPr>
            <a:xfrm>
              <a:off x="9270205" y="4926806"/>
              <a:ext cx="1064419" cy="314325"/>
            </a:xfrm>
            <a:prstGeom prst="roundRect">
              <a:avLst>
                <a:gd name="adj" fmla="val 32576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PMS6</a:t>
              </a:r>
            </a:p>
          </p:txBody>
        </p:sp>
        <p:sp>
          <p:nvSpPr>
            <p:cNvPr id="23" name="Rounded Rectangle 29">
              <a:extLst>
                <a:ext uri="{FF2B5EF4-FFF2-40B4-BE49-F238E27FC236}">
                  <a16:creationId xmlns:a16="http://schemas.microsoft.com/office/drawing/2014/main" id="{E6A7FFD5-95B2-FAB6-31F8-1649235A5349}"/>
                </a:ext>
              </a:extLst>
            </p:cNvPr>
            <p:cNvSpPr/>
            <p:nvPr/>
          </p:nvSpPr>
          <p:spPr>
            <a:xfrm>
              <a:off x="9224963" y="5567366"/>
              <a:ext cx="1064419" cy="314325"/>
            </a:xfrm>
            <a:prstGeom prst="roundRect">
              <a:avLst>
                <a:gd name="adj" fmla="val 32576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PMS3</a:t>
              </a:r>
            </a:p>
          </p:txBody>
        </p:sp>
        <p:sp>
          <p:nvSpPr>
            <p:cNvPr id="24" name="Rounded Rectangle 30">
              <a:extLst>
                <a:ext uri="{FF2B5EF4-FFF2-40B4-BE49-F238E27FC236}">
                  <a16:creationId xmlns:a16="http://schemas.microsoft.com/office/drawing/2014/main" id="{9150159D-E44A-649D-4230-58555BE4B1C8}"/>
                </a:ext>
              </a:extLst>
            </p:cNvPr>
            <p:cNvSpPr/>
            <p:nvPr/>
          </p:nvSpPr>
          <p:spPr>
            <a:xfrm>
              <a:off x="9434512" y="5984080"/>
              <a:ext cx="1064419" cy="314325"/>
            </a:xfrm>
            <a:prstGeom prst="roundRect">
              <a:avLst>
                <a:gd name="adj" fmla="val 32576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PMS7</a:t>
              </a:r>
            </a:p>
          </p:txBody>
        </p:sp>
        <p:sp>
          <p:nvSpPr>
            <p:cNvPr id="25" name="Rounded Rectangle 31">
              <a:extLst>
                <a:ext uri="{FF2B5EF4-FFF2-40B4-BE49-F238E27FC236}">
                  <a16:creationId xmlns:a16="http://schemas.microsoft.com/office/drawing/2014/main" id="{6E4AF08A-8B34-12D0-F976-6343CAEF1D80}"/>
                </a:ext>
              </a:extLst>
            </p:cNvPr>
            <p:cNvSpPr/>
            <p:nvPr/>
          </p:nvSpPr>
          <p:spPr>
            <a:xfrm>
              <a:off x="9151143" y="6407944"/>
              <a:ext cx="1064419" cy="314325"/>
            </a:xfrm>
            <a:prstGeom prst="roundRect">
              <a:avLst>
                <a:gd name="adj" fmla="val 32576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PMS8</a:t>
              </a:r>
            </a:p>
          </p:txBody>
        </p:sp>
        <p:sp>
          <p:nvSpPr>
            <p:cNvPr id="26" name="Rounded Rectangle 32">
              <a:extLst>
                <a:ext uri="{FF2B5EF4-FFF2-40B4-BE49-F238E27FC236}">
                  <a16:creationId xmlns:a16="http://schemas.microsoft.com/office/drawing/2014/main" id="{9D2874D4-A7AC-F4D5-7FF8-483A1BD51779}"/>
                </a:ext>
              </a:extLst>
            </p:cNvPr>
            <p:cNvSpPr/>
            <p:nvPr/>
          </p:nvSpPr>
          <p:spPr>
            <a:xfrm>
              <a:off x="7889080" y="6424613"/>
              <a:ext cx="1064419" cy="314325"/>
            </a:xfrm>
            <a:prstGeom prst="roundRect">
              <a:avLst>
                <a:gd name="adj" fmla="val 32576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PMS9</a:t>
              </a:r>
            </a:p>
          </p:txBody>
        </p:sp>
      </p:grpSp>
      <p:sp>
        <p:nvSpPr>
          <p:cNvPr id="27" name="Notched Right Arrow 33">
            <a:extLst>
              <a:ext uri="{FF2B5EF4-FFF2-40B4-BE49-F238E27FC236}">
                <a16:creationId xmlns:a16="http://schemas.microsoft.com/office/drawing/2014/main" id="{AB63556A-5BA7-20F4-E447-6BB608ADE097}"/>
              </a:ext>
            </a:extLst>
          </p:cNvPr>
          <p:cNvSpPr/>
          <p:nvPr/>
        </p:nvSpPr>
        <p:spPr>
          <a:xfrm>
            <a:off x="2891103" y="4393563"/>
            <a:ext cx="2343150" cy="907806"/>
          </a:xfrm>
          <a:prstGeom prst="notched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CP2 ⇒ A no longer the best for the control task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B248BD-3893-9794-1745-13345D0B1F81}"/>
              </a:ext>
            </a:extLst>
          </p:cNvPr>
          <p:cNvSpPr txBox="1"/>
          <p:nvPr/>
        </p:nvSpPr>
        <p:spPr>
          <a:xfrm>
            <a:off x="8016836" y="3030023"/>
            <a:ext cx="34758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The control CP2 can’t be determined to the required performance ⇒ Control Model A’s performance is inferior to Control Model B’s performance ⇒ new PMSS {PMS3, PMS6, …, PMS9} with new requirements.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F19BFE-BEBE-5E24-D722-B0257236AA97}"/>
              </a:ext>
            </a:extLst>
          </p:cNvPr>
          <p:cNvSpPr txBox="1"/>
          <p:nvPr/>
        </p:nvSpPr>
        <p:spPr>
          <a:xfrm>
            <a:off x="5234253" y="1514812"/>
            <a:ext cx="5718644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577850" indent="-577850" algn="ctr"/>
            <a:r>
              <a:rPr lang="en-US" sz="1600" dirty="0"/>
              <a:t>Solution: </a:t>
            </a:r>
          </a:p>
          <a:p>
            <a:pPr marL="577850" indent="-577850" algn="ctr"/>
            <a:r>
              <a:rPr lang="en-US" sz="1600" dirty="0"/>
              <a:t>Different control model using valid alternative parameters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144CA7-7D5E-6EE5-886C-C5BC8A1592CB}"/>
              </a:ext>
            </a:extLst>
          </p:cNvPr>
          <p:cNvSpPr txBox="1"/>
          <p:nvPr/>
        </p:nvSpPr>
        <p:spPr>
          <a:xfrm>
            <a:off x="839784" y="1532688"/>
            <a:ext cx="3667338" cy="58477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577850" indent="-577850" algn="ctr"/>
            <a:r>
              <a:rPr lang="en-US" sz="1600" dirty="0"/>
              <a:t>Issue: </a:t>
            </a:r>
          </a:p>
          <a:p>
            <a:pPr marL="577850" indent="-577850" algn="ctr"/>
            <a:r>
              <a:rPr lang="en-US" sz="1600" dirty="0"/>
              <a:t>Control parameter 2 is no longer valid</a:t>
            </a:r>
          </a:p>
        </p:txBody>
      </p:sp>
    </p:spTree>
    <p:extLst>
      <p:ext uri="{BB962C8B-B14F-4D97-AF65-F5344CB8AC3E}">
        <p14:creationId xmlns:p14="http://schemas.microsoft.com/office/powerpoint/2010/main" val="3617590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7F493-A75D-DD40-04BB-1DEE68EB2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510CFF-0E3C-BCC0-1983-63B92937C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03" y="890337"/>
            <a:ext cx="11764594" cy="4968595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All diagnostics must be </a:t>
            </a:r>
            <a:r>
              <a:rPr lang="en-GB" b="1" dirty="0"/>
              <a:t>integrated with the entire plant from day one of design</a:t>
            </a:r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Diagnostic </a:t>
            </a:r>
            <a:r>
              <a:rPr lang="en-GB" b="1" dirty="0"/>
              <a:t>number is severely reduced </a:t>
            </a:r>
            <a:r>
              <a:rPr lang="en-GB" dirty="0"/>
              <a:t>in number as well as resolution (e.g. space limitation)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A novel smart </a:t>
            </a:r>
            <a:r>
              <a:rPr lang="en-GB" b="1" dirty="0"/>
              <a:t>Forward Modelling and Integrated Data Analysis (FMIDA) </a:t>
            </a:r>
            <a:r>
              <a:rPr lang="en-GB" dirty="0"/>
              <a:t>system 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GB" dirty="0"/>
              <a:t>Combine fewer weaker systems to provide the parameter for control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GB" dirty="0"/>
              <a:t>Individual optimisation of diagnostic for parameters it infers, 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GB" dirty="0"/>
              <a:t>Grouped diagnostic optimisation to reduce both parameter error/accuracy and further reduce machine impact.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High radiation fluences requires new materials/approaches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A strong tech-gap programme and innovation is required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1" dirty="0"/>
              <a:t>Lack of an industry chain </a:t>
            </a:r>
            <a:r>
              <a:rPr lang="en-GB" dirty="0"/>
              <a:t>for diagnostics builders has a direct impact on </a:t>
            </a:r>
            <a:r>
              <a:rPr lang="en-GB" b="1" dirty="0"/>
              <a:t>Delivery &amp; Cost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79AE38-772D-1392-EBBF-21EE128D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Engineering challenge - System integration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FA623F-CAC6-D9C7-01BE-EB1ED0244C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C26D84-35C8-2CEB-F92C-20E242435B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5A1245-402A-FA97-FE88-C74378D2F89C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err="1"/>
              <a:t>A.Boboc</a:t>
            </a:r>
            <a:r>
              <a:rPr lang="en-GB" sz="800"/>
              <a:t> and </a:t>
            </a:r>
            <a:r>
              <a:rPr lang="en-GB" sz="800" err="1"/>
              <a:t>A.Meigs</a:t>
            </a:r>
            <a:r>
              <a:rPr lang="en-GB" sz="80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654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EE6CFF-D713-D0F2-9A70-8ED0325F0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Strategic Plan elements  for diagnostic plants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95E87-CEE2-1FEB-908F-E7C3177042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7655D-A7AC-5A85-C96D-9032F2FD4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11B074-3B54-47DF-D9F3-5DCF11FC9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115" y="1833105"/>
            <a:ext cx="11679770" cy="3451518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1"/>
              <a:t>Design and Cost Reduction</a:t>
            </a:r>
            <a:r>
              <a:rPr lang="en-GB"/>
              <a:t>: Minimalist, Modular, Control-First requirement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1"/>
              <a:t>Reliability</a:t>
            </a:r>
            <a:r>
              <a:rPr lang="en-GB"/>
              <a:t>: Radiation tolerant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1"/>
              <a:t>Remote Handling</a:t>
            </a:r>
            <a:r>
              <a:rPr lang="en-GB"/>
              <a:t>: Zero manual access, Self-Aligning Mechanical RH Interfaces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1"/>
              <a:t>Operations</a:t>
            </a:r>
            <a:r>
              <a:rPr lang="en-GB"/>
              <a:t>: Predictive RAMI Analytics &amp; Automated Failure Isolation, self-calibration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1"/>
              <a:t>Maintenance</a:t>
            </a:r>
            <a:r>
              <a:rPr lang="en-GB"/>
              <a:t>: Off-Line "Hot Cell" Refurbishment &amp; Swap Workflows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1"/>
              <a:t>Decommissioning</a:t>
            </a:r>
            <a:r>
              <a:rPr lang="en-GB"/>
              <a:t>: Low-Activation Material Selection, designed for waste stream segregation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BE620A-4496-6FAA-EAAB-85EEF8FCE05E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err="1"/>
              <a:t>A.Boboc</a:t>
            </a:r>
            <a:r>
              <a:rPr lang="en-GB" sz="800"/>
              <a:t> and </a:t>
            </a:r>
            <a:r>
              <a:rPr lang="en-GB" sz="800" err="1"/>
              <a:t>A.Meigs</a:t>
            </a:r>
            <a:r>
              <a:rPr lang="en-GB" sz="80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001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63252-A91D-C3D1-29F9-0D8537537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FCE1A-BF02-863F-C573-407D5DE28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29375547-3EEB-4320-EC31-D79D86DFA9C3}"/>
              </a:ext>
            </a:extLst>
          </p:cNvPr>
          <p:cNvSpPr/>
          <p:nvPr/>
        </p:nvSpPr>
        <p:spPr>
          <a:xfrm>
            <a:off x="612648" y="911763"/>
            <a:ext cx="10424160" cy="566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407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Forward models turn candidate hardware into quantified information — integration reveals what the whole set can really deliver.</a:t>
            </a:r>
            <a:endParaRPr lang="en-US" dirty="0">
              <a:solidFill>
                <a:srgbClr val="040740"/>
              </a:solidFill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CF3C5730-8D6C-8187-046B-23223929BBE5}"/>
              </a:ext>
            </a:extLst>
          </p:cNvPr>
          <p:cNvSpPr/>
          <p:nvPr/>
        </p:nvSpPr>
        <p:spPr>
          <a:xfrm>
            <a:off x="11292840" y="164592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UKAEA</a:t>
            </a:r>
            <a:endParaRPr lang="en-US" sz="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15D4A98-FE92-AB3A-106E-783578BF4192}"/>
              </a:ext>
            </a:extLst>
          </p:cNvPr>
          <p:cNvGrpSpPr/>
          <p:nvPr/>
        </p:nvGrpSpPr>
        <p:grpSpPr>
          <a:xfrm>
            <a:off x="530352" y="1724352"/>
            <a:ext cx="11128248" cy="1993392"/>
            <a:chOff x="530352" y="1508760"/>
            <a:chExt cx="11128248" cy="1993392"/>
          </a:xfrm>
        </p:grpSpPr>
        <p:sp>
          <p:nvSpPr>
            <p:cNvPr id="13" name="Shape 4">
              <a:extLst>
                <a:ext uri="{FF2B5EF4-FFF2-40B4-BE49-F238E27FC236}">
                  <a16:creationId xmlns:a16="http://schemas.microsoft.com/office/drawing/2014/main" id="{E4C44E37-7001-FBBC-73B4-D407176237AC}"/>
                </a:ext>
              </a:extLst>
            </p:cNvPr>
            <p:cNvSpPr/>
            <p:nvPr/>
          </p:nvSpPr>
          <p:spPr>
            <a:xfrm>
              <a:off x="530352" y="1508760"/>
              <a:ext cx="1956816" cy="1993392"/>
            </a:xfrm>
            <a:prstGeom prst="roundRect">
              <a:avLst>
                <a:gd name="adj" fmla="val 2804"/>
              </a:avLst>
            </a:prstGeom>
            <a:solidFill>
              <a:srgbClr val="FFFFFF"/>
            </a:solidFill>
            <a:ln w="25400">
              <a:solidFill>
                <a:srgbClr val="070A3D"/>
              </a:solidFill>
              <a:prstDash val="solid"/>
            </a:ln>
            <a:effectLst>
              <a:outerShdw blurRad="1651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Shape 5">
              <a:extLst>
                <a:ext uri="{FF2B5EF4-FFF2-40B4-BE49-F238E27FC236}">
                  <a16:creationId xmlns:a16="http://schemas.microsoft.com/office/drawing/2014/main" id="{E60A5018-322F-27A8-8A9D-95ADBC45A32E}"/>
                </a:ext>
              </a:extLst>
            </p:cNvPr>
            <p:cNvSpPr/>
            <p:nvPr/>
          </p:nvSpPr>
          <p:spPr>
            <a:xfrm>
              <a:off x="676656" y="1664208"/>
              <a:ext cx="429768" cy="429768"/>
            </a:xfrm>
            <a:prstGeom prst="ellipse">
              <a:avLst/>
            </a:prstGeom>
            <a:solidFill>
              <a:srgbClr val="070A3D"/>
            </a:solidFill>
            <a:ln w="12700">
              <a:solidFill>
                <a:srgbClr val="070A3D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 6">
              <a:extLst>
                <a:ext uri="{FF2B5EF4-FFF2-40B4-BE49-F238E27FC236}">
                  <a16:creationId xmlns:a16="http://schemas.microsoft.com/office/drawing/2014/main" id="{2034013D-EFAC-D6FA-B168-8F2A185BBA0F}"/>
                </a:ext>
              </a:extLst>
            </p:cNvPr>
            <p:cNvSpPr/>
            <p:nvPr/>
          </p:nvSpPr>
          <p:spPr>
            <a:xfrm>
              <a:off x="676656" y="1746504"/>
              <a:ext cx="429768" cy="1554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sz="1100" dirty="0"/>
            </a:p>
          </p:txBody>
        </p:sp>
        <p:sp>
          <p:nvSpPr>
            <p:cNvPr id="19" name="Text 7">
              <a:extLst>
                <a:ext uri="{FF2B5EF4-FFF2-40B4-BE49-F238E27FC236}">
                  <a16:creationId xmlns:a16="http://schemas.microsoft.com/office/drawing/2014/main" id="{370A6856-DD06-A322-DEEB-A8042DE640F5}"/>
                </a:ext>
              </a:extLst>
            </p:cNvPr>
            <p:cNvSpPr/>
            <p:nvPr/>
          </p:nvSpPr>
          <p:spPr>
            <a:xfrm>
              <a:off x="1188720" y="1719072"/>
              <a:ext cx="118872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70A3D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DEFINE THE NEED</a:t>
              </a:r>
              <a:endParaRPr lang="en-US" dirty="0"/>
            </a:p>
          </p:txBody>
        </p:sp>
        <p:sp>
          <p:nvSpPr>
            <p:cNvPr id="21" name="Text 8">
              <a:extLst>
                <a:ext uri="{FF2B5EF4-FFF2-40B4-BE49-F238E27FC236}">
                  <a16:creationId xmlns:a16="http://schemas.microsoft.com/office/drawing/2014/main" id="{83E57DAF-2337-8FF1-0FCD-37CB0586801C}"/>
                </a:ext>
              </a:extLst>
            </p:cNvPr>
            <p:cNvSpPr/>
            <p:nvPr/>
          </p:nvSpPr>
          <p:spPr>
            <a:xfrm>
              <a:off x="694944" y="2304288"/>
              <a:ext cx="1627632" cy="749808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rgbClr val="1C243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Control / protection parameters</a:t>
              </a:r>
              <a:endParaRPr lang="en-US" sz="1500" dirty="0"/>
            </a:p>
            <a:p>
              <a:pPr marL="0" indent="0" algn="ctr">
                <a:buNone/>
              </a:pPr>
              <a:r>
                <a:rPr lang="en-US" sz="1500" dirty="0">
                  <a:solidFill>
                    <a:srgbClr val="1C243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Accuracy • latency • robustness</a:t>
              </a:r>
              <a:endParaRPr lang="en-US" sz="1500" dirty="0"/>
            </a:p>
          </p:txBody>
        </p:sp>
        <p:sp>
          <p:nvSpPr>
            <p:cNvPr id="23" name="Shape 9">
              <a:extLst>
                <a:ext uri="{FF2B5EF4-FFF2-40B4-BE49-F238E27FC236}">
                  <a16:creationId xmlns:a16="http://schemas.microsoft.com/office/drawing/2014/main" id="{80F7D695-D474-3775-8853-5D296F2B9EA6}"/>
                </a:ext>
              </a:extLst>
            </p:cNvPr>
            <p:cNvSpPr/>
            <p:nvPr/>
          </p:nvSpPr>
          <p:spPr>
            <a:xfrm>
              <a:off x="2523744" y="2221992"/>
              <a:ext cx="228600" cy="521208"/>
            </a:xfrm>
            <a:prstGeom prst="chevron">
              <a:avLst/>
            </a:prstGeom>
            <a:solidFill>
              <a:srgbClr val="AAB6C3"/>
            </a:solidFill>
            <a:ln w="12700">
              <a:solidFill>
                <a:srgbClr val="AAB6C3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Shape 10">
              <a:extLst>
                <a:ext uri="{FF2B5EF4-FFF2-40B4-BE49-F238E27FC236}">
                  <a16:creationId xmlns:a16="http://schemas.microsoft.com/office/drawing/2014/main" id="{AB39F718-6E09-4366-E57F-55AF15DDA32D}"/>
                </a:ext>
              </a:extLst>
            </p:cNvPr>
            <p:cNvSpPr/>
            <p:nvPr/>
          </p:nvSpPr>
          <p:spPr>
            <a:xfrm>
              <a:off x="2670048" y="1508760"/>
              <a:ext cx="2103120" cy="1993392"/>
            </a:xfrm>
            <a:prstGeom prst="roundRect">
              <a:avLst>
                <a:gd name="adj" fmla="val 2752"/>
              </a:avLst>
            </a:prstGeom>
            <a:solidFill>
              <a:srgbClr val="FFFFFF"/>
            </a:solidFill>
            <a:ln w="25400">
              <a:solidFill>
                <a:srgbClr val="3FA9F5"/>
              </a:solidFill>
              <a:prstDash val="solid"/>
            </a:ln>
            <a:effectLst>
              <a:outerShdw blurRad="1651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Shape 11">
              <a:extLst>
                <a:ext uri="{FF2B5EF4-FFF2-40B4-BE49-F238E27FC236}">
                  <a16:creationId xmlns:a16="http://schemas.microsoft.com/office/drawing/2014/main" id="{5E93D6AA-C783-5636-420F-B21866B6DC87}"/>
                </a:ext>
              </a:extLst>
            </p:cNvPr>
            <p:cNvSpPr/>
            <p:nvPr/>
          </p:nvSpPr>
          <p:spPr>
            <a:xfrm>
              <a:off x="2816352" y="1664208"/>
              <a:ext cx="429768" cy="429768"/>
            </a:xfrm>
            <a:prstGeom prst="ellipse">
              <a:avLst/>
            </a:prstGeom>
            <a:solidFill>
              <a:srgbClr val="3FA9F5"/>
            </a:solidFill>
            <a:ln w="12700">
              <a:solidFill>
                <a:srgbClr val="3FA9F5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 12">
              <a:extLst>
                <a:ext uri="{FF2B5EF4-FFF2-40B4-BE49-F238E27FC236}">
                  <a16:creationId xmlns:a16="http://schemas.microsoft.com/office/drawing/2014/main" id="{E392949A-B2DA-5C9E-7D89-2950F653E01B}"/>
                </a:ext>
              </a:extLst>
            </p:cNvPr>
            <p:cNvSpPr/>
            <p:nvPr/>
          </p:nvSpPr>
          <p:spPr>
            <a:xfrm>
              <a:off x="2816352" y="1746504"/>
              <a:ext cx="429768" cy="1554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</a:t>
              </a:r>
              <a:endParaRPr lang="en-US" sz="1100" dirty="0"/>
            </a:p>
          </p:txBody>
        </p:sp>
        <p:sp>
          <p:nvSpPr>
            <p:cNvPr id="31" name="Text 13">
              <a:extLst>
                <a:ext uri="{FF2B5EF4-FFF2-40B4-BE49-F238E27FC236}">
                  <a16:creationId xmlns:a16="http://schemas.microsoft.com/office/drawing/2014/main" id="{CD618E16-1A55-A4C5-EC1E-F5986A88E6FA}"/>
                </a:ext>
              </a:extLst>
            </p:cNvPr>
            <p:cNvSpPr/>
            <p:nvPr/>
          </p:nvSpPr>
          <p:spPr>
            <a:xfrm>
              <a:off x="3328416" y="1719072"/>
              <a:ext cx="1444752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3FA9F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MODEL ONE DIAGNOSTIC</a:t>
              </a:r>
              <a:endParaRPr lang="en-US" dirty="0"/>
            </a:p>
          </p:txBody>
        </p:sp>
        <p:sp>
          <p:nvSpPr>
            <p:cNvPr id="33" name="Text 14">
              <a:extLst>
                <a:ext uri="{FF2B5EF4-FFF2-40B4-BE49-F238E27FC236}">
                  <a16:creationId xmlns:a16="http://schemas.microsoft.com/office/drawing/2014/main" id="{2FC0ACE2-E187-075D-87CA-BAC10ABC4082}"/>
                </a:ext>
              </a:extLst>
            </p:cNvPr>
            <p:cNvSpPr/>
            <p:nvPr/>
          </p:nvSpPr>
          <p:spPr>
            <a:xfrm>
              <a:off x="2834640" y="2304288"/>
              <a:ext cx="1773936" cy="749808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rgbClr val="1C243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Plasma → signal</a:t>
              </a:r>
              <a:endParaRPr lang="en-US" sz="1500" dirty="0"/>
            </a:p>
            <a:p>
              <a:pPr marL="0" indent="0" algn="ctr">
                <a:buNone/>
              </a:pPr>
              <a:r>
                <a:rPr lang="en-US" sz="1500" dirty="0">
                  <a:solidFill>
                    <a:srgbClr val="1C243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Physics + instrument + uncertainty</a:t>
              </a:r>
              <a:endParaRPr lang="en-US" sz="1500" dirty="0"/>
            </a:p>
          </p:txBody>
        </p:sp>
        <p:sp>
          <p:nvSpPr>
            <p:cNvPr id="35" name="Shape 15">
              <a:extLst>
                <a:ext uri="{FF2B5EF4-FFF2-40B4-BE49-F238E27FC236}">
                  <a16:creationId xmlns:a16="http://schemas.microsoft.com/office/drawing/2014/main" id="{08A322C6-9CE7-DD58-37FF-261D87ABB687}"/>
                </a:ext>
              </a:extLst>
            </p:cNvPr>
            <p:cNvSpPr/>
            <p:nvPr/>
          </p:nvSpPr>
          <p:spPr>
            <a:xfrm>
              <a:off x="4809744" y="2221992"/>
              <a:ext cx="228600" cy="521208"/>
            </a:xfrm>
            <a:prstGeom prst="chevron">
              <a:avLst/>
            </a:prstGeom>
            <a:solidFill>
              <a:srgbClr val="AAB6C3"/>
            </a:solidFill>
            <a:ln w="12700">
              <a:solidFill>
                <a:srgbClr val="AAB6C3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Shape 16">
              <a:extLst>
                <a:ext uri="{FF2B5EF4-FFF2-40B4-BE49-F238E27FC236}">
                  <a16:creationId xmlns:a16="http://schemas.microsoft.com/office/drawing/2014/main" id="{50F3C4C5-4267-995A-A60D-49744C3ED6CA}"/>
                </a:ext>
              </a:extLst>
            </p:cNvPr>
            <p:cNvSpPr/>
            <p:nvPr/>
          </p:nvSpPr>
          <p:spPr>
            <a:xfrm>
              <a:off x="4956048" y="1508760"/>
              <a:ext cx="1956816" cy="1993392"/>
            </a:xfrm>
            <a:prstGeom prst="roundRect">
              <a:avLst>
                <a:gd name="adj" fmla="val 2804"/>
              </a:avLst>
            </a:prstGeom>
            <a:solidFill>
              <a:srgbClr val="FFFFFF"/>
            </a:solidFill>
            <a:ln w="25400">
              <a:solidFill>
                <a:srgbClr val="00A6A6"/>
              </a:solidFill>
              <a:prstDash val="solid"/>
            </a:ln>
            <a:effectLst>
              <a:outerShdw blurRad="1651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Shape 17">
              <a:extLst>
                <a:ext uri="{FF2B5EF4-FFF2-40B4-BE49-F238E27FC236}">
                  <a16:creationId xmlns:a16="http://schemas.microsoft.com/office/drawing/2014/main" id="{D66E09BF-85FA-B770-3B0F-DB1DD1AF0B12}"/>
                </a:ext>
              </a:extLst>
            </p:cNvPr>
            <p:cNvSpPr/>
            <p:nvPr/>
          </p:nvSpPr>
          <p:spPr>
            <a:xfrm>
              <a:off x="5102352" y="1664208"/>
              <a:ext cx="429768" cy="429768"/>
            </a:xfrm>
            <a:prstGeom prst="ellipse">
              <a:avLst/>
            </a:prstGeom>
            <a:solidFill>
              <a:srgbClr val="00A6A6"/>
            </a:solidFill>
            <a:ln w="12700">
              <a:solidFill>
                <a:srgbClr val="00A6A6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Text 18">
              <a:extLst>
                <a:ext uri="{FF2B5EF4-FFF2-40B4-BE49-F238E27FC236}">
                  <a16:creationId xmlns:a16="http://schemas.microsoft.com/office/drawing/2014/main" id="{B8F3BB74-3309-9722-F470-F52C6C55967E}"/>
                </a:ext>
              </a:extLst>
            </p:cNvPr>
            <p:cNvSpPr/>
            <p:nvPr/>
          </p:nvSpPr>
          <p:spPr>
            <a:xfrm>
              <a:off x="5102352" y="1746504"/>
              <a:ext cx="429768" cy="1554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</a:t>
              </a:r>
              <a:endParaRPr lang="en-US" sz="1100" dirty="0"/>
            </a:p>
          </p:txBody>
        </p:sp>
        <p:sp>
          <p:nvSpPr>
            <p:cNvPr id="43" name="Text 19">
              <a:extLst>
                <a:ext uri="{FF2B5EF4-FFF2-40B4-BE49-F238E27FC236}">
                  <a16:creationId xmlns:a16="http://schemas.microsoft.com/office/drawing/2014/main" id="{7B1D8165-1437-B049-2FB7-A29CF16E78AC}"/>
                </a:ext>
              </a:extLst>
            </p:cNvPr>
            <p:cNvSpPr/>
            <p:nvPr/>
          </p:nvSpPr>
          <p:spPr>
            <a:xfrm>
              <a:off x="5614416" y="1719072"/>
              <a:ext cx="1335024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0A6A6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OPTIMISE IT</a:t>
              </a:r>
              <a:endParaRPr lang="en-US" dirty="0"/>
            </a:p>
          </p:txBody>
        </p:sp>
        <p:sp>
          <p:nvSpPr>
            <p:cNvPr id="45" name="Text 20">
              <a:extLst>
                <a:ext uri="{FF2B5EF4-FFF2-40B4-BE49-F238E27FC236}">
                  <a16:creationId xmlns:a16="http://schemas.microsoft.com/office/drawing/2014/main" id="{B0434751-2EA2-EC4B-496A-393A50D5A133}"/>
                </a:ext>
              </a:extLst>
            </p:cNvPr>
            <p:cNvSpPr/>
            <p:nvPr/>
          </p:nvSpPr>
          <p:spPr>
            <a:xfrm>
              <a:off x="5120640" y="2304288"/>
              <a:ext cx="1627632" cy="749808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rgbClr val="1C243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Views • channels • resolution</a:t>
              </a:r>
              <a:endParaRPr lang="en-US" sz="1500" dirty="0"/>
            </a:p>
            <a:p>
              <a:pPr marL="0" indent="0" algn="ctr">
                <a:buNone/>
              </a:pPr>
              <a:r>
                <a:rPr lang="en-US" sz="1500" dirty="0">
                  <a:solidFill>
                    <a:srgbClr val="1C243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Maximise useful information</a:t>
              </a:r>
              <a:endParaRPr lang="en-US" sz="1500" dirty="0"/>
            </a:p>
          </p:txBody>
        </p:sp>
        <p:sp>
          <p:nvSpPr>
            <p:cNvPr id="47" name="Shape 21">
              <a:extLst>
                <a:ext uri="{FF2B5EF4-FFF2-40B4-BE49-F238E27FC236}">
                  <a16:creationId xmlns:a16="http://schemas.microsoft.com/office/drawing/2014/main" id="{7F83190B-95AF-D851-7E4F-639D149AC8D8}"/>
                </a:ext>
              </a:extLst>
            </p:cNvPr>
            <p:cNvSpPr/>
            <p:nvPr/>
          </p:nvSpPr>
          <p:spPr>
            <a:xfrm>
              <a:off x="6949440" y="2221992"/>
              <a:ext cx="228600" cy="521208"/>
            </a:xfrm>
            <a:prstGeom prst="chevron">
              <a:avLst/>
            </a:prstGeom>
            <a:solidFill>
              <a:srgbClr val="AAB6C3"/>
            </a:solidFill>
            <a:ln w="12700">
              <a:solidFill>
                <a:srgbClr val="AAB6C3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Shape 22">
              <a:extLst>
                <a:ext uri="{FF2B5EF4-FFF2-40B4-BE49-F238E27FC236}">
                  <a16:creationId xmlns:a16="http://schemas.microsoft.com/office/drawing/2014/main" id="{4614559F-4B69-62A2-3350-0982377E2654}"/>
                </a:ext>
              </a:extLst>
            </p:cNvPr>
            <p:cNvSpPr/>
            <p:nvPr/>
          </p:nvSpPr>
          <p:spPr>
            <a:xfrm>
              <a:off x="7104888" y="1508760"/>
              <a:ext cx="2139696" cy="1993392"/>
            </a:xfrm>
            <a:prstGeom prst="roundRect">
              <a:avLst>
                <a:gd name="adj" fmla="val 2752"/>
              </a:avLst>
            </a:prstGeom>
            <a:solidFill>
              <a:srgbClr val="FFFFFF"/>
            </a:solidFill>
            <a:ln w="25400">
              <a:solidFill>
                <a:srgbClr val="44A265"/>
              </a:solidFill>
              <a:prstDash val="solid"/>
            </a:ln>
            <a:effectLst>
              <a:outerShdw blurRad="1651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Shape 23">
              <a:extLst>
                <a:ext uri="{FF2B5EF4-FFF2-40B4-BE49-F238E27FC236}">
                  <a16:creationId xmlns:a16="http://schemas.microsoft.com/office/drawing/2014/main" id="{1B2CEBD0-A43C-F9EE-F0DB-ACEF64E834E7}"/>
                </a:ext>
              </a:extLst>
            </p:cNvPr>
            <p:cNvSpPr/>
            <p:nvPr/>
          </p:nvSpPr>
          <p:spPr>
            <a:xfrm>
              <a:off x="7251192" y="1664208"/>
              <a:ext cx="429768" cy="429768"/>
            </a:xfrm>
            <a:prstGeom prst="ellipse">
              <a:avLst/>
            </a:prstGeom>
            <a:solidFill>
              <a:srgbClr val="44A265"/>
            </a:solidFill>
            <a:ln w="12700">
              <a:solidFill>
                <a:srgbClr val="44A265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Text 24">
              <a:extLst>
                <a:ext uri="{FF2B5EF4-FFF2-40B4-BE49-F238E27FC236}">
                  <a16:creationId xmlns:a16="http://schemas.microsoft.com/office/drawing/2014/main" id="{C709BA40-7AB6-09CC-D20E-77C4412CDFF7}"/>
                </a:ext>
              </a:extLst>
            </p:cNvPr>
            <p:cNvSpPr/>
            <p:nvPr/>
          </p:nvSpPr>
          <p:spPr>
            <a:xfrm>
              <a:off x="7251192" y="1746504"/>
              <a:ext cx="429768" cy="1554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</a:t>
              </a:r>
              <a:endParaRPr lang="en-US" sz="1100" dirty="0"/>
            </a:p>
          </p:txBody>
        </p:sp>
        <p:sp>
          <p:nvSpPr>
            <p:cNvPr id="55" name="Text 25">
              <a:extLst>
                <a:ext uri="{FF2B5EF4-FFF2-40B4-BE49-F238E27FC236}">
                  <a16:creationId xmlns:a16="http://schemas.microsoft.com/office/drawing/2014/main" id="{825822A7-2F97-7487-15E5-803A1706D9E0}"/>
                </a:ext>
              </a:extLst>
            </p:cNvPr>
            <p:cNvSpPr/>
            <p:nvPr/>
          </p:nvSpPr>
          <p:spPr>
            <a:xfrm>
              <a:off x="7763256" y="1719072"/>
              <a:ext cx="13716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44A26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INTEGRATE A CLUSTER</a:t>
              </a:r>
              <a:endParaRPr lang="en-US" dirty="0"/>
            </a:p>
          </p:txBody>
        </p:sp>
        <p:sp>
          <p:nvSpPr>
            <p:cNvPr id="57" name="Text 26">
              <a:extLst>
                <a:ext uri="{FF2B5EF4-FFF2-40B4-BE49-F238E27FC236}">
                  <a16:creationId xmlns:a16="http://schemas.microsoft.com/office/drawing/2014/main" id="{575B6CC3-8098-875E-0FD3-6AB1C48CDA2A}"/>
                </a:ext>
              </a:extLst>
            </p:cNvPr>
            <p:cNvSpPr/>
            <p:nvPr/>
          </p:nvSpPr>
          <p:spPr>
            <a:xfrm>
              <a:off x="7269480" y="2304288"/>
              <a:ext cx="1810512" cy="749808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rgbClr val="1C243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Shared state + joint likelihood</a:t>
              </a:r>
              <a:endParaRPr lang="en-US" sz="1500" dirty="0"/>
            </a:p>
            <a:p>
              <a:pPr marL="0" indent="0" algn="ctr">
                <a:buNone/>
              </a:pPr>
              <a:r>
                <a:rPr lang="en-US" sz="1500" dirty="0">
                  <a:solidFill>
                    <a:srgbClr val="1C243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Resolve degeneracy • cross-check</a:t>
              </a:r>
              <a:endParaRPr lang="en-US" sz="1500" dirty="0"/>
            </a:p>
          </p:txBody>
        </p:sp>
        <p:sp>
          <p:nvSpPr>
            <p:cNvPr id="59" name="Shape 27">
              <a:extLst>
                <a:ext uri="{FF2B5EF4-FFF2-40B4-BE49-F238E27FC236}">
                  <a16:creationId xmlns:a16="http://schemas.microsoft.com/office/drawing/2014/main" id="{43B2A5C3-8948-3C90-2324-DDF0A62A3B4C}"/>
                </a:ext>
              </a:extLst>
            </p:cNvPr>
            <p:cNvSpPr/>
            <p:nvPr/>
          </p:nvSpPr>
          <p:spPr>
            <a:xfrm>
              <a:off x="9281160" y="2221992"/>
              <a:ext cx="228600" cy="521208"/>
            </a:xfrm>
            <a:prstGeom prst="chevron">
              <a:avLst/>
            </a:prstGeom>
            <a:solidFill>
              <a:srgbClr val="AAB6C3"/>
            </a:solidFill>
            <a:ln w="12700">
              <a:solidFill>
                <a:srgbClr val="AAB6C3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Shape 28">
              <a:extLst>
                <a:ext uri="{FF2B5EF4-FFF2-40B4-BE49-F238E27FC236}">
                  <a16:creationId xmlns:a16="http://schemas.microsoft.com/office/drawing/2014/main" id="{10C1FDF0-428C-A751-8FF7-2F409ACC5DBF}"/>
                </a:ext>
              </a:extLst>
            </p:cNvPr>
            <p:cNvSpPr/>
            <p:nvPr/>
          </p:nvSpPr>
          <p:spPr>
            <a:xfrm>
              <a:off x="9436608" y="1508760"/>
              <a:ext cx="2221992" cy="1993392"/>
            </a:xfrm>
            <a:prstGeom prst="roundRect">
              <a:avLst>
                <a:gd name="adj" fmla="val 2752"/>
              </a:avLst>
            </a:prstGeom>
            <a:solidFill>
              <a:srgbClr val="FFFFFF"/>
            </a:solidFill>
            <a:ln w="25400">
              <a:solidFill>
                <a:srgbClr val="F28C28"/>
              </a:solidFill>
              <a:prstDash val="solid"/>
            </a:ln>
            <a:effectLst>
              <a:outerShdw blurRad="1651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Shape 29">
              <a:extLst>
                <a:ext uri="{FF2B5EF4-FFF2-40B4-BE49-F238E27FC236}">
                  <a16:creationId xmlns:a16="http://schemas.microsoft.com/office/drawing/2014/main" id="{70FE8E4A-F735-C943-73E9-009EFC7D3F63}"/>
                </a:ext>
              </a:extLst>
            </p:cNvPr>
            <p:cNvSpPr/>
            <p:nvPr/>
          </p:nvSpPr>
          <p:spPr>
            <a:xfrm>
              <a:off x="9582912" y="1664208"/>
              <a:ext cx="429768" cy="429768"/>
            </a:xfrm>
            <a:prstGeom prst="ellipse">
              <a:avLst/>
            </a:prstGeom>
            <a:solidFill>
              <a:srgbClr val="F28C28"/>
            </a:solidFill>
            <a:ln w="12700">
              <a:solidFill>
                <a:srgbClr val="F28C28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Text 30">
              <a:extLst>
                <a:ext uri="{FF2B5EF4-FFF2-40B4-BE49-F238E27FC236}">
                  <a16:creationId xmlns:a16="http://schemas.microsoft.com/office/drawing/2014/main" id="{2D141A46-1047-5650-EDD7-EBFF2D22B4EE}"/>
                </a:ext>
              </a:extLst>
            </p:cNvPr>
            <p:cNvSpPr/>
            <p:nvPr/>
          </p:nvSpPr>
          <p:spPr>
            <a:xfrm>
              <a:off x="9582912" y="1746504"/>
              <a:ext cx="429768" cy="1554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</a:t>
              </a:r>
              <a:endParaRPr lang="en-US" sz="1100" dirty="0"/>
            </a:p>
          </p:txBody>
        </p:sp>
        <p:sp>
          <p:nvSpPr>
            <p:cNvPr id="67" name="Text 31">
              <a:extLst>
                <a:ext uri="{FF2B5EF4-FFF2-40B4-BE49-F238E27FC236}">
                  <a16:creationId xmlns:a16="http://schemas.microsoft.com/office/drawing/2014/main" id="{4938DBD8-3E88-D6BE-1549-B231D56F0613}"/>
                </a:ext>
              </a:extLst>
            </p:cNvPr>
            <p:cNvSpPr/>
            <p:nvPr/>
          </p:nvSpPr>
          <p:spPr>
            <a:xfrm>
              <a:off x="10094976" y="1719072"/>
              <a:ext cx="1453896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F28C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SELECT THE SET</a:t>
              </a:r>
              <a:endParaRPr lang="en-US" dirty="0"/>
            </a:p>
          </p:txBody>
        </p:sp>
        <p:sp>
          <p:nvSpPr>
            <p:cNvPr id="69" name="Text 32">
              <a:extLst>
                <a:ext uri="{FF2B5EF4-FFF2-40B4-BE49-F238E27FC236}">
                  <a16:creationId xmlns:a16="http://schemas.microsoft.com/office/drawing/2014/main" id="{DCEF573D-6582-212E-6A06-2EBF498FEB87}"/>
                </a:ext>
              </a:extLst>
            </p:cNvPr>
            <p:cNvSpPr/>
            <p:nvPr/>
          </p:nvSpPr>
          <p:spPr>
            <a:xfrm>
              <a:off x="9601200" y="2304288"/>
              <a:ext cx="1892808" cy="749808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rgbClr val="1C243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Meet requirements with minimum</a:t>
              </a:r>
              <a:endParaRPr lang="en-US" sz="1500" dirty="0"/>
            </a:p>
            <a:p>
              <a:pPr marL="0" indent="0" algn="ctr">
                <a:buNone/>
              </a:pPr>
              <a:r>
                <a:rPr lang="en-US" sz="1500" dirty="0">
                  <a:solidFill>
                    <a:srgbClr val="1C243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machine impact and uncertainty</a:t>
              </a:r>
              <a:endParaRPr lang="en-US" sz="1500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7F0F938-EE52-6C51-109C-7D5FEFD0B2FE}"/>
              </a:ext>
            </a:extLst>
          </p:cNvPr>
          <p:cNvGrpSpPr/>
          <p:nvPr/>
        </p:nvGrpSpPr>
        <p:grpSpPr>
          <a:xfrm>
            <a:off x="454323" y="3858768"/>
            <a:ext cx="10765365" cy="585216"/>
            <a:chOff x="454323" y="3858768"/>
            <a:chExt cx="10765365" cy="585216"/>
          </a:xfrm>
        </p:grpSpPr>
        <p:sp>
          <p:nvSpPr>
            <p:cNvPr id="71" name="Shape 33">
              <a:extLst>
                <a:ext uri="{FF2B5EF4-FFF2-40B4-BE49-F238E27FC236}">
                  <a16:creationId xmlns:a16="http://schemas.microsoft.com/office/drawing/2014/main" id="{07CCAA88-7997-A857-D722-20FA999A9966}"/>
                </a:ext>
              </a:extLst>
            </p:cNvPr>
            <p:cNvSpPr/>
            <p:nvPr/>
          </p:nvSpPr>
          <p:spPr>
            <a:xfrm>
              <a:off x="454323" y="3858768"/>
              <a:ext cx="10765365" cy="585216"/>
            </a:xfrm>
            <a:prstGeom prst="roundRect">
              <a:avLst/>
            </a:prstGeom>
            <a:solidFill>
              <a:srgbClr val="E7F0FA"/>
            </a:solidFill>
            <a:ln w="12700">
              <a:solidFill>
                <a:srgbClr val="BED3EA"/>
              </a:solidFill>
              <a:prstDash val="solid"/>
            </a:ln>
          </p:spPr>
          <p:txBody>
            <a:bodyPr/>
            <a:lstStyle/>
            <a:p>
              <a:endParaRPr lang="en-GB" sz="1400"/>
            </a:p>
          </p:txBody>
        </p:sp>
        <p:sp>
          <p:nvSpPr>
            <p:cNvPr id="73" name="Text 34">
              <a:extLst>
                <a:ext uri="{FF2B5EF4-FFF2-40B4-BE49-F238E27FC236}">
                  <a16:creationId xmlns:a16="http://schemas.microsoft.com/office/drawing/2014/main" id="{BC64447E-DB2B-4108-307E-4E9A9AD560CB}"/>
                </a:ext>
              </a:extLst>
            </p:cNvPr>
            <p:cNvSpPr/>
            <p:nvPr/>
          </p:nvSpPr>
          <p:spPr>
            <a:xfrm>
              <a:off x="530352" y="4051935"/>
              <a:ext cx="1507113" cy="17145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70A3D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candidate state  x</a:t>
              </a:r>
              <a:endParaRPr lang="en-US" sz="1400" dirty="0"/>
            </a:p>
          </p:txBody>
        </p:sp>
        <p:sp>
          <p:nvSpPr>
            <p:cNvPr id="75" name="Text 35">
              <a:extLst>
                <a:ext uri="{FF2B5EF4-FFF2-40B4-BE49-F238E27FC236}">
                  <a16:creationId xmlns:a16="http://schemas.microsoft.com/office/drawing/2014/main" id="{543A32B6-0730-0994-8AE7-4EE9327A42B3}"/>
                </a:ext>
              </a:extLst>
            </p:cNvPr>
            <p:cNvSpPr/>
            <p:nvPr/>
          </p:nvSpPr>
          <p:spPr>
            <a:xfrm>
              <a:off x="2056655" y="4023360"/>
              <a:ext cx="383792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667085"/>
                  </a:solidFill>
                </a:rPr>
                <a:t>→</a:t>
              </a:r>
              <a:endParaRPr lang="en-US" sz="1400" dirty="0"/>
            </a:p>
          </p:txBody>
        </p:sp>
        <p:sp>
          <p:nvSpPr>
            <p:cNvPr id="77" name="Text 36">
              <a:extLst>
                <a:ext uri="{FF2B5EF4-FFF2-40B4-BE49-F238E27FC236}">
                  <a16:creationId xmlns:a16="http://schemas.microsoft.com/office/drawing/2014/main" id="{36ECB37D-CDB8-B419-EADF-AF3A30284A3F}"/>
                </a:ext>
              </a:extLst>
            </p:cNvPr>
            <p:cNvSpPr/>
            <p:nvPr/>
          </p:nvSpPr>
          <p:spPr>
            <a:xfrm>
              <a:off x="2440446" y="4023360"/>
              <a:ext cx="3243042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7365D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synthetic signal  d = F(x, design) + ε</a:t>
              </a:r>
              <a:endParaRPr lang="en-US" sz="1400" dirty="0"/>
            </a:p>
          </p:txBody>
        </p:sp>
        <p:sp>
          <p:nvSpPr>
            <p:cNvPr id="79" name="Text 37">
              <a:extLst>
                <a:ext uri="{FF2B5EF4-FFF2-40B4-BE49-F238E27FC236}">
                  <a16:creationId xmlns:a16="http://schemas.microsoft.com/office/drawing/2014/main" id="{1D4EE026-AD4E-5423-D006-08B5EC8AB1B5}"/>
                </a:ext>
              </a:extLst>
            </p:cNvPr>
            <p:cNvSpPr/>
            <p:nvPr/>
          </p:nvSpPr>
          <p:spPr>
            <a:xfrm>
              <a:off x="5606730" y="4023360"/>
              <a:ext cx="383792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667085"/>
                  </a:solidFill>
                </a:rPr>
                <a:t>→</a:t>
              </a:r>
              <a:endParaRPr lang="en-US" sz="1400" dirty="0"/>
            </a:p>
          </p:txBody>
        </p:sp>
        <p:sp>
          <p:nvSpPr>
            <p:cNvPr id="81" name="Text 38">
              <a:extLst>
                <a:ext uri="{FF2B5EF4-FFF2-40B4-BE49-F238E27FC236}">
                  <a16:creationId xmlns:a16="http://schemas.microsoft.com/office/drawing/2014/main" id="{7C8A080C-816F-E94F-6788-0851720DAB32}"/>
                </a:ext>
              </a:extLst>
            </p:cNvPr>
            <p:cNvSpPr/>
            <p:nvPr/>
          </p:nvSpPr>
          <p:spPr>
            <a:xfrm>
              <a:off x="6009712" y="4037076"/>
              <a:ext cx="2110856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44A26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posterior  p(x | all data)</a:t>
              </a:r>
              <a:endParaRPr lang="en-US" sz="1400" dirty="0"/>
            </a:p>
          </p:txBody>
        </p:sp>
        <p:sp>
          <p:nvSpPr>
            <p:cNvPr id="83" name="Text 39">
              <a:extLst>
                <a:ext uri="{FF2B5EF4-FFF2-40B4-BE49-F238E27FC236}">
                  <a16:creationId xmlns:a16="http://schemas.microsoft.com/office/drawing/2014/main" id="{9A11297A-4D17-2FEA-9DBD-06F264CF7031}"/>
                </a:ext>
              </a:extLst>
            </p:cNvPr>
            <p:cNvSpPr/>
            <p:nvPr/>
          </p:nvSpPr>
          <p:spPr>
            <a:xfrm>
              <a:off x="8139757" y="4023360"/>
              <a:ext cx="383792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667085"/>
                  </a:solidFill>
                </a:rPr>
                <a:t>→</a:t>
              </a:r>
              <a:endParaRPr lang="en-US" sz="1400" dirty="0"/>
            </a:p>
          </p:txBody>
        </p:sp>
        <p:sp>
          <p:nvSpPr>
            <p:cNvPr id="85" name="Text 40">
              <a:extLst>
                <a:ext uri="{FF2B5EF4-FFF2-40B4-BE49-F238E27FC236}">
                  <a16:creationId xmlns:a16="http://schemas.microsoft.com/office/drawing/2014/main" id="{3F6B300D-D5B1-2BDA-48F0-006DBDD0F118}"/>
                </a:ext>
              </a:extLst>
            </p:cNvPr>
            <p:cNvSpPr/>
            <p:nvPr/>
          </p:nvSpPr>
          <p:spPr>
            <a:xfrm>
              <a:off x="8542739" y="4037076"/>
              <a:ext cx="2350726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28C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value of the diagnostic set</a:t>
              </a:r>
              <a:endParaRPr lang="en-US" sz="14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7C025CD-0555-9476-9AE6-5FF320870813}"/>
              </a:ext>
            </a:extLst>
          </p:cNvPr>
          <p:cNvGrpSpPr/>
          <p:nvPr/>
        </p:nvGrpSpPr>
        <p:grpSpPr>
          <a:xfrm>
            <a:off x="701278" y="4611569"/>
            <a:ext cx="10957322" cy="1697791"/>
            <a:chOff x="701278" y="4611569"/>
            <a:chExt cx="10957322" cy="1697791"/>
          </a:xfrm>
        </p:grpSpPr>
        <p:sp>
          <p:nvSpPr>
            <p:cNvPr id="87" name="Shape 41">
              <a:extLst>
                <a:ext uri="{FF2B5EF4-FFF2-40B4-BE49-F238E27FC236}">
                  <a16:creationId xmlns:a16="http://schemas.microsoft.com/office/drawing/2014/main" id="{7905183A-D76B-220B-E637-2C72BB638F9E}"/>
                </a:ext>
              </a:extLst>
            </p:cNvPr>
            <p:cNvSpPr/>
            <p:nvPr/>
          </p:nvSpPr>
          <p:spPr>
            <a:xfrm>
              <a:off x="1874520" y="4611569"/>
              <a:ext cx="8183880" cy="1234440"/>
            </a:xfrm>
            <a:prstGeom prst="arc">
              <a:avLst/>
            </a:prstGeom>
            <a:solidFill>
              <a:srgbClr val="F5F6F8">
                <a:alpha val="0"/>
              </a:srgbClr>
            </a:solidFill>
            <a:ln w="25400">
              <a:solidFill>
                <a:srgbClr val="070A3D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6B1BB764-BE18-B4B7-138C-68894A4E6185}"/>
                </a:ext>
              </a:extLst>
            </p:cNvPr>
            <p:cNvGrpSpPr/>
            <p:nvPr/>
          </p:nvGrpSpPr>
          <p:grpSpPr>
            <a:xfrm>
              <a:off x="701278" y="4683225"/>
              <a:ext cx="9964420" cy="694381"/>
              <a:chOff x="701278" y="4683225"/>
              <a:chExt cx="9964420" cy="694381"/>
            </a:xfrm>
          </p:grpSpPr>
          <p:sp>
            <p:nvSpPr>
              <p:cNvPr id="89" name="Text 42">
                <a:extLst>
                  <a:ext uri="{FF2B5EF4-FFF2-40B4-BE49-F238E27FC236}">
                    <a16:creationId xmlns:a16="http://schemas.microsoft.com/office/drawing/2014/main" id="{398C3620-2C2B-20B7-4770-9B990E076216}"/>
                  </a:ext>
                </a:extLst>
              </p:cNvPr>
              <p:cNvSpPr/>
              <p:nvPr/>
            </p:nvSpPr>
            <p:spPr>
              <a:xfrm>
                <a:off x="5166360" y="4683225"/>
                <a:ext cx="1783080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500" b="1" dirty="0">
                    <a:solidFill>
                      <a:srgbClr val="070A3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ITERATE</a:t>
                </a:r>
                <a:endParaRPr lang="en-US" sz="1500" dirty="0"/>
              </a:p>
            </p:txBody>
          </p:sp>
          <p:sp>
            <p:nvSpPr>
              <p:cNvPr id="91" name="Text 43">
                <a:extLst>
                  <a:ext uri="{FF2B5EF4-FFF2-40B4-BE49-F238E27FC236}">
                    <a16:creationId xmlns:a16="http://schemas.microsoft.com/office/drawing/2014/main" id="{76A825F4-16DF-E8FB-729B-B6FFC3FCDA2F}"/>
                  </a:ext>
                </a:extLst>
              </p:cNvPr>
              <p:cNvSpPr/>
              <p:nvPr/>
            </p:nvSpPr>
            <p:spPr>
              <a:xfrm>
                <a:off x="701278" y="4993558"/>
                <a:ext cx="9964420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dirty="0">
                    <a:solidFill>
                      <a:srgbClr val="04074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Add, remove or redesign diagnostics until </a:t>
                </a:r>
              </a:p>
              <a:p>
                <a:pPr marL="0" indent="0" algn="ctr">
                  <a:buNone/>
                </a:pPr>
                <a:r>
                  <a:rPr lang="en-US" dirty="0">
                    <a:solidFill>
                      <a:srgbClr val="04074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the required plasma parameters are identifiable at the required performance.</a:t>
                </a:r>
                <a:endParaRPr lang="en-US" dirty="0">
                  <a:solidFill>
                    <a:srgbClr val="040740"/>
                  </a:solidFill>
                </a:endParaRPr>
              </a:p>
            </p:txBody>
          </p:sp>
        </p:grpSp>
        <p:sp>
          <p:nvSpPr>
            <p:cNvPr id="93" name="Shape 44">
              <a:extLst>
                <a:ext uri="{FF2B5EF4-FFF2-40B4-BE49-F238E27FC236}">
                  <a16:creationId xmlns:a16="http://schemas.microsoft.com/office/drawing/2014/main" id="{4C3EA12A-EEED-27A7-E85A-845DBB355BEF}"/>
                </a:ext>
              </a:extLst>
            </p:cNvPr>
            <p:cNvSpPr/>
            <p:nvPr/>
          </p:nvSpPr>
          <p:spPr>
            <a:xfrm>
              <a:off x="960120" y="5522976"/>
              <a:ext cx="10698480" cy="786384"/>
            </a:xfrm>
            <a:prstGeom prst="roundRect">
              <a:avLst/>
            </a:prstGeom>
            <a:solidFill>
              <a:srgbClr val="FF0000"/>
            </a:solidFill>
            <a:ln w="12700">
              <a:solidFill>
                <a:srgbClr val="070A3D"/>
              </a:solidFill>
              <a:prstDash val="solid"/>
            </a:ln>
          </p:spPr>
          <p:txBody>
            <a:bodyPr/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 output is </a:t>
              </a:r>
              <a:r>
                <a:rPr lang="en-US" sz="24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not a measurement</a:t>
              </a:r>
              <a:r>
                <a:rPr lang="en-US" sz="24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</a:t>
              </a:r>
            </a:p>
            <a:p>
              <a:pPr algn="ctr"/>
              <a:r>
                <a:rPr lang="en-US" sz="24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it is a </a:t>
              </a:r>
              <a:r>
                <a:rPr lang="en-US" sz="24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trusted</a:t>
              </a:r>
              <a:r>
                <a:rPr lang="en-US" sz="24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plasma-state </a:t>
              </a:r>
              <a:r>
                <a:rPr lang="en-US" sz="24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estimate</a:t>
              </a:r>
              <a:r>
                <a:rPr lang="en-US" sz="24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with an </a:t>
              </a:r>
              <a:r>
                <a:rPr lang="en-US" sz="24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uncertainty</a:t>
              </a:r>
              <a:r>
                <a:rPr lang="en-US" sz="24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level </a:t>
              </a:r>
              <a:endParaRPr lang="en-US" sz="2400" dirty="0"/>
            </a:p>
            <a:p>
              <a:pPr algn="ctr"/>
              <a:endParaRPr lang="en-GB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6" name="Title 2">
            <a:extLst>
              <a:ext uri="{FF2B5EF4-FFF2-40B4-BE49-F238E27FC236}">
                <a16:creationId xmlns:a16="http://schemas.microsoft.com/office/drawing/2014/main" id="{E3B7555C-EA54-824B-FFB7-94CBFA04B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323" y="-127350"/>
            <a:ext cx="11600345" cy="810324"/>
          </a:xfrm>
        </p:spPr>
        <p:txBody>
          <a:bodyPr/>
          <a:lstStyle/>
          <a:p>
            <a:br>
              <a:rPr lang="en-GB" dirty="0"/>
            </a:br>
            <a:r>
              <a:rPr lang="en-GB" dirty="0"/>
              <a:t>Forward Modelling and Integrated Data Analysis (FMIDA) logic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09A0004-D656-07DE-1545-F71B5C5A2477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dirty="0" err="1"/>
              <a:t>A.Boboc</a:t>
            </a:r>
            <a:r>
              <a:rPr lang="en-GB" sz="800" dirty="0"/>
              <a:t> and </a:t>
            </a:r>
            <a:r>
              <a:rPr lang="en-GB" sz="800" dirty="0" err="1"/>
              <a:t>A.Meigs</a:t>
            </a:r>
            <a:r>
              <a:rPr lang="en-GB" sz="800" dirty="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 dirty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70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5CBB0-E939-CDEE-378E-285610E97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CC096F3-BD54-37AA-321D-F2D89A785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869" y="1911875"/>
            <a:ext cx="10262307" cy="2663859"/>
          </a:xfrm>
        </p:spPr>
        <p:txBody>
          <a:bodyPr>
            <a:normAutofit/>
          </a:bodyPr>
          <a:lstStyle/>
          <a:p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1" dirty="0"/>
              <a:t>Qualification</a:t>
            </a:r>
            <a:r>
              <a:rPr lang="en-GB" dirty="0"/>
              <a:t> of simplified models and software frameworks using data from existing machines suitable for real-time control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Frameworks/techniques that can handle </a:t>
            </a:r>
            <a:r>
              <a:rPr lang="en-GB" b="1" dirty="0"/>
              <a:t>large complex groups of diagnostic </a:t>
            </a:r>
            <a:r>
              <a:rPr lang="en-GB" dirty="0"/>
              <a:t>and produce surrogate models for control if necessary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Availability of </a:t>
            </a:r>
            <a:r>
              <a:rPr lang="en-GB" b="1" dirty="0"/>
              <a:t>groups of professional scientific programmers </a:t>
            </a:r>
            <a:r>
              <a:rPr lang="en-GB" dirty="0"/>
              <a:t>for these tasks and integration with new “standards” such as IMAS/</a:t>
            </a:r>
            <a:r>
              <a:rPr lang="en-GB" dirty="0" err="1"/>
              <a:t>SimDB</a:t>
            </a:r>
            <a:r>
              <a:rPr lang="en-GB" dirty="0"/>
              <a:t> for all input/output data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8E822B-DF95-58A0-799D-3F997BA6B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51" y="290097"/>
            <a:ext cx="11600345" cy="810324"/>
          </a:xfrm>
        </p:spPr>
        <p:txBody>
          <a:bodyPr/>
          <a:lstStyle/>
          <a:p>
            <a:br>
              <a:rPr lang="en-GB" dirty="0"/>
            </a:br>
            <a:r>
              <a:rPr lang="en-GB" dirty="0"/>
              <a:t>Forward Modelling and Integrated Data Analysis (FMIDA) strategy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E8E157-A707-1728-2628-2143A1258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78926-2850-7173-CF07-13183EDC4B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5F212-87F3-75F7-42E9-916C2A498972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dirty="0" err="1"/>
              <a:t>A.Boboc</a:t>
            </a:r>
            <a:r>
              <a:rPr lang="en-GB" sz="800" dirty="0"/>
              <a:t> and </a:t>
            </a:r>
            <a:r>
              <a:rPr lang="en-GB" sz="800" dirty="0" err="1"/>
              <a:t>A.Meigs</a:t>
            </a:r>
            <a:r>
              <a:rPr lang="en-GB" sz="800" dirty="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 dirty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95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3E740F-8D86-D951-E517-739B5CB6C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3" y="449969"/>
            <a:ext cx="11120763" cy="810324"/>
          </a:xfrm>
        </p:spPr>
        <p:txBody>
          <a:bodyPr/>
          <a:lstStyle/>
          <a:p>
            <a:r>
              <a:rPr lang="en-GB" dirty="0"/>
              <a:t>Use the past : staffing and lesson-learned issues from old experiments</a:t>
            </a:r>
            <a:r>
              <a:rPr lang="en-GB" baseline="30000" dirty="0"/>
              <a:t>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4B8DE-0490-BC91-0260-5A591AE88C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5C479-A912-3912-4F92-2B1F70BD8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7530B1-D50F-A1B7-5CED-C1B5FB4CC1CA}"/>
              </a:ext>
            </a:extLst>
          </p:cNvPr>
          <p:cNvSpPr txBox="1"/>
          <p:nvPr/>
        </p:nvSpPr>
        <p:spPr>
          <a:xfrm>
            <a:off x="164592" y="1828800"/>
            <a:ext cx="10698480" cy="40690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b="1" dirty="0">
                <a:latin typeface="+mj-lt"/>
              </a:rPr>
              <a:t>Human-resource capability is </a:t>
            </a:r>
            <a:r>
              <a:rPr dirty="0">
                <a:latin typeface="+mj-lt"/>
              </a:rPr>
              <a:t>identified as rarely considered at early design phase, yet decisive for systems that must run for decades; succession planning is listed as a day-one design requirement. 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b="1" dirty="0">
                <a:latin typeface="+mj-lt"/>
              </a:rPr>
              <a:t>Software development </a:t>
            </a:r>
            <a:r>
              <a:rPr dirty="0">
                <a:latin typeface="+mj-lt"/>
              </a:rPr>
              <a:t>is judged to carry the same importance and cost as hardware, if not more — and is routinely unbudgeted.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dirty="0">
                <a:latin typeface="+mj-lt"/>
              </a:rPr>
              <a:t>Diagnosticians must be involved </a:t>
            </a:r>
            <a:r>
              <a:rPr lang="en-GB" dirty="0">
                <a:latin typeface="+mj-lt"/>
              </a:rPr>
              <a:t>for </a:t>
            </a:r>
            <a:r>
              <a:rPr lang="en-GB" b="1" dirty="0">
                <a:latin typeface="+mj-lt"/>
              </a:rPr>
              <a:t>full </a:t>
            </a:r>
            <a:r>
              <a:rPr b="1" dirty="0">
                <a:latin typeface="+mj-lt"/>
              </a:rPr>
              <a:t>mechanical design</a:t>
            </a:r>
            <a:r>
              <a:rPr lang="en-GB" b="1" dirty="0">
                <a:latin typeface="+mj-lt"/>
              </a:rPr>
              <a:t> of the plant</a:t>
            </a:r>
            <a:r>
              <a:rPr b="1" dirty="0">
                <a:latin typeface="+mj-lt"/>
              </a:rPr>
              <a:t>, </a:t>
            </a:r>
            <a:r>
              <a:rPr dirty="0">
                <a:latin typeface="+mj-lt"/>
              </a:rPr>
              <a:t>not consulted after it. 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b="1" dirty="0">
                <a:latin typeface="+mj-lt"/>
              </a:rPr>
              <a:t>Routine tasks are team-sized</a:t>
            </a:r>
            <a:r>
              <a:rPr dirty="0">
                <a:latin typeface="+mj-lt"/>
              </a:rPr>
              <a:t>, not person-sized: full system </a:t>
            </a:r>
            <a:r>
              <a:rPr lang="en-GB" dirty="0">
                <a:latin typeface="+mj-lt"/>
              </a:rPr>
              <a:t>commissioning could require many people for weeks at a time</a:t>
            </a:r>
            <a:r>
              <a:rPr dirty="0">
                <a:latin typeface="+mj-lt"/>
              </a:rPr>
              <a:t>; 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b="1" dirty="0">
                <a:latin typeface="+mj-lt"/>
              </a:rPr>
              <a:t>Costing</a:t>
            </a:r>
            <a:r>
              <a:rPr lang="en-GB" dirty="0">
                <a:latin typeface="+mj-lt"/>
              </a:rPr>
              <a:t> for the diagnostic lifetime never done</a:t>
            </a:r>
            <a:endParaRPr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209316-92E8-2F12-91EC-E5172393E1FE}"/>
              </a:ext>
            </a:extLst>
          </p:cNvPr>
          <p:cNvSpPr txBox="1"/>
          <p:nvPr/>
        </p:nvSpPr>
        <p:spPr>
          <a:xfrm>
            <a:off x="320040" y="5449824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i="1">
                <a:solidFill>
                  <a:srgbClr val="808283"/>
                </a:solidFill>
                <a:latin typeface="Arial"/>
              </a:rPr>
              <a:t>All five points paraphrased from the lessons-learned section of [1] — an open-access UKAEA-authored paper (UKAEA-CCFE-PR(24)263), i.e. our own recorded experience, not an external opinion.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731596-59C0-DF51-4BE8-06CD1138807A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dirty="0" err="1"/>
              <a:t>A.Boboc</a:t>
            </a:r>
            <a:r>
              <a:rPr lang="en-GB" sz="800" dirty="0"/>
              <a:t> and </a:t>
            </a:r>
            <a:r>
              <a:rPr lang="en-GB" sz="800" dirty="0" err="1"/>
              <a:t>A.Meigs</a:t>
            </a:r>
            <a:r>
              <a:rPr lang="en-GB" sz="800" dirty="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 dirty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957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B781-E489-BF86-FF77-251C5BC1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B95F62-B736-4884-FBF1-F624A3F74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3" y="149796"/>
            <a:ext cx="11120763" cy="810324"/>
          </a:xfrm>
        </p:spPr>
        <p:txBody>
          <a:bodyPr/>
          <a:lstStyle/>
          <a:p>
            <a:r>
              <a:rPr lang="en-GB" dirty="0"/>
              <a:t>Conclusion</a:t>
            </a:r>
            <a:endParaRPr lang="en-GB" baseline="30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0072B-C48A-C6E0-1EC3-566ED18AB5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537A5-7A1D-F5F7-468B-5C3149C8EB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EE2157-A0C5-BD85-3DDB-46C78A08FE94}"/>
              </a:ext>
            </a:extLst>
          </p:cNvPr>
          <p:cNvSpPr txBox="1"/>
          <p:nvPr/>
        </p:nvSpPr>
        <p:spPr>
          <a:xfrm>
            <a:off x="164592" y="1828800"/>
            <a:ext cx="10698480" cy="1482291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b="1" dirty="0">
                <a:latin typeface="+mj-lt"/>
              </a:rPr>
              <a:t>Non-stop operation</a:t>
            </a:r>
            <a:r>
              <a:rPr lang="en-GB" dirty="0">
                <a:latin typeface="+mj-lt"/>
              </a:rPr>
              <a:t>, full automation</a:t>
            </a:r>
            <a:endParaRPr lang="en-GB" b="1" dirty="0">
              <a:latin typeface="+mj-lt"/>
            </a:endParaRP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b="1" dirty="0"/>
              <a:t>Reliability</a:t>
            </a:r>
            <a:r>
              <a:rPr lang="en-GB" dirty="0"/>
              <a:t> and availability is essential 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b="1" dirty="0">
                <a:latin typeface="+mj-lt"/>
              </a:rPr>
              <a:t>Industry chain </a:t>
            </a:r>
            <a:r>
              <a:rPr lang="en-GB" dirty="0">
                <a:latin typeface="+mj-lt"/>
              </a:rPr>
              <a:t>and </a:t>
            </a:r>
            <a:r>
              <a:rPr lang="en-GB" b="1" dirty="0">
                <a:latin typeface="+mj-lt"/>
              </a:rPr>
              <a:t>skill set </a:t>
            </a:r>
            <a:r>
              <a:rPr lang="en-GB" dirty="0">
                <a:latin typeface="+mj-lt"/>
              </a:rPr>
              <a:t>ready for </a:t>
            </a:r>
            <a:r>
              <a:rPr lang="en-GB" b="1" dirty="0">
                <a:latin typeface="+mj-lt"/>
              </a:rPr>
              <a:t>building to scale </a:t>
            </a:r>
            <a:r>
              <a:rPr lang="en-GB" dirty="0">
                <a:latin typeface="+mj-lt"/>
              </a:rPr>
              <a:t>the first fleet of commercial reactors</a:t>
            </a:r>
          </a:p>
          <a:p>
            <a:pPr>
              <a:spcAft>
                <a:spcPts val="1000"/>
              </a:spcAft>
            </a:pPr>
            <a:endParaRPr lang="en-GB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2566DE-6DD7-D94C-2278-93F017EEF615}"/>
              </a:ext>
            </a:extLst>
          </p:cNvPr>
          <p:cNvSpPr txBox="1"/>
          <p:nvPr/>
        </p:nvSpPr>
        <p:spPr>
          <a:xfrm>
            <a:off x="3041693" y="6336840"/>
            <a:ext cx="5464781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GB" sz="800" dirty="0" err="1"/>
              <a:t>A.Boboc</a:t>
            </a:r>
            <a:r>
              <a:rPr lang="en-GB" sz="800" dirty="0"/>
              <a:t> and </a:t>
            </a:r>
            <a:r>
              <a:rPr lang="en-GB" sz="800" dirty="0" err="1"/>
              <a:t>A.Meigs</a:t>
            </a:r>
            <a:r>
              <a:rPr lang="en-GB" sz="800" dirty="0"/>
              <a:t> "Closing the loop: Why fusion power demands a new diagnostic blueprint"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ICFDT8 8th International Conference on Frontier in Diagnostic Technologies, 19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th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-21</a:t>
            </a:r>
            <a:r>
              <a:rPr lang="en-GB" sz="800" b="0" i="0" baseline="30000" dirty="0">
                <a:solidFill>
                  <a:srgbClr val="040740"/>
                </a:solidFill>
                <a:effectLst/>
                <a:latin typeface="+mn-lt"/>
              </a:rPr>
              <a:t>st</a:t>
            </a:r>
            <a:r>
              <a:rPr lang="en-GB" sz="800" b="0" i="0" dirty="0">
                <a:solidFill>
                  <a:srgbClr val="040740"/>
                </a:solidFill>
                <a:effectLst/>
                <a:latin typeface="+mn-lt"/>
              </a:rPr>
              <a:t> October 2026 Frascati, Italy </a:t>
            </a:r>
            <a:endParaRPr lang="en-GB" sz="800" b="0" i="0" dirty="0">
              <a:solidFill>
                <a:srgbClr val="040740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9F2599-64FC-453F-D8E6-43FCB1CD2E7C}"/>
              </a:ext>
            </a:extLst>
          </p:cNvPr>
          <p:cNvSpPr txBox="1"/>
          <p:nvPr/>
        </p:nvSpPr>
        <p:spPr>
          <a:xfrm>
            <a:off x="209266" y="101354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b="1" dirty="0">
                <a:solidFill>
                  <a:srgbClr val="FF0000"/>
                </a:solidFill>
                <a:latin typeface="+mj-lt"/>
              </a:rPr>
              <a:t>Operation world for reactor diagnostics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0EBAC2-0554-903B-F59B-D33C8D912AA6}"/>
              </a:ext>
            </a:extLst>
          </p:cNvPr>
          <p:cNvSpPr txBox="1"/>
          <p:nvPr/>
        </p:nvSpPr>
        <p:spPr>
          <a:xfrm>
            <a:off x="209266" y="3316237"/>
            <a:ext cx="10698480" cy="2056918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>
              <a:spcAft>
                <a:spcPts val="1000"/>
              </a:spcAft>
            </a:pPr>
            <a:r>
              <a:rPr lang="en-GB" dirty="0">
                <a:latin typeface="+mj-lt"/>
              </a:rPr>
              <a:t>So, for design any new diagnostic today for any machine use these directive above plus: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en-GB" dirty="0">
              <a:latin typeface="+mj-lt"/>
            </a:endParaRP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b="1" dirty="0">
                <a:latin typeface="+mj-lt"/>
              </a:rPr>
              <a:t>Innovation</a:t>
            </a:r>
            <a:r>
              <a:rPr lang="en-GB" dirty="0">
                <a:latin typeface="+mj-lt"/>
              </a:rPr>
              <a:t> is key, go crazy, build start-ups 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b="1" dirty="0">
                <a:latin typeface="+mj-lt"/>
              </a:rPr>
              <a:t>Transfer</a:t>
            </a:r>
            <a:r>
              <a:rPr lang="en-GB" dirty="0">
                <a:latin typeface="+mj-lt"/>
              </a:rPr>
              <a:t> existing technologies from other fields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dirty="0"/>
              <a:t>No perfection required  =&gt; </a:t>
            </a:r>
            <a:r>
              <a:rPr lang="en-GB" b="1" dirty="0"/>
              <a:t>Design &amp; </a:t>
            </a:r>
            <a:r>
              <a:rPr lang="en-GB" b="1" dirty="0">
                <a:latin typeface="+mj-lt"/>
              </a:rPr>
              <a:t>Build, Fail Fast and Repeat </a:t>
            </a:r>
            <a:r>
              <a:rPr lang="en-GB" dirty="0">
                <a:latin typeface="+mj-lt"/>
              </a:rPr>
              <a:t>but keep an eye on cost </a:t>
            </a:r>
            <a:endParaRPr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019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CC6FD-CFDB-68DF-DD11-860A4531A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68F0C9-198D-8675-648C-D76505BC2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EF1A0A02-C167-55FC-09DE-52940F107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05" y="434822"/>
            <a:ext cx="10972800" cy="5746059"/>
          </a:xfrm>
        </p:spPr>
        <p:txBody>
          <a:bodyPr/>
          <a:lstStyle/>
          <a:p>
            <a:r>
              <a:rPr lang="en-GB" b="1" dirty="0"/>
              <a:t>Many thanks !</a:t>
            </a:r>
            <a:br>
              <a:rPr lang="en-GB" b="1" dirty="0"/>
            </a:br>
            <a:br>
              <a:rPr lang="en-GB" b="1" dirty="0"/>
            </a:br>
            <a:r>
              <a:rPr lang="en-GB" b="1" dirty="0"/>
              <a:t>For more please contact us at:</a:t>
            </a:r>
            <a:br>
              <a:rPr lang="en-GB" b="1" dirty="0"/>
            </a:br>
            <a:br>
              <a:rPr lang="en-GB" b="1" dirty="0"/>
            </a:br>
            <a:r>
              <a:rPr lang="en-GB" b="1" dirty="0">
                <a:hlinkClick r:id="rId2"/>
              </a:rPr>
              <a:t>Alexandru.Boboc@ukaea.uk</a:t>
            </a:r>
            <a:br>
              <a:rPr lang="en-GB" b="1" dirty="0"/>
            </a:br>
            <a:r>
              <a:rPr lang="en-GB" b="1" dirty="0">
                <a:hlinkClick r:id="rId3"/>
              </a:rPr>
              <a:t>Andrew.Meigs@ukaea.uk</a:t>
            </a:r>
            <a:br>
              <a:rPr lang="en-GB" b="1" dirty="0"/>
            </a:br>
            <a:br>
              <a:rPr lang="en-GB" b="1" dirty="0"/>
            </a:br>
            <a:br>
              <a:rPr lang="en-GB" sz="2000" b="1" dirty="0"/>
            </a:br>
            <a:r>
              <a:rPr lang="en-GB" dirty="0"/>
              <a:t>Acknowledgments</a:t>
            </a:r>
            <a:br>
              <a:rPr lang="en-GB" sz="2000" b="0" dirty="0"/>
            </a:br>
            <a:br>
              <a:rPr lang="en-GB" sz="2000" b="0" dirty="0"/>
            </a:br>
            <a:r>
              <a:rPr lang="en-GB" sz="2000" b="0" dirty="0"/>
              <a:t>I would like to thank o all the members Plasma Science and Fusion Operation Division </a:t>
            </a:r>
            <a:r>
              <a:rPr lang="en-GB" sz="2000" b="0"/>
              <a:t>and UKFE for </a:t>
            </a:r>
            <a:r>
              <a:rPr lang="en-GB" sz="2000" b="0" dirty="0"/>
              <a:t>the effort in developing STEP diagnostics. A particular thanks to Neil Conway and Hendrik Meyer for valuable comments to this presentation.</a:t>
            </a:r>
            <a:br>
              <a:rPr lang="en-GB" sz="2000" b="1" dirty="0"/>
            </a:br>
            <a:br>
              <a:rPr lang="en-GB" b="1" dirty="0"/>
            </a:b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CC386D-F2D9-0214-3111-CB5F0D353D84}"/>
              </a:ext>
            </a:extLst>
          </p:cNvPr>
          <p:cNvSpPr txBox="1"/>
          <p:nvPr/>
        </p:nvSpPr>
        <p:spPr>
          <a:xfrm>
            <a:off x="620211" y="5534550"/>
            <a:ext cx="108425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12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This work has been funded by STEP Fusion, a major technology and infrastructure programme led by UK Fusion Energy Ltd(UKFE), previous named as UK Industrial Fusion Solutions Ltd (UKIFS), which aims to deliver the UK’s prototype fusion powerplant and a path to the commercial viability of fusion</a:t>
            </a:r>
            <a:r>
              <a:rPr lang="en-GB" sz="1200" kern="100" dirty="0"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97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096EE1B-A0BB-DAEF-8FE9-90031F767AFF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GB"/>
              <a:t>OFFICIAL - PUBLIC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F067D60-B475-E1A3-9B56-55C397B64192}"/>
              </a:ext>
            </a:extLst>
          </p:cNvPr>
          <p:cNvSpPr txBox="1">
            <a:spLocks/>
          </p:cNvSpPr>
          <p:nvPr/>
        </p:nvSpPr>
        <p:spPr>
          <a:xfrm>
            <a:off x="882887" y="2691408"/>
            <a:ext cx="10402021" cy="14751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None/>
              <a:defRPr sz="6700" kern="1200" spc="2000" baseline="0">
                <a:solidFill>
                  <a:srgbClr val="FFFFFF"/>
                </a:solidFill>
                <a:latin typeface="STEP Sans Semibold" pitchFamily="2" charset="77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1800" b="1" spc="300">
                <a:latin typeface="+mj-lt"/>
                <a:ea typeface="+mn-lt"/>
                <a:cs typeface="+mn-lt"/>
              </a:rPr>
              <a:t>DELIVER A UK PROTOTYPE FUSION ENERGY PLANT, </a:t>
            </a:r>
          </a:p>
          <a:p>
            <a:pPr>
              <a:spcBef>
                <a:spcPts val="0"/>
              </a:spcBef>
            </a:pPr>
            <a:r>
              <a:rPr lang="en-GB" sz="1800" b="1" spc="300">
                <a:latin typeface="+mj-lt"/>
                <a:ea typeface="+mn-lt"/>
                <a:cs typeface="+mn-lt"/>
              </a:rPr>
              <a:t>TARGETING 2040, AND A PATH TO </a:t>
            </a:r>
          </a:p>
          <a:p>
            <a:pPr>
              <a:spcBef>
                <a:spcPts val="0"/>
              </a:spcBef>
            </a:pPr>
            <a:r>
              <a:rPr lang="en-GB" sz="1800" b="1" spc="300">
                <a:latin typeface="+mj-lt"/>
                <a:ea typeface="+mn-lt"/>
                <a:cs typeface="+mn-lt"/>
              </a:rPr>
              <a:t>COMMERCIAL VIABILITY OF FUSION.</a:t>
            </a:r>
          </a:p>
          <a:p>
            <a:pPr>
              <a:spcBef>
                <a:spcPts val="0"/>
              </a:spcBef>
            </a:pPr>
            <a:endParaRPr lang="en-GB" sz="1800" b="1" spc="300">
              <a:latin typeface="+mj-lt"/>
              <a:ea typeface="+mn-lt"/>
              <a:cs typeface="+mn-lt"/>
            </a:endParaRPr>
          </a:p>
          <a:p>
            <a:pPr>
              <a:spcBef>
                <a:spcPts val="0"/>
              </a:spcBef>
            </a:pPr>
            <a:r>
              <a:rPr lang="en-GB" sz="1600" b="1" spc="60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+mn-lt"/>
                <a:cs typeface="+mn-lt"/>
              </a:rPr>
              <a:t>STEP MISSION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B83780-F225-A55D-5933-1FB4DB69121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D38F41D9-F326-404A-824E-EB9CBC711317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161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40740"/>
      </a:dk1>
      <a:lt1>
        <a:srgbClr val="022466"/>
      </a:lt1>
      <a:dk2>
        <a:srgbClr val="003891"/>
      </a:dk2>
      <a:lt2>
        <a:srgbClr val="A0A9FF"/>
      </a:lt2>
      <a:accent1>
        <a:srgbClr val="BCC2FF"/>
      </a:accent1>
      <a:accent2>
        <a:srgbClr val="D7DBFF"/>
      </a:accent2>
      <a:accent3>
        <a:srgbClr val="F246D2"/>
      </a:accent3>
      <a:accent4>
        <a:srgbClr val="FF71E0"/>
      </a:accent4>
      <a:accent5>
        <a:srgbClr val="FFADED"/>
      </a:accent5>
      <a:accent6>
        <a:srgbClr val="000000"/>
      </a:accent6>
      <a:hlink>
        <a:srgbClr val="557FBE"/>
      </a:hlink>
      <a:folHlink>
        <a:srgbClr val="86C0FF"/>
      </a:folHlink>
    </a:clrScheme>
    <a:fontScheme name="Custom 2">
      <a:majorFont>
        <a:latin typeface="Neue Haas Grotesk Text Pr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b91ce97-9a7d-41c7-8ed5-01e73c17f8f9">3WAKEYZRFKM6-1069110491-50</_dlc_DocId>
    <_dlc_DocIdUrl xmlns="bb91ce97-9a7d-41c7-8ed5-01e73c17f8f9">
      <Url>https://ukaeauk.sharepoint.com/sites/STEP_Document_Control/_layouts/15/DocIdRedir.aspx?ID=3WAKEYZRFKM6-1069110491-50</Url>
      <Description>3WAKEYZRFKM6-1069110491-50</Description>
    </_dlc_DocIdUrl>
    <Status xmlns="61caa73c-d2d8-4e29-a08a-66c62d547892">Current</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FC20953A8C4F4A90FF6D51F6FB74D5" ma:contentTypeVersion="11" ma:contentTypeDescription="Create a new document." ma:contentTypeScope="" ma:versionID="90f641f6d8b8267db0723911b54c5d2c">
  <xsd:schema xmlns:xsd="http://www.w3.org/2001/XMLSchema" xmlns:xs="http://www.w3.org/2001/XMLSchema" xmlns:p="http://schemas.microsoft.com/office/2006/metadata/properties" xmlns:ns2="bb91ce97-9a7d-41c7-8ed5-01e73c17f8f9" xmlns:ns3="61caa73c-d2d8-4e29-a08a-66c62d547892" targetNamespace="http://schemas.microsoft.com/office/2006/metadata/properties" ma:root="true" ma:fieldsID="6b99d60a27ed03f79c3a3e59455f0b8e" ns2:_="" ns3:_="">
    <xsd:import namespace="bb91ce97-9a7d-41c7-8ed5-01e73c17f8f9"/>
    <xsd:import namespace="61caa73c-d2d8-4e29-a08a-66c62d54789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2:SharedWithUsers" minOccurs="0"/>
                <xsd:element ref="ns2:SharedWithDetails" minOccurs="0"/>
                <xsd:element ref="ns3:Statu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91ce97-9a7d-41c7-8ed5-01e73c17f8f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caa73c-d2d8-4e29-a08a-66c62d5478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Status" ma:index="17" nillable="true" ma:displayName="Status" ma:default="Current" ma:format="Dropdown" ma:internalName="Status">
      <xsd:simpleType>
        <xsd:restriction base="dms:Choice">
          <xsd:enumeration value="Current"/>
          <xsd:enumeration value="Archived"/>
          <xsd:enumeration value="Draft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600EF58-1648-4AFB-85BD-CF1666B0CAED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bb91ce97-9a7d-41c7-8ed5-01e73c17f8f9"/>
    <ds:schemaRef ds:uri="http://www.w3.org/XML/1998/namespace"/>
    <ds:schemaRef ds:uri="http://purl.org/dc/terms/"/>
    <ds:schemaRef ds:uri="http://schemas.openxmlformats.org/package/2006/metadata/core-properties"/>
    <ds:schemaRef ds:uri="61caa73c-d2d8-4e29-a08a-66c62d547892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686B395-BC51-49D1-9513-A9C831A34813}">
  <ds:schemaRefs>
    <ds:schemaRef ds:uri="61caa73c-d2d8-4e29-a08a-66c62d547892"/>
    <ds:schemaRef ds:uri="bb91ce97-9a7d-41c7-8ed5-01e73c17f8f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E18744-B962-4ACB-A425-CBFF7FFB883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570D3C1-E2A5-4B90-9BF1-34B552C94544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</TotalTime>
  <Words>2563</Words>
  <Application>Microsoft Office PowerPoint</Application>
  <PresentationFormat>Widescreen</PresentationFormat>
  <Paragraphs>326</Paragraphs>
  <Slides>22</Slides>
  <Notes>9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Aptos</vt:lpstr>
      <vt:lpstr>Calibri</vt:lpstr>
      <vt:lpstr>Roboto</vt:lpstr>
      <vt:lpstr>Neue Haas Grotesk Text Pro</vt:lpstr>
      <vt:lpstr>Wingdings</vt:lpstr>
      <vt:lpstr>Office Theme</vt:lpstr>
      <vt:lpstr>PowerPoint Presentation</vt:lpstr>
      <vt:lpstr>Closing the loop: why fusion power demands a new diagnostic blueprint</vt:lpstr>
      <vt:lpstr>Outline</vt:lpstr>
      <vt:lpstr>What are plasma diagnostics</vt:lpstr>
      <vt:lpstr>Diagnostics dichotomy</vt:lpstr>
      <vt:lpstr>PowerPoint Presentation</vt:lpstr>
      <vt:lpstr>Defining the required plasma diagnostic set</vt:lpstr>
      <vt:lpstr>Definition of some Key Physics Parameters* to Control</vt:lpstr>
      <vt:lpstr>Functional role of the diagnostics set  - part 1 </vt:lpstr>
      <vt:lpstr>Functional role of the diagnostics set –part 2</vt:lpstr>
      <vt:lpstr>Functional role of a single diagnostic</vt:lpstr>
      <vt:lpstr>Plasma Measurement System (PMS) / Plasma Diagnostics  </vt:lpstr>
      <vt:lpstr>R&amp;D Innovation Development Program for Diagnostics</vt:lpstr>
      <vt:lpstr>How plasma control and diagnostics works together </vt:lpstr>
      <vt:lpstr>Engineering challenge - System integration</vt:lpstr>
      <vt:lpstr>Strategic Plan elements  for diagnostic plants</vt:lpstr>
      <vt:lpstr> Forward Modelling and Integrated Data Analysis (FMIDA) logic</vt:lpstr>
      <vt:lpstr> Forward Modelling and Integrated Data Analysis (FMIDA) strategy</vt:lpstr>
      <vt:lpstr>Use the past : staffing and lesson-learned issues from old experiments1</vt:lpstr>
      <vt:lpstr>Conclusion</vt:lpstr>
      <vt:lpstr>Many thanks !  For more please contact us at:  Alexandru.Boboc@ukaea.uk Andrew.Meigs@ukaea.uk   Acknowledgments  I would like to thank o all the members Plasma Science and Fusion Operation Division and UKFE for the effort in developing STEP diagnostics. A particular thanks to Neil Conway and Hendrik Meyer for valuable comments to this presentation.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COPYRIGHT NOTICE</dc:title>
  <dc:creator>Cobb, Jonny</dc:creator>
  <cp:lastModifiedBy>Boboc, Alexandru</cp:lastModifiedBy>
  <cp:revision>4</cp:revision>
  <cp:lastPrinted>2026-10-13T08:06:00Z</cp:lastPrinted>
  <dcterms:created xsi:type="dcterms:W3CDTF">2024-09-26T10:44:18Z</dcterms:created>
  <dcterms:modified xsi:type="dcterms:W3CDTF">2026-10-19T09:18:27Z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2024-09-26T11:24:02Z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42441151-d7cd-4f91-8a8f-0d652fa23262</vt:lpwstr>
  </property>
  <property fmtid="{D5CDD505-2E9C-101B-9397-08002B2CF9AE}" pid="8" name="MSIP_Label_22759de7-3255-46b5-8dfe-736652f9c6c1_ContentBits">
    <vt:lpwstr>0</vt:lpwstr>
  </property>
  <property fmtid="{D5CDD505-2E9C-101B-9397-08002B2CF9AE}" pid="9" name="ContentTypeId">
    <vt:lpwstr>0x0101000BFC20953A8C4F4A90FF6D51F6FB74D5</vt:lpwstr>
  </property>
  <property fmtid="{D5CDD505-2E9C-101B-9397-08002B2CF9AE}" pid="10" name="_dlc_DocIdItemGuid">
    <vt:lpwstr>be1327a6-60b2-4db5-b01a-e30beb906e09</vt:lpwstr>
  </property>
  <property fmtid="{D5CDD505-2E9C-101B-9397-08002B2CF9AE}" pid="11" name="MediaServiceImageTags">
    <vt:lpwstr/>
  </property>
</Properties>
</file>