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248" autoAdjust="0"/>
  </p:normalViewPr>
  <p:slideViewPr>
    <p:cSldViewPr snapToGrid="0">
      <p:cViewPr varScale="1">
        <p:scale>
          <a:sx n="65" d="100"/>
          <a:sy n="65" d="100"/>
        </p:scale>
        <p:origin x="927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Good afternoon, everyone. My name is </a:t>
            </a:r>
            <a:r>
              <a:rPr lang="en-US" altLang="zh-CN" dirty="0" err="1"/>
              <a:t>Wenxue</a:t>
            </a:r>
            <a:r>
              <a:rPr lang="en-US" altLang="zh-CN" dirty="0"/>
              <a:t> Fu, from the Institute of Plasma Physics, Chinese Academy of Sciences.</a:t>
            </a:r>
          </a:p>
          <a:p>
            <a:r>
              <a:rPr lang="en-US" altLang="zh-CN" dirty="0"/>
              <a:t>Today, I will present our work on a near-infrared camera system for divertor temperature measurements on EAST.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I will begin with the motivation, then introduce the system design and testing. And finally summarized our progress and future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On EAST, monitoring the divertor surface temperature is important for long-pulse operation.</a:t>
            </a:r>
          </a:p>
          <a:p>
            <a:r>
              <a:rPr lang="en-US" altLang="zh-CN" dirty="0"/>
              <a:t>Wide-field infrared imaging provides an overall view, but narrow temperature peaks can be difficult to resolve. limited spatial sampling can underestimate these peaks.</a:t>
            </a:r>
          </a:p>
          <a:p>
            <a:r>
              <a:rPr lang="en-US" altLang="zh-CN" dirty="0"/>
              <a:t>Temperature measurements are also affected by surface emissivity, which can vary with surface condition and coatings.</a:t>
            </a:r>
          </a:p>
          <a:p>
            <a:r>
              <a:rPr lang="en-US" altLang="zh-CN" dirty="0"/>
              <a:t>These issues motivate a near-infrared system with finer spatial sampling and two-color thermometry. Our target sampling is approximately zero point five millimeters per pixel</a:t>
            </a:r>
          </a:p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The basic idea is to observe the same surface element in two wavelength bands at the same time.</a:t>
            </a:r>
          </a:p>
          <a:p>
            <a:r>
              <a:rPr lang="en-US" altLang="zh-CN" dirty="0"/>
              <a:t>The light passes through shared optics and is recorded in two channels. We then compare the signals from corresponding pixels.</a:t>
            </a:r>
          </a:p>
          <a:p>
            <a:r>
              <a:rPr lang="en-US" altLang="zh-CN" dirty="0"/>
              <a:t>Their ratio depends on temperature through Planck’s law. It also depends on the relative response of the two channels and the emissivity ratio between the bands.</a:t>
            </a:r>
          </a:p>
          <a:p>
            <a:r>
              <a:rPr lang="en-US" altLang="zh-CN" dirty="0"/>
              <a:t>Blackbody calibration establishes the relationship between the signal ratio and temperature.</a:t>
            </a:r>
          </a:p>
          <a:p>
            <a:r>
              <a:rPr lang="en-US" altLang="zh-CN" dirty="0"/>
              <a:t>Two-color thermometry can reduce sensitivity to uncertain absolute emissivity, but the emissivity ratio must still be known or reasonably estimated.</a:t>
            </a:r>
          </a:p>
          <a:p>
            <a:r>
              <a:rPr lang="en-US" altLang="zh-CN" dirty="0"/>
              <a:t>Accurate image registration is also essential: both signals must represent the same surface location.</a:t>
            </a:r>
          </a:p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The main optical challenge is the long viewing distance through a restricted port.</a:t>
            </a:r>
          </a:p>
          <a:p>
            <a:r>
              <a:rPr lang="en-US" altLang="zh-CN" dirty="0"/>
              <a:t>We therefore designed an endoscopic relay system with a total optical length of approximately three point five </a:t>
            </a:r>
            <a:r>
              <a:rPr lang="en-US" altLang="zh-CN" dirty="0" err="1"/>
              <a:t>five</a:t>
            </a:r>
            <a:r>
              <a:rPr lang="en-US" altLang="zh-CN" dirty="0"/>
              <a:t> meters. It transfers the lower-divertor image to the external cameras.</a:t>
            </a:r>
          </a:p>
          <a:p>
            <a:r>
              <a:rPr lang="en-US" altLang="zh-CN" dirty="0"/>
              <a:t>The front-end working distance is approximately two point three </a:t>
            </a:r>
            <a:r>
              <a:rPr lang="en-US" altLang="zh-CN" dirty="0" err="1"/>
              <a:t>three</a:t>
            </a:r>
            <a:r>
              <a:rPr lang="en-US" altLang="zh-CN" dirty="0"/>
              <a:t> meters, and the nominal design operates at F six, around one point five micrometers.</a:t>
            </a:r>
          </a:p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This slide shows how the optical system fits into EAST.</a:t>
            </a:r>
          </a:p>
          <a:p>
            <a:r>
              <a:rPr lang="en-US" altLang="zh-CN" dirty="0"/>
              <a:t>The system views the lower divertor through the H upper vertical port. The viewing path must clear the dome aperture and reach the lower horizontal targets.</a:t>
            </a:r>
          </a:p>
          <a:p>
            <a:r>
              <a:rPr lang="en-US" altLang="zh-CN" dirty="0"/>
              <a:t>The mechanical design includes the port mount, a fused-quartz window, sealing rings, and vent grooves between the lens groups.</a:t>
            </a:r>
          </a:p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We evaluated the optical design at F six using three selected wavelengths.</a:t>
            </a:r>
          </a:p>
          <a:p>
            <a:r>
              <a:rPr lang="en-US" altLang="zh-CN" dirty="0"/>
              <a:t>On the left, the MTF curves show the simulated contrast transfer across six field positions.</a:t>
            </a:r>
          </a:p>
          <a:p>
            <a:r>
              <a:rPr lang="en-US" altLang="zh-CN" dirty="0"/>
              <a:t>On the right, the spot diagrams compare the center with the maximum field position. The geometric RMS spot radius increases from about two point six to three point one micrometers.</a:t>
            </a:r>
          </a:p>
          <a:p>
            <a:r>
              <a:rPr lang="en-US" altLang="zh-CN" dirty="0"/>
              <a:t>The simulated distortion is approximately three percent at the maximum field position.</a:t>
            </a:r>
          </a:p>
          <a:p>
            <a:r>
              <a:rPr lang="en-US" altLang="zh-CN" dirty="0"/>
              <a:t>Simulations indicate well-controlled aberrations across the evaluated field.</a:t>
            </a:r>
          </a:p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The hardware includes the optical probe and two short-wave infrared cameras.</a:t>
            </a:r>
          </a:p>
          <a:p>
            <a:r>
              <a:rPr lang="en-US" altLang="zh-CN" dirty="0"/>
              <a:t>Each camera has 1,280 by 1,024 pixels, with a pixel pitch of five micrometers.</a:t>
            </a:r>
          </a:p>
          <a:p>
            <a:r>
              <a:rPr lang="en-US" altLang="zh-CN" dirty="0"/>
              <a:t>The two channels acquire images in separate wavelength bands. Simultaneous acquisition provides the paired images needed for two-color thermometry.</a:t>
            </a:r>
          </a:p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These photographs show the assembly, hoisting, and final installation at the H upper vertical port.</a:t>
            </a:r>
          </a:p>
          <a:p>
            <a:r>
              <a:rPr lang="en-US" altLang="zh-CN"/>
              <a:t>The system has been installed on EAST. Next,I will present the test results.</a:t>
            </a:r>
          </a:p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The tests examine blackbody temperature readings and the fields of view of the two channels.</a:t>
            </a:r>
          </a:p>
          <a:p>
            <a:r>
              <a:rPr lang="en-US" altLang="zh-CN" dirty="0"/>
              <a:t>Four representative blackbody setpoints are shown, from six hundred to fourteen hundred degrees Celsius.</a:t>
            </a:r>
          </a:p>
          <a:p>
            <a:r>
              <a:rPr lang="en-US" altLang="zh-CN" dirty="0"/>
              <a:t>Across these displayed points, the largest absolute difference between the setpoint and the reported reading is six point six degrees Celsius. </a:t>
            </a:r>
          </a:p>
          <a:p>
            <a:r>
              <a:rPr lang="en-US" altLang="zh-CN" dirty="0"/>
              <a:t>The images on the right show the transmitted and reflected channels at a test distance of two point three two meters.</a:t>
            </a:r>
          </a:p>
          <a:p>
            <a:r>
              <a:rPr lang="en-US" altLang="zh-CN" dirty="0"/>
              <a:t>These results demonstrate dual-channel imaging and good agreement between the temperature readings and blackbody setpoints at the tested temperatures, providing an experimental basis for future two-color measurements on EAST.</a:t>
            </a:r>
          </a:p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To summarize, we have developed a near-infrared diagnostic system with a three point five </a:t>
            </a:r>
            <a:r>
              <a:rPr lang="en-US" altLang="zh-CN" dirty="0" err="1"/>
              <a:t>five</a:t>
            </a:r>
            <a:r>
              <a:rPr lang="en-US" altLang="zh-CN" dirty="0"/>
              <a:t> meter relay and two camera channels, and installed it on EAST.</a:t>
            </a:r>
          </a:p>
          <a:p>
            <a:r>
              <a:rPr lang="en-US" altLang="zh-CN" dirty="0"/>
              <a:t>Optical  and blackbody tests were carried out. With a maximum absolute temperature deviation of six point six degrees Celsius at the reported test points.</a:t>
            </a:r>
          </a:p>
          <a:p>
            <a:r>
              <a:rPr lang="en-US" altLang="zh-CN" dirty="0"/>
              <a:t>Next, we will acquire dual-channel images during EAST plasma discharges to obtain divertor surface temperature distributions. 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Thank you for your attention. I welcome your questions.</a:t>
            </a:r>
          </a:p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/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/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/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图片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985"/>
            <a:ext cx="12192000" cy="68433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" y="0"/>
            <a:ext cx="121805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"/>
            <a:ext cx="12192000" cy="684974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" y="0"/>
            <a:ext cx="121805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"/>
            <a:ext cx="12192000" cy="68497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970"/>
            <a:ext cx="12192000" cy="68294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75"/>
            <a:ext cx="12192000" cy="68516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"/>
            <a:ext cx="12192000" cy="685609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620"/>
            <a:ext cx="12192000" cy="68421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985"/>
            <a:ext cx="12192000" cy="684339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160"/>
            <a:ext cx="12192000" cy="68376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762</Words>
  <Application>Microsoft Office PowerPoint</Application>
  <PresentationFormat>宽屏</PresentationFormat>
  <Paragraphs>38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4" baseType="lpstr">
      <vt:lpstr>Aptos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yefan zhu</cp:lastModifiedBy>
  <cp:revision>7</cp:revision>
  <dcterms:created xsi:type="dcterms:W3CDTF">2026-10-15T09:33:22Z</dcterms:created>
  <dcterms:modified xsi:type="dcterms:W3CDTF">2026-10-19T20:06:12Z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2052-12.1.0.28022</vt:lpwstr>
  </property>
  <property fmtid="{D5CDD505-2E9C-101B-9397-08002B2CF9AE}" pid="3" name="ICV">
    <vt:lpwstr>F6A16EEA935D44FB86631BDF9C23D5A1_13</vt:lpwstr>
  </property>
</Properties>
</file>