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67" r:id="rId3"/>
  </p:sldMasterIdLst>
  <p:notesMasterIdLst>
    <p:notesMasterId r:id="rId1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12192000" cy="6858000"/>
  <p:notesSz cx="6858000" cy="9144000"/>
  <p:defaultTextStyle>
    <a:defPPr>
      <a:buNone/>
    </a:defPPr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567" autoAdjust="0"/>
  </p:normalViewPr>
  <p:slideViewPr>
    <p:cSldViewPr snapToGrid="0">
      <p:cViewPr varScale="1">
        <p:scale>
          <a:sx n="107" d="100"/>
          <a:sy n="107" d="100"/>
        </p:scale>
        <p:origin x="7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DB9B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2FD8D01-67D9-49D2-8218-908EF6823A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886288" y="4606336"/>
            <a:ext cx="2882759" cy="392041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latin typeface="Arial"/>
                <a:ea typeface="Arial"/>
                <a:cs typeface="Arial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Name of Speaker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26BAF09-287E-4404-B55C-380C9380D471}"/>
              </a:ext>
            </a:extLst>
          </p:cNvPr>
          <p:cNvSpPr>
            <a:spLocks noGrp="1"/>
          </p:cNvSpPr>
          <p:nvPr/>
        </p:nvSpPr>
        <p:spPr>
          <a:xfrm flipV="1">
            <a:off x="-20548" y="0"/>
            <a:ext cx="12233096" cy="6858000"/>
          </a:xfrm>
          <a:custGeom>
            <a:avLst/>
            <a:gdLst>
              <a:gd name="connsiteX0" fmla="*/ 0 w 12233096"/>
              <a:gd name="connsiteY0" fmla="*/ 6858000 h 6858000"/>
              <a:gd name="connsiteX1" fmla="*/ 6770669 w 12233096"/>
              <a:gd name="connsiteY1" fmla="*/ 6858000 h 6858000"/>
              <a:gd name="connsiteX2" fmla="*/ 12233096 w 12233096"/>
              <a:gd name="connsiteY2" fmla="*/ 6858000 h 6858000"/>
              <a:gd name="connsiteX3" fmla="*/ 6770669 w 12233096"/>
              <a:gd name="connsiteY3" fmla="*/ 0 h 6858000"/>
              <a:gd name="connsiteX4" fmla="*/ 0 w 12233096"/>
              <a:gd name="connsiteY4" fmla="*/ 0 h 6858000"/>
            </a:gdLst>
            <a:ahLst/>
            <a:cxnLst/>
            <a:rect l="l" t="t" r="r" b="b"/>
            <a:pathLst>
              <a:path w="12233096" h="6858000">
                <a:moveTo>
                  <a:pt x="0" y="6858000"/>
                </a:moveTo>
                <a:lnTo>
                  <a:pt x="6770669" y="6858000"/>
                </a:lnTo>
                <a:lnTo>
                  <a:pt x="12233096" y="6858000"/>
                </a:lnTo>
                <a:lnTo>
                  <a:pt x="677066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F00E60-C582-491C-8202-7C882343C9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457200"/>
            <a:ext cx="2331720" cy="1476756"/>
          </a:xfrm>
          <a:prstGeom prst="rect">
            <a:avLst/>
          </a:prstGeom>
        </p:spPr>
      </p:pic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753BB37C-283F-4A08-A66C-0E4FEA60DFE1}"/>
              </a:ext>
            </a:extLst>
          </p:cNvPr>
          <p:cNvSpPr>
            <a:spLocks noGrp="1"/>
          </p:cNvSpPr>
          <p:nvPr/>
        </p:nvSpPr>
        <p:spPr>
          <a:xfrm flipH="1">
            <a:off x="6241551" y="-59077"/>
            <a:ext cx="5527496" cy="6976153"/>
          </a:xfrm>
          <a:prstGeom prst="line">
            <a:avLst/>
          </a:prstGeom>
          <a:ln w="130175">
            <a:solidFill>
              <a:srgbClr val="DB9B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1989BF-77A2-4DBD-8276-D651737434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1693" y="2476500"/>
            <a:ext cx="7160231" cy="2387600"/>
          </a:xfrm>
        </p:spPr>
        <p:txBody>
          <a:bodyPr anchor="b">
            <a:normAutofit/>
          </a:bodyPr>
          <a:lstStyle>
            <a:lvl1pPr algn="l">
              <a:buNone/>
              <a:defRPr sz="5400" b="1">
                <a:solidFill>
                  <a:srgbClr val="DB9B00"/>
                </a:solidFill>
                <a:latin typeface="Arial"/>
                <a:ea typeface="Arial"/>
                <a:cs typeface="Arial"/>
              </a:defRPr>
            </a:lvl1pPr>
          </a:lstStyle>
          <a:p>
            <a:r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D488F41-95EE-4C36-8D36-B68AED4EA7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5447" y="5773096"/>
            <a:ext cx="1387876" cy="91875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12E0BE9-A19D-45F3-997B-C55B5A5A3E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3946" y="5933325"/>
            <a:ext cx="2015101" cy="594143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322C4DF-EBE1-48BC-8340-EFC2F49B65AF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8886288" y="5073737"/>
            <a:ext cx="2882759" cy="392113"/>
          </a:xfrm>
        </p:spPr>
        <p:txBody>
          <a:bodyPr>
            <a:normAutofit/>
          </a:bodyPr>
          <a:lstStyle>
            <a:lvl1pPr marL="0" indent="0">
              <a:buNone/>
              <a:defRPr sz="1600" i="1">
                <a:latin typeface="Arial"/>
                <a:ea typeface="Arial"/>
                <a:cs typeface="Arial"/>
              </a:defRPr>
            </a:lvl1pPr>
          </a:lstStyle>
          <a:p>
            <a:pPr lvl="0">
              <a:buNone/>
            </a:pPr>
            <a:r>
              <a:t>Affiliation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5E7FD-63EE-4DE4-ADF7-DD3CDB9F8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88ECE-E385-4F61-A206-BD75109BFB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CBBAE7-3F5A-4381-95DC-D60D1C7609B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514490-D280-4101-9264-9BE7A0B2713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9286EB-8132-4515-A7B7-82825CC8872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BCA6942-0A64-43D8-89D7-6CF6A85B590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6C509-6F70-4ABB-BC13-40891873E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buNone/>
              <a:defRPr sz="60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5EA094-62DC-43D8-8AF5-A799F8275D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C620A-DE9F-4912-A0AE-A7ED330EBDA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6FAC0D-716C-4E8A-A560-04A8CAF94D9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8D1EA3-015B-4B10-A0F1-E9178B312EA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BCA6942-0A64-43D8-89D7-6CF6A85B590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DB0E6-DA20-46B7-972D-C3D553ABA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56D2C-2B62-414D-9DCD-C923BA010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F4EB4D-E1EA-42BC-AF39-9F4F71A05775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1B03C-EDB3-4488-97A1-D45C7D841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8843605" cy="1325563"/>
          </a:xfrm>
        </p:spPr>
        <p:txBody>
          <a:bodyPr/>
          <a:lstStyle>
            <a:lvl1pPr>
              <a:buNone/>
              <a:defRPr>
                <a:solidFill>
                  <a:srgbClr val="DB9B00"/>
                </a:solidFill>
                <a:latin typeface="Arial"/>
                <a:ea typeface="Arial"/>
                <a:cs typeface="Arial"/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817D23-B0CC-4B8C-873F-13B254FDA4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429BFF"/>
                </a:solidFill>
                <a:latin typeface="Arial"/>
                <a:ea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BCCC2D-FC8F-463A-91CA-0D5D5CB36BA7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buNone/>
              <a:defRPr sz="2400">
                <a:solidFill>
                  <a:srgbClr val="51CE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00">
                <a:solidFill>
                  <a:schemeClr val="bg1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800">
                <a:solidFill>
                  <a:schemeClr val="bg1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600">
                <a:solidFill>
                  <a:schemeClr val="bg1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600">
                <a:solidFill>
                  <a:schemeClr val="bg1"/>
                </a:solidFill>
                <a:latin typeface="Arial"/>
                <a:ea typeface="Arial"/>
                <a:cs typeface="Arial"/>
              </a:defRPr>
            </a:lvl5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DF9B5C-F52F-4531-B8F3-EBCD74CD8D93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429BFF"/>
                </a:solidFill>
                <a:latin typeface="Arial"/>
                <a:ea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1F58C5-6CA2-40D5-98E0-9E6C548FC97B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buNone/>
              <a:defRPr sz="2400">
                <a:solidFill>
                  <a:srgbClr val="51CE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00">
                <a:solidFill>
                  <a:schemeClr val="bg1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800">
                <a:solidFill>
                  <a:schemeClr val="bg1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600">
                <a:solidFill>
                  <a:schemeClr val="bg1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600">
                <a:solidFill>
                  <a:schemeClr val="bg1"/>
                </a:solidFill>
                <a:latin typeface="Arial"/>
                <a:ea typeface="Arial"/>
                <a:cs typeface="Arial"/>
              </a:defRPr>
            </a:lvl5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FF5E5FC-3791-4765-B2F8-2C8EFDEDDA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8876" y="365125"/>
            <a:ext cx="1957227" cy="1235413"/>
          </a:xfrm>
          <a:prstGeom prst="rect">
            <a:avLst/>
          </a:prstGeom>
        </p:spPr>
      </p:pic>
      <p:sp>
        <p:nvSpPr>
          <p:cNvPr id="20" name="Footer Placeholder 9">
            <a:extLst>
              <a:ext uri="{FF2B5EF4-FFF2-40B4-BE49-F238E27FC236}">
                <a16:creationId xmlns:a16="http://schemas.microsoft.com/office/drawing/2014/main" id="{320BBC16-DC12-4743-8144-0599BA81FB2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879297" y="6356350"/>
            <a:ext cx="10433407" cy="383497"/>
          </a:xfrm>
        </p:spPr>
        <p:txBody>
          <a:bodyPr/>
          <a:lstStyle>
            <a:lvl1pPr>
              <a:buNone/>
              <a:defRPr sz="1100">
                <a:solidFill>
                  <a:schemeClr val="bg1"/>
                </a:solidFill>
                <a:latin typeface="Arial"/>
                <a:ea typeface="Arial"/>
                <a:cs typeface="Arial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D5204-4514-4A9B-9DF3-ADAD25506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022" y="365125"/>
            <a:ext cx="8727040" cy="1325563"/>
          </a:xfrm>
        </p:spPr>
        <p:txBody>
          <a:bodyPr/>
          <a:lstStyle>
            <a:lvl1pPr>
              <a:buNone/>
              <a:defRPr>
                <a:solidFill>
                  <a:srgbClr val="DB9B00"/>
                </a:solidFill>
                <a:latin typeface="Arial"/>
                <a:ea typeface="Arial"/>
                <a:cs typeface="Arial"/>
              </a:defRPr>
            </a:lvl1pPr>
          </a:lstStyle>
          <a:p>
            <a:r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031951-141C-481F-928F-4B66115AAE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0192" y="41148"/>
            <a:ext cx="1188720" cy="752551"/>
          </a:xfrm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59F67815-1D71-406A-9687-2946740EEB69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879297" y="6356350"/>
            <a:ext cx="10433407" cy="383497"/>
          </a:xfrm>
        </p:spPr>
        <p:txBody>
          <a:bodyPr/>
          <a:lstStyle>
            <a:lvl1pPr>
              <a:buNone/>
              <a:defRPr sz="1100">
                <a:solidFill>
                  <a:schemeClr val="bg1"/>
                </a:solidFill>
                <a:latin typeface="Arial"/>
                <a:ea typeface="Arial"/>
                <a:cs typeface="Arial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AA3C3354-C4FA-4450-8C6D-0426FFAF0E51}"/>
              </a:ext>
            </a:extLst>
          </p:cNvPr>
          <p:cNvSpPr>
            <a:spLocks noGrp="1"/>
          </p:cNvSpPr>
          <p:nvPr/>
        </p:nvSpPr>
        <p:spPr>
          <a:xfrm>
            <a:off x="6590876" y="4813443"/>
            <a:ext cx="5606265" cy="2137025"/>
          </a:xfrm>
          <a:prstGeom prst="triangle">
            <a:avLst>
              <a:gd name="adj" fmla="val 1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6505725-9830-48B7-B286-8F2E45B52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022" y="365125"/>
            <a:ext cx="8727040" cy="1325563"/>
          </a:xfrm>
        </p:spPr>
        <p:txBody>
          <a:bodyPr/>
          <a:lstStyle>
            <a:lvl1pPr>
              <a:buNone/>
              <a:defRPr>
                <a:solidFill>
                  <a:srgbClr val="DB9B00"/>
                </a:solidFill>
                <a:latin typeface="Arial"/>
                <a:ea typeface="Arial"/>
                <a:cs typeface="Arial"/>
              </a:defRPr>
            </a:lvl1pPr>
          </a:lstStyle>
          <a:p>
            <a:r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6BCEF8E-3C38-43C6-A37C-A305FD315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8876" y="365125"/>
            <a:ext cx="1957227" cy="1235413"/>
          </a:xfrm>
          <a:prstGeom prst="rect">
            <a:avLst/>
          </a:prstGeom>
        </p:spPr>
      </p:pic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6D823893-306A-459E-BC1C-1DB221C4DEB0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3004335" cy="365125"/>
          </a:xfrm>
        </p:spPr>
        <p:txBody>
          <a:bodyPr/>
          <a:lstStyle>
            <a:lvl1pPr>
              <a:buNone/>
              <a:defRPr sz="1100">
                <a:solidFill>
                  <a:schemeClr val="bg1"/>
                </a:solidFill>
                <a:latin typeface="Arial"/>
                <a:ea typeface="Arial"/>
                <a:cs typeface="Arial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30113-7593-453E-8A0A-FE4540EC1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4794A-BB8E-4535-BADF-4B34AE8DAD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77CB5-1786-444F-B3EB-208C4B8403C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291A49-C06F-44B4-98AB-B60ACD9637F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1A41E2-335E-4629-98D9-A487EE8D41B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4C8363-8BA6-40B9-AB7A-101B5704714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BCA6942-0A64-43D8-89D7-6CF6A85B590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08A6E-84A6-4D03-B41C-228D19111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225CF4-B01C-47DE-93D0-D682FB3E06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4F9861-3A3D-4508-AEAF-AB6681EE1F8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123CEE-0BCB-4717-83C3-000A90B9FB5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57B236-E8DF-4E3C-AC84-150B4B696FE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6582EE-6C82-45EF-89AA-8B43082D8FE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BCA6942-0A64-43D8-89D7-6CF6A85B590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0A3CA-F630-4195-B65B-8BE472C01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CF52D5-B0C4-49EC-8BA0-9D14BC6356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22633B-6F21-4CB7-A0C9-1E05ECFED77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6FF823-DEE4-4A72-8E93-65012CF903C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A36912-206B-44DD-9E42-84FEB65515A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BCA6942-0A64-43D8-89D7-6CF6A85B590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04ACCA-4C30-4300-8565-853C25265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9A8793-52C5-42EB-871E-C3E2228DF9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4E82D6-381B-453E-A0EA-5F11C071095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CBA0A0-715F-4867-A855-C7DAF351AD7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15B03E-283D-4234-AE05-CE8D1A51C14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BCA6942-0A64-43D8-89D7-6CF6A85B590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84FBD9E7-263A-4B5C-9572-84FC201CF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BAB7FD23-4CED-43E3-8530-393F15C009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37CD2539-03A5-40BD-BC79-60B3717D5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27330628-8900-45DB-8AC5-F17010D16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57C878B0-553D-4FF0-9440-A452343A6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C04AD9C7-CF9D-4C61-BD34-E9F34F3F2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BBFC2E83-39FA-4E49-850F-BBC7E2A4B5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0C9AB5B1-DE5F-411D-94B0-159D66240FA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FF4D94A-0F3D-4DAB-BA08-ED1F778E9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73D06ED1-3FF3-4367-A269-C7F089767C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PARC LAB scientific ta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BA2FD0-C22E-4FAC-AAB5-F1EAA438E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FDA01F-90D6-496C-9965-6B8AA744D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AF329E-2887-438A-B000-226A472EA715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7AE28-C9A7-4D2D-BC89-09D72E21B727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6E5BF4-0FC3-48A2-9AA7-580EFE85DB34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A6942-0A64-43D8-89D7-6CF6A85B590A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PARC LAB blue and whi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ver blue rail">
            <a:extLst>
              <a:ext uri="{FF2B5EF4-FFF2-40B4-BE49-F238E27FC236}">
                <a16:creationId xmlns:a16="http://schemas.microsoft.com/office/drawing/2014/main" id="{FFE41B34-2549-417C-89F4-B3118014BBB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00539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3C8AB34-798F-4157-AF7D-174B4FC060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54247" y="419100"/>
            <a:ext cx="3711156" cy="952500"/>
          </a:xfrm>
          <a:prstGeom prst="rect">
            <a:avLst/>
          </a:prstGeom>
        </p:spPr>
      </p:pic>
      <p:sp>
        <p:nvSpPr>
          <p:cNvPr id="3" name="INFN blue panel">
            <a:extLst>
              <a:ext uri="{FF2B5EF4-FFF2-40B4-BE49-F238E27FC236}">
                <a16:creationId xmlns:a16="http://schemas.microsoft.com/office/drawing/2014/main" id="{876937ED-39A3-426B-9D49-053E1309C2ED}"/>
              </a:ext>
            </a:extLst>
          </p:cNvPr>
          <p:cNvSpPr>
            <a:spLocks noGrp="1"/>
          </p:cNvSpPr>
          <p:nvPr/>
        </p:nvSpPr>
        <p:spPr>
          <a:xfrm>
            <a:off x="10067925" y="400050"/>
            <a:ext cx="1619250" cy="933450"/>
          </a:xfrm>
          <a:prstGeom prst="rect">
            <a:avLst/>
          </a:prstGeom>
          <a:solidFill>
            <a:srgbClr val="00539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D6C3C4-7D6C-463F-8974-D9574427A3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239375" y="534780"/>
            <a:ext cx="1276350" cy="654466"/>
          </a:xfrm>
          <a:prstGeom prst="rect">
            <a:avLst/>
          </a:prstGeom>
        </p:spPr>
      </p:pic>
      <p:sp>
        <p:nvSpPr>
          <p:cNvPr id="5" name="cover title">
            <a:extLst>
              <a:ext uri="{FF2B5EF4-FFF2-40B4-BE49-F238E27FC236}">
                <a16:creationId xmlns:a16="http://schemas.microsoft.com/office/drawing/2014/main" id="{4E6F1A50-7267-49D1-B6A3-EF1E0B67B358}"/>
              </a:ext>
            </a:extLst>
          </p:cNvPr>
          <p:cNvSpPr>
            <a:spLocks noGrp="1"/>
          </p:cNvSpPr>
          <p:nvPr/>
        </p:nvSpPr>
        <p:spPr>
          <a:xfrm>
            <a:off x="571500" y="2095500"/>
            <a:ext cx="11049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60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defPPr>
            <a:lvl1pPr>
              <a:defRPr sz="360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1pPr>
            <a:lvl2pPr>
              <a:defRPr sz="360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2pPr>
            <a:lvl3pPr>
              <a:defRPr sz="360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3pPr>
            <a:lvl4pPr>
              <a:defRPr sz="360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4pPr>
            <a:lvl5pPr>
              <a:defRPr sz="360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5pPr>
            <a:lvl6pPr>
              <a:defRPr sz="360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6pPr>
            <a:lvl7pPr>
              <a:defRPr sz="360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7pPr>
            <a:lvl8pPr>
              <a:defRPr sz="360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8pPr>
            <a:lvl9pPr>
              <a:defRPr sz="360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360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pPr>
            <a:r>
              <a:rPr sz="3600" b="1">
                <a:solidFill>
                  <a:srgbClr val="00539B"/>
                </a:solidFill>
                <a:latin typeface="Calibri"/>
                <a:ea typeface="Calibri"/>
                <a:cs typeface="Calibri"/>
              </a:rPr>
              <a:t>Plasma density diagnostics</a:t>
            </a:r>
          </a:p>
          <a:p>
            <a:pPr>
              <a:defRPr sz="360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pPr>
            <a:r>
              <a:rPr sz="3600" b="1">
                <a:solidFill>
                  <a:srgbClr val="00539B"/>
                </a:solidFill>
                <a:latin typeface="Calibri"/>
                <a:ea typeface="Calibri"/>
                <a:cs typeface="Calibri"/>
              </a:rPr>
              <a:t>and machine-learning jitter analysis</a:t>
            </a:r>
          </a:p>
        </p:txBody>
      </p:sp>
      <p:sp>
        <p:nvSpPr>
          <p:cNvPr id="6" name="cover subtitle">
            <a:extLst>
              <a:ext uri="{FF2B5EF4-FFF2-40B4-BE49-F238E27FC236}">
                <a16:creationId xmlns:a16="http://schemas.microsoft.com/office/drawing/2014/main" id="{E4C9E74C-3AA8-46C2-97EB-AFB219195E07}"/>
              </a:ext>
            </a:extLst>
          </p:cNvPr>
          <p:cNvSpPr>
            <a:spLocks noGrp="1"/>
          </p:cNvSpPr>
          <p:nvPr/>
        </p:nvSpPr>
        <p:spPr>
          <a:xfrm>
            <a:off x="590550" y="3514725"/>
            <a:ext cx="11001375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6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defPPr>
            <a:lvl1pPr>
              <a:defRPr sz="26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1pPr>
            <a:lvl2pPr>
              <a:defRPr sz="26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2pPr>
            <a:lvl3pPr>
              <a:defRPr sz="26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3pPr>
            <a:lvl4pPr>
              <a:defRPr sz="26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4pPr>
            <a:lvl5pPr>
              <a:defRPr sz="26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5pPr>
            <a:lvl6pPr>
              <a:defRPr sz="26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6pPr>
            <a:lvl7pPr>
              <a:defRPr sz="26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7pPr>
            <a:lvl8pPr>
              <a:defRPr sz="26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8pPr>
            <a:lvl9pPr>
              <a:defRPr sz="26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26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53440"/>
                </a:solidFill>
                <a:latin typeface="Calibri"/>
                <a:ea typeface="Calibri"/>
                <a:cs typeface="Calibri"/>
              </a:rPr>
              <a:t>for stable PWFA operation at SPARC_LAB</a:t>
            </a:r>
          </a:p>
        </p:txBody>
      </p:sp>
      <p:sp>
        <p:nvSpPr>
          <p:cNvPr id="7" name="cover separator">
            <a:extLst>
              <a:ext uri="{FF2B5EF4-FFF2-40B4-BE49-F238E27FC236}">
                <a16:creationId xmlns:a16="http://schemas.microsoft.com/office/drawing/2014/main" id="{6BD2FEAE-EBDE-4D38-8409-3F0EA7340775}"/>
              </a:ext>
            </a:extLst>
          </p:cNvPr>
          <p:cNvSpPr>
            <a:spLocks noGrp="1"/>
          </p:cNvSpPr>
          <p:nvPr/>
        </p:nvSpPr>
        <p:spPr>
          <a:xfrm>
            <a:off x="590550" y="4362450"/>
            <a:ext cx="10725150" cy="19050"/>
          </a:xfrm>
          <a:prstGeom prst="rect">
            <a:avLst/>
          </a:prstGeom>
          <a:solidFill>
            <a:srgbClr val="49A9D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peaker">
            <a:extLst>
              <a:ext uri="{FF2B5EF4-FFF2-40B4-BE49-F238E27FC236}">
                <a16:creationId xmlns:a16="http://schemas.microsoft.com/office/drawing/2014/main" id="{727FE9B1-0E00-4678-B9A7-EAADF1498593}"/>
              </a:ext>
            </a:extLst>
          </p:cNvPr>
          <p:cNvSpPr>
            <a:spLocks noGrp="1"/>
          </p:cNvSpPr>
          <p:nvPr/>
        </p:nvSpPr>
        <p:spPr>
          <a:xfrm>
            <a:off x="590550" y="4657725"/>
            <a:ext cx="7620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55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defPPr>
            <a:lvl1pPr>
              <a:defRPr sz="255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1pPr>
            <a:lvl2pPr>
              <a:defRPr sz="255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2pPr>
            <a:lvl3pPr>
              <a:defRPr sz="255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3pPr>
            <a:lvl4pPr>
              <a:defRPr sz="255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4pPr>
            <a:lvl5pPr>
              <a:defRPr sz="255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5pPr>
            <a:lvl6pPr>
              <a:defRPr sz="255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6pPr>
            <a:lvl7pPr>
              <a:defRPr sz="255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7pPr>
            <a:lvl8pPr>
              <a:defRPr sz="255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8pPr>
            <a:lvl9pPr>
              <a:defRPr sz="255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255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00539B"/>
                </a:solidFill>
                <a:latin typeface="Calibri"/>
                <a:ea typeface="Calibri"/>
                <a:cs typeface="Calibri"/>
              </a:rPr>
              <a:t>Romain Demitra</a:t>
            </a:r>
          </a:p>
        </p:txBody>
      </p:sp>
      <p:sp>
        <p:nvSpPr>
          <p:cNvPr id="9" name="affiliation">
            <a:extLst>
              <a:ext uri="{FF2B5EF4-FFF2-40B4-BE49-F238E27FC236}">
                <a16:creationId xmlns:a16="http://schemas.microsoft.com/office/drawing/2014/main" id="{05EEDA52-0BFC-485E-9507-067E072E1BD5}"/>
              </a:ext>
            </a:extLst>
          </p:cNvPr>
          <p:cNvSpPr>
            <a:spLocks noGrp="1"/>
          </p:cNvSpPr>
          <p:nvPr/>
        </p:nvSpPr>
        <p:spPr>
          <a:xfrm>
            <a:off x="590550" y="5153025"/>
            <a:ext cx="107156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0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defPPr>
            <a:lvl1pPr>
              <a:defRPr sz="20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1pPr>
            <a:lvl2pPr>
              <a:defRPr sz="20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2pPr>
            <a:lvl3pPr>
              <a:defRPr sz="20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3pPr>
            <a:lvl4pPr>
              <a:defRPr sz="20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4pPr>
            <a:lvl5pPr>
              <a:defRPr sz="20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5pPr>
            <a:lvl6pPr>
              <a:defRPr sz="20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6pPr>
            <a:lvl7pPr>
              <a:defRPr sz="20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7pPr>
            <a:lvl8pPr>
              <a:defRPr sz="20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8pPr>
            <a:lvl9pPr>
              <a:defRPr sz="20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20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53440"/>
                </a:solidFill>
                <a:latin typeface="Calibri"/>
                <a:ea typeface="Calibri"/>
                <a:cs typeface="Calibri"/>
              </a:rPr>
              <a:t>SPARC_LAB · INFN Laboratori Nazionali di Frascati</a:t>
            </a:r>
          </a:p>
        </p:txBody>
      </p:sp>
      <p:sp>
        <p:nvSpPr>
          <p:cNvPr id="10" name="collaboration">
            <a:extLst>
              <a:ext uri="{FF2B5EF4-FFF2-40B4-BE49-F238E27FC236}">
                <a16:creationId xmlns:a16="http://schemas.microsoft.com/office/drawing/2014/main" id="{DD188BFA-D1F3-495A-A9C2-00D14C66F63A}"/>
              </a:ext>
            </a:extLst>
          </p:cNvPr>
          <p:cNvSpPr>
            <a:spLocks noGrp="1"/>
          </p:cNvSpPr>
          <p:nvPr/>
        </p:nvSpPr>
        <p:spPr>
          <a:xfrm>
            <a:off x="590550" y="5705475"/>
            <a:ext cx="10191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defPPr>
            <a:lvl1pPr>
              <a:defRPr sz="1650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1pPr>
            <a:lvl2pPr>
              <a:defRPr sz="1650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2pPr>
            <a:lvl3pPr>
              <a:defRPr sz="1650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3pPr>
            <a:lvl4pPr>
              <a:defRPr sz="1650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4pPr>
            <a:lvl5pPr>
              <a:defRPr sz="1650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5pPr>
            <a:lvl6pPr>
              <a:defRPr sz="1650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6pPr>
            <a:lvl7pPr>
              <a:defRPr sz="1650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7pPr>
            <a:lvl8pPr>
              <a:defRPr sz="1650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8pPr>
            <a:lvl9pPr>
              <a:defRPr sz="1650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1650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pPr>
            <a:r>
              <a:rPr sz="1650" b="0">
                <a:solidFill>
                  <a:srgbClr val="253440"/>
                </a:solidFill>
                <a:latin typeface="Calibri"/>
                <a:ea typeface="Calibri"/>
                <a:cs typeface="Calibri"/>
              </a:rPr>
              <a:t>A. Biagioni, L. Crincoli, M. Ferrario, R. Pompili</a:t>
            </a:r>
          </a:p>
          <a:p>
            <a:pPr>
              <a:defRPr sz="1650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pPr>
            <a:r>
              <a:rPr sz="1650" b="0">
                <a:solidFill>
                  <a:srgbClr val="253440"/>
                </a:solidFill>
                <a:latin typeface="Calibri"/>
                <a:ea typeface="Calibri"/>
                <a:cs typeface="Calibri"/>
              </a:rPr>
              <a:t>On behalf of the SPARC_LAB collaboration</a:t>
            </a:r>
          </a:p>
        </p:txBody>
      </p:sp>
      <p:sp>
        <p:nvSpPr>
          <p:cNvPr id="11" name="conference">
            <a:extLst>
              <a:ext uri="{FF2B5EF4-FFF2-40B4-BE49-F238E27FC236}">
                <a16:creationId xmlns:a16="http://schemas.microsoft.com/office/drawing/2014/main" id="{B3A11BD3-B366-4A6E-922A-24D6075CA653}"/>
              </a:ext>
            </a:extLst>
          </p:cNvPr>
          <p:cNvSpPr>
            <a:spLocks noGrp="1"/>
          </p:cNvSpPr>
          <p:nvPr/>
        </p:nvSpPr>
        <p:spPr>
          <a:xfrm>
            <a:off x="590550" y="6467475"/>
            <a:ext cx="10477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defPPr>
            <a:lvl1pPr>
              <a:defRPr sz="150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1pPr>
            <a:lvl2pPr>
              <a:defRPr sz="150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2pPr>
            <a:lvl3pPr>
              <a:defRPr sz="150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3pPr>
            <a:lvl4pPr>
              <a:defRPr sz="150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4pPr>
            <a:lvl5pPr>
              <a:defRPr sz="150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5pPr>
            <a:lvl6pPr>
              <a:defRPr sz="150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6pPr>
            <a:lvl7pPr>
              <a:defRPr sz="150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7pPr>
            <a:lvl8pPr>
              <a:defRPr sz="150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8pPr>
            <a:lvl9pPr>
              <a:defRPr sz="150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150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00539B"/>
                </a:solidFill>
                <a:latin typeface="Calibri"/>
                <a:ea typeface="Calibri"/>
                <a:cs typeface="Calibri"/>
              </a:rPr>
              <a:t>ICFDT8 · ENEA Frascati · 21 October 2026</a:t>
            </a:r>
          </a:p>
        </p:txBody>
      </p:sp>
    </p:spTree>
    <p:extLst>
      <p:ext uri="{BB962C8B-B14F-4D97-AF65-F5344CB8AC3E}">
        <p14:creationId xmlns:p14="http://schemas.microsoft.com/office/powerpoint/2010/main" val="270290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5E0027B-B8A7-4D93-8B69-AFA83316B3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032" y="1124712"/>
            <a:ext cx="10999742" cy="28803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6CC943D-3A7F-4999-9F65-DEAAD5A5B425}"/>
              </a:ext>
            </a:extLst>
          </p:cNvPr>
          <p:cNvSpPr>
            <a:spLocks noGrp="1"/>
          </p:cNvSpPr>
          <p:nvPr/>
        </p:nvSpPr>
        <p:spPr>
          <a:xfrm>
            <a:off x="612648" y="4142232"/>
            <a:ext cx="3538728" cy="350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 algn="l">
              <a:defRPr sz="2300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2300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1pPr>
            <a:lvl2pPr algn="l">
              <a:buNone/>
              <a:defRPr sz="2300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2pPr>
            <a:lvl3pPr algn="l">
              <a:buNone/>
              <a:defRPr sz="2300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3pPr>
            <a:lvl4pPr algn="l">
              <a:buNone/>
              <a:defRPr sz="2300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4pPr>
            <a:lvl5pPr algn="l">
              <a:buNone/>
              <a:defRPr sz="2300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5pPr>
            <a:lvl6pPr algn="l">
              <a:buNone/>
              <a:defRPr sz="2300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6pPr>
            <a:lvl7pPr algn="l">
              <a:buNone/>
              <a:defRPr sz="2300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7pPr>
            <a:lvl8pPr algn="l">
              <a:buNone/>
              <a:defRPr sz="2300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8pPr>
            <a:lvl9pPr algn="l">
              <a:buNone/>
              <a:defRPr sz="2300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spcBef>
                <a:spcPts val="0"/>
              </a:spcBef>
              <a:spcAft>
                <a:spcPts val="400"/>
              </a:spcAft>
              <a:buNone/>
              <a:defRPr sz="2300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pPr>
            <a:r>
              <a:rPr sz="2300" b="1">
                <a:solidFill>
                  <a:srgbClr val="246B9E"/>
                </a:solidFill>
                <a:latin typeface="Calibri"/>
                <a:ea typeface="Calibri"/>
                <a:cs typeface="Calibri"/>
              </a:rPr>
              <a:t>Driver and witness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B83D69-8124-49FD-8B9A-4CF877917510}"/>
              </a:ext>
            </a:extLst>
          </p:cNvPr>
          <p:cNvSpPr>
            <a:spLocks noGrp="1"/>
          </p:cNvSpPr>
          <p:nvPr/>
        </p:nvSpPr>
        <p:spPr>
          <a:xfrm>
            <a:off x="612648" y="4709160"/>
            <a:ext cx="3419856" cy="9931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 algn="l">
              <a:defRPr sz="195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95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1pPr>
            <a:lvl2pPr algn="l">
              <a:buNone/>
              <a:defRPr sz="195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2pPr>
            <a:lvl3pPr algn="l">
              <a:buNone/>
              <a:defRPr sz="195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3pPr>
            <a:lvl4pPr algn="l">
              <a:buNone/>
              <a:defRPr sz="195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4pPr>
            <a:lvl5pPr algn="l">
              <a:buNone/>
              <a:defRPr sz="195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5pPr>
            <a:lvl6pPr algn="l">
              <a:buNone/>
              <a:defRPr sz="195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6pPr>
            <a:lvl7pPr algn="l">
              <a:buNone/>
              <a:defRPr sz="195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7pPr>
            <a:lvl8pPr algn="l">
              <a:buNone/>
              <a:defRPr sz="195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8pPr>
            <a:lvl9pPr algn="l">
              <a:buNone/>
              <a:defRPr sz="195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spcBef>
                <a:spcPts val="0"/>
              </a:spcBef>
              <a:spcAft>
                <a:spcPts val="400"/>
              </a:spcAft>
              <a:buNone/>
              <a:defRPr sz="1950" b="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pPr>
            <a:r>
              <a:rPr sz="1950">
                <a:solidFill>
                  <a:srgbClr val="252525"/>
                </a:solidFill>
                <a:latin typeface="Calibri"/>
                <a:ea typeface="Calibri"/>
                <a:cs typeface="Calibri"/>
              </a:rPr>
              <a:t>Two electron bunches: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None/>
              <a:defRPr sz="1950" b="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pPr>
            <a:r>
              <a:rPr sz="1950">
                <a:solidFill>
                  <a:srgbClr val="252525"/>
                </a:solidFill>
                <a:latin typeface="Calibri"/>
                <a:ea typeface="Calibri"/>
                <a:cs typeface="Calibri"/>
              </a:rPr>
              <a:t>the driver excites the wake;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None/>
              <a:defRPr sz="1950" b="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pPr>
            <a:r>
              <a:rPr sz="1950">
                <a:solidFill>
                  <a:srgbClr val="252525"/>
                </a:solidFill>
                <a:latin typeface="Calibri"/>
                <a:ea typeface="Calibri"/>
                <a:cs typeface="Calibri"/>
              </a:rPr>
              <a:t>the witness gains energy.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52599A-297B-40A3-BEC7-0C4353B70370}"/>
              </a:ext>
            </a:extLst>
          </p:cNvPr>
          <p:cNvSpPr>
            <a:spLocks noGrp="1"/>
          </p:cNvSpPr>
          <p:nvPr/>
        </p:nvSpPr>
        <p:spPr>
          <a:xfrm>
            <a:off x="4434840" y="4142232"/>
            <a:ext cx="3337560" cy="3931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400"/>
              </a:spcAft>
              <a:buNone/>
              <a:defRPr sz="2300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pPr>
            <a:r>
              <a:t>Plasma source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BA0D8D-810D-44B4-B38A-972D9CD580BD}"/>
              </a:ext>
            </a:extLst>
          </p:cNvPr>
          <p:cNvSpPr>
            <a:spLocks noGrp="1"/>
          </p:cNvSpPr>
          <p:nvPr/>
        </p:nvSpPr>
        <p:spPr>
          <a:xfrm>
            <a:off x="4434840" y="4709160"/>
            <a:ext cx="3255264" cy="1298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400"/>
              </a:spcAft>
              <a:buNone/>
              <a:defRPr sz="2100" b="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pPr>
            <a:r>
              <a:t>3 cm × 2 mm · H₂</a:t>
            </a:r>
          </a:p>
          <a:p>
            <a:pPr>
              <a:spcBef>
                <a:spcPts val="0"/>
              </a:spcBef>
              <a:spcAft>
                <a:spcPts val="400"/>
              </a:spcAft>
              <a:buNone/>
              <a:defRPr sz="2100" b="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pPr>
            <a:r>
              <a:t>3D-printed capillary</a:t>
            </a:r>
          </a:p>
          <a:p>
            <a:pPr>
              <a:spcBef>
                <a:spcPts val="0"/>
              </a:spcBef>
              <a:spcAft>
                <a:spcPts val="400"/>
              </a:spcAft>
              <a:buNone/>
              <a:defRPr sz="2100" b="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pPr>
            <a:r>
              <a:t>9 kV · ≈400 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499930-C8A2-435F-A427-45F8493A28EC}"/>
              </a:ext>
            </a:extLst>
          </p:cNvPr>
          <p:cNvSpPr>
            <a:spLocks noGrp="1"/>
          </p:cNvSpPr>
          <p:nvPr/>
        </p:nvSpPr>
        <p:spPr>
          <a:xfrm>
            <a:off x="7982712" y="4142232"/>
            <a:ext cx="3721608" cy="3931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400"/>
              </a:spcAft>
              <a:buNone/>
              <a:defRPr sz="2200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pPr>
            <a:r>
              <a:t>Synchronous diagnostics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FD3B30-17DC-49C2-ABB4-022036068602}"/>
              </a:ext>
            </a:extLst>
          </p:cNvPr>
          <p:cNvSpPr>
            <a:spLocks noGrp="1"/>
          </p:cNvSpPr>
          <p:nvPr/>
        </p:nvSpPr>
        <p:spPr>
          <a:xfrm>
            <a:off x="7982712" y="4709160"/>
            <a:ext cx="3675887" cy="9931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 algn="l">
              <a:defRPr sz="195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95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1pPr>
            <a:lvl2pPr algn="l">
              <a:buNone/>
              <a:defRPr sz="195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2pPr>
            <a:lvl3pPr algn="l">
              <a:buNone/>
              <a:defRPr sz="195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3pPr>
            <a:lvl4pPr algn="l">
              <a:buNone/>
              <a:defRPr sz="195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4pPr>
            <a:lvl5pPr algn="l">
              <a:buNone/>
              <a:defRPr sz="195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5pPr>
            <a:lvl6pPr algn="l">
              <a:buNone/>
              <a:defRPr sz="195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6pPr>
            <a:lvl7pPr algn="l">
              <a:buNone/>
              <a:defRPr sz="195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7pPr>
            <a:lvl8pPr algn="l">
              <a:buNone/>
              <a:defRPr sz="195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8pPr>
            <a:lvl9pPr algn="l">
              <a:buNone/>
              <a:defRPr sz="195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spcBef>
                <a:spcPts val="0"/>
              </a:spcBef>
              <a:spcAft>
                <a:spcPts val="400"/>
              </a:spcAft>
              <a:buNone/>
              <a:defRPr sz="1950" b="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pPr>
            <a:r>
              <a:rPr sz="1950">
                <a:solidFill>
                  <a:srgbClr val="252525"/>
                </a:solidFill>
                <a:latin typeface="Calibri"/>
                <a:ea typeface="Calibri"/>
                <a:cs typeface="Calibri"/>
              </a:rPr>
              <a:t>Incoming beam, laser and RF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None/>
              <a:defRPr sz="1950" b="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pPr>
            <a:r>
              <a:rPr sz="1950">
                <a:solidFill>
                  <a:srgbClr val="252525"/>
                </a:solidFill>
                <a:latin typeface="Calibri"/>
                <a:ea typeface="Calibri"/>
                <a:cs typeface="Calibri"/>
              </a:rPr>
              <a:t>Plasma-density profile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None/>
              <a:defRPr sz="1950" b="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pPr>
            <a:r>
              <a:rPr sz="1950">
                <a:solidFill>
                  <a:srgbClr val="252525"/>
                </a:solidFill>
                <a:latin typeface="Calibri"/>
                <a:ea typeface="Calibri"/>
                <a:cs typeface="Calibri"/>
              </a:rPr>
              <a:t>Outgoing energy spectrum</a:t>
            </a:r>
          </a:p>
        </p:txBody>
      </p:sp>
      <p:sp>
        <p:nvSpPr>
          <p:cNvPr id="14" name="SPARC blue title band">
            <a:extLst>
              <a:ext uri="{FF2B5EF4-FFF2-40B4-BE49-F238E27FC236}">
                <a16:creationId xmlns:a16="http://schemas.microsoft.com/office/drawing/2014/main" id="{A1B52EB3-F01B-481F-B963-1767CDAC871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95350"/>
          </a:xfrm>
          <a:prstGeom prst="rect">
            <a:avLst/>
          </a:prstGeom>
          <a:solidFill>
            <a:srgbClr val="00539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PARC cyan separator">
            <a:extLst>
              <a:ext uri="{FF2B5EF4-FFF2-40B4-BE49-F238E27FC236}">
                <a16:creationId xmlns:a16="http://schemas.microsoft.com/office/drawing/2014/main" id="{3697D525-6796-49E4-8C7B-29457464E490}"/>
              </a:ext>
            </a:extLst>
          </p:cNvPr>
          <p:cNvSpPr>
            <a:spLocks noGrp="1"/>
          </p:cNvSpPr>
          <p:nvPr/>
        </p:nvSpPr>
        <p:spPr>
          <a:xfrm>
            <a:off x="0" y="895350"/>
            <a:ext cx="12192000" cy="28575"/>
          </a:xfrm>
          <a:prstGeom prst="rect">
            <a:avLst/>
          </a:prstGeom>
          <a:solidFill>
            <a:srgbClr val="49A9D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ICFDT title">
            <a:extLst>
              <a:ext uri="{FF2B5EF4-FFF2-40B4-BE49-F238E27FC236}">
                <a16:creationId xmlns:a16="http://schemas.microsoft.com/office/drawing/2014/main" id="{EA37F1B4-B1E0-41B4-AEDF-DD58BA70270C}"/>
              </a:ext>
            </a:extLst>
          </p:cNvPr>
          <p:cNvSpPr>
            <a:spLocks noGrp="1"/>
          </p:cNvSpPr>
          <p:nvPr/>
        </p:nvSpPr>
        <p:spPr>
          <a:xfrm>
            <a:off x="447675" y="228600"/>
            <a:ext cx="9286875" cy="504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defPPr>
            <a:lvl1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2pPr>
            <a:lvl3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3pPr>
            <a:lvl4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4pPr>
            <a:lvl5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5pPr>
            <a:lvl6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6pPr>
            <a:lvl7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7pPr>
            <a:lvl8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8pPr>
            <a:lvl9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7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Measuring the plasma and the beam</a:t>
            </a:r>
          </a:p>
        </p:txBody>
      </p:sp>
      <p:sp>
        <p:nvSpPr>
          <p:cNvPr id="17" name="SPARC logo white field">
            <a:extLst>
              <a:ext uri="{FF2B5EF4-FFF2-40B4-BE49-F238E27FC236}">
                <a16:creationId xmlns:a16="http://schemas.microsoft.com/office/drawing/2014/main" id="{8C6AC9A0-674D-41AA-8DD2-9943B765FDDF}"/>
              </a:ext>
            </a:extLst>
          </p:cNvPr>
          <p:cNvSpPr>
            <a:spLocks noGrp="1"/>
          </p:cNvSpPr>
          <p:nvPr/>
        </p:nvSpPr>
        <p:spPr>
          <a:xfrm>
            <a:off x="10001250" y="142875"/>
            <a:ext cx="1905000" cy="60960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29BA5EE-E016-481B-9B09-B2BC42ACCD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100184" y="219075"/>
            <a:ext cx="1707132" cy="438150"/>
          </a:xfrm>
          <a:prstGeom prst="rect">
            <a:avLst/>
          </a:prstGeom>
        </p:spPr>
      </p:pic>
      <p:sp>
        <p:nvSpPr>
          <p:cNvPr id="19" name="footer rule">
            <a:extLst>
              <a:ext uri="{FF2B5EF4-FFF2-40B4-BE49-F238E27FC236}">
                <a16:creationId xmlns:a16="http://schemas.microsoft.com/office/drawing/2014/main" id="{4F80B3E0-B71D-46ED-9DC0-D99BA344F9A2}"/>
              </a:ext>
            </a:extLst>
          </p:cNvPr>
          <p:cNvSpPr>
            <a:spLocks noGrp="1"/>
          </p:cNvSpPr>
          <p:nvPr/>
        </p:nvSpPr>
        <p:spPr>
          <a:xfrm>
            <a:off x="457200" y="6610350"/>
            <a:ext cx="11277600" cy="9525"/>
          </a:xfrm>
          <a:prstGeom prst="rect">
            <a:avLst/>
          </a:prstGeom>
          <a:solidFill>
            <a:srgbClr val="BDCF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footer text">
            <a:extLst>
              <a:ext uri="{FF2B5EF4-FFF2-40B4-BE49-F238E27FC236}">
                <a16:creationId xmlns:a16="http://schemas.microsoft.com/office/drawing/2014/main" id="{07C5CA41-C125-4176-B1A0-7CF5341CB5EE}"/>
              </a:ext>
            </a:extLst>
          </p:cNvPr>
          <p:cNvSpPr>
            <a:spLocks noGrp="1"/>
          </p:cNvSpPr>
          <p:nvPr/>
        </p:nvSpPr>
        <p:spPr>
          <a:xfrm>
            <a:off x="457200" y="6619875"/>
            <a:ext cx="10572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defPPr>
            <a:lvl1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1pPr>
            <a:lvl2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2pPr>
            <a:lvl3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3pPr>
            <a:lvl4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4pPr>
            <a:lvl5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5pPr>
            <a:lvl6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6pPr>
            <a:lvl7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7pPr>
            <a:lvl8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8pPr>
            <a:lvl9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pPr>
            <a:r>
              <a:rPr sz="938" b="0">
                <a:solidFill>
                  <a:srgbClr val="00539B"/>
                </a:solidFill>
                <a:latin typeface="Calibri"/>
                <a:ea typeface="Calibri"/>
                <a:cs typeface="Calibri"/>
              </a:rPr>
              <a:t>Romain Demitra · SPARC_LAB / INFN-LNF · ICFDT8 · 21 October 2026</a:t>
            </a:r>
          </a:p>
        </p:txBody>
      </p:sp>
      <p:sp>
        <p:nvSpPr>
          <p:cNvPr id="21" name="footer page">
            <a:extLst>
              <a:ext uri="{FF2B5EF4-FFF2-40B4-BE49-F238E27FC236}">
                <a16:creationId xmlns:a16="http://schemas.microsoft.com/office/drawing/2014/main" id="{9A739C4C-16A7-407C-BFCB-9CE792A13FFB}"/>
              </a:ext>
            </a:extLst>
          </p:cNvPr>
          <p:cNvSpPr>
            <a:spLocks noGrp="1"/>
          </p:cNvSpPr>
          <p:nvPr/>
        </p:nvSpPr>
        <p:spPr>
          <a:xfrm>
            <a:off x="11268075" y="6600825"/>
            <a:ext cx="466725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defPPr>
            <a:lvl1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1pPr>
            <a:lvl2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2pPr>
            <a:lvl3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3pPr>
            <a:lvl4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4pPr>
            <a:lvl5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5pPr>
            <a:lvl6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6pPr>
            <a:lvl7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7pPr>
            <a:lvl8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8pPr>
            <a:lvl9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pPr>
            <a:r>
              <a:rPr sz="1050" b="0">
                <a:solidFill>
                  <a:srgbClr val="00539B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807118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tark intro">
            <a:extLst>
              <a:ext uri="{FF2B5EF4-FFF2-40B4-BE49-F238E27FC236}">
                <a16:creationId xmlns:a16="http://schemas.microsoft.com/office/drawing/2014/main" id="{1D056514-C78F-4B87-8854-A04C552E315D}"/>
              </a:ext>
            </a:extLst>
          </p:cNvPr>
          <p:cNvSpPr>
            <a:spLocks noGrp="1"/>
          </p:cNvSpPr>
          <p:nvPr/>
        </p:nvSpPr>
        <p:spPr>
          <a:xfrm>
            <a:off x="476250" y="1104900"/>
            <a:ext cx="11239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defPPr>
            <a:lvl1pPr>
              <a:defRPr sz="225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1pPr>
            <a:lvl2pPr>
              <a:defRPr sz="225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2pPr>
            <a:lvl3pPr>
              <a:defRPr sz="225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3pPr>
            <a:lvl4pPr>
              <a:defRPr sz="225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4pPr>
            <a:lvl5pPr>
              <a:defRPr sz="225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5pPr>
            <a:lvl6pPr>
              <a:defRPr sz="225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6pPr>
            <a:lvl7pPr>
              <a:defRPr sz="225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7pPr>
            <a:lvl8pPr>
              <a:defRPr sz="225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8pPr>
            <a:lvl9pPr>
              <a:defRPr sz="225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225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00539B"/>
                </a:solidFill>
                <a:latin typeface="Calibri"/>
                <a:ea typeface="Calibri"/>
                <a:cs typeface="Calibri"/>
              </a:rPr>
              <a:t>The Hβ line width carries information on electron density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05BE7FE-2E7A-4765-A874-F7A37DC41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72337" y="1704975"/>
            <a:ext cx="5903826" cy="4591050"/>
          </a:xfrm>
          <a:prstGeom prst="rect">
            <a:avLst/>
          </a:prstGeom>
        </p:spPr>
      </p:pic>
      <p:sp>
        <p:nvSpPr>
          <p:cNvPr id="3" name="microfields title">
            <a:extLst>
              <a:ext uri="{FF2B5EF4-FFF2-40B4-BE49-F238E27FC236}">
                <a16:creationId xmlns:a16="http://schemas.microsoft.com/office/drawing/2014/main" id="{FAFDA91A-8A57-4624-B72D-C1403803B35F}"/>
              </a:ext>
            </a:extLst>
          </p:cNvPr>
          <p:cNvSpPr>
            <a:spLocks noGrp="1"/>
          </p:cNvSpPr>
          <p:nvPr/>
        </p:nvSpPr>
        <p:spPr>
          <a:xfrm>
            <a:off x="7162800" y="1819275"/>
            <a:ext cx="43624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175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defPPr>
            <a:lvl1pPr>
              <a:defRPr sz="2175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1pPr>
            <a:lvl2pPr>
              <a:defRPr sz="2175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2pPr>
            <a:lvl3pPr>
              <a:defRPr sz="2175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3pPr>
            <a:lvl4pPr>
              <a:defRPr sz="2175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4pPr>
            <a:lvl5pPr>
              <a:defRPr sz="2175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5pPr>
            <a:lvl6pPr>
              <a:defRPr sz="2175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6pPr>
            <a:lvl7pPr>
              <a:defRPr sz="2175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7pPr>
            <a:lvl8pPr>
              <a:defRPr sz="2175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8pPr>
            <a:lvl9pPr>
              <a:defRPr sz="2175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2175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pPr>
            <a:r>
              <a:rPr sz="2175" b="1">
                <a:solidFill>
                  <a:srgbClr val="00539B"/>
                </a:solidFill>
                <a:latin typeface="Calibri"/>
                <a:ea typeface="Calibri"/>
                <a:cs typeface="Calibri"/>
              </a:rPr>
              <a:t>Electric microfields</a:t>
            </a:r>
          </a:p>
        </p:txBody>
      </p:sp>
      <p:sp>
        <p:nvSpPr>
          <p:cNvPr id="4" name="microfields body">
            <a:extLst>
              <a:ext uri="{FF2B5EF4-FFF2-40B4-BE49-F238E27FC236}">
                <a16:creationId xmlns:a16="http://schemas.microsoft.com/office/drawing/2014/main" id="{A7B49BD6-81A5-4FEF-B993-7113855469D9}"/>
              </a:ext>
            </a:extLst>
          </p:cNvPr>
          <p:cNvSpPr>
            <a:spLocks noGrp="1"/>
          </p:cNvSpPr>
          <p:nvPr/>
        </p:nvSpPr>
        <p:spPr>
          <a:xfrm>
            <a:off x="7162800" y="2295525"/>
            <a:ext cx="43624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0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defPPr>
            <a:lvl1pPr>
              <a:defRPr sz="20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1pPr>
            <a:lvl2pPr>
              <a:defRPr sz="20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2pPr>
            <a:lvl3pPr>
              <a:defRPr sz="20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3pPr>
            <a:lvl4pPr>
              <a:defRPr sz="20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4pPr>
            <a:lvl5pPr>
              <a:defRPr sz="20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5pPr>
            <a:lvl6pPr>
              <a:defRPr sz="20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6pPr>
            <a:lvl7pPr>
              <a:defRPr sz="20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7pPr>
            <a:lvl8pPr>
              <a:defRPr sz="20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8pPr>
            <a:lvl9pPr>
              <a:defRPr sz="20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20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53440"/>
                </a:solidFill>
                <a:latin typeface="Calibri"/>
                <a:ea typeface="Calibri"/>
                <a:cs typeface="Calibri"/>
              </a:rPr>
              <a:t>Nearby charges perturb the hydrogen energy levels and broaden the emission line.</a:t>
            </a:r>
          </a:p>
        </p:txBody>
      </p:sp>
      <p:sp>
        <p:nvSpPr>
          <p:cNvPr id="5" name="density title">
            <a:extLst>
              <a:ext uri="{FF2B5EF4-FFF2-40B4-BE49-F238E27FC236}">
                <a16:creationId xmlns:a16="http://schemas.microsoft.com/office/drawing/2014/main" id="{B6531CC4-8B17-423D-B283-CA682B344533}"/>
              </a:ext>
            </a:extLst>
          </p:cNvPr>
          <p:cNvSpPr>
            <a:spLocks noGrp="1"/>
          </p:cNvSpPr>
          <p:nvPr/>
        </p:nvSpPr>
        <p:spPr>
          <a:xfrm>
            <a:off x="7162800" y="3724275"/>
            <a:ext cx="43624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175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defPPr>
            <a:lvl1pPr>
              <a:defRPr sz="2175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1pPr>
            <a:lvl2pPr>
              <a:defRPr sz="2175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2pPr>
            <a:lvl3pPr>
              <a:defRPr sz="2175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3pPr>
            <a:lvl4pPr>
              <a:defRPr sz="2175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4pPr>
            <a:lvl5pPr>
              <a:defRPr sz="2175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5pPr>
            <a:lvl6pPr>
              <a:defRPr sz="2175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6pPr>
            <a:lvl7pPr>
              <a:defRPr sz="2175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7pPr>
            <a:lvl8pPr>
              <a:defRPr sz="2175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8pPr>
            <a:lvl9pPr>
              <a:defRPr sz="2175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2175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pPr>
            <a:r>
              <a:rPr sz="2175" b="1">
                <a:solidFill>
                  <a:srgbClr val="00539B"/>
                </a:solidFill>
                <a:latin typeface="Calibri"/>
                <a:ea typeface="Calibri"/>
                <a:cs typeface="Calibri"/>
              </a:rPr>
              <a:t>From width to density</a:t>
            </a:r>
          </a:p>
        </p:txBody>
      </p:sp>
      <p:sp>
        <p:nvSpPr>
          <p:cNvPr id="6" name="density body">
            <a:extLst>
              <a:ext uri="{FF2B5EF4-FFF2-40B4-BE49-F238E27FC236}">
                <a16:creationId xmlns:a16="http://schemas.microsoft.com/office/drawing/2014/main" id="{954C5DDE-AA3C-4E81-A3B5-E8191DD7008E}"/>
              </a:ext>
            </a:extLst>
          </p:cNvPr>
          <p:cNvSpPr>
            <a:spLocks noGrp="1"/>
          </p:cNvSpPr>
          <p:nvPr/>
        </p:nvSpPr>
        <p:spPr>
          <a:xfrm>
            <a:off x="7162800" y="4210050"/>
            <a:ext cx="43624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0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defPPr>
            <a:lvl1pPr>
              <a:defRPr sz="20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1pPr>
            <a:lvl2pPr>
              <a:defRPr sz="20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2pPr>
            <a:lvl3pPr>
              <a:defRPr sz="20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3pPr>
            <a:lvl4pPr>
              <a:defRPr sz="20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4pPr>
            <a:lvl5pPr>
              <a:defRPr sz="20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5pPr>
            <a:lvl6pPr>
              <a:defRPr sz="20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6pPr>
            <a:lvl7pPr>
              <a:defRPr sz="20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7pPr>
            <a:lvl8pPr>
              <a:defRPr sz="20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8pPr>
            <a:lvl9pPr>
              <a:defRPr sz="20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2025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53440"/>
                </a:solidFill>
                <a:latin typeface="Calibri"/>
                <a:ea typeface="Calibri"/>
                <a:cs typeface="Calibri"/>
              </a:rPr>
              <a:t>Infer nₑ from the Stark contribution using the line-broadening model.</a:t>
            </a:r>
          </a:p>
        </p:txBody>
      </p:sp>
      <p:sp>
        <p:nvSpPr>
          <p:cNvPr id="7" name="measurement caveat">
            <a:extLst>
              <a:ext uri="{FF2B5EF4-FFF2-40B4-BE49-F238E27FC236}">
                <a16:creationId xmlns:a16="http://schemas.microsoft.com/office/drawing/2014/main" id="{FE55E57F-2801-404B-A729-FBDDB12D1EFC}"/>
              </a:ext>
            </a:extLst>
          </p:cNvPr>
          <p:cNvSpPr>
            <a:spLocks noGrp="1"/>
          </p:cNvSpPr>
          <p:nvPr/>
        </p:nvSpPr>
        <p:spPr>
          <a:xfrm>
            <a:off x="7162800" y="5391150"/>
            <a:ext cx="4362450" cy="790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00" b="0">
                <a:solidFill>
                  <a:srgbClr val="596874"/>
                </a:solidFill>
                <a:latin typeface="Calibri"/>
                <a:ea typeface="Calibri"/>
                <a:cs typeface="Calibri"/>
              </a:defRPr>
            </a:defPPr>
            <a:lvl1pPr>
              <a:defRPr sz="1800" b="0">
                <a:solidFill>
                  <a:srgbClr val="596874"/>
                </a:solidFill>
                <a:latin typeface="Calibri"/>
                <a:ea typeface="Calibri"/>
                <a:cs typeface="Calibri"/>
              </a:defRPr>
            </a:lvl1pPr>
            <a:lvl2pPr>
              <a:defRPr sz="1800" b="0">
                <a:solidFill>
                  <a:srgbClr val="596874"/>
                </a:solidFill>
                <a:latin typeface="Calibri"/>
                <a:ea typeface="Calibri"/>
                <a:cs typeface="Calibri"/>
              </a:defRPr>
            </a:lvl2pPr>
            <a:lvl3pPr>
              <a:defRPr sz="1800" b="0">
                <a:solidFill>
                  <a:srgbClr val="596874"/>
                </a:solidFill>
                <a:latin typeface="Calibri"/>
                <a:ea typeface="Calibri"/>
                <a:cs typeface="Calibri"/>
              </a:defRPr>
            </a:lvl3pPr>
            <a:lvl4pPr>
              <a:defRPr sz="1800" b="0">
                <a:solidFill>
                  <a:srgbClr val="596874"/>
                </a:solidFill>
                <a:latin typeface="Calibri"/>
                <a:ea typeface="Calibri"/>
                <a:cs typeface="Calibri"/>
              </a:defRPr>
            </a:lvl4pPr>
            <a:lvl5pPr>
              <a:defRPr sz="1800" b="0">
                <a:solidFill>
                  <a:srgbClr val="596874"/>
                </a:solidFill>
                <a:latin typeface="Calibri"/>
                <a:ea typeface="Calibri"/>
                <a:cs typeface="Calibri"/>
              </a:defRPr>
            </a:lvl5pPr>
            <a:lvl6pPr>
              <a:defRPr sz="1800" b="0">
                <a:solidFill>
                  <a:srgbClr val="596874"/>
                </a:solidFill>
                <a:latin typeface="Calibri"/>
                <a:ea typeface="Calibri"/>
                <a:cs typeface="Calibri"/>
              </a:defRPr>
            </a:lvl6pPr>
            <a:lvl7pPr>
              <a:defRPr sz="1800" b="0">
                <a:solidFill>
                  <a:srgbClr val="596874"/>
                </a:solidFill>
                <a:latin typeface="Calibri"/>
                <a:ea typeface="Calibri"/>
                <a:cs typeface="Calibri"/>
              </a:defRPr>
            </a:lvl7pPr>
            <a:lvl8pPr>
              <a:defRPr sz="1800" b="0">
                <a:solidFill>
                  <a:srgbClr val="596874"/>
                </a:solidFill>
                <a:latin typeface="Calibri"/>
                <a:ea typeface="Calibri"/>
                <a:cs typeface="Calibri"/>
              </a:defRPr>
            </a:lvl8pPr>
            <a:lvl9pPr>
              <a:defRPr sz="1800" b="0">
                <a:solidFill>
                  <a:srgbClr val="596874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1800" b="0">
                <a:solidFill>
                  <a:srgbClr val="596874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96874"/>
                </a:solidFill>
                <a:latin typeface="Calibri"/>
                <a:ea typeface="Calibri"/>
                <a:cs typeface="Calibri"/>
              </a:rPr>
              <a:t>Instrumental and Doppler broadening must also be assessed.</a:t>
            </a:r>
          </a:p>
        </p:txBody>
      </p:sp>
      <p:sp>
        <p:nvSpPr>
          <p:cNvPr id="8" name="source">
            <a:extLst>
              <a:ext uri="{FF2B5EF4-FFF2-40B4-BE49-F238E27FC236}">
                <a16:creationId xmlns:a16="http://schemas.microsoft.com/office/drawing/2014/main" id="{B8C70566-CDF2-4930-B976-0D73BDFEB2B4}"/>
              </a:ext>
            </a:extLst>
          </p:cNvPr>
          <p:cNvSpPr>
            <a:spLocks noGrp="1"/>
          </p:cNvSpPr>
          <p:nvPr/>
        </p:nvSpPr>
        <p:spPr>
          <a:xfrm>
            <a:off x="476250" y="6381750"/>
            <a:ext cx="10858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596874"/>
                </a:solidFill>
                <a:latin typeface="Calibri"/>
                <a:ea typeface="Calibri"/>
                <a:cs typeface="Calibri"/>
              </a:defRPr>
            </a:defPPr>
            <a:lvl1pPr>
              <a:defRPr sz="1125" b="0">
                <a:solidFill>
                  <a:srgbClr val="596874"/>
                </a:solidFill>
                <a:latin typeface="Calibri"/>
                <a:ea typeface="Calibri"/>
                <a:cs typeface="Calibri"/>
              </a:defRPr>
            </a:lvl1pPr>
            <a:lvl2pPr>
              <a:defRPr sz="1125" b="0">
                <a:solidFill>
                  <a:srgbClr val="596874"/>
                </a:solidFill>
                <a:latin typeface="Calibri"/>
                <a:ea typeface="Calibri"/>
                <a:cs typeface="Calibri"/>
              </a:defRPr>
            </a:lvl2pPr>
            <a:lvl3pPr>
              <a:defRPr sz="1125" b="0">
                <a:solidFill>
                  <a:srgbClr val="596874"/>
                </a:solidFill>
                <a:latin typeface="Calibri"/>
                <a:ea typeface="Calibri"/>
                <a:cs typeface="Calibri"/>
              </a:defRPr>
            </a:lvl3pPr>
            <a:lvl4pPr>
              <a:defRPr sz="1125" b="0">
                <a:solidFill>
                  <a:srgbClr val="596874"/>
                </a:solidFill>
                <a:latin typeface="Calibri"/>
                <a:ea typeface="Calibri"/>
                <a:cs typeface="Calibri"/>
              </a:defRPr>
            </a:lvl4pPr>
            <a:lvl5pPr>
              <a:defRPr sz="1125" b="0">
                <a:solidFill>
                  <a:srgbClr val="596874"/>
                </a:solidFill>
                <a:latin typeface="Calibri"/>
                <a:ea typeface="Calibri"/>
                <a:cs typeface="Calibri"/>
              </a:defRPr>
            </a:lvl5pPr>
            <a:lvl6pPr>
              <a:defRPr sz="1125" b="0">
                <a:solidFill>
                  <a:srgbClr val="596874"/>
                </a:solidFill>
                <a:latin typeface="Calibri"/>
                <a:ea typeface="Calibri"/>
                <a:cs typeface="Calibri"/>
              </a:defRPr>
            </a:lvl6pPr>
            <a:lvl7pPr>
              <a:defRPr sz="1125" b="0">
                <a:solidFill>
                  <a:srgbClr val="596874"/>
                </a:solidFill>
                <a:latin typeface="Calibri"/>
                <a:ea typeface="Calibri"/>
                <a:cs typeface="Calibri"/>
              </a:defRPr>
            </a:lvl7pPr>
            <a:lvl8pPr>
              <a:defRPr sz="1125" b="0">
                <a:solidFill>
                  <a:srgbClr val="596874"/>
                </a:solidFill>
                <a:latin typeface="Calibri"/>
                <a:ea typeface="Calibri"/>
                <a:cs typeface="Calibri"/>
              </a:defRPr>
            </a:lvl8pPr>
            <a:lvl9pPr>
              <a:defRPr sz="1125" b="0">
                <a:solidFill>
                  <a:srgbClr val="596874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1125" b="0">
                <a:solidFill>
                  <a:srgbClr val="596874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596874"/>
                </a:solidFill>
                <a:latin typeface="Calibri"/>
                <a:ea typeface="Calibri"/>
                <a:cs typeface="Calibri"/>
              </a:rPr>
              <a:t>Illustration: SPARC_LAB, Plasma Sources and Diagnostics</a:t>
            </a:r>
          </a:p>
        </p:txBody>
      </p:sp>
      <p:sp>
        <p:nvSpPr>
          <p:cNvPr id="9" name="SPARC blue title band">
            <a:extLst>
              <a:ext uri="{FF2B5EF4-FFF2-40B4-BE49-F238E27FC236}">
                <a16:creationId xmlns:a16="http://schemas.microsoft.com/office/drawing/2014/main" id="{D86099DF-1ED4-4C7B-B26A-BD339BD3CD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95350"/>
          </a:xfrm>
          <a:prstGeom prst="rect">
            <a:avLst/>
          </a:prstGeom>
          <a:solidFill>
            <a:srgbClr val="00539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PARC cyan separator">
            <a:extLst>
              <a:ext uri="{FF2B5EF4-FFF2-40B4-BE49-F238E27FC236}">
                <a16:creationId xmlns:a16="http://schemas.microsoft.com/office/drawing/2014/main" id="{CBC76A78-1E94-4709-BA59-3247B97EB4C2}"/>
              </a:ext>
            </a:extLst>
          </p:cNvPr>
          <p:cNvSpPr>
            <a:spLocks noGrp="1"/>
          </p:cNvSpPr>
          <p:nvPr/>
        </p:nvSpPr>
        <p:spPr>
          <a:xfrm>
            <a:off x="0" y="895350"/>
            <a:ext cx="12192000" cy="28575"/>
          </a:xfrm>
          <a:prstGeom prst="rect">
            <a:avLst/>
          </a:prstGeom>
          <a:solidFill>
            <a:srgbClr val="49A9D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ICFDT title">
            <a:extLst>
              <a:ext uri="{FF2B5EF4-FFF2-40B4-BE49-F238E27FC236}">
                <a16:creationId xmlns:a16="http://schemas.microsoft.com/office/drawing/2014/main" id="{66A37586-ABD5-4FAA-8644-3210A045C02D}"/>
              </a:ext>
            </a:extLst>
          </p:cNvPr>
          <p:cNvSpPr>
            <a:spLocks noGrp="1"/>
          </p:cNvSpPr>
          <p:nvPr/>
        </p:nvSpPr>
        <p:spPr>
          <a:xfrm>
            <a:off x="447675" y="228600"/>
            <a:ext cx="9286875" cy="504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defPPr>
            <a:lvl1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2pPr>
            <a:lvl3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3pPr>
            <a:lvl4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4pPr>
            <a:lvl5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5pPr>
            <a:lvl6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6pPr>
            <a:lvl7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7pPr>
            <a:lvl8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8pPr>
            <a:lvl9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7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Why Stark broadening measures density</a:t>
            </a:r>
          </a:p>
        </p:txBody>
      </p:sp>
      <p:sp>
        <p:nvSpPr>
          <p:cNvPr id="12" name="SPARC logo white field">
            <a:extLst>
              <a:ext uri="{FF2B5EF4-FFF2-40B4-BE49-F238E27FC236}">
                <a16:creationId xmlns:a16="http://schemas.microsoft.com/office/drawing/2014/main" id="{21A788AB-841D-4251-9486-CB66CF9039E5}"/>
              </a:ext>
            </a:extLst>
          </p:cNvPr>
          <p:cNvSpPr>
            <a:spLocks noGrp="1"/>
          </p:cNvSpPr>
          <p:nvPr/>
        </p:nvSpPr>
        <p:spPr>
          <a:xfrm>
            <a:off x="10001250" y="142875"/>
            <a:ext cx="1905000" cy="60960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E847C86-B055-4B0A-BBF3-53D73BA580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100184" y="219075"/>
            <a:ext cx="1707132" cy="438150"/>
          </a:xfrm>
          <a:prstGeom prst="rect">
            <a:avLst/>
          </a:prstGeom>
        </p:spPr>
      </p:pic>
      <p:sp>
        <p:nvSpPr>
          <p:cNvPr id="14" name="footer rule">
            <a:extLst>
              <a:ext uri="{FF2B5EF4-FFF2-40B4-BE49-F238E27FC236}">
                <a16:creationId xmlns:a16="http://schemas.microsoft.com/office/drawing/2014/main" id="{52664285-B5D8-48E2-A4B7-89B953802557}"/>
              </a:ext>
            </a:extLst>
          </p:cNvPr>
          <p:cNvSpPr>
            <a:spLocks noGrp="1"/>
          </p:cNvSpPr>
          <p:nvPr/>
        </p:nvSpPr>
        <p:spPr>
          <a:xfrm>
            <a:off x="457200" y="6610350"/>
            <a:ext cx="11277600" cy="9525"/>
          </a:xfrm>
          <a:prstGeom prst="rect">
            <a:avLst/>
          </a:prstGeom>
          <a:solidFill>
            <a:srgbClr val="BDCF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footer text">
            <a:extLst>
              <a:ext uri="{FF2B5EF4-FFF2-40B4-BE49-F238E27FC236}">
                <a16:creationId xmlns:a16="http://schemas.microsoft.com/office/drawing/2014/main" id="{300A4778-32AE-4FE8-BE7D-D5AC7AB041FC}"/>
              </a:ext>
            </a:extLst>
          </p:cNvPr>
          <p:cNvSpPr>
            <a:spLocks noGrp="1"/>
          </p:cNvSpPr>
          <p:nvPr/>
        </p:nvSpPr>
        <p:spPr>
          <a:xfrm>
            <a:off x="457200" y="6619875"/>
            <a:ext cx="10572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defPPr>
            <a:lvl1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1pPr>
            <a:lvl2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2pPr>
            <a:lvl3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3pPr>
            <a:lvl4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4pPr>
            <a:lvl5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5pPr>
            <a:lvl6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6pPr>
            <a:lvl7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7pPr>
            <a:lvl8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8pPr>
            <a:lvl9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pPr>
            <a:r>
              <a:rPr sz="938" b="0">
                <a:solidFill>
                  <a:srgbClr val="00539B"/>
                </a:solidFill>
                <a:latin typeface="Calibri"/>
                <a:ea typeface="Calibri"/>
                <a:cs typeface="Calibri"/>
              </a:rPr>
              <a:t>Romain Demitra · SPARC_LAB / INFN-LNF · ICFDT8 · 21 October 2026</a:t>
            </a:r>
          </a:p>
        </p:txBody>
      </p:sp>
      <p:sp>
        <p:nvSpPr>
          <p:cNvPr id="16" name="footer page">
            <a:extLst>
              <a:ext uri="{FF2B5EF4-FFF2-40B4-BE49-F238E27FC236}">
                <a16:creationId xmlns:a16="http://schemas.microsoft.com/office/drawing/2014/main" id="{AC1AD7A7-BCF6-472F-9C49-929D107AFB59}"/>
              </a:ext>
            </a:extLst>
          </p:cNvPr>
          <p:cNvSpPr>
            <a:spLocks noGrp="1"/>
          </p:cNvSpPr>
          <p:nvPr/>
        </p:nvSpPr>
        <p:spPr>
          <a:xfrm>
            <a:off x="11268075" y="6600825"/>
            <a:ext cx="466725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defPPr>
            <a:lvl1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1pPr>
            <a:lvl2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2pPr>
            <a:lvl3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3pPr>
            <a:lvl4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4pPr>
            <a:lvl5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5pPr>
            <a:lvl6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6pPr>
            <a:lvl7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7pPr>
            <a:lvl8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8pPr>
            <a:lvl9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pPr>
            <a:r>
              <a:rPr sz="1050" b="0">
                <a:solidFill>
                  <a:srgbClr val="00539B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304986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warm text panel">
            <a:extLst>
              <a:ext uri="{FF2B5EF4-FFF2-40B4-BE49-F238E27FC236}">
                <a16:creationId xmlns:a16="http://schemas.microsoft.com/office/drawing/2014/main" id="{8CE68C6A-ED69-4946-9C7C-0D2D404F436F}"/>
              </a:ext>
            </a:extLst>
          </p:cNvPr>
          <p:cNvSpPr>
            <a:spLocks noGrp="1"/>
          </p:cNvSpPr>
          <p:nvPr/>
        </p:nvSpPr>
        <p:spPr>
          <a:xfrm>
            <a:off x="457200" y="1304925"/>
            <a:ext cx="4095750" cy="4343400"/>
          </a:xfrm>
          <a:prstGeom prst="rect">
            <a:avLst/>
          </a:prstGeom>
          <a:solidFill>
            <a:srgbClr val="F2F3F4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Acquisition label">
            <a:extLst>
              <a:ext uri="{FF2B5EF4-FFF2-40B4-BE49-F238E27FC236}">
                <a16:creationId xmlns:a16="http://schemas.microsoft.com/office/drawing/2014/main" id="{935AFB86-966A-434A-AFEA-13AFF029FC3E}"/>
              </a:ext>
            </a:extLst>
          </p:cNvPr>
          <p:cNvSpPr>
            <a:spLocks noGrp="1"/>
          </p:cNvSpPr>
          <p:nvPr/>
        </p:nvSpPr>
        <p:spPr>
          <a:xfrm>
            <a:off x="647700" y="1524000"/>
            <a:ext cx="3714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575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75" b="1">
                <a:solidFill>
                  <a:srgbClr val="246E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75" b="1">
                <a:solidFill>
                  <a:srgbClr val="246E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75" b="1">
                <a:solidFill>
                  <a:srgbClr val="246E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75" b="1">
                <a:solidFill>
                  <a:srgbClr val="246E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75" b="1">
                <a:solidFill>
                  <a:srgbClr val="246E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75" b="1">
                <a:solidFill>
                  <a:srgbClr val="246E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75" b="1">
                <a:solidFill>
                  <a:srgbClr val="246E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75" b="1">
                <a:solidFill>
                  <a:srgbClr val="246E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75" b="1">
                <a:solidFill>
                  <a:srgbClr val="246E9D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buNone/>
              <a:defRPr sz="1575" b="1">
                <a:solidFill>
                  <a:srgbClr val="B5442C"/>
                </a:solidFill>
                <a:latin typeface="Calibri"/>
                <a:ea typeface="Calibri"/>
                <a:cs typeface="Calibri"/>
              </a:defRPr>
            </a:pPr>
            <a:r>
              <a:rPr sz="1575" b="1">
                <a:solidFill>
                  <a:srgbClr val="00539B"/>
                </a:solidFill>
                <a:latin typeface="Calibri"/>
                <a:ea typeface="Calibri"/>
                <a:cs typeface="Calibri"/>
              </a:rPr>
              <a:t>ACQUISITION</a:t>
            </a:r>
          </a:p>
        </p:txBody>
      </p:sp>
      <p:sp>
        <p:nvSpPr>
          <p:cNvPr id="7" name="Acquisition body">
            <a:extLst>
              <a:ext uri="{FF2B5EF4-FFF2-40B4-BE49-F238E27FC236}">
                <a16:creationId xmlns:a16="http://schemas.microsoft.com/office/drawing/2014/main" id="{31E0C818-DB3F-43BD-A221-D01D38C62DF4}"/>
              </a:ext>
            </a:extLst>
          </p:cNvPr>
          <p:cNvSpPr>
            <a:spLocks noGrp="1"/>
          </p:cNvSpPr>
          <p:nvPr/>
        </p:nvSpPr>
        <p:spPr>
          <a:xfrm>
            <a:off x="647700" y="1838325"/>
            <a:ext cx="37147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725" b="0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725" b="0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725" b="0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725" b="0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725" b="0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725" b="0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725" b="0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725" b="0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725" b="0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725" b="0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buNone/>
              <a:defRPr sz="1725" b="0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pPr>
            <a:r>
              <a:rPr sz="1725" b="0">
                <a:solidFill>
                  <a:srgbClr val="26333C"/>
                </a:solidFill>
                <a:latin typeface="Calibri"/>
                <a:ea typeface="Calibri"/>
                <a:cs typeface="Calibri"/>
              </a:rPr>
              <a:t>Time-gated ICCD images record hydrogen emission from each discharge.</a:t>
            </a:r>
          </a:p>
        </p:txBody>
      </p:sp>
      <p:sp>
        <p:nvSpPr>
          <p:cNvPr id="8" name="Processing label">
            <a:extLst>
              <a:ext uri="{FF2B5EF4-FFF2-40B4-BE49-F238E27FC236}">
                <a16:creationId xmlns:a16="http://schemas.microsoft.com/office/drawing/2014/main" id="{8671A4A9-C778-4F01-90DF-79BE23F031C4}"/>
              </a:ext>
            </a:extLst>
          </p:cNvPr>
          <p:cNvSpPr>
            <a:spLocks noGrp="1"/>
          </p:cNvSpPr>
          <p:nvPr/>
        </p:nvSpPr>
        <p:spPr>
          <a:xfrm>
            <a:off x="647700" y="2914650"/>
            <a:ext cx="3714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575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75" b="1">
                <a:solidFill>
                  <a:srgbClr val="246E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75" b="1">
                <a:solidFill>
                  <a:srgbClr val="246E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75" b="1">
                <a:solidFill>
                  <a:srgbClr val="246E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75" b="1">
                <a:solidFill>
                  <a:srgbClr val="246E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75" b="1">
                <a:solidFill>
                  <a:srgbClr val="246E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75" b="1">
                <a:solidFill>
                  <a:srgbClr val="246E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75" b="1">
                <a:solidFill>
                  <a:srgbClr val="246E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75" b="1">
                <a:solidFill>
                  <a:srgbClr val="246E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75" b="1">
                <a:solidFill>
                  <a:srgbClr val="246E9D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buNone/>
              <a:defRPr sz="1575" b="1">
                <a:solidFill>
                  <a:srgbClr val="B5442C"/>
                </a:solidFill>
                <a:latin typeface="Calibri"/>
                <a:ea typeface="Calibri"/>
                <a:cs typeface="Calibri"/>
              </a:defRPr>
            </a:pPr>
            <a:r>
              <a:rPr sz="1575" b="1">
                <a:solidFill>
                  <a:srgbClr val="00539B"/>
                </a:solidFill>
                <a:latin typeface="Calibri"/>
                <a:ea typeface="Calibri"/>
                <a:cs typeface="Calibri"/>
              </a:rPr>
              <a:t>PROCESSING</a:t>
            </a:r>
          </a:p>
        </p:txBody>
      </p:sp>
      <p:sp>
        <p:nvSpPr>
          <p:cNvPr id="9" name="Processing body">
            <a:extLst>
              <a:ext uri="{FF2B5EF4-FFF2-40B4-BE49-F238E27FC236}">
                <a16:creationId xmlns:a16="http://schemas.microsoft.com/office/drawing/2014/main" id="{9BED8D01-3D75-4B31-AAF0-E4CF418CEDF7}"/>
              </a:ext>
            </a:extLst>
          </p:cNvPr>
          <p:cNvSpPr>
            <a:spLocks noGrp="1"/>
          </p:cNvSpPr>
          <p:nvPr/>
        </p:nvSpPr>
        <p:spPr>
          <a:xfrm>
            <a:off x="647700" y="3228975"/>
            <a:ext cx="37147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725" b="0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725" b="0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725" b="0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725" b="0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725" b="0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725" b="0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725" b="0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725" b="0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725" b="0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725" b="0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buNone/>
              <a:defRPr sz="1725" b="0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pPr>
            <a:r>
              <a:rPr sz="1725" b="0">
                <a:solidFill>
                  <a:srgbClr val="26333C"/>
                </a:solidFill>
                <a:latin typeface="Calibri"/>
                <a:ea typeface="Calibri"/>
                <a:cs typeface="Calibri"/>
              </a:rPr>
              <a:t>Extract and fit Hβ for each image; check residuals and instrumental broadening.</a:t>
            </a:r>
          </a:p>
        </p:txBody>
      </p:sp>
      <p:sp>
        <p:nvSpPr>
          <p:cNvPr id="10" name="Density label">
            <a:extLst>
              <a:ext uri="{FF2B5EF4-FFF2-40B4-BE49-F238E27FC236}">
                <a16:creationId xmlns:a16="http://schemas.microsoft.com/office/drawing/2014/main" id="{ED024991-2726-48C6-AE32-4E749198CC9F}"/>
              </a:ext>
            </a:extLst>
          </p:cNvPr>
          <p:cNvSpPr>
            <a:spLocks noGrp="1"/>
          </p:cNvSpPr>
          <p:nvPr/>
        </p:nvSpPr>
        <p:spPr>
          <a:xfrm>
            <a:off x="647700" y="4505325"/>
            <a:ext cx="3714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575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75" b="1">
                <a:solidFill>
                  <a:srgbClr val="246E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75" b="1">
                <a:solidFill>
                  <a:srgbClr val="246E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75" b="1">
                <a:solidFill>
                  <a:srgbClr val="246E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75" b="1">
                <a:solidFill>
                  <a:srgbClr val="246E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75" b="1">
                <a:solidFill>
                  <a:srgbClr val="246E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75" b="1">
                <a:solidFill>
                  <a:srgbClr val="246E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75" b="1">
                <a:solidFill>
                  <a:srgbClr val="246E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75" b="1">
                <a:solidFill>
                  <a:srgbClr val="246E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75" b="1">
                <a:solidFill>
                  <a:srgbClr val="246E9D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buNone/>
              <a:defRPr sz="1575" b="1">
                <a:solidFill>
                  <a:srgbClr val="B5442C"/>
                </a:solidFill>
                <a:latin typeface="Calibri"/>
                <a:ea typeface="Calibri"/>
                <a:cs typeface="Calibri"/>
              </a:defRPr>
            </a:pPr>
            <a:r>
              <a:rPr sz="1575" b="1">
                <a:solidFill>
                  <a:srgbClr val="00539B"/>
                </a:solidFill>
                <a:latin typeface="Calibri"/>
                <a:ea typeface="Calibri"/>
                <a:cs typeface="Calibri"/>
              </a:rPr>
              <a:t>DENSITY</a:t>
            </a:r>
          </a:p>
        </p:txBody>
      </p:sp>
      <p:sp>
        <p:nvSpPr>
          <p:cNvPr id="11" name="Density body">
            <a:extLst>
              <a:ext uri="{FF2B5EF4-FFF2-40B4-BE49-F238E27FC236}">
                <a16:creationId xmlns:a16="http://schemas.microsoft.com/office/drawing/2014/main" id="{C8DCC52F-2848-48DD-8DB5-611BD6388612}"/>
              </a:ext>
            </a:extLst>
          </p:cNvPr>
          <p:cNvSpPr>
            <a:spLocks noGrp="1"/>
          </p:cNvSpPr>
          <p:nvPr/>
        </p:nvSpPr>
        <p:spPr>
          <a:xfrm>
            <a:off x="647700" y="4819650"/>
            <a:ext cx="371475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725" b="0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725" b="0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725" b="0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725" b="0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725" b="0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725" b="0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725" b="0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725" b="0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725" b="0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725" b="0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buNone/>
              <a:defRPr sz="1725" b="0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pPr>
            <a:r>
              <a:rPr sz="1725" b="0">
                <a:solidFill>
                  <a:srgbClr val="26333C"/>
                </a:solidFill>
                <a:latin typeface="Calibri"/>
                <a:ea typeface="Calibri"/>
                <a:cs typeface="Calibri"/>
              </a:rPr>
              <a:t>Convert the fitted Stark width to nₑ and repeat along the spatial coordinate.</a:t>
            </a:r>
          </a:p>
        </p:txBody>
      </p:sp>
      <p:sp>
        <p:nvSpPr>
          <p:cNvPr id="12" name="spectral title">
            <a:extLst>
              <a:ext uri="{FF2B5EF4-FFF2-40B4-BE49-F238E27FC236}">
                <a16:creationId xmlns:a16="http://schemas.microsoft.com/office/drawing/2014/main" id="{887DC26B-25F5-4740-A018-9AAEB582C723}"/>
              </a:ext>
            </a:extLst>
          </p:cNvPr>
          <p:cNvSpPr>
            <a:spLocks noGrp="1"/>
          </p:cNvSpPr>
          <p:nvPr/>
        </p:nvSpPr>
        <p:spPr>
          <a:xfrm>
            <a:off x="4914900" y="1390650"/>
            <a:ext cx="66484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950" b="1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950" b="1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950" b="1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950" b="1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950" b="1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950" b="1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950" b="1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950" b="1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950" b="1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950" b="1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buNone/>
              <a:defRPr sz="1950" b="1">
                <a:solidFill>
                  <a:srgbClr val="26333C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26333C"/>
                </a:solidFill>
                <a:latin typeface="Calibri"/>
                <a:ea typeface="Calibri"/>
                <a:cs typeface="Calibri"/>
              </a:rPr>
              <a:t>Raw image, fitted line and residuals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7750464-772A-4055-A511-7A8A5DD78C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953000" y="2225848"/>
            <a:ext cx="2943225" cy="230152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D77B927-6AE3-4EFC-937C-D16F6E62E1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001000" y="1949915"/>
            <a:ext cx="3552825" cy="3453469"/>
          </a:xfrm>
          <a:prstGeom prst="rect">
            <a:avLst/>
          </a:prstGeom>
        </p:spPr>
      </p:pic>
      <p:sp>
        <p:nvSpPr>
          <p:cNvPr id="15" name="slide takeaway">
            <a:extLst>
              <a:ext uri="{FF2B5EF4-FFF2-40B4-BE49-F238E27FC236}">
                <a16:creationId xmlns:a16="http://schemas.microsoft.com/office/drawing/2014/main" id="{46617427-179B-4005-BB4A-A89B3145FDF3}"/>
              </a:ext>
            </a:extLst>
          </p:cNvPr>
          <p:cNvSpPr>
            <a:spLocks noGrp="1"/>
          </p:cNvSpPr>
          <p:nvPr/>
        </p:nvSpPr>
        <p:spPr>
          <a:xfrm>
            <a:off x="476250" y="5991225"/>
            <a:ext cx="112395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2025" b="1">
                <a:solidFill>
                  <a:srgbClr val="246E9D"/>
                </a:solidFill>
                <a:latin typeface="Calibri"/>
                <a:ea typeface="Calibri"/>
                <a:cs typeface="Calibri"/>
              </a:defRPr>
            </a:lvl1pPr>
            <a:lvl2pPr algn="l">
              <a:buNone/>
              <a:defRPr sz="2025" b="1">
                <a:solidFill>
                  <a:srgbClr val="246E9D"/>
                </a:solidFill>
                <a:latin typeface="Calibri"/>
                <a:ea typeface="Calibri"/>
                <a:cs typeface="Calibri"/>
              </a:defRPr>
            </a:lvl2pPr>
            <a:lvl3pPr algn="l">
              <a:buNone/>
              <a:defRPr sz="2025" b="1">
                <a:solidFill>
                  <a:srgbClr val="246E9D"/>
                </a:solidFill>
                <a:latin typeface="Calibri"/>
                <a:ea typeface="Calibri"/>
                <a:cs typeface="Calibri"/>
              </a:defRPr>
            </a:lvl3pPr>
            <a:lvl4pPr algn="l">
              <a:buNone/>
              <a:defRPr sz="2025" b="1">
                <a:solidFill>
                  <a:srgbClr val="246E9D"/>
                </a:solidFill>
                <a:latin typeface="Calibri"/>
                <a:ea typeface="Calibri"/>
                <a:cs typeface="Calibri"/>
              </a:defRPr>
            </a:lvl4pPr>
            <a:lvl5pPr algn="l">
              <a:buNone/>
              <a:defRPr sz="2025" b="1">
                <a:solidFill>
                  <a:srgbClr val="246E9D"/>
                </a:solidFill>
                <a:latin typeface="Calibri"/>
                <a:ea typeface="Calibri"/>
                <a:cs typeface="Calibri"/>
              </a:defRPr>
            </a:lvl5pPr>
            <a:lvl6pPr algn="l">
              <a:buNone/>
              <a:defRPr sz="2025" b="1">
                <a:solidFill>
                  <a:srgbClr val="246E9D"/>
                </a:solidFill>
                <a:latin typeface="Calibri"/>
                <a:ea typeface="Calibri"/>
                <a:cs typeface="Calibri"/>
              </a:defRPr>
            </a:lvl6pPr>
            <a:lvl7pPr algn="l">
              <a:buNone/>
              <a:defRPr sz="2025" b="1">
                <a:solidFill>
                  <a:srgbClr val="246E9D"/>
                </a:solidFill>
                <a:latin typeface="Calibri"/>
                <a:ea typeface="Calibri"/>
                <a:cs typeface="Calibri"/>
              </a:defRPr>
            </a:lvl7pPr>
            <a:lvl8pPr algn="l">
              <a:buNone/>
              <a:defRPr sz="2025" b="1">
                <a:solidFill>
                  <a:srgbClr val="246E9D"/>
                </a:solidFill>
                <a:latin typeface="Calibri"/>
                <a:ea typeface="Calibri"/>
                <a:cs typeface="Calibri"/>
              </a:defRPr>
            </a:lvl8pPr>
            <a:lvl9pPr algn="l">
              <a:buNone/>
              <a:defRPr sz="2025" b="1">
                <a:solidFill>
                  <a:srgbClr val="246E9D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buNone/>
              <a:defRPr sz="195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00539B"/>
                </a:solidFill>
                <a:latin typeface="Calibri"/>
                <a:ea typeface="Calibri"/>
                <a:cs typeface="Calibri"/>
              </a:rPr>
              <a:t>Spatially resolved fits reconstruct the density profile for each shot</a:t>
            </a:r>
          </a:p>
        </p:txBody>
      </p:sp>
      <p:sp>
        <p:nvSpPr>
          <p:cNvPr id="16" name="SPARC blue title band">
            <a:extLst>
              <a:ext uri="{FF2B5EF4-FFF2-40B4-BE49-F238E27FC236}">
                <a16:creationId xmlns:a16="http://schemas.microsoft.com/office/drawing/2014/main" id="{FF1008B5-5D05-4DDC-9E60-4DFBFB1B1B5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95350"/>
          </a:xfrm>
          <a:prstGeom prst="rect">
            <a:avLst/>
          </a:prstGeom>
          <a:solidFill>
            <a:srgbClr val="00539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PARC cyan separator">
            <a:extLst>
              <a:ext uri="{FF2B5EF4-FFF2-40B4-BE49-F238E27FC236}">
                <a16:creationId xmlns:a16="http://schemas.microsoft.com/office/drawing/2014/main" id="{676C49C8-24F2-41B6-84B0-3E9D5E8FF7A2}"/>
              </a:ext>
            </a:extLst>
          </p:cNvPr>
          <p:cNvSpPr>
            <a:spLocks noGrp="1"/>
          </p:cNvSpPr>
          <p:nvPr/>
        </p:nvSpPr>
        <p:spPr>
          <a:xfrm>
            <a:off x="0" y="895350"/>
            <a:ext cx="12192000" cy="28575"/>
          </a:xfrm>
          <a:prstGeom prst="rect">
            <a:avLst/>
          </a:prstGeom>
          <a:solidFill>
            <a:srgbClr val="49A9D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ICFDT title">
            <a:extLst>
              <a:ext uri="{FF2B5EF4-FFF2-40B4-BE49-F238E27FC236}">
                <a16:creationId xmlns:a16="http://schemas.microsoft.com/office/drawing/2014/main" id="{1B36C5A3-6A12-45BB-8D2C-0C66380C8E86}"/>
              </a:ext>
            </a:extLst>
          </p:cNvPr>
          <p:cNvSpPr>
            <a:spLocks noGrp="1"/>
          </p:cNvSpPr>
          <p:nvPr/>
        </p:nvSpPr>
        <p:spPr>
          <a:xfrm>
            <a:off x="447675" y="228600"/>
            <a:ext cx="9286875" cy="504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defPPr>
            <a:lvl1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2pPr>
            <a:lvl3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3pPr>
            <a:lvl4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4pPr>
            <a:lvl5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5pPr>
            <a:lvl6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6pPr>
            <a:lvl7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7pPr>
            <a:lvl8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8pPr>
            <a:lvl9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7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From Hβ spectra to electron density</a:t>
            </a:r>
          </a:p>
        </p:txBody>
      </p:sp>
      <p:sp>
        <p:nvSpPr>
          <p:cNvPr id="19" name="SPARC logo white field">
            <a:extLst>
              <a:ext uri="{FF2B5EF4-FFF2-40B4-BE49-F238E27FC236}">
                <a16:creationId xmlns:a16="http://schemas.microsoft.com/office/drawing/2014/main" id="{88238F87-DD92-4507-94C7-12552EE05BD7}"/>
              </a:ext>
            </a:extLst>
          </p:cNvPr>
          <p:cNvSpPr>
            <a:spLocks noGrp="1"/>
          </p:cNvSpPr>
          <p:nvPr/>
        </p:nvSpPr>
        <p:spPr>
          <a:xfrm>
            <a:off x="10001250" y="142875"/>
            <a:ext cx="1905000" cy="60960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AB73209-DEF9-4C7C-9736-EC490C0F42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0100184" y="219075"/>
            <a:ext cx="1707132" cy="438150"/>
          </a:xfrm>
          <a:prstGeom prst="rect">
            <a:avLst/>
          </a:prstGeom>
        </p:spPr>
      </p:pic>
      <p:sp>
        <p:nvSpPr>
          <p:cNvPr id="21" name="footer rule">
            <a:extLst>
              <a:ext uri="{FF2B5EF4-FFF2-40B4-BE49-F238E27FC236}">
                <a16:creationId xmlns:a16="http://schemas.microsoft.com/office/drawing/2014/main" id="{40C0FF01-8DD3-46F6-B8DA-9BA00EC44BDE}"/>
              </a:ext>
            </a:extLst>
          </p:cNvPr>
          <p:cNvSpPr>
            <a:spLocks noGrp="1"/>
          </p:cNvSpPr>
          <p:nvPr/>
        </p:nvSpPr>
        <p:spPr>
          <a:xfrm>
            <a:off x="457200" y="6610350"/>
            <a:ext cx="11277600" cy="9525"/>
          </a:xfrm>
          <a:prstGeom prst="rect">
            <a:avLst/>
          </a:prstGeom>
          <a:solidFill>
            <a:srgbClr val="BDCF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footer text">
            <a:extLst>
              <a:ext uri="{FF2B5EF4-FFF2-40B4-BE49-F238E27FC236}">
                <a16:creationId xmlns:a16="http://schemas.microsoft.com/office/drawing/2014/main" id="{45B9069E-229C-4757-874F-37503FEA53B8}"/>
              </a:ext>
            </a:extLst>
          </p:cNvPr>
          <p:cNvSpPr>
            <a:spLocks noGrp="1"/>
          </p:cNvSpPr>
          <p:nvPr/>
        </p:nvSpPr>
        <p:spPr>
          <a:xfrm>
            <a:off x="457200" y="6619875"/>
            <a:ext cx="10572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defPPr>
            <a:lvl1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1pPr>
            <a:lvl2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2pPr>
            <a:lvl3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3pPr>
            <a:lvl4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4pPr>
            <a:lvl5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5pPr>
            <a:lvl6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6pPr>
            <a:lvl7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7pPr>
            <a:lvl8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8pPr>
            <a:lvl9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pPr>
            <a:r>
              <a:rPr sz="938" b="0">
                <a:solidFill>
                  <a:srgbClr val="00539B"/>
                </a:solidFill>
                <a:latin typeface="Calibri"/>
                <a:ea typeface="Calibri"/>
                <a:cs typeface="Calibri"/>
              </a:rPr>
              <a:t>Romain Demitra · SPARC_LAB / INFN-LNF · ICFDT8 · 21 October 2026</a:t>
            </a:r>
          </a:p>
        </p:txBody>
      </p:sp>
      <p:sp>
        <p:nvSpPr>
          <p:cNvPr id="23" name="footer page">
            <a:extLst>
              <a:ext uri="{FF2B5EF4-FFF2-40B4-BE49-F238E27FC236}">
                <a16:creationId xmlns:a16="http://schemas.microsoft.com/office/drawing/2014/main" id="{6B44D6D7-B4F2-4D7D-AFA1-CC0A066C06FE}"/>
              </a:ext>
            </a:extLst>
          </p:cNvPr>
          <p:cNvSpPr>
            <a:spLocks noGrp="1"/>
          </p:cNvSpPr>
          <p:nvPr/>
        </p:nvSpPr>
        <p:spPr>
          <a:xfrm>
            <a:off x="11268075" y="6600825"/>
            <a:ext cx="466725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defPPr>
            <a:lvl1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1pPr>
            <a:lvl2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2pPr>
            <a:lvl3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3pPr>
            <a:lvl4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4pPr>
            <a:lvl5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5pPr>
            <a:lvl6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6pPr>
            <a:lvl7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7pPr>
            <a:lvl8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8pPr>
            <a:lvl9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pPr>
            <a:r>
              <a:rPr sz="1050" b="0">
                <a:solidFill>
                  <a:srgbClr val="00539B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902458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BF779CA-81CC-44A1-981B-1BB8AA8A1329}"/>
              </a:ext>
            </a:extLst>
          </p:cNvPr>
          <p:cNvSpPr>
            <a:spLocks noGrp="1"/>
          </p:cNvSpPr>
          <p:nvPr/>
        </p:nvSpPr>
        <p:spPr>
          <a:xfrm>
            <a:off x="612648" y="1124712"/>
            <a:ext cx="6391656" cy="3931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buNone/>
              <a:defRPr sz="2300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pPr>
            <a:r>
              <a:t>Shot-resolved energy spectra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981DE4-C50D-4324-A888-11517D858E6E}"/>
              </a:ext>
            </a:extLst>
          </p:cNvPr>
          <p:cNvSpPr>
            <a:spLocks noGrp="1"/>
          </p:cNvSpPr>
          <p:nvPr/>
        </p:nvSpPr>
        <p:spPr>
          <a:xfrm>
            <a:off x="7324344" y="1124712"/>
            <a:ext cx="4425696" cy="6492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buNone/>
              <a:defRPr sz="2200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pPr>
            <a:r>
              <a:t>Plasma density at beam arrival</a:t>
            </a:r>
          </a:p>
        </p:txBody>
      </p:sp>
      <p:pic>
        <p:nvPicPr>
          <p:cNvPr id="10" name="Plasma-density distribution">
            <a:extLst>
              <a:ext uri="{FF2B5EF4-FFF2-40B4-BE49-F238E27FC236}">
                <a16:creationId xmlns:a16="http://schemas.microsoft.com/office/drawing/2014/main" id="{132B6B9A-3468-420E-87F5-CA79769DE7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9573" y="2084830"/>
            <a:ext cx="5150739" cy="244144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DE2103C-5CD0-446B-B22C-52527DAB6772}"/>
              </a:ext>
            </a:extLst>
          </p:cNvPr>
          <p:cNvSpPr>
            <a:spLocks noGrp="1"/>
          </p:cNvSpPr>
          <p:nvPr/>
        </p:nvSpPr>
        <p:spPr>
          <a:xfrm>
            <a:off x="758952" y="5824728"/>
            <a:ext cx="6245352" cy="338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buNone/>
              <a:defRPr sz="1800" b="0">
                <a:solidFill>
                  <a:srgbClr val="666666"/>
                </a:solidFill>
                <a:latin typeface="Calibri"/>
                <a:ea typeface="Calibri"/>
                <a:cs typeface="Calibri"/>
              </a:defRPr>
            </a:pPr>
            <a:r>
              <a:t>Laser OFF / ON · each row is one shot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ABF20C-7200-4B6D-B380-F567D31E1BD3}"/>
              </a:ext>
            </a:extLst>
          </p:cNvPr>
          <p:cNvSpPr>
            <a:spLocks noGrp="1"/>
          </p:cNvSpPr>
          <p:nvPr/>
        </p:nvSpPr>
        <p:spPr>
          <a:xfrm>
            <a:off x="7046016" y="4750308"/>
            <a:ext cx="4261104" cy="5760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  <a:buNone/>
              <a:defRPr sz="3200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pPr>
            <a:r>
              <a:t>6% → 0.4%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B1AD740-332E-4902-8A75-4A8845DC188C}"/>
              </a:ext>
            </a:extLst>
          </p:cNvPr>
          <p:cNvSpPr>
            <a:spLocks noGrp="1"/>
          </p:cNvSpPr>
          <p:nvPr/>
        </p:nvSpPr>
        <p:spPr>
          <a:xfrm>
            <a:off x="7171944" y="5394960"/>
            <a:ext cx="4261104" cy="6217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  <a:buNone/>
              <a:defRPr sz="2100" b="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pPr>
            <a:r>
              <a:t>relative density fluctuations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D5A8939-F4B3-46F0-BFCF-255F300F6541}"/>
              </a:ext>
            </a:extLst>
          </p:cNvPr>
          <p:cNvSpPr>
            <a:spLocks noGrp="1"/>
          </p:cNvSpPr>
          <p:nvPr/>
        </p:nvSpPr>
        <p:spPr>
          <a:xfrm>
            <a:off x="704088" y="6236208"/>
            <a:ext cx="10890504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 algn="l">
              <a:defRPr sz="180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80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1pPr>
            <a:lvl2pPr algn="l">
              <a:buNone/>
              <a:defRPr sz="180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2pPr>
            <a:lvl3pPr algn="l">
              <a:buNone/>
              <a:defRPr sz="180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3pPr>
            <a:lvl4pPr algn="l">
              <a:buNone/>
              <a:defRPr sz="180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4pPr>
            <a:lvl5pPr algn="l">
              <a:buNone/>
              <a:defRPr sz="180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5pPr>
            <a:lvl6pPr algn="l">
              <a:buNone/>
              <a:defRPr sz="180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6pPr>
            <a:lvl7pPr algn="l">
              <a:buNone/>
              <a:defRPr sz="180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7pPr>
            <a:lvl8pPr algn="l">
              <a:buNone/>
              <a:defRPr sz="180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8pPr>
            <a:lvl9pPr algn="l">
              <a:buNone/>
              <a:defRPr sz="180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spcBef>
                <a:spcPts val="0"/>
              </a:spcBef>
              <a:spcAft>
                <a:spcPts val="200"/>
              </a:spcAft>
              <a:buNone/>
              <a:defRPr sz="180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pPr>
            <a:r>
              <a:rPr sz="1800" b="1">
                <a:solidFill>
                  <a:srgbClr val="252525"/>
                </a:solidFill>
                <a:latin typeface="Calibri"/>
                <a:ea typeface="Calibri"/>
                <a:cs typeface="Calibri"/>
              </a:rPr>
              <a:t>Laser-assisted ignition reduces density fluctuations and shots without acceleration.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B94A1E4-E388-4F0A-B3A1-A910F8E6AA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646" y="1750147"/>
            <a:ext cx="5789358" cy="3656437"/>
          </a:xfrm>
          <a:prstGeom prst="rect">
            <a:avLst/>
          </a:prstGeom>
        </p:spPr>
      </p:pic>
      <p:sp>
        <p:nvSpPr>
          <p:cNvPr id="17" name="SPARC blue title band">
            <a:extLst>
              <a:ext uri="{FF2B5EF4-FFF2-40B4-BE49-F238E27FC236}">
                <a16:creationId xmlns:a16="http://schemas.microsoft.com/office/drawing/2014/main" id="{058E955A-71C8-4B0C-895D-83360EA385A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95350"/>
          </a:xfrm>
          <a:prstGeom prst="rect">
            <a:avLst/>
          </a:prstGeom>
          <a:solidFill>
            <a:srgbClr val="00539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PARC cyan separator">
            <a:extLst>
              <a:ext uri="{FF2B5EF4-FFF2-40B4-BE49-F238E27FC236}">
                <a16:creationId xmlns:a16="http://schemas.microsoft.com/office/drawing/2014/main" id="{ACF85B35-68C8-47D7-B4DB-B36BFF31266C}"/>
              </a:ext>
            </a:extLst>
          </p:cNvPr>
          <p:cNvSpPr>
            <a:spLocks noGrp="1"/>
          </p:cNvSpPr>
          <p:nvPr/>
        </p:nvSpPr>
        <p:spPr>
          <a:xfrm>
            <a:off x="0" y="895350"/>
            <a:ext cx="12192000" cy="28575"/>
          </a:xfrm>
          <a:prstGeom prst="rect">
            <a:avLst/>
          </a:prstGeom>
          <a:solidFill>
            <a:srgbClr val="49A9D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ICFDT title">
            <a:extLst>
              <a:ext uri="{FF2B5EF4-FFF2-40B4-BE49-F238E27FC236}">
                <a16:creationId xmlns:a16="http://schemas.microsoft.com/office/drawing/2014/main" id="{3D06831A-F9AE-4399-899C-811FC017FA66}"/>
              </a:ext>
            </a:extLst>
          </p:cNvPr>
          <p:cNvSpPr>
            <a:spLocks noGrp="1"/>
          </p:cNvSpPr>
          <p:nvPr/>
        </p:nvSpPr>
        <p:spPr>
          <a:xfrm>
            <a:off x="447675" y="228600"/>
            <a:ext cx="9286875" cy="504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defPPr>
            <a:lvl1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2pPr>
            <a:lvl3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3pPr>
            <a:lvl4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4pPr>
            <a:lvl5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5pPr>
            <a:lvl6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6pPr>
            <a:lvl7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7pPr>
            <a:lvl8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8pPr>
            <a:lvl9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7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Measuring the effect of laser-assisted ignition</a:t>
            </a:r>
          </a:p>
        </p:txBody>
      </p:sp>
      <p:sp>
        <p:nvSpPr>
          <p:cNvPr id="20" name="SPARC logo white field">
            <a:extLst>
              <a:ext uri="{FF2B5EF4-FFF2-40B4-BE49-F238E27FC236}">
                <a16:creationId xmlns:a16="http://schemas.microsoft.com/office/drawing/2014/main" id="{158EC04B-771C-4895-B818-070A43E72EB8}"/>
              </a:ext>
            </a:extLst>
          </p:cNvPr>
          <p:cNvSpPr>
            <a:spLocks noGrp="1"/>
          </p:cNvSpPr>
          <p:nvPr/>
        </p:nvSpPr>
        <p:spPr>
          <a:xfrm>
            <a:off x="10001250" y="142875"/>
            <a:ext cx="1905000" cy="60960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675C8E8-ECA2-4D37-A6BC-FEC6ED7374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0100184" y="219075"/>
            <a:ext cx="1707132" cy="438150"/>
          </a:xfrm>
          <a:prstGeom prst="rect">
            <a:avLst/>
          </a:prstGeom>
        </p:spPr>
      </p:pic>
      <p:sp>
        <p:nvSpPr>
          <p:cNvPr id="22" name="footer rule">
            <a:extLst>
              <a:ext uri="{FF2B5EF4-FFF2-40B4-BE49-F238E27FC236}">
                <a16:creationId xmlns:a16="http://schemas.microsoft.com/office/drawing/2014/main" id="{1AED8238-F3E6-4F62-B985-10EB9F9104E0}"/>
              </a:ext>
            </a:extLst>
          </p:cNvPr>
          <p:cNvSpPr>
            <a:spLocks noGrp="1"/>
          </p:cNvSpPr>
          <p:nvPr/>
        </p:nvSpPr>
        <p:spPr>
          <a:xfrm>
            <a:off x="457200" y="6610350"/>
            <a:ext cx="11277600" cy="9525"/>
          </a:xfrm>
          <a:prstGeom prst="rect">
            <a:avLst/>
          </a:prstGeom>
          <a:solidFill>
            <a:srgbClr val="BDCF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footer text">
            <a:extLst>
              <a:ext uri="{FF2B5EF4-FFF2-40B4-BE49-F238E27FC236}">
                <a16:creationId xmlns:a16="http://schemas.microsoft.com/office/drawing/2014/main" id="{3DF5D6C4-FA17-44A1-B729-888B0372149D}"/>
              </a:ext>
            </a:extLst>
          </p:cNvPr>
          <p:cNvSpPr>
            <a:spLocks noGrp="1"/>
          </p:cNvSpPr>
          <p:nvPr/>
        </p:nvSpPr>
        <p:spPr>
          <a:xfrm>
            <a:off x="457200" y="6619875"/>
            <a:ext cx="10572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defPPr>
            <a:lvl1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1pPr>
            <a:lvl2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2pPr>
            <a:lvl3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3pPr>
            <a:lvl4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4pPr>
            <a:lvl5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5pPr>
            <a:lvl6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6pPr>
            <a:lvl7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7pPr>
            <a:lvl8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8pPr>
            <a:lvl9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pPr>
            <a:r>
              <a:rPr sz="938" b="0">
                <a:solidFill>
                  <a:srgbClr val="00539B"/>
                </a:solidFill>
                <a:latin typeface="Calibri"/>
                <a:ea typeface="Calibri"/>
                <a:cs typeface="Calibri"/>
              </a:rPr>
              <a:t>Romain Demitra · SPARC_LAB / INFN-LNF · ICFDT8 · 21 October 2026</a:t>
            </a:r>
          </a:p>
        </p:txBody>
      </p:sp>
      <p:sp>
        <p:nvSpPr>
          <p:cNvPr id="24" name="footer page">
            <a:extLst>
              <a:ext uri="{FF2B5EF4-FFF2-40B4-BE49-F238E27FC236}">
                <a16:creationId xmlns:a16="http://schemas.microsoft.com/office/drawing/2014/main" id="{5E6B2B81-3DF1-4050-91FC-7510860C7AA9}"/>
              </a:ext>
            </a:extLst>
          </p:cNvPr>
          <p:cNvSpPr>
            <a:spLocks noGrp="1"/>
          </p:cNvSpPr>
          <p:nvPr/>
        </p:nvSpPr>
        <p:spPr>
          <a:xfrm>
            <a:off x="11268075" y="6600825"/>
            <a:ext cx="466725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defPPr>
            <a:lvl1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1pPr>
            <a:lvl2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2pPr>
            <a:lvl3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3pPr>
            <a:lvl4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4pPr>
            <a:lvl5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5pPr>
            <a:lvl6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6pPr>
            <a:lvl7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7pPr>
            <a:lvl8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8pPr>
            <a:lvl9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pPr>
            <a:r>
              <a:rPr sz="1050" b="0">
                <a:solidFill>
                  <a:srgbClr val="00539B"/>
                </a:solidFill>
                <a:latin typeface="Calibri"/>
                <a:ea typeface="Calibri"/>
                <a:cs typeface="Calibri"/>
              </a:rPr>
              <a:t>05</a:t>
            </a:r>
          </a:p>
        </p:txBody>
      </p:sp>
      <p:pic>
        <p:nvPicPr>
          <p:cNvPr id="3" name="Picture 2" descr="setuplasertrigger.png">
            <a:extLst>
              <a:ext uri="{FF2B5EF4-FFF2-40B4-BE49-F238E27FC236}">
                <a16:creationId xmlns:a16="http://schemas.microsoft.com/office/drawing/2014/main" id="{6B7165A0-CF54-132C-E34F-7289537F83F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0000" b="5000"/>
          <a:stretch>
            <a:fillRect/>
          </a:stretch>
        </p:blipFill>
        <p:spPr>
          <a:xfrm>
            <a:off x="441960" y="975343"/>
            <a:ext cx="11277600" cy="54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829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F1CF6CB-46D2-4F5A-9FB3-03CAB4E76085}"/>
              </a:ext>
            </a:extLst>
          </p:cNvPr>
          <p:cNvSpPr>
            <a:spLocks noGrp="1"/>
          </p:cNvSpPr>
          <p:nvPr/>
        </p:nvSpPr>
        <p:spPr>
          <a:xfrm>
            <a:off x="594360" y="1088136"/>
            <a:ext cx="11064240" cy="350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 algn="l">
              <a:defRPr sz="230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230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1pPr>
            <a:lvl2pPr algn="l">
              <a:buNone/>
              <a:defRPr sz="230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2pPr>
            <a:lvl3pPr algn="l">
              <a:buNone/>
              <a:defRPr sz="230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3pPr>
            <a:lvl4pPr algn="l">
              <a:buNone/>
              <a:defRPr sz="230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4pPr>
            <a:lvl5pPr algn="l">
              <a:buNone/>
              <a:defRPr sz="230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5pPr>
            <a:lvl6pPr algn="l">
              <a:buNone/>
              <a:defRPr sz="230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6pPr>
            <a:lvl7pPr algn="l">
              <a:buNone/>
              <a:defRPr sz="230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7pPr>
            <a:lvl8pPr algn="l">
              <a:buNone/>
              <a:defRPr sz="230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8pPr>
            <a:lvl9pPr algn="l">
              <a:buNone/>
              <a:defRPr sz="230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spcBef>
                <a:spcPts val="0"/>
              </a:spcBef>
              <a:spcAft>
                <a:spcPts val="400"/>
              </a:spcAft>
              <a:buNone/>
              <a:defRPr sz="2300" b="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pPr>
            <a:r>
              <a:rPr sz="2300">
                <a:solidFill>
                  <a:srgbClr val="252525"/>
                </a:solidFill>
                <a:latin typeface="Calibri"/>
                <a:ea typeface="Calibri"/>
                <a:cs typeface="Calibri"/>
              </a:rPr>
              <a:t>Six working points · 19 measured inputs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6FD5BD-8CB0-4C6B-9AFF-7A46C7B615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12" y="1937244"/>
            <a:ext cx="5257800" cy="323039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B372589-08CA-48F6-827A-373C07FAA51C}"/>
              </a:ext>
            </a:extLst>
          </p:cNvPr>
          <p:cNvSpPr>
            <a:spLocks noGrp="1"/>
          </p:cNvSpPr>
          <p:nvPr/>
        </p:nvSpPr>
        <p:spPr>
          <a:xfrm>
            <a:off x="621792" y="5266944"/>
            <a:ext cx="5175504" cy="438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400"/>
              </a:spcAft>
              <a:buNone/>
              <a:defRPr sz="1400" b="0">
                <a:solidFill>
                  <a:srgbClr val="666666"/>
                </a:solidFill>
                <a:latin typeface="Calibri"/>
                <a:ea typeface="Calibri"/>
                <a:cs typeface="Calibri"/>
              </a:defRPr>
            </a:pPr>
            <a:r>
              <a:t>Band: shot-to-shot SD · hatching: electrodes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315A39-5604-4D24-8B2F-FA3D78D39D62}"/>
              </a:ext>
            </a:extLst>
          </p:cNvPr>
          <p:cNvSpPr>
            <a:spLocks noGrp="1"/>
          </p:cNvSpPr>
          <p:nvPr/>
        </p:nvSpPr>
        <p:spPr>
          <a:xfrm>
            <a:off x="621792" y="5650992"/>
            <a:ext cx="5184648" cy="7863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400"/>
              </a:spcAft>
              <a:buNone/>
              <a:defRPr sz="210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pPr>
            <a:r>
              <a:t>σ(nₑ)/⟨nₑ⟩: ≈1% in five runs;</a:t>
            </a:r>
          </a:p>
          <a:p>
            <a:pPr>
              <a:spcBef>
                <a:spcPts val="0"/>
              </a:spcBef>
              <a:spcAft>
                <a:spcPts val="400"/>
              </a:spcAft>
              <a:buNone/>
              <a:defRPr sz="210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pPr>
            <a:r>
              <a:t>10.8% in B3.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9F4C7E-B44D-45C0-AD98-C036126175D5}"/>
              </a:ext>
            </a:extLst>
          </p:cNvPr>
          <p:cNvSpPr>
            <a:spLocks noGrp="1"/>
          </p:cNvSpPr>
          <p:nvPr/>
        </p:nvSpPr>
        <p:spPr>
          <a:xfrm>
            <a:off x="5998464" y="1764792"/>
            <a:ext cx="1659636" cy="598932"/>
          </a:xfrm>
          <a:prstGeom prst="rect">
            <a:avLst/>
          </a:prstGeom>
          <a:solidFill>
            <a:srgbClr val="2525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9C82E3-E259-49A0-96D2-18A137F3CB17}"/>
              </a:ext>
            </a:extLst>
          </p:cNvPr>
          <p:cNvSpPr>
            <a:spLocks noGrp="1"/>
          </p:cNvSpPr>
          <p:nvPr/>
        </p:nvSpPr>
        <p:spPr>
          <a:xfrm>
            <a:off x="6108192" y="1842516"/>
            <a:ext cx="1472184" cy="5212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400"/>
              </a:spcAft>
              <a:buNone/>
              <a:defRPr sz="16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t>Input family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337812-66EB-4B4D-AF11-4450AD97B1B9}"/>
              </a:ext>
            </a:extLst>
          </p:cNvPr>
          <p:cNvSpPr>
            <a:spLocks noGrp="1"/>
          </p:cNvSpPr>
          <p:nvPr/>
        </p:nvSpPr>
        <p:spPr>
          <a:xfrm>
            <a:off x="7680960" y="1764792"/>
            <a:ext cx="3982211" cy="598932"/>
          </a:xfrm>
          <a:prstGeom prst="rect">
            <a:avLst/>
          </a:prstGeom>
          <a:solidFill>
            <a:srgbClr val="2525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9CEBE0-C68B-41BF-AB12-19EA5E327C8D}"/>
              </a:ext>
            </a:extLst>
          </p:cNvPr>
          <p:cNvSpPr>
            <a:spLocks noGrp="1"/>
          </p:cNvSpPr>
          <p:nvPr/>
        </p:nvSpPr>
        <p:spPr>
          <a:xfrm>
            <a:off x="7790688" y="1842516"/>
            <a:ext cx="3794759" cy="5212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400"/>
              </a:spcAft>
              <a:buNone/>
              <a:defRPr sz="16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t>Input features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2E1A753-E618-4B9E-939E-60A37F25E4EF}"/>
              </a:ext>
            </a:extLst>
          </p:cNvPr>
          <p:cNvSpPr>
            <a:spLocks noGrp="1"/>
          </p:cNvSpPr>
          <p:nvPr/>
        </p:nvSpPr>
        <p:spPr>
          <a:xfrm>
            <a:off x="5998464" y="2377440"/>
            <a:ext cx="1659636" cy="598932"/>
          </a:xfrm>
          <a:prstGeom prst="rect">
            <a:avLst/>
          </a:prstGeom>
          <a:solidFill>
            <a:srgbClr val="F2F4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F0FE1D-83E2-4283-821F-4713623FDDB3}"/>
              </a:ext>
            </a:extLst>
          </p:cNvPr>
          <p:cNvSpPr>
            <a:spLocks noGrp="1"/>
          </p:cNvSpPr>
          <p:nvPr/>
        </p:nvSpPr>
        <p:spPr>
          <a:xfrm>
            <a:off x="6108192" y="2455164"/>
            <a:ext cx="1472184" cy="5212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400"/>
              </a:spcAft>
              <a:buNone/>
              <a:defRPr sz="160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pPr>
            <a:r>
              <a:t>Beam (7)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E783D4A-0951-4827-8DFB-3119B98F203E}"/>
              </a:ext>
            </a:extLst>
          </p:cNvPr>
          <p:cNvSpPr>
            <a:spLocks noGrp="1"/>
          </p:cNvSpPr>
          <p:nvPr/>
        </p:nvSpPr>
        <p:spPr>
          <a:xfrm>
            <a:off x="7680960" y="2377440"/>
            <a:ext cx="3982211" cy="598932"/>
          </a:xfrm>
          <a:prstGeom prst="rect">
            <a:avLst/>
          </a:prstGeom>
          <a:solidFill>
            <a:srgbClr val="F2F4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54587E-7E77-43C5-B8FB-B945034A5646}"/>
              </a:ext>
            </a:extLst>
          </p:cNvPr>
          <p:cNvSpPr>
            <a:spLocks noGrp="1"/>
          </p:cNvSpPr>
          <p:nvPr/>
        </p:nvSpPr>
        <p:spPr>
          <a:xfrm>
            <a:off x="7790688" y="2455164"/>
            <a:ext cx="3794759" cy="5437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400"/>
              </a:spcAft>
              <a:buNone/>
              <a:defRPr sz="1600" b="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pPr>
            <a:r>
              <a:t>Charge, timing, durations,</a:t>
            </a:r>
          </a:p>
          <a:p>
            <a:pPr>
              <a:spcBef>
                <a:spcPts val="0"/>
              </a:spcBef>
              <a:spcAft>
                <a:spcPts val="400"/>
              </a:spcAft>
              <a:buNone/>
              <a:defRPr sz="1600" b="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pPr>
            <a:r>
              <a:t>separation, x/y beam position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E3EA83-6425-46F5-9270-695FA4517F64}"/>
              </a:ext>
            </a:extLst>
          </p:cNvPr>
          <p:cNvSpPr>
            <a:spLocks noGrp="1"/>
          </p:cNvSpPr>
          <p:nvPr/>
        </p:nvSpPr>
        <p:spPr>
          <a:xfrm>
            <a:off x="5998464" y="2990088"/>
            <a:ext cx="1659636" cy="5989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268275B-8B9A-4F12-95E2-F55CA9E789F8}"/>
              </a:ext>
            </a:extLst>
          </p:cNvPr>
          <p:cNvSpPr>
            <a:spLocks noGrp="1"/>
          </p:cNvSpPr>
          <p:nvPr/>
        </p:nvSpPr>
        <p:spPr>
          <a:xfrm>
            <a:off x="6108192" y="3035808"/>
            <a:ext cx="1472184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400"/>
              </a:spcAft>
              <a:buNone/>
              <a:defRPr sz="150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pPr>
            <a:r>
              <a:rPr sz="1500"/>
              <a:t>Radio-</a:t>
            </a:r>
          </a:p>
          <a:p>
            <a:pPr>
              <a:spcBef>
                <a:spcPts val="0"/>
              </a:spcBef>
              <a:spcAft>
                <a:spcPts val="400"/>
              </a:spcAft>
              <a:buNone/>
              <a:defRPr sz="150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pPr>
            <a:r>
              <a:rPr sz="1500"/>
              <a:t>frequency (4)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7B41910-9DE5-4683-A0CE-5534B971DE4C}"/>
              </a:ext>
            </a:extLst>
          </p:cNvPr>
          <p:cNvSpPr>
            <a:spLocks noGrp="1"/>
          </p:cNvSpPr>
          <p:nvPr/>
        </p:nvSpPr>
        <p:spPr>
          <a:xfrm>
            <a:off x="7680960" y="2990088"/>
            <a:ext cx="3982211" cy="5989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04189E3-5564-409F-AD24-060F56C81F7D}"/>
              </a:ext>
            </a:extLst>
          </p:cNvPr>
          <p:cNvSpPr>
            <a:spLocks noGrp="1"/>
          </p:cNvSpPr>
          <p:nvPr/>
        </p:nvSpPr>
        <p:spPr>
          <a:xfrm>
            <a:off x="7790688" y="3067812"/>
            <a:ext cx="3794759" cy="5212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400"/>
              </a:spcAft>
              <a:buNone/>
              <a:defRPr sz="1600" b="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pPr>
            <a:r>
              <a:t>Gun / linac phase and power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F9A0827-D473-40A3-A57D-8BF7C3025779}"/>
              </a:ext>
            </a:extLst>
          </p:cNvPr>
          <p:cNvSpPr>
            <a:spLocks noGrp="1"/>
          </p:cNvSpPr>
          <p:nvPr/>
        </p:nvSpPr>
        <p:spPr>
          <a:xfrm>
            <a:off x="5998464" y="3602736"/>
            <a:ext cx="1659636" cy="598932"/>
          </a:xfrm>
          <a:prstGeom prst="rect">
            <a:avLst/>
          </a:prstGeom>
          <a:solidFill>
            <a:srgbClr val="F2F4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6F58393-FDB1-48D1-BFD9-D707DBF660A9}"/>
              </a:ext>
            </a:extLst>
          </p:cNvPr>
          <p:cNvSpPr>
            <a:spLocks noGrp="1"/>
          </p:cNvSpPr>
          <p:nvPr/>
        </p:nvSpPr>
        <p:spPr>
          <a:xfrm>
            <a:off x="6108192" y="3680460"/>
            <a:ext cx="1472184" cy="5212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400"/>
              </a:spcAft>
              <a:buNone/>
              <a:defRPr sz="160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pPr>
            <a:r>
              <a:t>Laser (4)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34B1561-CAA1-48F4-8A9D-6EF92B6C6DFA}"/>
              </a:ext>
            </a:extLst>
          </p:cNvPr>
          <p:cNvSpPr>
            <a:spLocks noGrp="1"/>
          </p:cNvSpPr>
          <p:nvPr/>
        </p:nvSpPr>
        <p:spPr>
          <a:xfrm>
            <a:off x="7680960" y="3602736"/>
            <a:ext cx="3982211" cy="598932"/>
          </a:xfrm>
          <a:prstGeom prst="rect">
            <a:avLst/>
          </a:prstGeom>
          <a:solidFill>
            <a:srgbClr val="F2F4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E026153-A1BD-478D-AE22-398E42B40821}"/>
              </a:ext>
            </a:extLst>
          </p:cNvPr>
          <p:cNvSpPr>
            <a:spLocks noGrp="1"/>
          </p:cNvSpPr>
          <p:nvPr/>
        </p:nvSpPr>
        <p:spPr>
          <a:xfrm>
            <a:off x="7790688" y="3680460"/>
            <a:ext cx="3794759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400"/>
              </a:spcAft>
              <a:buNone/>
              <a:defRPr sz="1600" b="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pPr>
            <a:r>
              <a:t>Phase, intensity, x/y laser position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C56C7E8-6ABA-4380-A38C-EC3D148CDD03}"/>
              </a:ext>
            </a:extLst>
          </p:cNvPr>
          <p:cNvSpPr>
            <a:spLocks noGrp="1"/>
          </p:cNvSpPr>
          <p:nvPr/>
        </p:nvSpPr>
        <p:spPr>
          <a:xfrm>
            <a:off x="5998464" y="4215384"/>
            <a:ext cx="1659636" cy="5989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26224F2-7670-426D-B7B0-08DEBD11D534}"/>
              </a:ext>
            </a:extLst>
          </p:cNvPr>
          <p:cNvSpPr>
            <a:spLocks noGrp="1"/>
          </p:cNvSpPr>
          <p:nvPr/>
        </p:nvSpPr>
        <p:spPr>
          <a:xfrm>
            <a:off x="6108192" y="4293108"/>
            <a:ext cx="1472184" cy="5212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400"/>
              </a:spcAft>
              <a:buNone/>
              <a:defRPr sz="160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pPr>
            <a:r>
              <a:t>Plasma (4)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E629E03-E611-4FCD-BFA4-F1A7B22719F4}"/>
              </a:ext>
            </a:extLst>
          </p:cNvPr>
          <p:cNvSpPr>
            <a:spLocks noGrp="1"/>
          </p:cNvSpPr>
          <p:nvPr/>
        </p:nvSpPr>
        <p:spPr>
          <a:xfrm>
            <a:off x="7680960" y="4215384"/>
            <a:ext cx="3982211" cy="5989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B5DBBA3-F0DB-48C6-A6A4-2A690A64E301}"/>
              </a:ext>
            </a:extLst>
          </p:cNvPr>
          <p:cNvSpPr>
            <a:spLocks noGrp="1"/>
          </p:cNvSpPr>
          <p:nvPr/>
        </p:nvSpPr>
        <p:spPr>
          <a:xfrm>
            <a:off x="7790688" y="4293108"/>
            <a:ext cx="3794759" cy="5212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400"/>
              </a:spcAft>
              <a:buNone/>
              <a:defRPr sz="1600" b="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pPr>
            <a:r>
              <a:t>PC scores a₁/a₂, peak z, length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DB9B6C5-34F8-4800-BCB9-B743178725A7}"/>
              </a:ext>
            </a:extLst>
          </p:cNvPr>
          <p:cNvSpPr>
            <a:spLocks noGrp="1"/>
          </p:cNvSpPr>
          <p:nvPr/>
        </p:nvSpPr>
        <p:spPr>
          <a:xfrm>
            <a:off x="6062472" y="4992624"/>
            <a:ext cx="5596128" cy="3931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400"/>
              </a:spcAft>
              <a:buNone/>
              <a:defRPr sz="2100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pPr>
            <a:r>
              <a:t>Principal component analysis (PCA)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31C8C2A-B9E1-4142-A0B1-9D7645909521}"/>
              </a:ext>
            </a:extLst>
          </p:cNvPr>
          <p:cNvSpPr>
            <a:spLocks noGrp="1"/>
          </p:cNvSpPr>
          <p:nvPr/>
        </p:nvSpPr>
        <p:spPr>
          <a:xfrm>
            <a:off x="6062472" y="5468112"/>
            <a:ext cx="5541264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400"/>
              </a:spcAft>
              <a:buNone/>
              <a:defRPr sz="2000" b="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pPr>
            <a:r>
              <a:t>nₑ(z) ≈ mean profile + a₁ u₁(z) + a₂ u₂(z)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243FB34-B742-45CC-B8E3-884E29503F1F}"/>
              </a:ext>
            </a:extLst>
          </p:cNvPr>
          <p:cNvSpPr>
            <a:spLocks noGrp="1"/>
          </p:cNvSpPr>
          <p:nvPr/>
        </p:nvSpPr>
        <p:spPr>
          <a:xfrm>
            <a:off x="6062472" y="5879592"/>
            <a:ext cx="5541264" cy="3017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400"/>
              </a:spcAft>
              <a:buNone/>
              <a:defRPr sz="1700" b="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pPr>
            <a:r>
              <a:t>Mode amplitudes a₁ and a₂ are the ML inputs.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497CDCC-8737-4453-9CBF-31EF70B988D9}"/>
              </a:ext>
            </a:extLst>
          </p:cNvPr>
          <p:cNvSpPr>
            <a:spLocks noGrp="1"/>
          </p:cNvSpPr>
          <p:nvPr/>
        </p:nvSpPr>
        <p:spPr>
          <a:xfrm>
            <a:off x="6062472" y="6263640"/>
            <a:ext cx="5541264" cy="243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 algn="l">
              <a:defRPr sz="1600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600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1pPr>
            <a:lvl2pPr algn="l">
              <a:buNone/>
              <a:defRPr sz="1600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2pPr>
            <a:lvl3pPr algn="l">
              <a:buNone/>
              <a:defRPr sz="1600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3pPr>
            <a:lvl4pPr algn="l">
              <a:buNone/>
              <a:defRPr sz="1600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4pPr>
            <a:lvl5pPr algn="l">
              <a:buNone/>
              <a:defRPr sz="1600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5pPr>
            <a:lvl6pPr algn="l">
              <a:buNone/>
              <a:defRPr sz="1600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6pPr>
            <a:lvl7pPr algn="l">
              <a:buNone/>
              <a:defRPr sz="1600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7pPr>
            <a:lvl8pPr algn="l">
              <a:buNone/>
              <a:defRPr sz="1600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8pPr>
            <a:lvl9pPr algn="l">
              <a:buNone/>
              <a:defRPr sz="1600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spcBef>
                <a:spcPts val="0"/>
              </a:spcBef>
              <a:spcAft>
                <a:spcPts val="400"/>
              </a:spcAft>
              <a:buNone/>
              <a:defRPr sz="1600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pPr>
            <a:r>
              <a:rPr sz="1600" b="1">
                <a:solidFill>
                  <a:srgbClr val="246B9E"/>
                </a:solidFill>
                <a:latin typeface="Calibri"/>
                <a:ea typeface="Calibri"/>
                <a:cs typeface="Calibri"/>
              </a:rPr>
              <a:t>Predict witness energy and energy spread</a:t>
            </a:r>
          </a:p>
        </p:txBody>
      </p:sp>
      <p:sp>
        <p:nvSpPr>
          <p:cNvPr id="35" name="SPARC blue title band">
            <a:extLst>
              <a:ext uri="{FF2B5EF4-FFF2-40B4-BE49-F238E27FC236}">
                <a16:creationId xmlns:a16="http://schemas.microsoft.com/office/drawing/2014/main" id="{7EC106FE-1C86-4515-A85A-154E6476662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95350"/>
          </a:xfrm>
          <a:prstGeom prst="rect">
            <a:avLst/>
          </a:prstGeom>
          <a:solidFill>
            <a:srgbClr val="00539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SPARC cyan separator">
            <a:extLst>
              <a:ext uri="{FF2B5EF4-FFF2-40B4-BE49-F238E27FC236}">
                <a16:creationId xmlns:a16="http://schemas.microsoft.com/office/drawing/2014/main" id="{1AD50B11-03A1-43B5-86DB-5B88C4741776}"/>
              </a:ext>
            </a:extLst>
          </p:cNvPr>
          <p:cNvSpPr>
            <a:spLocks noGrp="1"/>
          </p:cNvSpPr>
          <p:nvPr/>
        </p:nvSpPr>
        <p:spPr>
          <a:xfrm>
            <a:off x="0" y="895350"/>
            <a:ext cx="12192000" cy="28575"/>
          </a:xfrm>
          <a:prstGeom prst="rect">
            <a:avLst/>
          </a:prstGeom>
          <a:solidFill>
            <a:srgbClr val="49A9D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ICFDT title">
            <a:extLst>
              <a:ext uri="{FF2B5EF4-FFF2-40B4-BE49-F238E27FC236}">
                <a16:creationId xmlns:a16="http://schemas.microsoft.com/office/drawing/2014/main" id="{83B705BF-20EE-4CB1-9488-82796A74CFC3}"/>
              </a:ext>
            </a:extLst>
          </p:cNvPr>
          <p:cNvSpPr>
            <a:spLocks noGrp="1"/>
          </p:cNvSpPr>
          <p:nvPr/>
        </p:nvSpPr>
        <p:spPr>
          <a:xfrm>
            <a:off x="447675" y="228600"/>
            <a:ext cx="9286875" cy="504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defPPr>
            <a:lvl1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2pPr>
            <a:lvl3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3pPr>
            <a:lvl4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4pPr>
            <a:lvl5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5pPr>
            <a:lvl6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6pPr>
            <a:lvl7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7pPr>
            <a:lvl8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8pPr>
            <a:lvl9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7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Combining plasma and machine diagnostics</a:t>
            </a:r>
          </a:p>
        </p:txBody>
      </p:sp>
      <p:sp>
        <p:nvSpPr>
          <p:cNvPr id="38" name="SPARC logo white field">
            <a:extLst>
              <a:ext uri="{FF2B5EF4-FFF2-40B4-BE49-F238E27FC236}">
                <a16:creationId xmlns:a16="http://schemas.microsoft.com/office/drawing/2014/main" id="{DFB50293-3CA4-43BF-BAE6-01C4D8229AD1}"/>
              </a:ext>
            </a:extLst>
          </p:cNvPr>
          <p:cNvSpPr>
            <a:spLocks noGrp="1"/>
          </p:cNvSpPr>
          <p:nvPr/>
        </p:nvSpPr>
        <p:spPr>
          <a:xfrm>
            <a:off x="10001250" y="142875"/>
            <a:ext cx="1905000" cy="60960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074CBAB8-FBC9-459B-BC2F-E1D07C2CAD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100184" y="219075"/>
            <a:ext cx="1707132" cy="438150"/>
          </a:xfrm>
          <a:prstGeom prst="rect">
            <a:avLst/>
          </a:prstGeom>
        </p:spPr>
      </p:pic>
      <p:sp>
        <p:nvSpPr>
          <p:cNvPr id="40" name="footer rule">
            <a:extLst>
              <a:ext uri="{FF2B5EF4-FFF2-40B4-BE49-F238E27FC236}">
                <a16:creationId xmlns:a16="http://schemas.microsoft.com/office/drawing/2014/main" id="{9A852FB7-D3B7-499D-A3FE-E637DED4CCC4}"/>
              </a:ext>
            </a:extLst>
          </p:cNvPr>
          <p:cNvSpPr>
            <a:spLocks noGrp="1"/>
          </p:cNvSpPr>
          <p:nvPr/>
        </p:nvSpPr>
        <p:spPr>
          <a:xfrm>
            <a:off x="457200" y="6610350"/>
            <a:ext cx="11277600" cy="9525"/>
          </a:xfrm>
          <a:prstGeom prst="rect">
            <a:avLst/>
          </a:prstGeom>
          <a:solidFill>
            <a:srgbClr val="BDCF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footer text">
            <a:extLst>
              <a:ext uri="{FF2B5EF4-FFF2-40B4-BE49-F238E27FC236}">
                <a16:creationId xmlns:a16="http://schemas.microsoft.com/office/drawing/2014/main" id="{5DC96508-0FC6-47E5-A030-EEA3DF8A42A0}"/>
              </a:ext>
            </a:extLst>
          </p:cNvPr>
          <p:cNvSpPr>
            <a:spLocks noGrp="1"/>
          </p:cNvSpPr>
          <p:nvPr/>
        </p:nvSpPr>
        <p:spPr>
          <a:xfrm>
            <a:off x="457200" y="6619875"/>
            <a:ext cx="10572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defPPr>
            <a:lvl1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1pPr>
            <a:lvl2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2pPr>
            <a:lvl3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3pPr>
            <a:lvl4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4pPr>
            <a:lvl5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5pPr>
            <a:lvl6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6pPr>
            <a:lvl7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7pPr>
            <a:lvl8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8pPr>
            <a:lvl9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pPr>
            <a:r>
              <a:rPr sz="938" b="0">
                <a:solidFill>
                  <a:srgbClr val="00539B"/>
                </a:solidFill>
                <a:latin typeface="Calibri"/>
                <a:ea typeface="Calibri"/>
                <a:cs typeface="Calibri"/>
              </a:rPr>
              <a:t>Romain Demitra · SPARC_LAB / INFN-LNF · ICFDT8 · 21 October 2026</a:t>
            </a:r>
          </a:p>
        </p:txBody>
      </p:sp>
      <p:sp>
        <p:nvSpPr>
          <p:cNvPr id="42" name="footer page">
            <a:extLst>
              <a:ext uri="{FF2B5EF4-FFF2-40B4-BE49-F238E27FC236}">
                <a16:creationId xmlns:a16="http://schemas.microsoft.com/office/drawing/2014/main" id="{FF7A6CDA-2EFB-4F79-B52D-6BD9B8DDC6EA}"/>
              </a:ext>
            </a:extLst>
          </p:cNvPr>
          <p:cNvSpPr>
            <a:spLocks noGrp="1"/>
          </p:cNvSpPr>
          <p:nvPr/>
        </p:nvSpPr>
        <p:spPr>
          <a:xfrm>
            <a:off x="11268075" y="6600825"/>
            <a:ext cx="466725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defPPr>
            <a:lvl1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1pPr>
            <a:lvl2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2pPr>
            <a:lvl3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3pPr>
            <a:lvl4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4pPr>
            <a:lvl5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5pPr>
            <a:lvl6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6pPr>
            <a:lvl7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7pPr>
            <a:lvl8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8pPr>
            <a:lvl9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pPr>
            <a:r>
              <a:rPr sz="1050" b="0">
                <a:solidFill>
                  <a:srgbClr val="00539B"/>
                </a:solidFill>
                <a:latin typeface="Calibri"/>
                <a:ea typeface="Calibri"/>
                <a:cs typeface="Calibri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71525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C2044A37-E809-4519-AB6E-493EB45A37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38300"/>
            <a:ext cx="7677150" cy="3933825"/>
          </a:xfrm>
          <a:prstGeom prst="rect">
            <a:avLst/>
          </a:prstGeom>
        </p:spPr>
      </p:pic>
      <p:sp>
        <p:nvSpPr>
          <p:cNvPr id="11" name="prediction intro">
            <a:extLst>
              <a:ext uri="{FF2B5EF4-FFF2-40B4-BE49-F238E27FC236}">
                <a16:creationId xmlns:a16="http://schemas.microsoft.com/office/drawing/2014/main" id="{8E54F40B-CA9E-471D-88DE-13272C20C732}"/>
              </a:ext>
            </a:extLst>
          </p:cNvPr>
          <p:cNvSpPr>
            <a:spLocks noGrp="1"/>
          </p:cNvSpPr>
          <p:nvPr/>
        </p:nvSpPr>
        <p:spPr>
          <a:xfrm>
            <a:off x="476250" y="1095375"/>
            <a:ext cx="110966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defPPr>
            <a:lvl1pPr>
              <a:defRPr sz="225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1pPr>
            <a:lvl2pPr>
              <a:defRPr sz="225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2pPr>
            <a:lvl3pPr>
              <a:defRPr sz="225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3pPr>
            <a:lvl4pPr>
              <a:defRPr sz="225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4pPr>
            <a:lvl5pPr>
              <a:defRPr sz="225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5pPr>
            <a:lvl6pPr>
              <a:defRPr sz="225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6pPr>
            <a:lvl7pPr>
              <a:defRPr sz="225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7pPr>
            <a:lvl8pPr>
              <a:defRPr sz="225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8pPr>
            <a:lvl9pPr>
              <a:defRPr sz="225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225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00539B"/>
                </a:solidFill>
                <a:latin typeface="Calibri"/>
                <a:ea typeface="Calibri"/>
                <a:cs typeface="Calibri"/>
              </a:rPr>
              <a:t>Six working points, evaluated with held-out shots</a:t>
            </a:r>
          </a:p>
        </p:txBody>
      </p:sp>
      <p:sp>
        <p:nvSpPr>
          <p:cNvPr id="12" name="energy heading">
            <a:extLst>
              <a:ext uri="{FF2B5EF4-FFF2-40B4-BE49-F238E27FC236}">
                <a16:creationId xmlns:a16="http://schemas.microsoft.com/office/drawing/2014/main" id="{F78A50C3-6950-43D9-8127-3DDE479B11AD}"/>
              </a:ext>
            </a:extLst>
          </p:cNvPr>
          <p:cNvSpPr>
            <a:spLocks noGrp="1"/>
          </p:cNvSpPr>
          <p:nvPr/>
        </p:nvSpPr>
        <p:spPr>
          <a:xfrm>
            <a:off x="8572500" y="1838325"/>
            <a:ext cx="30956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10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defPPr>
            <a:lvl1pPr>
              <a:defRPr sz="210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1pPr>
            <a:lvl2pPr>
              <a:defRPr sz="210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2pPr>
            <a:lvl3pPr>
              <a:defRPr sz="210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3pPr>
            <a:lvl4pPr>
              <a:defRPr sz="210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4pPr>
            <a:lvl5pPr>
              <a:defRPr sz="210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5pPr>
            <a:lvl6pPr>
              <a:defRPr sz="210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6pPr>
            <a:lvl7pPr>
              <a:defRPr sz="210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7pPr>
            <a:lvl8pPr>
              <a:defRPr sz="210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8pPr>
            <a:lvl9pPr>
              <a:defRPr sz="210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210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00539B"/>
                </a:solidFill>
                <a:latin typeface="Calibri"/>
                <a:ea typeface="Calibri"/>
                <a:cs typeface="Calibri"/>
              </a:rPr>
              <a:t>Witness energy</a:t>
            </a:r>
          </a:p>
        </p:txBody>
      </p:sp>
      <p:sp>
        <p:nvSpPr>
          <p:cNvPr id="13" name="energy result">
            <a:extLst>
              <a:ext uri="{FF2B5EF4-FFF2-40B4-BE49-F238E27FC236}">
                <a16:creationId xmlns:a16="http://schemas.microsoft.com/office/drawing/2014/main" id="{6E79AB88-F3CA-4F8D-ABBB-7B17ACE51F4D}"/>
              </a:ext>
            </a:extLst>
          </p:cNvPr>
          <p:cNvSpPr>
            <a:spLocks noGrp="1"/>
          </p:cNvSpPr>
          <p:nvPr/>
        </p:nvSpPr>
        <p:spPr>
          <a:xfrm>
            <a:off x="8572500" y="2314575"/>
            <a:ext cx="3095625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100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defPPr>
            <a:lvl1pPr>
              <a:defRPr sz="2100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1pPr>
            <a:lvl2pPr>
              <a:defRPr sz="2100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2pPr>
            <a:lvl3pPr>
              <a:defRPr sz="2100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3pPr>
            <a:lvl4pPr>
              <a:defRPr sz="2100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4pPr>
            <a:lvl5pPr>
              <a:defRPr sz="2100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5pPr>
            <a:lvl6pPr>
              <a:defRPr sz="2100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6pPr>
            <a:lvl7pPr>
              <a:defRPr sz="2100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7pPr>
            <a:lvl8pPr>
              <a:defRPr sz="2100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8pPr>
            <a:lvl9pPr>
              <a:defRPr sz="2100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2100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253440"/>
                </a:solidFill>
                <a:latin typeface="Calibri"/>
                <a:ea typeface="Calibri"/>
                <a:cs typeface="Calibri"/>
              </a:rPr>
              <a:t>R² ≈ 0.48–0.71</a:t>
            </a:r>
          </a:p>
          <a:p>
            <a:pPr>
              <a:defRPr sz="2100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253440"/>
                </a:solidFill>
                <a:latin typeface="Calibri"/>
                <a:ea typeface="Calibri"/>
                <a:cs typeface="Calibri"/>
              </a:rPr>
              <a:t>in low-density-jitter runs</a:t>
            </a:r>
          </a:p>
        </p:txBody>
      </p:sp>
      <p:sp>
        <p:nvSpPr>
          <p:cNvPr id="14" name="spread heading">
            <a:extLst>
              <a:ext uri="{FF2B5EF4-FFF2-40B4-BE49-F238E27FC236}">
                <a16:creationId xmlns:a16="http://schemas.microsoft.com/office/drawing/2014/main" id="{705E8243-D2C8-4F90-89C5-4AC3E8EDB547}"/>
              </a:ext>
            </a:extLst>
          </p:cNvPr>
          <p:cNvSpPr>
            <a:spLocks noGrp="1"/>
          </p:cNvSpPr>
          <p:nvPr/>
        </p:nvSpPr>
        <p:spPr>
          <a:xfrm>
            <a:off x="8572500" y="3543300"/>
            <a:ext cx="309562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10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defPPr>
            <a:lvl1pPr>
              <a:defRPr sz="210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1pPr>
            <a:lvl2pPr>
              <a:defRPr sz="210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2pPr>
            <a:lvl3pPr>
              <a:defRPr sz="210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3pPr>
            <a:lvl4pPr>
              <a:defRPr sz="210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4pPr>
            <a:lvl5pPr>
              <a:defRPr sz="210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5pPr>
            <a:lvl6pPr>
              <a:defRPr sz="210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6pPr>
            <a:lvl7pPr>
              <a:defRPr sz="210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7pPr>
            <a:lvl8pPr>
              <a:defRPr sz="210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8pPr>
            <a:lvl9pPr>
              <a:defRPr sz="210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2100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00539B"/>
                </a:solidFill>
                <a:latin typeface="Calibri"/>
                <a:ea typeface="Calibri"/>
                <a:cs typeface="Calibri"/>
              </a:rPr>
              <a:t>Witness energy spread</a:t>
            </a:r>
          </a:p>
        </p:txBody>
      </p:sp>
      <p:sp>
        <p:nvSpPr>
          <p:cNvPr id="15" name="spread result">
            <a:extLst>
              <a:ext uri="{FF2B5EF4-FFF2-40B4-BE49-F238E27FC236}">
                <a16:creationId xmlns:a16="http://schemas.microsoft.com/office/drawing/2014/main" id="{D052A5A9-A261-4B8B-B9A8-7BAFDFE8214D}"/>
              </a:ext>
            </a:extLst>
          </p:cNvPr>
          <p:cNvSpPr>
            <a:spLocks noGrp="1"/>
          </p:cNvSpPr>
          <p:nvPr/>
        </p:nvSpPr>
        <p:spPr>
          <a:xfrm>
            <a:off x="8572500" y="4333875"/>
            <a:ext cx="3095625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950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defPPr>
            <a:lvl1pPr>
              <a:defRPr sz="1950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1pPr>
            <a:lvl2pPr>
              <a:defRPr sz="1950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2pPr>
            <a:lvl3pPr>
              <a:defRPr sz="1950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3pPr>
            <a:lvl4pPr>
              <a:defRPr sz="1950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4pPr>
            <a:lvl5pPr>
              <a:defRPr sz="1950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5pPr>
            <a:lvl6pPr>
              <a:defRPr sz="1950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6pPr>
            <a:lvl7pPr>
              <a:defRPr sz="1950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7pPr>
            <a:lvl8pPr>
              <a:defRPr sz="1950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8pPr>
            <a:lvl9pPr>
              <a:defRPr sz="1950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1950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253440"/>
                </a:solidFill>
                <a:latin typeface="Calibri"/>
                <a:ea typeface="Calibri"/>
                <a:cs typeface="Calibri"/>
              </a:rPr>
              <a:t>Weak prediction in stable runs</a:t>
            </a:r>
          </a:p>
          <a:p>
            <a:pPr>
              <a:defRPr sz="1950" b="0">
                <a:solidFill>
                  <a:srgbClr val="253440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253440"/>
                </a:solidFill>
                <a:latin typeface="Calibri"/>
                <a:ea typeface="Calibri"/>
                <a:cs typeface="Calibri"/>
              </a:rPr>
              <a:t>B3 is an exception</a:t>
            </a:r>
          </a:p>
        </p:txBody>
      </p:sp>
      <p:sp>
        <p:nvSpPr>
          <p:cNvPr id="16" name="prediction method">
            <a:extLst>
              <a:ext uri="{FF2B5EF4-FFF2-40B4-BE49-F238E27FC236}">
                <a16:creationId xmlns:a16="http://schemas.microsoft.com/office/drawing/2014/main" id="{3B303ED2-6774-45FB-B853-598B47AF9BA9}"/>
              </a:ext>
            </a:extLst>
          </p:cNvPr>
          <p:cNvSpPr>
            <a:spLocks noGrp="1"/>
          </p:cNvSpPr>
          <p:nvPr/>
        </p:nvSpPr>
        <p:spPr>
          <a:xfrm>
            <a:off x="495300" y="5867400"/>
            <a:ext cx="11144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0">
                <a:solidFill>
                  <a:srgbClr val="596874"/>
                </a:solidFill>
                <a:latin typeface="Calibri"/>
                <a:ea typeface="Calibri"/>
                <a:cs typeface="Calibri"/>
              </a:defRPr>
            </a:defPPr>
            <a:lvl1pPr>
              <a:defRPr sz="1575" b="0">
                <a:solidFill>
                  <a:srgbClr val="596874"/>
                </a:solidFill>
                <a:latin typeface="Calibri"/>
                <a:ea typeface="Calibri"/>
                <a:cs typeface="Calibri"/>
              </a:defRPr>
            </a:lvl1pPr>
            <a:lvl2pPr>
              <a:defRPr sz="1575" b="0">
                <a:solidFill>
                  <a:srgbClr val="596874"/>
                </a:solidFill>
                <a:latin typeface="Calibri"/>
                <a:ea typeface="Calibri"/>
                <a:cs typeface="Calibri"/>
              </a:defRPr>
            </a:lvl2pPr>
            <a:lvl3pPr>
              <a:defRPr sz="1575" b="0">
                <a:solidFill>
                  <a:srgbClr val="596874"/>
                </a:solidFill>
                <a:latin typeface="Calibri"/>
                <a:ea typeface="Calibri"/>
                <a:cs typeface="Calibri"/>
              </a:defRPr>
            </a:lvl3pPr>
            <a:lvl4pPr>
              <a:defRPr sz="1575" b="0">
                <a:solidFill>
                  <a:srgbClr val="596874"/>
                </a:solidFill>
                <a:latin typeface="Calibri"/>
                <a:ea typeface="Calibri"/>
                <a:cs typeface="Calibri"/>
              </a:defRPr>
            </a:lvl4pPr>
            <a:lvl5pPr>
              <a:defRPr sz="1575" b="0">
                <a:solidFill>
                  <a:srgbClr val="596874"/>
                </a:solidFill>
                <a:latin typeface="Calibri"/>
                <a:ea typeface="Calibri"/>
                <a:cs typeface="Calibri"/>
              </a:defRPr>
            </a:lvl5pPr>
            <a:lvl6pPr>
              <a:defRPr sz="1575" b="0">
                <a:solidFill>
                  <a:srgbClr val="596874"/>
                </a:solidFill>
                <a:latin typeface="Calibri"/>
                <a:ea typeface="Calibri"/>
                <a:cs typeface="Calibri"/>
              </a:defRPr>
            </a:lvl6pPr>
            <a:lvl7pPr>
              <a:defRPr sz="1575" b="0">
                <a:solidFill>
                  <a:srgbClr val="596874"/>
                </a:solidFill>
                <a:latin typeface="Calibri"/>
                <a:ea typeface="Calibri"/>
                <a:cs typeface="Calibri"/>
              </a:defRPr>
            </a:lvl7pPr>
            <a:lvl8pPr>
              <a:defRPr sz="1575" b="0">
                <a:solidFill>
                  <a:srgbClr val="596874"/>
                </a:solidFill>
                <a:latin typeface="Calibri"/>
                <a:ea typeface="Calibri"/>
                <a:cs typeface="Calibri"/>
              </a:defRPr>
            </a:lvl8pPr>
            <a:lvl9pPr>
              <a:defRPr sz="1575" b="0">
                <a:solidFill>
                  <a:srgbClr val="596874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1575" b="0">
                <a:solidFill>
                  <a:srgbClr val="596874"/>
                </a:solidFill>
                <a:latin typeface="Calibri"/>
                <a:ea typeface="Calibri"/>
                <a:cs typeface="Calibri"/>
              </a:defRPr>
            </a:pPr>
            <a:r>
              <a:rPr sz="1575" b="0">
                <a:solidFill>
                  <a:srgbClr val="596874"/>
                </a:solidFill>
                <a:latin typeface="Calibri"/>
                <a:ea typeface="Calibri"/>
                <a:cs typeface="Calibri"/>
              </a:rPr>
              <a:t>Fivefold validation within each run. Error bars: standard deviation across folds.</a:t>
            </a:r>
          </a:p>
        </p:txBody>
      </p:sp>
      <p:sp>
        <p:nvSpPr>
          <p:cNvPr id="17" name="prediction takeaway">
            <a:extLst>
              <a:ext uri="{FF2B5EF4-FFF2-40B4-BE49-F238E27FC236}">
                <a16:creationId xmlns:a16="http://schemas.microsoft.com/office/drawing/2014/main" id="{A3CE34F5-36BF-4009-81E8-DE1E60163327}"/>
              </a:ext>
            </a:extLst>
          </p:cNvPr>
          <p:cNvSpPr>
            <a:spLocks noGrp="1"/>
          </p:cNvSpPr>
          <p:nvPr/>
        </p:nvSpPr>
        <p:spPr>
          <a:xfrm>
            <a:off x="495300" y="6238875"/>
            <a:ext cx="11144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75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defPPr>
            <a:lvl1pPr>
              <a:defRPr sz="1875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1pPr>
            <a:lvl2pPr>
              <a:defRPr sz="1875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2pPr>
            <a:lvl3pPr>
              <a:defRPr sz="1875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3pPr>
            <a:lvl4pPr>
              <a:defRPr sz="1875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4pPr>
            <a:lvl5pPr>
              <a:defRPr sz="1875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5pPr>
            <a:lvl6pPr>
              <a:defRPr sz="1875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6pPr>
            <a:lvl7pPr>
              <a:defRPr sz="1875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7pPr>
            <a:lvl8pPr>
              <a:defRPr sz="1875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8pPr>
            <a:lvl9pPr>
              <a:defRPr sz="1875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1875" b="1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pPr>
            <a:r>
              <a:rPr sz="1875" b="1">
                <a:solidFill>
                  <a:srgbClr val="00539B"/>
                </a:solidFill>
                <a:latin typeface="Calibri"/>
                <a:ea typeface="Calibri"/>
                <a:cs typeface="Calibri"/>
              </a:rPr>
              <a:t>Predictability depends on both the operating regime and the target quantity.</a:t>
            </a:r>
          </a:p>
        </p:txBody>
      </p:sp>
      <p:sp>
        <p:nvSpPr>
          <p:cNvPr id="18" name="SPARC blue title band">
            <a:extLst>
              <a:ext uri="{FF2B5EF4-FFF2-40B4-BE49-F238E27FC236}">
                <a16:creationId xmlns:a16="http://schemas.microsoft.com/office/drawing/2014/main" id="{8211ACF6-68EF-4939-8930-6BD77A5E5F2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95350"/>
          </a:xfrm>
          <a:prstGeom prst="rect">
            <a:avLst/>
          </a:prstGeom>
          <a:solidFill>
            <a:srgbClr val="00539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PARC cyan separator">
            <a:extLst>
              <a:ext uri="{FF2B5EF4-FFF2-40B4-BE49-F238E27FC236}">
                <a16:creationId xmlns:a16="http://schemas.microsoft.com/office/drawing/2014/main" id="{50A2FAB0-6BB0-40DF-B726-E3438D917575}"/>
              </a:ext>
            </a:extLst>
          </p:cNvPr>
          <p:cNvSpPr>
            <a:spLocks noGrp="1"/>
          </p:cNvSpPr>
          <p:nvPr/>
        </p:nvSpPr>
        <p:spPr>
          <a:xfrm>
            <a:off x="0" y="895350"/>
            <a:ext cx="12192000" cy="28575"/>
          </a:xfrm>
          <a:prstGeom prst="rect">
            <a:avLst/>
          </a:prstGeom>
          <a:solidFill>
            <a:srgbClr val="49A9D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ICFDT title">
            <a:extLst>
              <a:ext uri="{FF2B5EF4-FFF2-40B4-BE49-F238E27FC236}">
                <a16:creationId xmlns:a16="http://schemas.microsoft.com/office/drawing/2014/main" id="{CFFD9D42-CB6A-4974-A78A-37F6D2E4C6D3}"/>
              </a:ext>
            </a:extLst>
          </p:cNvPr>
          <p:cNvSpPr>
            <a:spLocks noGrp="1"/>
          </p:cNvSpPr>
          <p:nvPr/>
        </p:nvSpPr>
        <p:spPr>
          <a:xfrm>
            <a:off x="447675" y="228600"/>
            <a:ext cx="9286875" cy="504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defPPr>
            <a:lvl1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2pPr>
            <a:lvl3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3pPr>
            <a:lvl4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4pPr>
            <a:lvl5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5pPr>
            <a:lvl6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6pPr>
            <a:lvl7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7pPr>
            <a:lvl8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8pPr>
            <a:lvl9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7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What can the measured state predict?</a:t>
            </a:r>
          </a:p>
        </p:txBody>
      </p:sp>
      <p:sp>
        <p:nvSpPr>
          <p:cNvPr id="21" name="SPARC logo white field">
            <a:extLst>
              <a:ext uri="{FF2B5EF4-FFF2-40B4-BE49-F238E27FC236}">
                <a16:creationId xmlns:a16="http://schemas.microsoft.com/office/drawing/2014/main" id="{1FF8FE27-0E8B-4E3B-82D9-D3380200E5C2}"/>
              </a:ext>
            </a:extLst>
          </p:cNvPr>
          <p:cNvSpPr>
            <a:spLocks noGrp="1"/>
          </p:cNvSpPr>
          <p:nvPr/>
        </p:nvSpPr>
        <p:spPr>
          <a:xfrm>
            <a:off x="10001250" y="142875"/>
            <a:ext cx="1905000" cy="60960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A6FBB05-4597-4A84-9CC4-4F97047472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100184" y="219075"/>
            <a:ext cx="1707132" cy="438150"/>
          </a:xfrm>
          <a:prstGeom prst="rect">
            <a:avLst/>
          </a:prstGeom>
        </p:spPr>
      </p:pic>
      <p:sp>
        <p:nvSpPr>
          <p:cNvPr id="23" name="footer rule">
            <a:extLst>
              <a:ext uri="{FF2B5EF4-FFF2-40B4-BE49-F238E27FC236}">
                <a16:creationId xmlns:a16="http://schemas.microsoft.com/office/drawing/2014/main" id="{3CBE2446-D5E0-41FE-9267-CF93EF57897C}"/>
              </a:ext>
            </a:extLst>
          </p:cNvPr>
          <p:cNvSpPr>
            <a:spLocks noGrp="1"/>
          </p:cNvSpPr>
          <p:nvPr/>
        </p:nvSpPr>
        <p:spPr>
          <a:xfrm>
            <a:off x="457200" y="6610350"/>
            <a:ext cx="11277600" cy="9525"/>
          </a:xfrm>
          <a:prstGeom prst="rect">
            <a:avLst/>
          </a:prstGeom>
          <a:solidFill>
            <a:srgbClr val="BDCF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footer text">
            <a:extLst>
              <a:ext uri="{FF2B5EF4-FFF2-40B4-BE49-F238E27FC236}">
                <a16:creationId xmlns:a16="http://schemas.microsoft.com/office/drawing/2014/main" id="{77C24834-3AEA-4D27-B519-D94D71421486}"/>
              </a:ext>
            </a:extLst>
          </p:cNvPr>
          <p:cNvSpPr>
            <a:spLocks noGrp="1"/>
          </p:cNvSpPr>
          <p:nvPr/>
        </p:nvSpPr>
        <p:spPr>
          <a:xfrm>
            <a:off x="457200" y="6619875"/>
            <a:ext cx="10572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defPPr>
            <a:lvl1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1pPr>
            <a:lvl2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2pPr>
            <a:lvl3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3pPr>
            <a:lvl4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4pPr>
            <a:lvl5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5pPr>
            <a:lvl6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6pPr>
            <a:lvl7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7pPr>
            <a:lvl8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8pPr>
            <a:lvl9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pPr>
            <a:r>
              <a:rPr sz="938" b="0">
                <a:solidFill>
                  <a:srgbClr val="00539B"/>
                </a:solidFill>
                <a:latin typeface="Calibri"/>
                <a:ea typeface="Calibri"/>
                <a:cs typeface="Calibri"/>
              </a:rPr>
              <a:t>Romain Demitra · SPARC_LAB / INFN-LNF · ICFDT8 · 21 October 2026</a:t>
            </a:r>
          </a:p>
        </p:txBody>
      </p:sp>
      <p:sp>
        <p:nvSpPr>
          <p:cNvPr id="25" name="footer page">
            <a:extLst>
              <a:ext uri="{FF2B5EF4-FFF2-40B4-BE49-F238E27FC236}">
                <a16:creationId xmlns:a16="http://schemas.microsoft.com/office/drawing/2014/main" id="{F1BACE59-BE1D-4DBF-8289-83E3CF15C348}"/>
              </a:ext>
            </a:extLst>
          </p:cNvPr>
          <p:cNvSpPr>
            <a:spLocks noGrp="1"/>
          </p:cNvSpPr>
          <p:nvPr/>
        </p:nvSpPr>
        <p:spPr>
          <a:xfrm>
            <a:off x="11268075" y="6600825"/>
            <a:ext cx="466725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defPPr>
            <a:lvl1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1pPr>
            <a:lvl2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2pPr>
            <a:lvl3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3pPr>
            <a:lvl4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4pPr>
            <a:lvl5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5pPr>
            <a:lvl6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6pPr>
            <a:lvl7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7pPr>
            <a:lvl8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8pPr>
            <a:lvl9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pPr>
            <a:r>
              <a:rPr sz="1050" b="0">
                <a:solidFill>
                  <a:srgbClr val="00539B"/>
                </a:solidFill>
                <a:latin typeface="Calibri"/>
                <a:ea typeface="Calibri"/>
                <a:cs typeface="Calibri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793776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C2A8CB3-BD85-4B98-BBDC-354EC66CE515}"/>
              </a:ext>
            </a:extLst>
          </p:cNvPr>
          <p:cNvSpPr>
            <a:spLocks noGrp="1"/>
          </p:cNvSpPr>
          <p:nvPr/>
        </p:nvSpPr>
        <p:spPr>
          <a:xfrm>
            <a:off x="667512" y="1069848"/>
            <a:ext cx="55778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  <a:buNone/>
              <a:defRPr sz="2200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pPr>
            <a:r>
              <a:t>B4 · Ridge regression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E2AFA3-3EE2-49F9-97E9-D57532A70A43}"/>
              </a:ext>
            </a:extLst>
          </p:cNvPr>
          <p:cNvSpPr>
            <a:spLocks noGrp="1"/>
          </p:cNvSpPr>
          <p:nvPr/>
        </p:nvSpPr>
        <p:spPr>
          <a:xfrm>
            <a:off x="667512" y="1499616"/>
            <a:ext cx="5596128" cy="2651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  <a:buNone/>
              <a:defRPr sz="1600" b="0">
                <a:solidFill>
                  <a:srgbClr val="666666"/>
                </a:solidFill>
                <a:latin typeface="Calibri"/>
                <a:ea typeface="Calibri"/>
                <a:cs typeface="Calibri"/>
              </a:defRPr>
            </a:pPr>
            <a:r>
              <a:t>Representative of five low-density-jitter runs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29E586-92C7-4648-AF11-56673DA2FB2C}"/>
              </a:ext>
            </a:extLst>
          </p:cNvPr>
          <p:cNvSpPr>
            <a:spLocks noGrp="1"/>
          </p:cNvSpPr>
          <p:nvPr/>
        </p:nvSpPr>
        <p:spPr>
          <a:xfrm>
            <a:off x="6601968" y="1069848"/>
            <a:ext cx="49834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  <a:buNone/>
              <a:defRPr sz="2200" b="1">
                <a:solidFill>
                  <a:srgbClr val="C16E37"/>
                </a:solidFill>
                <a:latin typeface="Calibri"/>
                <a:ea typeface="Calibri"/>
                <a:cs typeface="Calibri"/>
              </a:defRPr>
            </a:pPr>
            <a:r>
              <a:t>B3 · Random forest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42FEB8-2533-4928-8E5D-3A9EA0BE17BA}"/>
              </a:ext>
            </a:extLst>
          </p:cNvPr>
          <p:cNvSpPr>
            <a:spLocks noGrp="1"/>
          </p:cNvSpPr>
          <p:nvPr/>
        </p:nvSpPr>
        <p:spPr>
          <a:xfrm>
            <a:off x="6601968" y="1499616"/>
            <a:ext cx="4983480" cy="2651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  <a:buNone/>
              <a:defRPr sz="1600" b="0">
                <a:solidFill>
                  <a:srgbClr val="666666"/>
                </a:solidFill>
                <a:latin typeface="Calibri"/>
                <a:ea typeface="Calibri"/>
                <a:cs typeface="Calibri"/>
              </a:defRPr>
            </a:pPr>
            <a:r>
              <a:t>Larger density fluctuations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06A800C-E1A0-4F59-873D-24B189ADC0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460" y="1828800"/>
            <a:ext cx="10485166" cy="350215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C09B6B3-E20C-4DC6-8ECD-3170B3628FDE}"/>
              </a:ext>
            </a:extLst>
          </p:cNvPr>
          <p:cNvSpPr>
            <a:spLocks noGrp="1"/>
          </p:cNvSpPr>
          <p:nvPr/>
        </p:nvSpPr>
        <p:spPr>
          <a:xfrm>
            <a:off x="722376" y="5449824"/>
            <a:ext cx="10881360" cy="2171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 algn="l">
              <a:defRPr sz="1425">
                <a:solidFill>
                  <a:srgbClr val="666666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425">
                <a:solidFill>
                  <a:srgbClr val="666666"/>
                </a:solidFill>
                <a:latin typeface="Calibri"/>
                <a:ea typeface="Calibri"/>
                <a:cs typeface="Calibri"/>
              </a:defRPr>
            </a:lvl1pPr>
            <a:lvl2pPr algn="l">
              <a:buNone/>
              <a:defRPr sz="1425">
                <a:solidFill>
                  <a:srgbClr val="666666"/>
                </a:solidFill>
                <a:latin typeface="Calibri"/>
                <a:ea typeface="Calibri"/>
                <a:cs typeface="Calibri"/>
              </a:defRPr>
            </a:lvl2pPr>
            <a:lvl3pPr algn="l">
              <a:buNone/>
              <a:defRPr sz="1425">
                <a:solidFill>
                  <a:srgbClr val="666666"/>
                </a:solidFill>
                <a:latin typeface="Calibri"/>
                <a:ea typeface="Calibri"/>
                <a:cs typeface="Calibri"/>
              </a:defRPr>
            </a:lvl3pPr>
            <a:lvl4pPr algn="l">
              <a:buNone/>
              <a:defRPr sz="1425">
                <a:solidFill>
                  <a:srgbClr val="666666"/>
                </a:solidFill>
                <a:latin typeface="Calibri"/>
                <a:ea typeface="Calibri"/>
                <a:cs typeface="Calibri"/>
              </a:defRPr>
            </a:lvl4pPr>
            <a:lvl5pPr algn="l">
              <a:buNone/>
              <a:defRPr sz="1425">
                <a:solidFill>
                  <a:srgbClr val="666666"/>
                </a:solidFill>
                <a:latin typeface="Calibri"/>
                <a:ea typeface="Calibri"/>
                <a:cs typeface="Calibri"/>
              </a:defRPr>
            </a:lvl5pPr>
            <a:lvl6pPr algn="l">
              <a:buNone/>
              <a:defRPr sz="1425">
                <a:solidFill>
                  <a:srgbClr val="666666"/>
                </a:solidFill>
                <a:latin typeface="Calibri"/>
                <a:ea typeface="Calibri"/>
                <a:cs typeface="Calibri"/>
              </a:defRPr>
            </a:lvl6pPr>
            <a:lvl7pPr algn="l">
              <a:buNone/>
              <a:defRPr sz="1425">
                <a:solidFill>
                  <a:srgbClr val="666666"/>
                </a:solidFill>
                <a:latin typeface="Calibri"/>
                <a:ea typeface="Calibri"/>
                <a:cs typeface="Calibri"/>
              </a:defRPr>
            </a:lvl7pPr>
            <a:lvl8pPr algn="l">
              <a:buNone/>
              <a:defRPr sz="1425">
                <a:solidFill>
                  <a:srgbClr val="666666"/>
                </a:solidFill>
                <a:latin typeface="Calibri"/>
                <a:ea typeface="Calibri"/>
                <a:cs typeface="Calibri"/>
              </a:defRPr>
            </a:lvl8pPr>
            <a:lvl9pPr algn="l">
              <a:buNone/>
              <a:defRPr sz="1425">
                <a:solidFill>
                  <a:srgbClr val="66666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spcBef>
                <a:spcPts val="0"/>
              </a:spcBef>
              <a:spcAft>
                <a:spcPts val="300"/>
              </a:spcAft>
              <a:buNone/>
              <a:defRPr sz="1425" b="0">
                <a:solidFill>
                  <a:srgbClr val="666666"/>
                </a:solidFill>
                <a:latin typeface="Calibri"/>
                <a:ea typeface="Calibri"/>
                <a:cs typeface="Calibri"/>
              </a:defRPr>
            </a:pPr>
            <a:r>
              <a:rPr sz="1425">
                <a:solidFill>
                  <a:srgbClr val="666666"/>
                </a:solidFill>
                <a:latin typeface="Calibri"/>
                <a:ea typeface="Calibri"/>
                <a:cs typeface="Calibri"/>
              </a:rPr>
              <a:t>Permutation importance: loss of prediction quality when one input is shuffled.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ED03E3-C8FC-4A67-BD25-E2196A776CEB}"/>
              </a:ext>
            </a:extLst>
          </p:cNvPr>
          <p:cNvSpPr>
            <a:spLocks noGrp="1"/>
          </p:cNvSpPr>
          <p:nvPr/>
        </p:nvSpPr>
        <p:spPr>
          <a:xfrm>
            <a:off x="694944" y="5879592"/>
            <a:ext cx="5513832" cy="308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 algn="l">
              <a:defRPr sz="202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202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1pPr>
            <a:lvl2pPr algn="l">
              <a:buNone/>
              <a:defRPr sz="202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2pPr>
            <a:lvl3pPr algn="l">
              <a:buNone/>
              <a:defRPr sz="202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3pPr>
            <a:lvl4pPr algn="l">
              <a:buNone/>
              <a:defRPr sz="202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4pPr>
            <a:lvl5pPr algn="l">
              <a:buNone/>
              <a:defRPr sz="202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5pPr>
            <a:lvl6pPr algn="l">
              <a:buNone/>
              <a:defRPr sz="202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6pPr>
            <a:lvl7pPr algn="l">
              <a:buNone/>
              <a:defRPr sz="202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7pPr>
            <a:lvl8pPr algn="l">
              <a:buNone/>
              <a:defRPr sz="202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8pPr>
            <a:lvl9pPr algn="l">
              <a:buNone/>
              <a:defRPr sz="202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spcBef>
                <a:spcPts val="0"/>
              </a:spcBef>
              <a:spcAft>
                <a:spcPts val="300"/>
              </a:spcAft>
              <a:buNone/>
              <a:defRPr sz="202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246B9E"/>
                </a:solidFill>
                <a:latin typeface="Calibri"/>
                <a:ea typeface="Calibri"/>
                <a:cs typeface="Calibri"/>
              </a:rPr>
              <a:t>Injected charge leads the prediction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555D49C-4380-4307-908E-377218D7CC00}"/>
              </a:ext>
            </a:extLst>
          </p:cNvPr>
          <p:cNvSpPr>
            <a:spLocks noGrp="1"/>
          </p:cNvSpPr>
          <p:nvPr/>
        </p:nvSpPr>
        <p:spPr>
          <a:xfrm>
            <a:off x="6556248" y="5879592"/>
            <a:ext cx="4937760" cy="308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 algn="l">
              <a:defRPr sz="2025" b="1">
                <a:solidFill>
                  <a:srgbClr val="C16E37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2025" b="1">
                <a:solidFill>
                  <a:srgbClr val="C16E37"/>
                </a:solidFill>
                <a:latin typeface="Calibri"/>
                <a:ea typeface="Calibri"/>
                <a:cs typeface="Calibri"/>
              </a:defRPr>
            </a:lvl1pPr>
            <a:lvl2pPr algn="l">
              <a:buNone/>
              <a:defRPr sz="2025" b="1">
                <a:solidFill>
                  <a:srgbClr val="C16E37"/>
                </a:solidFill>
                <a:latin typeface="Calibri"/>
                <a:ea typeface="Calibri"/>
                <a:cs typeface="Calibri"/>
              </a:defRPr>
            </a:lvl2pPr>
            <a:lvl3pPr algn="l">
              <a:buNone/>
              <a:defRPr sz="2025" b="1">
                <a:solidFill>
                  <a:srgbClr val="C16E37"/>
                </a:solidFill>
                <a:latin typeface="Calibri"/>
                <a:ea typeface="Calibri"/>
                <a:cs typeface="Calibri"/>
              </a:defRPr>
            </a:lvl3pPr>
            <a:lvl4pPr algn="l">
              <a:buNone/>
              <a:defRPr sz="2025" b="1">
                <a:solidFill>
                  <a:srgbClr val="C16E37"/>
                </a:solidFill>
                <a:latin typeface="Calibri"/>
                <a:ea typeface="Calibri"/>
                <a:cs typeface="Calibri"/>
              </a:defRPr>
            </a:lvl4pPr>
            <a:lvl5pPr algn="l">
              <a:buNone/>
              <a:defRPr sz="2025" b="1">
                <a:solidFill>
                  <a:srgbClr val="C16E37"/>
                </a:solidFill>
                <a:latin typeface="Calibri"/>
                <a:ea typeface="Calibri"/>
                <a:cs typeface="Calibri"/>
              </a:defRPr>
            </a:lvl5pPr>
            <a:lvl6pPr algn="l">
              <a:buNone/>
              <a:defRPr sz="2025" b="1">
                <a:solidFill>
                  <a:srgbClr val="C16E37"/>
                </a:solidFill>
                <a:latin typeface="Calibri"/>
                <a:ea typeface="Calibri"/>
                <a:cs typeface="Calibri"/>
              </a:defRPr>
            </a:lvl6pPr>
            <a:lvl7pPr algn="l">
              <a:buNone/>
              <a:defRPr sz="2025" b="1">
                <a:solidFill>
                  <a:srgbClr val="C16E37"/>
                </a:solidFill>
                <a:latin typeface="Calibri"/>
                <a:ea typeface="Calibri"/>
                <a:cs typeface="Calibri"/>
              </a:defRPr>
            </a:lvl7pPr>
            <a:lvl8pPr algn="l">
              <a:buNone/>
              <a:defRPr sz="2025" b="1">
                <a:solidFill>
                  <a:srgbClr val="C16E37"/>
                </a:solidFill>
                <a:latin typeface="Calibri"/>
                <a:ea typeface="Calibri"/>
                <a:cs typeface="Calibri"/>
              </a:defRPr>
            </a:lvl8pPr>
            <a:lvl9pPr algn="l">
              <a:buNone/>
              <a:defRPr sz="2025" b="1">
                <a:solidFill>
                  <a:srgbClr val="C16E3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spcBef>
                <a:spcPts val="0"/>
              </a:spcBef>
              <a:spcAft>
                <a:spcPts val="300"/>
              </a:spcAft>
              <a:buNone/>
              <a:defRPr sz="2025" b="1">
                <a:solidFill>
                  <a:srgbClr val="C16E37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C16E37"/>
                </a:solidFill>
                <a:latin typeface="Calibri"/>
                <a:ea typeface="Calibri"/>
                <a:cs typeface="Calibri"/>
              </a:rPr>
              <a:t>The density profile leads in B3</a:t>
            </a:r>
          </a:p>
        </p:txBody>
      </p:sp>
      <p:sp>
        <p:nvSpPr>
          <p:cNvPr id="16" name="SPARC blue title band">
            <a:extLst>
              <a:ext uri="{FF2B5EF4-FFF2-40B4-BE49-F238E27FC236}">
                <a16:creationId xmlns:a16="http://schemas.microsoft.com/office/drawing/2014/main" id="{D75AAC0A-D71B-410A-B90D-21FE248E874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95350"/>
          </a:xfrm>
          <a:prstGeom prst="rect">
            <a:avLst/>
          </a:prstGeom>
          <a:solidFill>
            <a:srgbClr val="00539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PARC cyan separator">
            <a:extLst>
              <a:ext uri="{FF2B5EF4-FFF2-40B4-BE49-F238E27FC236}">
                <a16:creationId xmlns:a16="http://schemas.microsoft.com/office/drawing/2014/main" id="{C0E72CBB-6E92-4349-8FF0-4549E740967B}"/>
              </a:ext>
            </a:extLst>
          </p:cNvPr>
          <p:cNvSpPr>
            <a:spLocks noGrp="1"/>
          </p:cNvSpPr>
          <p:nvPr/>
        </p:nvSpPr>
        <p:spPr>
          <a:xfrm>
            <a:off x="0" y="895350"/>
            <a:ext cx="12192000" cy="28575"/>
          </a:xfrm>
          <a:prstGeom prst="rect">
            <a:avLst/>
          </a:prstGeom>
          <a:solidFill>
            <a:srgbClr val="49A9D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ICFDT title">
            <a:extLst>
              <a:ext uri="{FF2B5EF4-FFF2-40B4-BE49-F238E27FC236}">
                <a16:creationId xmlns:a16="http://schemas.microsoft.com/office/drawing/2014/main" id="{7844873D-81BE-48BD-A85A-AE4F59CF3A42}"/>
              </a:ext>
            </a:extLst>
          </p:cNvPr>
          <p:cNvSpPr>
            <a:spLocks noGrp="1"/>
          </p:cNvSpPr>
          <p:nvPr/>
        </p:nvSpPr>
        <p:spPr>
          <a:xfrm>
            <a:off x="447675" y="228600"/>
            <a:ext cx="9286875" cy="504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defPPr>
            <a:lvl1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2pPr>
            <a:lvl3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3pPr>
            <a:lvl4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4pPr>
            <a:lvl5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5pPr>
            <a:lvl6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6pPr>
            <a:lvl7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7pPr>
            <a:lvl8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8pPr>
            <a:lvl9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7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Which measurements support the prediction?</a:t>
            </a:r>
          </a:p>
        </p:txBody>
      </p:sp>
      <p:sp>
        <p:nvSpPr>
          <p:cNvPr id="19" name="SPARC logo white field">
            <a:extLst>
              <a:ext uri="{FF2B5EF4-FFF2-40B4-BE49-F238E27FC236}">
                <a16:creationId xmlns:a16="http://schemas.microsoft.com/office/drawing/2014/main" id="{A8A04D5E-0212-4CC8-9E2A-A3E27792DA20}"/>
              </a:ext>
            </a:extLst>
          </p:cNvPr>
          <p:cNvSpPr>
            <a:spLocks noGrp="1"/>
          </p:cNvSpPr>
          <p:nvPr/>
        </p:nvSpPr>
        <p:spPr>
          <a:xfrm>
            <a:off x="10001250" y="142875"/>
            <a:ext cx="1905000" cy="60960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3B9AB75-6D5B-4EC1-B883-DF2B7600CD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100184" y="219075"/>
            <a:ext cx="1707132" cy="438150"/>
          </a:xfrm>
          <a:prstGeom prst="rect">
            <a:avLst/>
          </a:prstGeom>
        </p:spPr>
      </p:pic>
      <p:sp>
        <p:nvSpPr>
          <p:cNvPr id="21" name="footer rule">
            <a:extLst>
              <a:ext uri="{FF2B5EF4-FFF2-40B4-BE49-F238E27FC236}">
                <a16:creationId xmlns:a16="http://schemas.microsoft.com/office/drawing/2014/main" id="{DA2F74F1-764F-4CB3-B4F8-5FD5DFE79C00}"/>
              </a:ext>
            </a:extLst>
          </p:cNvPr>
          <p:cNvSpPr>
            <a:spLocks noGrp="1"/>
          </p:cNvSpPr>
          <p:nvPr/>
        </p:nvSpPr>
        <p:spPr>
          <a:xfrm>
            <a:off x="457200" y="6610350"/>
            <a:ext cx="11277600" cy="9525"/>
          </a:xfrm>
          <a:prstGeom prst="rect">
            <a:avLst/>
          </a:prstGeom>
          <a:solidFill>
            <a:srgbClr val="BDCF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footer text">
            <a:extLst>
              <a:ext uri="{FF2B5EF4-FFF2-40B4-BE49-F238E27FC236}">
                <a16:creationId xmlns:a16="http://schemas.microsoft.com/office/drawing/2014/main" id="{4D1EFE1A-3CE1-4F52-AD94-8A5057F1112E}"/>
              </a:ext>
            </a:extLst>
          </p:cNvPr>
          <p:cNvSpPr>
            <a:spLocks noGrp="1"/>
          </p:cNvSpPr>
          <p:nvPr/>
        </p:nvSpPr>
        <p:spPr>
          <a:xfrm>
            <a:off x="457200" y="6619875"/>
            <a:ext cx="10572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defPPr>
            <a:lvl1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1pPr>
            <a:lvl2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2pPr>
            <a:lvl3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3pPr>
            <a:lvl4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4pPr>
            <a:lvl5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5pPr>
            <a:lvl6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6pPr>
            <a:lvl7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7pPr>
            <a:lvl8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8pPr>
            <a:lvl9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pPr>
            <a:r>
              <a:rPr sz="938" b="0">
                <a:solidFill>
                  <a:srgbClr val="00539B"/>
                </a:solidFill>
                <a:latin typeface="Calibri"/>
                <a:ea typeface="Calibri"/>
                <a:cs typeface="Calibri"/>
              </a:rPr>
              <a:t>Romain Demitra · SPARC_LAB / INFN-LNF · ICFDT8 · 21 October 2026</a:t>
            </a:r>
          </a:p>
        </p:txBody>
      </p:sp>
      <p:sp>
        <p:nvSpPr>
          <p:cNvPr id="23" name="footer page">
            <a:extLst>
              <a:ext uri="{FF2B5EF4-FFF2-40B4-BE49-F238E27FC236}">
                <a16:creationId xmlns:a16="http://schemas.microsoft.com/office/drawing/2014/main" id="{FAB69702-D5C7-4E44-8504-49873EB9AD06}"/>
              </a:ext>
            </a:extLst>
          </p:cNvPr>
          <p:cNvSpPr>
            <a:spLocks noGrp="1"/>
          </p:cNvSpPr>
          <p:nvPr/>
        </p:nvSpPr>
        <p:spPr>
          <a:xfrm>
            <a:off x="11268075" y="6600825"/>
            <a:ext cx="466725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defPPr>
            <a:lvl1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1pPr>
            <a:lvl2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2pPr>
            <a:lvl3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3pPr>
            <a:lvl4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4pPr>
            <a:lvl5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5pPr>
            <a:lvl6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6pPr>
            <a:lvl7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7pPr>
            <a:lvl8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8pPr>
            <a:lvl9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pPr>
            <a:r>
              <a:rPr sz="1050" b="0">
                <a:solidFill>
                  <a:srgbClr val="00539B"/>
                </a:solidFill>
                <a:latin typeface="Calibri"/>
                <a:ea typeface="Calibri"/>
                <a:cs typeface="Calibri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902510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3FABBB6-D33C-43D9-8272-244BE9C44904}"/>
              </a:ext>
            </a:extLst>
          </p:cNvPr>
          <p:cNvSpPr>
            <a:spLocks noGrp="1"/>
          </p:cNvSpPr>
          <p:nvPr/>
        </p:nvSpPr>
        <p:spPr>
          <a:xfrm>
            <a:off x="630936" y="1170432"/>
            <a:ext cx="109728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 algn="l">
              <a:defRPr sz="2625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2625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1pPr>
            <a:lvl2pPr algn="l">
              <a:buNone/>
              <a:defRPr sz="2625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2pPr>
            <a:lvl3pPr algn="l">
              <a:buNone/>
              <a:defRPr sz="2625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3pPr>
            <a:lvl4pPr algn="l">
              <a:buNone/>
              <a:defRPr sz="2625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4pPr>
            <a:lvl5pPr algn="l">
              <a:buNone/>
              <a:defRPr sz="2625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5pPr>
            <a:lvl6pPr algn="l">
              <a:buNone/>
              <a:defRPr sz="2625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6pPr>
            <a:lvl7pPr algn="l">
              <a:buNone/>
              <a:defRPr sz="2625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7pPr>
            <a:lvl8pPr algn="l">
              <a:buNone/>
              <a:defRPr sz="2625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8pPr>
            <a:lvl9pPr algn="l">
              <a:buNone/>
              <a:defRPr sz="2625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spcBef>
                <a:spcPts val="0"/>
              </a:spcBef>
              <a:spcAft>
                <a:spcPts val="400"/>
              </a:spcAft>
              <a:buNone/>
              <a:defRPr sz="2625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pPr>
            <a:r>
              <a:rPr sz="2625" b="1">
                <a:solidFill>
                  <a:srgbClr val="252525"/>
                </a:solidFill>
                <a:latin typeface="Calibri"/>
                <a:ea typeface="Calibri"/>
                <a:cs typeface="Calibri"/>
              </a:rPr>
              <a:t>Plasma diagnostics help interpret accelerator stability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94A235-F688-465C-B719-C0CBC411532D}"/>
              </a:ext>
            </a:extLst>
          </p:cNvPr>
          <p:cNvSpPr>
            <a:spLocks noGrp="1"/>
          </p:cNvSpPr>
          <p:nvPr/>
        </p:nvSpPr>
        <p:spPr>
          <a:xfrm>
            <a:off x="621792" y="2103120"/>
            <a:ext cx="3584448" cy="3666744"/>
          </a:xfrm>
          <a:prstGeom prst="rect">
            <a:avLst/>
          </a:prstGeom>
          <a:solidFill>
            <a:srgbClr val="F2F4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C3FA7A-49E0-49E3-8778-DBD9F1BAF1F7}"/>
              </a:ext>
            </a:extLst>
          </p:cNvPr>
          <p:cNvSpPr>
            <a:spLocks noGrp="1"/>
          </p:cNvSpPr>
          <p:nvPr/>
        </p:nvSpPr>
        <p:spPr>
          <a:xfrm>
            <a:off x="621792" y="2103120"/>
            <a:ext cx="3584448" cy="41148"/>
          </a:xfrm>
          <a:prstGeom prst="rect">
            <a:avLst/>
          </a:prstGeom>
          <a:solidFill>
            <a:srgbClr val="49A9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B1516C-B17E-4F43-9369-0AF88213B9B0}"/>
              </a:ext>
            </a:extLst>
          </p:cNvPr>
          <p:cNvSpPr>
            <a:spLocks noGrp="1"/>
          </p:cNvSpPr>
          <p:nvPr/>
        </p:nvSpPr>
        <p:spPr>
          <a:xfrm>
            <a:off x="795528" y="2340864"/>
            <a:ext cx="3246120" cy="308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 algn="l">
              <a:defRPr sz="202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202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1pPr>
            <a:lvl2pPr algn="l">
              <a:buNone/>
              <a:defRPr sz="202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2pPr>
            <a:lvl3pPr algn="l">
              <a:buNone/>
              <a:defRPr sz="202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3pPr>
            <a:lvl4pPr algn="l">
              <a:buNone/>
              <a:defRPr sz="202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4pPr>
            <a:lvl5pPr algn="l">
              <a:buNone/>
              <a:defRPr sz="202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5pPr>
            <a:lvl6pPr algn="l">
              <a:buNone/>
              <a:defRPr sz="202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6pPr>
            <a:lvl7pPr algn="l">
              <a:buNone/>
              <a:defRPr sz="202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7pPr>
            <a:lvl8pPr algn="l">
              <a:buNone/>
              <a:defRPr sz="202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8pPr>
            <a:lvl9pPr algn="l">
              <a:buNone/>
              <a:defRPr sz="202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spcBef>
                <a:spcPts val="0"/>
              </a:spcBef>
              <a:spcAft>
                <a:spcPts val="400"/>
              </a:spcAft>
              <a:buNone/>
              <a:defRPr sz="202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246B9E"/>
                </a:solidFill>
                <a:latin typeface="Calibri"/>
                <a:ea typeface="Calibri"/>
                <a:cs typeface="Calibri"/>
              </a:rPr>
              <a:t>Measure the plasma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3148D0-405A-4858-8771-B932173FA44E}"/>
              </a:ext>
            </a:extLst>
          </p:cNvPr>
          <p:cNvSpPr>
            <a:spLocks noGrp="1"/>
          </p:cNvSpPr>
          <p:nvPr/>
        </p:nvSpPr>
        <p:spPr>
          <a:xfrm>
            <a:off x="795528" y="3035808"/>
            <a:ext cx="3246120" cy="4343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 algn="l">
              <a:defRPr sz="285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285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1pPr>
            <a:lvl2pPr algn="l">
              <a:buNone/>
              <a:defRPr sz="285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2pPr>
            <a:lvl3pPr algn="l">
              <a:buNone/>
              <a:defRPr sz="285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3pPr>
            <a:lvl4pPr algn="l">
              <a:buNone/>
              <a:defRPr sz="285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4pPr>
            <a:lvl5pPr algn="l">
              <a:buNone/>
              <a:defRPr sz="285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5pPr>
            <a:lvl6pPr algn="l">
              <a:buNone/>
              <a:defRPr sz="285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6pPr>
            <a:lvl7pPr algn="l">
              <a:buNone/>
              <a:defRPr sz="285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7pPr>
            <a:lvl8pPr algn="l">
              <a:buNone/>
              <a:defRPr sz="285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8pPr>
            <a:lvl9pPr algn="l">
              <a:buNone/>
              <a:defRPr sz="285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spcBef>
                <a:spcPts val="0"/>
              </a:spcBef>
              <a:spcAft>
                <a:spcPts val="400"/>
              </a:spcAft>
              <a:buNone/>
              <a:defRPr sz="285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pPr>
            <a:r>
              <a:rPr sz="2850" b="1">
                <a:solidFill>
                  <a:srgbClr val="252525"/>
                </a:solidFill>
                <a:latin typeface="Calibri"/>
                <a:ea typeface="Calibri"/>
                <a:cs typeface="Calibri"/>
              </a:rPr>
              <a:t>Hβ spectra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DBF5ED-1B54-4BB8-BC54-E06386662EF0}"/>
              </a:ext>
            </a:extLst>
          </p:cNvPr>
          <p:cNvSpPr>
            <a:spLocks noGrp="1"/>
          </p:cNvSpPr>
          <p:nvPr/>
        </p:nvSpPr>
        <p:spPr>
          <a:xfrm>
            <a:off x="795528" y="3639312"/>
            <a:ext cx="3246120" cy="2971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 algn="l">
              <a:defRPr sz="195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95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1pPr>
            <a:lvl2pPr algn="l">
              <a:buNone/>
              <a:defRPr sz="195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2pPr>
            <a:lvl3pPr algn="l">
              <a:buNone/>
              <a:defRPr sz="195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3pPr>
            <a:lvl4pPr algn="l">
              <a:buNone/>
              <a:defRPr sz="195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4pPr>
            <a:lvl5pPr algn="l">
              <a:buNone/>
              <a:defRPr sz="195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5pPr>
            <a:lvl6pPr algn="l">
              <a:buNone/>
              <a:defRPr sz="195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6pPr>
            <a:lvl7pPr algn="l">
              <a:buNone/>
              <a:defRPr sz="195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7pPr>
            <a:lvl8pPr algn="l">
              <a:buNone/>
              <a:defRPr sz="195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8pPr>
            <a:lvl9pPr algn="l">
              <a:buNone/>
              <a:defRPr sz="195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spcBef>
                <a:spcPts val="0"/>
              </a:spcBef>
              <a:spcAft>
                <a:spcPts val="400"/>
              </a:spcAft>
              <a:buNone/>
              <a:defRPr sz="1950" b="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pPr>
            <a:r>
              <a:rPr sz="1950">
                <a:solidFill>
                  <a:srgbClr val="252525"/>
                </a:solidFill>
                <a:latin typeface="Calibri"/>
                <a:ea typeface="Calibri"/>
                <a:cs typeface="Calibri"/>
              </a:rPr>
              <a:t>density at each shot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E9661E-17C9-4E72-9DA7-D546379A9998}"/>
              </a:ext>
            </a:extLst>
          </p:cNvPr>
          <p:cNvSpPr>
            <a:spLocks noGrp="1"/>
          </p:cNvSpPr>
          <p:nvPr/>
        </p:nvSpPr>
        <p:spPr>
          <a:xfrm>
            <a:off x="795528" y="4178808"/>
            <a:ext cx="3246120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 algn="l">
              <a:defRPr sz="1875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875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1pPr>
            <a:lvl2pPr algn="l">
              <a:buNone/>
              <a:defRPr sz="1875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2pPr>
            <a:lvl3pPr algn="l">
              <a:buNone/>
              <a:defRPr sz="1875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3pPr>
            <a:lvl4pPr algn="l">
              <a:buNone/>
              <a:defRPr sz="1875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4pPr>
            <a:lvl5pPr algn="l">
              <a:buNone/>
              <a:defRPr sz="1875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5pPr>
            <a:lvl6pPr algn="l">
              <a:buNone/>
              <a:defRPr sz="1875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6pPr>
            <a:lvl7pPr algn="l">
              <a:buNone/>
              <a:defRPr sz="1875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7pPr>
            <a:lvl8pPr algn="l">
              <a:buNone/>
              <a:defRPr sz="1875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8pPr>
            <a:lvl9pPr algn="l">
              <a:buNone/>
              <a:defRPr sz="1875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spcBef>
                <a:spcPts val="0"/>
              </a:spcBef>
              <a:spcAft>
                <a:spcPts val="400"/>
              </a:spcAft>
              <a:buNone/>
              <a:defRPr sz="1875" b="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pPr>
            <a:r>
              <a:rPr sz="1875">
                <a:solidFill>
                  <a:srgbClr val="252525"/>
                </a:solidFill>
                <a:latin typeface="Calibri"/>
                <a:ea typeface="Calibri"/>
                <a:cs typeface="Calibri"/>
              </a:rPr>
              <a:t>Stark spectroscopy resolves density variations during acceleration.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8F3E184-F77E-4634-B125-9D009E5A09EA}"/>
              </a:ext>
            </a:extLst>
          </p:cNvPr>
          <p:cNvSpPr>
            <a:spLocks noGrp="1"/>
          </p:cNvSpPr>
          <p:nvPr/>
        </p:nvSpPr>
        <p:spPr>
          <a:xfrm>
            <a:off x="4471416" y="2103120"/>
            <a:ext cx="3584448" cy="3666744"/>
          </a:xfrm>
          <a:prstGeom prst="rect">
            <a:avLst/>
          </a:prstGeom>
          <a:solidFill>
            <a:srgbClr val="F2F4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DBF8A6-EB8B-4B23-8B2E-4F128150C061}"/>
              </a:ext>
            </a:extLst>
          </p:cNvPr>
          <p:cNvSpPr>
            <a:spLocks noGrp="1"/>
          </p:cNvSpPr>
          <p:nvPr/>
        </p:nvSpPr>
        <p:spPr>
          <a:xfrm>
            <a:off x="4471416" y="2103120"/>
            <a:ext cx="3584448" cy="41148"/>
          </a:xfrm>
          <a:prstGeom prst="rect">
            <a:avLst/>
          </a:prstGeom>
          <a:solidFill>
            <a:srgbClr val="49A9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3F0781-1226-48DF-8743-81B5BE4B1DB5}"/>
              </a:ext>
            </a:extLst>
          </p:cNvPr>
          <p:cNvSpPr>
            <a:spLocks noGrp="1"/>
          </p:cNvSpPr>
          <p:nvPr/>
        </p:nvSpPr>
        <p:spPr>
          <a:xfrm>
            <a:off x="4645152" y="2340864"/>
            <a:ext cx="3246120" cy="308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 algn="l">
              <a:defRPr sz="202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202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1pPr>
            <a:lvl2pPr algn="l">
              <a:buNone/>
              <a:defRPr sz="202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2pPr>
            <a:lvl3pPr algn="l">
              <a:buNone/>
              <a:defRPr sz="202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3pPr>
            <a:lvl4pPr algn="l">
              <a:buNone/>
              <a:defRPr sz="202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4pPr>
            <a:lvl5pPr algn="l">
              <a:buNone/>
              <a:defRPr sz="202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5pPr>
            <a:lvl6pPr algn="l">
              <a:buNone/>
              <a:defRPr sz="202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6pPr>
            <a:lvl7pPr algn="l">
              <a:buNone/>
              <a:defRPr sz="202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7pPr>
            <a:lvl8pPr algn="l">
              <a:buNone/>
              <a:defRPr sz="202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8pPr>
            <a:lvl9pPr algn="l">
              <a:buNone/>
              <a:defRPr sz="202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spcBef>
                <a:spcPts val="0"/>
              </a:spcBef>
              <a:spcAft>
                <a:spcPts val="400"/>
              </a:spcAft>
              <a:buNone/>
              <a:defRPr sz="202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246B9E"/>
                </a:solidFill>
                <a:latin typeface="Calibri"/>
                <a:ea typeface="Calibri"/>
                <a:cs typeface="Calibri"/>
              </a:rPr>
              <a:t>Verify stabilization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5F0C4B-E74D-4F3B-86CE-1786FB717559}"/>
              </a:ext>
            </a:extLst>
          </p:cNvPr>
          <p:cNvSpPr>
            <a:spLocks noGrp="1"/>
          </p:cNvSpPr>
          <p:nvPr/>
        </p:nvSpPr>
        <p:spPr>
          <a:xfrm>
            <a:off x="4645152" y="3035808"/>
            <a:ext cx="3246120" cy="4343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 algn="l">
              <a:defRPr sz="285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285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1pPr>
            <a:lvl2pPr algn="l">
              <a:buNone/>
              <a:defRPr sz="285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2pPr>
            <a:lvl3pPr algn="l">
              <a:buNone/>
              <a:defRPr sz="285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3pPr>
            <a:lvl4pPr algn="l">
              <a:buNone/>
              <a:defRPr sz="285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4pPr>
            <a:lvl5pPr algn="l">
              <a:buNone/>
              <a:defRPr sz="285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5pPr>
            <a:lvl6pPr algn="l">
              <a:buNone/>
              <a:defRPr sz="285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6pPr>
            <a:lvl7pPr algn="l">
              <a:buNone/>
              <a:defRPr sz="285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7pPr>
            <a:lvl8pPr algn="l">
              <a:buNone/>
              <a:defRPr sz="285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8pPr>
            <a:lvl9pPr algn="l">
              <a:buNone/>
              <a:defRPr sz="285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spcBef>
                <a:spcPts val="0"/>
              </a:spcBef>
              <a:spcAft>
                <a:spcPts val="400"/>
              </a:spcAft>
              <a:buNone/>
              <a:defRPr sz="285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pPr>
            <a:r>
              <a:rPr sz="2850" b="1">
                <a:solidFill>
                  <a:srgbClr val="252525"/>
                </a:solidFill>
                <a:latin typeface="Calibri"/>
                <a:ea typeface="Calibri"/>
                <a:cs typeface="Calibri"/>
              </a:rPr>
              <a:t>6% to 0.4%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27B3734-B793-4ED6-89BB-7EEA55CBBB45}"/>
              </a:ext>
            </a:extLst>
          </p:cNvPr>
          <p:cNvSpPr>
            <a:spLocks noGrp="1"/>
          </p:cNvSpPr>
          <p:nvPr/>
        </p:nvSpPr>
        <p:spPr>
          <a:xfrm>
            <a:off x="4645152" y="3639312"/>
            <a:ext cx="32461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400"/>
              </a:spcAft>
              <a:buNone/>
              <a:defRPr sz="2100" b="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pPr>
            <a:r>
              <a:t>density fluctuations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031274-06AD-4F07-B150-B042B51F6BC1}"/>
              </a:ext>
            </a:extLst>
          </p:cNvPr>
          <p:cNvSpPr>
            <a:spLocks noGrp="1"/>
          </p:cNvSpPr>
          <p:nvPr/>
        </p:nvSpPr>
        <p:spPr>
          <a:xfrm>
            <a:off x="4645152" y="4178808"/>
            <a:ext cx="3246120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 algn="l">
              <a:defRPr sz="1875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875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1pPr>
            <a:lvl2pPr algn="l">
              <a:buNone/>
              <a:defRPr sz="1875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2pPr>
            <a:lvl3pPr algn="l">
              <a:buNone/>
              <a:defRPr sz="1875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3pPr>
            <a:lvl4pPr algn="l">
              <a:buNone/>
              <a:defRPr sz="1875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4pPr>
            <a:lvl5pPr algn="l">
              <a:buNone/>
              <a:defRPr sz="1875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5pPr>
            <a:lvl6pPr algn="l">
              <a:buNone/>
              <a:defRPr sz="1875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6pPr>
            <a:lvl7pPr algn="l">
              <a:buNone/>
              <a:defRPr sz="1875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7pPr>
            <a:lvl8pPr algn="l">
              <a:buNone/>
              <a:defRPr sz="1875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8pPr>
            <a:lvl9pPr algn="l">
              <a:buNone/>
              <a:defRPr sz="1875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spcBef>
                <a:spcPts val="0"/>
              </a:spcBef>
              <a:spcAft>
                <a:spcPts val="400"/>
              </a:spcAft>
              <a:buNone/>
              <a:defRPr sz="1875" b="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pPr>
            <a:r>
              <a:rPr sz="1875">
                <a:solidFill>
                  <a:srgbClr val="252525"/>
                </a:solidFill>
                <a:latin typeface="Calibri"/>
                <a:ea typeface="Calibri"/>
                <a:cs typeface="Calibri"/>
              </a:rPr>
              <a:t>Density and beam diagnostics quantify the improvement with laser-assisted ignition.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851EC7F-9FAB-4034-AE70-2C9708C4425C}"/>
              </a:ext>
            </a:extLst>
          </p:cNvPr>
          <p:cNvSpPr>
            <a:spLocks noGrp="1"/>
          </p:cNvSpPr>
          <p:nvPr/>
        </p:nvSpPr>
        <p:spPr>
          <a:xfrm>
            <a:off x="8321040" y="2103120"/>
            <a:ext cx="3584448" cy="3666744"/>
          </a:xfrm>
          <a:prstGeom prst="rect">
            <a:avLst/>
          </a:prstGeom>
          <a:solidFill>
            <a:srgbClr val="F2F4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04D0321-E8FE-4B72-9A43-3079D4730CC1}"/>
              </a:ext>
            </a:extLst>
          </p:cNvPr>
          <p:cNvSpPr>
            <a:spLocks noGrp="1"/>
          </p:cNvSpPr>
          <p:nvPr/>
        </p:nvSpPr>
        <p:spPr>
          <a:xfrm>
            <a:off x="8321040" y="2103120"/>
            <a:ext cx="3584448" cy="41148"/>
          </a:xfrm>
          <a:prstGeom prst="rect">
            <a:avLst/>
          </a:prstGeom>
          <a:solidFill>
            <a:srgbClr val="49A9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F31297F-BCC5-4C23-94DE-84E55E681E35}"/>
              </a:ext>
            </a:extLst>
          </p:cNvPr>
          <p:cNvSpPr>
            <a:spLocks noGrp="1"/>
          </p:cNvSpPr>
          <p:nvPr/>
        </p:nvSpPr>
        <p:spPr>
          <a:xfrm>
            <a:off x="8494776" y="2340864"/>
            <a:ext cx="3246120" cy="2971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 algn="l">
              <a:defRPr sz="1950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950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1pPr>
            <a:lvl2pPr algn="l">
              <a:buNone/>
              <a:defRPr sz="1950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2pPr>
            <a:lvl3pPr algn="l">
              <a:buNone/>
              <a:defRPr sz="1950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3pPr>
            <a:lvl4pPr algn="l">
              <a:buNone/>
              <a:defRPr sz="1950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4pPr>
            <a:lvl5pPr algn="l">
              <a:buNone/>
              <a:defRPr sz="1950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5pPr>
            <a:lvl6pPr algn="l">
              <a:buNone/>
              <a:defRPr sz="1950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6pPr>
            <a:lvl7pPr algn="l">
              <a:buNone/>
              <a:defRPr sz="1950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7pPr>
            <a:lvl8pPr algn="l">
              <a:buNone/>
              <a:defRPr sz="1950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8pPr>
            <a:lvl9pPr algn="l">
              <a:buNone/>
              <a:defRPr sz="1950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spcBef>
                <a:spcPts val="0"/>
              </a:spcBef>
              <a:spcAft>
                <a:spcPts val="400"/>
              </a:spcAft>
              <a:buNone/>
              <a:defRPr sz="1950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246B9E"/>
                </a:solidFill>
                <a:latin typeface="Calibri"/>
                <a:ea typeface="Calibri"/>
                <a:cs typeface="Calibri"/>
              </a:rPr>
              <a:t>Interpret residual jitter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FBD183B-71C6-4C9B-8D8C-AD1D1581DA74}"/>
              </a:ext>
            </a:extLst>
          </p:cNvPr>
          <p:cNvSpPr>
            <a:spLocks noGrp="1"/>
          </p:cNvSpPr>
          <p:nvPr/>
        </p:nvSpPr>
        <p:spPr>
          <a:xfrm>
            <a:off x="8494776" y="3035808"/>
            <a:ext cx="32461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 algn="l">
              <a:defRPr sz="240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240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1pPr>
            <a:lvl2pPr algn="l">
              <a:buNone/>
              <a:defRPr sz="240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2pPr>
            <a:lvl3pPr algn="l">
              <a:buNone/>
              <a:defRPr sz="240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3pPr>
            <a:lvl4pPr algn="l">
              <a:buNone/>
              <a:defRPr sz="240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4pPr>
            <a:lvl5pPr algn="l">
              <a:buNone/>
              <a:defRPr sz="240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5pPr>
            <a:lvl6pPr algn="l">
              <a:buNone/>
              <a:defRPr sz="240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6pPr>
            <a:lvl7pPr algn="l">
              <a:buNone/>
              <a:defRPr sz="240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7pPr>
            <a:lvl8pPr algn="l">
              <a:buNone/>
              <a:defRPr sz="240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8pPr>
            <a:lvl9pPr algn="l">
              <a:buNone/>
              <a:defRPr sz="240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spcBef>
                <a:spcPts val="0"/>
              </a:spcBef>
              <a:spcAft>
                <a:spcPts val="400"/>
              </a:spcAft>
              <a:buNone/>
              <a:defRPr sz="2400" b="1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252525"/>
                </a:solidFill>
                <a:latin typeface="Calibri"/>
                <a:ea typeface="Calibri"/>
                <a:cs typeface="Calibri"/>
              </a:rPr>
              <a:t>Charge / density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E844332-452A-4D47-9672-18F0D3E797A9}"/>
              </a:ext>
            </a:extLst>
          </p:cNvPr>
          <p:cNvSpPr>
            <a:spLocks noGrp="1"/>
          </p:cNvSpPr>
          <p:nvPr/>
        </p:nvSpPr>
        <p:spPr>
          <a:xfrm>
            <a:off x="8494776" y="3639312"/>
            <a:ext cx="3246120" cy="2514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 algn="l">
              <a:defRPr sz="165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65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1pPr>
            <a:lvl2pPr algn="l">
              <a:buNone/>
              <a:defRPr sz="165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2pPr>
            <a:lvl3pPr algn="l">
              <a:buNone/>
              <a:defRPr sz="165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3pPr>
            <a:lvl4pPr algn="l">
              <a:buNone/>
              <a:defRPr sz="165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4pPr>
            <a:lvl5pPr algn="l">
              <a:buNone/>
              <a:defRPr sz="165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5pPr>
            <a:lvl6pPr algn="l">
              <a:buNone/>
              <a:defRPr sz="165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6pPr>
            <a:lvl7pPr algn="l">
              <a:buNone/>
              <a:defRPr sz="165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7pPr>
            <a:lvl8pPr algn="l">
              <a:buNone/>
              <a:defRPr sz="165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8pPr>
            <a:lvl9pPr algn="l">
              <a:buNone/>
              <a:defRPr sz="165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spcBef>
                <a:spcPts val="0"/>
              </a:spcBef>
              <a:spcAft>
                <a:spcPts val="400"/>
              </a:spcAft>
              <a:buNone/>
              <a:defRPr sz="1650" b="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pPr>
            <a:r>
              <a:rPr sz="1650">
                <a:solidFill>
                  <a:srgbClr val="252525"/>
                </a:solidFill>
                <a:latin typeface="Calibri"/>
                <a:ea typeface="Calibri"/>
                <a:cs typeface="Calibri"/>
              </a:rPr>
              <a:t>regime-dependent predictors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FF1C91A-5080-4922-8B2A-D05467BEF86C}"/>
              </a:ext>
            </a:extLst>
          </p:cNvPr>
          <p:cNvSpPr>
            <a:spLocks noGrp="1"/>
          </p:cNvSpPr>
          <p:nvPr/>
        </p:nvSpPr>
        <p:spPr>
          <a:xfrm>
            <a:off x="8494776" y="4178808"/>
            <a:ext cx="3246120" cy="1198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 algn="l">
              <a:defRPr sz="180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80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1pPr>
            <a:lvl2pPr algn="l">
              <a:buNone/>
              <a:defRPr sz="180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2pPr>
            <a:lvl3pPr algn="l">
              <a:buNone/>
              <a:defRPr sz="180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3pPr>
            <a:lvl4pPr algn="l">
              <a:buNone/>
              <a:defRPr sz="180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4pPr>
            <a:lvl5pPr algn="l">
              <a:buNone/>
              <a:defRPr sz="180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5pPr>
            <a:lvl6pPr algn="l">
              <a:buNone/>
              <a:defRPr sz="180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6pPr>
            <a:lvl7pPr algn="l">
              <a:buNone/>
              <a:defRPr sz="180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7pPr>
            <a:lvl8pPr algn="l">
              <a:buNone/>
              <a:defRPr sz="180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8pPr>
            <a:lvl9pPr algn="l">
              <a:buNone/>
              <a:defRPr sz="180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spcBef>
                <a:spcPts val="0"/>
              </a:spcBef>
              <a:spcAft>
                <a:spcPts val="400"/>
              </a:spcAft>
              <a:buNone/>
              <a:defRPr sz="1800" b="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52525"/>
                </a:solidFill>
                <a:latin typeface="Calibri"/>
                <a:ea typeface="Calibri"/>
                <a:cs typeface="Calibri"/>
              </a:rPr>
              <a:t>Charge leads in stable runs.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None/>
              <a:defRPr sz="1800" b="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52525"/>
                </a:solidFill>
                <a:latin typeface="Calibri"/>
                <a:ea typeface="Calibri"/>
                <a:cs typeface="Calibri"/>
              </a:rPr>
              <a:t>Density variations lead in B3.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buNone/>
              <a:defRPr sz="1800" b="0">
                <a:solidFill>
                  <a:srgbClr val="252525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52525"/>
                </a:solidFill>
                <a:latin typeface="Calibri"/>
                <a:ea typeface="Calibri"/>
                <a:cs typeface="Calibri"/>
              </a:rPr>
              <a:t>Spread remains weakly predicted in stable runs.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1898358-2132-43FC-91C1-2D2EBB01253E}"/>
              </a:ext>
            </a:extLst>
          </p:cNvPr>
          <p:cNvSpPr>
            <a:spLocks noGrp="1"/>
          </p:cNvSpPr>
          <p:nvPr/>
        </p:nvSpPr>
        <p:spPr>
          <a:xfrm>
            <a:off x="694944" y="6035040"/>
            <a:ext cx="1083564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 algn="l">
              <a:defRPr sz="187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87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1pPr>
            <a:lvl2pPr algn="l">
              <a:buNone/>
              <a:defRPr sz="187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2pPr>
            <a:lvl3pPr algn="l">
              <a:buNone/>
              <a:defRPr sz="187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3pPr>
            <a:lvl4pPr algn="l">
              <a:buNone/>
              <a:defRPr sz="187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4pPr>
            <a:lvl5pPr algn="l">
              <a:buNone/>
              <a:defRPr sz="187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5pPr>
            <a:lvl6pPr algn="l">
              <a:buNone/>
              <a:defRPr sz="187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6pPr>
            <a:lvl7pPr algn="l">
              <a:buNone/>
              <a:defRPr sz="187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7pPr>
            <a:lvl8pPr algn="l">
              <a:buNone/>
              <a:defRPr sz="187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8pPr>
            <a:lvl9pPr algn="l">
              <a:buNone/>
              <a:defRPr sz="187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spcBef>
                <a:spcPts val="0"/>
              </a:spcBef>
              <a:spcAft>
                <a:spcPts val="400"/>
              </a:spcAft>
              <a:buNone/>
              <a:defRPr sz="1875" b="1">
                <a:solidFill>
                  <a:srgbClr val="246B9E"/>
                </a:solidFill>
                <a:latin typeface="Calibri"/>
                <a:ea typeface="Calibri"/>
                <a:cs typeface="Calibri"/>
              </a:defRPr>
            </a:pPr>
            <a:r>
              <a:rPr sz="1875" b="1">
                <a:solidFill>
                  <a:srgbClr val="246B9E"/>
                </a:solidFill>
                <a:latin typeface="Calibri"/>
                <a:ea typeface="Calibri"/>
                <a:cs typeface="Calibri"/>
              </a:rPr>
              <a:t>The useful observables depend on the plasma regime and the beam quantity.</a:t>
            </a:r>
          </a:p>
        </p:txBody>
      </p:sp>
      <p:sp>
        <p:nvSpPr>
          <p:cNvPr id="27" name="SPARC blue title band">
            <a:extLst>
              <a:ext uri="{FF2B5EF4-FFF2-40B4-BE49-F238E27FC236}">
                <a16:creationId xmlns:a16="http://schemas.microsoft.com/office/drawing/2014/main" id="{75A6E54C-F889-496B-A8C5-6E77BF40125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95350"/>
          </a:xfrm>
          <a:prstGeom prst="rect">
            <a:avLst/>
          </a:prstGeom>
          <a:solidFill>
            <a:srgbClr val="00539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PARC cyan separator">
            <a:extLst>
              <a:ext uri="{FF2B5EF4-FFF2-40B4-BE49-F238E27FC236}">
                <a16:creationId xmlns:a16="http://schemas.microsoft.com/office/drawing/2014/main" id="{1FEE22D5-607A-4513-91AE-99F6DB0D90AD}"/>
              </a:ext>
            </a:extLst>
          </p:cNvPr>
          <p:cNvSpPr>
            <a:spLocks noGrp="1"/>
          </p:cNvSpPr>
          <p:nvPr/>
        </p:nvSpPr>
        <p:spPr>
          <a:xfrm>
            <a:off x="0" y="895350"/>
            <a:ext cx="12192000" cy="28575"/>
          </a:xfrm>
          <a:prstGeom prst="rect">
            <a:avLst/>
          </a:prstGeom>
          <a:solidFill>
            <a:srgbClr val="49A9D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ICFDT title">
            <a:extLst>
              <a:ext uri="{FF2B5EF4-FFF2-40B4-BE49-F238E27FC236}">
                <a16:creationId xmlns:a16="http://schemas.microsoft.com/office/drawing/2014/main" id="{911644FF-7BFD-48EE-B512-440DA51EFE21}"/>
              </a:ext>
            </a:extLst>
          </p:cNvPr>
          <p:cNvSpPr>
            <a:spLocks noGrp="1"/>
          </p:cNvSpPr>
          <p:nvPr/>
        </p:nvSpPr>
        <p:spPr>
          <a:xfrm>
            <a:off x="447675" y="228600"/>
            <a:ext cx="9286875" cy="504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defPPr>
            <a:lvl1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2pPr>
            <a:lvl3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3pPr>
            <a:lvl4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4pPr>
            <a:lvl5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5pPr>
            <a:lvl6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6pPr>
            <a:lvl7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7pPr>
            <a:lvl8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8pPr>
            <a:lvl9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7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Conclusions</a:t>
            </a:r>
          </a:p>
        </p:txBody>
      </p:sp>
      <p:sp>
        <p:nvSpPr>
          <p:cNvPr id="30" name="SPARC logo white field">
            <a:extLst>
              <a:ext uri="{FF2B5EF4-FFF2-40B4-BE49-F238E27FC236}">
                <a16:creationId xmlns:a16="http://schemas.microsoft.com/office/drawing/2014/main" id="{4FCE8F65-CDE7-4ADD-93B0-CC1B38D93B2F}"/>
              </a:ext>
            </a:extLst>
          </p:cNvPr>
          <p:cNvSpPr>
            <a:spLocks noGrp="1"/>
          </p:cNvSpPr>
          <p:nvPr/>
        </p:nvSpPr>
        <p:spPr>
          <a:xfrm>
            <a:off x="10001250" y="142875"/>
            <a:ext cx="1905000" cy="60960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7DBB9398-D482-44E6-9056-802F2E87DE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100184" y="219075"/>
            <a:ext cx="1707132" cy="438150"/>
          </a:xfrm>
          <a:prstGeom prst="rect">
            <a:avLst/>
          </a:prstGeom>
        </p:spPr>
      </p:pic>
      <p:sp>
        <p:nvSpPr>
          <p:cNvPr id="32" name="footer rule">
            <a:extLst>
              <a:ext uri="{FF2B5EF4-FFF2-40B4-BE49-F238E27FC236}">
                <a16:creationId xmlns:a16="http://schemas.microsoft.com/office/drawing/2014/main" id="{B1F12845-35E2-4EC0-82A7-02450C98B256}"/>
              </a:ext>
            </a:extLst>
          </p:cNvPr>
          <p:cNvSpPr>
            <a:spLocks noGrp="1"/>
          </p:cNvSpPr>
          <p:nvPr/>
        </p:nvSpPr>
        <p:spPr>
          <a:xfrm>
            <a:off x="457200" y="6610350"/>
            <a:ext cx="11277600" cy="9525"/>
          </a:xfrm>
          <a:prstGeom prst="rect">
            <a:avLst/>
          </a:prstGeom>
          <a:solidFill>
            <a:srgbClr val="BDCF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footer text">
            <a:extLst>
              <a:ext uri="{FF2B5EF4-FFF2-40B4-BE49-F238E27FC236}">
                <a16:creationId xmlns:a16="http://schemas.microsoft.com/office/drawing/2014/main" id="{B73AE5A2-BE84-4FF8-89B1-A0C13C8F7FEA}"/>
              </a:ext>
            </a:extLst>
          </p:cNvPr>
          <p:cNvSpPr>
            <a:spLocks noGrp="1"/>
          </p:cNvSpPr>
          <p:nvPr/>
        </p:nvSpPr>
        <p:spPr>
          <a:xfrm>
            <a:off x="457200" y="6619875"/>
            <a:ext cx="10572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defPPr>
            <a:lvl1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1pPr>
            <a:lvl2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2pPr>
            <a:lvl3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3pPr>
            <a:lvl4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4pPr>
            <a:lvl5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5pPr>
            <a:lvl6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6pPr>
            <a:lvl7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7pPr>
            <a:lvl8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8pPr>
            <a:lvl9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938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pPr>
            <a:r>
              <a:rPr sz="938" b="0">
                <a:solidFill>
                  <a:srgbClr val="00539B"/>
                </a:solidFill>
                <a:latin typeface="Calibri"/>
                <a:ea typeface="Calibri"/>
                <a:cs typeface="Calibri"/>
              </a:rPr>
              <a:t>Romain Demitra · SPARC_LAB / INFN-LNF · ICFDT8 · 21 October 2026</a:t>
            </a:r>
          </a:p>
        </p:txBody>
      </p:sp>
      <p:sp>
        <p:nvSpPr>
          <p:cNvPr id="34" name="footer page">
            <a:extLst>
              <a:ext uri="{FF2B5EF4-FFF2-40B4-BE49-F238E27FC236}">
                <a16:creationId xmlns:a16="http://schemas.microsoft.com/office/drawing/2014/main" id="{4556ED5A-D2DA-4CB1-B05B-E07388389EF6}"/>
              </a:ext>
            </a:extLst>
          </p:cNvPr>
          <p:cNvSpPr>
            <a:spLocks noGrp="1"/>
          </p:cNvSpPr>
          <p:nvPr/>
        </p:nvSpPr>
        <p:spPr>
          <a:xfrm>
            <a:off x="11268075" y="6600825"/>
            <a:ext cx="466725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defPPr>
            <a:lvl1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1pPr>
            <a:lvl2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2pPr>
            <a:lvl3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3pPr>
            <a:lvl4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4pPr>
            <a:lvl5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5pPr>
            <a:lvl6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6pPr>
            <a:lvl7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7pPr>
            <a:lvl8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8pPr>
            <a:lvl9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 sz="1050" b="0">
                <a:solidFill>
                  <a:srgbClr val="00539B"/>
                </a:solidFill>
                <a:latin typeface="Calibri"/>
                <a:ea typeface="Calibri"/>
                <a:cs typeface="Calibri"/>
              </a:defRPr>
            </a:pPr>
            <a:r>
              <a:rPr sz="1050" b="0">
                <a:solidFill>
                  <a:srgbClr val="00539B"/>
                </a:solidFill>
                <a:latin typeface="Calibri"/>
                <a:ea typeface="Calibri"/>
                <a:cs typeface="Calibri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725039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739</Words>
  <Application>Microsoft Office PowerPoint</Application>
  <DocSecurity>0</DocSecurity>
  <PresentationFormat>Widescreen</PresentationFormat>
  <Paragraphs>117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ChatGPT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Romain Demitra</cp:lastModifiedBy>
  <cp:revision>2</cp:revision>
  <dcterms:created xsi:type="dcterms:W3CDTF">2026-10-19T14:44:02Z</dcterms:created>
  <dcterms:modified xsi:type="dcterms:W3CDTF">2026-10-21T07:30:41Z</dcterms:modified>
</cp:coreProperties>
</file>