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73" r:id="rId3"/>
    <p:sldId id="257" r:id="rId4"/>
    <p:sldId id="271" r:id="rId5"/>
    <p:sldId id="258" r:id="rId6"/>
    <p:sldId id="259" r:id="rId7"/>
    <p:sldId id="272" r:id="rId8"/>
    <p:sldId id="260" r:id="rId9"/>
    <p:sldId id="261" r:id="rId10"/>
    <p:sldId id="266" r:id="rId13"/>
    <p:sldId id="267" r:id="rId14"/>
    <p:sldId id="268" r:id="rId15"/>
    <p:sldId id="269" r:id="rId16"/>
    <p:sldId id="270" r:id="rId17"/>
    <p:sldId id="264" r:id="rId12"/>
    <p:sldId id="262" r:id="rId18"/>
    <p:sldId id="263" r:id="rId1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6562" autoAdjust="0"/>
  </p:normalViewPr>
  <p:slideViewPr>
    <p:cSldViewPr snapToGrid="0" snapToObjects="1">
      <p:cViewPr varScale="1">
        <p:scale>
          <a:sx n="126" d="100"/>
          <a:sy n="126" d="100"/>
        </p:scale>
        <p:origin x="47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946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0" algn="l" defTabSz="914400" rtl="0" eaLnBrk="1" fontAlgn="auto" latinLnBrk="0" hangingPunct="1">
              <a:lnSpc>
                <a:spcPct val="115000"/>
              </a:lnSpc>
              <a:spcBef>
                <a:spcPts val="0"/>
              </a:spcBef>
              <a:spcAft>
                <a:spcPts val="600"/>
              </a:spcAft>
              <a:buClrTx/>
              <a:buSzTx/>
              <a:buFontTx/>
              <a:buNone/>
              <a:tabLst/>
              <a:defRPr/>
            </a:pPr>
            <a:r>
              <a:rPr lang="en-US" sz="1800" i="1" dirty="0">
                <a:solidFill>
                  <a:srgbClr val="182A43"/>
                </a:solidFill>
                <a:effectLst/>
                <a:latin typeface="Calibri" panose="020F0502020204030204" pitchFamily="34" charset="0"/>
                <a:ea typeface="Calibri" panose="020F0502020204030204" pitchFamily="34" charset="0"/>
              </a:rPr>
              <a:t>Good afternoon. This is a methodological talk: we read Timepix3 clusters at pixel level with a point-cloud network and, instead of asserting what that buys, we measure it against the simplest alternative — three scalar summaries — and against a classical feature-based classifier.</a:t>
            </a:r>
            <a:endParaRPr lang="en-US" sz="1800" dirty="0">
              <a:solidFill>
                <a:srgbClr val="222222"/>
              </a:solidFill>
              <a:effectLst/>
              <a:latin typeface="Calibri" panose="020F0502020204030204" pitchFamily="34" charset="0"/>
              <a:ea typeface="Calibri" panose="020F0502020204030204" pitchFamily="34" charset="0"/>
            </a:endParaRPr>
          </a:p>
          <a:p>
            <a:pPr marL="228600">
              <a:lnSpc>
                <a:spcPct val="115000"/>
              </a:lnSpc>
              <a:spcAft>
                <a:spcPts val="600"/>
              </a:spcAft>
            </a:pPr>
            <a:endParaRPr lang="en-US" sz="1800" dirty="0">
              <a:solidFill>
                <a:srgbClr val="222222"/>
              </a:solidFill>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lnSpc>
                <a:spcPct val="115000"/>
              </a:lnSpc>
              <a:spcAft>
                <a:spcPts val="600"/>
              </a:spcAft>
            </a:pPr>
            <a:r>
              <a:rPr lang="en-US" sz="1800" dirty="0">
                <a:solidFill>
                  <a:srgbClr val="222222"/>
                </a:solidFill>
                <a:effectLst/>
                <a:latin typeface="Calibri" panose="020F0502020204030204" pitchFamily="34" charset="0"/>
                <a:ea typeface="Calibri" panose="020F0502020204030204" pitchFamily="34" charset="0"/>
              </a:rPr>
              <a:t>Two cards. </a:t>
            </a:r>
            <a:r>
              <a:rPr lang="en-US" sz="1800" b="1" dirty="0">
                <a:solidFill>
                  <a:srgbClr val="222222"/>
                </a:solidFill>
                <a:effectLst/>
                <a:latin typeface="Calibri" panose="020F0502020204030204" pitchFamily="34" charset="0"/>
                <a:ea typeface="Calibri" panose="020F0502020204030204" pitchFamily="34" charset="0"/>
              </a:rPr>
              <a:t>Left, “A deep network as classifier”</a:t>
            </a:r>
            <a:r>
              <a:rPr lang="en-US" sz="1800" dirty="0">
                <a:solidFill>
                  <a:srgbClr val="222222"/>
                </a:solidFill>
                <a:effectLst/>
                <a:latin typeface="Calibri" panose="020F0502020204030204" pitchFamily="34" charset="0"/>
                <a:ea typeface="Calibri" panose="020F0502020204030204" pitchFamily="34" charset="0"/>
              </a:rPr>
              <a:t>: the flow in four blocks. (1) </a:t>
            </a:r>
            <a:r>
              <a:rPr lang="en-US" sz="1800" i="1" dirty="0">
                <a:solidFill>
                  <a:srgbClr val="222222"/>
                </a:solidFill>
                <a:effectLst/>
                <a:latin typeface="Calibri" panose="020F0502020204030204" pitchFamily="34" charset="0"/>
                <a:ea typeface="Calibri" panose="020F0502020204030204" pitchFamily="34" charset="0"/>
              </a:rPr>
              <a:t>Raw pixels</a:t>
            </a:r>
            <a:r>
              <a:rPr lang="en-US" sz="1800" dirty="0">
                <a:solidFill>
                  <a:srgbClr val="222222"/>
                </a:solidFill>
                <a:effectLst/>
                <a:latin typeface="Calibri" panose="020F0502020204030204" pitchFamily="34" charset="0"/>
                <a:ea typeface="Calibri" panose="020F0502020204030204" pitchFamily="34" charset="0"/>
              </a:rPr>
              <a:t>: the network receives x, y, ToA, ToT of every pixel directly; a cluster is a 4D point cloud and there is no hand-built feature. (2) </a:t>
            </a:r>
            <a:r>
              <a:rPr lang="en-US" sz="1800" i="1" dirty="0">
                <a:solidFill>
                  <a:srgbClr val="222222"/>
                </a:solidFill>
                <a:effectLst/>
                <a:latin typeface="Calibri" panose="020F0502020204030204" pitchFamily="34" charset="0"/>
                <a:ea typeface="Calibri" panose="020F0502020204030204" pitchFamily="34" charset="0"/>
              </a:rPr>
              <a:t>PointNet++</a:t>
            </a:r>
            <a:r>
              <a:rPr lang="en-US" sz="1800" dirty="0">
                <a:solidFill>
                  <a:srgbClr val="222222"/>
                </a:solidFill>
                <a:effectLst/>
                <a:latin typeface="Calibri" panose="020F0502020204030204" pitchFamily="34" charset="0"/>
                <a:ea typeface="Calibri" panose="020F0502020204030204" pitchFamily="34" charset="0"/>
              </a:rPr>
              <a:t>: a network designed for point sets, in which even the distance between two pixels is a learned parameter. (3) </a:t>
            </a:r>
            <a:r>
              <a:rPr lang="en-US" sz="1800" i="1" dirty="0">
                <a:solidFill>
                  <a:srgbClr val="222222"/>
                </a:solidFill>
                <a:effectLst/>
                <a:latin typeface="Calibri" panose="020F0502020204030204" pitchFamily="34" charset="0"/>
                <a:ea typeface="Calibri" panose="020F0502020204030204" pitchFamily="34" charset="0"/>
              </a:rPr>
              <a:t>+ 3 scalars</a:t>
            </a:r>
            <a:r>
              <a:rPr lang="en-US" sz="1800" dirty="0">
                <a:solidFill>
                  <a:srgbClr val="222222"/>
                </a:solidFill>
                <a:effectLst/>
                <a:latin typeface="Calibri" panose="020F0502020204030204" pitchFamily="34" charset="0"/>
                <a:ea typeface="Calibri" panose="020F0502020204030204" pitchFamily="34" charset="0"/>
              </a:rPr>
              <a:t>: </a:t>
            </a:r>
            <a:r>
              <a:rPr lang="en-US" sz="1800" dirty="0" err="1">
                <a:solidFill>
                  <a:srgbClr val="222222"/>
                </a:solidFill>
                <a:effectLst/>
                <a:latin typeface="Calibri" panose="020F0502020204030204" pitchFamily="34" charset="0"/>
                <a:ea typeface="Calibri" panose="020F0502020204030204" pitchFamily="34" charset="0"/>
              </a:rPr>
              <a:t>n_pixels</a:t>
            </a:r>
            <a:r>
              <a:rPr lang="en-US" sz="1800" dirty="0">
                <a:solidFill>
                  <a:srgbClr val="222222"/>
                </a:solidFill>
                <a:effectLst/>
                <a:latin typeface="Calibri" panose="020F0502020204030204" pitchFamily="34" charset="0"/>
                <a:ea typeface="Calibri" panose="020F0502020204030204" pitchFamily="34" charset="0"/>
              </a:rPr>
              <a:t>, </a:t>
            </a:r>
            <a:r>
              <a:rPr lang="en-US" sz="1800" dirty="0" err="1">
                <a:solidFill>
                  <a:srgbClr val="222222"/>
                </a:solidFill>
                <a:effectLst/>
                <a:latin typeface="Calibri" panose="020F0502020204030204" pitchFamily="34" charset="0"/>
                <a:ea typeface="Calibri" panose="020F0502020204030204" pitchFamily="34" charset="0"/>
              </a:rPr>
              <a:t>ΣToT</a:t>
            </a:r>
            <a:r>
              <a:rPr lang="en-US" sz="1800" dirty="0">
                <a:solidFill>
                  <a:srgbClr val="222222"/>
                </a:solidFill>
                <a:effectLst/>
                <a:latin typeface="Calibri" panose="020F0502020204030204" pitchFamily="34" charset="0"/>
                <a:ea typeface="Calibri" panose="020F0502020204030204" pitchFamily="34" charset="0"/>
              </a:rPr>
              <a:t> and max ToT enter at the head because per-cluster normalization removes absolute size and charge; the three scalars put them back. (4) α / e⁻: the outcome — the network matches a well-tuned 14-feature BDT and clearly beats a CNN on images (from the three-class benchmark: 90.7 % against 81.3 %).</a:t>
            </a:r>
          </a:p>
          <a:p>
            <a:pPr>
              <a:lnSpc>
                <a:spcPct val="115000"/>
              </a:lnSpc>
              <a:spcAft>
                <a:spcPts val="600"/>
              </a:spcAft>
            </a:pPr>
            <a:r>
              <a:rPr lang="en-US" sz="1800" b="1" dirty="0">
                <a:solidFill>
                  <a:srgbClr val="222222"/>
                </a:solidFill>
                <a:effectLst/>
                <a:latin typeface="Calibri" panose="020F0502020204030204" pitchFamily="34" charset="0"/>
                <a:ea typeface="Calibri" panose="020F0502020204030204" pitchFamily="34" charset="0"/>
              </a:rPr>
              <a:t>Right, “The AI era needs a test”</a:t>
            </a:r>
            <a:r>
              <a:rPr lang="en-US" sz="1800" dirty="0">
                <a:solidFill>
                  <a:srgbClr val="222222"/>
                </a:solidFill>
                <a:effectLst/>
                <a:latin typeface="Calibri" panose="020F0502020204030204" pitchFamily="34" charset="0"/>
                <a:ea typeface="Calibri" panose="020F0502020204030204" pitchFamily="34" charset="0"/>
              </a:rPr>
              <a:t>: deep networks are entering detector diagnostics, often without a check of what they actually learn. Our test has three steps: ① ablate at fixed architecture against the network’s own scalar summaries (the network without the cloud, same parameters); ② read the result against the measured run-to-run noise (backup); ③ check generalization (unseen sources) and robustness (per-pixel gain). An example of what the test produces: the learned metric weights are </a:t>
            </a:r>
            <a:r>
              <a:rPr lang="en-US" sz="1800" i="1" dirty="0">
                <a:solidFill>
                  <a:srgbClr val="222222"/>
                </a:solidFill>
                <a:effectLst/>
                <a:latin typeface="Calibri" panose="020F0502020204030204" pitchFamily="34" charset="0"/>
                <a:ea typeface="Calibri" panose="020F0502020204030204" pitchFamily="34" charset="0"/>
              </a:rPr>
              <a:t>not</a:t>
            </a:r>
            <a:r>
              <a:rPr lang="en-US" sz="1800" dirty="0">
                <a:solidFill>
                  <a:srgbClr val="222222"/>
                </a:solidFill>
                <a:effectLst/>
                <a:latin typeface="Calibri" panose="020F0502020204030204" pitchFamily="34" charset="0"/>
                <a:ea typeface="Calibri" panose="020F0502020204030204" pitchFamily="34" charset="0"/>
              </a:rPr>
              <a:t> a relevance measure on four-pixel objects (backup).</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nSpc>
                <a:spcPct val="115000"/>
              </a:lnSpc>
              <a:spcAft>
                <a:spcPts val="600"/>
              </a:spcAft>
            </a:pPr>
            <a:r>
              <a:rPr lang="en-US" sz="1800" i="1" dirty="0">
                <a:solidFill>
                  <a:srgbClr val="182A43"/>
                </a:solidFill>
                <a:effectLst/>
                <a:latin typeface="Calibri" panose="020F0502020204030204" pitchFamily="34" charset="0"/>
                <a:ea typeface="Calibri" panose="020F0502020204030204" pitchFamily="34" charset="0"/>
              </a:rPr>
              <a:t>Timepix3 gives, per pixel, position, charge and time: the ToT is the time over threshold, and — as the sketch shows — a small pixel crosses threshold late: that is the time walk; keep it in mind for later. Classical PID condenses each cluster into about ten engineered features. That step is irreversible and decided by hand, and per-pixel time has no place in an image.</a:t>
            </a:r>
            <a:endParaRPr lang="en-US" sz="1800" dirty="0">
              <a:solidFill>
                <a:srgbClr val="222222"/>
              </a:solidFill>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nSpc>
                <a:spcPct val="115000"/>
              </a:lnSpc>
              <a:spcAft>
                <a:spcPts val="600"/>
              </a:spcAft>
            </a:pPr>
            <a:r>
              <a:rPr lang="en-US" sz="1800" i="1" dirty="0">
                <a:solidFill>
                  <a:srgbClr val="182A43"/>
                </a:solidFill>
                <a:effectLst/>
                <a:latin typeface="Calibri" panose="020F0502020204030204" pitchFamily="34" charset="0"/>
                <a:ea typeface="Calibri" panose="020F0502020204030204" pitchFamily="34" charset="0"/>
              </a:rPr>
              <a:t>Here is what the classical chain does with such clusters: it reduces each one to a handful of engineered features — size, total and maximum ToT, linearity, roundness, </a:t>
            </a:r>
            <a:r>
              <a:rPr lang="en-US" sz="1800" i="1" dirty="0" err="1">
                <a:solidFill>
                  <a:srgbClr val="182A43"/>
                </a:solidFill>
                <a:effectLst/>
                <a:latin typeface="Calibri" panose="020F0502020204030204" pitchFamily="34" charset="0"/>
                <a:ea typeface="Calibri" panose="020F0502020204030204" pitchFamily="34" charset="0"/>
              </a:rPr>
              <a:t>Feret</a:t>
            </a:r>
            <a:r>
              <a:rPr lang="en-US" sz="1800" i="1" dirty="0">
                <a:solidFill>
                  <a:srgbClr val="182A43"/>
                </a:solidFill>
                <a:effectLst/>
                <a:latin typeface="Calibri" panose="020F0502020204030204" pitchFamily="34" charset="0"/>
                <a:ea typeface="Calibri" panose="020F0502020204030204" pitchFamily="34" charset="0"/>
              </a:rPr>
              <a:t> diameter. Those features work; the 14-feature tree you will see is a strong baseline. Our question is narrower: on clusters of a few pixels, what does the pixel-level representation add to three scalar summaries, and how do we measure that instead of asserting it?</a:t>
            </a:r>
            <a:endParaRPr lang="en-US" sz="1800" dirty="0">
              <a:solidFill>
                <a:srgbClr val="222222"/>
              </a:solidFill>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075805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Each cluster is an unordered set of up to 128 points in four dimensions, normalised per cluster. Reading the pipeline left to right: every pixel is one 4D point; the first set-abstraction level picks 32 centroids and gathers, for each, its 16 nearest neighbours in the learned metric — the exchange rate between pixels, nanoseconds and counts is learned, not fixed by hand — and summarises them with a shared MLP and a max-pool; the second level does the same on the 32 points with 8 centroids, a coarser view; a global layer turns the cluster into one 256-vector. Because normalisation destroys the absolute scales, three global scalars — number of pixels, total and maximum ToT — are concatenated at the head: they restore size and charge, and they are also the first features any classical chain would compute, which is what makes "cloud versus scalars" a fair question. A fully connected head gives the two class probabilities. 166 thousand trainable parameters, identical in every configuration.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Everything is measured on one Timepix3 chip with a 500 micron silicon sensor. Alpha particles from Po-210, electrons from Sr-90 and Cs-137. Raw ToT, no energy calibration, no time-walk correction — I will come back to calibration. Seven models, all on the same splits and seeds. The six network configurations share architecture and parameter count: dropped coordinates are zeroed inside the network. A is positions plus the three scalars; B and C add one per-pixel channel each, ToT or ToA; D has everything; G only the scalars; E the cloud without scalars. The yardstick is a gradient-boosted tree on 14 engineered features. BDT stands for boosted decision tree — a gradient-boosted ensemble, class-balanced, on 14 engineered features; 70/15/15 is the split in per cent between training, validation and test, stratified by class: the model is selected on the validation split only and every number you will see is on the test split.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Definitions before the numbers. For one class, say alpha: recall is the share of true alphas that the classifier calls alpha; precision is the share of its alpha calls that are right; F1 is their harmonic mean, and macro F1 averages F1 over the two classes with equal weight — so the alpha class, four times rarer, counts as much as the electrons; accuracy alone would reward a classifier that calls everything an electron, 81 percent. And p: every comparison is paired — the same five splits for both models — and p is the probability of seeing a gap at least this large if the two models were really equal; a paired t-test on five differences, four degrees of freedom. p = 0.005 means five in a thousand.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Configuration A — pixel positions plus the three scalars — reaches macro F1 0.873 with a seed spread of 0.002, the smallest of all seven models. Paired on identical splits it beats the scalars alone by 0.033, p = 0.005, and the 14-feature tree by 0.011, p = 0.037 — in five seeds out of five, both times. Small markers are the five seeds. Every model that adds per-pixel channels, or drops the cloud or the scalars, does worse. One number behind the pairing: two seed-matched reruns of the same pipeline differ by 0.040 in macro F1 — that floor is why every contrast is paired on identical splits; the details are in the backup.</a:t>
            </a:r>
          </a:p>
          <a:p>
            <a:endParaRPr dirty="0"/>
          </a:p>
          <a:p>
            <a:r>
              <a:rPr dirty="0"/>
              <a:t>For context — the abstract quotes it — on the original three-class benchmark (alpha, electron and ambient background, on a CdTe chip) the full network reaches 90.7 % against 90.3 % for the BDT and 81.3 % for a capacity-matched CNN. That table is in the backup.</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Is the loss of the full 4D input due to time, to energy, or to both? We trained the two missing configurations: B adds only the per-pixel ToT to A, C only the per-pixel ToA — same architecture, same splits, same seeds. Alone, neither costs anything significant: minus 0.005, p 0.45, and minus 0.011, p 0.08. Together they cost 0.027, p 0.032. The reason is on the right: without time-walk correction a pixel's arrival time is a function of its own amplitude, rho about minus 0.7 for both classes. So the full input hands the network the charge twice — directly and through the delay — and the duplicate is a noisy axis in the local descriptor. Every per-pixel channel also inflates the seed-to-seed spread, from 0.002 up to 0.019. Drop both. Why does time walk matter so much here? Because without a correction the arrival time of a pixel is a second copy of its charge: any claim that "time helps" on this chip would really be a claim about charge. With a time-walk correction, or a detector with independent timing, the same network and the same test can ask the question again.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Two passes of the whole ablation. In the first the absolute timestamps had been parsed in single precision, which quantises away the 1.5625-nanosecond in-cluster differences and left the time axis dead for 98.6 percent of the clusters; the second pass uses double precision. For the configurations that never see ToA the code change is a perturbation of order ten to the minus eight, yet their seed-matched macro F1 differs by 0.040: that is the reproducibility floor of the pipeline, and the reason every contrast in this talk is paired on identical splits — five seeds alone would resolve nothing below 0.035. The two passes also give a controlled test of the learned metric weights as a readout of relevance. If the weight on ToA measured the information content of that axis, its ratio to the ToT weight should rise when the axis goes from numerically dead to alive. How to read the figure: each dot is one of the five seeds, left with the time dead, right with it alive; a line joins the same seed and the black squares are mean and standard deviation. If the weight measured relevance every line should go up; they go both ways: 0.996 against 0.989, paired p = 0.91, a change above 0.13 excluded at 90 percent confidence. The reason is geometric: the median cluster has four pixels while the first abstraction level asks for sixteen neighbours, so for 95.9 percent of the clusters the neighbourhood step returns the whole cluster whatever the weights. The metric survives as a reproducible per-axis gain — a scale of the local descriptor, not a relevance.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check with the same checkpoints and no retraining, on runs of the same chip that entered no phase of the study — this also answers how we know that electron signatures are electrons. Electrons from a Tl-204 source are called electrons 91 percent of the time, Compton electrons from Co-60 96 percent. An independent one-hour run of the Po-210 source, 41 thousand clusters, is called alpha 76.5 percent of the time, against a test recall of 82 — those clusters are slightly less energetic. And on a third configuration, a four-chip assembly in an Am-Be field, the three-class models flag a stable non-electron population, 38 percent in three runs against 11 without source; what it is made of is left to a labelled campaign.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Two messages and one recommendation. Geometry helps: the pixel positions beat the scalars and the 14-feature tree. Redundant channels hurt — but only together: per-pixel energy or time alone is harmless, both together cancel the gain, because through time walk the charge enters twice. One recommendation follows: on few-hit detector objects, ablate set-based networks against their own scalar summaries before claiming anything about pixel-level learning — a learned metric is not a relevance readout, and the two-pass test that shows it is in the backup. Generalisation was checked on runs that entered no phase of the study: Tl-204 and Co-60, never seen in training, are called electrons 91 and 96 per cent of the time, with no retraining — backup as well.</a:t>
            </a:r>
          </a:p>
          <a:p>
            <a:endParaRPr dirty="0"/>
          </a:p>
          <a:p>
            <a:r>
              <a:rPr dirty="0"/>
              <a:t>Scope, in one breath: everything is measured on a single chip, with raw ToT and on identical splits. The comparisons are internal — tree and network are both invariant under a global gain — and the pixel-to-pixel part was checked directly: a random per-pixel gain map with a 10 or 20 percent spread moves A by two or four thousandths, the tree by up to nine, and A stays the best model (backup). Not tested: the non-linear ToT-to-energy relation near threshold; not claimed: transfer of a trained classifier to another chip. That is the next step: calibrated data, the same sources on a second chip, and a labelled campaign for the Am-Be field. Code, data and every per-run summary are on </a:t>
            </a:r>
            <a:r>
              <a:rPr dirty="0" err="1"/>
              <a:t>Zenodo</a:t>
            </a:r>
            <a:r>
              <a:rPr dirty="0"/>
              <a: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Thank you. Questions welcome — the backup slides have the three-class benchmark with the CNN comparison, the full two-class table, the per-pixel gain test, the unseen-source check, the reproducibility yardstick and the two-pass metric test.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for questions: the original three-class benchmark, which includes an ambient-background class acquired on a second, CdTe chip. The point-cloud network matches the 14-feature tree and beats a CNN on rasterised clusters even when the CNN is widened to the same parameter count. Because the third class is instrumental, the main study is the two-class one.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the complete two-class table. B and C were trained with the deposited pipeline on the same splits and seeds as the other configurations; the tree uses the pinned scikit-learn 1.4.2. Paired t-test over five seeds, four degrees of freedom, no correction for multiplicity.</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for the calibration question. Every pixel's raw ToT in the test clusters is multiplied by a fixed random gain drawn from a log-normal distribution with 5, 10 or 20 percent spread, the same map for every model; the models were trained on unperturbed data and the scalars are standardised with the training statistics, as a deployed model would see them. A moves by at most four thousandths and stays the best model at every level; the full 4D model D is the most sensitive, consistent with its per-pixel ToT channel.</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on the reproducibility floor. Before reading differences off a table, one needs to know how large a difference the pipeline can resolve. We ran the whole ablation twice: in the first pass the absolute timestamps had been parsed in single precision, which quantises away the 1.5625-nanosecond in-cluster differences and left the time axis identically zero for 98.6 percent of the clusters; the second pass uses double precision. For the configurations that never see ToA, the two passes are the same experiment up to a perturbation of order ten to the minus eight — and they differ by 0.040 in macro F1. That is the yardstick: a five-seed mean resolves only differences above about 0.035, unless contrasts are paired on identical splits, as all ours are.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_TITLE">
    <p:bg>
      <p:bgPr>
        <a:solidFill>
          <a:srgbClr val="FFFFFF"/>
        </a:solidFill>
        <a:effectLst/>
      </p:bgPr>
    </p:bg>
    <p:spTree>
      <p:nvGrpSpPr>
        <p:cNvPr id="1" name=""/>
        <p:cNvGrpSpPr/>
        <p:nvPr/>
      </p:nvGrpSpPr>
      <p:grpSpPr>
        <a:xfrm>
          <a:off x="0" y="0"/>
          <a:ext cx="0" cy="0"/>
          <a:chOff x="0" y="0"/>
          <a:chExt cx="0" cy="0"/>
        </a:xfrm>
      </p:grpSpPr>
      <p:pic>
        <p:nvPicPr>
          <p:cNvPr id="2" name="Image 0" descr="assets/enea_logo_full.png"/>
          <p:cNvPicPr>
            <a:picLocks noChangeAspect="1"/>
          </p:cNvPicPr>
          <p:nvPr/>
        </p:nvPicPr>
        <p:blipFill>
          <a:blip r:embed="rId2"/>
          <a:stretch>
            <a:fillRect/>
          </a:stretch>
        </p:blipFill>
        <p:spPr>
          <a:xfrm>
            <a:off x="457200" y="411480"/>
            <a:ext cx="2588666" cy="502920"/>
          </a:xfrm>
          <a:prstGeom prst="rect">
            <a:avLst/>
          </a:prstGeom>
        </p:spPr>
      </p:pic>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800">
                <a:solidFill>
                  <a:schemeClr val="tx2"/>
                </a:solidFill>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_CONTENT">
    <p:bg>
      <p:bgPr>
        <a:solidFill>
          <a:srgbClr val="FFFFFF"/>
        </a:solidFill>
        <a:effectLst/>
      </p:bgPr>
    </p:bg>
    <p:spTree>
      <p:nvGrpSpPr>
        <p:cNvPr id="1" name=""/>
        <p:cNvGrpSpPr/>
        <p:nvPr/>
      </p:nvGrpSpPr>
      <p:grpSpPr>
        <a:xfrm>
          <a:off x="0" y="0"/>
          <a:ext cx="0" cy="0"/>
          <a:chOff x="0" y="0"/>
          <a:chExt cx="0" cy="0"/>
        </a:xfrm>
      </p:grpSpPr>
      <p:pic>
        <p:nvPicPr>
          <p:cNvPr id="2" name="Image 0" descr="assets/enea_logo.png"/>
          <p:cNvPicPr>
            <a:picLocks noChangeAspect="1"/>
          </p:cNvPicPr>
          <p:nvPr/>
        </p:nvPicPr>
        <p:blipFill>
          <a:blip r:embed="rId2"/>
          <a:stretch>
            <a:fillRect/>
          </a:stretch>
        </p:blipFill>
        <p:spPr>
          <a:xfrm>
            <a:off x="457200" y="4590288"/>
            <a:ext cx="578815" cy="256032"/>
          </a:xfrm>
          <a:prstGeom prst="rect">
            <a:avLst/>
          </a:prstGeom>
        </p:spPr>
      </p:pic>
      <p:sp>
        <p:nvSpPr>
          <p:cNvPr id="3" name="Text 0"/>
          <p:cNvSpPr/>
          <p:nvPr/>
        </p:nvSpPr>
        <p:spPr>
          <a:xfrm>
            <a:off x="1188720" y="4590288"/>
            <a:ext cx="5943600" cy="256032"/>
          </a:xfrm>
          <a:prstGeom prst="rect">
            <a:avLst/>
          </a:prstGeom>
          <a:noFill/>
          <a:ln/>
        </p:spPr>
        <p:txBody>
          <a:bodyPr wrap="square" lIns="0" tIns="0" rIns="0" bIns="0" rtlCol="0" anchor="ctr"/>
          <a:lstStyle/>
          <a:p>
            <a:pPr marL="0" indent="0">
              <a:buNone/>
            </a:pPr>
            <a:r>
              <a:rPr lang="en-US" sz="900" dirty="0">
                <a:solidFill>
                  <a:schemeClr val="tx2"/>
                </a:solidFill>
              </a:rPr>
              <a:t>ENEA  ·  LabNIXT      |      F. Cordella et al.      |      Timepix3 / PID</a:t>
            </a:r>
            <a:endParaRPr lang="en-US" sz="900" dirty="0"/>
          </a:p>
        </p:txBody>
      </p:sp>
      <p:sp>
        <p:nvSpPr>
          <p:cNvPr id="4" name="Text 1"/>
          <p:cNvSpPr>
            <a:spLocks noGrp="1"/>
          </p:cNvSpPr>
          <p:nvPr>
            <p:ph type="body" idx="102" hasCustomPrompt="1"/>
          </p:nvPr>
        </p:nvSpPr>
        <p:spPr>
          <a:xfrm>
            <a:off x="457200" y="457200"/>
            <a:ext cx="1645920" cy="274320"/>
          </a:xfrm>
          <a:prstGeom prst="rect">
            <a:avLst/>
          </a:prstGeom>
          <a:noFill/>
          <a:ln/>
        </p:spPr>
        <p:txBody>
          <a:bodyPr wrap="square" rtlCol="0"/>
          <a:lstStyle>
            <a:lvl1pPr marL="0" indent="0">
              <a:buNone/>
              <a:defRPr lang="en-US" sz="900" b="1" kern="0" spc="200" dirty="0">
                <a:solidFill>
                  <a:schemeClr val="accent1"/>
                </a:solidFill>
              </a:defRPr>
            </a:lvl1pPr>
          </a:lstStyle>
          <a:p>
            <a:pPr marL="0" indent="0">
              <a:buNone/>
            </a:pPr>
            <a:endParaRPr lang="en-US" sz="900" dirty="0"/>
          </a:p>
        </p:txBody>
      </p:sp>
      <p:sp>
        <p:nvSpPr>
          <p:cNvPr id="5" name="Text 1"/>
          <p:cNvSpPr>
            <a:spLocks noGrp="1"/>
          </p:cNvSpPr>
          <p:nvPr>
            <p:ph type="title" idx="103" hasCustomPrompt="1"/>
          </p:nvPr>
        </p:nvSpPr>
        <p:spPr>
          <a:xfrm>
            <a:off x="2377440" y="411480"/>
            <a:ext cx="6309360" cy="1051560"/>
          </a:xfrm>
          <a:prstGeom prst="rect">
            <a:avLst/>
          </a:prstGeom>
          <a:noFill/>
          <a:ln/>
        </p:spPr>
        <p:txBody>
          <a:bodyPr wrap="square" rtlCol="0"/>
          <a:lstStyle>
            <a:lvl1pPr marL="0" indent="0" algn="l">
              <a:buNone/>
              <a:defRPr lang="en-US" sz="2600" b="1" dirty="0">
                <a:solidFill>
                  <a:schemeClr val="tx1"/>
                </a:solidFill>
              </a:defRPr>
            </a:lvl1pPr>
          </a:lstStyle>
          <a:p>
            <a:pPr marL="0" indent="0" algn="l">
              <a:buNone/>
            </a:pPr>
            <a:endParaRPr lang="en-US" sz="2600" dirty="0"/>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800">
                <a:solidFill>
                  <a:schemeClr val="tx2"/>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800">
                <a:solidFill>
                  <a:schemeClr val="tx2"/>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mailto:francesco.cordella@enea.i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10" name="point cloud card"/>
          <p:cNvSpPr/>
          <p:nvPr/>
        </p:nvSpPr>
        <p:spPr>
          <a:xfrm>
            <a:off x="4415247" y="138468"/>
            <a:ext cx="4506686" cy="3930611"/>
          </a:xfrm>
          <a:prstGeom prst="roundRect">
            <a:avLst>
              <a:gd name="adj" fmla="val 1935"/>
            </a:avLst>
          </a:prstGeom>
          <a:solidFill>
            <a:schemeClr val="bg2"/>
          </a:solidFill>
          <a:ln/>
        </p:spPr>
        <p:txBody>
          <a:bodyPr/>
          <a:lstStyle/>
          <a:p>
            <a:endParaRPr lang="en-US" dirty="0"/>
          </a:p>
        </p:txBody>
      </p:sp>
      <p:sp>
        <p:nvSpPr>
          <p:cNvPr id="2" name="Text 0"/>
          <p:cNvSpPr txBox="1"/>
          <p:nvPr/>
        </p:nvSpPr>
        <p:spPr>
          <a:xfrm>
            <a:off x="457200" y="1097280"/>
            <a:ext cx="3931920" cy="274320"/>
          </a:xfrm>
          <a:prstGeom prst="rect">
            <a:avLst/>
          </a:prstGeom>
          <a:noFill/>
          <a:ln/>
        </p:spPr>
        <p:txBody>
          <a:bodyPr wrap="square" lIns="0" tIns="0" rIns="0" bIns="0" rtlCol="0" anchor="ctr"/>
          <a:lstStyle/>
          <a:p>
            <a:pPr marL="0" indent="0">
              <a:buNone/>
            </a:pPr>
            <a:r>
              <a:rPr lang="en-US" sz="1150" b="1" kern="0" spc="200" dirty="0">
                <a:solidFill>
                  <a:schemeClr val="accent1"/>
                </a:solidFill>
              </a:rPr>
              <a:t>LABNIXT   /   DETECTOR PHYSICS</a:t>
            </a:r>
            <a:endParaRPr lang="en-US" sz="1150" dirty="0"/>
          </a:p>
        </p:txBody>
      </p:sp>
      <p:sp>
        <p:nvSpPr>
          <p:cNvPr id="3" name="Text 1"/>
          <p:cNvSpPr txBox="1"/>
          <p:nvPr/>
        </p:nvSpPr>
        <p:spPr>
          <a:xfrm>
            <a:off x="457200" y="1353312"/>
            <a:ext cx="3931920" cy="731520"/>
          </a:xfrm>
          <a:prstGeom prst="rect">
            <a:avLst/>
          </a:prstGeom>
          <a:noFill/>
          <a:ln/>
        </p:spPr>
        <p:txBody>
          <a:bodyPr wrap="square" lIns="0" tIns="0" rIns="0" bIns="0" rtlCol="0" anchor="ctr"/>
          <a:lstStyle/>
          <a:p>
            <a:pPr marL="0" indent="0">
              <a:buNone/>
            </a:pPr>
            <a:r>
              <a:rPr lang="en-US" sz="4000" b="1" dirty="0">
                <a:solidFill>
                  <a:schemeClr val="tx1"/>
                </a:solidFill>
              </a:rPr>
              <a:t>4D PointNet++</a:t>
            </a:r>
            <a:endParaRPr lang="en-US" sz="4000" dirty="0"/>
          </a:p>
        </p:txBody>
      </p:sp>
      <p:sp>
        <p:nvSpPr>
          <p:cNvPr id="4" name="Text 2"/>
          <p:cNvSpPr txBox="1"/>
          <p:nvPr/>
        </p:nvSpPr>
        <p:spPr>
          <a:xfrm>
            <a:off x="457200" y="2011680"/>
            <a:ext cx="3959352" cy="365760"/>
          </a:xfrm>
          <a:prstGeom prst="rect">
            <a:avLst/>
          </a:prstGeom>
          <a:noFill/>
          <a:ln/>
        </p:spPr>
        <p:txBody>
          <a:bodyPr wrap="square" lIns="0" tIns="0" rIns="0" bIns="0" rtlCol="0" anchor="ctr"/>
          <a:lstStyle/>
          <a:p>
            <a:pPr marL="0" indent="0">
              <a:buNone/>
            </a:pPr>
            <a:r>
              <a:rPr lang="en-US" sz="1900" dirty="0">
                <a:solidFill>
                  <a:schemeClr val="tx2"/>
                </a:solidFill>
              </a:rPr>
              <a:t>Particle identification with Timepix3</a:t>
            </a:r>
            <a:endParaRPr lang="en-US" sz="1900" dirty="0"/>
          </a:p>
        </p:txBody>
      </p:sp>
      <p:sp>
        <p:nvSpPr>
          <p:cNvPr id="5" name="Text 3"/>
          <p:cNvSpPr txBox="1"/>
          <p:nvPr/>
        </p:nvSpPr>
        <p:spPr>
          <a:xfrm>
            <a:off x="457200" y="4160520"/>
            <a:ext cx="8229600" cy="548640"/>
          </a:xfrm>
          <a:prstGeom prst="rect">
            <a:avLst/>
          </a:prstGeom>
          <a:noFill/>
          <a:ln/>
        </p:spPr>
        <p:txBody>
          <a:bodyPr wrap="square" lIns="0" tIns="0" rIns="0" bIns="0" rtlCol="0" anchor="ctr"/>
          <a:lstStyle/>
          <a:p>
            <a:pPr marL="0" indent="0" algn="ctr">
              <a:buNone/>
            </a:pPr>
            <a:r>
              <a:rPr lang="en-US" sz="1600" b="1" dirty="0">
                <a:solidFill>
                  <a:schemeClr val="tx1"/>
                </a:solidFill>
              </a:rPr>
              <a:t>Spatio-Temporal Deep Learning for Particle Discrimination in Timepix3 Detectors: </a:t>
            </a:r>
          </a:p>
          <a:p>
            <a:pPr marL="0" indent="0" algn="ctr">
              <a:buNone/>
            </a:pPr>
            <a:r>
              <a:rPr lang="en-US" sz="1600" b="1" dirty="0">
                <a:solidFill>
                  <a:schemeClr val="tx1"/>
                </a:solidFill>
              </a:rPr>
              <a:t>a Diagnostic Tool for the AI Era</a:t>
            </a:r>
          </a:p>
        </p:txBody>
      </p:sp>
      <p:sp>
        <p:nvSpPr>
          <p:cNvPr id="6" name="Text 4"/>
          <p:cNvSpPr txBox="1"/>
          <p:nvPr/>
        </p:nvSpPr>
        <p:spPr>
          <a:xfrm>
            <a:off x="457200" y="2468880"/>
            <a:ext cx="3931920" cy="274320"/>
          </a:xfrm>
          <a:prstGeom prst="rect">
            <a:avLst/>
          </a:prstGeom>
          <a:noFill/>
          <a:ln/>
        </p:spPr>
        <p:txBody>
          <a:bodyPr wrap="square" lIns="0" tIns="0" rIns="0" bIns="0" rtlCol="0" anchor="ctr"/>
          <a:lstStyle/>
          <a:p>
            <a:pPr marL="0" indent="0">
              <a:buNone/>
            </a:pPr>
            <a:r>
              <a:rPr lang="en-US" sz="1400" b="0" dirty="0">
                <a:solidFill>
                  <a:schemeClr val="tx2"/>
                </a:solidFill>
              </a:rPr>
              <a:t>ICFDT8  ·  Frascati, 20 October 2026</a:t>
            </a:r>
          </a:p>
        </p:txBody>
      </p:sp>
      <p:sp>
        <p:nvSpPr>
          <p:cNvPr id="7" name="Text 5"/>
          <p:cNvSpPr txBox="1"/>
          <p:nvPr/>
        </p:nvSpPr>
        <p:spPr>
          <a:xfrm>
            <a:off x="457200" y="2834640"/>
            <a:ext cx="3959352" cy="274320"/>
          </a:xfrm>
          <a:prstGeom prst="rect">
            <a:avLst/>
          </a:prstGeom>
          <a:noFill/>
          <a:ln/>
        </p:spPr>
        <p:txBody>
          <a:bodyPr wrap="square" lIns="0" tIns="0" rIns="0" bIns="0" rtlCol="0" anchor="ctr"/>
          <a:lstStyle/>
          <a:p>
            <a:pPr marL="0" indent="0">
              <a:buNone/>
            </a:pPr>
            <a:r>
              <a:rPr lang="en-US" sz="1250" b="1" u="sng" dirty="0">
                <a:solidFill>
                  <a:schemeClr val="tx1"/>
                </a:solidFill>
              </a:rPr>
              <a:t>F. Cordella</a:t>
            </a:r>
            <a:r>
              <a:rPr lang="en-US" sz="1250" b="0" dirty="0">
                <a:solidFill>
                  <a:schemeClr val="tx1"/>
                </a:solidFill>
              </a:rPr>
              <a:t>, G. Claps, V. De Leo, D. Pacella, F. Panza</a:t>
            </a:r>
          </a:p>
        </p:txBody>
      </p:sp>
      <p:sp>
        <p:nvSpPr>
          <p:cNvPr id="8" name="Text 6"/>
          <p:cNvSpPr txBox="1"/>
          <p:nvPr/>
        </p:nvSpPr>
        <p:spPr>
          <a:xfrm>
            <a:off x="457200" y="3154680"/>
            <a:ext cx="3959352" cy="411480"/>
          </a:xfrm>
          <a:prstGeom prst="rect">
            <a:avLst/>
          </a:prstGeom>
          <a:noFill/>
          <a:ln/>
        </p:spPr>
        <p:txBody>
          <a:bodyPr wrap="square" lIns="0" tIns="0" rIns="0" bIns="0" rtlCol="0" anchor="ctr"/>
          <a:lstStyle/>
          <a:p>
            <a:pPr marL="0" indent="0">
              <a:buNone/>
            </a:pPr>
            <a:r>
              <a:rPr lang="en-US" sz="1200" b="0" dirty="0">
                <a:solidFill>
                  <a:schemeClr val="tx2"/>
                </a:solidFill>
              </a:rPr>
              <a:t>ENEA C.R. Frascati (LabNIXT)  ·  INFN–LNF</a:t>
            </a:r>
          </a:p>
          <a:p>
            <a:pPr marL="0" indent="0">
              <a:buNone/>
            </a:pPr>
            <a:r>
              <a:rPr lang="en-US" sz="1200" b="0" dirty="0">
                <a:solidFill>
                  <a:schemeClr val="tx2"/>
                </a:solidFill>
              </a:rPr>
              <a:t>CREF, Roma  ·  INFN Sezione di Genova</a:t>
            </a:r>
          </a:p>
        </p:txBody>
      </p:sp>
      <p:sp>
        <p:nvSpPr>
          <p:cNvPr id="9" name="Text 7"/>
          <p:cNvSpPr txBox="1"/>
          <p:nvPr/>
        </p:nvSpPr>
        <p:spPr>
          <a:xfrm>
            <a:off x="457200" y="3611880"/>
            <a:ext cx="3959352" cy="384048"/>
          </a:xfrm>
          <a:prstGeom prst="rect">
            <a:avLst/>
          </a:prstGeom>
          <a:noFill/>
          <a:ln/>
        </p:spPr>
        <p:txBody>
          <a:bodyPr wrap="square" lIns="0" tIns="0" rIns="0" bIns="0" rtlCol="0" anchor="ctr"/>
          <a:lstStyle/>
          <a:p>
            <a:pPr marL="0" indent="0">
              <a:buNone/>
            </a:pPr>
            <a:r>
              <a:rPr lang="en-US" sz="1100" b="1" dirty="0">
                <a:solidFill>
                  <a:schemeClr val="accent1"/>
                </a:solidFill>
              </a:rPr>
              <a:t>DATA, CODE &amp; CHECKPOINTS</a:t>
            </a:r>
          </a:p>
          <a:p>
            <a:pPr marL="0" indent="0">
              <a:buNone/>
            </a:pPr>
            <a:r>
              <a:rPr lang="en-US" sz="1100" b="1" dirty="0">
                <a:solidFill>
                  <a:schemeClr val="accent1"/>
                </a:solidFill>
              </a:rPr>
              <a:t>DOI 10.5281/zenodo.21643310</a:t>
            </a:r>
          </a:p>
        </p:txBody>
      </p:sp>
      <p:pic>
        <p:nvPicPr>
          <p:cNvPr id="11" name="Title animation" descr="title_anim.gif"/>
          <p:cNvPicPr>
            <a:picLocks noChangeAspect="1"/>
          </p:cNvPicPr>
          <p:nvPr/>
        </p:nvPicPr>
        <p:blipFill>
          <a:blip r:embed="rId3"/>
          <a:stretch>
            <a:fillRect/>
          </a:stretch>
        </p:blipFill>
        <p:spPr>
          <a:xfrm>
            <a:off x="4588228" y="297509"/>
            <a:ext cx="4098572" cy="3647474"/>
          </a:xfrm>
          <a:prstGeom prst="rect">
            <a:avLst/>
          </a:prstGeom>
        </p:spPr>
      </p:pic>
      <p:sp>
        <p:nvSpPr>
          <p:cNvPr id="12" name="Text 9"/>
          <p:cNvSpPr txBox="1"/>
          <p:nvPr/>
        </p:nvSpPr>
        <p:spPr>
          <a:xfrm>
            <a:off x="5220194" y="2961672"/>
            <a:ext cx="2834640" cy="274320"/>
          </a:xfrm>
          <a:prstGeom prst="rect">
            <a:avLst/>
          </a:prstGeom>
          <a:noFill/>
          <a:ln/>
        </p:spPr>
        <p:txBody>
          <a:bodyPr wrap="square" lIns="0" tIns="0" rIns="0" bIns="0" rtlCol="0" anchor="ctr"/>
          <a:lstStyle/>
          <a:p>
            <a:pPr marL="0" indent="0" algn="ctr">
              <a:buNone/>
            </a:pPr>
            <a:r>
              <a:rPr lang="en-US" sz="1400" b="1" dirty="0">
                <a:solidFill>
                  <a:schemeClr val="tx1"/>
                </a:solidFill>
              </a:rPr>
              <a:t>x  ·  y  ·  ToA  ·  ToT</a:t>
            </a:r>
            <a:endParaRPr lang="en-US" sz="1400" dirty="0"/>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200" b="1" kern="0" spc="120" dirty="0">
                <a:solidFill>
                  <a:schemeClr val="accent1"/>
                </a:solidFill>
              </a:rPr>
              <a:t>01 / WHERE IS THE AI?</a:t>
            </a:r>
            <a:endParaRPr lang="en-US" sz="1200" dirty="0"/>
          </a:p>
        </p:txBody>
      </p:sp>
      <p:sp>
        <p:nvSpPr>
          <p:cNvPr id="3" name="Text 1"/>
          <p:cNvSpPr>
            <a:spLocks noGrp="1"/>
          </p:cNvSpPr>
          <p:nvPr>
            <p:ph type="title" idx="103" hasCustomPrompt="1"/>
          </p:nvPr>
        </p:nvSpPr>
        <p:spPr>
          <a:xfrm>
            <a:off x="2377440" y="274320"/>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Where is the AI in this work? At two levels</a:t>
            </a:r>
            <a:endParaRPr lang="en-US" sz="3000" dirty="0"/>
          </a:p>
        </p:txBody>
      </p:sp>
      <p:sp>
        <p:nvSpPr>
          <p:cNvPr id="4" name="card 0"/>
          <p:cNvSpPr/>
          <p:nvPr/>
        </p:nvSpPr>
        <p:spPr>
          <a:xfrm>
            <a:off x="2377440" y="1481328"/>
            <a:ext cx="3063240" cy="3044952"/>
          </a:xfrm>
          <a:prstGeom prst="roundRect">
            <a:avLst>
              <a:gd name="adj" fmla="val 4800"/>
            </a:avLst>
          </a:prstGeom>
          <a:solidFill>
            <a:schemeClr val="bg2"/>
          </a:solidFill>
          <a:ln/>
        </p:spPr>
        <p:txBody>
          <a:bodyPr/>
          <a:lstStyle/>
          <a:p>
            <a:endParaRPr lang="en-US"/>
          </a:p>
        </p:txBody>
      </p:sp>
      <p:sp>
        <p:nvSpPr>
          <p:cNvPr id="5" name="card 1"/>
          <p:cNvSpPr/>
          <p:nvPr/>
        </p:nvSpPr>
        <p:spPr>
          <a:xfrm>
            <a:off x="5623560" y="1481328"/>
            <a:ext cx="3063240" cy="3044952"/>
          </a:xfrm>
          <a:prstGeom prst="roundRect">
            <a:avLst>
              <a:gd name="adj" fmla="val 4800"/>
            </a:avLst>
          </a:prstGeom>
          <a:solidFill>
            <a:schemeClr val="bg2"/>
          </a:solidFill>
          <a:ln/>
        </p:spPr>
        <p:txBody>
          <a:bodyPr/>
          <a:lstStyle/>
          <a:p>
            <a:endParaRPr lang="en-US"/>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2</a:t>
            </a:fld>
            <a:endParaRPr lang="en-US"/>
          </a:p>
        </p:txBody>
      </p:sp>
      <p:sp>
        <p:nvSpPr>
          <p:cNvPr id="26" name="Text 2"/>
          <p:cNvSpPr txBox="1"/>
          <p:nvPr/>
        </p:nvSpPr>
        <p:spPr>
          <a:xfrm>
            <a:off x="99060" y="1945587"/>
            <a:ext cx="2141220" cy="1528624"/>
          </a:xfrm>
          <a:prstGeom prst="rect">
            <a:avLst/>
          </a:prstGeom>
          <a:noFill/>
        </p:spPr>
        <p:txBody>
          <a:bodyPr wrap="square" lIns="0" tIns="0" rIns="0" bIns="0" rtlCol="0" anchor="t">
            <a:spAutoFit/>
          </a:bodyPr>
          <a:lstStyle/>
          <a:p>
            <a:pPr marL="0" indent="0">
              <a:spcAft>
                <a:spcPts val="500"/>
              </a:spcAft>
              <a:buNone/>
            </a:pPr>
            <a:r>
              <a:rPr lang="en-US" sz="1300" b="1" dirty="0">
                <a:solidFill>
                  <a:schemeClr val="bg2">
                    <a:lumMod val="10000"/>
                  </a:schemeClr>
                </a:solidFill>
              </a:rPr>
              <a:t>level 1</a:t>
            </a:r>
            <a:r>
              <a:rPr lang="en-US" sz="1300" b="0" dirty="0">
                <a:solidFill>
                  <a:schemeClr val="tx2"/>
                </a:solidFill>
              </a:rPr>
              <a:t> — a deep network reads the pixels: no hand-crafted features</a:t>
            </a:r>
          </a:p>
          <a:p>
            <a:pPr marL="0" indent="0">
              <a:spcAft>
                <a:spcPts val="500"/>
              </a:spcAft>
              <a:buNone/>
            </a:pPr>
            <a:r>
              <a:rPr lang="en-US" sz="1300" b="1" dirty="0">
                <a:solidFill>
                  <a:schemeClr val="bg2">
                    <a:lumMod val="10000"/>
                  </a:schemeClr>
                </a:solidFill>
              </a:rPr>
              <a:t>level 2 </a:t>
            </a:r>
            <a:r>
              <a:rPr lang="en-US" sz="1300" b="0" dirty="0">
                <a:solidFill>
                  <a:schemeClr val="tx2"/>
                </a:solidFill>
              </a:rPr>
              <a:t>— a test of what it learns, not a claim</a:t>
            </a:r>
          </a:p>
          <a:p>
            <a:pPr marL="0" indent="0">
              <a:buNone/>
            </a:pPr>
            <a:r>
              <a:rPr lang="en-US" sz="1300" b="0" dirty="0">
                <a:solidFill>
                  <a:schemeClr val="tx2"/>
                </a:solidFill>
              </a:rPr>
              <a:t>the two together are the method of this talk</a:t>
            </a:r>
          </a:p>
        </p:txBody>
      </p:sp>
      <p:sp>
        <p:nvSpPr>
          <p:cNvPr id="27" name="Text 3"/>
          <p:cNvSpPr txBox="1"/>
          <p:nvPr/>
        </p:nvSpPr>
        <p:spPr>
          <a:xfrm>
            <a:off x="2514600" y="1545336"/>
            <a:ext cx="2788920" cy="274320"/>
          </a:xfrm>
          <a:prstGeom prst="rect">
            <a:avLst/>
          </a:prstGeom>
          <a:noFill/>
        </p:spPr>
        <p:txBody>
          <a:bodyPr wrap="square" lIns="0" tIns="0" rIns="0" bIns="0" rtlCol="0" anchor="t">
            <a:spAutoFit/>
          </a:bodyPr>
          <a:lstStyle/>
          <a:p>
            <a:pPr marL="0" indent="0">
              <a:buNone/>
            </a:pPr>
            <a:r>
              <a:rPr lang="en-US" sz="1350" b="1" dirty="0">
                <a:solidFill>
                  <a:schemeClr val="accent1"/>
                </a:solidFill>
              </a:rPr>
              <a:t>1 · A deep network as classifier</a:t>
            </a:r>
          </a:p>
        </p:txBody>
      </p:sp>
      <p:sp>
        <p:nvSpPr>
          <p:cNvPr id="28" name="flow 0"/>
          <p:cNvSpPr/>
          <p:nvPr/>
        </p:nvSpPr>
        <p:spPr>
          <a:xfrm>
            <a:off x="2514600" y="1847088"/>
            <a:ext cx="2788920" cy="644270"/>
          </a:xfrm>
          <a:prstGeom prst="roundRect">
            <a:avLst>
              <a:gd name="adj" fmla="val 11354"/>
            </a:avLst>
          </a:prstGeom>
          <a:solidFill>
            <a:srgbClr val="FFFFFF"/>
          </a:solidFill>
          <a:ln w="12700">
            <a:solidFill>
              <a:srgbClr val="087E8B"/>
            </a:solidFill>
          </a:ln>
          <a:effectLst/>
        </p:spPr>
        <p:txBody>
          <a:bodyPr wrap="square" lIns="45720" tIns="45720" rIns="45720" bIns="45720" rtlCol="0" anchor="ctr"/>
          <a:lstStyle/>
          <a:p>
            <a:pPr marL="0" indent="0">
              <a:buNone/>
            </a:pPr>
            <a:r>
              <a:rPr lang="en-US" sz="1150" b="1" dirty="0">
                <a:solidFill>
                  <a:schemeClr val="tx1"/>
                </a:solidFill>
              </a:rPr>
              <a:t>Raw pixels </a:t>
            </a:r>
            <a:r>
              <a:rPr lang="en-US" sz="1150" b="0" dirty="0">
                <a:solidFill>
                  <a:schemeClr val="tx1"/>
                </a:solidFill>
              </a:rPr>
              <a:t>x · y · ToA · ToT → one cluster = a 4D point cloud in space, time and charge. </a:t>
            </a:r>
            <a:r>
              <a:rPr lang="en-US" sz="1150" b="0" u="sng" dirty="0">
                <a:solidFill>
                  <a:schemeClr val="tx1"/>
                </a:solidFill>
              </a:rPr>
              <a:t>Nothing hand-crafted</a:t>
            </a:r>
            <a:r>
              <a:rPr lang="en-US" sz="1150" b="0" dirty="0">
                <a:solidFill>
                  <a:schemeClr val="tx1"/>
                </a:solidFill>
              </a:rPr>
              <a:t>.</a:t>
            </a:r>
          </a:p>
        </p:txBody>
      </p:sp>
      <p:sp>
        <p:nvSpPr>
          <p:cNvPr id="29" name="arrow"/>
          <p:cNvSpPr/>
          <p:nvPr/>
        </p:nvSpPr>
        <p:spPr>
          <a:xfrm>
            <a:off x="3808476" y="2500503"/>
            <a:ext cx="201168" cy="82296"/>
          </a:xfrm>
          <a:prstGeom prst="downArrow">
            <a:avLst/>
          </a:prstGeom>
          <a:solidFill>
            <a:srgbClr val="087E8B"/>
          </a:solidFill>
          <a:ln>
            <a:noFill/>
          </a:ln>
          <a:effectLst/>
        </p:spPr>
        <p:txBody>
          <a:bodyPr rtlCol="0" anchor="ctr"/>
          <a:lstStyle/>
          <a:p>
            <a:pPr algn="ctr"/>
            <a:endParaRPr/>
          </a:p>
        </p:txBody>
      </p:sp>
      <p:sp>
        <p:nvSpPr>
          <p:cNvPr id="30" name="flow 1"/>
          <p:cNvSpPr/>
          <p:nvPr/>
        </p:nvSpPr>
        <p:spPr>
          <a:xfrm>
            <a:off x="2514600" y="2591943"/>
            <a:ext cx="2788920" cy="466089"/>
          </a:xfrm>
          <a:prstGeom prst="roundRect">
            <a:avLst>
              <a:gd name="adj" fmla="val 15694"/>
            </a:avLst>
          </a:prstGeom>
          <a:solidFill>
            <a:srgbClr val="FFFFFF"/>
          </a:solidFill>
          <a:ln w="12700">
            <a:solidFill>
              <a:srgbClr val="087E8B"/>
            </a:solidFill>
          </a:ln>
          <a:effectLst/>
        </p:spPr>
        <p:txBody>
          <a:bodyPr wrap="square" lIns="45720" tIns="45720" rIns="45720" bIns="45720" rtlCol="0" anchor="ctr"/>
          <a:lstStyle/>
          <a:p>
            <a:pPr marL="0" indent="0">
              <a:buNone/>
            </a:pPr>
            <a:r>
              <a:rPr lang="en-US" sz="1150" b="1" dirty="0">
                <a:solidFill>
                  <a:schemeClr val="tx1"/>
                </a:solidFill>
              </a:rPr>
              <a:t>PointNet++ </a:t>
            </a:r>
            <a:r>
              <a:rPr lang="en-US" sz="1150" b="0" dirty="0">
                <a:solidFill>
                  <a:schemeClr val="tx1"/>
                </a:solidFill>
              </a:rPr>
              <a:t>for point sets — even the distance between pixels is learned</a:t>
            </a:r>
          </a:p>
        </p:txBody>
      </p:sp>
      <p:sp>
        <p:nvSpPr>
          <p:cNvPr id="31" name="arrow"/>
          <p:cNvSpPr/>
          <p:nvPr/>
        </p:nvSpPr>
        <p:spPr>
          <a:xfrm>
            <a:off x="3808476" y="3067177"/>
            <a:ext cx="201168" cy="82296"/>
          </a:xfrm>
          <a:prstGeom prst="downArrow">
            <a:avLst/>
          </a:prstGeom>
          <a:solidFill>
            <a:srgbClr val="087E8B"/>
          </a:solidFill>
          <a:ln>
            <a:noFill/>
          </a:ln>
          <a:effectLst/>
        </p:spPr>
        <p:txBody>
          <a:bodyPr rtlCol="0" anchor="ctr"/>
          <a:lstStyle/>
          <a:p>
            <a:pPr algn="ctr"/>
            <a:endParaRPr/>
          </a:p>
        </p:txBody>
      </p:sp>
      <p:sp>
        <p:nvSpPr>
          <p:cNvPr id="32" name="flow 2"/>
          <p:cNvSpPr/>
          <p:nvPr/>
        </p:nvSpPr>
        <p:spPr>
          <a:xfrm>
            <a:off x="2514600" y="3158617"/>
            <a:ext cx="2788920" cy="644270"/>
          </a:xfrm>
          <a:prstGeom prst="roundRect">
            <a:avLst>
              <a:gd name="adj" fmla="val 11354"/>
            </a:avLst>
          </a:prstGeom>
          <a:solidFill>
            <a:srgbClr val="FFFFFF"/>
          </a:solidFill>
          <a:ln w="12700">
            <a:solidFill>
              <a:srgbClr val="087E8B"/>
            </a:solidFill>
          </a:ln>
          <a:effectLst/>
        </p:spPr>
        <p:txBody>
          <a:bodyPr wrap="square" lIns="45720" tIns="45720" rIns="45720" bIns="45720" rtlCol="0" anchor="ctr"/>
          <a:lstStyle/>
          <a:p>
            <a:pPr marL="0" indent="0">
              <a:buNone/>
            </a:pPr>
            <a:r>
              <a:rPr lang="en-US" sz="1150" b="1" dirty="0">
                <a:solidFill>
                  <a:schemeClr val="tx1"/>
                </a:solidFill>
              </a:rPr>
              <a:t>+ 3 scalars n_pixels </a:t>
            </a:r>
            <a:r>
              <a:rPr lang="en-US" sz="1150" b="0" dirty="0">
                <a:solidFill>
                  <a:schemeClr val="tx1"/>
                </a:solidFill>
              </a:rPr>
              <a:t>· </a:t>
            </a:r>
            <a:r>
              <a:rPr lang="en-US" sz="1150" b="1" dirty="0">
                <a:solidFill>
                  <a:schemeClr val="tx1"/>
                </a:solidFill>
              </a:rPr>
              <a:t>ΣToT</a:t>
            </a:r>
            <a:r>
              <a:rPr lang="en-US" sz="1150" b="0" dirty="0">
                <a:solidFill>
                  <a:schemeClr val="tx1"/>
                </a:solidFill>
              </a:rPr>
              <a:t> · </a:t>
            </a:r>
            <a:r>
              <a:rPr lang="en-US" sz="1150" b="1" dirty="0">
                <a:solidFill>
                  <a:schemeClr val="tx1"/>
                </a:solidFill>
              </a:rPr>
              <a:t>max ToT</a:t>
            </a:r>
            <a:r>
              <a:rPr lang="en-US" sz="1150" b="0" dirty="0">
                <a:solidFill>
                  <a:schemeClr val="tx1"/>
                </a:solidFill>
              </a:rPr>
              <a:t>: size and charge, the absolute scales normalization removes</a:t>
            </a:r>
          </a:p>
        </p:txBody>
      </p:sp>
      <p:sp>
        <p:nvSpPr>
          <p:cNvPr id="33" name="arrow"/>
          <p:cNvSpPr/>
          <p:nvPr/>
        </p:nvSpPr>
        <p:spPr>
          <a:xfrm>
            <a:off x="3808476" y="3812032"/>
            <a:ext cx="201168" cy="82296"/>
          </a:xfrm>
          <a:prstGeom prst="downArrow">
            <a:avLst/>
          </a:prstGeom>
          <a:solidFill>
            <a:srgbClr val="087E8B"/>
          </a:solidFill>
          <a:ln>
            <a:noFill/>
          </a:ln>
          <a:effectLst/>
        </p:spPr>
        <p:txBody>
          <a:bodyPr rtlCol="0" anchor="ctr"/>
          <a:lstStyle/>
          <a:p>
            <a:pPr algn="ctr"/>
            <a:endParaRPr/>
          </a:p>
        </p:txBody>
      </p:sp>
      <p:sp>
        <p:nvSpPr>
          <p:cNvPr id="34" name="flow 3"/>
          <p:cNvSpPr/>
          <p:nvPr/>
        </p:nvSpPr>
        <p:spPr>
          <a:xfrm>
            <a:off x="2514600" y="3903472"/>
            <a:ext cx="2788920" cy="540511"/>
          </a:xfrm>
          <a:prstGeom prst="roundRect">
            <a:avLst>
              <a:gd name="adj" fmla="val 15694"/>
            </a:avLst>
          </a:prstGeom>
          <a:solidFill>
            <a:srgbClr val="FFFFFF"/>
          </a:solidFill>
          <a:ln w="12700">
            <a:solidFill>
              <a:srgbClr val="087E8B"/>
            </a:solidFill>
          </a:ln>
          <a:effectLst/>
        </p:spPr>
        <p:txBody>
          <a:bodyPr wrap="square" lIns="45720" tIns="45720" rIns="45720" bIns="45720" rtlCol="0" anchor="ctr"/>
          <a:lstStyle/>
          <a:p>
            <a:pPr marL="0" indent="0">
              <a:buNone/>
            </a:pPr>
            <a:r>
              <a:rPr lang="en-US" sz="1150" b="1" dirty="0">
                <a:solidFill>
                  <a:schemeClr val="tx1"/>
                </a:solidFill>
              </a:rPr>
              <a:t>α / e⁻ </a:t>
            </a:r>
            <a:r>
              <a:rPr lang="en-US" sz="1150" b="0" dirty="0">
                <a:solidFill>
                  <a:schemeClr val="tx1"/>
                </a:solidFill>
              </a:rPr>
              <a:t>— matches a tuned 14-feature Boosted Decision Tree, clearly beats a CNN on images</a:t>
            </a:r>
          </a:p>
        </p:txBody>
      </p:sp>
      <p:sp>
        <p:nvSpPr>
          <p:cNvPr id="35" name="Text 4"/>
          <p:cNvSpPr txBox="1"/>
          <p:nvPr/>
        </p:nvSpPr>
        <p:spPr>
          <a:xfrm>
            <a:off x="5760720" y="1545336"/>
            <a:ext cx="2788920" cy="274320"/>
          </a:xfrm>
          <a:prstGeom prst="rect">
            <a:avLst/>
          </a:prstGeom>
          <a:noFill/>
        </p:spPr>
        <p:txBody>
          <a:bodyPr wrap="square" lIns="0" tIns="0" rIns="0" bIns="0" rtlCol="0" anchor="t">
            <a:spAutoFit/>
          </a:bodyPr>
          <a:lstStyle/>
          <a:p>
            <a:pPr marL="0" indent="0">
              <a:buNone/>
            </a:pPr>
            <a:r>
              <a:rPr lang="en-US" sz="1350" b="1" dirty="0">
                <a:solidFill>
                  <a:schemeClr val="accent1"/>
                </a:solidFill>
              </a:rPr>
              <a:t>2 · The AI era needs a test</a:t>
            </a:r>
          </a:p>
        </p:txBody>
      </p:sp>
      <p:sp>
        <p:nvSpPr>
          <p:cNvPr id="36" name="Text 5"/>
          <p:cNvSpPr txBox="1"/>
          <p:nvPr/>
        </p:nvSpPr>
        <p:spPr>
          <a:xfrm>
            <a:off x="5760720" y="1847088"/>
            <a:ext cx="2788920" cy="731520"/>
          </a:xfrm>
          <a:prstGeom prst="rect">
            <a:avLst/>
          </a:prstGeom>
          <a:noFill/>
        </p:spPr>
        <p:txBody>
          <a:bodyPr wrap="square" lIns="0" tIns="0" rIns="0" bIns="0" rtlCol="0" anchor="t">
            <a:spAutoFit/>
          </a:bodyPr>
          <a:lstStyle/>
          <a:p>
            <a:pPr marL="0" indent="0">
              <a:buNone/>
            </a:pPr>
            <a:r>
              <a:rPr lang="en-US" sz="1250" b="0" dirty="0">
                <a:solidFill>
                  <a:schemeClr val="tx1"/>
                </a:solidFill>
              </a:rPr>
              <a:t>Deep networks enter detector diagnostics everywhere, often untested on what they actually learn. Our test:</a:t>
            </a:r>
          </a:p>
        </p:txBody>
      </p:sp>
      <p:sp>
        <p:nvSpPr>
          <p:cNvPr id="37" name="step 0"/>
          <p:cNvSpPr/>
          <p:nvPr/>
        </p:nvSpPr>
        <p:spPr>
          <a:xfrm>
            <a:off x="5760720" y="2491740"/>
            <a:ext cx="2788920" cy="466089"/>
          </a:xfrm>
          <a:prstGeom prst="roundRect">
            <a:avLst>
              <a:gd name="adj" fmla="val 15694"/>
            </a:avLst>
          </a:prstGeom>
          <a:solidFill>
            <a:srgbClr val="FFFFFF"/>
          </a:solidFill>
          <a:ln w="12700">
            <a:solidFill>
              <a:srgbClr val="087E8B"/>
            </a:solidFill>
          </a:ln>
          <a:effectLst/>
        </p:spPr>
        <p:txBody>
          <a:bodyPr wrap="square" lIns="45720" tIns="45720" rIns="45720" bIns="45720" rtlCol="0" anchor="ctr"/>
          <a:lstStyle/>
          <a:p>
            <a:pPr marL="0" indent="0">
              <a:buNone/>
            </a:pPr>
            <a:r>
              <a:rPr lang="en-US" sz="1150" b="1" dirty="0">
                <a:solidFill>
                  <a:schemeClr val="accent1"/>
                </a:solidFill>
              </a:rPr>
              <a:t>① </a:t>
            </a:r>
            <a:r>
              <a:rPr lang="en-US" sz="1150" b="0" dirty="0">
                <a:solidFill>
                  <a:schemeClr val="tx1"/>
                </a:solidFill>
              </a:rPr>
              <a:t>ablate at fixed architecture, against its own scalar summaries</a:t>
            </a:r>
          </a:p>
        </p:txBody>
      </p:sp>
      <p:sp>
        <p:nvSpPr>
          <p:cNvPr id="38" name="step 1"/>
          <p:cNvSpPr/>
          <p:nvPr/>
        </p:nvSpPr>
        <p:spPr>
          <a:xfrm>
            <a:off x="5760720" y="3012694"/>
            <a:ext cx="2788920" cy="466089"/>
          </a:xfrm>
          <a:prstGeom prst="roundRect">
            <a:avLst>
              <a:gd name="adj" fmla="val 15694"/>
            </a:avLst>
          </a:prstGeom>
          <a:solidFill>
            <a:srgbClr val="FFFFFF"/>
          </a:solidFill>
          <a:ln w="12700">
            <a:solidFill>
              <a:srgbClr val="087E8B"/>
            </a:solidFill>
          </a:ln>
          <a:effectLst/>
        </p:spPr>
        <p:txBody>
          <a:bodyPr wrap="square" lIns="45720" tIns="45720" rIns="45720" bIns="45720" rtlCol="0" anchor="ctr"/>
          <a:lstStyle/>
          <a:p>
            <a:pPr marL="0" indent="0">
              <a:buNone/>
            </a:pPr>
            <a:r>
              <a:rPr lang="en-US" sz="1150" b="1" dirty="0">
                <a:solidFill>
                  <a:schemeClr val="accent1"/>
                </a:solidFill>
              </a:rPr>
              <a:t>② </a:t>
            </a:r>
            <a:r>
              <a:rPr lang="en-US" sz="1150" b="0" dirty="0">
                <a:solidFill>
                  <a:schemeClr val="tx1"/>
                </a:solidFill>
              </a:rPr>
              <a:t>read the result against the measured run-to-run noise</a:t>
            </a:r>
          </a:p>
        </p:txBody>
      </p:sp>
      <p:sp>
        <p:nvSpPr>
          <p:cNvPr id="39" name="step 2"/>
          <p:cNvSpPr/>
          <p:nvPr/>
        </p:nvSpPr>
        <p:spPr>
          <a:xfrm>
            <a:off x="5760720" y="3533648"/>
            <a:ext cx="2788920" cy="287909"/>
          </a:xfrm>
          <a:prstGeom prst="roundRect">
            <a:avLst>
              <a:gd name="adj" fmla="val 25408"/>
            </a:avLst>
          </a:prstGeom>
          <a:solidFill>
            <a:srgbClr val="FFFFFF"/>
          </a:solidFill>
          <a:ln w="12700">
            <a:solidFill>
              <a:srgbClr val="087E8B"/>
            </a:solidFill>
          </a:ln>
          <a:effectLst/>
        </p:spPr>
        <p:txBody>
          <a:bodyPr wrap="square" lIns="45720" tIns="45720" rIns="45720" bIns="45720" rtlCol="0" anchor="ctr"/>
          <a:lstStyle/>
          <a:p>
            <a:pPr marL="0" indent="0">
              <a:buNone/>
            </a:pPr>
            <a:r>
              <a:rPr lang="en-US" sz="1150" b="1" dirty="0">
                <a:solidFill>
                  <a:schemeClr val="accent1"/>
                </a:solidFill>
              </a:rPr>
              <a:t>③ </a:t>
            </a:r>
            <a:r>
              <a:rPr lang="en-US" sz="1150" b="0" dirty="0">
                <a:solidFill>
                  <a:schemeClr val="tx1"/>
                </a:solidFill>
              </a:rPr>
              <a:t>check generalization and robustness</a:t>
            </a:r>
          </a:p>
        </p:txBody>
      </p:sp>
      <p:sp>
        <p:nvSpPr>
          <p:cNvPr id="40" name="Text 6"/>
          <p:cNvSpPr txBox="1"/>
          <p:nvPr/>
        </p:nvSpPr>
        <p:spPr>
          <a:xfrm>
            <a:off x="5760720" y="3894709"/>
            <a:ext cx="2788920" cy="553998"/>
          </a:xfrm>
          <a:prstGeom prst="rect">
            <a:avLst/>
          </a:prstGeom>
          <a:noFill/>
        </p:spPr>
        <p:txBody>
          <a:bodyPr wrap="square" lIns="0" tIns="0" rIns="0" bIns="0" rtlCol="0" anchor="t">
            <a:spAutoFit/>
          </a:bodyPr>
          <a:lstStyle/>
          <a:p>
            <a:pPr marL="0" indent="0">
              <a:buNone/>
            </a:pPr>
            <a:r>
              <a:rPr lang="en-US" sz="1200" b="0" i="1" dirty="0">
                <a:solidFill>
                  <a:schemeClr val="tx2"/>
                </a:solidFill>
              </a:rPr>
              <a:t>e.g. metric weights are not feature relevance on 4-pixel objects (backup)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11" name="Immagine 4">
            <a:extLst>
              <a:ext uri="{FF2B5EF4-FFF2-40B4-BE49-F238E27FC236}">
                <a16:creationId xmlns:a16="http://schemas.microsoft.com/office/drawing/2014/main" id="{11165B8D-17E0-71F9-B0E9-62ECEA5FA9EA}"/>
              </a:ext>
            </a:extLst>
          </p:cNvPr>
          <p:cNvPicPr>
            <a:picLocks noChangeAspect="1"/>
          </p:cNvPicPr>
          <p:nvPr/>
        </p:nvPicPr>
        <p:blipFill>
          <a:blip r:embed="rId3"/>
          <a:stretch>
            <a:fillRect/>
          </a:stretch>
        </p:blipFill>
        <p:spPr>
          <a:xfrm>
            <a:off x="4552840" y="1661894"/>
            <a:ext cx="4378586" cy="3184426"/>
          </a:xfrm>
          <a:prstGeom prst="rect">
            <a:avLst/>
          </a:prstGeom>
        </p:spPr>
      </p:pic>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200" b="1" kern="0" spc="120" dirty="0">
                <a:solidFill>
                  <a:schemeClr val="accent1"/>
                </a:solidFill>
              </a:rPr>
              <a:t>02 / THE QUESTION</a:t>
            </a:r>
            <a:endParaRPr lang="en-US" sz="1200" dirty="0"/>
          </a:p>
        </p:txBody>
      </p:sp>
      <p:sp>
        <p:nvSpPr>
          <p:cNvPr id="3" name="Text 1"/>
          <p:cNvSpPr>
            <a:spLocks noGrp="1"/>
          </p:cNvSpPr>
          <p:nvPr>
            <p:ph type="title" idx="103" hasCustomPrompt="1"/>
          </p:nvPr>
        </p:nvSpPr>
        <p:spPr>
          <a:xfrm>
            <a:off x="2377440" y="128016"/>
            <a:ext cx="4526280" cy="1051560"/>
          </a:xfrm>
          <a:prstGeom prst="rect">
            <a:avLst/>
          </a:prstGeom>
          <a:noFill/>
          <a:ln/>
        </p:spPr>
        <p:txBody>
          <a:bodyPr wrap="square" lIns="0" tIns="0" rIns="0" bIns="0" rtlCol="0" anchor="t"/>
          <a:lstStyle/>
          <a:p>
            <a:pPr marL="0" indent="0" algn="l">
              <a:buNone/>
            </a:pPr>
            <a:r>
              <a:rPr lang="en-US" sz="2600" b="1" dirty="0">
                <a:solidFill>
                  <a:schemeClr val="tx1"/>
                </a:solidFill>
              </a:rPr>
              <a:t>Per pixel, Timepix3 records position, charge and time</a:t>
            </a:r>
            <a:endParaRPr lang="en-US" sz="2600" dirty="0"/>
          </a:p>
        </p:txBody>
      </p:sp>
      <p:sp>
        <p:nvSpPr>
          <p:cNvPr id="6" name="Text 3"/>
          <p:cNvSpPr txBox="1"/>
          <p:nvPr/>
        </p:nvSpPr>
        <p:spPr>
          <a:xfrm>
            <a:off x="155447" y="1134705"/>
            <a:ext cx="4352544" cy="1298448"/>
          </a:xfrm>
          <a:prstGeom prst="rect">
            <a:avLst/>
          </a:prstGeom>
          <a:noFill/>
          <a:ln/>
        </p:spPr>
        <p:txBody>
          <a:bodyPr wrap="square" lIns="0" tIns="0" rIns="0" bIns="0" rtlCol="0" anchor="t"/>
          <a:lstStyle/>
          <a:p>
            <a:pPr marL="0" indent="0" algn="just">
              <a:buNone/>
            </a:pPr>
            <a:r>
              <a:rPr lang="en-US" sz="1400" b="0" dirty="0">
                <a:solidFill>
                  <a:schemeClr val="tx1"/>
                </a:solidFill>
              </a:rPr>
              <a:t>Per pixel, Timepix3 records position (x, y), charge (</a:t>
            </a:r>
            <a:r>
              <a:rPr lang="en-US" sz="1400" b="1" dirty="0">
                <a:solidFill>
                  <a:schemeClr val="tx1"/>
                </a:solidFill>
              </a:rPr>
              <a:t>ToT</a:t>
            </a:r>
            <a:r>
              <a:rPr lang="en-US" sz="1400" b="0" dirty="0">
                <a:solidFill>
                  <a:schemeClr val="tx1"/>
                </a:solidFill>
              </a:rPr>
              <a:t>) and arrival time (</a:t>
            </a:r>
            <a:r>
              <a:rPr lang="en-US" sz="1400" b="1" dirty="0">
                <a:solidFill>
                  <a:schemeClr val="tx1"/>
                </a:solidFill>
              </a:rPr>
              <a:t>ToA</a:t>
            </a:r>
            <a:r>
              <a:rPr lang="en-US" sz="1400" b="0" dirty="0">
                <a:solidFill>
                  <a:schemeClr val="tx1"/>
                </a:solidFill>
              </a:rPr>
              <a:t>, 1.5625 ns). Classical PID condenses each cluster into a dozen </a:t>
            </a:r>
            <a:r>
              <a:rPr lang="en-US" sz="1400" b="1" dirty="0">
                <a:solidFill>
                  <a:schemeClr val="tx1"/>
                </a:solidFill>
              </a:rPr>
              <a:t>engineered features</a:t>
            </a:r>
            <a:r>
              <a:rPr lang="en-US" sz="1400" b="0" dirty="0">
                <a:solidFill>
                  <a:schemeClr val="tx1"/>
                </a:solidFill>
              </a:rPr>
              <a:t> before any classifier sees it — an irreversible choice made by hand.</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3</a:t>
            </a:fld>
            <a:endParaRPr lang="en-US"/>
          </a:p>
        </p:txBody>
      </p:sp>
      <p:pic>
        <p:nvPicPr>
          <p:cNvPr id="12" name="Immagine 4">
            <a:extLst>
              <a:ext uri="{FF2B5EF4-FFF2-40B4-BE49-F238E27FC236}">
                <a16:creationId xmlns:a16="http://schemas.microsoft.com/office/drawing/2014/main" id="{55FDE7A7-7890-1E9B-B0C1-6DE7EF0E9592}"/>
              </a:ext>
            </a:extLst>
          </p:cNvPr>
          <p:cNvPicPr>
            <a:picLocks noChangeAspect="1"/>
          </p:cNvPicPr>
          <p:nvPr/>
        </p:nvPicPr>
        <p:blipFill>
          <a:blip r:embed="rId4"/>
          <a:stretch>
            <a:fillRect/>
          </a:stretch>
        </p:blipFill>
        <p:spPr>
          <a:xfrm>
            <a:off x="170967" y="2403866"/>
            <a:ext cx="1719603" cy="1721111"/>
          </a:xfrm>
          <a:prstGeom prst="rect">
            <a:avLst/>
          </a:prstGeom>
        </p:spPr>
      </p:pic>
      <p:sp>
        <p:nvSpPr>
          <p:cNvPr id="13" name="Rettangolo 21">
            <a:extLst>
              <a:ext uri="{FF2B5EF4-FFF2-40B4-BE49-F238E27FC236}">
                <a16:creationId xmlns:a16="http://schemas.microsoft.com/office/drawing/2014/main" id="{0D3ED9B9-7F53-8DC4-F4BB-2322119B7CA4}"/>
              </a:ext>
            </a:extLst>
          </p:cNvPr>
          <p:cNvSpPr/>
          <p:nvPr/>
        </p:nvSpPr>
        <p:spPr>
          <a:xfrm>
            <a:off x="170967" y="2368038"/>
            <a:ext cx="1757426" cy="179276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asellaDiTesto 36">
            <a:extLst>
              <a:ext uri="{FF2B5EF4-FFF2-40B4-BE49-F238E27FC236}">
                <a16:creationId xmlns:a16="http://schemas.microsoft.com/office/drawing/2014/main" id="{7882BB07-F176-F192-3B79-A9ABACF38A37}"/>
              </a:ext>
            </a:extLst>
          </p:cNvPr>
          <p:cNvSpPr txBox="1"/>
          <p:nvPr/>
        </p:nvSpPr>
        <p:spPr>
          <a:xfrm>
            <a:off x="650982" y="2920602"/>
            <a:ext cx="510396" cy="369332"/>
          </a:xfrm>
          <a:prstGeom prst="rect">
            <a:avLst/>
          </a:prstGeom>
          <a:solidFill>
            <a:schemeClr val="bg1"/>
          </a:solidFill>
        </p:spPr>
        <p:txBody>
          <a:bodyPr wrap="none" rtlCol="0">
            <a:spAutoFit/>
          </a:bodyPr>
          <a:lstStyle/>
          <a:p>
            <a:r>
              <a:rPr lang="en-US" dirty="0"/>
              <a:t>ToT</a:t>
            </a:r>
          </a:p>
        </p:txBody>
      </p:sp>
      <p:sp>
        <p:nvSpPr>
          <p:cNvPr id="15" name="CasellaDiTesto 55">
            <a:extLst>
              <a:ext uri="{FF2B5EF4-FFF2-40B4-BE49-F238E27FC236}">
                <a16:creationId xmlns:a16="http://schemas.microsoft.com/office/drawing/2014/main" id="{6B33E940-6F21-9BED-3998-60CD4EA5CE18}"/>
              </a:ext>
            </a:extLst>
          </p:cNvPr>
          <p:cNvSpPr txBox="1"/>
          <p:nvPr/>
        </p:nvSpPr>
        <p:spPr>
          <a:xfrm>
            <a:off x="361723" y="4179570"/>
            <a:ext cx="1088914" cy="369332"/>
          </a:xfrm>
          <a:prstGeom prst="rect">
            <a:avLst/>
          </a:prstGeom>
          <a:noFill/>
        </p:spPr>
        <p:txBody>
          <a:bodyPr wrap="square" rtlCol="0">
            <a:spAutoFit/>
          </a:bodyPr>
          <a:lstStyle/>
          <a:p>
            <a:r>
              <a:rPr lang="en-US" b="1" dirty="0">
                <a:solidFill>
                  <a:srgbClr val="FF0000"/>
                </a:solidFill>
                <a:sym typeface="Symbol" panose="05050102010706020507" pitchFamily="18" charset="2"/>
              </a:rPr>
              <a:t>single </a:t>
            </a:r>
            <a:endParaRPr lang="en-US" b="1" dirty="0">
              <a:solidFill>
                <a:srgbClr val="FF0000"/>
              </a:solidFill>
            </a:endParaRPr>
          </a:p>
        </p:txBody>
      </p:sp>
      <p:pic>
        <p:nvPicPr>
          <p:cNvPr id="16" name="Immagine 30">
            <a:extLst>
              <a:ext uri="{FF2B5EF4-FFF2-40B4-BE49-F238E27FC236}">
                <a16:creationId xmlns:a16="http://schemas.microsoft.com/office/drawing/2014/main" id="{EC2644F3-98F3-BF64-2E13-69A1FA05CBA5}"/>
              </a:ext>
            </a:extLst>
          </p:cNvPr>
          <p:cNvPicPr>
            <a:picLocks noChangeAspect="1"/>
          </p:cNvPicPr>
          <p:nvPr/>
        </p:nvPicPr>
        <p:blipFill>
          <a:blip r:embed="rId5"/>
          <a:stretch>
            <a:fillRect/>
          </a:stretch>
        </p:blipFill>
        <p:spPr>
          <a:xfrm>
            <a:off x="2114430" y="2898254"/>
            <a:ext cx="2206351" cy="1175521"/>
          </a:xfrm>
          <a:prstGeom prst="rect">
            <a:avLst/>
          </a:prstGeom>
        </p:spPr>
      </p:pic>
      <p:sp>
        <p:nvSpPr>
          <p:cNvPr id="17" name="Rettangolo 31">
            <a:extLst>
              <a:ext uri="{FF2B5EF4-FFF2-40B4-BE49-F238E27FC236}">
                <a16:creationId xmlns:a16="http://schemas.microsoft.com/office/drawing/2014/main" id="{E64603EB-9EB4-5FC1-BACD-35847A86CAFA}"/>
              </a:ext>
            </a:extLst>
          </p:cNvPr>
          <p:cNvSpPr/>
          <p:nvPr/>
        </p:nvSpPr>
        <p:spPr>
          <a:xfrm>
            <a:off x="2160452" y="2920012"/>
            <a:ext cx="2160329" cy="119832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asellaDiTesto 36">
            <a:extLst>
              <a:ext uri="{FF2B5EF4-FFF2-40B4-BE49-F238E27FC236}">
                <a16:creationId xmlns:a16="http://schemas.microsoft.com/office/drawing/2014/main" id="{2291FDF0-BE8F-B515-C517-4C93CCF8B8A4}"/>
              </a:ext>
            </a:extLst>
          </p:cNvPr>
          <p:cNvSpPr txBox="1"/>
          <p:nvPr/>
        </p:nvSpPr>
        <p:spPr>
          <a:xfrm>
            <a:off x="2316391" y="2494118"/>
            <a:ext cx="510396" cy="369332"/>
          </a:xfrm>
          <a:prstGeom prst="rect">
            <a:avLst/>
          </a:prstGeom>
          <a:solidFill>
            <a:schemeClr val="bg1"/>
          </a:solidFill>
        </p:spPr>
        <p:txBody>
          <a:bodyPr wrap="none" rtlCol="0">
            <a:spAutoFit/>
          </a:bodyPr>
          <a:lstStyle/>
          <a:p>
            <a:r>
              <a:rPr lang="en-US" dirty="0"/>
              <a:t>ToT</a:t>
            </a:r>
          </a:p>
        </p:txBody>
      </p:sp>
      <p:sp>
        <p:nvSpPr>
          <p:cNvPr id="26" name="CasellaDiTesto 36">
            <a:extLst>
              <a:ext uri="{FF2B5EF4-FFF2-40B4-BE49-F238E27FC236}">
                <a16:creationId xmlns:a16="http://schemas.microsoft.com/office/drawing/2014/main" id="{5D579852-0F67-76A1-F8BA-79ABC56C2930}"/>
              </a:ext>
            </a:extLst>
          </p:cNvPr>
          <p:cNvSpPr txBox="1"/>
          <p:nvPr/>
        </p:nvSpPr>
        <p:spPr>
          <a:xfrm>
            <a:off x="3500721" y="2486498"/>
            <a:ext cx="582275" cy="369332"/>
          </a:xfrm>
          <a:prstGeom prst="rect">
            <a:avLst/>
          </a:prstGeom>
          <a:solidFill>
            <a:schemeClr val="bg1"/>
          </a:solidFill>
        </p:spPr>
        <p:txBody>
          <a:bodyPr wrap="none" rtlCol="0">
            <a:spAutoFit/>
          </a:bodyPr>
          <a:lstStyle/>
          <a:p>
            <a:r>
              <a:rPr lang="en-US" dirty="0"/>
              <a:t>ToA</a:t>
            </a:r>
          </a:p>
        </p:txBody>
      </p:sp>
      <p:sp>
        <p:nvSpPr>
          <p:cNvPr id="27" name="CasellaDiTesto 55">
            <a:extLst>
              <a:ext uri="{FF2B5EF4-FFF2-40B4-BE49-F238E27FC236}">
                <a16:creationId xmlns:a16="http://schemas.microsoft.com/office/drawing/2014/main" id="{8DDD07BD-5AFA-C14D-A6FA-016B0633A752}"/>
              </a:ext>
            </a:extLst>
          </p:cNvPr>
          <p:cNvSpPr txBox="1"/>
          <p:nvPr/>
        </p:nvSpPr>
        <p:spPr>
          <a:xfrm>
            <a:off x="2595727" y="4171686"/>
            <a:ext cx="1289777" cy="369332"/>
          </a:xfrm>
          <a:prstGeom prst="rect">
            <a:avLst/>
          </a:prstGeom>
          <a:noFill/>
        </p:spPr>
        <p:txBody>
          <a:bodyPr wrap="square" rtlCol="0">
            <a:spAutoFit/>
          </a:bodyPr>
          <a:lstStyle/>
          <a:p>
            <a:r>
              <a:rPr lang="en-US" b="1" dirty="0">
                <a:solidFill>
                  <a:srgbClr val="FF0000"/>
                </a:solidFill>
                <a:sym typeface="Symbol" panose="05050102010706020507" pitchFamily="18" charset="2"/>
              </a:rPr>
              <a:t>three </a:t>
            </a:r>
            <a:r>
              <a:rPr lang="el-GR" b="1" dirty="0">
                <a:solidFill>
                  <a:srgbClr val="FF0000"/>
                </a:solidFill>
                <a:sym typeface="Symbol" panose="05050102010706020507" pitchFamily="18" charset="2"/>
              </a:rPr>
              <a:t>α</a:t>
            </a:r>
            <a:endParaRPr lang="en-US" b="1" dirty="0">
              <a:solidFill>
                <a:srgbClr val="FF0000"/>
              </a:solidFill>
            </a:endParaRPr>
          </a:p>
        </p:txBody>
      </p:sp>
      <p:pic>
        <p:nvPicPr>
          <p:cNvPr id="4" name="Picture 3" descr="timewalk_schematic.png">
            <a:extLst>
              <a:ext uri="{FF2B5EF4-FFF2-40B4-BE49-F238E27FC236}">
                <a16:creationId xmlns:a16="http://schemas.microsoft.com/office/drawing/2014/main" id="{B3F8DF59-5CEC-F07F-147E-5F32F7EF6E35}"/>
              </a:ext>
            </a:extLst>
          </p:cNvPr>
          <p:cNvPicPr>
            <a:picLocks noChangeAspect="1"/>
          </p:cNvPicPr>
          <p:nvPr/>
        </p:nvPicPr>
        <p:blipFill>
          <a:blip r:embed="rId6"/>
          <a:stretch>
            <a:fillRect/>
          </a:stretch>
        </p:blipFill>
        <p:spPr>
          <a:xfrm>
            <a:off x="6925935" y="542614"/>
            <a:ext cx="2150129" cy="1505357"/>
          </a:xfrm>
          <a:prstGeom prst="rect">
            <a:avLst/>
          </a:prstGeom>
          <a:ln>
            <a:solidFill>
              <a:schemeClr val="tx1"/>
            </a:solidFill>
            <a:prstDash val="dash"/>
          </a:ln>
        </p:spPr>
      </p:pic>
      <p:sp>
        <p:nvSpPr>
          <p:cNvPr id="7" name="Arrow: Bent 6">
            <a:extLst>
              <a:ext uri="{FF2B5EF4-FFF2-40B4-BE49-F238E27FC236}">
                <a16:creationId xmlns:a16="http://schemas.microsoft.com/office/drawing/2014/main" id="{81208CD9-8261-7761-F739-B8CD0037E082}"/>
              </a:ext>
            </a:extLst>
          </p:cNvPr>
          <p:cNvSpPr/>
          <p:nvPr/>
        </p:nvSpPr>
        <p:spPr>
          <a:xfrm>
            <a:off x="5219054" y="1005840"/>
            <a:ext cx="1638945" cy="1344168"/>
          </a:xfrm>
          <a:prstGeom prst="bentArrow">
            <a:avLst>
              <a:gd name="adj1" fmla="val 5583"/>
              <a:gd name="adj2" fmla="val 15291"/>
              <a:gd name="adj3" fmla="val 25000"/>
              <a:gd name="adj4" fmla="val 43750"/>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BCED04DD-0490-8531-15B5-A68E62AFB054}"/>
              </a:ext>
            </a:extLst>
          </p:cNvPr>
          <p:cNvSpPr txBox="1"/>
          <p:nvPr/>
        </p:nvSpPr>
        <p:spPr>
          <a:xfrm>
            <a:off x="6925935" y="522991"/>
            <a:ext cx="2088525" cy="261610"/>
          </a:xfrm>
          <a:prstGeom prst="rect">
            <a:avLst/>
          </a:prstGeom>
          <a:noFill/>
        </p:spPr>
        <p:txBody>
          <a:bodyPr wrap="square">
            <a:spAutoFit/>
          </a:bodyPr>
          <a:lstStyle/>
          <a:p>
            <a:r>
              <a:rPr lang="en-US" sz="1100" b="0" dirty="0">
                <a:solidFill>
                  <a:schemeClr val="tx1"/>
                </a:solidFill>
              </a:rPr>
              <a:t>ToA depends on its own ToT</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200" b="1" kern="0" spc="120" dirty="0">
                <a:solidFill>
                  <a:schemeClr val="accent1"/>
                </a:solidFill>
              </a:rPr>
              <a:t>02 / THE QUESTION</a:t>
            </a:r>
            <a:endParaRPr lang="en-US" sz="1200" dirty="0"/>
          </a:p>
        </p:txBody>
      </p:sp>
      <p:sp>
        <p:nvSpPr>
          <p:cNvPr id="3" name="Text 1"/>
          <p:cNvSpPr>
            <a:spLocks noGrp="1"/>
          </p:cNvSpPr>
          <p:nvPr>
            <p:ph type="title" idx="103" hasCustomPrompt="1"/>
          </p:nvPr>
        </p:nvSpPr>
        <p:spPr>
          <a:xfrm>
            <a:off x="2377440" y="128016"/>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A handful of features, or the pixels themselves?</a:t>
            </a:r>
            <a:endParaRPr lang="en-US" sz="3000" dirty="0"/>
          </a:p>
        </p:txBody>
      </p:sp>
      <p:sp>
        <p:nvSpPr>
          <p:cNvPr id="7" name="Text 4"/>
          <p:cNvSpPr txBox="1"/>
          <p:nvPr/>
        </p:nvSpPr>
        <p:spPr>
          <a:xfrm>
            <a:off x="237744" y="3749039"/>
            <a:ext cx="8761476" cy="777240"/>
          </a:xfrm>
          <a:prstGeom prst="rect">
            <a:avLst/>
          </a:prstGeom>
          <a:noFill/>
          <a:ln/>
        </p:spPr>
        <p:txBody>
          <a:bodyPr wrap="square" lIns="0" tIns="0" rIns="0" bIns="0" rtlCol="0" anchor="t"/>
          <a:lstStyle/>
          <a:p>
            <a:pPr marL="0" indent="0">
              <a:buNone/>
            </a:pPr>
            <a:r>
              <a:rPr lang="en-US" sz="1600" b="1" dirty="0">
                <a:solidFill>
                  <a:schemeClr val="accent1"/>
                </a:solidFill>
              </a:rPr>
              <a:t>The question of this talk: on clusters of a few pixels, what does the pixel-level representation add to three scalar summaries (n_pixels  ·  ΣToT  ·  max ToT) — and how do we measure it, instead of asserting it?</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4</a:t>
            </a:fld>
            <a:endParaRPr lang="en-US"/>
          </a:p>
        </p:txBody>
      </p:sp>
      <p:sp>
        <p:nvSpPr>
          <p:cNvPr id="8" name="TextBox 7">
            <a:extLst>
              <a:ext uri="{FF2B5EF4-FFF2-40B4-BE49-F238E27FC236}">
                <a16:creationId xmlns:a16="http://schemas.microsoft.com/office/drawing/2014/main" id="{04D9C141-1D01-8B2C-AA2B-4F61730614CB}"/>
              </a:ext>
            </a:extLst>
          </p:cNvPr>
          <p:cNvSpPr txBox="1"/>
          <p:nvPr/>
        </p:nvSpPr>
        <p:spPr>
          <a:xfrm>
            <a:off x="5038344" y="1453895"/>
            <a:ext cx="3291840" cy="1965960"/>
          </a:xfrm>
          <a:prstGeom prst="rect">
            <a:avLst/>
          </a:prstGeom>
          <a:noFill/>
        </p:spPr>
        <p:txBody>
          <a:bodyPr wrap="square">
            <a:spAutoFit/>
          </a:bodyPr>
          <a:lstStyle/>
          <a:p>
            <a:pPr marL="285750" indent="-285750">
              <a:buFont typeface="Arial" panose="020B0604020202020204" pitchFamily="34" charset="0"/>
              <a:buChar char="•"/>
            </a:pPr>
            <a:r>
              <a:rPr lang="en-US" sz="1800" b="1"/>
              <a:t>n_pixels </a:t>
            </a:r>
            <a:r>
              <a:rPr lang="en-US" sz="1800"/>
              <a:t>(Cluster Size)</a:t>
            </a:r>
          </a:p>
          <a:p>
            <a:pPr marL="285750" indent="-285750">
              <a:buFont typeface="Arial" panose="020B0604020202020204" pitchFamily="34" charset="0"/>
              <a:buChar char="•"/>
            </a:pPr>
            <a:r>
              <a:rPr lang="en-US" sz="1800" b="1"/>
              <a:t>ΣToT</a:t>
            </a:r>
          </a:p>
          <a:p>
            <a:pPr marL="285750" indent="-285750">
              <a:buFont typeface="Arial" panose="020B0604020202020204" pitchFamily="34" charset="0"/>
              <a:buChar char="•"/>
            </a:pPr>
            <a:r>
              <a:rPr lang="en-US" sz="1800" b="1"/>
              <a:t>max ToT</a:t>
            </a:r>
          </a:p>
          <a:p>
            <a:pPr marL="285750" indent="-285750">
              <a:buFont typeface="Arial" panose="020B0604020202020204" pitchFamily="34" charset="0"/>
              <a:buChar char="•"/>
            </a:pPr>
            <a:r>
              <a:rPr lang="en-US" sz="1800" b="1"/>
              <a:t>Linearity</a:t>
            </a:r>
          </a:p>
          <a:p>
            <a:pPr marL="285750" indent="-285750">
              <a:buFont typeface="Arial" panose="020B0604020202020204" pitchFamily="34" charset="0"/>
              <a:buChar char="•"/>
            </a:pPr>
            <a:r>
              <a:rPr lang="en-US" sz="1800" b="1"/>
              <a:t>Roundness</a:t>
            </a:r>
          </a:p>
          <a:p>
            <a:pPr marL="285750" indent="-285750">
              <a:buFont typeface="Arial" panose="020B0604020202020204" pitchFamily="34" charset="0"/>
              <a:buChar char="•"/>
            </a:pPr>
            <a:r>
              <a:rPr lang="en-US" sz="1800" b="1"/>
              <a:t>Feret diameter</a:t>
            </a:r>
          </a:p>
          <a:p>
            <a:pPr marL="285750" indent="-285750">
              <a:buFont typeface="Arial" panose="020B0604020202020204" pitchFamily="34" charset="0"/>
              <a:buChar char="•"/>
            </a:pPr>
            <a:r>
              <a:rPr lang="en-US" sz="1800"/>
              <a:t>…</a:t>
            </a:r>
            <a:endParaRPr lang="en-US" sz="1800" dirty="0"/>
          </a:p>
        </p:txBody>
      </p:sp>
      <p:sp>
        <p:nvSpPr>
          <p:cNvPr id="11" name="TextBox 10">
            <a:extLst>
              <a:ext uri="{FF2B5EF4-FFF2-40B4-BE49-F238E27FC236}">
                <a16:creationId xmlns:a16="http://schemas.microsoft.com/office/drawing/2014/main" id="{79FF64B5-974E-2C2D-D37D-10BED11581B0}"/>
              </a:ext>
            </a:extLst>
          </p:cNvPr>
          <p:cNvSpPr txBox="1"/>
          <p:nvPr/>
        </p:nvSpPr>
        <p:spPr>
          <a:xfrm>
            <a:off x="5038344" y="1040630"/>
            <a:ext cx="4021836" cy="369332"/>
          </a:xfrm>
          <a:prstGeom prst="rect">
            <a:avLst/>
          </a:prstGeom>
          <a:noFill/>
        </p:spPr>
        <p:txBody>
          <a:bodyPr wrap="square">
            <a:spAutoFit/>
          </a:bodyPr>
          <a:lstStyle/>
          <a:p>
            <a:r>
              <a:rPr lang="en-US" sz="1800" dirty="0"/>
              <a:t>“</a:t>
            </a:r>
            <a:r>
              <a:rPr lang="en-US" sz="1800" b="1" u="sng" dirty="0"/>
              <a:t>engineered features</a:t>
            </a:r>
            <a:r>
              <a:rPr lang="en-US" sz="1800" dirty="0"/>
              <a:t>”, for example:</a:t>
            </a:r>
          </a:p>
        </p:txBody>
      </p:sp>
      <p:pic>
        <p:nvPicPr>
          <p:cNvPr id="13" name="Picture 12">
            <a:extLst>
              <a:ext uri="{FF2B5EF4-FFF2-40B4-BE49-F238E27FC236}">
                <a16:creationId xmlns:a16="http://schemas.microsoft.com/office/drawing/2014/main" id="{D6DB0834-34ED-09C3-BB1C-BC96A78EFC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715" y="1356744"/>
            <a:ext cx="2086889" cy="2086889"/>
          </a:xfrm>
          <a:prstGeom prst="rect">
            <a:avLst/>
          </a:prstGeom>
        </p:spPr>
      </p:pic>
      <p:pic>
        <p:nvPicPr>
          <p:cNvPr id="14" name="Picture 13">
            <a:extLst>
              <a:ext uri="{FF2B5EF4-FFF2-40B4-BE49-F238E27FC236}">
                <a16:creationId xmlns:a16="http://schemas.microsoft.com/office/drawing/2014/main" id="{C4D81F3F-100B-531C-B534-F6C5BB5C36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6889" y="1356744"/>
            <a:ext cx="2145044" cy="2145044"/>
          </a:xfrm>
          <a:prstGeom prst="rect">
            <a:avLst/>
          </a:prstGeom>
        </p:spPr>
      </p:pic>
      <p:sp>
        <p:nvSpPr>
          <p:cNvPr id="18" name="TextBox 17">
            <a:extLst>
              <a:ext uri="{FF2B5EF4-FFF2-40B4-BE49-F238E27FC236}">
                <a16:creationId xmlns:a16="http://schemas.microsoft.com/office/drawing/2014/main" id="{C53D587C-D9C3-F056-9FD7-94511AA595D2}"/>
              </a:ext>
            </a:extLst>
          </p:cNvPr>
          <p:cNvSpPr txBox="1"/>
          <p:nvPr/>
        </p:nvSpPr>
        <p:spPr>
          <a:xfrm>
            <a:off x="329184" y="3108960"/>
            <a:ext cx="1965960" cy="274320"/>
          </a:xfrm>
          <a:prstGeom prst="rect">
            <a:avLst/>
          </a:prstGeom>
          <a:noFill/>
        </p:spPr>
        <p:txBody>
          <a:bodyPr wrap="square" lIns="27432" tIns="27432" rIns="27432" bIns="27432" rtlCol="0">
            <a:spAutoFit/>
          </a:bodyPr>
          <a:lstStyle/>
          <a:p>
            <a:pPr marL="0" indent="0">
              <a:buNone/>
            </a:pPr>
            <a:r>
              <a:rPr lang="en-US" sz="1100" b="1" dirty="0">
                <a:solidFill>
                  <a:schemeClr val="bg1"/>
                </a:solidFill>
                <a:latin typeface="Arial"/>
              </a:rPr>
              <a:t>Am-241 alphas, 5.5 MeV</a:t>
            </a:r>
          </a:p>
        </p:txBody>
      </p:sp>
      <p:sp>
        <p:nvSpPr>
          <p:cNvPr id="19" name="TextBox 18">
            <a:extLst>
              <a:ext uri="{FF2B5EF4-FFF2-40B4-BE49-F238E27FC236}">
                <a16:creationId xmlns:a16="http://schemas.microsoft.com/office/drawing/2014/main" id="{1C669A1A-2ED2-B0B5-D0BA-BBA0E66BFB43}"/>
              </a:ext>
            </a:extLst>
          </p:cNvPr>
          <p:cNvSpPr txBox="1"/>
          <p:nvPr/>
        </p:nvSpPr>
        <p:spPr>
          <a:xfrm>
            <a:off x="2633472" y="3017520"/>
            <a:ext cx="2084831" cy="457200"/>
          </a:xfrm>
          <a:prstGeom prst="rect">
            <a:avLst/>
          </a:prstGeom>
          <a:noFill/>
        </p:spPr>
        <p:txBody>
          <a:bodyPr wrap="square" lIns="27432" tIns="27432" rIns="27432" bIns="27432" rtlCol="0">
            <a:spAutoFit/>
          </a:bodyPr>
          <a:lstStyle/>
          <a:p>
            <a:pPr marL="0" indent="0">
              <a:buNone/>
            </a:pPr>
            <a:r>
              <a:rPr lang="en-US" sz="1100" b="1" dirty="0">
                <a:solidFill>
                  <a:schemeClr val="bg1"/>
                </a:solidFill>
                <a:latin typeface="Arial"/>
              </a:rPr>
              <a:t>Cs-137 Compton electrons</a:t>
            </a:r>
          </a:p>
          <a:p>
            <a:pPr marL="0" indent="0">
              <a:buNone/>
            </a:pPr>
            <a:r>
              <a:rPr lang="en-US" sz="1100" b="1" dirty="0">
                <a:solidFill>
                  <a:schemeClr val="bg1"/>
                </a:solidFill>
                <a:latin typeface="Arial"/>
              </a:rPr>
              <a:t>from 662 keV gammas</a:t>
            </a:r>
          </a:p>
        </p:txBody>
      </p:sp>
      <p:sp>
        <p:nvSpPr>
          <p:cNvPr id="9" name="TextBox 8">
            <a:extLst>
              <a:ext uri="{FF2B5EF4-FFF2-40B4-BE49-F238E27FC236}">
                <a16:creationId xmlns:a16="http://schemas.microsoft.com/office/drawing/2014/main" id="{04BC491A-6E70-6F0B-D25B-65AADEDCD974}"/>
              </a:ext>
            </a:extLst>
          </p:cNvPr>
          <p:cNvSpPr txBox="1"/>
          <p:nvPr/>
        </p:nvSpPr>
        <p:spPr>
          <a:xfrm>
            <a:off x="329184" y="3369633"/>
            <a:ext cx="1800787" cy="307777"/>
          </a:xfrm>
          <a:prstGeom prst="rect">
            <a:avLst/>
          </a:prstGeom>
          <a:noFill/>
        </p:spPr>
        <p:txBody>
          <a:bodyPr wrap="square">
            <a:spAutoFit/>
          </a:bodyPr>
          <a:lstStyle/>
          <a:p>
            <a:r>
              <a:rPr lang="en-US" sz="1400" dirty="0">
                <a:effectLst/>
                <a:latin typeface="Calibri" panose="020F0502020204030204" pitchFamily="34" charset="0"/>
                <a:ea typeface="Calibri" panose="020F0502020204030204" pitchFamily="34" charset="0"/>
              </a:rPr>
              <a:t>Am-241 is illustrative</a:t>
            </a:r>
            <a:endParaRPr lang="en-US" sz="1400" dirty="0"/>
          </a:p>
        </p:txBody>
      </p:sp>
    </p:spTree>
    <p:extLst>
      <p:ext uri="{BB962C8B-B14F-4D97-AF65-F5344CB8AC3E}">
        <p14:creationId xmlns:p14="http://schemas.microsoft.com/office/powerpoint/2010/main" val="2540787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200" b="1" kern="0" spc="120" dirty="0">
                <a:solidFill>
                  <a:schemeClr val="accent1"/>
                </a:solidFill>
              </a:rPr>
              <a:t>03 / THE IDEA</a:t>
            </a:r>
            <a:endParaRPr lang="en-US" sz="1200" dirty="0"/>
          </a:p>
        </p:txBody>
      </p:sp>
      <p:sp>
        <p:nvSpPr>
          <p:cNvPr id="3" name="Text 1"/>
          <p:cNvSpPr>
            <a:spLocks noGrp="1"/>
          </p:cNvSpPr>
          <p:nvPr>
            <p:ph type="title" idx="103" hasCustomPrompt="1"/>
          </p:nvPr>
        </p:nvSpPr>
        <p:spPr>
          <a:xfrm>
            <a:off x="2377440" y="91440"/>
            <a:ext cx="6309360" cy="1051560"/>
          </a:xfrm>
          <a:prstGeom prst="rect">
            <a:avLst/>
          </a:prstGeom>
          <a:noFill/>
          <a:ln/>
        </p:spPr>
        <p:txBody>
          <a:bodyPr wrap="square" lIns="0" tIns="0" rIns="0" bIns="0" rtlCol="0" anchor="t"/>
          <a:lstStyle/>
          <a:p>
            <a:pPr marL="0" indent="0" algn="l">
              <a:buNone/>
            </a:pPr>
            <a:r>
              <a:rPr lang="en-US" sz="2800" b="1" dirty="0">
                <a:solidFill>
                  <a:schemeClr val="tx1"/>
                </a:solidFill>
              </a:rPr>
              <a:t>A cluster is a point cloud, not an image</a:t>
            </a:r>
            <a:endParaRPr lang="en-US" sz="2800" dirty="0"/>
          </a:p>
        </p:txBody>
      </p:sp>
      <p:sp>
        <p:nvSpPr>
          <p:cNvPr id="5" name="Text 2"/>
          <p:cNvSpPr txBox="1"/>
          <p:nvPr/>
        </p:nvSpPr>
        <p:spPr>
          <a:xfrm>
            <a:off x="83820" y="832104"/>
            <a:ext cx="2202180" cy="1280160"/>
          </a:xfrm>
          <a:prstGeom prst="rect">
            <a:avLst/>
          </a:prstGeom>
          <a:noFill/>
          <a:ln/>
        </p:spPr>
        <p:txBody>
          <a:bodyPr wrap="square" lIns="0" tIns="0" rIns="0" bIns="0" rtlCol="0" anchor="t"/>
          <a:lstStyle/>
          <a:p>
            <a:pPr marL="0" indent="0">
              <a:spcAft>
                <a:spcPts val="400"/>
              </a:spcAft>
              <a:buNone/>
            </a:pPr>
            <a:r>
              <a:rPr lang="en-US" sz="1300" b="0" dirty="0">
                <a:solidFill>
                  <a:schemeClr val="tx2"/>
                </a:solidFill>
              </a:rPr>
              <a:t>Qi et al., NeurIPS 2017</a:t>
            </a:r>
          </a:p>
          <a:p>
            <a:pPr marL="0" indent="0">
              <a:spcAft>
                <a:spcPts val="400"/>
              </a:spcAft>
              <a:buNone/>
            </a:pPr>
            <a:r>
              <a:rPr lang="en-US" sz="1300" b="0" dirty="0">
                <a:solidFill>
                  <a:schemeClr val="tx2"/>
                </a:solidFill>
              </a:rPr>
              <a:t>two set-abstraction levels: </a:t>
            </a:r>
            <a:br>
              <a:rPr lang="en-US" sz="1300" b="0" dirty="0">
                <a:solidFill>
                  <a:schemeClr val="tx2"/>
                </a:solidFill>
              </a:rPr>
            </a:br>
            <a:r>
              <a:rPr lang="en-US" sz="1300" b="0" dirty="0">
                <a:solidFill>
                  <a:schemeClr val="tx2"/>
                </a:solidFill>
              </a:rPr>
              <a:t>32 → 8 centroids, </a:t>
            </a:r>
            <a:br>
              <a:rPr lang="en-US" sz="1300" b="0" dirty="0">
                <a:solidFill>
                  <a:schemeClr val="tx2"/>
                </a:solidFill>
              </a:rPr>
            </a:br>
            <a:r>
              <a:rPr lang="en-US" sz="1300" b="0" dirty="0">
                <a:solidFill>
                  <a:schemeClr val="tx2"/>
                </a:solidFill>
              </a:rPr>
              <a:t>16 </a:t>
            </a:r>
            <a:r>
              <a:rPr lang="en-US" sz="1300" b="0" dirty="0" err="1">
                <a:solidFill>
                  <a:schemeClr val="tx2"/>
                </a:solidFill>
              </a:rPr>
              <a:t>neighbours</a:t>
            </a:r>
            <a:r>
              <a:rPr lang="en-US" sz="1300" b="0" dirty="0">
                <a:solidFill>
                  <a:schemeClr val="tx2"/>
                </a:solidFill>
              </a:rPr>
              <a:t>,</a:t>
            </a:r>
          </a:p>
          <a:p>
            <a:pPr marL="0" indent="0">
              <a:spcAft>
                <a:spcPts val="400"/>
              </a:spcAft>
              <a:buNone/>
            </a:pPr>
            <a:r>
              <a:rPr lang="en-US" sz="1300" b="0" dirty="0">
                <a:solidFill>
                  <a:schemeClr val="tx2"/>
                </a:solidFill>
              </a:rPr>
              <a:t>166,214 trainable parameters </a:t>
            </a:r>
          </a:p>
        </p:txBody>
      </p:sp>
      <p:sp>
        <p:nvSpPr>
          <p:cNvPr id="6" name="Text 3"/>
          <p:cNvSpPr txBox="1"/>
          <p:nvPr/>
        </p:nvSpPr>
        <p:spPr>
          <a:xfrm>
            <a:off x="2377440" y="981824"/>
            <a:ext cx="6309360" cy="859536"/>
          </a:xfrm>
          <a:prstGeom prst="rect">
            <a:avLst/>
          </a:prstGeom>
          <a:noFill/>
          <a:ln/>
        </p:spPr>
        <p:txBody>
          <a:bodyPr wrap="square" lIns="0" tIns="0" rIns="0" bIns="0" rtlCol="0" anchor="ctr"/>
          <a:lstStyle/>
          <a:p>
            <a:pPr marL="0" indent="0">
              <a:spcAft>
                <a:spcPts val="200"/>
              </a:spcAft>
              <a:buNone/>
            </a:pPr>
            <a:r>
              <a:rPr lang="en-US" sz="1600" b="1" dirty="0">
                <a:solidFill>
                  <a:schemeClr val="tx1"/>
                </a:solidFill>
              </a:rPr>
              <a:t>C = { (x, y, ToA, ToT) }  —  an unordered set of up to 128 points, normalised per cluster</a:t>
            </a:r>
          </a:p>
          <a:p>
            <a:pPr marL="0" indent="0">
              <a:buNone/>
            </a:pPr>
            <a:r>
              <a:rPr lang="en-US" sz="1150" b="0" dirty="0">
                <a:solidFill>
                  <a:schemeClr val="tx2"/>
                </a:solidFill>
              </a:rPr>
              <a:t>128 = fixed input size of the network, far above the typical cluster (median 4 px, 95.9 % below 16 px); shorter clusters are zero-padded and the padding is never selected as a neighbour</a:t>
            </a:r>
          </a:p>
        </p:txBody>
      </p:sp>
      <p:sp>
        <p:nvSpPr>
          <p:cNvPr id="7" name="metric card"/>
          <p:cNvSpPr/>
          <p:nvPr/>
        </p:nvSpPr>
        <p:spPr>
          <a:xfrm>
            <a:off x="2377440" y="1856231"/>
            <a:ext cx="6309360" cy="420624"/>
          </a:xfrm>
          <a:prstGeom prst="roundRect">
            <a:avLst>
              <a:gd name="adj" fmla="val 9677"/>
            </a:avLst>
          </a:prstGeom>
          <a:solidFill>
            <a:schemeClr val="bg2"/>
          </a:solidFill>
          <a:ln/>
        </p:spPr>
        <p:txBody>
          <a:bodyPr/>
          <a:lstStyle/>
          <a:p>
            <a:endParaRPr lang="en-US"/>
          </a:p>
        </p:txBody>
      </p:sp>
      <p:pic>
        <p:nvPicPr>
          <p:cNvPr id="8" name="Image 0" descr="assets/eq_metric.png"/>
          <p:cNvPicPr>
            <a:picLocks noChangeAspect="1"/>
          </p:cNvPicPr>
          <p:nvPr/>
        </p:nvPicPr>
        <p:blipFill>
          <a:blip r:embed="rId3"/>
          <a:stretch>
            <a:fillRect/>
          </a:stretch>
        </p:blipFill>
        <p:spPr>
          <a:xfrm>
            <a:off x="2697480" y="1924812"/>
            <a:ext cx="5669280" cy="283464"/>
          </a:xfrm>
          <a:prstGeom prst="rect">
            <a:avLst/>
          </a:prstGeom>
        </p:spPr>
      </p:pic>
      <p:sp>
        <p:nvSpPr>
          <p:cNvPr id="9" name="Text 5"/>
          <p:cNvSpPr txBox="1"/>
          <p:nvPr/>
        </p:nvSpPr>
        <p:spPr>
          <a:xfrm>
            <a:off x="2377440" y="2295144"/>
            <a:ext cx="6309360" cy="219456"/>
          </a:xfrm>
          <a:prstGeom prst="rect">
            <a:avLst/>
          </a:prstGeom>
          <a:noFill/>
          <a:ln/>
        </p:spPr>
        <p:txBody>
          <a:bodyPr wrap="square" lIns="0" tIns="0" rIns="0" bIns="0" rtlCol="0" anchor="ctr"/>
          <a:lstStyle/>
          <a:p>
            <a:pPr marL="0" indent="0">
              <a:buNone/>
            </a:pPr>
            <a:r>
              <a:rPr lang="en-US" sz="1100" b="0" i="1" dirty="0">
                <a:solidFill>
                  <a:schemeClr val="tx2"/>
                </a:solidFill>
              </a:rPr>
              <a:t>exchange rate between pixels, nanoseconds and ToT counts: learned, not fixed by hand</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5</a:t>
            </a:fld>
            <a:endParaRPr lang="en-US"/>
          </a:p>
        </p:txBody>
      </p:sp>
      <p:sp>
        <p:nvSpPr>
          <p:cNvPr id="14" name="TextBox 13">
            <a:extLst>
              <a:ext uri="{FF2B5EF4-FFF2-40B4-BE49-F238E27FC236}">
                <a16:creationId xmlns:a16="http://schemas.microsoft.com/office/drawing/2014/main" id="{8CB3A5D3-F0B4-B845-7084-7EFF5C015D64}"/>
              </a:ext>
            </a:extLst>
          </p:cNvPr>
          <p:cNvSpPr txBox="1"/>
          <p:nvPr/>
        </p:nvSpPr>
        <p:spPr>
          <a:xfrm>
            <a:off x="83820" y="4853223"/>
            <a:ext cx="7261860" cy="261610"/>
          </a:xfrm>
          <a:prstGeom prst="rect">
            <a:avLst/>
          </a:prstGeom>
          <a:noFill/>
        </p:spPr>
        <p:txBody>
          <a:bodyPr wrap="square">
            <a:spAutoFit/>
          </a:bodyPr>
          <a:lstStyle/>
          <a:p>
            <a:r>
              <a:rPr lang="en-US" sz="1100" dirty="0"/>
              <a:t>(*) Each cluster is re-</a:t>
            </a:r>
            <a:r>
              <a:rPr lang="en-US" sz="1100" dirty="0" err="1"/>
              <a:t>centred</a:t>
            </a:r>
            <a:r>
              <a:rPr lang="en-US" sz="1100" dirty="0"/>
              <a:t> and scaled to unit range — positions, in-cluster time and ToT relative to its maximum</a:t>
            </a:r>
          </a:p>
        </p:txBody>
      </p:sp>
      <p:sp>
        <p:nvSpPr>
          <p:cNvPr id="26" name="pipe label 0"/>
          <p:cNvSpPr txBox="1"/>
          <p:nvPr/>
        </p:nvSpPr>
        <p:spPr>
          <a:xfrm>
            <a:off x="384048" y="2542032"/>
            <a:ext cx="1572768" cy="201168"/>
          </a:xfrm>
          <a:prstGeom prst="rect">
            <a:avLst/>
          </a:prstGeom>
          <a:noFill/>
        </p:spPr>
        <p:txBody>
          <a:bodyPr wrap="square" lIns="0" tIns="0" rIns="0" bIns="0" rtlCol="0" anchor="t">
            <a:spAutoFit/>
          </a:bodyPr>
          <a:lstStyle/>
          <a:p>
            <a:pPr marL="0" indent="0" algn="ctr">
              <a:buNone/>
            </a:pPr>
            <a:r>
              <a:rPr lang="en-US" sz="1000" b="1" spc="100" dirty="0">
                <a:solidFill>
                  <a:schemeClr val="accent1"/>
                </a:solidFill>
              </a:rPr>
              <a:t>①  INPUT</a:t>
            </a:r>
          </a:p>
        </p:txBody>
      </p:sp>
      <p:sp>
        <p:nvSpPr>
          <p:cNvPr id="27" name="pipe card 0"/>
          <p:cNvSpPr/>
          <p:nvPr/>
        </p:nvSpPr>
        <p:spPr>
          <a:xfrm>
            <a:off x="384048" y="2743200"/>
            <a:ext cx="1572768" cy="914400"/>
          </a:xfrm>
          <a:prstGeom prst="roundRect">
            <a:avLst>
              <a:gd name="adj" fmla="val 6000"/>
            </a:avLst>
          </a:prstGeom>
          <a:solidFill>
            <a:srgbClr val="EAF0F4"/>
          </a:solidFill>
          <a:ln>
            <a:noFill/>
          </a:ln>
          <a:effectLst/>
        </p:spPr>
        <p:txBody>
          <a:bodyPr rtlCol="0" anchor="ctr"/>
          <a:lstStyle/>
          <a:p>
            <a:pPr algn="ctr"/>
            <a:endParaRPr/>
          </a:p>
        </p:txBody>
      </p:sp>
      <p:pic>
        <p:nvPicPr>
          <p:cNvPr id="28" name="pipe img 0" descr="panel_input.png"/>
          <p:cNvPicPr>
            <a:picLocks noChangeAspect="1"/>
          </p:cNvPicPr>
          <p:nvPr/>
        </p:nvPicPr>
        <p:blipFill>
          <a:blip r:embed="rId4"/>
          <a:stretch>
            <a:fillRect/>
          </a:stretch>
        </p:blipFill>
        <p:spPr>
          <a:xfrm>
            <a:off x="659856" y="2816352"/>
            <a:ext cx="1021151" cy="768096"/>
          </a:xfrm>
          <a:prstGeom prst="rect">
            <a:avLst/>
          </a:prstGeom>
        </p:spPr>
      </p:pic>
      <p:sp>
        <p:nvSpPr>
          <p:cNvPr id="29" name="time order"/>
          <p:cNvSpPr txBox="1"/>
          <p:nvPr/>
        </p:nvSpPr>
        <p:spPr>
          <a:xfrm>
            <a:off x="566928" y="2834640"/>
            <a:ext cx="1188720" cy="164592"/>
          </a:xfrm>
          <a:prstGeom prst="rect">
            <a:avLst/>
          </a:prstGeom>
          <a:noFill/>
        </p:spPr>
        <p:txBody>
          <a:bodyPr wrap="square" lIns="0" tIns="0" rIns="0" bIns="0" rtlCol="0" anchor="t">
            <a:spAutoFit/>
          </a:bodyPr>
          <a:lstStyle/>
          <a:p>
            <a:pPr marL="0" indent="0" algn="ctr">
              <a:buNone/>
            </a:pPr>
            <a:r>
              <a:rPr lang="en-US" sz="850" b="0" dirty="0">
                <a:solidFill>
                  <a:srgbClr val="087E8B"/>
                </a:solidFill>
              </a:rPr>
              <a:t>time order →</a:t>
            </a:r>
          </a:p>
        </p:txBody>
      </p:sp>
      <p:sp>
        <p:nvSpPr>
          <p:cNvPr id="30" name="pipe size 0"/>
          <p:cNvSpPr txBox="1"/>
          <p:nvPr/>
        </p:nvSpPr>
        <p:spPr>
          <a:xfrm>
            <a:off x="384048" y="3675887"/>
            <a:ext cx="1572768" cy="256032"/>
          </a:xfrm>
          <a:prstGeom prst="rect">
            <a:avLst/>
          </a:prstGeom>
          <a:noFill/>
        </p:spPr>
        <p:txBody>
          <a:bodyPr wrap="square" lIns="0" tIns="0" rIns="0" bIns="0" rtlCol="0" anchor="t">
            <a:spAutoFit/>
          </a:bodyPr>
          <a:lstStyle/>
          <a:p>
            <a:pPr marL="0" indent="0" algn="ctr">
              <a:buNone/>
            </a:pPr>
            <a:r>
              <a:rPr lang="en-US" sz="1500" b="1" dirty="0">
                <a:solidFill>
                  <a:schemeClr val="tx1"/>
                </a:solidFill>
              </a:rPr>
              <a:t>N × 4</a:t>
            </a:r>
          </a:p>
        </p:txBody>
      </p:sp>
      <p:sp>
        <p:nvSpPr>
          <p:cNvPr id="31" name="pipe cap 0"/>
          <p:cNvSpPr txBox="1"/>
          <p:nvPr/>
        </p:nvSpPr>
        <p:spPr>
          <a:xfrm>
            <a:off x="402336" y="3931920"/>
            <a:ext cx="1536192" cy="548640"/>
          </a:xfrm>
          <a:prstGeom prst="rect">
            <a:avLst/>
          </a:prstGeom>
          <a:noFill/>
        </p:spPr>
        <p:txBody>
          <a:bodyPr wrap="square" lIns="0" tIns="0" rIns="0" bIns="0" rtlCol="0" anchor="t">
            <a:spAutoFit/>
          </a:bodyPr>
          <a:lstStyle/>
          <a:p>
            <a:pPr marL="0" indent="0" algn="ctr">
              <a:buNone/>
            </a:pPr>
            <a:r>
              <a:rPr lang="en-US" sz="950" b="0" dirty="0">
                <a:solidFill>
                  <a:schemeClr val="tx2"/>
                </a:solidFill>
              </a:rPr>
              <a:t>each pixel = </a:t>
            </a:r>
            <a:r>
              <a:rPr lang="en-US" sz="950" b="1" dirty="0">
                <a:solidFill>
                  <a:schemeClr val="tx1"/>
                </a:solidFill>
              </a:rPr>
              <a:t>one 4D point</a:t>
            </a:r>
            <a:r>
              <a:rPr lang="en-US" sz="950" b="0" dirty="0">
                <a:solidFill>
                  <a:schemeClr val="tx2"/>
                </a:solidFill>
              </a:rPr>
              <a:t> (x, y, ToA, ToT) · arrow = time order</a:t>
            </a:r>
          </a:p>
        </p:txBody>
      </p:sp>
      <p:sp>
        <p:nvSpPr>
          <p:cNvPr id="32" name="pipe arrow 0"/>
          <p:cNvSpPr/>
          <p:nvPr/>
        </p:nvSpPr>
        <p:spPr>
          <a:xfrm>
            <a:off x="1970532" y="3127248"/>
            <a:ext cx="100584" cy="146304"/>
          </a:xfrm>
          <a:prstGeom prst="rightArrow">
            <a:avLst/>
          </a:prstGeom>
          <a:solidFill>
            <a:srgbClr val="087E8B"/>
          </a:solidFill>
          <a:ln>
            <a:noFill/>
          </a:ln>
          <a:effectLst/>
        </p:spPr>
        <p:txBody>
          <a:bodyPr rtlCol="0" anchor="ctr"/>
          <a:lstStyle/>
          <a:p>
            <a:pPr algn="ctr"/>
            <a:endParaRPr/>
          </a:p>
        </p:txBody>
      </p:sp>
      <p:sp>
        <p:nvSpPr>
          <p:cNvPr id="33" name="pipe label 1"/>
          <p:cNvSpPr txBox="1"/>
          <p:nvPr/>
        </p:nvSpPr>
        <p:spPr>
          <a:xfrm>
            <a:off x="2084831" y="2542032"/>
            <a:ext cx="1572768" cy="201168"/>
          </a:xfrm>
          <a:prstGeom prst="rect">
            <a:avLst/>
          </a:prstGeom>
          <a:noFill/>
        </p:spPr>
        <p:txBody>
          <a:bodyPr wrap="square" lIns="0" tIns="0" rIns="0" bIns="0" rtlCol="0" anchor="t">
            <a:spAutoFit/>
          </a:bodyPr>
          <a:lstStyle/>
          <a:p>
            <a:pPr marL="0" indent="0" algn="ctr">
              <a:buNone/>
            </a:pPr>
            <a:r>
              <a:rPr lang="en-US" sz="1000" b="1" spc="100" dirty="0">
                <a:solidFill>
                  <a:schemeClr val="accent1"/>
                </a:solidFill>
              </a:rPr>
              <a:t>②  SA 1 · 16-NN</a:t>
            </a:r>
          </a:p>
        </p:txBody>
      </p:sp>
      <p:sp>
        <p:nvSpPr>
          <p:cNvPr id="34" name="pipe card 1"/>
          <p:cNvSpPr/>
          <p:nvPr/>
        </p:nvSpPr>
        <p:spPr>
          <a:xfrm>
            <a:off x="2084831" y="2743200"/>
            <a:ext cx="1572768" cy="914400"/>
          </a:xfrm>
          <a:prstGeom prst="roundRect">
            <a:avLst>
              <a:gd name="adj" fmla="val 6000"/>
            </a:avLst>
          </a:prstGeom>
          <a:solidFill>
            <a:srgbClr val="EAF0F4"/>
          </a:solidFill>
          <a:ln>
            <a:noFill/>
          </a:ln>
          <a:effectLst/>
        </p:spPr>
        <p:txBody>
          <a:bodyPr rtlCol="0" anchor="ctr"/>
          <a:lstStyle/>
          <a:p>
            <a:pPr algn="ctr"/>
            <a:endParaRPr/>
          </a:p>
        </p:txBody>
      </p:sp>
      <p:pic>
        <p:nvPicPr>
          <p:cNvPr id="35" name="pipe img 1" descr="panel_sa1.png"/>
          <p:cNvPicPr>
            <a:picLocks noChangeAspect="1"/>
          </p:cNvPicPr>
          <p:nvPr/>
        </p:nvPicPr>
        <p:blipFill>
          <a:blip r:embed="rId5"/>
          <a:stretch>
            <a:fillRect/>
          </a:stretch>
        </p:blipFill>
        <p:spPr>
          <a:xfrm>
            <a:off x="2360640" y="2816352"/>
            <a:ext cx="1021151" cy="768096"/>
          </a:xfrm>
          <a:prstGeom prst="rect">
            <a:avLst/>
          </a:prstGeom>
        </p:spPr>
      </p:pic>
      <p:sp>
        <p:nvSpPr>
          <p:cNvPr id="36" name="pipe size 1"/>
          <p:cNvSpPr txBox="1"/>
          <p:nvPr/>
        </p:nvSpPr>
        <p:spPr>
          <a:xfrm>
            <a:off x="2084831" y="3675887"/>
            <a:ext cx="1572768" cy="256032"/>
          </a:xfrm>
          <a:prstGeom prst="rect">
            <a:avLst/>
          </a:prstGeom>
          <a:noFill/>
        </p:spPr>
        <p:txBody>
          <a:bodyPr wrap="square" lIns="0" tIns="0" rIns="0" bIns="0" rtlCol="0" anchor="t">
            <a:spAutoFit/>
          </a:bodyPr>
          <a:lstStyle/>
          <a:p>
            <a:pPr marL="0" indent="0" algn="ctr">
              <a:buNone/>
            </a:pPr>
            <a:r>
              <a:rPr lang="en-US" sz="1500" b="1" dirty="0">
                <a:solidFill>
                  <a:schemeClr val="tx1"/>
                </a:solidFill>
              </a:rPr>
              <a:t>32 × 68</a:t>
            </a:r>
          </a:p>
        </p:txBody>
      </p:sp>
      <p:sp>
        <p:nvSpPr>
          <p:cNvPr id="37" name="pipe cap 1"/>
          <p:cNvSpPr txBox="1"/>
          <p:nvPr/>
        </p:nvSpPr>
        <p:spPr>
          <a:xfrm>
            <a:off x="2103120" y="3931920"/>
            <a:ext cx="1536192" cy="548640"/>
          </a:xfrm>
          <a:prstGeom prst="rect">
            <a:avLst/>
          </a:prstGeom>
          <a:noFill/>
        </p:spPr>
        <p:txBody>
          <a:bodyPr wrap="square" lIns="0" tIns="0" rIns="0" bIns="0" rtlCol="0" anchor="t">
            <a:spAutoFit/>
          </a:bodyPr>
          <a:lstStyle/>
          <a:p>
            <a:pPr marL="0" indent="0" algn="ctr">
              <a:buNone/>
            </a:pPr>
            <a:r>
              <a:rPr lang="en-US" sz="950" b="1" dirty="0">
                <a:solidFill>
                  <a:schemeClr val="tx1"/>
                </a:solidFill>
              </a:rPr>
              <a:t>32 centroids</a:t>
            </a:r>
            <a:r>
              <a:rPr lang="en-US" sz="950" b="0" dirty="0">
                <a:solidFill>
                  <a:schemeClr val="tx2"/>
                </a:solidFill>
              </a:rPr>
              <a:t> + 16 nearest neighbours in the </a:t>
            </a:r>
            <a:r>
              <a:rPr lang="en-US" sz="950" b="1" dirty="0">
                <a:solidFill>
                  <a:schemeClr val="tx1"/>
                </a:solidFill>
              </a:rPr>
              <a:t>learned metric</a:t>
            </a:r>
            <a:r>
              <a:rPr lang="en-US" sz="950" b="0" dirty="0">
                <a:solidFill>
                  <a:schemeClr val="tx2"/>
                </a:solidFill>
              </a:rPr>
              <a:t> → shared MLP + max-pool</a:t>
            </a:r>
          </a:p>
        </p:txBody>
      </p:sp>
      <p:sp>
        <p:nvSpPr>
          <p:cNvPr id="38" name="pipe arrow 1"/>
          <p:cNvSpPr/>
          <p:nvPr/>
        </p:nvSpPr>
        <p:spPr>
          <a:xfrm>
            <a:off x="3671315" y="3127248"/>
            <a:ext cx="100584" cy="146304"/>
          </a:xfrm>
          <a:prstGeom prst="rightArrow">
            <a:avLst/>
          </a:prstGeom>
          <a:solidFill>
            <a:srgbClr val="087E8B"/>
          </a:solidFill>
          <a:ln>
            <a:noFill/>
          </a:ln>
          <a:effectLst/>
        </p:spPr>
        <p:txBody>
          <a:bodyPr rtlCol="0" anchor="ctr"/>
          <a:lstStyle/>
          <a:p>
            <a:pPr algn="ctr"/>
            <a:endParaRPr/>
          </a:p>
        </p:txBody>
      </p:sp>
      <p:sp>
        <p:nvSpPr>
          <p:cNvPr id="39" name="pipe label 2"/>
          <p:cNvSpPr txBox="1"/>
          <p:nvPr/>
        </p:nvSpPr>
        <p:spPr>
          <a:xfrm>
            <a:off x="3785615" y="2542032"/>
            <a:ext cx="1572768" cy="201168"/>
          </a:xfrm>
          <a:prstGeom prst="rect">
            <a:avLst/>
          </a:prstGeom>
          <a:noFill/>
        </p:spPr>
        <p:txBody>
          <a:bodyPr wrap="square" lIns="0" tIns="0" rIns="0" bIns="0" rtlCol="0" anchor="t">
            <a:spAutoFit/>
          </a:bodyPr>
          <a:lstStyle/>
          <a:p>
            <a:pPr marL="0" indent="0" algn="ctr">
              <a:buNone/>
            </a:pPr>
            <a:r>
              <a:rPr lang="en-US" sz="1000" b="1" spc="100" dirty="0">
                <a:solidFill>
                  <a:schemeClr val="accent1"/>
                </a:solidFill>
              </a:rPr>
              <a:t>③  SA 2 · 16-NN</a:t>
            </a:r>
          </a:p>
        </p:txBody>
      </p:sp>
      <p:sp>
        <p:nvSpPr>
          <p:cNvPr id="40" name="pipe card 2"/>
          <p:cNvSpPr/>
          <p:nvPr/>
        </p:nvSpPr>
        <p:spPr>
          <a:xfrm>
            <a:off x="3785615" y="2743200"/>
            <a:ext cx="1572768" cy="914400"/>
          </a:xfrm>
          <a:prstGeom prst="roundRect">
            <a:avLst>
              <a:gd name="adj" fmla="val 6000"/>
            </a:avLst>
          </a:prstGeom>
          <a:solidFill>
            <a:srgbClr val="EAF0F4"/>
          </a:solidFill>
          <a:ln>
            <a:noFill/>
          </a:ln>
          <a:effectLst/>
        </p:spPr>
        <p:txBody>
          <a:bodyPr rtlCol="0" anchor="ctr"/>
          <a:lstStyle/>
          <a:p>
            <a:pPr algn="ctr"/>
            <a:endParaRPr/>
          </a:p>
        </p:txBody>
      </p:sp>
      <p:pic>
        <p:nvPicPr>
          <p:cNvPr id="41" name="pipe img 2" descr="panel_sa2.png"/>
          <p:cNvPicPr>
            <a:picLocks noChangeAspect="1"/>
          </p:cNvPicPr>
          <p:nvPr/>
        </p:nvPicPr>
        <p:blipFill>
          <a:blip r:embed="rId6"/>
          <a:stretch>
            <a:fillRect/>
          </a:stretch>
        </p:blipFill>
        <p:spPr>
          <a:xfrm>
            <a:off x="4061424" y="2816352"/>
            <a:ext cx="1021151" cy="768096"/>
          </a:xfrm>
          <a:prstGeom prst="rect">
            <a:avLst/>
          </a:prstGeom>
        </p:spPr>
      </p:pic>
      <p:sp>
        <p:nvSpPr>
          <p:cNvPr id="42" name="pipe size 2"/>
          <p:cNvSpPr txBox="1"/>
          <p:nvPr/>
        </p:nvSpPr>
        <p:spPr>
          <a:xfrm>
            <a:off x="3785615" y="3675887"/>
            <a:ext cx="1572768" cy="256032"/>
          </a:xfrm>
          <a:prstGeom prst="rect">
            <a:avLst/>
          </a:prstGeom>
          <a:noFill/>
        </p:spPr>
        <p:txBody>
          <a:bodyPr wrap="square" lIns="0" tIns="0" rIns="0" bIns="0" rtlCol="0" anchor="t">
            <a:spAutoFit/>
          </a:bodyPr>
          <a:lstStyle/>
          <a:p>
            <a:pPr marL="0" indent="0" algn="ctr">
              <a:buNone/>
            </a:pPr>
            <a:r>
              <a:rPr lang="en-US" sz="1500" b="1" dirty="0">
                <a:solidFill>
                  <a:schemeClr val="tx1"/>
                </a:solidFill>
              </a:rPr>
              <a:t>8 × 132</a:t>
            </a:r>
          </a:p>
        </p:txBody>
      </p:sp>
      <p:sp>
        <p:nvSpPr>
          <p:cNvPr id="43" name="pipe cap 2"/>
          <p:cNvSpPr txBox="1"/>
          <p:nvPr/>
        </p:nvSpPr>
        <p:spPr>
          <a:xfrm>
            <a:off x="3803903" y="3931920"/>
            <a:ext cx="1536192" cy="548640"/>
          </a:xfrm>
          <a:prstGeom prst="rect">
            <a:avLst/>
          </a:prstGeom>
          <a:noFill/>
        </p:spPr>
        <p:txBody>
          <a:bodyPr wrap="square" lIns="0" tIns="0" rIns="0" bIns="0" rtlCol="0" anchor="t">
            <a:spAutoFit/>
          </a:bodyPr>
          <a:lstStyle/>
          <a:p>
            <a:pPr marL="0" indent="0" algn="ctr">
              <a:buNone/>
            </a:pPr>
            <a:r>
              <a:rPr lang="en-US" sz="950" b="0" dirty="0">
                <a:solidFill>
                  <a:schemeClr val="tx2"/>
                </a:solidFill>
              </a:rPr>
              <a:t>same operation on the 32 SA 1 points: </a:t>
            </a:r>
            <a:r>
              <a:rPr lang="en-US" sz="950" b="1" dirty="0">
                <a:solidFill>
                  <a:schemeClr val="tx1"/>
                </a:solidFill>
              </a:rPr>
              <a:t>8 centroids</a:t>
            </a:r>
            <a:r>
              <a:rPr lang="en-US" sz="950" b="0" dirty="0">
                <a:solidFill>
                  <a:schemeClr val="tx2"/>
                </a:solidFill>
              </a:rPr>
              <a:t> — a coarser view of the cluster</a:t>
            </a:r>
          </a:p>
        </p:txBody>
      </p:sp>
      <p:sp>
        <p:nvSpPr>
          <p:cNvPr id="44" name="pipe arrow 2"/>
          <p:cNvSpPr/>
          <p:nvPr/>
        </p:nvSpPr>
        <p:spPr>
          <a:xfrm>
            <a:off x="5372099" y="3127248"/>
            <a:ext cx="100584" cy="146304"/>
          </a:xfrm>
          <a:prstGeom prst="rightArrow">
            <a:avLst/>
          </a:prstGeom>
          <a:solidFill>
            <a:srgbClr val="087E8B"/>
          </a:solidFill>
          <a:ln>
            <a:noFill/>
          </a:ln>
          <a:effectLst/>
        </p:spPr>
        <p:txBody>
          <a:bodyPr rtlCol="0" anchor="ctr"/>
          <a:lstStyle/>
          <a:p>
            <a:pPr algn="ctr"/>
            <a:endParaRPr/>
          </a:p>
        </p:txBody>
      </p:sp>
      <p:sp>
        <p:nvSpPr>
          <p:cNvPr id="45" name="pipe label 3"/>
          <p:cNvSpPr txBox="1"/>
          <p:nvPr/>
        </p:nvSpPr>
        <p:spPr>
          <a:xfrm>
            <a:off x="5486400" y="2542032"/>
            <a:ext cx="1572768" cy="201168"/>
          </a:xfrm>
          <a:prstGeom prst="rect">
            <a:avLst/>
          </a:prstGeom>
          <a:noFill/>
        </p:spPr>
        <p:txBody>
          <a:bodyPr wrap="square" lIns="0" tIns="0" rIns="0" bIns="0" rtlCol="0" anchor="t">
            <a:spAutoFit/>
          </a:bodyPr>
          <a:lstStyle/>
          <a:p>
            <a:pPr marL="0" indent="0" algn="ctr">
              <a:buNone/>
            </a:pPr>
            <a:r>
              <a:rPr lang="en-US" sz="1000" b="1" spc="100" dirty="0">
                <a:solidFill>
                  <a:schemeClr val="accent1"/>
                </a:solidFill>
              </a:rPr>
              <a:t>④  GLOBAL + 3</a:t>
            </a:r>
          </a:p>
        </p:txBody>
      </p:sp>
      <p:sp>
        <p:nvSpPr>
          <p:cNvPr id="46" name="pipe card 3"/>
          <p:cNvSpPr/>
          <p:nvPr/>
        </p:nvSpPr>
        <p:spPr>
          <a:xfrm>
            <a:off x="5486400" y="2743200"/>
            <a:ext cx="1572768" cy="914400"/>
          </a:xfrm>
          <a:prstGeom prst="roundRect">
            <a:avLst>
              <a:gd name="adj" fmla="val 6000"/>
            </a:avLst>
          </a:prstGeom>
          <a:solidFill>
            <a:srgbClr val="EAF0F4"/>
          </a:solidFill>
          <a:ln>
            <a:noFill/>
          </a:ln>
          <a:effectLst/>
        </p:spPr>
        <p:txBody>
          <a:bodyPr rtlCol="0" anchor="ctr"/>
          <a:lstStyle/>
          <a:p>
            <a:pPr algn="ctr"/>
            <a:endParaRPr/>
          </a:p>
        </p:txBody>
      </p:sp>
      <p:sp>
        <p:nvSpPr>
          <p:cNvPr id="47" name="global pointnet"/>
          <p:cNvSpPr/>
          <p:nvPr/>
        </p:nvSpPr>
        <p:spPr>
          <a:xfrm>
            <a:off x="5861304" y="2816352"/>
            <a:ext cx="822960" cy="512064"/>
          </a:xfrm>
          <a:prstGeom prst="ellipse">
            <a:avLst/>
          </a:prstGeom>
          <a:solidFill>
            <a:srgbClr val="E9F2FB"/>
          </a:solidFill>
          <a:ln w="12700">
            <a:solidFill>
              <a:srgbClr val="087E8B"/>
            </a:solidFill>
          </a:ln>
          <a:effectLst/>
        </p:spPr>
        <p:txBody>
          <a:bodyPr wrap="square" lIns="0" tIns="0" rIns="0" bIns="0" rtlCol="0" anchor="ctr"/>
          <a:lstStyle/>
          <a:p>
            <a:pPr marL="0" indent="0" algn="ctr">
              <a:buNone/>
            </a:pPr>
            <a:r>
              <a:rPr lang="en-US" sz="800" b="1" dirty="0">
                <a:solidFill>
                  <a:schemeClr val="tx1"/>
                </a:solidFill>
              </a:rPr>
              <a:t>global PointNet</a:t>
            </a:r>
          </a:p>
        </p:txBody>
      </p:sp>
      <p:sp>
        <p:nvSpPr>
          <p:cNvPr id="48" name="plus scalars"/>
          <p:cNvSpPr/>
          <p:nvPr/>
        </p:nvSpPr>
        <p:spPr>
          <a:xfrm>
            <a:off x="5724144" y="3383280"/>
            <a:ext cx="1097280" cy="219456"/>
          </a:xfrm>
          <a:prstGeom prst="roundRect">
            <a:avLst>
              <a:gd name="adj" fmla="val 25000"/>
            </a:avLst>
          </a:prstGeom>
          <a:solidFill>
            <a:srgbClr val="D97706"/>
          </a:solidFill>
          <a:ln>
            <a:noFill/>
          </a:ln>
          <a:effectLst/>
        </p:spPr>
        <p:txBody>
          <a:bodyPr wrap="square" lIns="0" tIns="0" rIns="0" bIns="0" rtlCol="0" anchor="ctr"/>
          <a:lstStyle/>
          <a:p>
            <a:pPr marL="0" indent="0" algn="ctr">
              <a:buNone/>
            </a:pPr>
            <a:r>
              <a:rPr lang="en-US" sz="900" b="1" dirty="0">
                <a:solidFill>
                  <a:srgbClr val="FFFFFF"/>
                </a:solidFill>
              </a:rPr>
              <a:t>+ 3 scalars</a:t>
            </a:r>
          </a:p>
        </p:txBody>
      </p:sp>
      <p:sp>
        <p:nvSpPr>
          <p:cNvPr id="49" name="pipe size 3"/>
          <p:cNvSpPr txBox="1"/>
          <p:nvPr/>
        </p:nvSpPr>
        <p:spPr>
          <a:xfrm>
            <a:off x="5486400" y="3675887"/>
            <a:ext cx="1572768" cy="256032"/>
          </a:xfrm>
          <a:prstGeom prst="rect">
            <a:avLst/>
          </a:prstGeom>
          <a:noFill/>
        </p:spPr>
        <p:txBody>
          <a:bodyPr wrap="square" lIns="0" tIns="0" rIns="0" bIns="0" rtlCol="0" anchor="t">
            <a:spAutoFit/>
          </a:bodyPr>
          <a:lstStyle/>
          <a:p>
            <a:pPr marL="0" indent="0" algn="ctr">
              <a:buNone/>
            </a:pPr>
            <a:r>
              <a:rPr lang="en-US" sz="1500" b="1" dirty="0">
                <a:solidFill>
                  <a:schemeClr val="tx1"/>
                </a:solidFill>
              </a:rPr>
              <a:t>1 × (256+3)</a:t>
            </a:r>
          </a:p>
        </p:txBody>
      </p:sp>
      <p:sp>
        <p:nvSpPr>
          <p:cNvPr id="50" name="pipe cap 3"/>
          <p:cNvSpPr txBox="1"/>
          <p:nvPr/>
        </p:nvSpPr>
        <p:spPr>
          <a:xfrm>
            <a:off x="5504688" y="3931920"/>
            <a:ext cx="1536192" cy="548640"/>
          </a:xfrm>
          <a:prstGeom prst="rect">
            <a:avLst/>
          </a:prstGeom>
          <a:noFill/>
        </p:spPr>
        <p:txBody>
          <a:bodyPr wrap="square" lIns="0" tIns="0" rIns="0" bIns="0" rtlCol="0" anchor="t">
            <a:spAutoFit/>
          </a:bodyPr>
          <a:lstStyle/>
          <a:p>
            <a:pPr marL="0" indent="0" algn="ctr">
              <a:buNone/>
            </a:pPr>
            <a:r>
              <a:rPr lang="en-US" sz="950" b="0" dirty="0">
                <a:solidFill>
                  <a:schemeClr val="tx2"/>
                </a:solidFill>
              </a:rPr>
              <a:t>one cluster vector + </a:t>
            </a:r>
            <a:r>
              <a:rPr lang="en-US" sz="950" b="1" dirty="0">
                <a:solidFill>
                  <a:schemeClr val="tx1"/>
                </a:solidFill>
              </a:rPr>
              <a:t>n_pixels, ΣToT, max ToT</a:t>
            </a:r>
            <a:r>
              <a:rPr lang="en-US" sz="950" b="0" dirty="0">
                <a:solidFill>
                  <a:schemeClr val="tx2"/>
                </a:solidFill>
              </a:rPr>
              <a:t>: size and charge, which normalisation (*) removes</a:t>
            </a:r>
          </a:p>
        </p:txBody>
      </p:sp>
      <p:sp>
        <p:nvSpPr>
          <p:cNvPr id="51" name="pipe arrow 3"/>
          <p:cNvSpPr/>
          <p:nvPr/>
        </p:nvSpPr>
        <p:spPr>
          <a:xfrm>
            <a:off x="7072883" y="3127248"/>
            <a:ext cx="100584" cy="146304"/>
          </a:xfrm>
          <a:prstGeom prst="rightArrow">
            <a:avLst/>
          </a:prstGeom>
          <a:solidFill>
            <a:srgbClr val="087E8B"/>
          </a:solidFill>
          <a:ln>
            <a:noFill/>
          </a:ln>
          <a:effectLst/>
        </p:spPr>
        <p:txBody>
          <a:bodyPr rtlCol="0" anchor="ctr"/>
          <a:lstStyle/>
          <a:p>
            <a:pPr algn="ctr"/>
            <a:endParaRPr/>
          </a:p>
        </p:txBody>
      </p:sp>
      <p:sp>
        <p:nvSpPr>
          <p:cNvPr id="52" name="pipe label 4"/>
          <p:cNvSpPr txBox="1"/>
          <p:nvPr/>
        </p:nvSpPr>
        <p:spPr>
          <a:xfrm>
            <a:off x="7187183" y="2542032"/>
            <a:ext cx="1572768" cy="201168"/>
          </a:xfrm>
          <a:prstGeom prst="rect">
            <a:avLst/>
          </a:prstGeom>
          <a:noFill/>
        </p:spPr>
        <p:txBody>
          <a:bodyPr wrap="square" lIns="0" tIns="0" rIns="0" bIns="0" rtlCol="0" anchor="t">
            <a:spAutoFit/>
          </a:bodyPr>
          <a:lstStyle/>
          <a:p>
            <a:pPr marL="0" indent="0" algn="ctr">
              <a:buNone/>
            </a:pPr>
            <a:r>
              <a:rPr lang="en-US" sz="1000" b="1" spc="100" dirty="0">
                <a:solidFill>
                  <a:schemeClr val="accent1"/>
                </a:solidFill>
              </a:rPr>
              <a:t>⑤  CLASSIFY</a:t>
            </a:r>
          </a:p>
        </p:txBody>
      </p:sp>
      <p:sp>
        <p:nvSpPr>
          <p:cNvPr id="53" name="pipe card 4"/>
          <p:cNvSpPr/>
          <p:nvPr/>
        </p:nvSpPr>
        <p:spPr>
          <a:xfrm>
            <a:off x="7187183" y="2743200"/>
            <a:ext cx="1572768" cy="914400"/>
          </a:xfrm>
          <a:prstGeom prst="roundRect">
            <a:avLst>
              <a:gd name="adj" fmla="val 6000"/>
            </a:avLst>
          </a:prstGeom>
          <a:solidFill>
            <a:srgbClr val="EAF0F4"/>
          </a:solidFill>
          <a:ln>
            <a:noFill/>
          </a:ln>
          <a:effectLst/>
        </p:spPr>
        <p:txBody>
          <a:bodyPr rtlCol="0" anchor="ctr"/>
          <a:lstStyle/>
          <a:p>
            <a:pPr algn="ctr"/>
            <a:endParaRPr/>
          </a:p>
        </p:txBody>
      </p:sp>
      <p:sp>
        <p:nvSpPr>
          <p:cNvPr id="54" name="cls α"/>
          <p:cNvSpPr txBox="1"/>
          <p:nvPr/>
        </p:nvSpPr>
        <p:spPr>
          <a:xfrm>
            <a:off x="7278623" y="2834640"/>
            <a:ext cx="274320" cy="237744"/>
          </a:xfrm>
          <a:prstGeom prst="rect">
            <a:avLst/>
          </a:prstGeom>
          <a:noFill/>
        </p:spPr>
        <p:txBody>
          <a:bodyPr wrap="square" lIns="0" tIns="0" rIns="0" bIns="0" rtlCol="0" anchor="t">
            <a:spAutoFit/>
          </a:bodyPr>
          <a:lstStyle/>
          <a:p>
            <a:pPr marL="0" indent="0">
              <a:buNone/>
            </a:pPr>
            <a:r>
              <a:rPr lang="en-US" sz="1200" b="1" dirty="0">
                <a:solidFill>
                  <a:srgbClr val="C13D4A"/>
                </a:solidFill>
              </a:rPr>
              <a:t>α</a:t>
            </a:r>
          </a:p>
        </p:txBody>
      </p:sp>
      <p:sp>
        <p:nvSpPr>
          <p:cNvPr id="55" name="bar α"/>
          <p:cNvSpPr/>
          <p:nvPr/>
        </p:nvSpPr>
        <p:spPr>
          <a:xfrm>
            <a:off x="7571231" y="2862072"/>
            <a:ext cx="120700" cy="146304"/>
          </a:xfrm>
          <a:prstGeom prst="rect">
            <a:avLst/>
          </a:prstGeom>
          <a:solidFill>
            <a:srgbClr val="C13D4A"/>
          </a:solidFill>
          <a:ln>
            <a:noFill/>
          </a:ln>
          <a:effectLst/>
        </p:spPr>
        <p:txBody>
          <a:bodyPr rtlCol="0" anchor="ctr"/>
          <a:lstStyle/>
          <a:p>
            <a:pPr algn="ctr"/>
            <a:endParaRPr/>
          </a:p>
        </p:txBody>
      </p:sp>
      <p:sp>
        <p:nvSpPr>
          <p:cNvPr id="56" name="pct α"/>
          <p:cNvSpPr txBox="1"/>
          <p:nvPr/>
        </p:nvSpPr>
        <p:spPr>
          <a:xfrm>
            <a:off x="7571231" y="3008376"/>
            <a:ext cx="1097280" cy="155448"/>
          </a:xfrm>
          <a:prstGeom prst="rect">
            <a:avLst/>
          </a:prstGeom>
          <a:noFill/>
        </p:spPr>
        <p:txBody>
          <a:bodyPr wrap="square" lIns="0" tIns="0" rIns="0" bIns="0" rtlCol="0" anchor="t">
            <a:spAutoFit/>
          </a:bodyPr>
          <a:lstStyle/>
          <a:p>
            <a:pPr marL="0" indent="0">
              <a:buNone/>
            </a:pPr>
            <a:r>
              <a:rPr lang="en-US" sz="800" b="0" dirty="0">
                <a:solidFill>
                  <a:schemeClr val="tx2"/>
                </a:solidFill>
              </a:rPr>
              <a:t>9 %</a:t>
            </a:r>
          </a:p>
        </p:txBody>
      </p:sp>
      <p:sp>
        <p:nvSpPr>
          <p:cNvPr id="57" name="cls e⁻"/>
          <p:cNvSpPr txBox="1"/>
          <p:nvPr/>
        </p:nvSpPr>
        <p:spPr>
          <a:xfrm>
            <a:off x="7278623" y="3163824"/>
            <a:ext cx="274320" cy="237744"/>
          </a:xfrm>
          <a:prstGeom prst="rect">
            <a:avLst/>
          </a:prstGeom>
          <a:noFill/>
        </p:spPr>
        <p:txBody>
          <a:bodyPr wrap="square" lIns="0" tIns="0" rIns="0" bIns="0" rtlCol="0" anchor="t">
            <a:spAutoFit/>
          </a:bodyPr>
          <a:lstStyle/>
          <a:p>
            <a:pPr marL="0" indent="0">
              <a:buNone/>
            </a:pPr>
            <a:r>
              <a:rPr lang="en-US" sz="1200" b="1" dirty="0">
                <a:solidFill>
                  <a:srgbClr val="2D79AA"/>
                </a:solidFill>
              </a:rPr>
              <a:t>e⁻</a:t>
            </a:r>
          </a:p>
        </p:txBody>
      </p:sp>
      <p:sp>
        <p:nvSpPr>
          <p:cNvPr id="58" name="bar e⁻"/>
          <p:cNvSpPr/>
          <p:nvPr/>
        </p:nvSpPr>
        <p:spPr>
          <a:xfrm>
            <a:off x="7571231" y="3191256"/>
            <a:ext cx="1005840" cy="146304"/>
          </a:xfrm>
          <a:prstGeom prst="rect">
            <a:avLst/>
          </a:prstGeom>
          <a:solidFill>
            <a:srgbClr val="2D79AA"/>
          </a:solidFill>
          <a:ln>
            <a:noFill/>
          </a:ln>
          <a:effectLst/>
        </p:spPr>
        <p:txBody>
          <a:bodyPr rtlCol="0" anchor="ctr"/>
          <a:lstStyle/>
          <a:p>
            <a:pPr algn="ctr"/>
            <a:endParaRPr/>
          </a:p>
        </p:txBody>
      </p:sp>
      <p:sp>
        <p:nvSpPr>
          <p:cNvPr id="59" name="pct e⁻"/>
          <p:cNvSpPr txBox="1"/>
          <p:nvPr/>
        </p:nvSpPr>
        <p:spPr>
          <a:xfrm>
            <a:off x="7571231" y="3337560"/>
            <a:ext cx="1097280" cy="155448"/>
          </a:xfrm>
          <a:prstGeom prst="rect">
            <a:avLst/>
          </a:prstGeom>
          <a:noFill/>
        </p:spPr>
        <p:txBody>
          <a:bodyPr wrap="square" lIns="0" tIns="0" rIns="0" bIns="0" rtlCol="0" anchor="t">
            <a:spAutoFit/>
          </a:bodyPr>
          <a:lstStyle/>
          <a:p>
            <a:pPr marL="0" indent="0">
              <a:buNone/>
            </a:pPr>
            <a:r>
              <a:rPr lang="en-US" sz="800" b="0" dirty="0">
                <a:solidFill>
                  <a:schemeClr val="tx2"/>
                </a:solidFill>
              </a:rPr>
              <a:t>91 %</a:t>
            </a:r>
          </a:p>
        </p:txBody>
      </p:sp>
      <p:sp>
        <p:nvSpPr>
          <p:cNvPr id="60" name="argmax"/>
          <p:cNvSpPr txBox="1"/>
          <p:nvPr/>
        </p:nvSpPr>
        <p:spPr>
          <a:xfrm>
            <a:off x="7278623" y="3474720"/>
            <a:ext cx="1389888" cy="164592"/>
          </a:xfrm>
          <a:prstGeom prst="rect">
            <a:avLst/>
          </a:prstGeom>
          <a:noFill/>
        </p:spPr>
        <p:txBody>
          <a:bodyPr wrap="square" lIns="0" tIns="0" rIns="0" bIns="0" rtlCol="0" anchor="t">
            <a:spAutoFit/>
          </a:bodyPr>
          <a:lstStyle/>
          <a:p>
            <a:pPr marL="0" indent="0">
              <a:buNone/>
            </a:pPr>
            <a:r>
              <a:rPr lang="en-US" sz="950" b="1" dirty="0">
                <a:solidFill>
                  <a:schemeClr val="accent1"/>
                </a:solidFill>
              </a:rPr>
              <a:t>argmax → e⁻</a:t>
            </a:r>
          </a:p>
        </p:txBody>
      </p:sp>
      <p:sp>
        <p:nvSpPr>
          <p:cNvPr id="61" name="pipe size 4"/>
          <p:cNvSpPr txBox="1"/>
          <p:nvPr/>
        </p:nvSpPr>
        <p:spPr>
          <a:xfrm>
            <a:off x="7187183" y="3675887"/>
            <a:ext cx="1572768" cy="256032"/>
          </a:xfrm>
          <a:prstGeom prst="rect">
            <a:avLst/>
          </a:prstGeom>
          <a:noFill/>
        </p:spPr>
        <p:txBody>
          <a:bodyPr wrap="square" lIns="0" tIns="0" rIns="0" bIns="0" rtlCol="0" anchor="t">
            <a:spAutoFit/>
          </a:bodyPr>
          <a:lstStyle/>
          <a:p>
            <a:pPr marL="0" indent="0" algn="ctr">
              <a:buNone/>
            </a:pPr>
            <a:r>
              <a:rPr lang="en-US" sz="1500" b="1" dirty="0">
                <a:solidFill>
                  <a:schemeClr val="tx1"/>
                </a:solidFill>
              </a:rPr>
              <a:t>K = 2</a:t>
            </a:r>
          </a:p>
        </p:txBody>
      </p:sp>
      <p:sp>
        <p:nvSpPr>
          <p:cNvPr id="62" name="pipe cap 4"/>
          <p:cNvSpPr txBox="1"/>
          <p:nvPr/>
        </p:nvSpPr>
        <p:spPr>
          <a:xfrm>
            <a:off x="7205471" y="3931920"/>
            <a:ext cx="1536192" cy="548640"/>
          </a:xfrm>
          <a:prstGeom prst="rect">
            <a:avLst/>
          </a:prstGeom>
          <a:noFill/>
        </p:spPr>
        <p:txBody>
          <a:bodyPr wrap="square" lIns="0" tIns="0" rIns="0" bIns="0" rtlCol="0" anchor="t">
            <a:spAutoFit/>
          </a:bodyPr>
          <a:lstStyle/>
          <a:p>
            <a:pPr marL="0" indent="0" algn="ctr">
              <a:buNone/>
            </a:pPr>
            <a:r>
              <a:rPr lang="en-US" sz="950" b="0" dirty="0">
                <a:solidFill>
                  <a:schemeClr val="tx2"/>
                </a:solidFill>
              </a:rPr>
              <a:t>FC 259 → 256 → 128 → 2, softmax → </a:t>
            </a:r>
            <a:r>
              <a:rPr lang="en-US" sz="950" b="1" dirty="0">
                <a:solidFill>
                  <a:schemeClr val="tx1"/>
                </a:solidFill>
              </a:rPr>
              <a:t>α, 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200" b="1" kern="0" spc="120" dirty="0">
                <a:solidFill>
                  <a:schemeClr val="accent1"/>
                </a:solidFill>
              </a:rPr>
              <a:t>04 / PROTOCOL</a:t>
            </a:r>
            <a:endParaRPr lang="en-US" sz="1200" dirty="0"/>
          </a:p>
        </p:txBody>
      </p:sp>
      <p:sp>
        <p:nvSpPr>
          <p:cNvPr id="3" name="Text 1"/>
          <p:cNvSpPr>
            <a:spLocks noGrp="1"/>
          </p:cNvSpPr>
          <p:nvPr>
            <p:ph type="title" idx="103" hasCustomPrompt="1"/>
          </p:nvPr>
        </p:nvSpPr>
        <p:spPr>
          <a:xfrm>
            <a:off x="2377440" y="274320"/>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One chip, two classes, raw ToT — and a controlled comparison</a:t>
            </a:r>
            <a:endParaRPr lang="en-US" sz="3000" dirty="0"/>
          </a:p>
        </p:txBody>
      </p:sp>
      <p:sp>
        <p:nvSpPr>
          <p:cNvPr id="5" name="Text 2"/>
          <p:cNvSpPr txBox="1"/>
          <p:nvPr/>
        </p:nvSpPr>
        <p:spPr>
          <a:xfrm>
            <a:off x="457200" y="1481328"/>
            <a:ext cx="1645920" cy="2834640"/>
          </a:xfrm>
          <a:prstGeom prst="rect">
            <a:avLst/>
          </a:prstGeom>
          <a:noFill/>
          <a:ln/>
        </p:spPr>
        <p:txBody>
          <a:bodyPr wrap="square" lIns="0" tIns="0" rIns="0" bIns="0" rtlCol="0" anchor="t"/>
          <a:lstStyle/>
          <a:p>
            <a:pPr marL="0" indent="0">
              <a:spcAft>
                <a:spcPts val="400"/>
              </a:spcAft>
              <a:buNone/>
            </a:pPr>
            <a:r>
              <a:rPr lang="en-US" sz="1300" b="1" dirty="0"/>
              <a:t>chip F5 </a:t>
            </a:r>
            <a:r>
              <a:rPr lang="en-US" sz="1300" b="0" dirty="0">
                <a:solidFill>
                  <a:schemeClr val="tx2"/>
                </a:solidFill>
              </a:rPr>
              <a:t>· Si 500 µm · 300 V</a:t>
            </a:r>
          </a:p>
          <a:p>
            <a:pPr marL="0" indent="0">
              <a:spcAft>
                <a:spcPts val="400"/>
              </a:spcAft>
              <a:buNone/>
            </a:pPr>
            <a:r>
              <a:rPr lang="en-US" sz="1300" b="1" dirty="0"/>
              <a:t>clusters ≥ 3 px</a:t>
            </a:r>
          </a:p>
          <a:p>
            <a:pPr marL="0" indent="0">
              <a:spcAft>
                <a:spcPts val="400"/>
              </a:spcAft>
              <a:buNone/>
            </a:pPr>
            <a:r>
              <a:rPr lang="en-US" sz="1300" b="0" dirty="0">
                <a:solidFill>
                  <a:schemeClr val="tx2"/>
                </a:solidFill>
              </a:rPr>
              <a:t>70 / 15 / 15 = train / validation / test split (%), stratified by class · five random seeds</a:t>
            </a:r>
          </a:p>
          <a:p>
            <a:pPr marL="0" indent="0">
              <a:spcAft>
                <a:spcPts val="400"/>
              </a:spcAft>
              <a:buNone/>
            </a:pPr>
            <a:r>
              <a:rPr lang="en-US" sz="1300" b="1" dirty="0"/>
              <a:t>no energy calibration · no time-walk correction</a:t>
            </a:r>
          </a:p>
          <a:p>
            <a:pPr marL="0" indent="0">
              <a:spcAft>
                <a:spcPts val="400"/>
              </a:spcAft>
              <a:buNone/>
            </a:pPr>
            <a:r>
              <a:rPr lang="en-US" sz="1300" b="0" dirty="0">
                <a:solidFill>
                  <a:schemeClr val="tx2"/>
                </a:solidFill>
              </a:rPr>
              <a:t>BDT = </a:t>
            </a:r>
            <a:r>
              <a:rPr lang="en-US" sz="1300" b="1" dirty="0"/>
              <a:t>gradient-boosted decision tree</a:t>
            </a:r>
            <a:r>
              <a:rPr lang="en-US" sz="1300" b="1" dirty="0">
                <a:solidFill>
                  <a:schemeClr val="tx2"/>
                </a:solidFill>
              </a:rPr>
              <a:t> </a:t>
            </a:r>
            <a:r>
              <a:rPr lang="en-US" sz="1300" b="0" dirty="0">
                <a:solidFill>
                  <a:schemeClr val="tx2"/>
                </a:solidFill>
              </a:rPr>
              <a:t>(class-balanced): the classical baseline</a:t>
            </a:r>
          </a:p>
        </p:txBody>
      </p:sp>
      <p:sp>
        <p:nvSpPr>
          <p:cNvPr id="6" name="stat card"/>
          <p:cNvSpPr/>
          <p:nvPr/>
        </p:nvSpPr>
        <p:spPr>
          <a:xfrm>
            <a:off x="2377440" y="1481328"/>
            <a:ext cx="1984248" cy="1243584"/>
          </a:xfrm>
          <a:prstGeom prst="roundRect">
            <a:avLst>
              <a:gd name="adj" fmla="val 4800"/>
            </a:avLst>
          </a:prstGeom>
          <a:solidFill>
            <a:schemeClr val="bg2"/>
          </a:solidFill>
          <a:ln/>
        </p:spPr>
        <p:txBody>
          <a:bodyPr/>
          <a:lstStyle/>
          <a:p>
            <a:endParaRPr lang="en-US"/>
          </a:p>
        </p:txBody>
      </p:sp>
      <p:sp>
        <p:nvSpPr>
          <p:cNvPr id="7" name="Text 4"/>
          <p:cNvSpPr txBox="1"/>
          <p:nvPr/>
        </p:nvSpPr>
        <p:spPr>
          <a:xfrm>
            <a:off x="2487168" y="1591056"/>
            <a:ext cx="1764792" cy="420624"/>
          </a:xfrm>
          <a:prstGeom prst="rect">
            <a:avLst/>
          </a:prstGeom>
          <a:noFill/>
          <a:ln/>
        </p:spPr>
        <p:txBody>
          <a:bodyPr wrap="square" lIns="0" tIns="0" rIns="0" bIns="0" rtlCol="0" anchor="t"/>
          <a:lstStyle/>
          <a:p>
            <a:pPr marL="0" indent="0">
              <a:buNone/>
            </a:pPr>
            <a:r>
              <a:rPr lang="en-US" sz="2000" b="1" dirty="0">
                <a:solidFill>
                  <a:schemeClr val="accent1"/>
                </a:solidFill>
              </a:rPr>
              <a:t>2,694 </a:t>
            </a:r>
            <a:r>
              <a:rPr lang="en-US" sz="2000" b="1" dirty="0" err="1">
                <a:solidFill>
                  <a:schemeClr val="accent1"/>
                </a:solidFill>
              </a:rPr>
              <a:t>clust</a:t>
            </a:r>
            <a:r>
              <a:rPr lang="en-US" sz="2000" b="1" dirty="0">
                <a:solidFill>
                  <a:schemeClr val="accent1"/>
                </a:solidFill>
              </a:rPr>
              <a:t>.</a:t>
            </a:r>
          </a:p>
        </p:txBody>
      </p:sp>
      <p:sp>
        <p:nvSpPr>
          <p:cNvPr id="8" name="Text 5"/>
          <p:cNvSpPr txBox="1"/>
          <p:nvPr/>
        </p:nvSpPr>
        <p:spPr>
          <a:xfrm>
            <a:off x="2487168" y="2029968"/>
            <a:ext cx="1764792" cy="274320"/>
          </a:xfrm>
          <a:prstGeom prst="rect">
            <a:avLst/>
          </a:prstGeom>
          <a:noFill/>
          <a:ln/>
        </p:spPr>
        <p:txBody>
          <a:bodyPr wrap="square" lIns="0" tIns="0" rIns="0" bIns="0" rtlCol="0" anchor="t"/>
          <a:lstStyle/>
          <a:p>
            <a:pPr marL="0" indent="0">
              <a:buNone/>
            </a:pPr>
            <a:r>
              <a:rPr lang="en-US" sz="1300" b="1" dirty="0">
                <a:solidFill>
                  <a:schemeClr val="tx1"/>
                </a:solidFill>
              </a:rPr>
              <a:t>α  ·  Po-210</a:t>
            </a:r>
          </a:p>
        </p:txBody>
      </p:sp>
      <p:sp>
        <p:nvSpPr>
          <p:cNvPr id="9" name="Text 6"/>
          <p:cNvSpPr txBox="1"/>
          <p:nvPr/>
        </p:nvSpPr>
        <p:spPr>
          <a:xfrm>
            <a:off x="2487168" y="2267712"/>
            <a:ext cx="1764792" cy="402336"/>
          </a:xfrm>
          <a:prstGeom prst="rect">
            <a:avLst/>
          </a:prstGeom>
          <a:noFill/>
          <a:ln/>
        </p:spPr>
        <p:txBody>
          <a:bodyPr wrap="square" lIns="0" tIns="0" rIns="0" bIns="0" rtlCol="0" anchor="t"/>
          <a:lstStyle/>
          <a:p>
            <a:pPr marL="0" indent="0">
              <a:buNone/>
            </a:pPr>
            <a:r>
              <a:rPr lang="en-US" sz="1150" b="0" dirty="0">
                <a:solidFill>
                  <a:schemeClr val="tx2"/>
                </a:solidFill>
              </a:rPr>
              <a:t>≈ 3.7 MeV at the sensor · median 8 px</a:t>
            </a:r>
          </a:p>
        </p:txBody>
      </p:sp>
      <p:sp>
        <p:nvSpPr>
          <p:cNvPr id="10" name="stat card"/>
          <p:cNvSpPr/>
          <p:nvPr/>
        </p:nvSpPr>
        <p:spPr>
          <a:xfrm>
            <a:off x="4544568" y="1481328"/>
            <a:ext cx="1984248" cy="1243584"/>
          </a:xfrm>
          <a:prstGeom prst="roundRect">
            <a:avLst>
              <a:gd name="adj" fmla="val 4800"/>
            </a:avLst>
          </a:prstGeom>
          <a:solidFill>
            <a:schemeClr val="bg2"/>
          </a:solidFill>
          <a:ln/>
        </p:spPr>
        <p:txBody>
          <a:bodyPr/>
          <a:lstStyle/>
          <a:p>
            <a:endParaRPr lang="en-US"/>
          </a:p>
        </p:txBody>
      </p:sp>
      <p:sp>
        <p:nvSpPr>
          <p:cNvPr id="11" name="Text 8"/>
          <p:cNvSpPr txBox="1"/>
          <p:nvPr/>
        </p:nvSpPr>
        <p:spPr>
          <a:xfrm>
            <a:off x="4654296" y="1591056"/>
            <a:ext cx="1764792" cy="420624"/>
          </a:xfrm>
          <a:prstGeom prst="rect">
            <a:avLst/>
          </a:prstGeom>
          <a:noFill/>
          <a:ln/>
        </p:spPr>
        <p:txBody>
          <a:bodyPr wrap="square" lIns="0" tIns="0" rIns="0" bIns="0" rtlCol="0" anchor="t"/>
          <a:lstStyle/>
          <a:p>
            <a:pPr marL="0" indent="0">
              <a:buNone/>
            </a:pPr>
            <a:r>
              <a:rPr lang="en-US" sz="2000" b="1" dirty="0">
                <a:solidFill>
                  <a:schemeClr val="accent1"/>
                </a:solidFill>
              </a:rPr>
              <a:t>11,650 </a:t>
            </a:r>
            <a:r>
              <a:rPr lang="en-US" sz="2000" b="1" dirty="0" err="1">
                <a:solidFill>
                  <a:schemeClr val="accent1"/>
                </a:solidFill>
              </a:rPr>
              <a:t>clust</a:t>
            </a:r>
            <a:r>
              <a:rPr lang="en-US" sz="2000" b="1" dirty="0">
                <a:solidFill>
                  <a:schemeClr val="accent1"/>
                </a:solidFill>
              </a:rPr>
              <a:t>.</a:t>
            </a:r>
          </a:p>
        </p:txBody>
      </p:sp>
      <p:sp>
        <p:nvSpPr>
          <p:cNvPr id="12" name="Text 9"/>
          <p:cNvSpPr txBox="1"/>
          <p:nvPr/>
        </p:nvSpPr>
        <p:spPr>
          <a:xfrm>
            <a:off x="4654296" y="2029968"/>
            <a:ext cx="1764792" cy="274320"/>
          </a:xfrm>
          <a:prstGeom prst="rect">
            <a:avLst/>
          </a:prstGeom>
          <a:noFill/>
          <a:ln/>
        </p:spPr>
        <p:txBody>
          <a:bodyPr wrap="square" lIns="0" tIns="0" rIns="0" bIns="0" rtlCol="0" anchor="t"/>
          <a:lstStyle/>
          <a:p>
            <a:pPr marL="0" indent="0">
              <a:buNone/>
            </a:pPr>
            <a:r>
              <a:rPr lang="en-US" sz="1300" b="1" dirty="0">
                <a:solidFill>
                  <a:schemeClr val="tx1"/>
                </a:solidFill>
              </a:rPr>
              <a:t>e⁻  ·  Sr-90 + Cs-137</a:t>
            </a:r>
          </a:p>
        </p:txBody>
      </p:sp>
      <p:sp>
        <p:nvSpPr>
          <p:cNvPr id="13" name="Text 10"/>
          <p:cNvSpPr txBox="1"/>
          <p:nvPr/>
        </p:nvSpPr>
        <p:spPr>
          <a:xfrm>
            <a:off x="4654296" y="2267712"/>
            <a:ext cx="1764792" cy="402336"/>
          </a:xfrm>
          <a:prstGeom prst="rect">
            <a:avLst/>
          </a:prstGeom>
          <a:noFill/>
          <a:ln/>
        </p:spPr>
        <p:txBody>
          <a:bodyPr wrap="square" lIns="0" tIns="0" rIns="0" bIns="0" rtlCol="0" anchor="t"/>
          <a:lstStyle/>
          <a:p>
            <a:pPr marL="0" indent="0">
              <a:buNone/>
            </a:pPr>
            <a:r>
              <a:rPr lang="en-US" sz="1150" b="0" dirty="0">
                <a:solidFill>
                  <a:schemeClr val="tx2"/>
                </a:solidFill>
              </a:rPr>
              <a:t>β and Compton electrons · median 3 px</a:t>
            </a:r>
          </a:p>
        </p:txBody>
      </p:sp>
      <p:sp>
        <p:nvSpPr>
          <p:cNvPr id="14" name="stat card"/>
          <p:cNvSpPr/>
          <p:nvPr/>
        </p:nvSpPr>
        <p:spPr>
          <a:xfrm>
            <a:off x="6702552" y="1481328"/>
            <a:ext cx="1984248" cy="1243584"/>
          </a:xfrm>
          <a:prstGeom prst="roundRect">
            <a:avLst>
              <a:gd name="adj" fmla="val 4800"/>
            </a:avLst>
          </a:prstGeom>
          <a:solidFill>
            <a:schemeClr val="bg2"/>
          </a:solidFill>
          <a:ln/>
        </p:spPr>
        <p:txBody>
          <a:bodyPr/>
          <a:lstStyle/>
          <a:p>
            <a:endParaRPr lang="en-US"/>
          </a:p>
        </p:txBody>
      </p:sp>
      <p:sp>
        <p:nvSpPr>
          <p:cNvPr id="15" name="Text 12"/>
          <p:cNvSpPr txBox="1"/>
          <p:nvPr/>
        </p:nvSpPr>
        <p:spPr>
          <a:xfrm>
            <a:off x="6812280" y="1529334"/>
            <a:ext cx="1764792" cy="420624"/>
          </a:xfrm>
          <a:prstGeom prst="rect">
            <a:avLst/>
          </a:prstGeom>
          <a:noFill/>
          <a:ln/>
        </p:spPr>
        <p:txBody>
          <a:bodyPr wrap="square" lIns="0" tIns="0" rIns="0" bIns="0" rtlCol="0" anchor="t"/>
          <a:lstStyle/>
          <a:p>
            <a:pPr marL="0" indent="0">
              <a:buNone/>
            </a:pPr>
            <a:r>
              <a:rPr lang="en-US" sz="2400" b="1" dirty="0">
                <a:solidFill>
                  <a:schemeClr val="accent2"/>
                </a:solidFill>
              </a:rPr>
              <a:t>raw</a:t>
            </a:r>
          </a:p>
        </p:txBody>
      </p:sp>
      <p:sp>
        <p:nvSpPr>
          <p:cNvPr id="16" name="Text 13"/>
          <p:cNvSpPr txBox="1"/>
          <p:nvPr/>
        </p:nvSpPr>
        <p:spPr>
          <a:xfrm>
            <a:off x="6812280" y="2029968"/>
            <a:ext cx="1764792" cy="274320"/>
          </a:xfrm>
          <a:prstGeom prst="rect">
            <a:avLst/>
          </a:prstGeom>
          <a:noFill/>
          <a:ln/>
        </p:spPr>
        <p:txBody>
          <a:bodyPr wrap="square" lIns="0" tIns="0" rIns="0" bIns="0" rtlCol="0" anchor="t"/>
          <a:lstStyle/>
          <a:p>
            <a:pPr marL="0" indent="0">
              <a:buNone/>
            </a:pPr>
            <a:r>
              <a:rPr lang="en-US" sz="1300" b="1" dirty="0">
                <a:solidFill>
                  <a:schemeClr val="tx1"/>
                </a:solidFill>
              </a:rPr>
              <a:t>ToT in 25 ns counts</a:t>
            </a:r>
          </a:p>
        </p:txBody>
      </p:sp>
      <p:sp>
        <p:nvSpPr>
          <p:cNvPr id="17" name="Text 14"/>
          <p:cNvSpPr txBox="1"/>
          <p:nvPr/>
        </p:nvSpPr>
        <p:spPr>
          <a:xfrm>
            <a:off x="6812280" y="2267712"/>
            <a:ext cx="1764792" cy="402336"/>
          </a:xfrm>
          <a:prstGeom prst="rect">
            <a:avLst/>
          </a:prstGeom>
          <a:noFill/>
          <a:ln/>
        </p:spPr>
        <p:txBody>
          <a:bodyPr wrap="square" lIns="0" tIns="0" rIns="0" bIns="0" rtlCol="0" anchor="t"/>
          <a:lstStyle/>
          <a:p>
            <a:pPr marL="0" indent="0">
              <a:buNone/>
            </a:pPr>
            <a:r>
              <a:rPr lang="en-US" sz="1150" b="0" dirty="0">
                <a:solidFill>
                  <a:schemeClr val="tx2"/>
                </a:solidFill>
              </a:rPr>
              <a:t>uncalibrated · gain robustness in backup</a:t>
            </a:r>
          </a:p>
        </p:txBody>
      </p:sp>
      <p:sp>
        <p:nvSpPr>
          <p:cNvPr id="18" name="Text 15"/>
          <p:cNvSpPr txBox="1"/>
          <p:nvPr/>
        </p:nvSpPr>
        <p:spPr>
          <a:xfrm>
            <a:off x="2377440" y="2788920"/>
            <a:ext cx="6309360" cy="274320"/>
          </a:xfrm>
          <a:prstGeom prst="rect">
            <a:avLst/>
          </a:prstGeom>
          <a:noFill/>
          <a:ln/>
        </p:spPr>
        <p:txBody>
          <a:bodyPr wrap="square" lIns="0" tIns="0" rIns="0" bIns="0" rtlCol="0" anchor="ctr"/>
          <a:lstStyle/>
          <a:p>
            <a:pPr marL="0" indent="0">
              <a:buNone/>
            </a:pPr>
            <a:r>
              <a:rPr lang="en-US" sz="1400" b="1" dirty="0">
                <a:solidFill>
                  <a:schemeClr val="tx1"/>
                </a:solidFill>
              </a:rPr>
              <a:t>Seven models — same architecture, same splits and seeds:</a:t>
            </a:r>
          </a:p>
        </p:txBody>
      </p:sp>
      <p:sp>
        <p:nvSpPr>
          <p:cNvPr id="19" name="Text 16"/>
          <p:cNvSpPr txBox="1"/>
          <p:nvPr/>
        </p:nvSpPr>
        <p:spPr>
          <a:xfrm>
            <a:off x="2377440" y="3090672"/>
            <a:ext cx="548640" cy="237744"/>
          </a:xfrm>
          <a:prstGeom prst="rect">
            <a:avLst/>
          </a:prstGeom>
          <a:noFill/>
          <a:ln/>
        </p:spPr>
        <p:txBody>
          <a:bodyPr wrap="square" lIns="0" tIns="0" rIns="0" bIns="0" rtlCol="0" anchor="ctr"/>
          <a:lstStyle/>
          <a:p>
            <a:pPr marL="0" indent="0">
              <a:buNone/>
            </a:pPr>
            <a:r>
              <a:rPr lang="en-US" sz="1300" b="1" dirty="0">
                <a:solidFill>
                  <a:schemeClr val="accent1"/>
                </a:solidFill>
              </a:rPr>
              <a:t>A</a:t>
            </a:r>
          </a:p>
        </p:txBody>
      </p:sp>
      <p:sp>
        <p:nvSpPr>
          <p:cNvPr id="20" name="Text 17"/>
          <p:cNvSpPr txBox="1"/>
          <p:nvPr/>
        </p:nvSpPr>
        <p:spPr>
          <a:xfrm>
            <a:off x="2971800" y="3090672"/>
            <a:ext cx="5715000" cy="237744"/>
          </a:xfrm>
          <a:prstGeom prst="rect">
            <a:avLst/>
          </a:prstGeom>
          <a:noFill/>
          <a:ln/>
        </p:spPr>
        <p:txBody>
          <a:bodyPr wrap="square" lIns="0" tIns="0" rIns="0" bIns="0" rtlCol="0" anchor="ctr"/>
          <a:lstStyle/>
          <a:p>
            <a:pPr marL="0" indent="0">
              <a:buNone/>
            </a:pPr>
            <a:r>
              <a:rPr lang="en-US" sz="1300" b="0" dirty="0">
                <a:solidFill>
                  <a:schemeClr val="tx1"/>
                </a:solidFill>
              </a:rPr>
              <a:t>(x, y) + 3 scalars</a:t>
            </a:r>
          </a:p>
        </p:txBody>
      </p:sp>
      <p:sp>
        <p:nvSpPr>
          <p:cNvPr id="21" name="Text 18"/>
          <p:cNvSpPr txBox="1"/>
          <p:nvPr/>
        </p:nvSpPr>
        <p:spPr>
          <a:xfrm>
            <a:off x="2377440" y="3287268"/>
            <a:ext cx="548640" cy="237744"/>
          </a:xfrm>
          <a:prstGeom prst="rect">
            <a:avLst/>
          </a:prstGeom>
          <a:noFill/>
          <a:ln/>
        </p:spPr>
        <p:txBody>
          <a:bodyPr wrap="square" lIns="0" tIns="0" rIns="0" bIns="0" rtlCol="0" anchor="ctr"/>
          <a:lstStyle/>
          <a:p>
            <a:pPr marL="0" indent="0">
              <a:buNone/>
            </a:pPr>
            <a:r>
              <a:rPr lang="en-US" sz="1300" b="1" dirty="0">
                <a:solidFill>
                  <a:schemeClr val="accent1"/>
                </a:solidFill>
              </a:rPr>
              <a:t>B</a:t>
            </a:r>
          </a:p>
        </p:txBody>
      </p:sp>
      <p:sp>
        <p:nvSpPr>
          <p:cNvPr id="22" name="Text 19"/>
          <p:cNvSpPr txBox="1"/>
          <p:nvPr/>
        </p:nvSpPr>
        <p:spPr>
          <a:xfrm>
            <a:off x="2971800" y="3287268"/>
            <a:ext cx="5715000" cy="237744"/>
          </a:xfrm>
          <a:prstGeom prst="rect">
            <a:avLst/>
          </a:prstGeom>
          <a:noFill/>
          <a:ln/>
        </p:spPr>
        <p:txBody>
          <a:bodyPr wrap="square" lIns="0" tIns="0" rIns="0" bIns="0" rtlCol="0" anchor="ctr"/>
          <a:lstStyle/>
          <a:p>
            <a:pPr marL="0" indent="0">
              <a:buNone/>
            </a:pPr>
            <a:r>
              <a:rPr lang="en-US" sz="1300" b="0" dirty="0">
                <a:solidFill>
                  <a:schemeClr val="tx1"/>
                </a:solidFill>
              </a:rPr>
              <a:t>A + per-pixel ToT</a:t>
            </a:r>
          </a:p>
        </p:txBody>
      </p:sp>
      <p:sp>
        <p:nvSpPr>
          <p:cNvPr id="23" name="Text 20"/>
          <p:cNvSpPr txBox="1"/>
          <p:nvPr/>
        </p:nvSpPr>
        <p:spPr>
          <a:xfrm>
            <a:off x="2377440" y="3483864"/>
            <a:ext cx="548640" cy="237744"/>
          </a:xfrm>
          <a:prstGeom prst="rect">
            <a:avLst/>
          </a:prstGeom>
          <a:noFill/>
          <a:ln/>
        </p:spPr>
        <p:txBody>
          <a:bodyPr wrap="square" lIns="0" tIns="0" rIns="0" bIns="0" rtlCol="0" anchor="ctr"/>
          <a:lstStyle/>
          <a:p>
            <a:pPr marL="0" indent="0">
              <a:buNone/>
            </a:pPr>
            <a:r>
              <a:rPr lang="en-US" sz="1300" b="1" dirty="0">
                <a:solidFill>
                  <a:schemeClr val="accent1"/>
                </a:solidFill>
              </a:rPr>
              <a:t>C</a:t>
            </a:r>
          </a:p>
        </p:txBody>
      </p:sp>
      <p:sp>
        <p:nvSpPr>
          <p:cNvPr id="24" name="Text 21"/>
          <p:cNvSpPr txBox="1"/>
          <p:nvPr/>
        </p:nvSpPr>
        <p:spPr>
          <a:xfrm>
            <a:off x="2971800" y="3483864"/>
            <a:ext cx="5715000" cy="237744"/>
          </a:xfrm>
          <a:prstGeom prst="rect">
            <a:avLst/>
          </a:prstGeom>
          <a:noFill/>
          <a:ln/>
        </p:spPr>
        <p:txBody>
          <a:bodyPr wrap="square" lIns="0" tIns="0" rIns="0" bIns="0" rtlCol="0" anchor="ctr"/>
          <a:lstStyle/>
          <a:p>
            <a:pPr marL="0" indent="0">
              <a:buNone/>
            </a:pPr>
            <a:r>
              <a:rPr lang="en-US" sz="1300" b="0" dirty="0">
                <a:solidFill>
                  <a:schemeClr val="tx1"/>
                </a:solidFill>
              </a:rPr>
              <a:t>A + per-pixel ToA</a:t>
            </a:r>
          </a:p>
        </p:txBody>
      </p:sp>
      <p:sp>
        <p:nvSpPr>
          <p:cNvPr id="25" name="Text 22"/>
          <p:cNvSpPr txBox="1"/>
          <p:nvPr/>
        </p:nvSpPr>
        <p:spPr>
          <a:xfrm>
            <a:off x="2377440" y="3680460"/>
            <a:ext cx="548640" cy="237744"/>
          </a:xfrm>
          <a:prstGeom prst="rect">
            <a:avLst/>
          </a:prstGeom>
          <a:noFill/>
          <a:ln/>
        </p:spPr>
        <p:txBody>
          <a:bodyPr wrap="square" lIns="0" tIns="0" rIns="0" bIns="0" rtlCol="0" anchor="ctr"/>
          <a:lstStyle/>
          <a:p>
            <a:pPr marL="0" indent="0">
              <a:buNone/>
            </a:pPr>
            <a:r>
              <a:rPr lang="en-US" sz="1300" b="1" dirty="0">
                <a:solidFill>
                  <a:schemeClr val="accent1"/>
                </a:solidFill>
              </a:rPr>
              <a:t>D</a:t>
            </a:r>
          </a:p>
        </p:txBody>
      </p:sp>
      <p:sp>
        <p:nvSpPr>
          <p:cNvPr id="26" name="Text 23"/>
          <p:cNvSpPr txBox="1"/>
          <p:nvPr/>
        </p:nvSpPr>
        <p:spPr>
          <a:xfrm>
            <a:off x="2971800" y="3680460"/>
            <a:ext cx="5715000" cy="237744"/>
          </a:xfrm>
          <a:prstGeom prst="rect">
            <a:avLst/>
          </a:prstGeom>
          <a:noFill/>
          <a:ln/>
        </p:spPr>
        <p:txBody>
          <a:bodyPr wrap="square" lIns="0" tIns="0" rIns="0" bIns="0" rtlCol="0" anchor="ctr"/>
          <a:lstStyle/>
          <a:p>
            <a:pPr marL="0" indent="0">
              <a:buNone/>
            </a:pPr>
            <a:r>
              <a:rPr lang="en-US" sz="1300" b="0" dirty="0">
                <a:solidFill>
                  <a:schemeClr val="tx1"/>
                </a:solidFill>
              </a:rPr>
              <a:t>(x, y, ToA, ToT) + 3 scalars — the full reference</a:t>
            </a:r>
          </a:p>
        </p:txBody>
      </p:sp>
      <p:sp>
        <p:nvSpPr>
          <p:cNvPr id="27" name="Text 24"/>
          <p:cNvSpPr txBox="1"/>
          <p:nvPr/>
        </p:nvSpPr>
        <p:spPr>
          <a:xfrm>
            <a:off x="2377440" y="3877056"/>
            <a:ext cx="548640" cy="237744"/>
          </a:xfrm>
          <a:prstGeom prst="rect">
            <a:avLst/>
          </a:prstGeom>
          <a:noFill/>
          <a:ln/>
        </p:spPr>
        <p:txBody>
          <a:bodyPr wrap="square" lIns="0" tIns="0" rIns="0" bIns="0" rtlCol="0" anchor="ctr"/>
          <a:lstStyle/>
          <a:p>
            <a:pPr marL="0" indent="0">
              <a:buNone/>
            </a:pPr>
            <a:r>
              <a:rPr lang="en-US" sz="1300" b="1" dirty="0">
                <a:solidFill>
                  <a:schemeClr val="accent1"/>
                </a:solidFill>
              </a:rPr>
              <a:t>G</a:t>
            </a:r>
          </a:p>
        </p:txBody>
      </p:sp>
      <p:sp>
        <p:nvSpPr>
          <p:cNvPr id="28" name="Text 25"/>
          <p:cNvSpPr txBox="1"/>
          <p:nvPr/>
        </p:nvSpPr>
        <p:spPr>
          <a:xfrm>
            <a:off x="2971800" y="3877056"/>
            <a:ext cx="5715000" cy="237744"/>
          </a:xfrm>
          <a:prstGeom prst="rect">
            <a:avLst/>
          </a:prstGeom>
          <a:noFill/>
          <a:ln/>
        </p:spPr>
        <p:txBody>
          <a:bodyPr wrap="square" lIns="0" tIns="0" rIns="0" bIns="0" rtlCol="0" anchor="ctr"/>
          <a:lstStyle/>
          <a:p>
            <a:pPr marL="0" indent="0">
              <a:buNone/>
            </a:pPr>
            <a:r>
              <a:rPr lang="en-US" sz="1300" b="0" dirty="0">
                <a:solidFill>
                  <a:schemeClr val="tx1"/>
                </a:solidFill>
              </a:rPr>
              <a:t>3 scalars only — point cloud zeroed</a:t>
            </a:r>
          </a:p>
        </p:txBody>
      </p:sp>
      <p:sp>
        <p:nvSpPr>
          <p:cNvPr id="29" name="Text 26"/>
          <p:cNvSpPr txBox="1"/>
          <p:nvPr/>
        </p:nvSpPr>
        <p:spPr>
          <a:xfrm>
            <a:off x="2377440" y="4073652"/>
            <a:ext cx="548640" cy="237744"/>
          </a:xfrm>
          <a:prstGeom prst="rect">
            <a:avLst/>
          </a:prstGeom>
          <a:noFill/>
          <a:ln/>
        </p:spPr>
        <p:txBody>
          <a:bodyPr wrap="square" lIns="0" tIns="0" rIns="0" bIns="0" rtlCol="0" anchor="ctr"/>
          <a:lstStyle/>
          <a:p>
            <a:pPr marL="0" indent="0">
              <a:buNone/>
            </a:pPr>
            <a:r>
              <a:rPr lang="en-US" sz="1300" b="1" dirty="0">
                <a:solidFill>
                  <a:schemeClr val="accent1"/>
                </a:solidFill>
              </a:rPr>
              <a:t>E</a:t>
            </a:r>
          </a:p>
        </p:txBody>
      </p:sp>
      <p:sp>
        <p:nvSpPr>
          <p:cNvPr id="30" name="Text 27"/>
          <p:cNvSpPr txBox="1"/>
          <p:nvPr/>
        </p:nvSpPr>
        <p:spPr>
          <a:xfrm>
            <a:off x="2971800" y="4073652"/>
            <a:ext cx="5715000" cy="237744"/>
          </a:xfrm>
          <a:prstGeom prst="rect">
            <a:avLst/>
          </a:prstGeom>
          <a:noFill/>
          <a:ln/>
        </p:spPr>
        <p:txBody>
          <a:bodyPr wrap="square" lIns="0" tIns="0" rIns="0" bIns="0" rtlCol="0" anchor="ctr"/>
          <a:lstStyle/>
          <a:p>
            <a:pPr marL="0" indent="0">
              <a:buNone/>
            </a:pPr>
            <a:r>
              <a:rPr lang="en-US" sz="1300" b="0" dirty="0">
                <a:solidFill>
                  <a:schemeClr val="tx1"/>
                </a:solidFill>
              </a:rPr>
              <a:t>4D cloud without scalars</a:t>
            </a:r>
          </a:p>
        </p:txBody>
      </p:sp>
      <p:sp>
        <p:nvSpPr>
          <p:cNvPr id="31" name="Text 28"/>
          <p:cNvSpPr txBox="1"/>
          <p:nvPr/>
        </p:nvSpPr>
        <p:spPr>
          <a:xfrm>
            <a:off x="2377440" y="4270248"/>
            <a:ext cx="548640" cy="237744"/>
          </a:xfrm>
          <a:prstGeom prst="rect">
            <a:avLst/>
          </a:prstGeom>
          <a:noFill/>
          <a:ln/>
        </p:spPr>
        <p:txBody>
          <a:bodyPr wrap="square" lIns="0" tIns="0" rIns="0" bIns="0" rtlCol="0" anchor="ctr"/>
          <a:lstStyle/>
          <a:p>
            <a:pPr marL="0" indent="0">
              <a:buNone/>
            </a:pPr>
            <a:r>
              <a:rPr lang="en-US" sz="1300" b="1" dirty="0">
                <a:solidFill>
                  <a:schemeClr val="accent2"/>
                </a:solidFill>
              </a:rPr>
              <a:t>BDT</a:t>
            </a:r>
          </a:p>
        </p:txBody>
      </p:sp>
      <p:sp>
        <p:nvSpPr>
          <p:cNvPr id="32" name="Text 29"/>
          <p:cNvSpPr txBox="1"/>
          <p:nvPr/>
        </p:nvSpPr>
        <p:spPr>
          <a:xfrm>
            <a:off x="2971800" y="4270248"/>
            <a:ext cx="5715000" cy="237744"/>
          </a:xfrm>
          <a:prstGeom prst="rect">
            <a:avLst/>
          </a:prstGeom>
          <a:noFill/>
          <a:ln/>
        </p:spPr>
        <p:txBody>
          <a:bodyPr wrap="square" lIns="0" tIns="0" rIns="0" bIns="0" rtlCol="0" anchor="ctr"/>
          <a:lstStyle/>
          <a:p>
            <a:pPr marL="0" indent="0">
              <a:buNone/>
            </a:pPr>
            <a:r>
              <a:rPr lang="en-US" sz="1300" b="0" dirty="0">
                <a:solidFill>
                  <a:schemeClr val="tx1"/>
                </a:solidFill>
              </a:rPr>
              <a:t>boosted decision tree on 14 engineered features — same splits and seeds</a:t>
            </a:r>
          </a:p>
        </p:txBody>
      </p:sp>
      <p:sp>
        <p:nvSpPr>
          <p:cNvPr id="4"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200" b="1" kern="0" spc="120" dirty="0">
                <a:solidFill>
                  <a:schemeClr val="accent1"/>
                </a:solidFill>
              </a:rPr>
              <a:t>05 / DEFINITIONS</a:t>
            </a:r>
            <a:endParaRPr lang="en-US" sz="1200" dirty="0"/>
          </a:p>
        </p:txBody>
      </p:sp>
      <p:sp>
        <p:nvSpPr>
          <p:cNvPr id="3" name="Text 1"/>
          <p:cNvSpPr>
            <a:spLocks noGrp="1"/>
          </p:cNvSpPr>
          <p:nvPr>
            <p:ph type="title" idx="103" hasCustomPrompt="1"/>
          </p:nvPr>
        </p:nvSpPr>
        <p:spPr>
          <a:xfrm>
            <a:off x="2377440" y="274320"/>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Definitions used throughout: recall, macro F1, p-value</a:t>
            </a:r>
            <a:endParaRPr lang="en-US" sz="3000" dirty="0"/>
          </a:p>
        </p:txBody>
      </p:sp>
      <p:sp>
        <p:nvSpPr>
          <p:cNvPr id="4" name="def card L"/>
          <p:cNvSpPr/>
          <p:nvPr/>
        </p:nvSpPr>
        <p:spPr>
          <a:xfrm>
            <a:off x="2057400" y="1415795"/>
            <a:ext cx="3063240" cy="3044952"/>
          </a:xfrm>
          <a:prstGeom prst="roundRect">
            <a:avLst>
              <a:gd name="adj" fmla="val 4800"/>
            </a:avLst>
          </a:prstGeom>
          <a:solidFill>
            <a:schemeClr val="bg2"/>
          </a:solidFill>
          <a:ln/>
        </p:spPr>
        <p:txBody>
          <a:bodyPr/>
          <a:lstStyle/>
          <a:p>
            <a:endParaRPr lang="en-US"/>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7</a:t>
            </a:fld>
            <a:endParaRPr lang="en-US"/>
          </a:p>
        </p:txBody>
      </p:sp>
      <p:sp>
        <p:nvSpPr>
          <p:cNvPr id="26" name="Text 2"/>
          <p:cNvSpPr txBox="1"/>
          <p:nvPr/>
        </p:nvSpPr>
        <p:spPr>
          <a:xfrm>
            <a:off x="90429" y="1446978"/>
            <a:ext cx="1913630" cy="2852063"/>
          </a:xfrm>
          <a:prstGeom prst="rect">
            <a:avLst/>
          </a:prstGeom>
          <a:noFill/>
        </p:spPr>
        <p:txBody>
          <a:bodyPr wrap="square" lIns="0" tIns="0" rIns="0" bIns="0" rtlCol="0" anchor="t">
            <a:spAutoFit/>
          </a:bodyPr>
          <a:lstStyle/>
          <a:p>
            <a:pPr>
              <a:spcAft>
                <a:spcPts val="400"/>
              </a:spcAft>
            </a:pPr>
            <a:r>
              <a:rPr lang="en-US" sz="1300" b="1" u="sng" dirty="0">
                <a:solidFill>
                  <a:schemeClr val="tx2"/>
                </a:solidFill>
              </a:rPr>
              <a:t>macro F1</a:t>
            </a:r>
            <a:r>
              <a:rPr lang="en-US" sz="1300" b="0" dirty="0">
                <a:solidFill>
                  <a:schemeClr val="tx2"/>
                </a:solidFill>
              </a:rPr>
              <a:t>: α and e⁻ weigh the same, although electrons are 4× more numerous.</a:t>
            </a:r>
            <a:br>
              <a:rPr lang="en-US" sz="1300" b="0" dirty="0">
                <a:solidFill>
                  <a:schemeClr val="tx2"/>
                </a:solidFill>
              </a:rPr>
            </a:br>
            <a:r>
              <a:rPr lang="en-US" sz="1300" b="1" dirty="0">
                <a:solidFill>
                  <a:schemeClr val="tx2"/>
                </a:solidFill>
              </a:rPr>
              <a:t>macro F1 makes the rare class count as much as the common one</a:t>
            </a:r>
            <a:br>
              <a:rPr lang="en-US" sz="1300" b="1" dirty="0">
                <a:solidFill>
                  <a:schemeClr val="tx2"/>
                </a:solidFill>
              </a:rPr>
            </a:br>
            <a:br>
              <a:rPr lang="en-US" sz="1300" b="1" dirty="0">
                <a:solidFill>
                  <a:schemeClr val="tx2"/>
                </a:solidFill>
              </a:rPr>
            </a:br>
            <a:r>
              <a:rPr lang="en-US" sz="1300" dirty="0">
                <a:solidFill>
                  <a:schemeClr val="tx2"/>
                </a:solidFill>
              </a:rPr>
              <a:t>A </a:t>
            </a:r>
            <a:r>
              <a:rPr lang="en-US" sz="1300" b="1" dirty="0">
                <a:solidFill>
                  <a:schemeClr val="tx2"/>
                </a:solidFill>
              </a:rPr>
              <a:t>small “p” tells us a difference is real</a:t>
            </a:r>
            <a:r>
              <a:rPr lang="en-US" sz="1300" dirty="0">
                <a:solidFill>
                  <a:schemeClr val="tx2"/>
                </a:solidFill>
              </a:rPr>
              <a:t>; a large p tells us we cannot see one.</a:t>
            </a:r>
          </a:p>
          <a:p>
            <a:pPr marL="0" indent="0">
              <a:spcAft>
                <a:spcPts val="400"/>
              </a:spcAft>
              <a:buNone/>
            </a:pPr>
            <a:endParaRPr lang="en-US" sz="1300" b="0" dirty="0">
              <a:solidFill>
                <a:schemeClr val="tx2"/>
              </a:solidFill>
            </a:endParaRPr>
          </a:p>
        </p:txBody>
      </p:sp>
      <p:sp>
        <p:nvSpPr>
          <p:cNvPr id="27" name="Text 3"/>
          <p:cNvSpPr txBox="1"/>
          <p:nvPr/>
        </p:nvSpPr>
        <p:spPr>
          <a:xfrm>
            <a:off x="2194560" y="1507235"/>
            <a:ext cx="2788920" cy="274320"/>
          </a:xfrm>
          <a:prstGeom prst="rect">
            <a:avLst/>
          </a:prstGeom>
          <a:noFill/>
        </p:spPr>
        <p:txBody>
          <a:bodyPr wrap="square" lIns="0" tIns="0" rIns="0" bIns="0" rtlCol="0" anchor="t">
            <a:spAutoFit/>
          </a:bodyPr>
          <a:lstStyle/>
          <a:p>
            <a:pPr marL="0" indent="0">
              <a:buNone/>
            </a:pPr>
            <a:r>
              <a:rPr lang="en-US" sz="1500" b="1" dirty="0">
                <a:solidFill>
                  <a:schemeClr val="accent1"/>
                </a:solidFill>
              </a:rPr>
              <a:t>Macro F1 — the score</a:t>
            </a:r>
          </a:p>
        </p:txBody>
      </p:sp>
      <p:pic>
        <p:nvPicPr>
          <p:cNvPr id="28" name="Picture 27" descr="eq_f1.png"/>
          <p:cNvPicPr>
            <a:picLocks noChangeAspect="1"/>
          </p:cNvPicPr>
          <p:nvPr/>
        </p:nvPicPr>
        <p:blipFill>
          <a:blip r:embed="rId3"/>
          <a:stretch>
            <a:fillRect/>
          </a:stretch>
        </p:blipFill>
        <p:spPr>
          <a:xfrm>
            <a:off x="2194560" y="1827275"/>
            <a:ext cx="2788920" cy="928958"/>
          </a:xfrm>
          <a:prstGeom prst="rect">
            <a:avLst/>
          </a:prstGeom>
        </p:spPr>
      </p:pic>
      <p:sp>
        <p:nvSpPr>
          <p:cNvPr id="29" name="Text 4"/>
          <p:cNvSpPr txBox="1"/>
          <p:nvPr/>
        </p:nvSpPr>
        <p:spPr>
          <a:xfrm>
            <a:off x="2194560" y="2865961"/>
            <a:ext cx="2788920" cy="1400383"/>
          </a:xfrm>
          <a:prstGeom prst="rect">
            <a:avLst/>
          </a:prstGeom>
          <a:noFill/>
        </p:spPr>
        <p:txBody>
          <a:bodyPr wrap="square" lIns="0" tIns="0" rIns="0" bIns="0" rtlCol="0" anchor="t">
            <a:spAutoFit/>
          </a:bodyPr>
          <a:lstStyle/>
          <a:p>
            <a:pPr marL="0" indent="0">
              <a:buNone/>
            </a:pPr>
            <a:r>
              <a:rPr lang="en-US" sz="1300" b="1" dirty="0">
                <a:solidFill>
                  <a:schemeClr val="tx1"/>
                </a:solidFill>
              </a:rPr>
              <a:t>F1 is the harmonic mean </a:t>
            </a:r>
            <a:r>
              <a:rPr lang="en-US" sz="1300" b="0" dirty="0">
                <a:solidFill>
                  <a:schemeClr val="tx1"/>
                </a:solidFill>
              </a:rPr>
              <a:t>of precision and recall for one class; </a:t>
            </a:r>
            <a:r>
              <a:rPr lang="en-US" sz="1300" b="1" dirty="0">
                <a:solidFill>
                  <a:schemeClr val="tx1"/>
                </a:solidFill>
              </a:rPr>
              <a:t>macro F1 averages α and e⁻ with equal weight</a:t>
            </a:r>
            <a:r>
              <a:rPr lang="en-US" sz="1300" b="0" dirty="0">
                <a:solidFill>
                  <a:schemeClr val="tx1"/>
                </a:solidFill>
              </a:rPr>
              <a:t>. With 11,650 e⁻ against 2,694 α, accuracy alone would reward calling everything an electron (81 %) — macro F1 would not.</a:t>
            </a:r>
          </a:p>
        </p:txBody>
      </p:sp>
      <p:sp>
        <p:nvSpPr>
          <p:cNvPr id="40" name="def card recall"/>
          <p:cNvSpPr/>
          <p:nvPr/>
        </p:nvSpPr>
        <p:spPr>
          <a:xfrm>
            <a:off x="5257800" y="1417320"/>
            <a:ext cx="3429000" cy="1737360"/>
          </a:xfrm>
          <a:prstGeom prst="roundRect">
            <a:avLst>
              <a:gd name="adj" fmla="val 4800"/>
            </a:avLst>
          </a:prstGeom>
          <a:solidFill>
            <a:schemeClr val="bg2"/>
          </a:solidFill>
          <a:ln/>
        </p:spPr>
        <p:txBody>
          <a:bodyPr/>
          <a:lstStyle/>
          <a:p>
            <a:endParaRPr lang="en-US"/>
          </a:p>
        </p:txBody>
      </p:sp>
      <p:sp>
        <p:nvSpPr>
          <p:cNvPr id="41" name="Text R1"/>
          <p:cNvSpPr txBox="1"/>
          <p:nvPr/>
        </p:nvSpPr>
        <p:spPr>
          <a:xfrm>
            <a:off x="5394960" y="1508760"/>
            <a:ext cx="3154680" cy="274320"/>
          </a:xfrm>
          <a:prstGeom prst="rect">
            <a:avLst/>
          </a:prstGeom>
          <a:noFill/>
        </p:spPr>
        <p:txBody>
          <a:bodyPr wrap="square" lIns="0" tIns="0" rIns="0" bIns="0" rtlCol="0" anchor="t">
            <a:spAutoFit/>
          </a:bodyPr>
          <a:lstStyle/>
          <a:p>
            <a:pPr marL="0" indent="0">
              <a:buNone/>
            </a:pPr>
            <a:r>
              <a:rPr lang="en-US" sz="1400" b="1" dirty="0">
                <a:solidFill>
                  <a:schemeClr val="accent1"/>
                </a:solidFill>
              </a:rPr>
              <a:t>Recall and precision (α class)</a:t>
            </a:r>
          </a:p>
        </p:txBody>
      </p:sp>
      <p:pic>
        <p:nvPicPr>
          <p:cNvPr id="42" name="Picture 41" descr="confusion.png"/>
          <p:cNvPicPr>
            <a:picLocks noChangeAspect="1"/>
          </p:cNvPicPr>
          <p:nvPr/>
        </p:nvPicPr>
        <p:blipFill>
          <a:blip r:embed="rId4"/>
          <a:stretch>
            <a:fillRect/>
          </a:stretch>
        </p:blipFill>
        <p:spPr>
          <a:xfrm>
            <a:off x="5367528" y="1847088"/>
            <a:ext cx="1352301" cy="1234440"/>
          </a:xfrm>
          <a:prstGeom prst="rect">
            <a:avLst/>
          </a:prstGeom>
        </p:spPr>
      </p:pic>
      <p:sp>
        <p:nvSpPr>
          <p:cNvPr id="43" name="Text R2"/>
          <p:cNvSpPr txBox="1"/>
          <p:nvPr/>
        </p:nvSpPr>
        <p:spPr>
          <a:xfrm>
            <a:off x="6829556" y="1847088"/>
            <a:ext cx="1803903" cy="1172116"/>
          </a:xfrm>
          <a:prstGeom prst="rect">
            <a:avLst/>
          </a:prstGeom>
          <a:noFill/>
        </p:spPr>
        <p:txBody>
          <a:bodyPr wrap="square" lIns="0" tIns="0" rIns="0" bIns="0" rtlCol="0" anchor="t">
            <a:spAutoFit/>
          </a:bodyPr>
          <a:lstStyle/>
          <a:p>
            <a:pPr marL="0" indent="0">
              <a:spcAft>
                <a:spcPts val="500"/>
              </a:spcAft>
              <a:buNone/>
            </a:pPr>
            <a:r>
              <a:rPr lang="en-US" sz="1200" b="1" dirty="0">
                <a:solidFill>
                  <a:schemeClr val="tx1"/>
                </a:solidFill>
              </a:rPr>
              <a:t>recall(α) = TP / (TP + FN)</a:t>
            </a:r>
            <a:r>
              <a:rPr lang="en-US" sz="1200" b="0" dirty="0">
                <a:solidFill>
                  <a:schemeClr val="tx1"/>
                </a:solidFill>
              </a:rPr>
              <a:t> — the share of true α that are called α</a:t>
            </a:r>
          </a:p>
          <a:p>
            <a:pPr marL="0" indent="0">
              <a:buNone/>
            </a:pPr>
            <a:r>
              <a:rPr lang="en-US" sz="1200" b="1" dirty="0">
                <a:solidFill>
                  <a:schemeClr val="tx1"/>
                </a:solidFill>
              </a:rPr>
              <a:t>precision(α) = TP / (TP + FP)</a:t>
            </a:r>
            <a:r>
              <a:rPr lang="en-US" sz="1200" b="0" dirty="0">
                <a:solidFill>
                  <a:schemeClr val="tx1"/>
                </a:solidFill>
              </a:rPr>
              <a:t> — the share of α calls that are right</a:t>
            </a:r>
          </a:p>
        </p:txBody>
      </p:sp>
      <p:sp>
        <p:nvSpPr>
          <p:cNvPr id="5" name="def card p"/>
          <p:cNvSpPr/>
          <p:nvPr/>
        </p:nvSpPr>
        <p:spPr>
          <a:xfrm>
            <a:off x="5257800" y="3246120"/>
            <a:ext cx="3429000" cy="1261872"/>
          </a:xfrm>
          <a:prstGeom prst="roundRect">
            <a:avLst>
              <a:gd name="adj" fmla="val 4800"/>
            </a:avLst>
          </a:prstGeom>
          <a:solidFill>
            <a:schemeClr val="bg2"/>
          </a:solidFill>
          <a:ln/>
        </p:spPr>
        <p:txBody>
          <a:bodyPr/>
          <a:lstStyle/>
          <a:p>
            <a:endParaRPr lang="en-US"/>
          </a:p>
        </p:txBody>
      </p:sp>
      <p:sp>
        <p:nvSpPr>
          <p:cNvPr id="44" name="Text R3"/>
          <p:cNvSpPr txBox="1"/>
          <p:nvPr/>
        </p:nvSpPr>
        <p:spPr>
          <a:xfrm>
            <a:off x="5394960" y="3337560"/>
            <a:ext cx="3154680" cy="274320"/>
          </a:xfrm>
          <a:prstGeom prst="rect">
            <a:avLst/>
          </a:prstGeom>
          <a:noFill/>
        </p:spPr>
        <p:txBody>
          <a:bodyPr wrap="square" lIns="0" tIns="0" rIns="0" bIns="0" rtlCol="0" anchor="t">
            <a:spAutoFit/>
          </a:bodyPr>
          <a:lstStyle/>
          <a:p>
            <a:pPr marL="0" indent="0">
              <a:buNone/>
            </a:pPr>
            <a:r>
              <a:rPr lang="en-US" sz="1400" b="1" dirty="0">
                <a:solidFill>
                  <a:schemeClr val="accent1"/>
                </a:solidFill>
              </a:rPr>
              <a:t>p — the paired test</a:t>
            </a:r>
          </a:p>
        </p:txBody>
      </p:sp>
      <p:sp>
        <p:nvSpPr>
          <p:cNvPr id="45" name="Text R4"/>
          <p:cNvSpPr txBox="1"/>
          <p:nvPr/>
        </p:nvSpPr>
        <p:spPr>
          <a:xfrm>
            <a:off x="5394960" y="3630168"/>
            <a:ext cx="3154680" cy="738664"/>
          </a:xfrm>
          <a:prstGeom prst="rect">
            <a:avLst/>
          </a:prstGeom>
          <a:noFill/>
        </p:spPr>
        <p:txBody>
          <a:bodyPr wrap="square" lIns="0" tIns="0" rIns="0" bIns="0" rtlCol="0" anchor="t">
            <a:spAutoFit/>
          </a:bodyPr>
          <a:lstStyle/>
          <a:p>
            <a:pPr marL="0" indent="0">
              <a:buNone/>
            </a:pPr>
            <a:r>
              <a:rPr lang="en-US" sz="1200" b="0" dirty="0">
                <a:solidFill>
                  <a:schemeClr val="tx1"/>
                </a:solidFill>
              </a:rPr>
              <a:t>The </a:t>
            </a:r>
            <a:r>
              <a:rPr lang="en-US" sz="1200" b="1" dirty="0"/>
              <a:t>probability of a gap at least this large if the two models were really equal</a:t>
            </a:r>
            <a:r>
              <a:rPr lang="en-US" sz="1200" b="0" dirty="0">
                <a:solidFill>
                  <a:schemeClr val="tx1"/>
                </a:solidFill>
              </a:rPr>
              <a:t>: paired t-test on the five seed-wise differences (same splits), 4 d.o.f.; p = 0.005 means 5 in 1,000.</a:t>
            </a:r>
          </a:p>
        </p:txBody>
      </p:sp>
      <p:sp>
        <p:nvSpPr>
          <p:cNvPr id="6" name="TextBox 5">
            <a:extLst>
              <a:ext uri="{FF2B5EF4-FFF2-40B4-BE49-F238E27FC236}">
                <a16:creationId xmlns:a16="http://schemas.microsoft.com/office/drawing/2014/main" id="{F4A13A39-CD74-1636-1718-E92C6E1903A4}"/>
              </a:ext>
            </a:extLst>
          </p:cNvPr>
          <p:cNvSpPr txBox="1"/>
          <p:nvPr/>
        </p:nvSpPr>
        <p:spPr>
          <a:xfrm>
            <a:off x="4296694" y="1121209"/>
            <a:ext cx="1983172" cy="307777"/>
          </a:xfrm>
          <a:prstGeom prst="rect">
            <a:avLst/>
          </a:prstGeom>
          <a:noFill/>
        </p:spPr>
        <p:txBody>
          <a:bodyPr wrap="none" rtlCol="0">
            <a:spAutoFit/>
          </a:bodyPr>
          <a:lstStyle/>
          <a:p>
            <a:r>
              <a:rPr lang="it-IT" sz="1400" dirty="0">
                <a:solidFill>
                  <a:srgbClr val="FF0000"/>
                </a:solidFill>
              </a:rPr>
              <a:t>identification efficiency</a:t>
            </a:r>
            <a:endParaRPr lang="en-US" sz="1400" dirty="0">
              <a:solidFill>
                <a:srgbClr val="FF0000"/>
              </a:solidFill>
            </a:endParaRPr>
          </a:p>
        </p:txBody>
      </p:sp>
      <p:sp>
        <p:nvSpPr>
          <p:cNvPr id="7" name="TextBox 6">
            <a:extLst>
              <a:ext uri="{FF2B5EF4-FFF2-40B4-BE49-F238E27FC236}">
                <a16:creationId xmlns:a16="http://schemas.microsoft.com/office/drawing/2014/main" id="{555E9BC6-84DF-861D-18C3-9FF641914541}"/>
              </a:ext>
            </a:extLst>
          </p:cNvPr>
          <p:cNvSpPr txBox="1"/>
          <p:nvPr/>
        </p:nvSpPr>
        <p:spPr>
          <a:xfrm>
            <a:off x="889568" y="1084783"/>
            <a:ext cx="1766830" cy="307777"/>
          </a:xfrm>
          <a:prstGeom prst="rect">
            <a:avLst/>
          </a:prstGeom>
          <a:noFill/>
        </p:spPr>
        <p:txBody>
          <a:bodyPr wrap="none" rtlCol="0">
            <a:spAutoFit/>
          </a:bodyPr>
          <a:lstStyle/>
          <a:p>
            <a:r>
              <a:rPr lang="it-IT" sz="1400" dirty="0">
                <a:solidFill>
                  <a:srgbClr val="FF0000"/>
                </a:solidFill>
              </a:rPr>
              <a:t>purity of the sample</a:t>
            </a:r>
            <a:endParaRPr lang="en-US" sz="1400" dirty="0">
              <a:solidFill>
                <a:srgbClr val="FF0000"/>
              </a:solidFill>
            </a:endParaRPr>
          </a:p>
        </p:txBody>
      </p:sp>
      <p:cxnSp>
        <p:nvCxnSpPr>
          <p:cNvPr id="9" name="Straight Arrow Connector 8">
            <a:extLst>
              <a:ext uri="{FF2B5EF4-FFF2-40B4-BE49-F238E27FC236}">
                <a16:creationId xmlns:a16="http://schemas.microsoft.com/office/drawing/2014/main" id="{29B275B8-7DC7-994F-04D4-68E24F4087AB}"/>
              </a:ext>
            </a:extLst>
          </p:cNvPr>
          <p:cNvCxnSpPr>
            <a:stCxn id="7" idx="2"/>
          </p:cNvCxnSpPr>
          <p:nvPr/>
        </p:nvCxnSpPr>
        <p:spPr>
          <a:xfrm>
            <a:off x="1772983" y="1392560"/>
            <a:ext cx="421577" cy="454528"/>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06F0904-84B6-5A5A-1254-6661FE402D6B}"/>
              </a:ext>
            </a:extLst>
          </p:cNvPr>
          <p:cNvCxnSpPr>
            <a:cxnSpLocks/>
          </p:cNvCxnSpPr>
          <p:nvPr/>
        </p:nvCxnSpPr>
        <p:spPr>
          <a:xfrm flipH="1">
            <a:off x="4159533" y="1392560"/>
            <a:ext cx="681739" cy="492703"/>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200" b="1" kern="0" spc="120" dirty="0">
                <a:solidFill>
                  <a:schemeClr val="accent1"/>
                </a:solidFill>
              </a:rPr>
              <a:t>06 / KEY RESULT</a:t>
            </a:r>
            <a:endParaRPr lang="en-US" sz="1200" dirty="0"/>
          </a:p>
        </p:txBody>
      </p:sp>
      <p:sp>
        <p:nvSpPr>
          <p:cNvPr id="3" name="Text 1"/>
          <p:cNvSpPr>
            <a:spLocks noGrp="1"/>
          </p:cNvSpPr>
          <p:nvPr>
            <p:ph type="title" idx="103" hasCustomPrompt="1"/>
          </p:nvPr>
        </p:nvSpPr>
        <p:spPr>
          <a:xfrm>
            <a:off x="2377439" y="64008"/>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Pixel positions + three scalars: the best configuration</a:t>
            </a:r>
            <a:endParaRPr lang="en-US" sz="3000" dirty="0"/>
          </a:p>
        </p:txBody>
      </p:sp>
      <p:sp>
        <p:nvSpPr>
          <p:cNvPr id="5" name="Text 2"/>
          <p:cNvSpPr txBox="1"/>
          <p:nvPr/>
        </p:nvSpPr>
        <p:spPr>
          <a:xfrm>
            <a:off x="91440" y="1154430"/>
            <a:ext cx="1645920" cy="2834640"/>
          </a:xfrm>
          <a:prstGeom prst="rect">
            <a:avLst/>
          </a:prstGeom>
          <a:noFill/>
          <a:ln/>
        </p:spPr>
        <p:txBody>
          <a:bodyPr wrap="square" lIns="0" tIns="0" rIns="0" bIns="0" rtlCol="0" anchor="t"/>
          <a:lstStyle/>
          <a:p>
            <a:pPr marL="0" indent="0">
              <a:spcAft>
                <a:spcPts val="400"/>
              </a:spcAft>
              <a:buNone/>
            </a:pPr>
            <a:r>
              <a:rPr lang="en-US" sz="1300" b="0" dirty="0">
                <a:solidFill>
                  <a:schemeClr val="tx2"/>
                </a:solidFill>
              </a:rPr>
              <a:t>α / e⁻ test set · 2,152 clusters per split</a:t>
            </a:r>
          </a:p>
          <a:p>
            <a:pPr marL="0" indent="0">
              <a:spcAft>
                <a:spcPts val="400"/>
              </a:spcAft>
              <a:buNone/>
            </a:pPr>
            <a:r>
              <a:rPr lang="en-US" sz="1300" b="0" dirty="0">
                <a:solidFill>
                  <a:schemeClr val="tx2"/>
                </a:solidFill>
              </a:rPr>
              <a:t>five seeds · paired contrasts on identical splits</a:t>
            </a:r>
          </a:p>
          <a:p>
            <a:pPr marL="0" indent="0">
              <a:spcAft>
                <a:spcPts val="400"/>
              </a:spcAft>
              <a:buNone/>
            </a:pPr>
            <a:r>
              <a:rPr lang="en-US" sz="1300" b="0" dirty="0">
                <a:solidFill>
                  <a:schemeClr val="tx2"/>
                </a:solidFill>
              </a:rPr>
              <a:t>p: paired t-test over the five seeds, 4 d.o.f. (slide 7)</a:t>
            </a:r>
          </a:p>
          <a:p>
            <a:pPr marL="0" indent="0">
              <a:spcAft>
                <a:spcPts val="400"/>
              </a:spcAft>
              <a:buNone/>
            </a:pPr>
            <a:r>
              <a:rPr lang="en-US" sz="1300" b="0" dirty="0">
                <a:solidFill>
                  <a:schemeClr val="tx2"/>
                </a:solidFill>
              </a:rPr>
              <a:t>Table 1 · Fig. 1a of the proceedings</a:t>
            </a:r>
          </a:p>
          <a:p>
            <a:pPr marL="0" indent="0">
              <a:spcAft>
                <a:spcPts val="400"/>
              </a:spcAft>
              <a:buNone/>
            </a:pPr>
            <a:r>
              <a:rPr lang="en-US" sz="1300" b="0" dirty="0">
                <a:solidFill>
                  <a:schemeClr val="tx2"/>
                </a:solidFill>
              </a:rPr>
              <a:t>run-to-run floor ±0.040 on seed-matched reruns — hence paired (backup)</a:t>
            </a:r>
          </a:p>
        </p:txBody>
      </p:sp>
      <p:sp>
        <p:nvSpPr>
          <p:cNvPr id="6" name="stat card"/>
          <p:cNvSpPr/>
          <p:nvPr/>
        </p:nvSpPr>
        <p:spPr>
          <a:xfrm>
            <a:off x="2331719" y="1083564"/>
            <a:ext cx="1984248" cy="1243584"/>
          </a:xfrm>
          <a:prstGeom prst="roundRect">
            <a:avLst>
              <a:gd name="adj" fmla="val 5217"/>
            </a:avLst>
          </a:prstGeom>
          <a:solidFill>
            <a:schemeClr val="bg2"/>
          </a:solidFill>
          <a:ln/>
        </p:spPr>
        <p:txBody>
          <a:bodyPr/>
          <a:lstStyle/>
          <a:p>
            <a:endParaRPr lang="en-US"/>
          </a:p>
        </p:txBody>
      </p:sp>
      <p:sp>
        <p:nvSpPr>
          <p:cNvPr id="7" name="Text 4"/>
          <p:cNvSpPr txBox="1"/>
          <p:nvPr/>
        </p:nvSpPr>
        <p:spPr>
          <a:xfrm>
            <a:off x="2423159" y="1193292"/>
            <a:ext cx="1801368" cy="420624"/>
          </a:xfrm>
          <a:prstGeom prst="rect">
            <a:avLst/>
          </a:prstGeom>
          <a:noFill/>
          <a:ln/>
        </p:spPr>
        <p:txBody>
          <a:bodyPr wrap="square" lIns="0" tIns="0" rIns="0" bIns="0" rtlCol="0" anchor="t"/>
          <a:lstStyle/>
          <a:p>
            <a:pPr marL="0" indent="0">
              <a:buNone/>
            </a:pPr>
            <a:r>
              <a:rPr lang="en-US" sz="2200" b="1" dirty="0">
                <a:solidFill>
                  <a:schemeClr val="accent1"/>
                </a:solidFill>
              </a:rPr>
              <a:t>0.873 ± 0.002</a:t>
            </a:r>
          </a:p>
        </p:txBody>
      </p:sp>
      <p:sp>
        <p:nvSpPr>
          <p:cNvPr id="8" name="Text 5"/>
          <p:cNvSpPr txBox="1"/>
          <p:nvPr/>
        </p:nvSpPr>
        <p:spPr>
          <a:xfrm>
            <a:off x="2423159" y="1632204"/>
            <a:ext cx="1801368" cy="274320"/>
          </a:xfrm>
          <a:prstGeom prst="rect">
            <a:avLst/>
          </a:prstGeom>
          <a:noFill/>
          <a:ln/>
        </p:spPr>
        <p:txBody>
          <a:bodyPr wrap="square" lIns="0" tIns="0" rIns="0" bIns="0" rtlCol="0" anchor="t"/>
          <a:lstStyle/>
          <a:p>
            <a:pPr marL="0" indent="0">
              <a:buNone/>
            </a:pPr>
            <a:r>
              <a:rPr lang="en-US" sz="1300" b="1" dirty="0">
                <a:solidFill>
                  <a:schemeClr val="tx1"/>
                </a:solidFill>
              </a:rPr>
              <a:t>A: (x, y) + scalars</a:t>
            </a:r>
          </a:p>
        </p:txBody>
      </p:sp>
      <p:sp>
        <p:nvSpPr>
          <p:cNvPr id="9" name="Text 6"/>
          <p:cNvSpPr txBox="1"/>
          <p:nvPr/>
        </p:nvSpPr>
        <p:spPr>
          <a:xfrm>
            <a:off x="2423159" y="1869948"/>
            <a:ext cx="1801368" cy="402336"/>
          </a:xfrm>
          <a:prstGeom prst="rect">
            <a:avLst/>
          </a:prstGeom>
          <a:noFill/>
          <a:ln/>
        </p:spPr>
        <p:txBody>
          <a:bodyPr wrap="square" lIns="0" tIns="0" rIns="0" bIns="0" rtlCol="0" anchor="t"/>
          <a:lstStyle/>
          <a:p>
            <a:pPr marL="0" indent="0">
              <a:buNone/>
            </a:pPr>
            <a:r>
              <a:rPr lang="en-US" sz="1150" b="0" dirty="0">
                <a:solidFill>
                  <a:schemeClr val="tx2"/>
                </a:solidFill>
              </a:rPr>
              <a:t>92.1 ± 0.3 % accuracy</a:t>
            </a:r>
          </a:p>
        </p:txBody>
      </p:sp>
      <p:sp>
        <p:nvSpPr>
          <p:cNvPr id="10" name="stat card"/>
          <p:cNvSpPr/>
          <p:nvPr/>
        </p:nvSpPr>
        <p:spPr>
          <a:xfrm>
            <a:off x="4498847" y="1083564"/>
            <a:ext cx="1984248" cy="1243584"/>
          </a:xfrm>
          <a:prstGeom prst="roundRect">
            <a:avLst>
              <a:gd name="adj" fmla="val 5217"/>
            </a:avLst>
          </a:prstGeom>
          <a:solidFill>
            <a:schemeClr val="bg2"/>
          </a:solidFill>
          <a:ln/>
        </p:spPr>
        <p:txBody>
          <a:bodyPr/>
          <a:lstStyle/>
          <a:p>
            <a:endParaRPr lang="en-US"/>
          </a:p>
        </p:txBody>
      </p:sp>
      <p:sp>
        <p:nvSpPr>
          <p:cNvPr id="11" name="Text 8"/>
          <p:cNvSpPr txBox="1"/>
          <p:nvPr/>
        </p:nvSpPr>
        <p:spPr>
          <a:xfrm>
            <a:off x="4608575" y="1193292"/>
            <a:ext cx="1764792" cy="420624"/>
          </a:xfrm>
          <a:prstGeom prst="rect">
            <a:avLst/>
          </a:prstGeom>
          <a:noFill/>
          <a:ln/>
        </p:spPr>
        <p:txBody>
          <a:bodyPr wrap="square" lIns="0" tIns="0" rIns="0" bIns="0" rtlCol="0" anchor="t"/>
          <a:lstStyle/>
          <a:p>
            <a:pPr marL="0" indent="0">
              <a:buNone/>
            </a:pPr>
            <a:r>
              <a:rPr lang="en-US" sz="2600" b="1" dirty="0">
                <a:solidFill>
                  <a:schemeClr val="accent2"/>
                </a:solidFill>
              </a:rPr>
              <a:t>+0.033</a:t>
            </a:r>
          </a:p>
        </p:txBody>
      </p:sp>
      <p:sp>
        <p:nvSpPr>
          <p:cNvPr id="12" name="Text 9"/>
          <p:cNvSpPr txBox="1"/>
          <p:nvPr/>
        </p:nvSpPr>
        <p:spPr>
          <a:xfrm>
            <a:off x="4608575" y="1632204"/>
            <a:ext cx="1764792" cy="274320"/>
          </a:xfrm>
          <a:prstGeom prst="rect">
            <a:avLst/>
          </a:prstGeom>
          <a:noFill/>
          <a:ln/>
        </p:spPr>
        <p:txBody>
          <a:bodyPr wrap="square" lIns="0" tIns="0" rIns="0" bIns="0" rtlCol="0" anchor="t"/>
          <a:lstStyle/>
          <a:p>
            <a:pPr marL="0" indent="0">
              <a:buNone/>
            </a:pPr>
            <a:r>
              <a:rPr lang="en-US" sz="1300" b="1" dirty="0">
                <a:solidFill>
                  <a:schemeClr val="tx1"/>
                </a:solidFill>
              </a:rPr>
              <a:t>vs scalars alone (G)</a:t>
            </a:r>
          </a:p>
        </p:txBody>
      </p:sp>
      <p:sp>
        <p:nvSpPr>
          <p:cNvPr id="13" name="Text 10"/>
          <p:cNvSpPr txBox="1"/>
          <p:nvPr/>
        </p:nvSpPr>
        <p:spPr>
          <a:xfrm>
            <a:off x="4608575" y="1869948"/>
            <a:ext cx="1764792" cy="402336"/>
          </a:xfrm>
          <a:prstGeom prst="rect">
            <a:avLst/>
          </a:prstGeom>
          <a:noFill/>
          <a:ln/>
        </p:spPr>
        <p:txBody>
          <a:bodyPr wrap="square" lIns="0" tIns="0" rIns="0" bIns="0" rtlCol="0" anchor="t"/>
          <a:lstStyle/>
          <a:p>
            <a:pPr marL="0" indent="0">
              <a:buNone/>
            </a:pPr>
            <a:r>
              <a:rPr lang="en-US" sz="1150" b="0" dirty="0">
                <a:solidFill>
                  <a:schemeClr val="tx2"/>
                </a:solidFill>
              </a:rPr>
              <a:t>paired p = 0.005 · 5/5 seeds</a:t>
            </a:r>
          </a:p>
        </p:txBody>
      </p:sp>
      <p:sp>
        <p:nvSpPr>
          <p:cNvPr id="14" name="stat card"/>
          <p:cNvSpPr/>
          <p:nvPr/>
        </p:nvSpPr>
        <p:spPr>
          <a:xfrm>
            <a:off x="6656831" y="1083564"/>
            <a:ext cx="1984248" cy="1243584"/>
          </a:xfrm>
          <a:prstGeom prst="roundRect">
            <a:avLst>
              <a:gd name="adj" fmla="val 5217"/>
            </a:avLst>
          </a:prstGeom>
          <a:solidFill>
            <a:schemeClr val="bg2"/>
          </a:solidFill>
          <a:ln/>
        </p:spPr>
        <p:txBody>
          <a:bodyPr/>
          <a:lstStyle/>
          <a:p>
            <a:endParaRPr lang="en-US"/>
          </a:p>
        </p:txBody>
      </p:sp>
      <p:sp>
        <p:nvSpPr>
          <p:cNvPr id="15" name="Text 12"/>
          <p:cNvSpPr txBox="1"/>
          <p:nvPr/>
        </p:nvSpPr>
        <p:spPr>
          <a:xfrm>
            <a:off x="6766559" y="1193292"/>
            <a:ext cx="1764792" cy="420624"/>
          </a:xfrm>
          <a:prstGeom prst="rect">
            <a:avLst/>
          </a:prstGeom>
          <a:noFill/>
          <a:ln/>
        </p:spPr>
        <p:txBody>
          <a:bodyPr wrap="square" lIns="0" tIns="0" rIns="0" bIns="0" rtlCol="0" anchor="t"/>
          <a:lstStyle/>
          <a:p>
            <a:pPr marL="0" indent="0">
              <a:buNone/>
            </a:pPr>
            <a:r>
              <a:rPr lang="en-US" sz="2600" b="1" dirty="0">
                <a:solidFill>
                  <a:schemeClr val="accent2"/>
                </a:solidFill>
              </a:rPr>
              <a:t>+0.011</a:t>
            </a:r>
          </a:p>
        </p:txBody>
      </p:sp>
      <p:sp>
        <p:nvSpPr>
          <p:cNvPr id="16" name="Text 13"/>
          <p:cNvSpPr txBox="1"/>
          <p:nvPr/>
        </p:nvSpPr>
        <p:spPr>
          <a:xfrm>
            <a:off x="6766559" y="1632204"/>
            <a:ext cx="1764792" cy="274320"/>
          </a:xfrm>
          <a:prstGeom prst="rect">
            <a:avLst/>
          </a:prstGeom>
          <a:noFill/>
          <a:ln/>
        </p:spPr>
        <p:txBody>
          <a:bodyPr wrap="square" lIns="0" tIns="0" rIns="0" bIns="0" rtlCol="0" anchor="t"/>
          <a:lstStyle/>
          <a:p>
            <a:pPr marL="0" indent="0">
              <a:buNone/>
            </a:pPr>
            <a:r>
              <a:rPr lang="en-US" sz="1300" b="1" dirty="0">
                <a:solidFill>
                  <a:schemeClr val="tx1"/>
                </a:solidFill>
              </a:rPr>
              <a:t>vs 14-feature BDT</a:t>
            </a:r>
          </a:p>
        </p:txBody>
      </p:sp>
      <p:sp>
        <p:nvSpPr>
          <p:cNvPr id="17" name="Text 14"/>
          <p:cNvSpPr txBox="1"/>
          <p:nvPr/>
        </p:nvSpPr>
        <p:spPr>
          <a:xfrm>
            <a:off x="6766559" y="1869948"/>
            <a:ext cx="1764792" cy="402336"/>
          </a:xfrm>
          <a:prstGeom prst="rect">
            <a:avLst/>
          </a:prstGeom>
          <a:noFill/>
          <a:ln/>
        </p:spPr>
        <p:txBody>
          <a:bodyPr wrap="square" lIns="0" tIns="0" rIns="0" bIns="0" rtlCol="0" anchor="t"/>
          <a:lstStyle/>
          <a:p>
            <a:pPr marL="0" indent="0">
              <a:buNone/>
            </a:pPr>
            <a:r>
              <a:rPr lang="en-US" sz="1150" b="0" dirty="0">
                <a:solidFill>
                  <a:schemeClr val="tx2"/>
                </a:solidFill>
              </a:rPr>
              <a:t>paired p = 0.037 · 5/5 seeds</a:t>
            </a:r>
          </a:p>
        </p:txBody>
      </p:sp>
      <p:pic>
        <p:nvPicPr>
          <p:cNvPr id="18" name="Image 0" descr="assets/fig_ablation7.png"/>
          <p:cNvPicPr>
            <a:picLocks noChangeAspect="1"/>
          </p:cNvPicPr>
          <p:nvPr/>
        </p:nvPicPr>
        <p:blipFill>
          <a:blip r:embed="rId3"/>
          <a:stretch>
            <a:fillRect/>
          </a:stretch>
        </p:blipFill>
        <p:spPr>
          <a:xfrm>
            <a:off x="1816875" y="2537460"/>
            <a:ext cx="4182219" cy="1988819"/>
          </a:xfrm>
          <a:prstGeom prst="rect">
            <a:avLst/>
          </a:prstGeom>
        </p:spPr>
      </p:pic>
      <p:sp>
        <p:nvSpPr>
          <p:cNvPr id="19" name="Text 15"/>
          <p:cNvSpPr txBox="1"/>
          <p:nvPr/>
        </p:nvSpPr>
        <p:spPr>
          <a:xfrm>
            <a:off x="6373367" y="2816352"/>
            <a:ext cx="2530732" cy="1709927"/>
          </a:xfrm>
          <a:prstGeom prst="rect">
            <a:avLst/>
          </a:prstGeom>
          <a:noFill/>
          <a:ln/>
        </p:spPr>
        <p:txBody>
          <a:bodyPr wrap="square" lIns="0" tIns="0" rIns="0" bIns="0" rtlCol="0" anchor="t"/>
          <a:lstStyle/>
          <a:p>
            <a:pPr marL="0" indent="0">
              <a:buNone/>
            </a:pPr>
            <a:r>
              <a:rPr lang="en-US" sz="1350" b="1" dirty="0">
                <a:solidFill>
                  <a:schemeClr val="tx1"/>
                </a:solidFill>
              </a:rPr>
              <a:t>A has the best mean and by far the smallest spread. </a:t>
            </a:r>
            <a:r>
              <a:rPr lang="en-US" sz="1350" b="0" dirty="0">
                <a:solidFill>
                  <a:schemeClr val="tx1"/>
                </a:solidFill>
              </a:rPr>
              <a:t>Per-pixel channels (B, C, D) add noise; dropping the cloud (G) or the scalars (E) loses. Pixel positions carry morphology that three scalars — and 14 engineered features — do not.</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8</a:t>
            </a:fld>
            <a:endParaRPr lang="en-US"/>
          </a:p>
        </p:txBody>
      </p:sp>
      <p:sp>
        <p:nvSpPr>
          <p:cNvPr id="20" name="TextBox 19">
            <a:extLst>
              <a:ext uri="{FF2B5EF4-FFF2-40B4-BE49-F238E27FC236}">
                <a16:creationId xmlns:a16="http://schemas.microsoft.com/office/drawing/2014/main" id="{66318B32-6703-2D9C-FBF3-538C5EABD2D1}"/>
              </a:ext>
            </a:extLst>
          </p:cNvPr>
          <p:cNvSpPr txBox="1"/>
          <p:nvPr/>
        </p:nvSpPr>
        <p:spPr>
          <a:xfrm>
            <a:off x="2249423" y="979967"/>
            <a:ext cx="993649" cy="307777"/>
          </a:xfrm>
          <a:prstGeom prst="rect">
            <a:avLst/>
          </a:prstGeom>
          <a:noFill/>
        </p:spPr>
        <p:txBody>
          <a:bodyPr wrap="square">
            <a:spAutoFit/>
          </a:bodyPr>
          <a:lstStyle/>
          <a:p>
            <a:r>
              <a:rPr lang="en-US" sz="1400" b="1" dirty="0"/>
              <a:t>macro F1 </a:t>
            </a:r>
          </a:p>
        </p:txBody>
      </p:sp>
      <p:sp>
        <p:nvSpPr>
          <p:cNvPr id="21" name="TextBox 20">
            <a:extLst>
              <a:ext uri="{FF2B5EF4-FFF2-40B4-BE49-F238E27FC236}">
                <a16:creationId xmlns:a16="http://schemas.microsoft.com/office/drawing/2014/main" id="{0CC01742-0363-B3CB-3910-D8F415BAC957}"/>
              </a:ext>
            </a:extLst>
          </p:cNvPr>
          <p:cNvSpPr txBox="1"/>
          <p:nvPr/>
        </p:nvSpPr>
        <p:spPr>
          <a:xfrm>
            <a:off x="3232403" y="979967"/>
            <a:ext cx="1277113" cy="307777"/>
          </a:xfrm>
          <a:prstGeom prst="rect">
            <a:avLst/>
          </a:prstGeom>
          <a:noFill/>
        </p:spPr>
        <p:txBody>
          <a:bodyPr wrap="square">
            <a:spAutoFit/>
          </a:bodyPr>
          <a:lstStyle/>
          <a:p>
            <a:r>
              <a:rPr lang="en-US" sz="1400" b="1" dirty="0"/>
              <a:t>seed spread</a:t>
            </a:r>
          </a:p>
        </p:txBody>
      </p:sp>
      <p:sp>
        <p:nvSpPr>
          <p:cNvPr id="22" name="TextBox 21">
            <a:extLst>
              <a:ext uri="{FF2B5EF4-FFF2-40B4-BE49-F238E27FC236}">
                <a16:creationId xmlns:a16="http://schemas.microsoft.com/office/drawing/2014/main" id="{72D58DBA-30C6-C015-13F1-233DA2D18B75}"/>
              </a:ext>
            </a:extLst>
          </p:cNvPr>
          <p:cNvSpPr txBox="1"/>
          <p:nvPr/>
        </p:nvSpPr>
        <p:spPr>
          <a:xfrm>
            <a:off x="4857748" y="979967"/>
            <a:ext cx="626365" cy="307777"/>
          </a:xfrm>
          <a:prstGeom prst="rect">
            <a:avLst/>
          </a:prstGeom>
          <a:noFill/>
        </p:spPr>
        <p:txBody>
          <a:bodyPr wrap="square">
            <a:spAutoFit/>
          </a:bodyPr>
          <a:lstStyle/>
          <a:p>
            <a:r>
              <a:rPr lang="en-US" sz="1400" b="1" dirty="0"/>
              <a:t>A - G</a:t>
            </a:r>
          </a:p>
        </p:txBody>
      </p:sp>
      <p:sp>
        <p:nvSpPr>
          <p:cNvPr id="23" name="TextBox 22">
            <a:extLst>
              <a:ext uri="{FF2B5EF4-FFF2-40B4-BE49-F238E27FC236}">
                <a16:creationId xmlns:a16="http://schemas.microsoft.com/office/drawing/2014/main" id="{74B7035E-2345-9EFD-9A88-5E826F5791F6}"/>
              </a:ext>
            </a:extLst>
          </p:cNvPr>
          <p:cNvSpPr txBox="1"/>
          <p:nvPr/>
        </p:nvSpPr>
        <p:spPr>
          <a:xfrm>
            <a:off x="6898385" y="958667"/>
            <a:ext cx="874017" cy="307777"/>
          </a:xfrm>
          <a:prstGeom prst="rect">
            <a:avLst/>
          </a:prstGeom>
          <a:noFill/>
        </p:spPr>
        <p:txBody>
          <a:bodyPr wrap="square">
            <a:spAutoFit/>
          </a:bodyPr>
          <a:lstStyle/>
          <a:p>
            <a:r>
              <a:rPr lang="en-US" sz="1400" b="1" dirty="0"/>
              <a:t>A - BDT</a:t>
            </a:r>
          </a:p>
        </p:txBody>
      </p:sp>
      <p:sp>
        <p:nvSpPr>
          <p:cNvPr id="24" name="Oval 23">
            <a:extLst>
              <a:ext uri="{FF2B5EF4-FFF2-40B4-BE49-F238E27FC236}">
                <a16:creationId xmlns:a16="http://schemas.microsoft.com/office/drawing/2014/main" id="{F303109D-094E-205F-2797-1E47BA051F0F}"/>
              </a:ext>
            </a:extLst>
          </p:cNvPr>
          <p:cNvSpPr/>
          <p:nvPr/>
        </p:nvSpPr>
        <p:spPr>
          <a:xfrm>
            <a:off x="2529840" y="2712720"/>
            <a:ext cx="342900" cy="327660"/>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7617062-3E2D-E1B2-22DC-DBD8F648563B}"/>
              </a:ext>
            </a:extLst>
          </p:cNvPr>
          <p:cNvSpPr/>
          <p:nvPr/>
        </p:nvSpPr>
        <p:spPr>
          <a:xfrm>
            <a:off x="5417820" y="2828580"/>
            <a:ext cx="495300" cy="518124"/>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8F6EAFE-0252-7E56-553C-4C48C6579FD6}"/>
              </a:ext>
            </a:extLst>
          </p:cNvPr>
          <p:cNvSpPr txBox="1"/>
          <p:nvPr/>
        </p:nvSpPr>
        <p:spPr>
          <a:xfrm>
            <a:off x="56678" y="4885234"/>
            <a:ext cx="8584401" cy="230832"/>
          </a:xfrm>
          <a:prstGeom prst="rect">
            <a:avLst/>
          </a:prstGeom>
          <a:noFill/>
        </p:spPr>
        <p:txBody>
          <a:bodyPr wrap="none" rtlCol="0">
            <a:spAutoFit/>
          </a:bodyPr>
          <a:lstStyle/>
          <a:p>
            <a:r>
              <a:rPr lang="en-US" sz="900" dirty="0"/>
              <a:t>Not a case against 4D: on this uncalibrated chip per-pixel ToT and ToA repeat each other through time walk — a finding about the detector, not a limit of the method.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12" name="Image 1" descr="assets/timewalk.png"/>
          <p:cNvPicPr>
            <a:picLocks noChangeAspect="1"/>
          </p:cNvPicPr>
          <p:nvPr/>
        </p:nvPicPr>
        <p:blipFill>
          <a:blip r:embed="rId3"/>
          <a:stretch>
            <a:fillRect/>
          </a:stretch>
        </p:blipFill>
        <p:spPr>
          <a:xfrm>
            <a:off x="5746815" y="1143889"/>
            <a:ext cx="2816729" cy="2201268"/>
          </a:xfrm>
          <a:prstGeom prst="rect">
            <a:avLst/>
          </a:prstGeom>
        </p:spPr>
      </p:pic>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200" b="1" kern="0" spc="120" dirty="0">
                <a:solidFill>
                  <a:schemeClr val="accent1"/>
                </a:solidFill>
              </a:rPr>
              <a:t>07 / EXTRA CHANNELS</a:t>
            </a:r>
            <a:endParaRPr lang="en-US" sz="1200" dirty="0"/>
          </a:p>
        </p:txBody>
      </p:sp>
      <p:sp>
        <p:nvSpPr>
          <p:cNvPr id="3" name="Text 1"/>
          <p:cNvSpPr>
            <a:spLocks noGrp="1"/>
          </p:cNvSpPr>
          <p:nvPr>
            <p:ph type="title" idx="103" hasCustomPrompt="1"/>
          </p:nvPr>
        </p:nvSpPr>
        <p:spPr>
          <a:xfrm>
            <a:off x="2377440" y="128905"/>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Per-pixel ToT and ToA: harmless alone, harmful together</a:t>
            </a:r>
            <a:endParaRPr lang="en-US" sz="3000" dirty="0"/>
          </a:p>
        </p:txBody>
      </p:sp>
      <p:sp>
        <p:nvSpPr>
          <p:cNvPr id="5" name="Text 2"/>
          <p:cNvSpPr txBox="1"/>
          <p:nvPr/>
        </p:nvSpPr>
        <p:spPr>
          <a:xfrm>
            <a:off x="67156" y="1410589"/>
            <a:ext cx="1645920" cy="906145"/>
          </a:xfrm>
          <a:prstGeom prst="rect">
            <a:avLst/>
          </a:prstGeom>
          <a:noFill/>
          <a:ln/>
        </p:spPr>
        <p:txBody>
          <a:bodyPr wrap="square" lIns="0" tIns="0" rIns="0" bIns="0" rtlCol="0" anchor="t"/>
          <a:lstStyle/>
          <a:p>
            <a:pPr marL="0" indent="0">
              <a:spcAft>
                <a:spcPts val="400"/>
              </a:spcAft>
              <a:buNone/>
            </a:pPr>
            <a:r>
              <a:rPr lang="en-US" sz="1300" b="0" dirty="0">
                <a:solidFill>
                  <a:schemeClr val="tx2"/>
                </a:solidFill>
              </a:rPr>
              <a:t>paired on identical splits · five seeds</a:t>
            </a:r>
          </a:p>
          <a:p>
            <a:pPr marL="0" indent="0">
              <a:spcAft>
                <a:spcPts val="400"/>
              </a:spcAft>
              <a:buNone/>
            </a:pPr>
            <a:r>
              <a:rPr lang="en-US" sz="1300" b="0" dirty="0">
                <a:solidFill>
                  <a:schemeClr val="tx2"/>
                </a:solidFill>
              </a:rPr>
              <a:t>B, C trained on the same splits as A, D</a:t>
            </a:r>
          </a:p>
        </p:txBody>
      </p:sp>
      <p:pic>
        <p:nvPicPr>
          <p:cNvPr id="6" name="Image 0" descr="assets/fig_contrasts.png"/>
          <p:cNvPicPr>
            <a:picLocks noChangeAspect="1"/>
          </p:cNvPicPr>
          <p:nvPr/>
        </p:nvPicPr>
        <p:blipFill>
          <a:blip r:embed="rId4"/>
          <a:stretch>
            <a:fillRect/>
          </a:stretch>
        </p:blipFill>
        <p:spPr>
          <a:xfrm>
            <a:off x="67156" y="2894077"/>
            <a:ext cx="4834784" cy="1691640"/>
          </a:xfrm>
          <a:prstGeom prst="rect">
            <a:avLst/>
          </a:prstGeom>
        </p:spPr>
      </p:pic>
      <p:sp>
        <p:nvSpPr>
          <p:cNvPr id="8" name="Text 4"/>
          <p:cNvSpPr txBox="1"/>
          <p:nvPr/>
        </p:nvSpPr>
        <p:spPr>
          <a:xfrm>
            <a:off x="2377440" y="1143889"/>
            <a:ext cx="3246120" cy="821182"/>
          </a:xfrm>
          <a:prstGeom prst="rect">
            <a:avLst/>
          </a:prstGeom>
          <a:noFill/>
          <a:ln/>
        </p:spPr>
        <p:txBody>
          <a:bodyPr wrap="square" lIns="0" tIns="0" rIns="0" bIns="0" rtlCol="0" anchor="t"/>
          <a:lstStyle/>
          <a:p>
            <a:pPr marL="0" indent="0">
              <a:spcAft>
                <a:spcPts val="200"/>
              </a:spcAft>
              <a:buNone/>
            </a:pPr>
            <a:r>
              <a:rPr lang="en-US" sz="1400" b="1" dirty="0">
                <a:solidFill>
                  <a:schemeClr val="tx1"/>
                </a:solidFill>
              </a:rPr>
              <a:t>Alone, each channel is redundant</a:t>
            </a:r>
          </a:p>
          <a:p>
            <a:pPr marL="0" indent="0">
              <a:buNone/>
            </a:pPr>
            <a:r>
              <a:rPr lang="en-US" sz="1250" b="0" dirty="0">
                <a:solidFill>
                  <a:schemeClr val="tx2"/>
                </a:solidFill>
              </a:rPr>
              <a:t>Per-pixel ToT repeats what ΣToT and max ToT already give the head; ToA alone costs a non-significant 0.011.</a:t>
            </a:r>
          </a:p>
        </p:txBody>
      </p:sp>
      <p:sp>
        <p:nvSpPr>
          <p:cNvPr id="10" name="Text 6"/>
          <p:cNvSpPr txBox="1"/>
          <p:nvPr/>
        </p:nvSpPr>
        <p:spPr>
          <a:xfrm>
            <a:off x="2377440" y="2050034"/>
            <a:ext cx="3246120" cy="821182"/>
          </a:xfrm>
          <a:prstGeom prst="rect">
            <a:avLst/>
          </a:prstGeom>
          <a:noFill/>
          <a:ln/>
        </p:spPr>
        <p:txBody>
          <a:bodyPr wrap="square" lIns="0" tIns="0" rIns="0" bIns="0" rtlCol="0" anchor="t"/>
          <a:lstStyle/>
          <a:p>
            <a:pPr marL="0" indent="0">
              <a:spcAft>
                <a:spcPts val="200"/>
              </a:spcAft>
              <a:buNone/>
            </a:pPr>
            <a:r>
              <a:rPr lang="en-US" sz="1400" b="1" dirty="0">
                <a:solidFill>
                  <a:schemeClr val="tx1"/>
                </a:solidFill>
              </a:rPr>
              <a:t>Together, the charge enters twice</a:t>
            </a:r>
          </a:p>
          <a:p>
            <a:pPr marL="0" indent="0">
              <a:buNone/>
            </a:pPr>
            <a:r>
              <a:rPr lang="en-US" sz="1250" b="0" dirty="0">
                <a:solidFill>
                  <a:schemeClr val="tx2"/>
                </a:solidFill>
              </a:rPr>
              <a:t>Via time walk the delay restates the ToT: D loses 0.027 (ten times A’s spread). Drop both — A is the better design.</a:t>
            </a:r>
          </a:p>
        </p:txBody>
      </p:sp>
      <p:sp>
        <p:nvSpPr>
          <p:cNvPr id="13" name="Text 8"/>
          <p:cNvSpPr txBox="1"/>
          <p:nvPr/>
        </p:nvSpPr>
        <p:spPr>
          <a:xfrm>
            <a:off x="6137911" y="3274729"/>
            <a:ext cx="2514600" cy="256032"/>
          </a:xfrm>
          <a:prstGeom prst="rect">
            <a:avLst/>
          </a:prstGeom>
          <a:noFill/>
          <a:ln/>
        </p:spPr>
        <p:txBody>
          <a:bodyPr wrap="square" lIns="0" tIns="0" rIns="0" bIns="0" rtlCol="0" anchor="ctr"/>
          <a:lstStyle/>
          <a:p>
            <a:pPr marL="0" indent="0" algn="ctr">
              <a:buNone/>
            </a:pPr>
            <a:r>
              <a:rPr lang="en-US" sz="1100" b="0" dirty="0">
                <a:solidFill>
                  <a:schemeClr val="tx2"/>
                </a:solidFill>
              </a:rPr>
              <a:t>clusters ≥ 6 px · median and IQR</a:t>
            </a:r>
          </a:p>
        </p:txBody>
      </p:sp>
      <p:sp>
        <p:nvSpPr>
          <p:cNvPr id="14" name="Text 9"/>
          <p:cNvSpPr txBox="1"/>
          <p:nvPr/>
        </p:nvSpPr>
        <p:spPr>
          <a:xfrm>
            <a:off x="6135624" y="3584448"/>
            <a:ext cx="2697480" cy="274320"/>
          </a:xfrm>
          <a:prstGeom prst="rect">
            <a:avLst/>
          </a:prstGeom>
          <a:noFill/>
          <a:ln/>
        </p:spPr>
        <p:txBody>
          <a:bodyPr wrap="square" lIns="0" tIns="0" rIns="0" bIns="0" rtlCol="0" anchor="t"/>
          <a:lstStyle/>
          <a:p>
            <a:pPr marL="0" indent="0">
              <a:buNone/>
            </a:pPr>
            <a:r>
              <a:rPr lang="en-US" sz="1350" b="1" dirty="0">
                <a:solidFill>
                  <a:schemeClr val="accent1"/>
                </a:solidFill>
              </a:rPr>
              <a:t>Why time walk matters here</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9</a:t>
            </a:fld>
            <a:endParaRPr lang="en-US"/>
          </a:p>
        </p:txBody>
      </p:sp>
      <p:sp>
        <p:nvSpPr>
          <p:cNvPr id="26" name="Text why tw"/>
          <p:cNvSpPr txBox="1"/>
          <p:nvPr/>
        </p:nvSpPr>
        <p:spPr>
          <a:xfrm>
            <a:off x="6135624" y="3840480"/>
            <a:ext cx="2697480" cy="731520"/>
          </a:xfrm>
          <a:prstGeom prst="rect">
            <a:avLst/>
          </a:prstGeom>
          <a:noFill/>
        </p:spPr>
        <p:txBody>
          <a:bodyPr wrap="square" lIns="0" tIns="0" rIns="0" bIns="0" rtlCol="0" anchor="t">
            <a:spAutoFit/>
          </a:bodyPr>
          <a:lstStyle/>
          <a:p>
            <a:pPr marL="0" indent="0">
              <a:buNone/>
            </a:pPr>
            <a:r>
              <a:rPr lang="en-US" sz="1100" b="0" dirty="0">
                <a:solidFill>
                  <a:schemeClr val="tx1"/>
                </a:solidFill>
              </a:rPr>
              <a:t>Uncorrected, </a:t>
            </a:r>
            <a:r>
              <a:rPr lang="en-US" sz="1100" b="1" dirty="0"/>
              <a:t>a pixel’s time is a second copy of its charge</a:t>
            </a:r>
            <a:r>
              <a:rPr lang="en-US" sz="1100" b="0" dirty="0">
                <a:solidFill>
                  <a:schemeClr val="tx1"/>
                </a:solidFill>
              </a:rPr>
              <a:t>: “time helps” cannot be claimed on this chip. With a time-walk correction the same test can ask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800" b="1" kern="0" spc="200" dirty="0">
                <a:solidFill>
                  <a:schemeClr val="accent1"/>
                </a:solidFill>
              </a:rPr>
              <a:t>BACKUP</a:t>
            </a:r>
            <a:endParaRPr lang="en-US" sz="1800" dirty="0"/>
          </a:p>
        </p:txBody>
      </p:sp>
      <p:sp>
        <p:nvSpPr>
          <p:cNvPr id="3" name="Text 1"/>
          <p:cNvSpPr>
            <a:spLocks noGrp="1"/>
          </p:cNvSpPr>
          <p:nvPr>
            <p:ph type="title" idx="103" hasCustomPrompt="1"/>
          </p:nvPr>
        </p:nvSpPr>
        <p:spPr>
          <a:xfrm>
            <a:off x="2377440" y="274320"/>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Two passes: a reproducibility floor and a metric test</a:t>
            </a:r>
            <a:endParaRPr lang="en-US" sz="3000" dirty="0"/>
          </a:p>
        </p:txBody>
      </p:sp>
      <p:sp>
        <p:nvSpPr>
          <p:cNvPr id="5" name="Text 2"/>
          <p:cNvSpPr txBox="1"/>
          <p:nvPr/>
        </p:nvSpPr>
        <p:spPr>
          <a:xfrm>
            <a:off x="109728" y="1481328"/>
            <a:ext cx="1984248" cy="2971800"/>
          </a:xfrm>
          <a:prstGeom prst="rect">
            <a:avLst/>
          </a:prstGeom>
          <a:noFill/>
          <a:ln/>
        </p:spPr>
        <p:txBody>
          <a:bodyPr wrap="square" lIns="0" tIns="0" rIns="0" bIns="0" rtlCol="0" anchor="t"/>
          <a:lstStyle/>
          <a:p>
            <a:pPr marL="0" indent="0">
              <a:spcAft>
                <a:spcPts val="400"/>
              </a:spcAft>
              <a:buNone/>
            </a:pPr>
            <a:r>
              <a:rPr lang="en-US" sz="1250" b="0" dirty="0">
                <a:solidFill>
                  <a:schemeClr val="tx2"/>
                </a:solidFill>
              </a:rPr>
              <a:t>pass 1: timestamps in float32 → in-cluster ToA dead for 98.6 % of clusters · pass 2: float64</a:t>
            </a:r>
          </a:p>
          <a:p>
            <a:pPr marL="0" indent="0">
              <a:spcAft>
                <a:spcPts val="400"/>
              </a:spcAft>
              <a:buNone/>
            </a:pPr>
            <a:r>
              <a:rPr lang="en-US" sz="1250" b="0" dirty="0">
                <a:solidFill>
                  <a:schemeClr val="tx2"/>
                </a:solidFill>
              </a:rPr>
              <a:t>same seeds, same splits, same code</a:t>
            </a:r>
          </a:p>
          <a:p>
            <a:pPr marL="0" indent="0">
              <a:spcAft>
                <a:spcPts val="400"/>
              </a:spcAft>
              <a:buNone/>
            </a:pPr>
            <a:r>
              <a:rPr lang="en-US" sz="1250" b="0" dirty="0">
                <a:solidFill>
                  <a:schemeClr val="tx2"/>
                </a:solidFill>
              </a:rPr>
              <a:t>weights: configuration D · median cluster 4 px, 16 neighbours requested</a:t>
            </a:r>
          </a:p>
          <a:p>
            <a:pPr marL="0" indent="0">
              <a:spcAft>
                <a:spcPts val="400"/>
              </a:spcAft>
              <a:buNone/>
            </a:pPr>
            <a:r>
              <a:rPr lang="en-US" sz="1250" b="0" dirty="0">
                <a:solidFill>
                  <a:schemeClr val="tx2"/>
                </a:solidFill>
              </a:rPr>
              <a:t>p = 0.91: a change &gt; 0.13 excluded at 90 % CL</a:t>
            </a:r>
          </a:p>
          <a:p>
            <a:pPr marL="0" indent="0">
              <a:spcAft>
                <a:spcPts val="400"/>
              </a:spcAft>
              <a:buNone/>
            </a:pPr>
            <a:r>
              <a:rPr lang="en-US" sz="1250" b="0" dirty="0">
                <a:solidFill>
                  <a:schemeClr val="tx2"/>
                </a:solidFill>
              </a:rPr>
              <a:t>Fig. 1b of the proceedings</a:t>
            </a:r>
          </a:p>
        </p:txBody>
      </p:sp>
      <p:sp>
        <p:nvSpPr>
          <p:cNvPr id="6" name="ratio card"/>
          <p:cNvSpPr/>
          <p:nvPr/>
        </p:nvSpPr>
        <p:spPr>
          <a:xfrm>
            <a:off x="2377440" y="1481328"/>
            <a:ext cx="2743200" cy="2194560"/>
          </a:xfrm>
          <a:prstGeom prst="roundRect">
            <a:avLst>
              <a:gd name="adj" fmla="val 2182"/>
            </a:avLst>
          </a:prstGeom>
          <a:solidFill>
            <a:schemeClr val="bg2"/>
          </a:solidFill>
          <a:ln/>
        </p:spPr>
        <p:txBody>
          <a:bodyPr/>
          <a:lstStyle/>
          <a:p>
            <a:endParaRPr lang="en-US"/>
          </a:p>
        </p:txBody>
      </p:sp>
      <p:pic>
        <p:nvPicPr>
          <p:cNvPr id="7" name="Image 0" descr="assets/fig_ratio.png"/>
          <p:cNvPicPr>
            <a:picLocks noChangeAspect="1"/>
          </p:cNvPicPr>
          <p:nvPr/>
        </p:nvPicPr>
        <p:blipFill>
          <a:blip r:embed="rId3"/>
          <a:stretch>
            <a:fillRect/>
          </a:stretch>
        </p:blipFill>
        <p:spPr>
          <a:xfrm>
            <a:off x="2623846" y="1591056"/>
            <a:ext cx="2250387" cy="1965960"/>
          </a:xfrm>
          <a:prstGeom prst="rect">
            <a:avLst/>
          </a:prstGeom>
        </p:spPr>
      </p:pic>
      <p:sp>
        <p:nvSpPr>
          <p:cNvPr id="8" name="stat card"/>
          <p:cNvSpPr/>
          <p:nvPr/>
        </p:nvSpPr>
        <p:spPr>
          <a:xfrm>
            <a:off x="5349240" y="1481328"/>
            <a:ext cx="1600200" cy="914400"/>
          </a:xfrm>
          <a:prstGeom prst="roundRect">
            <a:avLst>
              <a:gd name="adj" fmla="val 4615"/>
            </a:avLst>
          </a:prstGeom>
          <a:solidFill>
            <a:schemeClr val="bg2"/>
          </a:solidFill>
          <a:ln/>
        </p:spPr>
        <p:txBody>
          <a:bodyPr/>
          <a:lstStyle/>
          <a:p>
            <a:endParaRPr lang="en-US"/>
          </a:p>
        </p:txBody>
      </p:sp>
      <p:sp>
        <p:nvSpPr>
          <p:cNvPr id="9" name="Text 5"/>
          <p:cNvSpPr txBox="1"/>
          <p:nvPr/>
        </p:nvSpPr>
        <p:spPr>
          <a:xfrm>
            <a:off x="5440680" y="1572768"/>
            <a:ext cx="1417320" cy="402336"/>
          </a:xfrm>
          <a:prstGeom prst="rect">
            <a:avLst/>
          </a:prstGeom>
          <a:noFill/>
          <a:ln/>
        </p:spPr>
        <p:txBody>
          <a:bodyPr wrap="square" lIns="0" tIns="0" rIns="0" bIns="0" rtlCol="0" anchor="t"/>
          <a:lstStyle/>
          <a:p>
            <a:pPr marL="0" indent="0">
              <a:buNone/>
            </a:pPr>
            <a:r>
              <a:rPr lang="en-US" sz="2200" b="1" dirty="0">
                <a:solidFill>
                  <a:schemeClr val="accent1"/>
                </a:solidFill>
              </a:rPr>
              <a:t>± 0.040</a:t>
            </a:r>
          </a:p>
        </p:txBody>
      </p:sp>
      <p:sp>
        <p:nvSpPr>
          <p:cNvPr id="10" name="Text 6"/>
          <p:cNvSpPr txBox="1"/>
          <p:nvPr/>
        </p:nvSpPr>
        <p:spPr>
          <a:xfrm>
            <a:off x="5440680" y="1993392"/>
            <a:ext cx="1417320" cy="256032"/>
          </a:xfrm>
          <a:prstGeom prst="rect">
            <a:avLst/>
          </a:prstGeom>
          <a:noFill/>
          <a:ln/>
        </p:spPr>
        <p:txBody>
          <a:bodyPr wrap="square" lIns="0" tIns="0" rIns="0" bIns="0" rtlCol="0" anchor="t"/>
          <a:lstStyle/>
          <a:p>
            <a:pPr marL="0" indent="0">
              <a:buNone/>
            </a:pPr>
            <a:r>
              <a:rPr lang="en-US" sz="1200" b="1" dirty="0">
                <a:solidFill>
                  <a:schemeClr val="tx1"/>
                </a:solidFill>
              </a:rPr>
              <a:t>run-to-run floor</a:t>
            </a:r>
          </a:p>
        </p:txBody>
      </p:sp>
      <p:sp>
        <p:nvSpPr>
          <p:cNvPr id="12" name="stat card"/>
          <p:cNvSpPr/>
          <p:nvPr/>
        </p:nvSpPr>
        <p:spPr>
          <a:xfrm>
            <a:off x="7086600" y="1481328"/>
            <a:ext cx="1600200" cy="914400"/>
          </a:xfrm>
          <a:prstGeom prst="roundRect">
            <a:avLst>
              <a:gd name="adj" fmla="val 4615"/>
            </a:avLst>
          </a:prstGeom>
          <a:solidFill>
            <a:schemeClr val="bg2"/>
          </a:solidFill>
          <a:ln/>
        </p:spPr>
        <p:txBody>
          <a:bodyPr/>
          <a:lstStyle/>
          <a:p>
            <a:endParaRPr lang="en-US"/>
          </a:p>
        </p:txBody>
      </p:sp>
      <p:sp>
        <p:nvSpPr>
          <p:cNvPr id="13" name="Text 9"/>
          <p:cNvSpPr txBox="1"/>
          <p:nvPr/>
        </p:nvSpPr>
        <p:spPr>
          <a:xfrm>
            <a:off x="7178040" y="1572768"/>
            <a:ext cx="1417320" cy="402336"/>
          </a:xfrm>
          <a:prstGeom prst="rect">
            <a:avLst/>
          </a:prstGeom>
          <a:noFill/>
          <a:ln/>
        </p:spPr>
        <p:txBody>
          <a:bodyPr wrap="square" lIns="0" tIns="0" rIns="0" bIns="0" rtlCol="0" anchor="t"/>
          <a:lstStyle/>
          <a:p>
            <a:pPr marL="0" indent="0">
              <a:buNone/>
            </a:pPr>
            <a:r>
              <a:rPr lang="en-US" sz="2200" b="1" dirty="0">
                <a:solidFill>
                  <a:schemeClr val="accent2"/>
                </a:solidFill>
              </a:rPr>
              <a:t>p = 0.91</a:t>
            </a:r>
          </a:p>
        </p:txBody>
      </p:sp>
      <p:sp>
        <p:nvSpPr>
          <p:cNvPr id="14" name="Text 10"/>
          <p:cNvSpPr txBox="1"/>
          <p:nvPr/>
        </p:nvSpPr>
        <p:spPr>
          <a:xfrm>
            <a:off x="7178040" y="1993392"/>
            <a:ext cx="1417320" cy="256032"/>
          </a:xfrm>
          <a:prstGeom prst="rect">
            <a:avLst/>
          </a:prstGeom>
          <a:noFill/>
          <a:ln/>
        </p:spPr>
        <p:txBody>
          <a:bodyPr wrap="square" lIns="0" tIns="0" rIns="0" bIns="0" rtlCol="0" anchor="t"/>
          <a:lstStyle/>
          <a:p>
            <a:pPr marL="0" indent="0">
              <a:buNone/>
            </a:pPr>
            <a:r>
              <a:rPr lang="en-US" sz="1200" b="1" dirty="0">
                <a:solidFill>
                  <a:schemeClr val="tx1"/>
                </a:solidFill>
              </a:rPr>
              <a:t>ratio unchanged</a:t>
            </a:r>
          </a:p>
        </p:txBody>
      </p:sp>
      <p:sp>
        <p:nvSpPr>
          <p:cNvPr id="16" name="Text 12"/>
          <p:cNvSpPr txBox="1"/>
          <p:nvPr/>
        </p:nvSpPr>
        <p:spPr>
          <a:xfrm>
            <a:off x="2377440" y="3749039"/>
            <a:ext cx="2743200" cy="758951"/>
          </a:xfrm>
          <a:prstGeom prst="rect">
            <a:avLst/>
          </a:prstGeom>
          <a:noFill/>
          <a:ln/>
        </p:spPr>
        <p:txBody>
          <a:bodyPr wrap="square" lIns="0" tIns="0" rIns="0" bIns="0" rtlCol="0" anchor="t"/>
          <a:lstStyle/>
          <a:p>
            <a:pPr marL="0" indent="0">
              <a:buNone/>
            </a:pPr>
            <a:r>
              <a:rPr lang="en-US" sz="1200" b="1" dirty="0">
                <a:solidFill>
                  <a:schemeClr val="tx1"/>
                </a:solidFill>
              </a:rPr>
              <a:t>Why: </a:t>
            </a:r>
            <a:r>
              <a:rPr lang="en-US" sz="1200" b="0" dirty="0">
                <a:solidFill>
                  <a:schemeClr val="tx1"/>
                </a:solidFill>
              </a:rPr>
              <a:t>for 95.9 % of the clusters the 16-neighbour step returns the whole cluster — the metric survives as a per-axis gain, a scale, not relevance.</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17</a:t>
            </a:fld>
            <a:endParaRPr lang="en-US"/>
          </a:p>
        </p:txBody>
      </p:sp>
      <p:sp>
        <p:nvSpPr>
          <p:cNvPr id="26" name="Text reading"/>
          <p:cNvSpPr txBox="1"/>
          <p:nvPr/>
        </p:nvSpPr>
        <p:spPr>
          <a:xfrm>
            <a:off x="5349240" y="3310128"/>
            <a:ext cx="3337560" cy="932688"/>
          </a:xfrm>
          <a:prstGeom prst="rect">
            <a:avLst/>
          </a:prstGeom>
          <a:noFill/>
        </p:spPr>
        <p:txBody>
          <a:bodyPr wrap="square" lIns="0" tIns="0" rIns="0" bIns="0" rtlCol="0" anchor="t">
            <a:spAutoFit/>
          </a:bodyPr>
          <a:lstStyle/>
          <a:p>
            <a:pPr marL="0" indent="0">
              <a:buNone/>
            </a:pPr>
            <a:r>
              <a:rPr lang="en-US" sz="1200" b="1" dirty="0">
                <a:solidFill>
                  <a:schemeClr val="tx1"/>
                </a:solidFill>
              </a:rPr>
              <a:t>Reading the figure: </a:t>
            </a:r>
            <a:r>
              <a:rPr lang="en-US" sz="1200" b="0" dirty="0">
                <a:solidFill>
                  <a:schemeClr val="tx1"/>
                </a:solidFill>
              </a:rPr>
              <a:t>one dot per seed — in-cluster ToA dead (pass 1) on the left, alive (pass 2) on the right; a line joins the same seed, squares are mean ± SD. If w_ToA measured relevance, every line would rise. It does not.</a:t>
            </a:r>
          </a:p>
        </p:txBody>
      </p:sp>
      <p:sp>
        <p:nvSpPr>
          <p:cNvPr id="27" name="Text floor"/>
          <p:cNvSpPr txBox="1"/>
          <p:nvPr/>
        </p:nvSpPr>
        <p:spPr>
          <a:xfrm>
            <a:off x="5349240" y="2487168"/>
            <a:ext cx="3337560" cy="749808"/>
          </a:xfrm>
          <a:prstGeom prst="rect">
            <a:avLst/>
          </a:prstGeom>
          <a:noFill/>
        </p:spPr>
        <p:txBody>
          <a:bodyPr wrap="square" lIns="0" tIns="0" rIns="0" bIns="0" rtlCol="0" anchor="t">
            <a:spAutoFit/>
          </a:bodyPr>
          <a:lstStyle/>
          <a:p>
            <a:pPr marL="0" indent="0">
              <a:buNone/>
            </a:pPr>
            <a:r>
              <a:rPr lang="en-US" sz="1200" b="1" dirty="0">
                <a:solidFill>
                  <a:schemeClr val="tx1"/>
                </a:solidFill>
              </a:rPr>
              <a:t>The floor: </a:t>
            </a:r>
            <a:r>
              <a:rPr lang="en-US" sz="1200" b="0" dirty="0">
                <a:solidFill>
                  <a:schemeClr val="tx1"/>
                </a:solidFill>
              </a:rPr>
              <a:t>on configurations that never see ToA, the seed-matched macro F1 of the two passes differs by ±0.040 — hence every contrast here is paired on identical splits.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800" b="1" kern="0" spc="200" dirty="0">
                <a:solidFill>
                  <a:schemeClr val="accent1"/>
                </a:solidFill>
              </a:rPr>
              <a:t>BACKUP</a:t>
            </a:r>
            <a:endParaRPr lang="en-US" sz="1800" dirty="0"/>
          </a:p>
        </p:txBody>
      </p:sp>
      <p:sp>
        <p:nvSpPr>
          <p:cNvPr id="3" name="Text 1"/>
          <p:cNvSpPr>
            <a:spLocks noGrp="1"/>
          </p:cNvSpPr>
          <p:nvPr>
            <p:ph type="title" idx="103" hasCustomPrompt="1"/>
          </p:nvPr>
        </p:nvSpPr>
        <p:spPr>
          <a:xfrm>
            <a:off x="2377440" y="274320"/>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Unseen sources are recognised as what they are</a:t>
            </a:r>
            <a:endParaRPr lang="en-US" sz="3000" dirty="0"/>
          </a:p>
        </p:txBody>
      </p:sp>
      <p:sp>
        <p:nvSpPr>
          <p:cNvPr id="5" name="Text 2"/>
          <p:cNvSpPr txBox="1"/>
          <p:nvPr/>
        </p:nvSpPr>
        <p:spPr>
          <a:xfrm>
            <a:off x="457200" y="1481328"/>
            <a:ext cx="1645920" cy="2834640"/>
          </a:xfrm>
          <a:prstGeom prst="rect">
            <a:avLst/>
          </a:prstGeom>
          <a:noFill/>
          <a:ln/>
        </p:spPr>
        <p:txBody>
          <a:bodyPr wrap="square" lIns="0" tIns="0" rIns="0" bIns="0" rtlCol="0" anchor="t"/>
          <a:lstStyle/>
          <a:p>
            <a:pPr marL="0" indent="0">
              <a:spcAft>
                <a:spcPts val="400"/>
              </a:spcAft>
              <a:buNone/>
            </a:pPr>
            <a:r>
              <a:rPr lang="en-US" sz="1300" b="0" dirty="0">
                <a:solidFill>
                  <a:schemeClr val="tx2"/>
                </a:solidFill>
              </a:rPr>
              <a:t>configuration A · five checkpoints · no retraining</a:t>
            </a:r>
          </a:p>
          <a:p>
            <a:pPr marL="0" indent="0">
              <a:spcAft>
                <a:spcPts val="400"/>
              </a:spcAft>
              <a:buNone/>
            </a:pPr>
            <a:r>
              <a:rPr lang="en-US" sz="1300" b="0" dirty="0">
                <a:solidFill>
                  <a:schemeClr val="tx2"/>
                </a:solidFill>
              </a:rPr>
              <a:t>same chip, same settings</a:t>
            </a:r>
          </a:p>
          <a:p>
            <a:pPr marL="0" indent="0">
              <a:spcAft>
                <a:spcPts val="400"/>
              </a:spcAft>
              <a:buNone/>
            </a:pPr>
            <a:r>
              <a:rPr lang="en-US" sz="1300" b="0" dirty="0">
                <a:solidFill>
                  <a:schemeClr val="tx2"/>
                </a:solidFill>
              </a:rPr>
              <a:t>runs that entered no phase of the study</a:t>
            </a:r>
          </a:p>
        </p:txBody>
      </p:sp>
      <p:sp>
        <p:nvSpPr>
          <p:cNvPr id="6" name="stat card"/>
          <p:cNvSpPr/>
          <p:nvPr/>
        </p:nvSpPr>
        <p:spPr>
          <a:xfrm>
            <a:off x="2377440" y="1481328"/>
            <a:ext cx="1984248" cy="1371600"/>
          </a:xfrm>
          <a:prstGeom prst="roundRect">
            <a:avLst>
              <a:gd name="adj" fmla="val 4286"/>
            </a:avLst>
          </a:prstGeom>
          <a:solidFill>
            <a:schemeClr val="bg2"/>
          </a:solidFill>
          <a:ln/>
        </p:spPr>
        <p:txBody>
          <a:bodyPr/>
          <a:lstStyle/>
          <a:p>
            <a:endParaRPr lang="en-US"/>
          </a:p>
        </p:txBody>
      </p:sp>
      <p:sp>
        <p:nvSpPr>
          <p:cNvPr id="7" name="Text 4"/>
          <p:cNvSpPr txBox="1"/>
          <p:nvPr/>
        </p:nvSpPr>
        <p:spPr>
          <a:xfrm>
            <a:off x="2468880" y="1591056"/>
            <a:ext cx="1801368" cy="402336"/>
          </a:xfrm>
          <a:prstGeom prst="rect">
            <a:avLst/>
          </a:prstGeom>
          <a:noFill/>
          <a:ln/>
        </p:spPr>
        <p:txBody>
          <a:bodyPr wrap="square" lIns="0" tIns="0" rIns="0" bIns="0" rtlCol="0" anchor="t"/>
          <a:lstStyle/>
          <a:p>
            <a:pPr marL="0" indent="0">
              <a:buNone/>
            </a:pPr>
            <a:r>
              <a:rPr lang="en-US" sz="2300" b="1" dirty="0">
                <a:solidFill>
                  <a:schemeClr val="accent1"/>
                </a:solidFill>
              </a:rPr>
              <a:t>90.9 ± 2.2 %</a:t>
            </a:r>
          </a:p>
        </p:txBody>
      </p:sp>
      <p:sp>
        <p:nvSpPr>
          <p:cNvPr id="8" name="Text 5"/>
          <p:cNvSpPr txBox="1"/>
          <p:nvPr/>
        </p:nvSpPr>
        <p:spPr>
          <a:xfrm>
            <a:off x="2468880" y="2011680"/>
            <a:ext cx="1801368" cy="274320"/>
          </a:xfrm>
          <a:prstGeom prst="rect">
            <a:avLst/>
          </a:prstGeom>
          <a:noFill/>
          <a:ln/>
        </p:spPr>
        <p:txBody>
          <a:bodyPr wrap="square" lIns="0" tIns="0" rIns="0" bIns="0" rtlCol="0" anchor="t"/>
          <a:lstStyle/>
          <a:p>
            <a:pPr marL="0" indent="0">
              <a:buNone/>
            </a:pPr>
            <a:r>
              <a:rPr lang="en-US" sz="1300" b="1" dirty="0">
                <a:solidFill>
                  <a:schemeClr val="tx1"/>
                </a:solidFill>
              </a:rPr>
              <a:t>Tl-204  ·  β emitter</a:t>
            </a:r>
          </a:p>
        </p:txBody>
      </p:sp>
      <p:sp>
        <p:nvSpPr>
          <p:cNvPr id="9" name="Text 6"/>
          <p:cNvSpPr txBox="1"/>
          <p:nvPr/>
        </p:nvSpPr>
        <p:spPr>
          <a:xfrm>
            <a:off x="2468880" y="2249424"/>
            <a:ext cx="1801368" cy="548640"/>
          </a:xfrm>
          <a:prstGeom prst="rect">
            <a:avLst/>
          </a:prstGeom>
          <a:noFill/>
          <a:ln/>
        </p:spPr>
        <p:txBody>
          <a:bodyPr wrap="square" lIns="0" tIns="0" rIns="0" bIns="0" rtlCol="0" anchor="t"/>
          <a:lstStyle/>
          <a:p>
            <a:pPr marL="0" indent="0">
              <a:buNone/>
            </a:pPr>
            <a:r>
              <a:rPr lang="en-US" sz="1150" b="0" dirty="0">
                <a:solidFill>
                  <a:schemeClr val="tx2"/>
                </a:solidFill>
              </a:rPr>
              <a:t>of 1,048 clusters called electrons · end point 764 keV</a:t>
            </a:r>
          </a:p>
        </p:txBody>
      </p:sp>
      <p:sp>
        <p:nvSpPr>
          <p:cNvPr id="10" name="stat card"/>
          <p:cNvSpPr/>
          <p:nvPr/>
        </p:nvSpPr>
        <p:spPr>
          <a:xfrm>
            <a:off x="4544568" y="1481328"/>
            <a:ext cx="1984248" cy="1371600"/>
          </a:xfrm>
          <a:prstGeom prst="roundRect">
            <a:avLst>
              <a:gd name="adj" fmla="val 4286"/>
            </a:avLst>
          </a:prstGeom>
          <a:solidFill>
            <a:schemeClr val="bg2"/>
          </a:solidFill>
          <a:ln/>
        </p:spPr>
        <p:txBody>
          <a:bodyPr/>
          <a:lstStyle/>
          <a:p>
            <a:endParaRPr lang="en-US"/>
          </a:p>
        </p:txBody>
      </p:sp>
      <p:sp>
        <p:nvSpPr>
          <p:cNvPr id="11" name="Text 8"/>
          <p:cNvSpPr txBox="1"/>
          <p:nvPr/>
        </p:nvSpPr>
        <p:spPr>
          <a:xfrm>
            <a:off x="4636007" y="1591056"/>
            <a:ext cx="1801368" cy="402336"/>
          </a:xfrm>
          <a:prstGeom prst="rect">
            <a:avLst/>
          </a:prstGeom>
          <a:noFill/>
          <a:ln/>
        </p:spPr>
        <p:txBody>
          <a:bodyPr wrap="square" lIns="0" tIns="0" rIns="0" bIns="0" rtlCol="0" anchor="t"/>
          <a:lstStyle/>
          <a:p>
            <a:pPr marL="0" indent="0">
              <a:buNone/>
            </a:pPr>
            <a:r>
              <a:rPr lang="en-US" sz="2300" b="1" dirty="0">
                <a:solidFill>
                  <a:schemeClr val="accent1"/>
                </a:solidFill>
              </a:rPr>
              <a:t>95.6 ± 1.1 %</a:t>
            </a:r>
          </a:p>
        </p:txBody>
      </p:sp>
      <p:sp>
        <p:nvSpPr>
          <p:cNvPr id="12" name="Text 9"/>
          <p:cNvSpPr txBox="1"/>
          <p:nvPr/>
        </p:nvSpPr>
        <p:spPr>
          <a:xfrm>
            <a:off x="4636007" y="2011680"/>
            <a:ext cx="1801368" cy="274320"/>
          </a:xfrm>
          <a:prstGeom prst="rect">
            <a:avLst/>
          </a:prstGeom>
          <a:noFill/>
          <a:ln/>
        </p:spPr>
        <p:txBody>
          <a:bodyPr wrap="square" lIns="0" tIns="0" rIns="0" bIns="0" rtlCol="0" anchor="t"/>
          <a:lstStyle/>
          <a:p>
            <a:pPr marL="0" indent="0">
              <a:buNone/>
            </a:pPr>
            <a:r>
              <a:rPr lang="en-US" sz="1300" b="1" dirty="0">
                <a:solidFill>
                  <a:schemeClr val="tx1"/>
                </a:solidFill>
              </a:rPr>
              <a:t>Co-60  ·  Compton e⁻</a:t>
            </a:r>
          </a:p>
        </p:txBody>
      </p:sp>
      <p:sp>
        <p:nvSpPr>
          <p:cNvPr id="13" name="Text 10"/>
          <p:cNvSpPr txBox="1"/>
          <p:nvPr/>
        </p:nvSpPr>
        <p:spPr>
          <a:xfrm>
            <a:off x="4636007" y="2249424"/>
            <a:ext cx="1801368" cy="548640"/>
          </a:xfrm>
          <a:prstGeom prst="rect">
            <a:avLst/>
          </a:prstGeom>
          <a:noFill/>
          <a:ln/>
        </p:spPr>
        <p:txBody>
          <a:bodyPr wrap="square" lIns="0" tIns="0" rIns="0" bIns="0" rtlCol="0" anchor="t"/>
          <a:lstStyle/>
          <a:p>
            <a:pPr marL="0" indent="0">
              <a:buNone/>
            </a:pPr>
            <a:r>
              <a:rPr lang="en-US" sz="1150" b="0" dirty="0">
                <a:solidFill>
                  <a:schemeClr val="tx2"/>
                </a:solidFill>
              </a:rPr>
              <a:t>of 2,345 clusters called electrons · test recall 94.4 %</a:t>
            </a:r>
          </a:p>
        </p:txBody>
      </p:sp>
      <p:sp>
        <p:nvSpPr>
          <p:cNvPr id="14" name="stat card"/>
          <p:cNvSpPr/>
          <p:nvPr/>
        </p:nvSpPr>
        <p:spPr>
          <a:xfrm>
            <a:off x="6702552" y="1481328"/>
            <a:ext cx="1984248" cy="1371600"/>
          </a:xfrm>
          <a:prstGeom prst="roundRect">
            <a:avLst>
              <a:gd name="adj" fmla="val 4286"/>
            </a:avLst>
          </a:prstGeom>
          <a:solidFill>
            <a:schemeClr val="bg2"/>
          </a:solidFill>
          <a:ln/>
        </p:spPr>
        <p:txBody>
          <a:bodyPr/>
          <a:lstStyle/>
          <a:p>
            <a:endParaRPr lang="en-US"/>
          </a:p>
        </p:txBody>
      </p:sp>
      <p:sp>
        <p:nvSpPr>
          <p:cNvPr id="15" name="Text 12"/>
          <p:cNvSpPr txBox="1"/>
          <p:nvPr/>
        </p:nvSpPr>
        <p:spPr>
          <a:xfrm>
            <a:off x="6793992" y="1591056"/>
            <a:ext cx="1801368" cy="402336"/>
          </a:xfrm>
          <a:prstGeom prst="rect">
            <a:avLst/>
          </a:prstGeom>
          <a:noFill/>
          <a:ln/>
        </p:spPr>
        <p:txBody>
          <a:bodyPr wrap="square" lIns="0" tIns="0" rIns="0" bIns="0" rtlCol="0" anchor="t"/>
          <a:lstStyle/>
          <a:p>
            <a:pPr marL="0" indent="0">
              <a:buNone/>
            </a:pPr>
            <a:r>
              <a:rPr lang="en-US" sz="2300" b="1" dirty="0">
                <a:solidFill>
                  <a:schemeClr val="accent2"/>
                </a:solidFill>
              </a:rPr>
              <a:t>76.5 ± 1.6 %</a:t>
            </a:r>
          </a:p>
        </p:txBody>
      </p:sp>
      <p:sp>
        <p:nvSpPr>
          <p:cNvPr id="16" name="Text 13"/>
          <p:cNvSpPr txBox="1"/>
          <p:nvPr/>
        </p:nvSpPr>
        <p:spPr>
          <a:xfrm>
            <a:off x="6793992" y="2011680"/>
            <a:ext cx="1801368" cy="274320"/>
          </a:xfrm>
          <a:prstGeom prst="rect">
            <a:avLst/>
          </a:prstGeom>
          <a:noFill/>
          <a:ln/>
        </p:spPr>
        <p:txBody>
          <a:bodyPr wrap="square" lIns="0" tIns="0" rIns="0" bIns="0" rtlCol="0" anchor="t"/>
          <a:lstStyle/>
          <a:p>
            <a:pPr marL="0" indent="0">
              <a:buNone/>
            </a:pPr>
            <a:r>
              <a:rPr lang="en-US" sz="1300" b="1" dirty="0">
                <a:solidFill>
                  <a:schemeClr val="tx1"/>
                </a:solidFill>
              </a:rPr>
              <a:t>Po-210  ·  3600 s run</a:t>
            </a:r>
          </a:p>
        </p:txBody>
      </p:sp>
      <p:sp>
        <p:nvSpPr>
          <p:cNvPr id="17" name="Text 14"/>
          <p:cNvSpPr txBox="1"/>
          <p:nvPr/>
        </p:nvSpPr>
        <p:spPr>
          <a:xfrm>
            <a:off x="6793992" y="2249424"/>
            <a:ext cx="1801368" cy="548640"/>
          </a:xfrm>
          <a:prstGeom prst="rect">
            <a:avLst/>
          </a:prstGeom>
          <a:noFill/>
          <a:ln/>
        </p:spPr>
        <p:txBody>
          <a:bodyPr wrap="square" lIns="0" tIns="0" rIns="0" bIns="0" rtlCol="0" anchor="t"/>
          <a:lstStyle/>
          <a:p>
            <a:pPr marL="0" indent="0">
              <a:buNone/>
            </a:pPr>
            <a:r>
              <a:rPr lang="en-US" sz="1150" b="0" dirty="0">
                <a:solidFill>
                  <a:schemeClr val="tx2"/>
                </a:solidFill>
              </a:rPr>
              <a:t>of 41,381 clusters called α · test recall 82.1 %</a:t>
            </a:r>
          </a:p>
        </p:txBody>
      </p:sp>
      <p:sp>
        <p:nvSpPr>
          <p:cNvPr id="18" name="operating point card"/>
          <p:cNvSpPr/>
          <p:nvPr/>
        </p:nvSpPr>
        <p:spPr>
          <a:xfrm>
            <a:off x="2377440" y="2962656"/>
            <a:ext cx="3081528" cy="1545335"/>
          </a:xfrm>
          <a:prstGeom prst="roundRect">
            <a:avLst>
              <a:gd name="adj" fmla="val 4000"/>
            </a:avLst>
          </a:prstGeom>
          <a:solidFill>
            <a:schemeClr val="bg2"/>
          </a:solidFill>
          <a:ln/>
        </p:spPr>
        <p:txBody>
          <a:bodyPr/>
          <a:lstStyle/>
          <a:p>
            <a:endParaRPr lang="en-US"/>
          </a:p>
        </p:txBody>
      </p:sp>
      <p:sp>
        <p:nvSpPr>
          <p:cNvPr id="19" name="Text 16"/>
          <p:cNvSpPr txBox="1"/>
          <p:nvPr/>
        </p:nvSpPr>
        <p:spPr>
          <a:xfrm>
            <a:off x="2542032" y="3054096"/>
            <a:ext cx="2788920" cy="274320"/>
          </a:xfrm>
          <a:prstGeom prst="rect">
            <a:avLst/>
          </a:prstGeom>
          <a:noFill/>
          <a:ln/>
        </p:spPr>
        <p:txBody>
          <a:bodyPr wrap="square" lIns="0" tIns="0" rIns="0" bIns="0" rtlCol="0" anchor="ctr"/>
          <a:lstStyle/>
          <a:p>
            <a:pPr marL="0" indent="0">
              <a:buNone/>
            </a:pPr>
            <a:r>
              <a:rPr lang="en-US" sz="1400" b="1" dirty="0">
                <a:solidFill>
                  <a:schemeClr val="accent1"/>
                </a:solidFill>
              </a:rPr>
              <a:t>Operating point, not quality</a:t>
            </a:r>
          </a:p>
        </p:txBody>
      </p:sp>
      <p:sp>
        <p:nvSpPr>
          <p:cNvPr id="20" name="Text 17"/>
          <p:cNvSpPr txBox="1"/>
          <p:nvPr/>
        </p:nvSpPr>
        <p:spPr>
          <a:xfrm>
            <a:off x="2542032" y="3346704"/>
            <a:ext cx="2788920" cy="1106423"/>
          </a:xfrm>
          <a:prstGeom prst="rect">
            <a:avLst/>
          </a:prstGeom>
          <a:noFill/>
          <a:ln/>
        </p:spPr>
        <p:txBody>
          <a:bodyPr wrap="square" lIns="0" tIns="0" rIns="0" bIns="0" rtlCol="0" anchor="t"/>
          <a:lstStyle/>
          <a:p>
            <a:pPr marL="0" indent="0">
              <a:buNone/>
            </a:pPr>
            <a:r>
              <a:rPr lang="en-US" sz="1250" b="0" dirty="0">
                <a:solidFill>
                  <a:schemeClr val="tx1"/>
                </a:solidFill>
              </a:rPr>
              <a:t>The 3600 s α clusters are slightly softer (median ΣToT 112 vs 123). The full 4D model D calls α more often (80 %) but loses more electrons (86.5 %, 92.1 %).</a:t>
            </a:r>
          </a:p>
        </p:txBody>
      </p:sp>
      <p:sp>
        <p:nvSpPr>
          <p:cNvPr id="21" name="Am-Be card"/>
          <p:cNvSpPr/>
          <p:nvPr/>
        </p:nvSpPr>
        <p:spPr>
          <a:xfrm>
            <a:off x="5605272" y="2962656"/>
            <a:ext cx="3081528" cy="1545335"/>
          </a:xfrm>
          <a:prstGeom prst="roundRect">
            <a:avLst>
              <a:gd name="adj" fmla="val 4000"/>
            </a:avLst>
          </a:prstGeom>
          <a:solidFill>
            <a:schemeClr val="bg2"/>
          </a:solidFill>
          <a:ln/>
        </p:spPr>
        <p:txBody>
          <a:bodyPr/>
          <a:lstStyle/>
          <a:p>
            <a:endParaRPr lang="en-US"/>
          </a:p>
        </p:txBody>
      </p:sp>
      <p:sp>
        <p:nvSpPr>
          <p:cNvPr id="22" name="Text 19"/>
          <p:cNvSpPr txBox="1"/>
          <p:nvPr/>
        </p:nvSpPr>
        <p:spPr>
          <a:xfrm>
            <a:off x="5769864" y="3054096"/>
            <a:ext cx="2788920" cy="274320"/>
          </a:xfrm>
          <a:prstGeom prst="rect">
            <a:avLst/>
          </a:prstGeom>
          <a:noFill/>
          <a:ln/>
        </p:spPr>
        <p:txBody>
          <a:bodyPr wrap="square" lIns="0" tIns="0" rIns="0" bIns="0" rtlCol="0" anchor="ctr"/>
          <a:lstStyle/>
          <a:p>
            <a:pPr marL="0" indent="0">
              <a:buNone/>
            </a:pPr>
            <a:r>
              <a:rPr lang="en-US" sz="1400" b="1" dirty="0">
                <a:solidFill>
                  <a:schemeClr val="accent1"/>
                </a:solidFill>
              </a:rPr>
              <a:t>A third configuration: Am-Be</a:t>
            </a:r>
          </a:p>
        </p:txBody>
      </p:sp>
      <p:sp>
        <p:nvSpPr>
          <p:cNvPr id="23" name="Text 20"/>
          <p:cNvSpPr txBox="1"/>
          <p:nvPr/>
        </p:nvSpPr>
        <p:spPr>
          <a:xfrm>
            <a:off x="5769864" y="3346704"/>
            <a:ext cx="2788920" cy="1106423"/>
          </a:xfrm>
          <a:prstGeom prst="rect">
            <a:avLst/>
          </a:prstGeom>
          <a:noFill/>
          <a:ln/>
        </p:spPr>
        <p:txBody>
          <a:bodyPr wrap="square" lIns="0" tIns="0" rIns="0" bIns="0" rtlCol="0" anchor="t"/>
          <a:lstStyle/>
          <a:p>
            <a:pPr marL="0" indent="0">
              <a:buNone/>
            </a:pPr>
            <a:r>
              <a:rPr lang="en-US" sz="1250" b="0" dirty="0">
                <a:solidFill>
                  <a:schemeClr val="tx1"/>
                </a:solidFill>
              </a:rPr>
              <a:t>Four-chip Timepix3 assembly, no retraining: 38.0–38.7 % non-electron clusters in three runs vs 11 % with no source — stable, above background; composition left to a labelled campaign.</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15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200" b="1" kern="0" spc="120" dirty="0">
                <a:solidFill>
                  <a:schemeClr val="accent1"/>
                </a:solidFill>
              </a:rPr>
              <a:t>08 / CONCLUSIONS</a:t>
            </a:r>
            <a:endParaRPr lang="en-US" sz="1200" dirty="0"/>
          </a:p>
        </p:txBody>
      </p:sp>
      <p:sp>
        <p:nvSpPr>
          <p:cNvPr id="3" name="Text 1"/>
          <p:cNvSpPr>
            <a:spLocks noGrp="1"/>
          </p:cNvSpPr>
          <p:nvPr>
            <p:ph type="title" idx="103" hasCustomPrompt="1"/>
          </p:nvPr>
        </p:nvSpPr>
        <p:spPr>
          <a:xfrm>
            <a:off x="2377440" y="274320"/>
            <a:ext cx="6309360" cy="1051560"/>
          </a:xfrm>
          <a:prstGeom prst="rect">
            <a:avLst/>
          </a:prstGeom>
          <a:noFill/>
          <a:ln/>
        </p:spPr>
        <p:txBody>
          <a:bodyPr wrap="square" lIns="0" tIns="0" rIns="0" bIns="0" rtlCol="0" anchor="t"/>
          <a:lstStyle/>
          <a:p>
            <a:pPr marL="0" indent="0" algn="l">
              <a:buNone/>
            </a:pPr>
            <a:r>
              <a:rPr lang="en-US" sz="2800" b="1" dirty="0">
                <a:solidFill>
                  <a:schemeClr val="tx1"/>
                </a:solidFill>
              </a:rPr>
              <a:t>Two findings, one recommendation — and what comes next</a:t>
            </a:r>
            <a:endParaRPr lang="en-US" sz="2800" dirty="0"/>
          </a:p>
        </p:txBody>
      </p:sp>
      <p:sp>
        <p:nvSpPr>
          <p:cNvPr id="5" name="big stat card"/>
          <p:cNvSpPr/>
          <p:nvPr/>
        </p:nvSpPr>
        <p:spPr>
          <a:xfrm>
            <a:off x="2377440" y="1481328"/>
            <a:ext cx="2103120" cy="3017520"/>
          </a:xfrm>
          <a:prstGeom prst="roundRect">
            <a:avLst>
              <a:gd name="adj" fmla="val 2609"/>
            </a:avLst>
          </a:prstGeom>
          <a:solidFill>
            <a:schemeClr val="bg2"/>
          </a:solidFill>
          <a:ln/>
        </p:spPr>
        <p:txBody>
          <a:bodyPr/>
          <a:lstStyle/>
          <a:p>
            <a:endParaRPr lang="en-US"/>
          </a:p>
        </p:txBody>
      </p:sp>
      <p:sp>
        <p:nvSpPr>
          <p:cNvPr id="6" name="Text 3"/>
          <p:cNvSpPr txBox="1"/>
          <p:nvPr/>
        </p:nvSpPr>
        <p:spPr>
          <a:xfrm>
            <a:off x="2560320" y="1618488"/>
            <a:ext cx="1737360" cy="713232"/>
          </a:xfrm>
          <a:prstGeom prst="rect">
            <a:avLst/>
          </a:prstGeom>
          <a:noFill/>
          <a:ln/>
        </p:spPr>
        <p:txBody>
          <a:bodyPr wrap="square" lIns="0" tIns="0" rIns="0" bIns="0" rtlCol="0" anchor="ctr"/>
          <a:lstStyle/>
          <a:p>
            <a:pPr marL="0" indent="0">
              <a:buNone/>
            </a:pPr>
            <a:r>
              <a:rPr lang="en-US" sz="3800" b="1" dirty="0">
                <a:solidFill>
                  <a:schemeClr val="accent1"/>
                </a:solidFill>
              </a:rPr>
              <a:t>+0.033</a:t>
            </a:r>
          </a:p>
        </p:txBody>
      </p:sp>
      <p:sp>
        <p:nvSpPr>
          <p:cNvPr id="7" name="Text 4"/>
          <p:cNvSpPr txBox="1"/>
          <p:nvPr/>
        </p:nvSpPr>
        <p:spPr>
          <a:xfrm>
            <a:off x="2560320" y="2350008"/>
            <a:ext cx="1737360" cy="274320"/>
          </a:xfrm>
          <a:prstGeom prst="rect">
            <a:avLst/>
          </a:prstGeom>
          <a:noFill/>
          <a:ln/>
        </p:spPr>
        <p:txBody>
          <a:bodyPr wrap="square" lIns="0" tIns="0" rIns="0" bIns="0" rtlCol="0" anchor="ctr"/>
          <a:lstStyle/>
          <a:p>
            <a:pPr marL="0" indent="0">
              <a:buNone/>
            </a:pPr>
            <a:r>
              <a:rPr lang="en-US" sz="1300" b="1" dirty="0">
                <a:solidFill>
                  <a:schemeClr val="tx1"/>
                </a:solidFill>
              </a:rPr>
              <a:t>macro F1</a:t>
            </a:r>
          </a:p>
        </p:txBody>
      </p:sp>
      <p:sp>
        <p:nvSpPr>
          <p:cNvPr id="8" name="Text 5"/>
          <p:cNvSpPr txBox="1"/>
          <p:nvPr/>
        </p:nvSpPr>
        <p:spPr>
          <a:xfrm>
            <a:off x="2560320" y="2651760"/>
            <a:ext cx="1737360" cy="1737360"/>
          </a:xfrm>
          <a:prstGeom prst="rect">
            <a:avLst/>
          </a:prstGeom>
          <a:noFill/>
          <a:ln/>
        </p:spPr>
        <p:txBody>
          <a:bodyPr wrap="square" lIns="0" tIns="0" rIns="0" bIns="0" rtlCol="0" anchor="t"/>
          <a:lstStyle/>
          <a:p>
            <a:pPr marL="0" indent="0">
              <a:spcAft>
                <a:spcPts val="300"/>
              </a:spcAft>
              <a:buNone/>
            </a:pPr>
            <a:r>
              <a:rPr lang="en-US" sz="1200" b="0" dirty="0">
                <a:solidFill>
                  <a:schemeClr val="tx2"/>
                </a:solidFill>
              </a:rPr>
              <a:t>spatial cloud vs three scalars</a:t>
            </a:r>
          </a:p>
          <a:p>
            <a:pPr marL="0" indent="0">
              <a:spcAft>
                <a:spcPts val="300"/>
              </a:spcAft>
              <a:buNone/>
            </a:pPr>
            <a:r>
              <a:rPr lang="en-US" sz="1200" b="0" dirty="0">
                <a:solidFill>
                  <a:schemeClr val="tx2"/>
                </a:solidFill>
              </a:rPr>
              <a:t>paired p = 0.005 · five seeds, identical splits</a:t>
            </a:r>
          </a:p>
          <a:p>
            <a:pPr marL="0" indent="0">
              <a:spcAft>
                <a:spcPts val="300"/>
              </a:spcAft>
              <a:buNone/>
            </a:pPr>
            <a:r>
              <a:rPr lang="en-US" sz="1200" b="0" dirty="0">
                <a:solidFill>
                  <a:schemeClr val="tx2"/>
                </a:solidFill>
              </a:rPr>
              <a:t>+0.011 vs the 14-feature BDT, p = 0.037</a:t>
            </a:r>
          </a:p>
          <a:p>
            <a:pPr marL="0" indent="0">
              <a:spcAft>
                <a:spcPts val="300"/>
              </a:spcAft>
              <a:buNone/>
            </a:pPr>
            <a:r>
              <a:rPr lang="en-US" sz="1200" b="0" dirty="0">
                <a:solidFill>
                  <a:schemeClr val="tx2"/>
                </a:solidFill>
              </a:rPr>
              <a:t>A = 0.873 ± 0.002 · accuracy 92.1 %</a:t>
            </a:r>
          </a:p>
        </p:txBody>
      </p:sp>
      <p:sp>
        <p:nvSpPr>
          <p:cNvPr id="9" name="Text 6"/>
          <p:cNvSpPr txBox="1"/>
          <p:nvPr/>
        </p:nvSpPr>
        <p:spPr>
          <a:xfrm>
            <a:off x="4709160" y="1490472"/>
            <a:ext cx="411480" cy="274320"/>
          </a:xfrm>
          <a:prstGeom prst="rect">
            <a:avLst/>
          </a:prstGeom>
          <a:noFill/>
          <a:ln/>
        </p:spPr>
        <p:txBody>
          <a:bodyPr wrap="square" lIns="0" tIns="0" rIns="0" bIns="0" rtlCol="0" anchor="ctr"/>
          <a:lstStyle/>
          <a:p>
            <a:pPr marL="0" indent="0">
              <a:buNone/>
            </a:pPr>
            <a:r>
              <a:rPr lang="en-US" sz="1300" b="1" dirty="0">
                <a:solidFill>
                  <a:schemeClr val="accent1"/>
                </a:solidFill>
              </a:rPr>
              <a:t>01</a:t>
            </a:r>
          </a:p>
        </p:txBody>
      </p:sp>
      <p:sp>
        <p:nvSpPr>
          <p:cNvPr id="10" name="Text 7"/>
          <p:cNvSpPr txBox="1"/>
          <p:nvPr/>
        </p:nvSpPr>
        <p:spPr>
          <a:xfrm>
            <a:off x="5120640" y="1481328"/>
            <a:ext cx="3566159" cy="859916"/>
          </a:xfrm>
          <a:prstGeom prst="rect">
            <a:avLst/>
          </a:prstGeom>
          <a:noFill/>
          <a:ln/>
        </p:spPr>
        <p:txBody>
          <a:bodyPr wrap="square" lIns="0" tIns="0" rIns="0" bIns="0" rtlCol="0" anchor="t"/>
          <a:lstStyle/>
          <a:p>
            <a:pPr marL="0" indent="0">
              <a:spcAft>
                <a:spcPts val="200"/>
              </a:spcAft>
              <a:buNone/>
            </a:pPr>
            <a:r>
              <a:rPr lang="en-US" sz="1500" b="1" dirty="0">
                <a:solidFill>
                  <a:schemeClr val="tx1"/>
                </a:solidFill>
              </a:rPr>
              <a:t>Geometry helps</a:t>
            </a:r>
          </a:p>
          <a:p>
            <a:pPr marL="0" indent="0">
              <a:buNone/>
            </a:pPr>
            <a:r>
              <a:rPr lang="en-US" sz="1300" b="0" dirty="0">
                <a:solidFill>
                  <a:schemeClr val="tx2"/>
                </a:solidFill>
              </a:rPr>
              <a:t>The (x, y) point cloud captures morphology that three scalars — and fourteen engineered features — do not contain.</a:t>
            </a:r>
          </a:p>
        </p:txBody>
      </p:sp>
      <p:sp>
        <p:nvSpPr>
          <p:cNvPr id="11" name="Text 8"/>
          <p:cNvSpPr txBox="1"/>
          <p:nvPr/>
        </p:nvSpPr>
        <p:spPr>
          <a:xfrm>
            <a:off x="4709160" y="2441829"/>
            <a:ext cx="411480" cy="274320"/>
          </a:xfrm>
          <a:prstGeom prst="rect">
            <a:avLst/>
          </a:prstGeom>
          <a:noFill/>
          <a:ln/>
        </p:spPr>
        <p:txBody>
          <a:bodyPr wrap="square" lIns="0" tIns="0" rIns="0" bIns="0" rtlCol="0" anchor="ctr"/>
          <a:lstStyle/>
          <a:p>
            <a:pPr marL="0" indent="0">
              <a:buNone/>
            </a:pPr>
            <a:r>
              <a:rPr lang="en-US" sz="1300" b="1" dirty="0">
                <a:solidFill>
                  <a:schemeClr val="accent1"/>
                </a:solidFill>
              </a:rPr>
              <a:t>02</a:t>
            </a:r>
          </a:p>
        </p:txBody>
      </p:sp>
      <p:sp>
        <p:nvSpPr>
          <p:cNvPr id="12" name="Text 9"/>
          <p:cNvSpPr txBox="1"/>
          <p:nvPr/>
        </p:nvSpPr>
        <p:spPr>
          <a:xfrm>
            <a:off x="5120640" y="2432685"/>
            <a:ext cx="3566159" cy="859916"/>
          </a:xfrm>
          <a:prstGeom prst="rect">
            <a:avLst/>
          </a:prstGeom>
          <a:noFill/>
          <a:ln/>
        </p:spPr>
        <p:txBody>
          <a:bodyPr wrap="square" lIns="0" tIns="0" rIns="0" bIns="0" rtlCol="0" anchor="t"/>
          <a:lstStyle/>
          <a:p>
            <a:pPr marL="0" indent="0">
              <a:spcAft>
                <a:spcPts val="200"/>
              </a:spcAft>
              <a:buNone/>
            </a:pPr>
            <a:r>
              <a:rPr lang="en-US" sz="1500" b="1" dirty="0">
                <a:solidFill>
                  <a:schemeClr val="tx1"/>
                </a:solidFill>
              </a:rPr>
              <a:t>Redundant channels hurt — together</a:t>
            </a:r>
          </a:p>
          <a:p>
            <a:pPr marL="0" indent="0">
              <a:buNone/>
            </a:pPr>
            <a:r>
              <a:rPr lang="en-US" sz="1300" b="0" dirty="0">
                <a:solidFill>
                  <a:schemeClr val="tx2"/>
                </a:solidFill>
              </a:rPr>
              <a:t>Per-pixel ToT or ToA alone: harmless (p = 0.45, 0.08). Both: −0.027 (p = 0.032) — via time walk the charge enters twice.</a:t>
            </a:r>
          </a:p>
        </p:txBody>
      </p:sp>
      <p:sp>
        <p:nvSpPr>
          <p:cNvPr id="13" name="Text 10"/>
          <p:cNvSpPr txBox="1"/>
          <p:nvPr/>
        </p:nvSpPr>
        <p:spPr>
          <a:xfrm>
            <a:off x="4709160" y="3393185"/>
            <a:ext cx="411480" cy="274320"/>
          </a:xfrm>
          <a:prstGeom prst="rect">
            <a:avLst/>
          </a:prstGeom>
          <a:noFill/>
          <a:ln/>
        </p:spPr>
        <p:txBody>
          <a:bodyPr wrap="square" lIns="0" tIns="0" rIns="0" bIns="0" rtlCol="0" anchor="ctr"/>
          <a:lstStyle/>
          <a:p>
            <a:pPr marL="0" indent="0">
              <a:buNone/>
            </a:pPr>
            <a:r>
              <a:rPr lang="en-US" sz="1300" b="1" dirty="0">
                <a:solidFill>
                  <a:schemeClr val="accent1"/>
                </a:solidFill>
              </a:rPr>
              <a:t>03</a:t>
            </a:r>
          </a:p>
        </p:txBody>
      </p:sp>
      <p:sp>
        <p:nvSpPr>
          <p:cNvPr id="14" name="Text 11"/>
          <p:cNvSpPr txBox="1"/>
          <p:nvPr/>
        </p:nvSpPr>
        <p:spPr>
          <a:xfrm>
            <a:off x="5120640" y="3384042"/>
            <a:ext cx="3566159" cy="859916"/>
          </a:xfrm>
          <a:prstGeom prst="rect">
            <a:avLst/>
          </a:prstGeom>
          <a:noFill/>
          <a:ln/>
        </p:spPr>
        <p:txBody>
          <a:bodyPr wrap="square" lIns="0" tIns="0" rIns="0" bIns="0" rtlCol="0" anchor="t"/>
          <a:lstStyle/>
          <a:p>
            <a:pPr marL="0" indent="0">
              <a:spcAft>
                <a:spcPts val="200"/>
              </a:spcAft>
              <a:buNone/>
            </a:pPr>
            <a:r>
              <a:rPr lang="en-US" sz="1500" b="1" dirty="0">
                <a:solidFill>
                  <a:schemeClr val="tx1"/>
                </a:solidFill>
              </a:rPr>
              <a:t>Ablate against your own scalars first</a:t>
            </a:r>
          </a:p>
          <a:p>
            <a:pPr marL="0" indent="0">
              <a:buNone/>
            </a:pPr>
            <a:r>
              <a:rPr lang="en-US" sz="1300" b="0" dirty="0">
                <a:solidFill>
                  <a:schemeClr val="tx2"/>
                </a:solidFill>
              </a:rPr>
              <a:t>A learned metric is not relevance (p = 0.91, backup): test set-based networks against their own scalar summaries first.</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10</a:t>
            </a:fld>
            <a:endParaRPr lang="en-US"/>
          </a:p>
        </p:txBody>
      </p:sp>
      <p:sp>
        <p:nvSpPr>
          <p:cNvPr id="26" name="Text side"/>
          <p:cNvSpPr txBox="1"/>
          <p:nvPr/>
        </p:nvSpPr>
        <p:spPr>
          <a:xfrm>
            <a:off x="457200" y="1481328"/>
            <a:ext cx="1645920" cy="3017520"/>
          </a:xfrm>
          <a:prstGeom prst="rect">
            <a:avLst/>
          </a:prstGeom>
          <a:noFill/>
        </p:spPr>
        <p:txBody>
          <a:bodyPr wrap="square" lIns="0" tIns="0" rIns="0" bIns="0" rtlCol="0" anchor="t">
            <a:spAutoFit/>
          </a:bodyPr>
          <a:lstStyle/>
          <a:p>
            <a:pPr marL="0" indent="0">
              <a:spcAft>
                <a:spcPts val="300"/>
              </a:spcAft>
              <a:buNone/>
            </a:pPr>
            <a:r>
              <a:rPr lang="en-US" sz="1250" b="0" dirty="0">
                <a:solidFill>
                  <a:schemeClr val="tx2"/>
                </a:solidFill>
              </a:rPr>
              <a:t>single chip · raw ToT · identical splits</a:t>
            </a:r>
          </a:p>
          <a:p>
            <a:pPr marL="0" indent="0">
              <a:spcAft>
                <a:spcPts val="700"/>
              </a:spcAft>
              <a:buNone/>
            </a:pPr>
            <a:r>
              <a:rPr lang="en-US" sz="1250" b="0" dirty="0">
                <a:solidFill>
                  <a:schemeClr val="tx2"/>
                </a:solidFill>
              </a:rPr>
              <a:t>robust to a 10–20 % per-pixel gain spread (backup)</a:t>
            </a:r>
          </a:p>
          <a:p>
            <a:pPr marL="0" indent="0">
              <a:spcAft>
                <a:spcPts val="200"/>
              </a:spcAft>
              <a:buNone/>
            </a:pPr>
            <a:r>
              <a:rPr lang="en-US" sz="1150" b="1" spc="200" dirty="0">
                <a:solidFill>
                  <a:schemeClr val="accent1"/>
                </a:solidFill>
              </a:rPr>
              <a:t>NEXT</a:t>
            </a:r>
          </a:p>
          <a:p>
            <a:pPr marL="0" indent="0">
              <a:spcAft>
                <a:spcPts val="700"/>
              </a:spcAft>
              <a:buNone/>
            </a:pPr>
            <a:r>
              <a:rPr lang="en-US" sz="1250" b="0" dirty="0">
                <a:solidFill>
                  <a:schemeClr val="tx2"/>
                </a:solidFill>
              </a:rPr>
              <a:t>calibrated data · same sources on a second chip · labelled Am-Be campaign</a:t>
            </a:r>
          </a:p>
          <a:p>
            <a:pPr marL="0" indent="0">
              <a:spcAft>
                <a:spcPts val="200"/>
              </a:spcAft>
              <a:buNone/>
            </a:pPr>
            <a:r>
              <a:rPr lang="en-US" sz="1150" b="1" spc="200" dirty="0">
                <a:solidFill>
                  <a:schemeClr val="accent1"/>
                </a:solidFill>
              </a:rPr>
              <a:t>FULL ACCOUNT</a:t>
            </a:r>
          </a:p>
          <a:p>
            <a:pPr marL="0" indent="0">
              <a:buNone/>
            </a:pPr>
            <a:r>
              <a:rPr lang="en-US" sz="1250" b="0" dirty="0">
                <a:solidFill>
                  <a:schemeClr val="tx2"/>
                </a:solidFill>
              </a:rPr>
              <a:t>proceedings paper (JINST, ICFDT8) · Zenodo deposit (DOI on slide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1143000"/>
            <a:ext cx="5120640" cy="274320"/>
          </a:xfrm>
          <a:prstGeom prst="rect">
            <a:avLst/>
          </a:prstGeom>
          <a:noFill/>
          <a:ln/>
        </p:spPr>
        <p:txBody>
          <a:bodyPr wrap="square" lIns="0" tIns="0" rIns="0" bIns="0" rtlCol="0" anchor="ctr"/>
          <a:lstStyle/>
          <a:p>
            <a:pPr marL="0" indent="0">
              <a:buNone/>
            </a:pPr>
            <a:r>
              <a:rPr lang="en-US" sz="1150" b="1" kern="0" spc="200" dirty="0">
                <a:solidFill>
                  <a:schemeClr val="accent1"/>
                </a:solidFill>
              </a:rPr>
              <a:t>ENEA   ·   LABNIXT</a:t>
            </a:r>
            <a:endParaRPr lang="en-US" sz="1150" dirty="0"/>
          </a:p>
        </p:txBody>
      </p:sp>
      <p:sp>
        <p:nvSpPr>
          <p:cNvPr id="3" name="Text 1"/>
          <p:cNvSpPr txBox="1"/>
          <p:nvPr/>
        </p:nvSpPr>
        <p:spPr>
          <a:xfrm>
            <a:off x="140970" y="1458471"/>
            <a:ext cx="2324100" cy="1371600"/>
          </a:xfrm>
          <a:prstGeom prst="rect">
            <a:avLst/>
          </a:prstGeom>
          <a:noFill/>
          <a:ln/>
        </p:spPr>
        <p:txBody>
          <a:bodyPr wrap="square" lIns="0" tIns="0" rIns="0" bIns="0" rtlCol="0" anchor="ctr"/>
          <a:lstStyle/>
          <a:p>
            <a:pPr marL="0" indent="0">
              <a:buNone/>
            </a:pPr>
            <a:r>
              <a:rPr lang="en-US" sz="3600" b="1" dirty="0">
                <a:solidFill>
                  <a:schemeClr val="tx1"/>
                </a:solidFill>
              </a:rPr>
              <a:t>Thank you</a:t>
            </a:r>
            <a:endParaRPr lang="en-US" sz="3600" dirty="0"/>
          </a:p>
        </p:txBody>
      </p:sp>
      <p:sp>
        <p:nvSpPr>
          <p:cNvPr id="4" name="Text 2"/>
          <p:cNvSpPr txBox="1"/>
          <p:nvPr/>
        </p:nvSpPr>
        <p:spPr>
          <a:xfrm>
            <a:off x="137160" y="2487168"/>
            <a:ext cx="4434840" cy="1188720"/>
          </a:xfrm>
          <a:prstGeom prst="rect">
            <a:avLst/>
          </a:prstGeom>
          <a:noFill/>
          <a:ln/>
        </p:spPr>
        <p:txBody>
          <a:bodyPr wrap="square" lIns="0" tIns="0" rIns="0" bIns="0" rtlCol="0" anchor="ctr"/>
          <a:lstStyle/>
          <a:p>
            <a:pPr marL="0" indent="0">
              <a:buNone/>
            </a:pPr>
            <a:r>
              <a:rPr lang="en-US" sz="1300" b="1" dirty="0">
                <a:solidFill>
                  <a:schemeClr val="tx1"/>
                </a:solidFill>
              </a:rPr>
              <a:t>Proceedings paper: </a:t>
            </a:r>
            <a:r>
              <a:rPr lang="en-US" sz="1300" b="0" dirty="0">
                <a:solidFill>
                  <a:schemeClr val="tx1"/>
                </a:solidFill>
              </a:rPr>
              <a:t>F. Cordella, G. Claps, V. De Leo, D. Pacella, F. Panza, </a:t>
            </a:r>
            <a:r>
              <a:rPr lang="en-US" sz="1300" b="0" i="1" dirty="0">
                <a:solidFill>
                  <a:schemeClr val="tx1"/>
                </a:solidFill>
              </a:rPr>
              <a:t>Spatio-Temporal Deep Learning for Particle Discrimination in Timepix3 Detectors: a Diagnostic Tool for the AI Era</a:t>
            </a:r>
            <a:r>
              <a:rPr lang="en-US" sz="1300" b="0" dirty="0">
                <a:solidFill>
                  <a:schemeClr val="tx1"/>
                </a:solidFill>
              </a:rPr>
              <a:t>, ICFDT8 proceedings, JINST (2026) — full method, Table 1 and references.</a:t>
            </a:r>
          </a:p>
        </p:txBody>
      </p:sp>
      <p:sp>
        <p:nvSpPr>
          <p:cNvPr id="5" name="Text 3"/>
          <p:cNvSpPr txBox="1"/>
          <p:nvPr/>
        </p:nvSpPr>
        <p:spPr>
          <a:xfrm>
            <a:off x="137160" y="3730752"/>
            <a:ext cx="4434840" cy="274320"/>
          </a:xfrm>
          <a:prstGeom prst="rect">
            <a:avLst/>
          </a:prstGeom>
          <a:noFill/>
          <a:ln/>
        </p:spPr>
        <p:txBody>
          <a:bodyPr wrap="square" lIns="0" tIns="0" rIns="0" bIns="0" rtlCol="0" anchor="ctr"/>
          <a:lstStyle/>
          <a:p>
            <a:pPr marL="0" indent="0">
              <a:buNone/>
            </a:pPr>
            <a:r>
              <a:rPr lang="en-US" sz="1300" b="0" dirty="0">
                <a:solidFill>
                  <a:schemeClr val="tx1"/>
                </a:solidFill>
              </a:rPr>
              <a:t>F. Cordella et al.   /   ICFDT8 · Frascati, 20 October 2026</a:t>
            </a:r>
          </a:p>
        </p:txBody>
      </p:sp>
      <p:sp>
        <p:nvSpPr>
          <p:cNvPr id="6" name="Text 4"/>
          <p:cNvSpPr txBox="1"/>
          <p:nvPr/>
        </p:nvSpPr>
        <p:spPr>
          <a:xfrm>
            <a:off x="137160" y="4041648"/>
            <a:ext cx="8503920" cy="274320"/>
          </a:xfrm>
          <a:prstGeom prst="rect">
            <a:avLst/>
          </a:prstGeom>
          <a:noFill/>
          <a:ln/>
        </p:spPr>
        <p:txBody>
          <a:bodyPr wrap="square" lIns="0" tIns="0" rIns="0" bIns="0" rtlCol="0" anchor="ctr"/>
          <a:lstStyle/>
          <a:p>
            <a:pPr marL="0" indent="0">
              <a:buNone/>
            </a:pPr>
            <a:r>
              <a:rPr lang="en-US" sz="1200" dirty="0">
                <a:solidFill>
                  <a:schemeClr val="tx2"/>
                </a:solidFill>
                <a:hlinkClick r:id="rId3"/>
              </a:rPr>
              <a:t>francesco.cordella@enea.it</a:t>
            </a:r>
            <a:r>
              <a:rPr lang="en-US" sz="1200" dirty="0">
                <a:solidFill>
                  <a:schemeClr val="tx2"/>
                </a:solidFill>
              </a:rPr>
              <a:t>    ·   data, code &amp; checkpoints: DOI 10.5281/zenodo.21643310</a:t>
            </a:r>
            <a:endParaRPr lang="en-US" sz="1200" dirty="0"/>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11</a:t>
            </a:fld>
            <a:endParaRPr lang="en-US"/>
          </a:p>
        </p:txBody>
      </p:sp>
      <p:sp>
        <p:nvSpPr>
          <p:cNvPr id="10" name="TextBox 9">
            <a:extLst>
              <a:ext uri="{FF2B5EF4-FFF2-40B4-BE49-F238E27FC236}">
                <a16:creationId xmlns:a16="http://schemas.microsoft.com/office/drawing/2014/main" id="{369CE1F3-110C-DE9C-7E07-F42232837F4A}"/>
              </a:ext>
            </a:extLst>
          </p:cNvPr>
          <p:cNvSpPr txBox="1"/>
          <p:nvPr/>
        </p:nvSpPr>
        <p:spPr>
          <a:xfrm>
            <a:off x="4632960" y="3022104"/>
            <a:ext cx="4175760"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McCoy:  How do you know so much?</a:t>
            </a:r>
          </a:p>
          <a:p>
            <a:r>
              <a:rPr lang="en-US" sz="2000" dirty="0">
                <a:latin typeface="Times New Roman" panose="02020603050405020304" pitchFamily="18" charset="0"/>
                <a:cs typeface="Times New Roman" panose="02020603050405020304" pitchFamily="18" charset="0"/>
              </a:rPr>
              <a:t>Spock: I asked them (Star Trek)</a:t>
            </a:r>
          </a:p>
        </p:txBody>
      </p:sp>
      <p:pic>
        <p:nvPicPr>
          <p:cNvPr id="1026" name="Picture 2" descr="Mr. Spock and Dr. McCoy Banter and Friendship">
            <a:extLst>
              <a:ext uri="{FF2B5EF4-FFF2-40B4-BE49-F238E27FC236}">
                <a16:creationId xmlns:a16="http://schemas.microsoft.com/office/drawing/2014/main" id="{73B9007B-9784-028A-C6B7-E645766558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7260" y="370344"/>
            <a:ext cx="3535680" cy="26517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645920" cy="274320"/>
          </a:xfrm>
          <a:prstGeom prst="rect">
            <a:avLst/>
          </a:prstGeom>
          <a:noFill/>
          <a:ln/>
        </p:spPr>
        <p:txBody>
          <a:bodyPr wrap="square" lIns="0" tIns="0" rIns="0" bIns="0" rtlCol="0" anchor="t"/>
          <a:lstStyle/>
          <a:p>
            <a:pPr marL="0" indent="0">
              <a:buNone/>
            </a:pPr>
            <a:r>
              <a:rPr lang="en-US" sz="1800" b="1" kern="0" spc="200" dirty="0">
                <a:solidFill>
                  <a:schemeClr val="accent1"/>
                </a:solidFill>
              </a:rPr>
              <a:t>BACKUP</a:t>
            </a:r>
            <a:endParaRPr lang="en-US" sz="1800" dirty="0"/>
          </a:p>
        </p:txBody>
      </p:sp>
      <p:sp>
        <p:nvSpPr>
          <p:cNvPr id="3" name="Text 1"/>
          <p:cNvSpPr>
            <a:spLocks noGrp="1"/>
          </p:cNvSpPr>
          <p:nvPr>
            <p:ph type="title" idx="103" hasCustomPrompt="1"/>
          </p:nvPr>
        </p:nvSpPr>
        <p:spPr>
          <a:xfrm>
            <a:off x="2377440" y="274320"/>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Three-class benchmark and the capacity-matched CNN</a:t>
            </a:r>
            <a:endParaRPr lang="en-US" sz="3000" dirty="0"/>
          </a:p>
        </p:txBody>
      </p:sp>
      <p:sp>
        <p:nvSpPr>
          <p:cNvPr id="5" name="Text 2"/>
          <p:cNvSpPr txBox="1"/>
          <p:nvPr/>
        </p:nvSpPr>
        <p:spPr>
          <a:xfrm>
            <a:off x="457200" y="1481328"/>
            <a:ext cx="1645920" cy="2834640"/>
          </a:xfrm>
          <a:prstGeom prst="rect">
            <a:avLst/>
          </a:prstGeom>
          <a:noFill/>
          <a:ln/>
        </p:spPr>
        <p:txBody>
          <a:bodyPr wrap="square" lIns="0" tIns="0" rIns="0" bIns="0" rtlCol="0" anchor="t"/>
          <a:lstStyle/>
          <a:p>
            <a:pPr marL="0" indent="0">
              <a:spcAft>
                <a:spcPts val="400"/>
              </a:spcAft>
              <a:buNone/>
            </a:pPr>
            <a:r>
              <a:rPr lang="en-US" sz="1300" b="0" dirty="0">
                <a:solidFill>
                  <a:schemeClr val="tx2"/>
                </a:solidFill>
              </a:rPr>
              <a:t>α / e⁻ / background · 14,716 clusters</a:t>
            </a:r>
          </a:p>
          <a:p>
            <a:pPr marL="0" indent="0">
              <a:spcAft>
                <a:spcPts val="400"/>
              </a:spcAft>
              <a:buNone/>
            </a:pPr>
            <a:r>
              <a:rPr lang="en-US" sz="1300" b="0" dirty="0">
                <a:solidFill>
                  <a:schemeClr val="tx2"/>
                </a:solidFill>
              </a:rPr>
              <a:t>five seeds · identical splits · class-weighted</a:t>
            </a:r>
          </a:p>
          <a:p>
            <a:pPr marL="0" indent="0">
              <a:spcAft>
                <a:spcPts val="400"/>
              </a:spcAft>
              <a:buNone/>
            </a:pPr>
            <a:r>
              <a:rPr lang="en-US" sz="1300" b="0" dirty="0">
                <a:solidFill>
                  <a:schemeClr val="tx2"/>
                </a:solidFill>
              </a:rPr>
              <a:t>background class acquired on a second chip (CdTe)</a:t>
            </a:r>
          </a:p>
          <a:p>
            <a:pPr marL="0" indent="0">
              <a:spcAft>
                <a:spcPts val="400"/>
              </a:spcAft>
              <a:buNone/>
            </a:pPr>
            <a:r>
              <a:rPr lang="en-US" sz="1300" b="0" dirty="0">
                <a:solidFill>
                  <a:schemeClr val="tx2"/>
                </a:solidFill>
              </a:rPr>
              <a:t>benchmark of the Zenodo deposit, quoted in the proceedings abstract</a:t>
            </a:r>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2377440" y="1554480"/>
          <a:ext cx="6309360" cy="1810512"/>
        </p:xfrm>
        <a:graphic>
          <a:graphicData uri="http://schemas.openxmlformats.org/drawingml/2006/table">
            <a:tbl>
              <a:tblPr/>
              <a:tblGrid>
                <a:gridCol w="219456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gridCol w="1097280">
                  <a:extLst>
                    <a:ext uri="{9D8B030D-6E8A-4147-A177-3AD203B41FA5}">
                      <a16:colId xmlns:a16="http://schemas.microsoft.com/office/drawing/2014/main" val="20004"/>
                    </a:ext>
                  </a:extLst>
                </a:gridCol>
              </a:tblGrid>
              <a:tr h="301752">
                <a:tc>
                  <a:txBody>
                    <a:bodyPr/>
                    <a:lstStyle/>
                    <a:p>
                      <a:pPr marL="0" indent="0" algn="l">
                        <a:buNone/>
                      </a:pPr>
                      <a:r>
                        <a:rPr lang="en-US" sz="1100" b="1" dirty="0">
                          <a:solidFill>
                            <a:schemeClr val="tx1"/>
                          </a:solidFill>
                          <a:latin typeface="Arial" pitchFamily="34" charset="0"/>
                          <a:ea typeface="Arial" pitchFamily="34" charset="-122"/>
                          <a:cs typeface="Arial" pitchFamily="34" charset="-120"/>
                        </a:rPr>
                        <a:t>Model</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b="1" dirty="0">
                          <a:solidFill>
                            <a:schemeClr val="tx1"/>
                          </a:solidFill>
                          <a:latin typeface="Arial" pitchFamily="34" charset="0"/>
                          <a:ea typeface="Arial" pitchFamily="34" charset="-122"/>
                          <a:cs typeface="Arial" pitchFamily="34" charset="-120"/>
                        </a:rPr>
                        <a:t>Parameters</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b="1" dirty="0">
                          <a:solidFill>
                            <a:schemeClr val="tx1"/>
                          </a:solidFill>
                          <a:latin typeface="Arial" pitchFamily="34" charset="0"/>
                          <a:ea typeface="Arial" pitchFamily="34" charset="-122"/>
                          <a:cs typeface="Arial" pitchFamily="34" charset="-120"/>
                        </a:rPr>
                        <a:t>Accuracy [%]</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b="1" dirty="0">
                          <a:solidFill>
                            <a:schemeClr val="tx1"/>
                          </a:solidFill>
                          <a:latin typeface="Arial" pitchFamily="34" charset="0"/>
                          <a:ea typeface="Arial" pitchFamily="34" charset="-122"/>
                          <a:cs typeface="Arial" pitchFamily="34" charset="-120"/>
                        </a:rPr>
                        <a:t>Macro F1</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b="1" dirty="0">
                          <a:solidFill>
                            <a:schemeClr val="tx1"/>
                          </a:solidFill>
                          <a:latin typeface="Arial" pitchFamily="34" charset="0"/>
                          <a:ea typeface="Arial" pitchFamily="34" charset="-122"/>
                          <a:cs typeface="Arial" pitchFamily="34" charset="-120"/>
                        </a:rPr>
                        <a:t>Recall α [%]</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01752">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4D PointNet++ (config. D)</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166,343</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90.7 ± 1.5</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0.838 ± 0.011</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79.1 ± 3.2</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1752">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BDT, 14 engineered features</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90.3 ± 0.4</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0.844 ± 0.018</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82.7 ± 2.5</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1752">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CNN, rasterised clusters + scalars</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28,211</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83.1 ± 4.4</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0.653 ± 0.047</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69.4 ± 5.8</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1752">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CNN, capacity-matched</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166,355</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81.3 ± 3.6</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0.630 ± 0.031</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71.7 ± 4.8</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01752">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Scalars only (config. G)</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166,343</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90.8 ± 0.9</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0.849 ± 0.012</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7" name="Text 3"/>
          <p:cNvSpPr txBox="1"/>
          <p:nvPr/>
        </p:nvSpPr>
        <p:spPr>
          <a:xfrm>
            <a:off x="2377440" y="3502152"/>
            <a:ext cx="6309360" cy="914400"/>
          </a:xfrm>
          <a:prstGeom prst="rect">
            <a:avLst/>
          </a:prstGeom>
          <a:noFill/>
          <a:ln/>
        </p:spPr>
        <p:txBody>
          <a:bodyPr wrap="square" lIns="0" tIns="0" rIns="0" bIns="0" rtlCol="0" anchor="t"/>
          <a:lstStyle/>
          <a:p>
            <a:pPr marL="0" indent="0">
              <a:buNone/>
            </a:pPr>
            <a:r>
              <a:rPr lang="en-US" sz="1300" b="0" dirty="0">
                <a:solidFill>
                  <a:schemeClr val="tx1"/>
                </a:solidFill>
              </a:rPr>
              <a:t>On the three-class problem the scalars alone reproduce the full network (paired p = 0.23): that statement is carried by the background class, which absolute charge separates almost entirely. On the confound-free α/e⁻ pair the picture inverts — the spatial cloud wins (slide 8).</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12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1"/>
          <p:cNvSpPr>
            <a:spLocks noGrp="1"/>
          </p:cNvSpPr>
          <p:nvPr>
            <p:ph type="title" idx="103" hasCustomPrompt="1"/>
          </p:nvPr>
        </p:nvSpPr>
        <p:spPr>
          <a:xfrm>
            <a:off x="2377440" y="274320"/>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Two-class study: seven models and paired contrasts</a:t>
            </a:r>
            <a:endParaRPr lang="en-US" sz="3000" dirty="0"/>
          </a:p>
        </p:txBody>
      </p:sp>
      <p:sp>
        <p:nvSpPr>
          <p:cNvPr id="5" name="Text 2"/>
          <p:cNvSpPr txBox="1"/>
          <p:nvPr/>
        </p:nvSpPr>
        <p:spPr>
          <a:xfrm>
            <a:off x="457200" y="1481328"/>
            <a:ext cx="1645920" cy="2834640"/>
          </a:xfrm>
          <a:prstGeom prst="rect">
            <a:avLst/>
          </a:prstGeom>
          <a:noFill/>
          <a:ln/>
        </p:spPr>
        <p:txBody>
          <a:bodyPr wrap="square" lIns="0" tIns="0" rIns="0" bIns="0" rtlCol="0" anchor="t"/>
          <a:lstStyle/>
          <a:p>
            <a:pPr marL="0" indent="0">
              <a:spcAft>
                <a:spcPts val="400"/>
              </a:spcAft>
              <a:buNone/>
            </a:pPr>
            <a:r>
              <a:rPr lang="en-US" sz="1300" b="0" dirty="0">
                <a:solidFill>
                  <a:schemeClr val="tx2"/>
                </a:solidFill>
              </a:rPr>
              <a:t>α / e⁻ · 14,344 clusters · one chip</a:t>
            </a:r>
          </a:p>
          <a:p>
            <a:pPr marL="0" indent="0">
              <a:spcAft>
                <a:spcPts val="400"/>
              </a:spcAft>
              <a:buNone/>
            </a:pPr>
            <a:r>
              <a:rPr lang="en-US" sz="1300" b="0" dirty="0">
                <a:solidFill>
                  <a:schemeClr val="tx2"/>
                </a:solidFill>
              </a:rPr>
              <a:t>test set 2,152 clusters per split</a:t>
            </a:r>
          </a:p>
          <a:p>
            <a:pPr marL="0" indent="0">
              <a:spcAft>
                <a:spcPts val="400"/>
              </a:spcAft>
              <a:buNone/>
            </a:pPr>
            <a:r>
              <a:rPr lang="en-US" sz="1300" b="0" dirty="0">
                <a:solidFill>
                  <a:schemeClr val="tx2"/>
                </a:solidFill>
              </a:rPr>
              <a:t>paired t-test, 4 d.o.f., uncorrected</a:t>
            </a:r>
          </a:p>
          <a:p>
            <a:pPr marL="0" indent="0">
              <a:spcAft>
                <a:spcPts val="400"/>
              </a:spcAft>
              <a:buNone/>
            </a:pPr>
            <a:r>
              <a:rPr lang="en-US" sz="1300" b="0" dirty="0">
                <a:solidFill>
                  <a:schemeClr val="tx2"/>
                </a:solidFill>
              </a:rPr>
              <a:t>Table 1 of the proceedings</a:t>
            </a:r>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2377440" y="1481328"/>
          <a:ext cx="6309360" cy="1975104"/>
        </p:xfrm>
        <a:graphic>
          <a:graphicData uri="http://schemas.openxmlformats.org/drawingml/2006/table">
            <a:tbl>
              <a:tblPr/>
              <a:tblGrid>
                <a:gridCol w="6858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1051560">
                  <a:extLst>
                    <a:ext uri="{9D8B030D-6E8A-4147-A177-3AD203B41FA5}">
                      <a16:colId xmlns:a16="http://schemas.microsoft.com/office/drawing/2014/main" val="20004"/>
                    </a:ext>
                  </a:extLst>
                </a:gridCol>
              </a:tblGrid>
              <a:tr h="246888">
                <a:tc>
                  <a:txBody>
                    <a:bodyPr/>
                    <a:lstStyle/>
                    <a:p>
                      <a:pPr marL="0" indent="0" algn="l">
                        <a:buNone/>
                      </a:pPr>
                      <a:r>
                        <a:rPr lang="en-US" sz="1100" b="1" dirty="0">
                          <a:solidFill>
                            <a:schemeClr val="tx1"/>
                          </a:solidFill>
                          <a:latin typeface="Arial" pitchFamily="34" charset="0"/>
                          <a:ea typeface="Arial" pitchFamily="34" charset="-122"/>
                          <a:cs typeface="Arial" pitchFamily="34" charset="-120"/>
                        </a:rPr>
                        <a:t>Model</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b="1" dirty="0">
                          <a:solidFill>
                            <a:schemeClr val="tx1"/>
                          </a:solidFill>
                          <a:latin typeface="Arial" pitchFamily="34" charset="0"/>
                          <a:ea typeface="Arial" pitchFamily="34" charset="-122"/>
                          <a:cs typeface="Arial" pitchFamily="34" charset="-120"/>
                        </a:rPr>
                        <a:t>Input</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b="1" dirty="0">
                          <a:solidFill>
                            <a:schemeClr val="tx1"/>
                          </a:solidFill>
                          <a:latin typeface="Arial" pitchFamily="34" charset="0"/>
                          <a:ea typeface="Arial" pitchFamily="34" charset="-122"/>
                          <a:cs typeface="Arial" pitchFamily="34" charset="-120"/>
                        </a:rPr>
                        <a:t>Accuracy [%]</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b="1" dirty="0">
                          <a:solidFill>
                            <a:schemeClr val="tx1"/>
                          </a:solidFill>
                          <a:latin typeface="Arial" pitchFamily="34" charset="0"/>
                          <a:ea typeface="Arial" pitchFamily="34" charset="-122"/>
                          <a:cs typeface="Arial" pitchFamily="34" charset="-120"/>
                        </a:rPr>
                        <a:t>Macro F1</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b="1" dirty="0">
                          <a:solidFill>
                            <a:schemeClr val="tx1"/>
                          </a:solidFill>
                          <a:latin typeface="Arial" pitchFamily="34" charset="0"/>
                          <a:ea typeface="Arial" pitchFamily="34" charset="-122"/>
                          <a:cs typeface="Arial" pitchFamily="34" charset="-120"/>
                        </a:rPr>
                        <a:t>Recall α [%]</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46888">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A</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(x, y) + 3 scalars</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92.1 ± 0.3</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0.873 ± 0.002</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82.1 ± 3.1</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B</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(x, y, ToT) + 3 scalars</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91.8 ± 1.0</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0.869 ± 0.013</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80.9 ± 1.3</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46888">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C</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(x, y, ToA) + 3 scalars</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91.2 ± 1.0</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0.863 ± 0.010</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83.1 ± 3.5</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D</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(x, y, ToA, ToT) + 3 scalars</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89.8 ± 1.8</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0.847 ± 0.019</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84.7 ± 3.3</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46888">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G</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3 scalars only</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89.7 ± 1.1</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0.840 ± 0.014</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79.9 ± 2.2</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E</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(x, y, ToA, ToT), no scalars</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89.0 ± 0.9</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0.829 ± 0.012</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77.8 ± 1.5</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46888">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BDT</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14 engineered features</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91.2 ± 0.5</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0.862 ± 0.008</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00" dirty="0">
                          <a:solidFill>
                            <a:schemeClr val="tx1"/>
                          </a:solidFill>
                          <a:latin typeface="Arial" pitchFamily="34" charset="0"/>
                          <a:ea typeface="Arial" pitchFamily="34" charset="-122"/>
                          <a:cs typeface="Arial" pitchFamily="34" charset="-120"/>
                        </a:rPr>
                        <a:t>83.2 ± 2.5</a:t>
                      </a:r>
                      <a:endParaRPr lang="en-US" sz="110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7" name="Text 3"/>
          <p:cNvSpPr txBox="1"/>
          <p:nvPr/>
        </p:nvSpPr>
        <p:spPr>
          <a:xfrm>
            <a:off x="2377440" y="3547872"/>
            <a:ext cx="6309360" cy="978407"/>
          </a:xfrm>
          <a:prstGeom prst="rect">
            <a:avLst/>
          </a:prstGeom>
          <a:noFill/>
          <a:ln/>
        </p:spPr>
        <p:txBody>
          <a:bodyPr wrap="square" lIns="0" tIns="0" rIns="0" bIns="0" rtlCol="0" anchor="t"/>
          <a:lstStyle/>
          <a:p>
            <a:pPr marL="0" indent="0">
              <a:spcAft>
                <a:spcPts val="200"/>
              </a:spcAft>
              <a:buNone/>
            </a:pPr>
            <a:r>
              <a:rPr lang="en-US" sz="1050" b="1" dirty="0">
                <a:solidFill>
                  <a:schemeClr val="tx1"/>
                </a:solidFill>
              </a:rPr>
              <a:t>Paired contrasts in macro F1 (mean ± SD of the seed-wise differences, p):</a:t>
            </a:r>
          </a:p>
          <a:p>
            <a:pPr marL="0" indent="0">
              <a:spcAft>
                <a:spcPts val="200"/>
              </a:spcAft>
              <a:buNone/>
            </a:pPr>
            <a:r>
              <a:rPr lang="en-US" sz="1050" b="0" dirty="0">
                <a:solidFill>
                  <a:schemeClr val="tx1"/>
                </a:solidFill>
              </a:rPr>
              <a:t>A − G +0.033 ± 0.013 (0.005) · A − E +0.044 ± 0.013 (0.002) · A − D +0.027 ± 0.019 (0.032) · A − BDT +0.011 ± 0.008 (0.037) · G − BDT −0.022 ± 0.013 (0.019) · A − B +0.005 ± 0.012 (0.45) · A − C +0.011 ± 0.011 (0.08) · B − D +0.022 ± 0.018 (0.049) · C − D +0.016 ± 0.016 (0.09) · D − G +0.007 (0.63)</a:t>
            </a:r>
          </a:p>
          <a:p>
            <a:pPr marL="0" indent="0">
              <a:buNone/>
            </a:pPr>
            <a:r>
              <a:rPr lang="en-US" sz="1050" b="1" dirty="0">
                <a:solidFill>
                  <a:schemeClr val="accent1"/>
                </a:solidFill>
              </a:rPr>
              <a:t>Holm correction over the ten contrasts: only A − G and A − E survive.</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13</a:t>
            </a:fld>
            <a:endParaRPr lang="en-US"/>
          </a:p>
        </p:txBody>
      </p:sp>
      <p:sp>
        <p:nvSpPr>
          <p:cNvPr id="8" name="Text 1">
            <a:extLst>
              <a:ext uri="{FF2B5EF4-FFF2-40B4-BE49-F238E27FC236}">
                <a16:creationId xmlns:a16="http://schemas.microsoft.com/office/drawing/2014/main" id="{18860E82-0F18-C44D-EA3A-BDEB6C0DECFD}"/>
              </a:ext>
            </a:extLst>
          </p:cNvPr>
          <p:cNvSpPr txBox="1">
            <a:spLocks/>
          </p:cNvSpPr>
          <p:nvPr/>
        </p:nvSpPr>
        <p:spPr>
          <a:xfrm>
            <a:off x="457200" y="472440"/>
            <a:ext cx="1645920" cy="274320"/>
          </a:xfrm>
          <a:prstGeom prst="rect">
            <a:avLst/>
          </a:prstGeom>
          <a:noFill/>
          <a:ln/>
        </p:spPr>
        <p:txBody>
          <a:bodyPr wrap="square" lIns="0" tIns="0" rIns="0" bIns="0" rtlCol="0" anchor="t"/>
          <a:lstStyle>
            <a:lvl1pPr marL="0" indent="0" algn="l" defTabSz="914400" rtl="0" eaLnBrk="1" latinLnBrk="0" hangingPunct="1">
              <a:spcBef>
                <a:spcPct val="20000"/>
              </a:spcBef>
              <a:buFont typeface="Arial" pitchFamily="34" charset="0"/>
              <a:buNone/>
              <a:defRPr lang="en-US" sz="900" b="1" kern="0" spc="200" dirty="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BACKUP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1"/>
          <p:cNvSpPr>
            <a:spLocks noGrp="1"/>
          </p:cNvSpPr>
          <p:nvPr>
            <p:ph type="title" idx="103" hasCustomPrompt="1"/>
          </p:nvPr>
        </p:nvSpPr>
        <p:spPr>
          <a:xfrm>
            <a:off x="2377440" y="274320"/>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Robustness to an uncalibrated pixel response</a:t>
            </a:r>
            <a:endParaRPr lang="en-US" sz="3000" dirty="0"/>
          </a:p>
        </p:txBody>
      </p:sp>
      <p:sp>
        <p:nvSpPr>
          <p:cNvPr id="5" name="Text 2"/>
          <p:cNvSpPr txBox="1"/>
          <p:nvPr/>
        </p:nvSpPr>
        <p:spPr>
          <a:xfrm>
            <a:off x="457200" y="1481328"/>
            <a:ext cx="1645920" cy="2834640"/>
          </a:xfrm>
          <a:prstGeom prst="rect">
            <a:avLst/>
          </a:prstGeom>
          <a:noFill/>
          <a:ln/>
        </p:spPr>
        <p:txBody>
          <a:bodyPr wrap="square" lIns="0" tIns="0" rIns="0" bIns="0" rtlCol="0" anchor="t"/>
          <a:lstStyle/>
          <a:p>
            <a:pPr marL="0" indent="0">
              <a:spcAft>
                <a:spcPts val="400"/>
              </a:spcAft>
              <a:buNone/>
            </a:pPr>
            <a:r>
              <a:rPr lang="en-US" sz="1300" b="0" dirty="0">
                <a:solidFill>
                  <a:schemeClr val="tx2"/>
                </a:solidFill>
              </a:rPr>
              <a:t>g(x, y) ~ lognormal(0, σ) on raw ToT</a:t>
            </a:r>
          </a:p>
          <a:p>
            <a:pPr marL="0" indent="0">
              <a:spcAft>
                <a:spcPts val="400"/>
              </a:spcAft>
              <a:buNone/>
            </a:pPr>
            <a:r>
              <a:rPr lang="en-US" sz="1300" b="0" dirty="0">
                <a:solidFill>
                  <a:schemeClr val="tx2"/>
                </a:solidFill>
              </a:rPr>
              <a:t>test clusters only · same map for all models</a:t>
            </a:r>
          </a:p>
          <a:p>
            <a:pPr marL="0" indent="0">
              <a:spcAft>
                <a:spcPts val="400"/>
              </a:spcAft>
              <a:buNone/>
            </a:pPr>
            <a:r>
              <a:rPr lang="en-US" sz="1300" b="0" dirty="0">
                <a:solidFill>
                  <a:schemeClr val="tx2"/>
                </a:solidFill>
              </a:rPr>
              <a:t>models trained on unperturbed data</a:t>
            </a:r>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2377440" y="1481328"/>
          <a:ext cx="6309360" cy="1920240"/>
        </p:xfrm>
        <a:graphic>
          <a:graphicData uri="http://schemas.openxmlformats.org/drawingml/2006/table">
            <a:tbl>
              <a:tblPr/>
              <a:tblGrid>
                <a:gridCol w="2103120">
                  <a:extLst>
                    <a:ext uri="{9D8B030D-6E8A-4147-A177-3AD203B41FA5}">
                      <a16:colId xmlns:a16="http://schemas.microsoft.com/office/drawing/2014/main" val="20000"/>
                    </a:ext>
                  </a:extLst>
                </a:gridCol>
                <a:gridCol w="105156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gridCol w="1051560">
                  <a:extLst>
                    <a:ext uri="{9D8B030D-6E8A-4147-A177-3AD203B41FA5}">
                      <a16:colId xmlns:a16="http://schemas.microsoft.com/office/drawing/2014/main" val="20003"/>
                    </a:ext>
                  </a:extLst>
                </a:gridCol>
                <a:gridCol w="1051560">
                  <a:extLst>
                    <a:ext uri="{9D8B030D-6E8A-4147-A177-3AD203B41FA5}">
                      <a16:colId xmlns:a16="http://schemas.microsoft.com/office/drawing/2014/main" val="20004"/>
                    </a:ext>
                  </a:extLst>
                </a:gridCol>
              </a:tblGrid>
              <a:tr h="274320">
                <a:tc>
                  <a:txBody>
                    <a:bodyPr/>
                    <a:lstStyle/>
                    <a:p>
                      <a:pPr marL="0" indent="0" algn="l">
                        <a:buNone/>
                      </a:pPr>
                      <a:r>
                        <a:rPr lang="en-US" sz="1150" b="1" dirty="0">
                          <a:solidFill>
                            <a:schemeClr val="tx1"/>
                          </a:solidFill>
                          <a:latin typeface="Arial" pitchFamily="34" charset="0"/>
                          <a:ea typeface="Arial" pitchFamily="34" charset="-122"/>
                          <a:cs typeface="Arial" pitchFamily="34" charset="-120"/>
                        </a:rPr>
                        <a:t>Model</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b="1" dirty="0">
                          <a:solidFill>
                            <a:schemeClr val="tx1"/>
                          </a:solidFill>
                          <a:latin typeface="Arial" pitchFamily="34" charset="0"/>
                          <a:ea typeface="Arial" pitchFamily="34" charset="-122"/>
                          <a:cs typeface="Arial" pitchFamily="34" charset="-120"/>
                        </a:rPr>
                        <a:t>σ = 0</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b="1" dirty="0">
                          <a:solidFill>
                            <a:schemeClr val="tx1"/>
                          </a:solidFill>
                          <a:latin typeface="Arial" pitchFamily="34" charset="0"/>
                          <a:ea typeface="Arial" pitchFamily="34" charset="-122"/>
                          <a:cs typeface="Arial" pitchFamily="34" charset="-120"/>
                        </a:rPr>
                        <a:t>σ = 5 %</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b="1" dirty="0">
                          <a:solidFill>
                            <a:schemeClr val="tx1"/>
                          </a:solidFill>
                          <a:latin typeface="Arial" pitchFamily="34" charset="0"/>
                          <a:ea typeface="Arial" pitchFamily="34" charset="-122"/>
                          <a:cs typeface="Arial" pitchFamily="34" charset="-120"/>
                        </a:rPr>
                        <a:t>σ = 10 %</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b="1" dirty="0">
                          <a:solidFill>
                            <a:schemeClr val="tx1"/>
                          </a:solidFill>
                          <a:latin typeface="Arial" pitchFamily="34" charset="0"/>
                          <a:ea typeface="Arial" pitchFamily="34" charset="-122"/>
                          <a:cs typeface="Arial" pitchFamily="34" charset="-120"/>
                        </a:rPr>
                        <a:t>σ = 20 %</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74320">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A  (x, y) + scalars</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0.873 ± 0.002</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0.872 ± 0.003</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0.871 ± 0.005</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0.869 ± 0.006</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B  + per-pixel ToT</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0.869 ± 0.013</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0.869 ± 0.010</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0.867 ± 0.010</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0.863 ± 0.014</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74320">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C  + per-pixel ToA</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0.863 ± 0.010</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0.863 ± 0.014</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0.861 ± 0.012</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0.856 ± 0.014</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D  (x, y, ToA, ToT) + scalars</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0.847 ± 0.019</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0.849 ± 0.021</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0.842 ± 0.021</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0.828 ± 0.021</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74320">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G  scalars only</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0.840 ± 0.014</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0.840 ± 0.010</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0.838 ± 0.013</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0.830 ± 0.013</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4320">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BDT  14 features</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0.862 ± 0.008</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0.865 ± 0.007</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0.863 ± 0.009</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tx1"/>
                          </a:solidFill>
                          <a:latin typeface="Arial" pitchFamily="34" charset="0"/>
                          <a:ea typeface="Arial" pitchFamily="34" charset="-122"/>
                          <a:cs typeface="Arial" pitchFamily="34" charset="-120"/>
                        </a:rPr>
                        <a:t>0.854 ± 0.007</a:t>
                      </a:r>
                      <a:endParaRPr lang="en-US" sz="1150" dirty="0">
                        <a:latin typeface="Arial" charset="0"/>
                        <a:ea typeface="Arial" charset="0"/>
                        <a:cs typeface="Arial" charset="0"/>
                      </a:endParaRPr>
                    </a:p>
                  </a:txBody>
                  <a:tcPr marL="54864" marR="54864" anchor="ctr">
                    <a:lnL w="6350" cap="flat" cmpd="sng" algn="ctr">
                      <a:solidFill>
                        <a:srgbClr val="AAB8C8"/>
                      </a:solidFill>
                      <a:prstDash val="solid"/>
                      <a:round/>
                      <a:headEnd type="none" w="med" len="med"/>
                      <a:tailEnd type="none" w="med" len="med"/>
                    </a:lnL>
                    <a:lnR w="6350" cap="flat" cmpd="sng" algn="ctr">
                      <a:solidFill>
                        <a:srgbClr val="AAB8C8"/>
                      </a:solidFill>
                      <a:prstDash val="solid"/>
                      <a:round/>
                      <a:headEnd type="none" w="med" len="med"/>
                      <a:tailEnd type="none" w="med" len="med"/>
                    </a:lnR>
                    <a:lnT w="6350" cap="flat" cmpd="sng" algn="ctr">
                      <a:solidFill>
                        <a:srgbClr val="AAB8C8"/>
                      </a:solidFill>
                      <a:prstDash val="solid"/>
                      <a:round/>
                      <a:headEnd type="none" w="med" len="med"/>
                      <a:tailEnd type="none" w="med" len="med"/>
                    </a:lnT>
                    <a:lnB w="6350" cap="flat" cmpd="sng" algn="ctr">
                      <a:solidFill>
                        <a:srgbClr val="AAB8C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7" name="Text 3"/>
          <p:cNvSpPr txBox="1"/>
          <p:nvPr/>
        </p:nvSpPr>
        <p:spPr>
          <a:xfrm>
            <a:off x="2377440" y="3538728"/>
            <a:ext cx="6309360" cy="868680"/>
          </a:xfrm>
          <a:prstGeom prst="rect">
            <a:avLst/>
          </a:prstGeom>
          <a:noFill/>
          <a:ln/>
        </p:spPr>
        <p:txBody>
          <a:bodyPr wrap="square" lIns="0" tIns="0" rIns="0" bIns="0" rtlCol="0" anchor="t"/>
          <a:lstStyle/>
          <a:p>
            <a:pPr marL="0" indent="0">
              <a:buNone/>
            </a:pPr>
            <a:r>
              <a:rPr lang="en-US" sz="1300" dirty="0">
                <a:solidFill>
                  <a:schemeClr val="tx1"/>
                </a:solidFill>
              </a:rPr>
              <a:t>Macro F1 on the α/e⁻ test set, mean ± std over five seeds. Paired change at σ = 10 % (20 %): A −0.002 ± 0.004 (−0.004 ± 0.006), BDT +0.001 ± 0.005 (−0.009 ± 0.004). Not tested: the non-linear ToT–energy relation near threshold.</a:t>
            </a:r>
            <a:endParaRPr lang="en-US" sz="1300" dirty="0"/>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14</a:t>
            </a:fld>
            <a:endParaRPr lang="en-US"/>
          </a:p>
        </p:txBody>
      </p:sp>
      <p:sp>
        <p:nvSpPr>
          <p:cNvPr id="8" name="Text 1">
            <a:extLst>
              <a:ext uri="{FF2B5EF4-FFF2-40B4-BE49-F238E27FC236}">
                <a16:creationId xmlns:a16="http://schemas.microsoft.com/office/drawing/2014/main" id="{B6F68D21-EE52-FA6E-D75D-A2EE9F908534}"/>
              </a:ext>
            </a:extLst>
          </p:cNvPr>
          <p:cNvSpPr>
            <a:spLocks noGrp="1"/>
          </p:cNvSpPr>
          <p:nvPr>
            <p:ph type="body" idx="102" hasCustomPrompt="1"/>
          </p:nvPr>
        </p:nvSpPr>
        <p:spPr>
          <a:xfrm>
            <a:off x="457200" y="457200"/>
            <a:ext cx="1645920" cy="274320"/>
          </a:xfrm>
          <a:prstGeom prst="rect">
            <a:avLst/>
          </a:prstGeom>
          <a:noFill/>
          <a:ln/>
        </p:spPr>
        <p:txBody>
          <a:bodyPr wrap="square" lIns="0" tIns="0" rIns="0" bIns="0" rtlCol="0" anchor="t"/>
          <a:lstStyle/>
          <a:p>
            <a:pPr marL="0" indent="0">
              <a:buNone/>
            </a:pPr>
            <a:r>
              <a:rPr lang="en-US" sz="1800" b="1" kern="0" spc="200" dirty="0">
                <a:solidFill>
                  <a:schemeClr val="accent1"/>
                </a:solidFill>
              </a:rPr>
              <a:t>BACKUP</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 y="457200"/>
            <a:ext cx="1874519" cy="548640"/>
          </a:xfrm>
          <a:prstGeom prst="rect">
            <a:avLst/>
          </a:prstGeom>
          <a:noFill/>
          <a:ln/>
        </p:spPr>
        <p:txBody>
          <a:bodyPr wrap="square" lIns="0" tIns="0" rIns="0" bIns="0" rtlCol="0" anchor="t"/>
          <a:lstStyle/>
          <a:p>
            <a:pPr marL="0" indent="0">
              <a:buNone/>
            </a:pPr>
            <a:r>
              <a:rPr lang="en-US" sz="1800" b="1" kern="0" dirty="0">
                <a:solidFill>
                  <a:schemeClr val="accent1"/>
                </a:solidFill>
              </a:rPr>
              <a:t>BACKUP</a:t>
            </a:r>
            <a:endParaRPr lang="en-US" sz="1800" dirty="0"/>
          </a:p>
        </p:txBody>
      </p:sp>
      <p:sp>
        <p:nvSpPr>
          <p:cNvPr id="3" name="Text 1"/>
          <p:cNvSpPr>
            <a:spLocks noGrp="1"/>
          </p:cNvSpPr>
          <p:nvPr>
            <p:ph type="title" idx="103" hasCustomPrompt="1"/>
          </p:nvPr>
        </p:nvSpPr>
        <p:spPr>
          <a:xfrm>
            <a:off x="2377440" y="274320"/>
            <a:ext cx="6309360" cy="1051560"/>
          </a:xfrm>
          <a:prstGeom prst="rect">
            <a:avLst/>
          </a:prstGeom>
          <a:noFill/>
          <a:ln/>
        </p:spPr>
        <p:txBody>
          <a:bodyPr wrap="square" lIns="0" tIns="0" rIns="0" bIns="0" rtlCol="0" anchor="t"/>
          <a:lstStyle/>
          <a:p>
            <a:pPr marL="0" indent="0" algn="l">
              <a:buNone/>
            </a:pPr>
            <a:r>
              <a:rPr lang="en-US" sz="3000" b="1" dirty="0">
                <a:solidFill>
                  <a:schemeClr val="tx1"/>
                </a:solidFill>
              </a:rPr>
              <a:t>Yardstick: how small a difference can such a study resolve?</a:t>
            </a:r>
            <a:endParaRPr lang="en-US" sz="3000" dirty="0"/>
          </a:p>
        </p:txBody>
      </p:sp>
      <p:sp>
        <p:nvSpPr>
          <p:cNvPr id="5" name="Text 2"/>
          <p:cNvSpPr txBox="1"/>
          <p:nvPr/>
        </p:nvSpPr>
        <p:spPr>
          <a:xfrm>
            <a:off x="457200" y="1481328"/>
            <a:ext cx="1645920" cy="2834640"/>
          </a:xfrm>
          <a:prstGeom prst="rect">
            <a:avLst/>
          </a:prstGeom>
          <a:noFill/>
          <a:ln/>
        </p:spPr>
        <p:txBody>
          <a:bodyPr wrap="square" lIns="0" tIns="0" rIns="0" bIns="0" rtlCol="0" anchor="t"/>
          <a:lstStyle/>
          <a:p>
            <a:pPr marL="0" indent="0">
              <a:spcAft>
                <a:spcPts val="400"/>
              </a:spcAft>
              <a:buNone/>
            </a:pPr>
            <a:r>
              <a:rPr lang="en-US" sz="1300" b="0" dirty="0">
                <a:solidFill>
                  <a:schemeClr val="tx2"/>
                </a:solidFill>
              </a:rPr>
              <a:t>two complete passes of the ablation</a:t>
            </a:r>
          </a:p>
          <a:p>
            <a:pPr marL="0" indent="0">
              <a:spcAft>
                <a:spcPts val="400"/>
              </a:spcAft>
              <a:buNone/>
            </a:pPr>
            <a:r>
              <a:rPr lang="en-US" sz="1300" b="0" dirty="0">
                <a:solidFill>
                  <a:schemeClr val="tx2"/>
                </a:solidFill>
              </a:rPr>
              <a:t>float32 → float64 timestamps</a:t>
            </a:r>
          </a:p>
          <a:p>
            <a:pPr marL="0" indent="0">
              <a:spcAft>
                <a:spcPts val="400"/>
              </a:spcAft>
              <a:buNone/>
            </a:pPr>
            <a:r>
              <a:rPr lang="en-US" sz="1300" b="0" dirty="0">
                <a:solidFill>
                  <a:schemeClr val="tx2"/>
                </a:solidFill>
              </a:rPr>
              <a:t>same seeds, same splits, same code</a:t>
            </a:r>
          </a:p>
        </p:txBody>
      </p:sp>
      <p:sp>
        <p:nvSpPr>
          <p:cNvPr id="6" name="stat card"/>
          <p:cNvSpPr/>
          <p:nvPr/>
        </p:nvSpPr>
        <p:spPr>
          <a:xfrm>
            <a:off x="2377440" y="1481328"/>
            <a:ext cx="1984248" cy="1463040"/>
          </a:xfrm>
          <a:prstGeom prst="roundRect">
            <a:avLst>
              <a:gd name="adj" fmla="val 4615"/>
            </a:avLst>
          </a:prstGeom>
          <a:solidFill>
            <a:schemeClr val="bg2"/>
          </a:solidFill>
          <a:ln/>
        </p:spPr>
        <p:txBody>
          <a:bodyPr/>
          <a:lstStyle/>
          <a:p>
            <a:endParaRPr lang="en-US"/>
          </a:p>
        </p:txBody>
      </p:sp>
      <p:sp>
        <p:nvSpPr>
          <p:cNvPr id="7" name="Text 4"/>
          <p:cNvSpPr txBox="1"/>
          <p:nvPr/>
        </p:nvSpPr>
        <p:spPr>
          <a:xfrm>
            <a:off x="2487168" y="1591056"/>
            <a:ext cx="1764792" cy="438912"/>
          </a:xfrm>
          <a:prstGeom prst="rect">
            <a:avLst/>
          </a:prstGeom>
          <a:noFill/>
          <a:ln/>
        </p:spPr>
        <p:txBody>
          <a:bodyPr wrap="square" lIns="0" tIns="0" rIns="0" bIns="0" rtlCol="0" anchor="t"/>
          <a:lstStyle/>
          <a:p>
            <a:pPr marL="0" indent="0">
              <a:buNone/>
            </a:pPr>
            <a:r>
              <a:rPr lang="en-US" sz="2600" b="1" dirty="0">
                <a:solidFill>
                  <a:schemeClr val="accent2"/>
                </a:solidFill>
              </a:rPr>
              <a:t>98.6 %</a:t>
            </a:r>
          </a:p>
        </p:txBody>
      </p:sp>
      <p:sp>
        <p:nvSpPr>
          <p:cNvPr id="8" name="Text 5"/>
          <p:cNvSpPr txBox="1"/>
          <p:nvPr/>
        </p:nvSpPr>
        <p:spPr>
          <a:xfrm>
            <a:off x="2487168" y="2048256"/>
            <a:ext cx="1764792" cy="274320"/>
          </a:xfrm>
          <a:prstGeom prst="rect">
            <a:avLst/>
          </a:prstGeom>
          <a:noFill/>
          <a:ln/>
        </p:spPr>
        <p:txBody>
          <a:bodyPr wrap="square" lIns="0" tIns="0" rIns="0" bIns="0" rtlCol="0" anchor="t"/>
          <a:lstStyle/>
          <a:p>
            <a:pPr marL="0" indent="0">
              <a:buNone/>
            </a:pPr>
            <a:r>
              <a:rPr lang="en-US" sz="1300" b="1" dirty="0">
                <a:solidFill>
                  <a:schemeClr val="tx1"/>
                </a:solidFill>
              </a:rPr>
              <a:t>ToA dead in float32</a:t>
            </a:r>
          </a:p>
        </p:txBody>
      </p:sp>
      <p:sp>
        <p:nvSpPr>
          <p:cNvPr id="9" name="Text 6"/>
          <p:cNvSpPr txBox="1"/>
          <p:nvPr/>
        </p:nvSpPr>
        <p:spPr>
          <a:xfrm>
            <a:off x="2487168" y="2286000"/>
            <a:ext cx="1764792" cy="603504"/>
          </a:xfrm>
          <a:prstGeom prst="rect">
            <a:avLst/>
          </a:prstGeom>
          <a:noFill/>
          <a:ln/>
        </p:spPr>
        <p:txBody>
          <a:bodyPr wrap="square" lIns="0" tIns="0" rIns="0" bIns="0" rtlCol="0" anchor="t"/>
          <a:lstStyle/>
          <a:p>
            <a:pPr marL="0" indent="0">
              <a:buNone/>
            </a:pPr>
            <a:r>
              <a:rPr lang="en-US" sz="1150" b="0" dirty="0">
                <a:solidFill>
                  <a:schemeClr val="tx2"/>
                </a:solidFill>
              </a:rPr>
              <a:t>3 × 10¹¹ ns on a 16–32 µs grid: 1.5625 ns differences lost</a:t>
            </a:r>
          </a:p>
        </p:txBody>
      </p:sp>
      <p:sp>
        <p:nvSpPr>
          <p:cNvPr id="10" name="stat card"/>
          <p:cNvSpPr/>
          <p:nvPr/>
        </p:nvSpPr>
        <p:spPr>
          <a:xfrm>
            <a:off x="4544568" y="1481328"/>
            <a:ext cx="1984248" cy="1463040"/>
          </a:xfrm>
          <a:prstGeom prst="roundRect">
            <a:avLst>
              <a:gd name="adj" fmla="val 4615"/>
            </a:avLst>
          </a:prstGeom>
          <a:solidFill>
            <a:schemeClr val="bg2"/>
          </a:solidFill>
          <a:ln/>
        </p:spPr>
        <p:txBody>
          <a:bodyPr/>
          <a:lstStyle/>
          <a:p>
            <a:endParaRPr lang="en-US"/>
          </a:p>
        </p:txBody>
      </p:sp>
      <p:sp>
        <p:nvSpPr>
          <p:cNvPr id="11" name="Text 8"/>
          <p:cNvSpPr txBox="1"/>
          <p:nvPr/>
        </p:nvSpPr>
        <p:spPr>
          <a:xfrm>
            <a:off x="4654296" y="1591056"/>
            <a:ext cx="1764792" cy="438912"/>
          </a:xfrm>
          <a:prstGeom prst="rect">
            <a:avLst/>
          </a:prstGeom>
          <a:noFill/>
          <a:ln/>
        </p:spPr>
        <p:txBody>
          <a:bodyPr wrap="square" lIns="0" tIns="0" rIns="0" bIns="0" rtlCol="0" anchor="t"/>
          <a:lstStyle/>
          <a:p>
            <a:pPr marL="0" indent="0">
              <a:buNone/>
            </a:pPr>
            <a:r>
              <a:rPr lang="en-US" sz="2600" b="1" dirty="0">
                <a:solidFill>
                  <a:schemeClr val="accent1"/>
                </a:solidFill>
              </a:rPr>
              <a:t>± 0.040</a:t>
            </a:r>
          </a:p>
        </p:txBody>
      </p:sp>
      <p:sp>
        <p:nvSpPr>
          <p:cNvPr id="12" name="Text 9"/>
          <p:cNvSpPr txBox="1"/>
          <p:nvPr/>
        </p:nvSpPr>
        <p:spPr>
          <a:xfrm>
            <a:off x="4654296" y="2048256"/>
            <a:ext cx="1764792" cy="274320"/>
          </a:xfrm>
          <a:prstGeom prst="rect">
            <a:avLst/>
          </a:prstGeom>
          <a:noFill/>
          <a:ln/>
        </p:spPr>
        <p:txBody>
          <a:bodyPr wrap="square" lIns="0" tIns="0" rIns="0" bIns="0" rtlCol="0" anchor="t"/>
          <a:lstStyle/>
          <a:p>
            <a:pPr marL="0" indent="0">
              <a:buNone/>
            </a:pPr>
            <a:r>
              <a:rPr lang="en-US" sz="1300" b="1" dirty="0">
                <a:solidFill>
                  <a:schemeClr val="tx1"/>
                </a:solidFill>
              </a:rPr>
              <a:t>run-to-run floor</a:t>
            </a:r>
          </a:p>
        </p:txBody>
      </p:sp>
      <p:sp>
        <p:nvSpPr>
          <p:cNvPr id="13" name="Text 10"/>
          <p:cNvSpPr txBox="1"/>
          <p:nvPr/>
        </p:nvSpPr>
        <p:spPr>
          <a:xfrm>
            <a:off x="4654296" y="2286000"/>
            <a:ext cx="1764792" cy="603504"/>
          </a:xfrm>
          <a:prstGeom prst="rect">
            <a:avLst/>
          </a:prstGeom>
          <a:noFill/>
          <a:ln/>
        </p:spPr>
        <p:txBody>
          <a:bodyPr wrap="square" lIns="0" tIns="0" rIns="0" bIns="0" rtlCol="0" anchor="t"/>
          <a:lstStyle/>
          <a:p>
            <a:pPr marL="0" indent="0">
              <a:buNone/>
            </a:pPr>
            <a:r>
              <a:rPr lang="en-US" sz="1150" b="0" dirty="0">
                <a:solidFill>
                  <a:schemeClr val="tx2"/>
                </a:solidFill>
              </a:rPr>
              <a:t>σ of the seed-matched F1 difference between the two passes</a:t>
            </a:r>
          </a:p>
        </p:txBody>
      </p:sp>
      <p:sp>
        <p:nvSpPr>
          <p:cNvPr id="14" name="stat card"/>
          <p:cNvSpPr/>
          <p:nvPr/>
        </p:nvSpPr>
        <p:spPr>
          <a:xfrm>
            <a:off x="6702552" y="1481328"/>
            <a:ext cx="1984248" cy="1463040"/>
          </a:xfrm>
          <a:prstGeom prst="roundRect">
            <a:avLst>
              <a:gd name="adj" fmla="val 4615"/>
            </a:avLst>
          </a:prstGeom>
          <a:solidFill>
            <a:schemeClr val="bg2"/>
          </a:solidFill>
          <a:ln/>
        </p:spPr>
        <p:txBody>
          <a:bodyPr/>
          <a:lstStyle/>
          <a:p>
            <a:endParaRPr lang="en-US"/>
          </a:p>
        </p:txBody>
      </p:sp>
      <p:sp>
        <p:nvSpPr>
          <p:cNvPr id="15" name="Text 12"/>
          <p:cNvSpPr txBox="1"/>
          <p:nvPr/>
        </p:nvSpPr>
        <p:spPr>
          <a:xfrm>
            <a:off x="6812280" y="1591056"/>
            <a:ext cx="1764792" cy="438912"/>
          </a:xfrm>
          <a:prstGeom prst="rect">
            <a:avLst/>
          </a:prstGeom>
          <a:noFill/>
          <a:ln/>
        </p:spPr>
        <p:txBody>
          <a:bodyPr wrap="square" lIns="0" tIns="0" rIns="0" bIns="0" rtlCol="0" anchor="t"/>
          <a:lstStyle/>
          <a:p>
            <a:pPr marL="0" indent="0">
              <a:buNone/>
            </a:pPr>
            <a:r>
              <a:rPr lang="en-US" sz="2600" b="1" dirty="0">
                <a:solidFill>
                  <a:schemeClr val="accent1"/>
                </a:solidFill>
              </a:rPr>
              <a:t>&gt; 0.035</a:t>
            </a:r>
          </a:p>
        </p:txBody>
      </p:sp>
      <p:sp>
        <p:nvSpPr>
          <p:cNvPr id="16" name="Text 13"/>
          <p:cNvSpPr txBox="1"/>
          <p:nvPr/>
        </p:nvSpPr>
        <p:spPr>
          <a:xfrm>
            <a:off x="6812280" y="2048256"/>
            <a:ext cx="1764792" cy="274320"/>
          </a:xfrm>
          <a:prstGeom prst="rect">
            <a:avLst/>
          </a:prstGeom>
          <a:noFill/>
          <a:ln/>
        </p:spPr>
        <p:txBody>
          <a:bodyPr wrap="square" lIns="0" tIns="0" rIns="0" bIns="0" rtlCol="0" anchor="t"/>
          <a:lstStyle/>
          <a:p>
            <a:pPr marL="0" indent="0">
              <a:buNone/>
            </a:pPr>
            <a:r>
              <a:rPr lang="en-US" sz="1300" b="1" dirty="0">
                <a:solidFill>
                  <a:schemeClr val="tx1"/>
                </a:solidFill>
              </a:rPr>
              <a:t>five seeds resolve</a:t>
            </a:r>
          </a:p>
        </p:txBody>
      </p:sp>
      <p:sp>
        <p:nvSpPr>
          <p:cNvPr id="17" name="Text 14"/>
          <p:cNvSpPr txBox="1"/>
          <p:nvPr/>
        </p:nvSpPr>
        <p:spPr>
          <a:xfrm>
            <a:off x="6812280" y="2286000"/>
            <a:ext cx="1764792" cy="603504"/>
          </a:xfrm>
          <a:prstGeom prst="rect">
            <a:avLst/>
          </a:prstGeom>
          <a:noFill/>
          <a:ln/>
        </p:spPr>
        <p:txBody>
          <a:bodyPr wrap="square" lIns="0" tIns="0" rIns="0" bIns="0" rtlCol="0" anchor="t"/>
          <a:lstStyle/>
          <a:p>
            <a:pPr marL="0" indent="0">
              <a:buNone/>
            </a:pPr>
            <a:r>
              <a:rPr lang="en-US" sz="1150" b="0" dirty="0">
                <a:solidFill>
                  <a:schemeClr val="tx2"/>
                </a:solidFill>
              </a:rPr>
              <a:t>unless contrasts are paired on identical splits — as all are here</a:t>
            </a:r>
          </a:p>
        </p:txBody>
      </p:sp>
      <p:sp>
        <p:nvSpPr>
          <p:cNvPr id="18" name="message card"/>
          <p:cNvSpPr/>
          <p:nvPr/>
        </p:nvSpPr>
        <p:spPr>
          <a:xfrm>
            <a:off x="2377440" y="3054096"/>
            <a:ext cx="6309360" cy="1453895"/>
          </a:xfrm>
          <a:prstGeom prst="roundRect">
            <a:avLst>
              <a:gd name="adj" fmla="val 4800"/>
            </a:avLst>
          </a:prstGeom>
          <a:solidFill>
            <a:schemeClr val="bg2"/>
          </a:solidFill>
          <a:ln/>
        </p:spPr>
        <p:txBody>
          <a:bodyPr/>
          <a:lstStyle/>
          <a:p>
            <a:endParaRPr lang="en-US"/>
          </a:p>
        </p:txBody>
      </p:sp>
      <p:sp>
        <p:nvSpPr>
          <p:cNvPr id="19" name="Text 16"/>
          <p:cNvSpPr txBox="1"/>
          <p:nvPr/>
        </p:nvSpPr>
        <p:spPr>
          <a:xfrm>
            <a:off x="2560320" y="3145536"/>
            <a:ext cx="5943600" cy="274320"/>
          </a:xfrm>
          <a:prstGeom prst="rect">
            <a:avLst/>
          </a:prstGeom>
          <a:noFill/>
          <a:ln/>
        </p:spPr>
        <p:txBody>
          <a:bodyPr wrap="square" lIns="0" tIns="0" rIns="0" bIns="0" rtlCol="0" anchor="ctr"/>
          <a:lstStyle/>
          <a:p>
            <a:pPr marL="0" indent="0">
              <a:buNone/>
            </a:pPr>
            <a:r>
              <a:rPr lang="en-US" sz="1500" b="1" dirty="0">
                <a:solidFill>
                  <a:schemeClr val="accent1"/>
                </a:solidFill>
              </a:rPr>
              <a:t>The lesson transfers</a:t>
            </a:r>
          </a:p>
        </p:txBody>
      </p:sp>
      <p:sp>
        <p:nvSpPr>
          <p:cNvPr id="20" name="Text 17"/>
          <p:cNvSpPr txBox="1"/>
          <p:nvPr/>
        </p:nvSpPr>
        <p:spPr>
          <a:xfrm>
            <a:off x="2560320" y="3438144"/>
            <a:ext cx="5943600" cy="1042416"/>
          </a:xfrm>
          <a:prstGeom prst="rect">
            <a:avLst/>
          </a:prstGeom>
          <a:noFill/>
          <a:ln/>
        </p:spPr>
        <p:txBody>
          <a:bodyPr wrap="square" lIns="0" tIns="0" rIns="0" bIns="0" rtlCol="0" anchor="t"/>
          <a:lstStyle/>
          <a:p>
            <a:pPr marL="0" indent="0">
              <a:buNone/>
            </a:pPr>
            <a:r>
              <a:rPr lang="en-US" sz="1400" b="0" dirty="0">
                <a:solidFill>
                  <a:schemeClr val="tx1"/>
                </a:solidFill>
              </a:rPr>
              <a:t>A coordinate ablation is only as meaningful as the coordinate is alive. Report the fraction of objects with non-degenerate values along each axis, and measure the reproducibility of the pipeline before reading any table — most rows of a typical ablation do not clear it.</a:t>
            </a:r>
          </a:p>
        </p:txBody>
      </p:sp>
      <p:sp>
        <p:nvSpPr>
          <p:cNvPr id="25" name="Slide Number Placeholder 0"/>
          <p:cNvSpPr>
            <a:spLocks noGrp="1"/>
          </p:cNvSpPr>
          <p:nvPr>
            <p:ph type="sldNum" sz="quarter" idx="4294967295"/>
          </p:nvPr>
        </p:nvSpPr>
        <p:spPr>
          <a:xfrm>
            <a:off x="7863840" y="4590288"/>
            <a:ext cx="82296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16</a:t>
            </a:fld>
            <a:endParaRPr lang="en-US"/>
          </a:p>
        </p:txBody>
      </p:sp>
    </p:spTree>
  </p:cSld>
  <p:clrMapOvr>
    <a:masterClrMapping/>
  </p:clrMapOvr>
</p:sld>
</file>

<file path=ppt/theme/theme1.xml><?xml version="1.0" encoding="utf-8"?>
<a:theme xmlns:a="http://schemas.openxmlformats.org/drawingml/2006/main" name="ENEA Editoriale">
  <a:themeElements>
    <a:clrScheme name="ENEA Editoriale">
      <a:dk1>
        <a:srgbClr val="182A43"/>
      </a:dk1>
      <a:lt1>
        <a:srgbClr val="FFFFFF"/>
      </a:lt1>
      <a:dk2>
        <a:srgbClr val="65758B"/>
      </a:dk2>
      <a:lt2>
        <a:srgbClr val="EAF0F4"/>
      </a:lt2>
      <a:accent1>
        <a:srgbClr val="087E8B"/>
      </a:accent1>
      <a:accent2>
        <a:srgbClr val="C13D4A"/>
      </a:accent2>
      <a:accent3>
        <a:srgbClr val="0077A8"/>
      </a:accent3>
      <a:accent4>
        <a:srgbClr val="005EB8"/>
      </a:accent4>
      <a:accent5>
        <a:srgbClr val="45B7A8"/>
      </a:accent5>
      <a:accent6>
        <a:srgbClr val="AAB8C8"/>
      </a:accent6>
      <a:hlink>
        <a:srgbClr val="087E8B"/>
      </a:hlink>
      <a:folHlink>
        <a:srgbClr val="65758B"/>
      </a:folHlink>
    </a:clrScheme>
    <a:fontScheme name="ENEA Editorial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5498</Words>
  <Application>Microsoft Office PowerPoint</Application>
  <PresentationFormat>On-screen Show (16:9)</PresentationFormat>
  <Paragraphs>418</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Symbol</vt:lpstr>
      <vt:lpstr>Times New Roman</vt:lpstr>
      <vt:lpstr>ENEA Editoriale</vt:lpstr>
      <vt:lpstr>PowerPoint Presentation</vt:lpstr>
      <vt:lpstr>Where is the AI in this work? At two levels</vt:lpstr>
      <vt:lpstr>Per pixel, Timepix3 records position, charge and time</vt:lpstr>
      <vt:lpstr>A handful of features, or the pixels themselves?</vt:lpstr>
      <vt:lpstr>A cluster is a point cloud, not an image</vt:lpstr>
      <vt:lpstr>One chip, two classes, raw ToT — and a controlled comparison</vt:lpstr>
      <vt:lpstr>Definitions used throughout: recall, macro F1, p-value</vt:lpstr>
      <vt:lpstr>Pixel positions + three scalars: the best configuration</vt:lpstr>
      <vt:lpstr>Per-pixel ToT and ToA: harmless alone, harmful together</vt:lpstr>
      <vt:lpstr>Two passes: a reproducibility floor and a metric test</vt:lpstr>
      <vt:lpstr>Unseen sources are recognised as what they are</vt:lpstr>
      <vt:lpstr>Three findings, one recommendation — and what comes next</vt:lpstr>
      <vt:lpstr>PowerPoint Presentation</vt:lpstr>
      <vt:lpstr>Three-class benchmark and the capacity-matched CNN</vt:lpstr>
      <vt:lpstr>Two-class study: seven models and paired contrasts</vt:lpstr>
      <vt:lpstr>Robustness to an uncalibrated pixel response</vt:lpstr>
      <vt:lpstr>Yardstick: how small a difference can such a study resolve?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4D PointNet++ for particle identification with Timepix3 — ICFDT8 2026</dc:title>
  <dc:subject>PptxGenJS Presentation</dc:subject>
  <dc:creator>F. Cordella</dc:creator>
  <cp:lastModifiedBy>Francesco Cordella</cp:lastModifiedBy>
  <cp:revision>69</cp:revision>
  <dcterms:created xsi:type="dcterms:W3CDTF">2026-10-15T05:59:31Z</dcterms:created>
  <dcterms:modified xsi:type="dcterms:W3CDTF">2026-10-20T06:25:05Z</dcterms:modified>
</cp:coreProperties>
</file>