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1093681" r:id="rId2"/>
    <p:sldId id="1537" r:id="rId3"/>
    <p:sldId id="11093658" r:id="rId4"/>
    <p:sldId id="11093660" r:id="rId5"/>
    <p:sldId id="905" r:id="rId6"/>
    <p:sldId id="11093680" r:id="rId7"/>
    <p:sldId id="11093679" r:id="rId8"/>
    <p:sldId id="1535" r:id="rId9"/>
    <p:sldId id="11093662" r:id="rId10"/>
    <p:sldId id="11093663" r:id="rId11"/>
    <p:sldId id="11093669" r:id="rId12"/>
    <p:sldId id="11093675" r:id="rId13"/>
    <p:sldId id="11093671" r:id="rId14"/>
    <p:sldId id="11093683" r:id="rId15"/>
    <p:sldId id="1512" r:id="rId16"/>
    <p:sldId id="11093682" r:id="rId17"/>
  </p:sldIdLst>
  <p:sldSz cx="9144000" cy="5143500" type="screen16x9"/>
  <p:notesSz cx="6811963" cy="9939338"/>
  <p:custDataLst>
    <p:tags r:id="rId2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1pPr>
    <a:lvl2pPr marL="504825" indent="-47625" algn="l" rtl="0" fontAlgn="base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2pPr>
    <a:lvl3pPr marL="1009650" indent="-95250" algn="l" rtl="0" fontAlgn="base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3pPr>
    <a:lvl4pPr marL="1514475" indent="-142875" algn="l" rtl="0" fontAlgn="base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4pPr>
    <a:lvl5pPr marL="2021205" indent="-192405" algn="l" rtl="0" fontAlgn="base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5pPr>
    <a:lvl6pPr marL="2286000" algn="l" defTabSz="914400" rtl="0" eaLnBrk="1" latinLnBrk="0" hangingPunct="1"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6pPr>
    <a:lvl7pPr marL="2743200" algn="l" defTabSz="914400" rtl="0" eaLnBrk="1" latinLnBrk="0" hangingPunct="1"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7pPr>
    <a:lvl8pPr marL="3200400" algn="l" defTabSz="914400" rtl="0" eaLnBrk="1" latinLnBrk="0" hangingPunct="1"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8pPr>
    <a:lvl9pPr marL="3657600" algn="l" defTabSz="914400" rtl="0" eaLnBrk="1" latinLnBrk="0" hangingPunct="1">
      <a:defRPr kumimoji="1" sz="2800" b="1" kern="120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3" userDrawn="1">
          <p15:clr>
            <a:srgbClr val="A4A3A4"/>
          </p15:clr>
        </p15:guide>
        <p15:guide id="2" pos="2925" userDrawn="1">
          <p15:clr>
            <a:srgbClr val="A4A3A4"/>
          </p15:clr>
        </p15:guide>
        <p15:guide id="3" orient="horz" pos="17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470">
          <p15:clr>
            <a:srgbClr val="A4A3A4"/>
          </p15:clr>
        </p15:guide>
        <p15:guide id="2" pos="217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23" initials="1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FFFF00"/>
    <a:srgbClr val="FFFF99"/>
    <a:srgbClr val="5146B8"/>
    <a:srgbClr val="866600"/>
    <a:srgbClr val="CC9900"/>
    <a:srgbClr val="B88C00"/>
    <a:srgbClr val="00B050"/>
    <a:srgbClr val="E6FE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37" autoAdjust="0"/>
    <p:restoredTop sz="90748" autoAdjust="0"/>
  </p:normalViewPr>
  <p:slideViewPr>
    <p:cSldViewPr showGuides="1">
      <p:cViewPr varScale="1">
        <p:scale>
          <a:sx n="101" d="100"/>
          <a:sy n="101" d="100"/>
        </p:scale>
        <p:origin x="63" y="138"/>
      </p:cViewPr>
      <p:guideLst>
        <p:guide orient="horz" pos="2073"/>
        <p:guide pos="2925"/>
        <p:guide orient="horz" pos="17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4020" y="-96"/>
      </p:cViewPr>
      <p:guideLst>
        <p:guide orient="horz" pos="3470"/>
        <p:guide pos="217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697" tIns="47848" rIns="95697" bIns="47848" numCol="1" anchor="t" anchorCtr="0" compatLnSpc="1"/>
          <a:lstStyle>
            <a:lvl1pPr defTabSz="956945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910" y="1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697" tIns="47848" rIns="95697" bIns="47848" numCol="1" anchor="t" anchorCtr="0" compatLnSpc="1"/>
          <a:lstStyle>
            <a:lvl1pPr algn="r" defTabSz="956945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911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697" tIns="47848" rIns="95697" bIns="47848" numCol="1" anchor="b" anchorCtr="0" compatLnSpc="1"/>
          <a:lstStyle>
            <a:lvl1pPr defTabSz="956945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910" y="9442911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697" tIns="47848" rIns="95697" bIns="47848" numCol="1" anchor="b" anchorCtr="0" compatLnSpc="1"/>
          <a:lstStyle>
            <a:lvl1pPr algn="r" defTabSz="956945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3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C2619FC2-DD9C-427D-B211-A66FD5088B40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8346" tIns="44173" rIns="88346" bIns="44173" numCol="1" anchor="t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387" y="1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8346" tIns="44173" rIns="88346" bIns="44173" numCol="1" anchor="t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" y="746125"/>
            <a:ext cx="6621463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892" y="4720684"/>
            <a:ext cx="5450180" cy="447247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8346" tIns="44173" rIns="88346" bIns="44173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1369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8346" tIns="44173" rIns="88346" bIns="44173" numCol="1" anchor="b" anchorCtr="0" compatLnSpc="1"/>
          <a:lstStyle>
            <a:lvl1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387" y="9441369"/>
            <a:ext cx="2952054" cy="4964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8346" tIns="44173" rIns="88346" bIns="44173" numCol="1" anchor="b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4BA8606-4DBD-4E2B-860C-8825E26EF8B7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504825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1009650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514475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2021205" algn="l" rtl="0" eaLnBrk="0" fontAlgn="base" hangingPunct="0">
      <a:spcBef>
        <a:spcPct val="3000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526665" algn="l" defTabSz="10102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31490" algn="l" defTabSz="10102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36950" algn="l" defTabSz="10102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42410" algn="l" defTabSz="101028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DFD32-DDF2-3574-48B9-C1863BEB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F2CCBB8-3BA9-EF02-823C-71A68CD4E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6125"/>
            <a:ext cx="6621463" cy="37258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D5681F0-3EAC-EE0A-C22A-B3D1402D4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BC65E57D-C9F8-07F6-3DD0-F66B634097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BA8606-4DBD-4E2B-860C-8825E26EF8B7}" type="slidenum">
              <a:rPr lang="en-US" altLang="zh-CN" smtClean="0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516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A8AE4-E648-ADB5-60DC-E4744674F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7261514-694D-2E26-A332-D6756EF09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6125"/>
            <a:ext cx="6621463" cy="37258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697137E-59D3-B2A2-DE72-C8196391E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614365A4-EBBE-07D0-6680-1A85E310FF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BA8606-4DBD-4E2B-860C-8825E26EF8B7}" type="slidenum">
              <a:rPr lang="en-US" altLang="zh-CN" smtClean="0"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350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29DC95-C8C7-4EEE-9DCD-D848DC22DED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A0E9-A0D3-AFD6-9262-214E8C3E6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A1611-CAB7-89A7-6068-238D3406B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58AAA6-A1C0-FB75-FBE8-7B95E6BACD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C450A-EEAB-9E49-B303-E9BB2ECCAE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29DC95-C8C7-4EEE-9DCD-D848DC22DED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215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8978B-63C9-6CE8-FFD2-0350B3BDE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2A177D1-1589-F673-6E55-A3FB04E46D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C8CC2D-A4CD-3C69-A3A5-69FF00938EF4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4598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1717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92B94-3F38-E27A-2964-434B5C684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8A7A3F-A043-274E-986E-C8BFBBE10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6125"/>
            <a:ext cx="6621463" cy="37258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793D164-31F9-D46A-CE61-96F24F877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85F47FF9-17FF-9159-9679-B102D0C105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BA8606-4DBD-4E2B-860C-8825E26EF8B7}" type="slidenum">
              <a:rPr lang="en-US" altLang="zh-CN" smtClean="0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92110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BA8606-4DBD-4E2B-860C-8825E26EF8B7}" type="slidenum">
              <a:rPr lang="en-US" altLang="zh-CN" smtClean="0"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25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A0CEA-1E14-AE25-BD77-1EBDF8F9E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8CEA6F9-685D-D96C-EC7B-F38BC2802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6125"/>
            <a:ext cx="6621463" cy="37258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E6A7DFC-A9CB-0CE8-34C9-7DEFC188C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CC1EC1F0-4080-4F43-9A84-D7C6F37158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BA8606-4DBD-4E2B-860C-8825E26EF8B7}" type="slidenum">
              <a:rPr lang="en-US" altLang="zh-CN" smtClean="0"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232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5250" y="746125"/>
            <a:ext cx="6621463" cy="372586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BA8606-4DBD-4E2B-860C-8825E26EF8B7}" type="slidenum">
              <a:rPr lang="en-US" altLang="zh-CN" smtClean="0"/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7200" y="1346415"/>
            <a:ext cx="7772400" cy="1102519"/>
          </a:xfrm>
        </p:spPr>
        <p:txBody>
          <a:bodyPr/>
          <a:lstStyle>
            <a:lvl1pPr>
              <a:defRPr lang="zh-CN" alt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787774"/>
            <a:ext cx="6400800" cy="1314450"/>
          </a:xfrm>
        </p:spPr>
        <p:txBody>
          <a:bodyPr/>
          <a:lstStyle>
            <a:lvl1pPr marL="0" indent="0" algn="ctr">
              <a:buNone/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2565" indent="0" algn="ctr">
              <a:buNone/>
              <a:defRPr/>
            </a:lvl7pPr>
            <a:lvl8pPr marL="3199765" indent="0" algn="ctr">
              <a:buNone/>
              <a:defRPr/>
            </a:lvl8pPr>
            <a:lvl9pPr marL="3656965" indent="0" algn="ctr">
              <a:buNone/>
              <a:defRPr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2896" y="4683919"/>
            <a:ext cx="2133600" cy="4595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9" tIns="45714" rIns="91429" bIns="45714" numCol="1" anchor="ctr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1534A4-FA44-43A4-A116-81BE9B1CF81B}" type="slidenum">
              <a:rPr lang="en-US" altLang="zh-CN" smtClean="0"/>
              <a:pPr>
                <a:defRPr/>
              </a:pPr>
              <a:t>‹#›</a:t>
            </a:fld>
            <a:r>
              <a:rPr lang="en-US" altLang="zh-CN"/>
              <a:t>/36</a:t>
            </a:r>
            <a:endParaRPr lang="en-US" altLang="zh-CN" dirty="0"/>
          </a:p>
        </p:txBody>
      </p:sp>
      <p:sp>
        <p:nvSpPr>
          <p:cNvPr id="7" name="圆角矩形 6"/>
          <p:cNvSpPr/>
          <p:nvPr userDrawn="1"/>
        </p:nvSpPr>
        <p:spPr>
          <a:xfrm>
            <a:off x="0" y="4434099"/>
            <a:ext cx="9144000" cy="415766"/>
          </a:xfrm>
          <a:prstGeom prst="roundRect">
            <a:avLst>
              <a:gd name="adj" fmla="val 19846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buNone/>
            </a:pPr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75" y="-12233"/>
            <a:ext cx="7946102" cy="747779"/>
          </a:xfrm>
        </p:spPr>
        <p:txBody>
          <a:bodyPr/>
          <a:lstStyle>
            <a:lvl1pPr>
              <a:defRPr lang="zh-CN" alt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0" y="843558"/>
            <a:ext cx="9144000" cy="3672408"/>
          </a:xfrm>
        </p:spPr>
        <p:txBody>
          <a:bodyPr/>
          <a:lstStyle>
            <a:lvl1pPr marL="341630" indent="-3416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1680" indent="-28448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1730" indent="-2273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597025" indent="-2273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6130" indent="-2273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2896" y="4683919"/>
            <a:ext cx="2133600" cy="4595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9" tIns="45714" rIns="91429" bIns="45714" numCol="1" anchor="ctr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1534A4-FA44-43A4-A116-81BE9B1CF81B}" type="slidenum">
              <a:rPr lang="en-US" altLang="zh-CN" smtClean="0"/>
              <a:pPr>
                <a:defRPr/>
              </a:pPr>
              <a:t>‹#›</a:t>
            </a:fld>
            <a:r>
              <a:rPr lang="en-US" altLang="zh-CN"/>
              <a:t>/36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5546"/>
          </a:xfrm>
        </p:spPr>
        <p:txBody>
          <a:bodyPr/>
          <a:lstStyle>
            <a:lvl1pPr>
              <a:defRPr sz="3200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843558"/>
            <a:ext cx="9144000" cy="3672408"/>
          </a:xfrm>
        </p:spPr>
        <p:txBody>
          <a:bodyPr/>
          <a:lstStyle>
            <a:lvl1pPr marL="341630" indent="-3416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1680" indent="-28448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2pPr>
            <a:lvl3pPr marL="1141730" indent="-2273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3pPr>
            <a:lvl4pPr marL="1597025" indent="-2273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4pPr>
            <a:lvl5pPr marL="2056130" indent="-227330">
              <a:buFont typeface="Wingdings" panose="05000000000000000000" pitchFamily="2" charset="2"/>
              <a:buChar char="Ø"/>
              <a:defRPr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2896" y="4683919"/>
            <a:ext cx="2133600" cy="4595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9" tIns="45714" rIns="91429" bIns="45714" numCol="1" anchor="ctr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1534A4-FA44-43A4-A116-81BE9B1CF81B}" type="slidenum">
              <a:rPr lang="en-US" altLang="zh-CN" smtClean="0"/>
              <a:pPr>
                <a:defRPr/>
              </a:pPr>
              <a:t>‹#›</a:t>
            </a:fld>
            <a:r>
              <a:rPr lang="en-US" altLang="zh-CN"/>
              <a:t>/36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11"/>
          <p:cNvSpPr>
            <a:spLocks noGrp="1"/>
          </p:cNvSpPr>
          <p:nvPr>
            <p:ph sz="quarter" idx="13"/>
          </p:nvPr>
        </p:nvSpPr>
        <p:spPr>
          <a:xfrm>
            <a:off x="2477668" y="102394"/>
            <a:ext cx="4444625" cy="542258"/>
          </a:xfrm>
        </p:spPr>
        <p:txBody>
          <a:bodyPr>
            <a:noAutofit/>
          </a:bodyPr>
          <a:lstStyle>
            <a:lvl1pPr marL="0" indent="0" algn="ctr">
              <a:buNone/>
              <a:defRPr sz="3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quarter" idx="14"/>
          </p:nvPr>
        </p:nvSpPr>
        <p:spPr>
          <a:xfrm>
            <a:off x="402173" y="837623"/>
            <a:ext cx="5253554" cy="6858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en-US" altLang="zh-CN" dirty="0"/>
          </a:p>
          <a:p>
            <a:pPr lvl="0"/>
            <a:endParaRPr lang="zh-CN" altLang="en-US" dirty="0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991350" y="48434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B26DB18-5E23-47AA-9EB9-3F4A5E717F6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621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7145"/>
            <a:ext cx="795655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29" tIns="45714" rIns="91429" bIns="45714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29" tIns="45714" rIns="91429" bIns="45714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2896" y="4683919"/>
            <a:ext cx="2133600" cy="45958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9" tIns="45714" rIns="91429" bIns="45714" numCol="1" anchor="ctr" anchorCtr="0" compatLnSpc="1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 sz="1200" b="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1534A4-FA44-43A4-A116-81BE9B1CF81B}" type="slidenum">
              <a:rPr lang="en-US" altLang="zh-CN" smtClean="0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0" y="735807"/>
            <a:ext cx="7956550" cy="108347"/>
          </a:xfrm>
          <a:prstGeom prst="rect">
            <a:avLst/>
          </a:prstGeom>
          <a:gradFill rotWithShape="1">
            <a:gsLst>
              <a:gs pos="0">
                <a:srgbClr val="003366">
                  <a:alpha val="86000"/>
                </a:srgbClr>
              </a:gs>
              <a:gs pos="100000">
                <a:schemeClr val="bg1"/>
              </a:gs>
            </a:gsLst>
            <a:lin ang="5400000" scaled="1"/>
          </a:gradFill>
          <a:ln w="6350">
            <a:solidFill>
              <a:schemeClr val="bg1"/>
            </a:solidFill>
            <a:miter lim="800000"/>
          </a:ln>
          <a:effectLst/>
        </p:spPr>
        <p:txBody>
          <a:bodyPr wrap="none" lIns="91429" tIns="45714" rIns="91429" bIns="45714" anchor="ctr"/>
          <a:lstStyle/>
          <a:p>
            <a:pPr algn="ctr">
              <a:defRPr/>
            </a:pPr>
            <a:endParaRPr lang="zh-CN" altLang="en-US" sz="3100" baseline="-250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32" name="Group 11"/>
          <p:cNvGrpSpPr/>
          <p:nvPr/>
        </p:nvGrpSpPr>
        <p:grpSpPr bwMode="auto">
          <a:xfrm>
            <a:off x="7956550" y="7143"/>
            <a:ext cx="1081088" cy="967979"/>
            <a:chOff x="67" y="34"/>
            <a:chExt cx="681" cy="813"/>
          </a:xfrm>
        </p:grpSpPr>
        <p:pic>
          <p:nvPicPr>
            <p:cNvPr id="1033" name="Picture 20" descr="NM 2-2-2"/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2" y="34"/>
              <a:ext cx="49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3" name="Text Box 29"/>
            <p:cNvSpPr txBox="1">
              <a:spLocks noChangeArrowheads="1"/>
            </p:cNvSpPr>
            <p:nvPr userDrawn="1"/>
          </p:nvSpPr>
          <p:spPr bwMode="auto">
            <a:xfrm>
              <a:off x="67" y="511"/>
              <a:ext cx="681" cy="33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ASIPP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华文中宋" panose="0201060004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华文中宋" panose="0201060004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华文中宋" panose="0201060004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华文中宋" panose="0201060004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1630" indent="-34163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741680" indent="-28448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1730" indent="-22733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597025" indent="-22733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6130" indent="-227330" algn="l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16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836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556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2.png"/><Relationship Id="rId5" Type="http://schemas.openxmlformats.org/officeDocument/2006/relationships/tags" Target="../tags/tag6.xml"/><Relationship Id="rId10" Type="http://schemas.openxmlformats.org/officeDocument/2006/relationships/image" Target="../media/image11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image" Target="../media/image27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image" Target="../media/image26.jpeg"/><Relationship Id="rId2" Type="http://schemas.openxmlformats.org/officeDocument/2006/relationships/tags" Target="../tags/tag12.xml"/><Relationship Id="rId16" Type="http://schemas.openxmlformats.org/officeDocument/2006/relationships/image" Target="../media/image25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A396EB-5EF5-E93F-33D1-749AE4ACE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/>
              <a:pPr>
                <a:defRPr/>
              </a:pPr>
              <a:t>1</a:t>
            </a:fld>
            <a:endParaRPr lang="en-US" altLang="zh-CN" dirty="0"/>
          </a:p>
        </p:txBody>
      </p:sp>
      <p:sp>
        <p:nvSpPr>
          <p:cNvPr id="6" name="Rectangle 2050">
            <a:extLst>
              <a:ext uri="{FF2B5EF4-FFF2-40B4-BE49-F238E27FC236}">
                <a16:creationId xmlns:a16="http://schemas.microsoft.com/office/drawing/2014/main" id="{69789425-1139-0366-7CB7-79956E130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2" y="973667"/>
            <a:ext cx="9121155" cy="10152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9" tIns="45714" rIns="91429" bIns="45714" anchor="ctr"/>
          <a:lstStyle/>
          <a:p>
            <a:pPr marL="0" indent="0" algn="ctr" eaLnBrk="1" latinLnBrk="0" hangingPunct="1">
              <a:lnSpc>
                <a:spcPct val="13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Development of Diagnostics for Plasma-Wall Interaction in EAST and BEST</a:t>
            </a:r>
          </a:p>
        </p:txBody>
      </p:sp>
      <p:sp>
        <p:nvSpPr>
          <p:cNvPr id="8" name="Rectangle 2057">
            <a:extLst>
              <a:ext uri="{FF2B5EF4-FFF2-40B4-BE49-F238E27FC236}">
                <a16:creationId xmlns:a16="http://schemas.microsoft.com/office/drawing/2014/main" id="{C7FA7A50-FD96-5A37-E2C9-815AF676D74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99591" y="2195453"/>
            <a:ext cx="7344816" cy="717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1059" tIns="50530" rIns="101059" bIns="50530" anchor="ctr"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R. Yan,</a:t>
            </a:r>
            <a:r>
              <a:rPr lang="zh-CN" altLang="en-US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Y.</a:t>
            </a:r>
            <a:r>
              <a:rPr lang="zh-CN" altLang="en-US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M.</a:t>
            </a:r>
            <a:r>
              <a:rPr lang="zh-CN" altLang="en-US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Liu,</a:t>
            </a:r>
            <a:r>
              <a:rPr lang="zh-CN" altLang="en-US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L. Mu, Zhenhua Hu, Fang Ding, </a:t>
            </a:r>
            <a:r>
              <a:rPr lang="en-US" altLang="zh-CN" sz="2000" b="0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Xiaoyue</a:t>
            </a:r>
            <a:r>
              <a:rPr lang="en-US" altLang="zh-CN" sz="20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Hu, Zhigang Cao, Baoguo Wang, J. L. Chen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1699D56-DF8F-CF2A-8AB0-272738C10607}"/>
              </a:ext>
            </a:extLst>
          </p:cNvPr>
          <p:cNvSpPr txBox="1"/>
          <p:nvPr/>
        </p:nvSpPr>
        <p:spPr>
          <a:xfrm>
            <a:off x="1179395" y="3613934"/>
            <a:ext cx="6698615" cy="4616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9" tIns="45714" rIns="91429" bIns="45714" anchor="ctr"/>
          <a:lstStyle>
            <a:defPPr>
              <a:defRPr lang="zh-CN"/>
            </a:defPPr>
            <a:lvl1pPr algn="ctr" eaLnBrk="0" hangingPunct="0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 sz="3200">
                <a:solidFill>
                  <a:srgbClr val="CC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en-US" altLang="zh-CN" sz="1200" b="0" i="1" dirty="0">
                <a:solidFill>
                  <a:schemeClr val="tx1"/>
                </a:solidFill>
                <a:ea typeface="微软雅黑" panose="020B0503020204020204" pitchFamily="34" charset="-122"/>
              </a:rPr>
              <a:t>Oct. 19-21, 2026. Frascati, Italy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en-US" altLang="zh-CN" sz="1200" b="0" i="1" dirty="0">
                <a:solidFill>
                  <a:schemeClr val="tx1"/>
                </a:solidFill>
                <a:ea typeface="微软雅黑" panose="020B0503020204020204" pitchFamily="34" charset="-122"/>
              </a:rPr>
              <a:t>8</a:t>
            </a:r>
            <a:r>
              <a:rPr lang="en-US" altLang="zh-CN" sz="1200" b="0" i="1" baseline="30000" dirty="0">
                <a:solidFill>
                  <a:schemeClr val="tx1"/>
                </a:solidFill>
                <a:ea typeface="微软雅黑" panose="020B0503020204020204" pitchFamily="34" charset="-122"/>
              </a:rPr>
              <a:t>th</a:t>
            </a:r>
            <a:r>
              <a:rPr lang="en-US" altLang="zh-CN" sz="1200" b="0" i="1" dirty="0">
                <a:solidFill>
                  <a:schemeClr val="tx1"/>
                </a:solidFill>
                <a:ea typeface="微软雅黑" panose="020B0503020204020204" pitchFamily="34" charset="-122"/>
              </a:rPr>
              <a:t> International Conference on Frontiers in Diagnostics Technologies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6C2F797-9184-F880-10A5-24D88E7B8161}"/>
              </a:ext>
            </a:extLst>
          </p:cNvPr>
          <p:cNvSpPr txBox="1"/>
          <p:nvPr/>
        </p:nvSpPr>
        <p:spPr>
          <a:xfrm>
            <a:off x="1211268" y="3032671"/>
            <a:ext cx="6698615" cy="4616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9" tIns="45714" rIns="91429" bIns="45714" anchor="ctr"/>
          <a:lstStyle>
            <a:defPPr>
              <a:defRPr lang="zh-CN"/>
            </a:defPPr>
            <a:lvl1pPr algn="ctr" eaLnBrk="0" hangingPunct="0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 sz="3200">
                <a:solidFill>
                  <a:srgbClr val="CC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5pPr>
            <a:lvl6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6pPr>
            <a:lvl7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7pPr>
            <a:lvl8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8pPr>
            <a:lvl9pPr>
              <a:defRPr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en-US" altLang="zh-CN" sz="1400" b="0" i="1" dirty="0">
                <a:solidFill>
                  <a:srgbClr val="0000FF"/>
                </a:solidFill>
                <a:ea typeface="微软雅黑" panose="020B0503020204020204" pitchFamily="34" charset="-122"/>
              </a:rPr>
              <a:t>E-mail: yanrong@ipp.ac.cn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defRPr/>
            </a:pPr>
            <a:r>
              <a:rPr lang="en-US" altLang="zh-CN" sz="1400" b="0" i="1" dirty="0">
                <a:solidFill>
                  <a:schemeClr val="tx1"/>
                </a:solidFill>
                <a:ea typeface="微软雅黑" panose="020B0503020204020204" pitchFamily="34" charset="-122"/>
              </a:rPr>
              <a:t>Institute of Plasma Physics, Chinese Academy of Sciences</a:t>
            </a:r>
          </a:p>
        </p:txBody>
      </p:sp>
      <p:pic>
        <p:nvPicPr>
          <p:cNvPr id="3" name="Picture 3" descr="ilandsmall">
            <a:extLst>
              <a:ext uri="{FF2B5EF4-FFF2-40B4-BE49-F238E27FC236}">
                <a16:creationId xmlns:a16="http://schemas.microsoft.com/office/drawing/2014/main" id="{797A1FF3-ACFE-E968-D30D-723AA7A230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lum bright="-12000"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083918"/>
            <a:ext cx="9121155" cy="107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681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5A699-6AC7-37D9-320B-9CDFCAEC4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DAF18A-11EE-9FFF-F11D-5A0CF558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solidFill>
                  <a:srgbClr val="0000FF"/>
                </a:solidFill>
              </a:rPr>
              <a:t>Outlines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D2D4D61-1F47-72B9-515B-EBC82D25D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275606"/>
            <a:ext cx="8280920" cy="3168352"/>
          </a:xfrm>
        </p:spPr>
        <p:txBody>
          <a:bodyPr/>
          <a:lstStyle/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>
                <a:solidFill>
                  <a:srgbClr val="0000FF"/>
                </a:solidFill>
                <a:latin typeface="Arial" panose="020B0604020202020204" pitchFamily="34" charset="0"/>
              </a:rPr>
              <a:t>Introduction</a:t>
            </a:r>
          </a:p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</a:rPr>
              <a:t>Development of diagnostics for plasma wall interaction in EAST</a:t>
            </a:r>
          </a:p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</a:rPr>
              <a:t>Plasma wall interaction related diagnostics in BEST </a:t>
            </a:r>
          </a:p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</a:rPr>
              <a:t>Summary and outlook</a:t>
            </a:r>
          </a:p>
        </p:txBody>
      </p:sp>
      <p:sp>
        <p:nvSpPr>
          <p:cNvPr id="4" name="灯片编号占位符 2">
            <a:extLst>
              <a:ext uri="{FF2B5EF4-FFF2-40B4-BE49-F238E27FC236}">
                <a16:creationId xmlns:a16="http://schemas.microsoft.com/office/drawing/2014/main" id="{EC9E62DE-A556-9E77-36E5-FEF6DD95B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2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4200452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>
          <a:xfrm>
            <a:off x="147177" y="103637"/>
            <a:ext cx="7881207" cy="542258"/>
          </a:xfrm>
        </p:spPr>
        <p:txBody>
          <a:bodyPr/>
          <a:lstStyle/>
          <a:p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</a:rPr>
              <a:t>Introduction</a:t>
            </a:r>
            <a:endParaRPr lang="zh-CN" altLang="en-US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42395" y="1018880"/>
            <a:ext cx="3799638" cy="3292054"/>
          </a:xfrm>
          <a:prstGeom prst="rect">
            <a:avLst/>
          </a:prstGeom>
        </p:spPr>
      </p:pic>
      <p:sp>
        <p:nvSpPr>
          <p:cNvPr id="7" name="内容占位符 2"/>
          <p:cNvSpPr txBox="1"/>
          <p:nvPr/>
        </p:nvSpPr>
        <p:spPr>
          <a:xfrm>
            <a:off x="147177" y="915566"/>
            <a:ext cx="5962331" cy="13388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257175" indent="-25717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  <a:defRPr sz="165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lvl="1" indent="-21431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  <a:defRPr sz="165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altLang="zh-CN" dirty="0"/>
              <a:t> Plasma facing materials face severe challenges: </a:t>
            </a:r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Extreme particle and heat flux </a:t>
            </a:r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Erosion of wall materials</a:t>
            </a:r>
          </a:p>
          <a:p>
            <a:pPr lv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dirty="0"/>
              <a:t>Impurity and confinement degradation</a:t>
            </a:r>
          </a:p>
        </p:txBody>
      </p:sp>
      <p:sp>
        <p:nvSpPr>
          <p:cNvPr id="8" name="矩形 7"/>
          <p:cNvSpPr/>
          <p:nvPr/>
        </p:nvSpPr>
        <p:spPr>
          <a:xfrm>
            <a:off x="163583" y="2357708"/>
            <a:ext cx="5144904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1650" dirty="0">
                <a:latin typeface="Arial" panose="020B0604020202020204" pitchFamily="34" charset="0"/>
                <a:cs typeface="Arial" panose="020B0604020202020204" pitchFamily="34" charset="0"/>
              </a:rPr>
              <a:t>Plasma wall interaction (PWI) related diagnostics are important:</a:t>
            </a:r>
          </a:p>
          <a:p>
            <a:pPr marL="6286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5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 plasma parameters </a:t>
            </a:r>
          </a:p>
          <a:p>
            <a:pPr marL="6286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5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of wall conditions</a:t>
            </a:r>
          </a:p>
          <a:p>
            <a:pPr marL="628650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5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plasma physics</a:t>
            </a:r>
          </a:p>
        </p:txBody>
      </p:sp>
      <p:sp>
        <p:nvSpPr>
          <p:cNvPr id="9" name="灯片编号占位符 2">
            <a:extLst>
              <a:ext uri="{FF2B5EF4-FFF2-40B4-BE49-F238E27FC236}">
                <a16:creationId xmlns:a16="http://schemas.microsoft.com/office/drawing/2014/main" id="{82377CDE-72F5-3544-8557-3F8E145A7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  <a:noFill/>
          <a:ln w="9525">
            <a:noFill/>
            <a:miter lim="800000"/>
          </a:ln>
          <a:effectLst/>
        </p:spPr>
        <p:txBody>
          <a:bodyPr vert="horz" wrap="square" lIns="91429" tIns="45714" rIns="91429" bIns="45714" numCol="1" rtlCol="0" anchor="ctr" anchorCtr="0" compatLnSpc="1"/>
          <a:lstStyle/>
          <a:p>
            <a:fld id="{1F1534A4-FA44-43A4-A116-81BE9B1CF81B}" type="slidenum">
              <a:rPr lang="en-US" altLang="zh-CN" sz="140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pPr/>
              <a:t>3</a:t>
            </a:fld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/16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7645C68-E46E-A052-362C-B0F23EA968CC}"/>
              </a:ext>
            </a:extLst>
          </p:cNvPr>
          <p:cNvSpPr/>
          <p:nvPr/>
        </p:nvSpPr>
        <p:spPr>
          <a:xfrm>
            <a:off x="145011" y="4022362"/>
            <a:ext cx="50728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1650" dirty="0">
                <a:latin typeface="Arial" panose="020B0604020202020204" pitchFamily="34" charset="0"/>
                <a:cs typeface="Arial" panose="020B0604020202020204" pitchFamily="34" charset="0"/>
              </a:rPr>
              <a:t>Several PWI diagnostics have been developed in EAST and are planned in BEST.</a:t>
            </a:r>
            <a:endParaRPr lang="en-US" altLang="zh-CN" sz="165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CC5D7-F5A5-0540-3B7E-0BB65E2FA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94F784-FA8F-05D0-0796-13A56280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solidFill>
                  <a:srgbClr val="0000FF"/>
                </a:solidFill>
              </a:rPr>
              <a:t>Outlines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DDEFE52-1447-3203-9D78-04CA4E93C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125556"/>
            <a:ext cx="8280920" cy="3168352"/>
          </a:xfrm>
        </p:spPr>
        <p:txBody>
          <a:bodyPr/>
          <a:lstStyle/>
          <a:p>
            <a:pPr algn="l"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</a:rPr>
              <a:t>Introduction</a:t>
            </a:r>
          </a:p>
          <a:p>
            <a:pPr algn="l">
              <a:buClrTx/>
              <a:buSzTx/>
            </a:pPr>
            <a:r>
              <a:rPr lang="en-US" altLang="zh-CN" sz="2400" b="1" dirty="0">
                <a:solidFill>
                  <a:srgbClr val="0000FF"/>
                </a:solidFill>
                <a:latin typeface="Arial" panose="020B0604020202020204" pitchFamily="34" charset="0"/>
              </a:rPr>
              <a:t>Development of diagnostics for plasma wall interaction in EAST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Laser induced breakdown spectroscopy (LIBS)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Edge spectroscopic diagnostic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Quartz crystal microbalance (QMB)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Low energy neutral particle analyzer (LENPA)</a:t>
            </a:r>
          </a:p>
          <a:p>
            <a:pPr algn="l">
              <a:buClrTx/>
              <a:buSzTx/>
            </a:pP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</a:rPr>
              <a:t>Plasma wall interaction related diagnostics in BEST </a:t>
            </a:r>
          </a:p>
          <a:p>
            <a:r>
              <a:rPr lang="en-US" altLang="zh-CN" sz="2400" b="1" dirty="0">
                <a:latin typeface="Arial" panose="020B0604020202020204" pitchFamily="34" charset="0"/>
              </a:rPr>
              <a:t>Summary</a:t>
            </a:r>
            <a:r>
              <a:rPr lang="en-US" altLang="zh-CN" sz="2400" b="1" dirty="0"/>
              <a:t> and outlook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4" name="灯片编号占位符 2">
            <a:extLst>
              <a:ext uri="{FF2B5EF4-FFF2-40B4-BE49-F238E27FC236}">
                <a16:creationId xmlns:a16="http://schemas.microsoft.com/office/drawing/2014/main" id="{12A9AD18-5BBF-2ACA-B8C2-CAED15A2B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4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923BB3-A5AF-A38A-F461-07768E95D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2139702"/>
            <a:ext cx="2489750" cy="18002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2E18587-4BBA-72FD-4DE6-9599717B6604}"/>
              </a:ext>
            </a:extLst>
          </p:cNvPr>
          <p:cNvSpPr txBox="1"/>
          <p:nvPr/>
        </p:nvSpPr>
        <p:spPr>
          <a:xfrm>
            <a:off x="8388424" y="2355726"/>
            <a:ext cx="603050" cy="30777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QMB</a:t>
            </a:r>
            <a:endParaRPr lang="zh-CN" altLang="en-US" sz="1400" b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CFF55DD-157B-30A1-C837-5387C8F3B1AB}"/>
              </a:ext>
            </a:extLst>
          </p:cNvPr>
          <p:cNvSpPr txBox="1"/>
          <p:nvPr/>
        </p:nvSpPr>
        <p:spPr>
          <a:xfrm>
            <a:off x="6601371" y="3632125"/>
            <a:ext cx="603050" cy="30777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CN" sz="1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QMB</a:t>
            </a:r>
            <a:endParaRPr lang="zh-CN" altLang="en-US" sz="1400" b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A2F3BA-8835-32B2-A3F8-9ECDAF9AC9DA}"/>
              </a:ext>
            </a:extLst>
          </p:cNvPr>
          <p:cNvSpPr txBox="1"/>
          <p:nvPr/>
        </p:nvSpPr>
        <p:spPr>
          <a:xfrm>
            <a:off x="5868144" y="2687976"/>
            <a:ext cx="823495" cy="52322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zh-CN" sz="1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LIBS</a:t>
            </a:r>
            <a:endParaRPr lang="zh-CN" altLang="en-US" sz="1400" b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1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LENPA 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FC0ED46-90F3-7BC8-C3B5-044B48DA0DEF}"/>
              </a:ext>
            </a:extLst>
          </p:cNvPr>
          <p:cNvCxnSpPr/>
          <p:nvPr/>
        </p:nvCxnSpPr>
        <p:spPr>
          <a:xfrm flipV="1">
            <a:off x="6516216" y="2787774"/>
            <a:ext cx="432048" cy="14401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012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5">
            <a:extLst>
              <a:ext uri="{FF2B5EF4-FFF2-40B4-BE49-F238E27FC236}">
                <a16:creationId xmlns:a16="http://schemas.microsoft.com/office/drawing/2014/main" id="{30B126D8-4F38-2EEB-6E4F-60CC151AEE74}"/>
              </a:ext>
            </a:extLst>
          </p:cNvPr>
          <p:cNvSpPr txBox="1"/>
          <p:nvPr/>
        </p:nvSpPr>
        <p:spPr>
          <a:xfrm>
            <a:off x="345779" y="2199916"/>
            <a:ext cx="8514719" cy="2882431"/>
          </a:xfrm>
          <a:prstGeom prst="rect">
            <a:avLst/>
          </a:prstGeom>
          <a:noFill/>
          <a:ln w="25400"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 descr="A drawing of a machine&#10;&#10;Description automatically generated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553845" y="2211710"/>
            <a:ext cx="2307433" cy="158906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5400">
            <a:solidFill>
              <a:schemeClr val="accent1">
                <a:shade val="15000"/>
              </a:schemeClr>
            </a:solidFill>
          </a:ln>
        </p:spPr>
      </p:pic>
      <p:pic>
        <p:nvPicPr>
          <p:cNvPr id="5" name="图片 7" descr="图示&#10;&#10;描述已自动生成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6198" y="2202375"/>
            <a:ext cx="3867664" cy="25558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8497" y="3948964"/>
            <a:ext cx="1492716" cy="61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Divertor scanning</a:t>
            </a:r>
          </a:p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Distance: 3 - 5 m</a:t>
            </a:r>
            <a:endParaRPr lang="x-none" sz="1200" b="1" dirty="0">
              <a:solidFill>
                <a:srgbClr val="1D4997"/>
              </a:solidFill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02877" y="2183274"/>
            <a:ext cx="2696779" cy="1166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System Specifications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Laser</a:t>
            </a:r>
            <a:r>
              <a:rPr lang="zh-CN" altLang="en-US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：</a:t>
            </a:r>
            <a:r>
              <a:rPr lang="en-US" altLang="zh-CN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Q-SMART 850  1064 nm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Spectrometer</a:t>
            </a:r>
            <a:r>
              <a:rPr lang="zh-CN" altLang="en-US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：</a:t>
            </a:r>
            <a:endParaRPr lang="en-US" altLang="zh-CN" sz="1200" b="1" dirty="0">
              <a:solidFill>
                <a:srgbClr val="1D4997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Horiba</a:t>
            </a:r>
            <a:r>
              <a:rPr lang="zh-CN" altLang="en-US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iHR550+iCCD (400-780nm)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6248" y="226233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二级扩束</a:t>
            </a:r>
            <a:endParaRPr lang="x-none" sz="1200" dirty="0">
              <a:solidFill>
                <a:schemeClr val="bg1"/>
              </a:solidFill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850" y="893012"/>
            <a:ext cx="8496300" cy="1102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sz="140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situ </a:t>
            </a: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Endoscopic coaxial LIBS system have been developed for real-time monitoring of EAST divertor wall surface conditions (retention and impurity).</a:t>
            </a:r>
          </a:p>
          <a:p>
            <a:pPr marL="285750" indent="-285750" algn="just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Features a compact, coaxial optical design for high spatial resolution ( &lt; 1 mm) and high spectral resolution( 0.03</a:t>
            </a:r>
            <a:r>
              <a:rPr lang="zh-CN" alt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nm).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311400" y="3311439"/>
            <a:ext cx="2650312" cy="1759160"/>
            <a:chOff x="4541583" y="2512964"/>
            <a:chExt cx="3918851" cy="2530229"/>
          </a:xfrm>
        </p:grpSpPr>
        <p:sp>
          <p:nvSpPr>
            <p:cNvPr id="11" name="Rectangular Callout 10"/>
            <p:cNvSpPr/>
            <p:nvPr/>
          </p:nvSpPr>
          <p:spPr>
            <a:xfrm>
              <a:off x="4627379" y="2536226"/>
              <a:ext cx="3833055" cy="2506967"/>
            </a:xfrm>
            <a:prstGeom prst="wedgeRectCallout">
              <a:avLst>
                <a:gd name="adj1" fmla="val -71137"/>
                <a:gd name="adj2" fmla="val 14006"/>
              </a:avLst>
            </a:prstGeom>
            <a:blipFill>
              <a:blip r:embed="rId4"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06967" y="2512964"/>
              <a:ext cx="1816094" cy="398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1D4997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+mn-lt"/>
                </a:rPr>
                <a:t>Coaxial optics</a:t>
              </a:r>
              <a:endParaRPr lang="x-none" sz="1200" b="1" dirty="0">
                <a:solidFill>
                  <a:srgbClr val="1D4997"/>
                </a:solidFill>
                <a:ea typeface="+mn-ea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74846" y="2952816"/>
              <a:ext cx="877471" cy="398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Laser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17691" y="3386411"/>
              <a:ext cx="929617" cy="398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Mirror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41583" y="3494812"/>
              <a:ext cx="1800681" cy="39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Motor stage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62153" y="4239304"/>
              <a:ext cx="929617" cy="398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Mirror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19661" y="4450361"/>
              <a:ext cx="2086305" cy="398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Signal 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collection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25390" y="3792700"/>
              <a:ext cx="1963051" cy="398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Beam expander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45779" y="2306338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Divertor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4279" y="3876626"/>
            <a:ext cx="1665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Plug in LIBS system</a:t>
            </a:r>
            <a:endParaRPr lang="x-none" sz="1200" b="1" dirty="0">
              <a:solidFill>
                <a:srgbClr val="1D4997"/>
              </a:solidFill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2" name="Bent Arrow 21"/>
          <p:cNvSpPr/>
          <p:nvPr/>
        </p:nvSpPr>
        <p:spPr>
          <a:xfrm>
            <a:off x="5545204" y="2543513"/>
            <a:ext cx="606191" cy="558050"/>
          </a:xfrm>
          <a:prstGeom prst="ben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3820" y="4428836"/>
            <a:ext cx="1271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1D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60cm*120cm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26029" y="2232997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1D49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30cm*60cm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8224" y="2772980"/>
            <a:ext cx="715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1D499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Robust</a:t>
            </a:r>
          </a:p>
        </p:txBody>
      </p:sp>
      <p:sp>
        <p:nvSpPr>
          <p:cNvPr id="29" name="标题 1">
            <a:extLst>
              <a:ext uri="{FF2B5EF4-FFF2-40B4-BE49-F238E27FC236}">
                <a16:creationId xmlns:a16="http://schemas.microsoft.com/office/drawing/2014/main" id="{EA88BC0F-1BA5-D8F6-9181-CCB2CBEFB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" y="-12065"/>
            <a:ext cx="8226425" cy="748030"/>
          </a:xfrm>
        </p:spPr>
        <p:txBody>
          <a:bodyPr/>
          <a:lstStyle/>
          <a:p>
            <a:pPr>
              <a:buClrTx/>
              <a:buSzTx/>
              <a:buFontTx/>
            </a:pP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Laser induced breakdown spectroscopy (LIBS)</a:t>
            </a:r>
          </a:p>
        </p:txBody>
      </p:sp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8C0780EB-B7A1-21AE-4A99-90DEB5FD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5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9F8A4-0788-20E0-FB9B-C7314C099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 1">
            <a:extLst>
              <a:ext uri="{FF2B5EF4-FFF2-40B4-BE49-F238E27FC236}">
                <a16:creationId xmlns:a16="http://schemas.microsoft.com/office/drawing/2014/main" id="{5CBE9A34-4660-47BD-27AF-09C5D4A0F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" y="-12065"/>
            <a:ext cx="8226425" cy="748030"/>
          </a:xfrm>
        </p:spPr>
        <p:txBody>
          <a:bodyPr/>
          <a:lstStyle/>
          <a:p>
            <a:pPr>
              <a:buClrTx/>
              <a:buSzTx/>
              <a:buFontTx/>
            </a:pP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Edge spectroscopic diagnostic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7D7381A-B660-7757-27B5-645C740466AC}"/>
              </a:ext>
            </a:extLst>
          </p:cNvPr>
          <p:cNvSpPr txBox="1"/>
          <p:nvPr/>
        </p:nvSpPr>
        <p:spPr>
          <a:xfrm>
            <a:off x="195489" y="4550863"/>
            <a:ext cx="3168317" cy="276999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altLang="zh-CN" sz="1200" b="0" dirty="0">
                <a:latin typeface="Arial" panose="020B0604020202020204" pitchFamily="34" charset="0"/>
                <a:cs typeface="Arial" panose="020B0604020202020204" pitchFamily="34" charset="0"/>
              </a:rPr>
              <a:t>Optical transfer and detection </a:t>
            </a:r>
            <a:endParaRPr lang="zh-CN" altLang="en-US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5CC8E78-9EA7-9244-A6D4-B133D6299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26" y="2074560"/>
            <a:ext cx="3168317" cy="24826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5EA23BB-EDA7-5263-CBD1-EF693DC25BFB}"/>
              </a:ext>
            </a:extLst>
          </p:cNvPr>
          <p:cNvSpPr txBox="1"/>
          <p:nvPr/>
        </p:nvSpPr>
        <p:spPr>
          <a:xfrm>
            <a:off x="10160" y="4877987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0" dirty="0">
                <a:latin typeface="Arial" panose="020B0604020202020204" pitchFamily="34" charset="0"/>
                <a:cs typeface="Arial" panose="020B0604020202020204" pitchFamily="34" charset="0"/>
              </a:rPr>
              <a:t>F. Ding et al., NME 2024</a:t>
            </a:r>
            <a:endParaRPr lang="zh-CN" altLang="en-US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903251F7-55E6-BB1C-B6D4-3C9ED9877B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68"/>
          <a:stretch>
            <a:fillRect/>
          </a:stretch>
        </p:blipFill>
        <p:spPr>
          <a:xfrm>
            <a:off x="3601193" y="2090941"/>
            <a:ext cx="1735636" cy="2501115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7">
                <a:extLst>
                  <a:ext uri="{FF2B5EF4-FFF2-40B4-BE49-F238E27FC236}">
                    <a16:creationId xmlns:a16="http://schemas.microsoft.com/office/drawing/2014/main" id="{9E467E84-E8BF-4AA5-4948-8A770CE5FCE3}"/>
                  </a:ext>
                </a:extLst>
              </p:cNvPr>
              <p:cNvSpPr txBox="1"/>
              <p:nvPr/>
            </p:nvSpPr>
            <p:spPr bwMode="auto">
              <a:xfrm>
                <a:off x="5299524" y="2168396"/>
                <a:ext cx="2664295" cy="7255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𝑊𝐼</m:t>
                          </m:r>
                        </m:sub>
                      </m:sSub>
                      <m:f>
                        <m:f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𝑋𝐵</m:t>
                          </m:r>
                        </m:den>
                      </m:f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Object 7">
                <a:extLst>
                  <a:ext uri="{FF2B5EF4-FFF2-40B4-BE49-F238E27FC236}">
                    <a16:creationId xmlns:a16="http://schemas.microsoft.com/office/drawing/2014/main" id="{9E467E84-E8BF-4AA5-4948-8A770CE5F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9524" y="2168396"/>
                <a:ext cx="2664295" cy="725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6" name="Objekt 38">
            <a:extLst>
              <a:ext uri="{FF2B5EF4-FFF2-40B4-BE49-F238E27FC236}">
                <a16:creationId xmlns:a16="http://schemas.microsoft.com/office/drawing/2014/main" id="{769063D7-8877-8783-331B-FCA205F766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342368"/>
              </p:ext>
            </p:extLst>
          </p:nvPr>
        </p:nvGraphicFramePr>
        <p:xfrm>
          <a:off x="5355993" y="3632397"/>
          <a:ext cx="2664295" cy="597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6" imgW="1752600" imgH="393700" progId="Equation.3">
                  <p:embed/>
                </p:oleObj>
              </mc:Choice>
              <mc:Fallback>
                <p:oleObj name="Formel" r:id="rId6" imgW="1752600" imgH="393700" progId="Equation.3">
                  <p:embed/>
                  <p:pic>
                    <p:nvPicPr>
                      <p:cNvPr id="12" name="Objek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5993" y="3632397"/>
                        <a:ext cx="2664295" cy="597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 Box 6">
            <a:extLst>
              <a:ext uri="{FF2B5EF4-FFF2-40B4-BE49-F238E27FC236}">
                <a16:creationId xmlns:a16="http://schemas.microsoft.com/office/drawing/2014/main" id="{DDAB2C26-BC1B-3E56-C6EF-99DE7565D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01" y="3372758"/>
            <a:ext cx="24047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de-DE" sz="1400" b="1" dirty="0">
                <a:solidFill>
                  <a:srgbClr val="FF0000"/>
                </a:solidFill>
              </a:rPr>
              <a:t>Flux of single ionsed W: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52891A6-8E95-0AFE-B559-AAD2977E6011}"/>
              </a:ext>
            </a:extLst>
          </p:cNvPr>
          <p:cNvSpPr txBox="1"/>
          <p:nvPr/>
        </p:nvSpPr>
        <p:spPr>
          <a:xfrm>
            <a:off x="4944435" y="1903977"/>
            <a:ext cx="4583722" cy="307777"/>
          </a:xfrm>
          <a:prstGeom prst="rect">
            <a:avLst/>
          </a:prstGeom>
          <a:noFill/>
          <a:ln w="0" cap="flat" cmpd="sng" algn="ctr">
            <a:noFill/>
            <a:prstDash val="solid"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400" dirty="0"/>
              <a:t>W sputtering flux from neutral  W line observation</a:t>
            </a:r>
          </a:p>
        </p:txBody>
      </p:sp>
      <p:sp>
        <p:nvSpPr>
          <p:cNvPr id="40" name="Text Box 6">
            <a:extLst>
              <a:ext uri="{FF2B5EF4-FFF2-40B4-BE49-F238E27FC236}">
                <a16:creationId xmlns:a16="http://schemas.microsoft.com/office/drawing/2014/main" id="{69FC4B40-BDA2-C194-95B3-B5EB458D2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841" y="2643566"/>
            <a:ext cx="25479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ioniSation</a:t>
            </a: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rate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coeffecient</a:t>
            </a:r>
            <a:endParaRPr lang="en-GB" sz="1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eXciatation</a:t>
            </a: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rate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coeffecient</a:t>
            </a:r>
            <a:endParaRPr lang="de-DE" sz="1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Branching</a:t>
            </a:r>
            <a:r>
              <a:rPr lang="de-DE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ratio</a:t>
            </a:r>
            <a:endParaRPr lang="en-GB" sz="1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2">
            <a:extLst>
              <a:ext uri="{FF2B5EF4-FFF2-40B4-BE49-F238E27FC236}">
                <a16:creationId xmlns:a16="http://schemas.microsoft.com/office/drawing/2014/main" id="{5EFE7894-74DA-4495-6659-B6E16BC9B20A}"/>
              </a:ext>
            </a:extLst>
          </p:cNvPr>
          <p:cNvSpPr txBox="1"/>
          <p:nvPr/>
        </p:nvSpPr>
        <p:spPr>
          <a:xfrm>
            <a:off x="179512" y="913775"/>
            <a:ext cx="8496300" cy="1102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dge spectroscopic diagnostic has been developed to measure the W atom flux sputtered from the plasma facing materials. </a:t>
            </a:r>
            <a:endParaRPr lang="en-US" sz="14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 from divertors and first wall at high field side and Limiter at low field side has been measured. </a:t>
            </a:r>
          </a:p>
          <a:p>
            <a:pPr marL="285750" indent="-285750" algn="just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Measured wavelength ranged from 380 – 700 nm. </a:t>
            </a:r>
            <a:endParaRPr lang="en-US" sz="1400" b="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等腰三角形 3">
            <a:extLst>
              <a:ext uri="{FF2B5EF4-FFF2-40B4-BE49-F238E27FC236}">
                <a16:creationId xmlns:a16="http://schemas.microsoft.com/office/drawing/2014/main" id="{1084F05F-2D4F-6CDD-6249-E08631D76EFE}"/>
              </a:ext>
            </a:extLst>
          </p:cNvPr>
          <p:cNvSpPr/>
          <p:nvPr/>
        </p:nvSpPr>
        <p:spPr>
          <a:xfrm rot="5400000">
            <a:off x="4171258" y="2879140"/>
            <a:ext cx="464748" cy="1145549"/>
          </a:xfrm>
          <a:custGeom>
            <a:avLst/>
            <a:gdLst>
              <a:gd name="connsiteX0" fmla="*/ 0 w 415879"/>
              <a:gd name="connsiteY0" fmla="*/ 1872208 h 1872208"/>
              <a:gd name="connsiteX1" fmla="*/ 207940 w 415879"/>
              <a:gd name="connsiteY1" fmla="*/ 0 h 1872208"/>
              <a:gd name="connsiteX2" fmla="*/ 415879 w 415879"/>
              <a:gd name="connsiteY2" fmla="*/ 1872208 h 1872208"/>
              <a:gd name="connsiteX3" fmla="*/ 0 w 415879"/>
              <a:gd name="connsiteY3" fmla="*/ 1872208 h 1872208"/>
              <a:gd name="connsiteX0" fmla="*/ 0 w 689723"/>
              <a:gd name="connsiteY0" fmla="*/ 1842711 h 1842711"/>
              <a:gd name="connsiteX1" fmla="*/ 689723 w 689723"/>
              <a:gd name="connsiteY1" fmla="*/ 0 h 1842711"/>
              <a:gd name="connsiteX2" fmla="*/ 415879 w 689723"/>
              <a:gd name="connsiteY2" fmla="*/ 1842711 h 1842711"/>
              <a:gd name="connsiteX3" fmla="*/ 0 w 689723"/>
              <a:gd name="connsiteY3" fmla="*/ 1842711 h 1842711"/>
              <a:gd name="connsiteX0" fmla="*/ 0 w 788046"/>
              <a:gd name="connsiteY0" fmla="*/ 1842711 h 1842711"/>
              <a:gd name="connsiteX1" fmla="*/ 788046 w 788046"/>
              <a:gd name="connsiteY1" fmla="*/ 0 h 1842711"/>
              <a:gd name="connsiteX2" fmla="*/ 514202 w 788046"/>
              <a:gd name="connsiteY2" fmla="*/ 1842711 h 1842711"/>
              <a:gd name="connsiteX3" fmla="*/ 0 w 788046"/>
              <a:gd name="connsiteY3" fmla="*/ 1842711 h 1842711"/>
              <a:gd name="connsiteX0" fmla="*/ 0 w 788046"/>
              <a:gd name="connsiteY0" fmla="*/ 1842711 h 1842711"/>
              <a:gd name="connsiteX1" fmla="*/ 788046 w 788046"/>
              <a:gd name="connsiteY1" fmla="*/ 0 h 1842711"/>
              <a:gd name="connsiteX2" fmla="*/ 435547 w 788046"/>
              <a:gd name="connsiteY2" fmla="*/ 1842711 h 1842711"/>
              <a:gd name="connsiteX3" fmla="*/ 0 w 788046"/>
              <a:gd name="connsiteY3" fmla="*/ 1842711 h 1842711"/>
              <a:gd name="connsiteX0" fmla="*/ 0 w 788046"/>
              <a:gd name="connsiteY0" fmla="*/ 1842711 h 1842711"/>
              <a:gd name="connsiteX1" fmla="*/ 788046 w 788046"/>
              <a:gd name="connsiteY1" fmla="*/ 0 h 1842711"/>
              <a:gd name="connsiteX2" fmla="*/ 474879 w 788046"/>
              <a:gd name="connsiteY2" fmla="*/ 1842711 h 1842711"/>
              <a:gd name="connsiteX3" fmla="*/ 0 w 788046"/>
              <a:gd name="connsiteY3" fmla="*/ 1842711 h 1842711"/>
              <a:gd name="connsiteX0" fmla="*/ 0 w 817540"/>
              <a:gd name="connsiteY0" fmla="*/ 1842711 h 1842711"/>
              <a:gd name="connsiteX1" fmla="*/ 817540 w 817540"/>
              <a:gd name="connsiteY1" fmla="*/ 0 h 1842711"/>
              <a:gd name="connsiteX2" fmla="*/ 504373 w 817540"/>
              <a:gd name="connsiteY2" fmla="*/ 1842711 h 1842711"/>
              <a:gd name="connsiteX3" fmla="*/ 0 w 817540"/>
              <a:gd name="connsiteY3" fmla="*/ 1842711 h 1842711"/>
              <a:gd name="connsiteX0" fmla="*/ 0 w 817540"/>
              <a:gd name="connsiteY0" fmla="*/ 1842711 h 1862375"/>
              <a:gd name="connsiteX1" fmla="*/ 817540 w 817540"/>
              <a:gd name="connsiteY1" fmla="*/ 0 h 1862375"/>
              <a:gd name="connsiteX2" fmla="*/ 633771 w 817540"/>
              <a:gd name="connsiteY2" fmla="*/ 1862375 h 1862375"/>
              <a:gd name="connsiteX3" fmla="*/ 0 w 817540"/>
              <a:gd name="connsiteY3" fmla="*/ 1842711 h 1862375"/>
              <a:gd name="connsiteX0" fmla="*/ 0 w 809453"/>
              <a:gd name="connsiteY0" fmla="*/ 1862375 h 1862375"/>
              <a:gd name="connsiteX1" fmla="*/ 809453 w 809453"/>
              <a:gd name="connsiteY1" fmla="*/ 0 h 1862375"/>
              <a:gd name="connsiteX2" fmla="*/ 625684 w 809453"/>
              <a:gd name="connsiteY2" fmla="*/ 1862375 h 1862375"/>
              <a:gd name="connsiteX3" fmla="*/ 0 w 809453"/>
              <a:gd name="connsiteY3" fmla="*/ 1862375 h 1862375"/>
              <a:gd name="connsiteX0" fmla="*/ 0 w 769015"/>
              <a:gd name="connsiteY0" fmla="*/ 1872207 h 1872207"/>
              <a:gd name="connsiteX1" fmla="*/ 769015 w 769015"/>
              <a:gd name="connsiteY1" fmla="*/ 0 h 1872207"/>
              <a:gd name="connsiteX2" fmla="*/ 585246 w 769015"/>
              <a:gd name="connsiteY2" fmla="*/ 1862375 h 1872207"/>
              <a:gd name="connsiteX3" fmla="*/ 0 w 769015"/>
              <a:gd name="connsiteY3" fmla="*/ 1872207 h 187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015" h="1872207">
                <a:moveTo>
                  <a:pt x="0" y="1872207"/>
                </a:moveTo>
                <a:lnTo>
                  <a:pt x="769015" y="0"/>
                </a:lnTo>
                <a:lnTo>
                  <a:pt x="585246" y="1862375"/>
                </a:lnTo>
                <a:lnTo>
                  <a:pt x="0" y="1872207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15875">
            <a:noFill/>
          </a:ln>
        </p:spPr>
        <p:txBody>
          <a:bodyPr wrap="square" rtlCol="0" anchor="ctr">
            <a:spAutoFit/>
          </a:bodyPr>
          <a:lstStyle/>
          <a:p>
            <a:pPr algn="ctr">
              <a:buNone/>
            </a:pPr>
            <a:endParaRPr lang="zh-CN" altLang="en-US" sz="1800" dirty="0">
              <a:latin typeface="+mn-lt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3032D8F-DEFB-547B-7F46-27EBB8CB4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6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AF5BF9EB-2C7B-81DB-C651-4D1F23113558}"/>
              </a:ext>
            </a:extLst>
          </p:cNvPr>
          <p:cNvSpPr txBox="1"/>
          <p:nvPr/>
        </p:nvSpPr>
        <p:spPr>
          <a:xfrm>
            <a:off x="2627784" y="2489677"/>
            <a:ext cx="6543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1400" b="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FFE228-76E8-B844-95E8-3FAD35EEEAE7}"/>
              </a:ext>
            </a:extLst>
          </p:cNvPr>
          <p:cNvSpPr txBox="1"/>
          <p:nvPr/>
        </p:nvSpPr>
        <p:spPr>
          <a:xfrm>
            <a:off x="2627784" y="3530400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0.05 </a:t>
            </a:r>
            <a:r>
              <a:rPr lang="en-US" altLang="zh-CN" sz="1400" b="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400" b="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8F195BC-649B-0E64-FC5D-B66559440E49}"/>
              </a:ext>
            </a:extLst>
          </p:cNvPr>
          <p:cNvSpPr txBox="1"/>
          <p:nvPr/>
        </p:nvSpPr>
        <p:spPr>
          <a:xfrm>
            <a:off x="2597544" y="4212450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0.03 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endParaRPr lang="en-US" sz="1400" b="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812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136AC-440B-083B-18C2-756D717EC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92F558-8CF7-0BAE-732F-462CA0BE4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" y="-12065"/>
            <a:ext cx="8226425" cy="748030"/>
          </a:xfrm>
        </p:spPr>
        <p:txBody>
          <a:bodyPr/>
          <a:lstStyle/>
          <a:p>
            <a:pPr>
              <a:buClrTx/>
              <a:buSzTx/>
              <a:buFontTx/>
            </a:pP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Quartz crystal microbalance (QMB)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7D0DC6D-C047-74D0-0629-8BD598E7CA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 l="8218" b="3475"/>
          <a:stretch>
            <a:fillRect/>
          </a:stretch>
        </p:blipFill>
        <p:spPr>
          <a:xfrm>
            <a:off x="4562718" y="1635646"/>
            <a:ext cx="801370" cy="864235"/>
          </a:xfrm>
          <a:prstGeom prst="rect">
            <a:avLst/>
          </a:prstGeom>
        </p:spPr>
      </p:pic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9B6BDDCB-C320-D5C0-CE63-71D838FA1BF6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759568" y="2098561"/>
            <a:ext cx="360045" cy="0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AC5C156-C755-F122-3A37-4A6900B7231F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 flipV="1">
            <a:off x="4963403" y="2227758"/>
            <a:ext cx="13004" cy="183110"/>
          </a:xfrm>
          <a:prstGeom prst="straightConnector1">
            <a:avLst/>
          </a:prstGeom>
          <a:ln w="22225"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20DA91E6-CE7C-F633-480C-3D5D4CD7D18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79897" y="2411562"/>
            <a:ext cx="475615" cy="217170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0" indent="0" algn="l">
              <a:buClrTx/>
              <a:buSzTx/>
              <a:buFont typeface="Wingdings" panose="05000000000000000000" pitchFamily="2" charset="2"/>
              <a:buNone/>
            </a:pPr>
            <a:r>
              <a:rPr lang="en-US" altLang="zh-CN" sz="800" dirty="0">
                <a:solidFill>
                  <a:srgbClr val="C0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Al coating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B679DA5-BEFD-EF27-E5F3-BF99BD7390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689718" y="1909331"/>
            <a:ext cx="429895" cy="149860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0" indent="0" algn="l">
              <a:buClrTx/>
              <a:buSzTx/>
              <a:buFont typeface="Wingdings" panose="05000000000000000000" pitchFamily="2" charset="2"/>
              <a:buNone/>
            </a:pPr>
            <a:r>
              <a:rPr lang="en-US" altLang="zh-CN" sz="800" dirty="0">
                <a:solidFill>
                  <a:srgbClr val="C00000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8 mm</a:t>
            </a:r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76D68F29-4D23-0D49-4476-BCC21E72508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38427" y="1560289"/>
            <a:ext cx="3441680" cy="1224136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285750" indent="-285750">
              <a:spcAft>
                <a:spcPts val="400"/>
              </a:spcAft>
              <a:buFontTx/>
              <a:buChar char="-"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Resonance change related to mass change: </a:t>
            </a:r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∆m=-c ∆f</a:t>
            </a:r>
          </a:p>
          <a:p>
            <a:pPr marL="285750" indent="-285750" algn="l" eaLnBrk="1" latinLnBrk="0" hangingPunct="1">
              <a:spcAft>
                <a:spcPts val="400"/>
              </a:spcAft>
              <a:buClrTx/>
              <a:buSzTx/>
              <a:buFontTx/>
              <a:buChar char="-"/>
            </a:pPr>
            <a:r>
              <a:rPr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Real-time monitor  </a:t>
            </a:r>
          </a:p>
          <a:p>
            <a:pPr marL="285750" indent="-285750">
              <a:spcAft>
                <a:spcPts val="400"/>
              </a:spcAft>
              <a:buFontTx/>
              <a:buChar char="-"/>
            </a:pPr>
            <a:r>
              <a:rPr lang="en-US" altLang="zh-CN" sz="1600" b="0" dirty="0">
                <a:latin typeface="Arial" panose="020B0604020202020204" pitchFamily="34" charset="0"/>
                <a:cs typeface="Arial" panose="020B0604020202020204" pitchFamily="34" charset="0"/>
              </a:rPr>
              <a:t>High resolution of 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ng·cm</a:t>
            </a:r>
            <a:r>
              <a:rPr lang="en-US" altLang="zh-CN" sz="1600" baseline="30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-2</a:t>
            </a:r>
            <a:endParaRPr lang="en-US" altLang="zh-CN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图片 3">
            <a:extLst>
              <a:ext uri="{FF2B5EF4-FFF2-40B4-BE49-F238E27FC236}">
                <a16:creationId xmlns:a16="http://schemas.microsoft.com/office/drawing/2014/main" id="{D4110B76-01AA-B122-C5A7-E1F8B35A1B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"/>
          <a:stretch/>
        </p:blipFill>
        <p:spPr bwMode="auto">
          <a:xfrm>
            <a:off x="5353872" y="1419622"/>
            <a:ext cx="3127399" cy="149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6">
            <a:extLst>
              <a:ext uri="{FF2B5EF4-FFF2-40B4-BE49-F238E27FC236}">
                <a16:creationId xmlns:a16="http://schemas.microsoft.com/office/drawing/2014/main" id="{265F49C3-D07B-6BED-3A6D-9B5555F06B8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34629" y="867223"/>
            <a:ext cx="8053795" cy="609609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eaLnBrk="1" latinLnBrk="0" hangingPunct="1">
              <a:spcAft>
                <a:spcPts val="400"/>
              </a:spcAft>
              <a:buClrTx/>
              <a:buSzTx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QMB can be used to monitor the material deposition and erosion which uses the piezoelectric effects of crystal material. </a:t>
            </a:r>
          </a:p>
        </p:txBody>
      </p:sp>
      <p:sp>
        <p:nvSpPr>
          <p:cNvPr id="21" name="文本框 2">
            <a:extLst>
              <a:ext uri="{FF2B5EF4-FFF2-40B4-BE49-F238E27FC236}">
                <a16:creationId xmlns:a16="http://schemas.microsoft.com/office/drawing/2014/main" id="{39E46A63-D886-A1D6-CB1D-7BD0F407E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6891" y="2900748"/>
            <a:ext cx="4612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Au+Cr+SiO</a:t>
            </a:r>
            <a:r>
              <a:rPr lang="en-US" altLang="zh-CN" sz="18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+Cr+Au+</a:t>
            </a:r>
            <a:r>
              <a:rPr lang="en-US" altLang="zh-CN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coating (50 nm</a:t>
            </a:r>
            <a:r>
              <a:rPr lang="zh-CN" alt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88F5E160-F3C9-88D6-085B-A69F995AB018}"/>
              </a:ext>
            </a:extLst>
          </p:cNvPr>
          <p:cNvSpPr txBox="1"/>
          <p:nvPr/>
        </p:nvSpPr>
        <p:spPr>
          <a:xfrm>
            <a:off x="4674821" y="3470108"/>
            <a:ext cx="4093339" cy="1405898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spcAft>
                <a:spcPts val="400"/>
              </a:spcAft>
              <a:buFontTx/>
              <a:buChar char="-"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Dual sensor system: Working and reference sensor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 eaLnBrk="1" latinLnBrk="0" hangingPunct="1">
              <a:lnSpc>
                <a:spcPct val="150000"/>
              </a:lnSpc>
              <a:spcAft>
                <a:spcPts val="400"/>
              </a:spcAft>
              <a:buFontTx/>
              <a:buChar char="-"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Active water‑cooling system</a:t>
            </a:r>
          </a:p>
          <a:p>
            <a:pPr marL="285750" indent="-285750" eaLnBrk="1" latinLnBrk="0" hangingPunct="1">
              <a:lnSpc>
                <a:spcPct val="150000"/>
              </a:lnSpc>
              <a:spcAft>
                <a:spcPts val="400"/>
              </a:spcAft>
              <a:buFontTx/>
              <a:buChar char="-"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Data transfer and acquisition system</a:t>
            </a:r>
            <a:endParaRPr lang="zh-CN" altLang="en-US" sz="1400" b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D7669C-25D4-2C0F-A638-7555D3CB8AAB}"/>
              </a:ext>
            </a:extLst>
          </p:cNvPr>
          <p:cNvSpPr txBox="1"/>
          <p:nvPr/>
        </p:nvSpPr>
        <p:spPr>
          <a:xfrm>
            <a:off x="6444208" y="3295875"/>
            <a:ext cx="2391292" cy="246221"/>
          </a:xfrm>
          <a:prstGeom prst="rect">
            <a:avLst/>
          </a:prstGeom>
          <a:noFill/>
          <a:ln w="0" cap="flat" cmpd="sng" algn="ctr">
            <a:solidFill>
              <a:schemeClr val="tx1"/>
            </a:solidFill>
            <a:prstDash val="solid"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>
              <a:defRPr sz="1000" b="0" i="0" u="none" strike="noStrik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dirty="0" err="1"/>
              <a:t>Nucl</a:t>
            </a:r>
            <a:r>
              <a:rPr lang="en-US" altLang="zh-CN" dirty="0"/>
              <a:t>. Materi. Energy 38 (2024) 101576</a:t>
            </a:r>
            <a:endParaRPr lang="zh-CN" altLang="en-US" dirty="0"/>
          </a:p>
        </p:txBody>
      </p:sp>
      <p:pic>
        <p:nvPicPr>
          <p:cNvPr id="3" name="图片 11">
            <a:extLst>
              <a:ext uri="{FF2B5EF4-FFF2-40B4-BE49-F238E27FC236}">
                <a16:creationId xmlns:a16="http://schemas.microsoft.com/office/drawing/2014/main" id="{3873A2F8-03D8-831B-0988-02363D14B6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972" y="2784425"/>
            <a:ext cx="3233022" cy="22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灯片编号占位符 2">
            <a:extLst>
              <a:ext uri="{FF2B5EF4-FFF2-40B4-BE49-F238E27FC236}">
                <a16:creationId xmlns:a16="http://schemas.microsoft.com/office/drawing/2014/main" id="{713ED260-71C8-27D2-DBE7-8DAD2BC0A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7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3136116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160" y="-12065"/>
            <a:ext cx="8226425" cy="748030"/>
          </a:xfrm>
        </p:spPr>
        <p:txBody>
          <a:bodyPr/>
          <a:lstStyle/>
          <a:p>
            <a:pPr>
              <a:buClrTx/>
              <a:buSzTx/>
              <a:buFontTx/>
            </a:pPr>
            <a:r>
              <a:rPr lang="en-US" altLang="zh-CN" sz="2800" dirty="0">
                <a:solidFill>
                  <a:srgbClr val="0000FF"/>
                </a:solidFill>
                <a:sym typeface="+mn-ea"/>
              </a:rPr>
              <a:t>Low energy neutral particle analyzer (LENPA)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1">
                <a:extLst>
                  <a:ext uri="{FF2B5EF4-FFF2-40B4-BE49-F238E27FC236}">
                    <a16:creationId xmlns:a16="http://schemas.microsoft.com/office/drawing/2014/main" id="{BEE5EB75-8795-53EB-F6C4-A0D0A218532F}"/>
                  </a:ext>
                </a:extLst>
              </p:cNvPr>
              <p:cNvSpPr txBox="1"/>
              <p:nvPr/>
            </p:nvSpPr>
            <p:spPr>
              <a:xfrm>
                <a:off x="158197" y="1545112"/>
                <a:ext cx="3261675" cy="123110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sz="18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Time of flight (TOF) LENPA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L</a:t>
                </a:r>
                <a:r>
                  <a:rPr lang="en-US" altLang="zh-CN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ocation</a:t>
                </a:r>
                <a:r>
                  <a:rPr lang="zh-CN" altLang="en-US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：</a:t>
                </a:r>
                <a:r>
                  <a:rPr lang="en-US" altLang="zh-CN" sz="14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mid-plane</a:t>
                </a:r>
                <a:r>
                  <a:rPr lang="en-US" altLang="zh-CN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 in H sector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Energy range</a:t>
                </a:r>
                <a:r>
                  <a:rPr lang="zh-CN" altLang="en-US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：</a:t>
                </a:r>
                <a:r>
                  <a:rPr lang="en-US" altLang="zh-CN" sz="1400" b="0" dirty="0">
                    <a:solidFill>
                      <a:srgbClr val="FF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20~3000 eV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Sampling rate</a:t>
                </a:r>
                <a:r>
                  <a:rPr lang="zh-CN" altLang="en-US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ea"/>
                      </a:rPr>
                      <m:t>&lt;</m:t>
                    </m:r>
                  </m:oMath>
                </a14:m>
                <a:r>
                  <a:rPr lang="en-US" altLang="zh-CN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1 GS/s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Time resolution</a:t>
                </a:r>
                <a:r>
                  <a:rPr lang="zh-CN" altLang="en-US" sz="14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：</a:t>
                </a:r>
                <a:r>
                  <a:rPr lang="en-US" altLang="zh-CN" sz="14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104 μs</a:t>
                </a:r>
                <a:endParaRPr lang="en-US" altLang="zh-CN" sz="1400" b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28" name="文本框 1">
                <a:extLst>
                  <a:ext uri="{FF2B5EF4-FFF2-40B4-BE49-F238E27FC236}">
                    <a16:creationId xmlns:a16="http://schemas.microsoft.com/office/drawing/2014/main" id="{BEE5EB75-8795-53EB-F6C4-A0D0A2185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97" y="1545112"/>
                <a:ext cx="3261675" cy="1231106"/>
              </a:xfrm>
              <a:prstGeom prst="rect">
                <a:avLst/>
              </a:prstGeom>
              <a:blipFill>
                <a:blip r:embed="rId4"/>
                <a:stretch>
                  <a:fillRect l="-1308" t="-2475" r="-561" b="-4455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1">
                <a:extLst>
                  <a:ext uri="{FF2B5EF4-FFF2-40B4-BE49-F238E27FC236}">
                    <a16:creationId xmlns:a16="http://schemas.microsoft.com/office/drawing/2014/main" id="{E623BB74-F0ED-9940-D6FC-8A08BF39C1A2}"/>
                  </a:ext>
                </a:extLst>
              </p:cNvPr>
              <p:cNvSpPr txBox="1"/>
              <p:nvPr/>
            </p:nvSpPr>
            <p:spPr>
              <a:xfrm>
                <a:off x="3347864" y="1536542"/>
                <a:ext cx="3703782" cy="10156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altLang="zh-CN" sz="18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Neutral energy spectrum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0" dirty="0">
                    <a:solidFill>
                      <a:srgbClr val="FF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N(E)</a:t>
                </a:r>
                <a:r>
                  <a:rPr lang="en-US" altLang="zh-CN" sz="14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, given by LENPA</a:t>
                </a:r>
                <a:endParaRPr lang="en-US" altLang="zh-CN" sz="1400" b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zh-CN" alt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zh-CN" alt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,detection efficiency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1400" b="0" i="0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zh-CN" altLang="en-US" sz="1400" b="0" i="1" smtClean="0">
                        <a:latin typeface="Cambria Math" panose="02040503050406030204" pitchFamily="18" charset="0"/>
                      </a:rPr>
                      <m:t>𝛺</m:t>
                    </m:r>
                  </m:oMath>
                </a14:m>
                <a:r>
                  <a:rPr lang="en-US" altLang="zh-CN" sz="1400" b="0" dirty="0"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, solid angle of LENPA</a:t>
                </a:r>
              </a:p>
            </p:txBody>
          </p:sp>
        </mc:Choice>
        <mc:Fallback>
          <p:sp>
            <p:nvSpPr>
              <p:cNvPr id="29" name="文本框 1">
                <a:extLst>
                  <a:ext uri="{FF2B5EF4-FFF2-40B4-BE49-F238E27FC236}">
                    <a16:creationId xmlns:a16="http://schemas.microsoft.com/office/drawing/2014/main" id="{E623BB74-F0ED-9940-D6FC-8A08BF39C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1536542"/>
                <a:ext cx="3703782" cy="1015663"/>
              </a:xfrm>
              <a:prstGeom prst="rect">
                <a:avLst/>
              </a:prstGeom>
              <a:blipFill>
                <a:blip r:embed="rId5"/>
                <a:stretch>
                  <a:fillRect l="-987" t="-2994" b="-5389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16">
            <a:extLst>
              <a:ext uri="{FF2B5EF4-FFF2-40B4-BE49-F238E27FC236}">
                <a16:creationId xmlns:a16="http://schemas.microsoft.com/office/drawing/2014/main" id="{B8C25A7D-A524-C362-21A3-9E5B8C55BE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8197" y="867223"/>
            <a:ext cx="8230227" cy="609609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eaLnBrk="1" latinLnBrk="0" hangingPunct="1">
              <a:spcAft>
                <a:spcPts val="400"/>
              </a:spcAft>
              <a:buClrTx/>
              <a:buSzTx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LENPA has been developed to measure the neutral particle flux and energy distribution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13FC1FB1-55CA-5BCC-1A29-4A7B5CAC120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060"/>
          <a:stretch>
            <a:fillRect/>
          </a:stretch>
        </p:blipFill>
        <p:spPr>
          <a:xfrm>
            <a:off x="2699792" y="3086324"/>
            <a:ext cx="5219177" cy="198339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4B17030E-1DCE-5E48-5F97-C80199866DE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821" r="8314"/>
          <a:stretch>
            <a:fillRect/>
          </a:stretch>
        </p:blipFill>
        <p:spPr>
          <a:xfrm>
            <a:off x="6181266" y="1312066"/>
            <a:ext cx="2700099" cy="1924918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96797286-B856-AC9B-6888-6657329949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35" y="3074528"/>
            <a:ext cx="2349159" cy="1763733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217F968-88E9-66C6-12FB-C7380CC85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8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0F1A65-C774-C5FD-585F-A0958A8177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6824" y="2552205"/>
            <a:ext cx="2133601" cy="50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37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E108A-21E0-77EA-72BF-5EA8010E8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F06E44-29A7-5152-704E-304BF4B2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solidFill>
                  <a:srgbClr val="0000FF"/>
                </a:solidFill>
              </a:rPr>
              <a:t>Outlines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9E93684-1CB9-1FD0-4503-274882770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125556"/>
            <a:ext cx="8280920" cy="3168352"/>
          </a:xfrm>
        </p:spPr>
        <p:txBody>
          <a:bodyPr/>
          <a:lstStyle/>
          <a:p>
            <a:pPr algn="l"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</a:rPr>
              <a:t>Introduction</a:t>
            </a:r>
          </a:p>
          <a:p>
            <a:pPr algn="l"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</a:rPr>
              <a:t>Development of diagnostics for plasma wall interaction in EAST</a:t>
            </a:r>
          </a:p>
          <a:p>
            <a:pPr algn="l">
              <a:buClrTx/>
              <a:buSzTx/>
            </a:pPr>
            <a:r>
              <a:rPr lang="en-US" altLang="zh-CN" sz="2400" b="1" dirty="0">
                <a:solidFill>
                  <a:srgbClr val="0000FF"/>
                </a:solidFill>
                <a:latin typeface="Arial" panose="020B0604020202020204" pitchFamily="34" charset="0"/>
              </a:rPr>
              <a:t>Plasma wall interaction related diagnostics in BEST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Divertor laser induced spectroscopy (</a:t>
            </a:r>
            <a:r>
              <a:rPr lang="en-US" altLang="zh-CN" sz="2000" dirty="0" err="1">
                <a:solidFill>
                  <a:srgbClr val="0000FF"/>
                </a:solidFill>
                <a:latin typeface="Arial" panose="020B0604020202020204" pitchFamily="34" charset="0"/>
              </a:rPr>
              <a:t>DiLIS</a:t>
            </a: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Divertor ablation monitor system (DAMS)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Divertor dust monitor system (DDMS)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Material probe (MP)</a:t>
            </a:r>
          </a:p>
          <a:p>
            <a:r>
              <a:rPr lang="en-US" altLang="zh-CN" sz="2400" b="1" dirty="0">
                <a:latin typeface="Arial" panose="020B0604020202020204" pitchFamily="34" charset="0"/>
              </a:rPr>
              <a:t>Summary</a:t>
            </a:r>
            <a:r>
              <a:rPr lang="en-US" altLang="zh-CN" sz="2400" b="1" dirty="0"/>
              <a:t> and outlook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E0533ED-28CC-7D36-E241-81BCC071BC4C}"/>
              </a:ext>
            </a:extLst>
          </p:cNvPr>
          <p:cNvSpPr txBox="1"/>
          <p:nvPr/>
        </p:nvSpPr>
        <p:spPr>
          <a:xfrm>
            <a:off x="6896639" y="4744432"/>
            <a:ext cx="1290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Upper port 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30A6E5-5095-A8E6-ED40-BBC5FC37CAF1}"/>
              </a:ext>
            </a:extLst>
          </p:cNvPr>
          <p:cNvSpPr txBox="1"/>
          <p:nvPr/>
        </p:nvSpPr>
        <p:spPr>
          <a:xfrm>
            <a:off x="5868141" y="3795886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DAMS</a:t>
            </a:r>
            <a:endParaRPr lang="zh-CN" altLang="en-US" sz="1400" b="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4D33C0C-F48F-8827-9AF9-2A0D52A8839C}"/>
              </a:ext>
            </a:extLst>
          </p:cNvPr>
          <p:cNvSpPr txBox="1"/>
          <p:nvPr/>
        </p:nvSpPr>
        <p:spPr>
          <a:xfrm>
            <a:off x="8055830" y="4414548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 err="1"/>
              <a:t>DiLIS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B792BC6-EBF1-01FC-0450-8589ADB86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627" y="2931790"/>
            <a:ext cx="2005383" cy="1948392"/>
          </a:xfrm>
          <a:prstGeom prst="rect">
            <a:avLst/>
          </a:prstGeom>
          <a:noFill/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84557EC4-74C1-B370-92C2-D023065B6550}"/>
              </a:ext>
            </a:extLst>
          </p:cNvPr>
          <p:cNvSpPr txBox="1"/>
          <p:nvPr/>
        </p:nvSpPr>
        <p:spPr>
          <a:xfrm>
            <a:off x="7117586" y="2777901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DAMS</a:t>
            </a:r>
            <a:endParaRPr lang="zh-CN" altLang="en-US" sz="1400" b="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E24473F-CF59-1C2B-84FA-874D855A6B6B}"/>
              </a:ext>
            </a:extLst>
          </p:cNvPr>
          <p:cNvSpPr txBox="1"/>
          <p:nvPr/>
        </p:nvSpPr>
        <p:spPr>
          <a:xfrm>
            <a:off x="8330360" y="3758382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 err="1"/>
              <a:t>DiLIS</a:t>
            </a:r>
            <a:endParaRPr lang="zh-CN" altLang="en-US" dirty="0"/>
          </a:p>
        </p:txBody>
      </p:sp>
      <p:sp>
        <p:nvSpPr>
          <p:cNvPr id="21" name="灯片编号占位符 2">
            <a:extLst>
              <a:ext uri="{FF2B5EF4-FFF2-40B4-BE49-F238E27FC236}">
                <a16:creationId xmlns:a16="http://schemas.microsoft.com/office/drawing/2014/main" id="{DD2DC7EA-4C03-802B-4EE3-6D0761158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9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3870261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5A775DEB-A95B-CF7F-5C79-36AA501DD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642"/>
            <a:ext cx="8100392" cy="519360"/>
          </a:xfrm>
        </p:spPr>
        <p:txBody>
          <a:bodyPr/>
          <a:lstStyle/>
          <a:p>
            <a:r>
              <a:rPr lang="es-ES" altLang="zh-CN" sz="2800" dirty="0">
                <a:solidFill>
                  <a:srgbClr val="0000FF"/>
                </a:solidFill>
              </a:rPr>
              <a:t> Divertor laser induced spectroscopy (DiLIS)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4ECB2DD-C386-3CF0-CEBD-120FA0DE8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25" y="1256692"/>
            <a:ext cx="3365336" cy="3427227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F06515E0-0126-6DB4-6F5F-C77370D4E86A}"/>
              </a:ext>
            </a:extLst>
          </p:cNvPr>
          <p:cNvSpPr txBox="1"/>
          <p:nvPr/>
        </p:nvSpPr>
        <p:spPr>
          <a:xfrm>
            <a:off x="4181615" y="843558"/>
            <a:ext cx="475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en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DiLIS 01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upper port C(</a:t>
            </a:r>
            <a:r>
              <a:rPr lang="en-US" sz="1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impurity composition , D/T retention, 1 s, 30 mm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cs typeface="Arial" panose="020B0604020202020204" pitchFamily="34" charset="0"/>
              </a:rPr>
              <a:t>Laser</a:t>
            </a:r>
            <a:r>
              <a:rPr lang="zh-CN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0" dirty="0">
                <a:latin typeface="Arial" panose="020B0604020202020204" pitchFamily="34" charset="0"/>
                <a:cs typeface="Arial" panose="020B0604020202020204" pitchFamily="34" charset="0"/>
              </a:rPr>
              <a:t>injection,</a:t>
            </a:r>
            <a:r>
              <a:rPr lang="zh-CN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0" dirty="0">
                <a:latin typeface="Arial" panose="020B0604020202020204" pitchFamily="34" charset="0"/>
                <a:cs typeface="Arial" panose="020B0604020202020204" pitchFamily="34" charset="0"/>
              </a:rPr>
              <a:t>signal collecting</a:t>
            </a:r>
            <a:r>
              <a:rPr lang="en-CN" sz="1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Share port plug with gas injection system and the glow discharge system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5986D89A-F4E1-2AC8-76E6-61096D9A8BE1}"/>
              </a:ext>
            </a:extLst>
          </p:cNvPr>
          <p:cNvSpPr txBox="1"/>
          <p:nvPr/>
        </p:nvSpPr>
        <p:spPr>
          <a:xfrm>
            <a:off x="4283969" y="2220621"/>
            <a:ext cx="47525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en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DiLIS 02</a:t>
            </a: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upper port E</a:t>
            </a:r>
            <a:r>
              <a:rPr lang="en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(ne, 10 - 100 </a:t>
            </a:r>
            <a:r>
              <a:rPr 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50 mm)</a:t>
            </a:r>
            <a:endParaRPr lang="en-CN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Signal collecting for divertor passive spectrum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Share port plug with laser induced fluorescence</a:t>
            </a:r>
          </a:p>
        </p:txBody>
      </p:sp>
      <p:sp>
        <p:nvSpPr>
          <p:cNvPr id="2" name="文本框 10">
            <a:extLst>
              <a:ext uri="{FF2B5EF4-FFF2-40B4-BE49-F238E27FC236}">
                <a16:creationId xmlns:a16="http://schemas.microsoft.com/office/drawing/2014/main" id="{9D6C4999-C741-8CE1-763E-9E8E60DD2EA0}"/>
              </a:ext>
            </a:extLst>
          </p:cNvPr>
          <p:cNvSpPr txBox="1"/>
          <p:nvPr/>
        </p:nvSpPr>
        <p:spPr>
          <a:xfrm>
            <a:off x="4181615" y="3138257"/>
            <a:ext cx="5070905" cy="189282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en-US" altLang="zh-CN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parameters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Wavelength: 350-700 nm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Distance:  ~8 m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Target size: 30 x 300 mm</a:t>
            </a:r>
            <a:r>
              <a:rPr lang="en-US" altLang="zh-CN" sz="1400" b="0" baseline="30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Spatial resolution: 30 mm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Fiber size: 400 </a:t>
            </a:r>
            <a:r>
              <a:rPr lang="en-US" altLang="zh-CN" sz="1400" b="0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μm</a:t>
            </a:r>
            <a:endParaRPr lang="en-US" altLang="zh-CN" sz="1400" b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zh-CN" sz="1400" b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zh-CN" sz="1400" b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en-US" altLang="zh-CN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components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Spectrometer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EMCCD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ICCD,</a:t>
            </a:r>
            <a:r>
              <a:rPr lang="zh-CN" altLang="en-US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PMT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Camera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4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Nd: YAG laser: 1064 nm, 1.5 J, 8 ns 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519D268E-6F75-1B82-E36D-096F28D03AAA}"/>
              </a:ext>
            </a:extLst>
          </p:cNvPr>
          <p:cNvSpPr txBox="1"/>
          <p:nvPr/>
        </p:nvSpPr>
        <p:spPr>
          <a:xfrm>
            <a:off x="597956" y="4661309"/>
            <a:ext cx="3354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N" sz="1800" b="1" dirty="0">
                <a:latin typeface="Arial" panose="020B0604020202020204" pitchFamily="34" charset="0"/>
                <a:cs typeface="Arial" panose="020B0604020202020204" pitchFamily="34" charset="0"/>
              </a:rPr>
              <a:t>Layout of </a:t>
            </a:r>
            <a:r>
              <a:rPr lang="en-US" altLang="zh-CN" sz="1800" b="1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DiLIS</a:t>
            </a:r>
            <a:endParaRPr lang="en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FB3797-06F2-06EC-C716-5133CA095A92}"/>
              </a:ext>
            </a:extLst>
          </p:cNvPr>
          <p:cNvSpPr txBox="1"/>
          <p:nvPr/>
        </p:nvSpPr>
        <p:spPr>
          <a:xfrm>
            <a:off x="-3905" y="843558"/>
            <a:ext cx="4248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Passive spectroscopy + Laser Spectroscopy</a:t>
            </a:r>
            <a:endParaRPr lang="en-US" altLang="zh-CN" sz="1400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A08D83A5-B070-BD46-2B47-BA1214CD6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10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1967005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778A2-A1C7-2C9A-C42C-B2196C41C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1D1B36A4-B6AE-4AFB-71D1-953671E0F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642"/>
            <a:ext cx="8100392" cy="519360"/>
          </a:xfrm>
        </p:spPr>
        <p:txBody>
          <a:bodyPr/>
          <a:lstStyle/>
          <a:p>
            <a:r>
              <a:rPr lang="es-ES" altLang="zh-CN" sz="2800" dirty="0">
                <a:solidFill>
                  <a:srgbClr val="0000FF"/>
                </a:solidFill>
              </a:rPr>
              <a:t> Divertor ablation monitor system (DAMS)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08A89E-DA7B-2617-0744-6B62736622D2}"/>
              </a:ext>
            </a:extLst>
          </p:cNvPr>
          <p:cNvSpPr txBox="1"/>
          <p:nvPr/>
        </p:nvSpPr>
        <p:spPr>
          <a:xfrm rot="18321727">
            <a:off x="5008758" y="4008032"/>
            <a:ext cx="6503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1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98C0986-0C20-1B5D-10CC-717EDB95D693}"/>
              </a:ext>
            </a:extLst>
          </p:cNvPr>
          <p:cNvSpPr txBox="1"/>
          <p:nvPr/>
        </p:nvSpPr>
        <p:spPr>
          <a:xfrm rot="18114148">
            <a:off x="5271703" y="4228323"/>
            <a:ext cx="6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Laser 2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3992D1AA-A935-8D63-4EE4-1D24B9463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78" y="1567054"/>
            <a:ext cx="3884063" cy="3489425"/>
          </a:xfrm>
          <a:prstGeom prst="rect">
            <a:avLst/>
          </a:prstGeom>
        </p:spPr>
      </p:pic>
      <p:sp>
        <p:nvSpPr>
          <p:cNvPr id="7" name="文本框 52">
            <a:extLst>
              <a:ext uri="{FF2B5EF4-FFF2-40B4-BE49-F238E27FC236}">
                <a16:creationId xmlns:a16="http://schemas.microsoft.com/office/drawing/2014/main" id="{8BF67E96-F85A-49F1-C1E1-3AE38764F612}"/>
              </a:ext>
            </a:extLst>
          </p:cNvPr>
          <p:cNvSpPr txBox="1"/>
          <p:nvPr/>
        </p:nvSpPr>
        <p:spPr>
          <a:xfrm>
            <a:off x="316826" y="3590144"/>
            <a:ext cx="1348446" cy="307777"/>
          </a:xfrm>
          <a:prstGeom prst="rect">
            <a:avLst/>
          </a:prstGeom>
          <a:solidFill>
            <a:srgbClr val="C9B9A2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Upper port M</a:t>
            </a:r>
            <a:r>
              <a:rPr lang="zh-CN" altLang="en-US" sz="140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en-US" altLang="zh-CN" sz="1400" dirty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56">
            <a:extLst>
              <a:ext uri="{FF2B5EF4-FFF2-40B4-BE49-F238E27FC236}">
                <a16:creationId xmlns:a16="http://schemas.microsoft.com/office/drawing/2014/main" id="{C9FE8AB7-9640-C8E3-1E3D-526CB05BC785}"/>
              </a:ext>
            </a:extLst>
          </p:cNvPr>
          <p:cNvSpPr txBox="1"/>
          <p:nvPr/>
        </p:nvSpPr>
        <p:spPr>
          <a:xfrm>
            <a:off x="1780071" y="1839572"/>
            <a:ext cx="12638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dirty="0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Upper port I</a:t>
            </a:r>
            <a:endParaRPr lang="zh-CN" altLang="en-US" sz="1500" dirty="0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65">
            <a:extLst>
              <a:ext uri="{FF2B5EF4-FFF2-40B4-BE49-F238E27FC236}">
                <a16:creationId xmlns:a16="http://schemas.microsoft.com/office/drawing/2014/main" id="{D347CC3A-596E-EDC7-5819-C8C9816E42B5}"/>
              </a:ext>
            </a:extLst>
          </p:cNvPr>
          <p:cNvSpPr txBox="1"/>
          <p:nvPr/>
        </p:nvSpPr>
        <p:spPr>
          <a:xfrm>
            <a:off x="229912" y="2592649"/>
            <a:ext cx="1420578" cy="430887"/>
          </a:xfrm>
          <a:prstGeom prst="rect">
            <a:avLst/>
          </a:prstGeom>
          <a:solidFill>
            <a:srgbClr val="6786A9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100" b="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signal processing instrument</a:t>
            </a:r>
            <a:endParaRPr lang="zh-CN" altLang="en-US" sz="1100" b="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0" name="直接连接符 68">
            <a:extLst>
              <a:ext uri="{FF2B5EF4-FFF2-40B4-BE49-F238E27FC236}">
                <a16:creationId xmlns:a16="http://schemas.microsoft.com/office/drawing/2014/main" id="{CE60CF6A-C4FE-2266-A008-FF39F47906DA}"/>
              </a:ext>
            </a:extLst>
          </p:cNvPr>
          <p:cNvCxnSpPr>
            <a:cxnSpLocks/>
          </p:cNvCxnSpPr>
          <p:nvPr/>
        </p:nvCxnSpPr>
        <p:spPr>
          <a:xfrm flipH="1">
            <a:off x="519210" y="2404572"/>
            <a:ext cx="178103" cy="250501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3">
            <a:extLst>
              <a:ext uri="{FF2B5EF4-FFF2-40B4-BE49-F238E27FC236}">
                <a16:creationId xmlns:a16="http://schemas.microsoft.com/office/drawing/2014/main" id="{A76EE0C7-1BD0-CAFE-4B05-CF4E6C01E891}"/>
              </a:ext>
            </a:extLst>
          </p:cNvPr>
          <p:cNvSpPr/>
          <p:nvPr/>
        </p:nvSpPr>
        <p:spPr>
          <a:xfrm>
            <a:off x="448590" y="3243908"/>
            <a:ext cx="280364" cy="101718"/>
          </a:xfrm>
          <a:prstGeom prst="rect">
            <a:avLst/>
          </a:prstGeom>
          <a:solidFill>
            <a:srgbClr val="FFFF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21FD33C-32D3-1B57-C868-85053FC6005F}"/>
              </a:ext>
            </a:extLst>
          </p:cNvPr>
          <p:cNvSpPr/>
          <p:nvPr/>
        </p:nvSpPr>
        <p:spPr>
          <a:xfrm>
            <a:off x="448590" y="2218255"/>
            <a:ext cx="315363" cy="154547"/>
          </a:xfrm>
          <a:prstGeom prst="rect">
            <a:avLst/>
          </a:prstGeom>
          <a:solidFill>
            <a:srgbClr val="FFFF0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接连接符 8">
            <a:extLst>
              <a:ext uri="{FF2B5EF4-FFF2-40B4-BE49-F238E27FC236}">
                <a16:creationId xmlns:a16="http://schemas.microsoft.com/office/drawing/2014/main" id="{70CEEA4E-1CC8-B209-E7C1-C25E03CEFA14}"/>
              </a:ext>
            </a:extLst>
          </p:cNvPr>
          <p:cNvCxnSpPr>
            <a:cxnSpLocks/>
          </p:cNvCxnSpPr>
          <p:nvPr/>
        </p:nvCxnSpPr>
        <p:spPr>
          <a:xfrm>
            <a:off x="763952" y="2260210"/>
            <a:ext cx="1318771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9">
            <a:extLst>
              <a:ext uri="{FF2B5EF4-FFF2-40B4-BE49-F238E27FC236}">
                <a16:creationId xmlns:a16="http://schemas.microsoft.com/office/drawing/2014/main" id="{89CA4496-F5F5-D6CD-320F-A13A872AA55E}"/>
              </a:ext>
            </a:extLst>
          </p:cNvPr>
          <p:cNvCxnSpPr>
            <a:cxnSpLocks/>
          </p:cNvCxnSpPr>
          <p:nvPr/>
        </p:nvCxnSpPr>
        <p:spPr>
          <a:xfrm>
            <a:off x="731431" y="3288676"/>
            <a:ext cx="768124" cy="6813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13">
            <a:extLst>
              <a:ext uri="{FF2B5EF4-FFF2-40B4-BE49-F238E27FC236}">
                <a16:creationId xmlns:a16="http://schemas.microsoft.com/office/drawing/2014/main" id="{3DB94860-9B6C-5D9E-5CBB-0E3C3214BC50}"/>
              </a:ext>
            </a:extLst>
          </p:cNvPr>
          <p:cNvCxnSpPr/>
          <p:nvPr/>
        </p:nvCxnSpPr>
        <p:spPr>
          <a:xfrm>
            <a:off x="2083143" y="2267209"/>
            <a:ext cx="0" cy="60187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19">
            <a:extLst>
              <a:ext uri="{FF2B5EF4-FFF2-40B4-BE49-F238E27FC236}">
                <a16:creationId xmlns:a16="http://schemas.microsoft.com/office/drawing/2014/main" id="{DB1BF8C3-D49F-C6CE-71FF-19C31DB9B7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499555" y="3219916"/>
            <a:ext cx="150935" cy="133283"/>
          </a:xfrm>
          <a:prstGeom prst="rect">
            <a:avLst/>
          </a:prstGeom>
        </p:spPr>
      </p:pic>
      <p:pic>
        <p:nvPicPr>
          <p:cNvPr id="27" name="图片 25">
            <a:extLst>
              <a:ext uri="{FF2B5EF4-FFF2-40B4-BE49-F238E27FC236}">
                <a16:creationId xmlns:a16="http://schemas.microsoft.com/office/drawing/2014/main" id="{A3424708-EBBC-6FF4-1302-DEE01013F4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992426" y="2719414"/>
            <a:ext cx="150935" cy="133283"/>
          </a:xfrm>
          <a:prstGeom prst="rect">
            <a:avLst/>
          </a:prstGeom>
        </p:spPr>
      </p:pic>
      <p:sp>
        <p:nvSpPr>
          <p:cNvPr id="28" name="矩形 12">
            <a:extLst>
              <a:ext uri="{FF2B5EF4-FFF2-40B4-BE49-F238E27FC236}">
                <a16:creationId xmlns:a16="http://schemas.microsoft.com/office/drawing/2014/main" id="{E7B51DEB-ECE3-36A4-8595-879A6CD5C5C4}"/>
              </a:ext>
            </a:extLst>
          </p:cNvPr>
          <p:cNvSpPr/>
          <p:nvPr/>
        </p:nvSpPr>
        <p:spPr>
          <a:xfrm>
            <a:off x="1158559" y="1698160"/>
            <a:ext cx="34289" cy="342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55">
            <a:extLst>
              <a:ext uri="{FF2B5EF4-FFF2-40B4-BE49-F238E27FC236}">
                <a16:creationId xmlns:a16="http://schemas.microsoft.com/office/drawing/2014/main" id="{1EF732B5-1C86-932A-BDA7-E2B3C922E624}"/>
              </a:ext>
            </a:extLst>
          </p:cNvPr>
          <p:cNvSpPr txBox="1"/>
          <p:nvPr/>
        </p:nvSpPr>
        <p:spPr>
          <a:xfrm>
            <a:off x="1145927" y="1971915"/>
            <a:ext cx="534121" cy="276999"/>
          </a:xfrm>
          <a:prstGeom prst="rect">
            <a:avLst/>
          </a:prstGeom>
          <a:solidFill>
            <a:srgbClr val="6786A9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35 m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57">
            <a:extLst>
              <a:ext uri="{FF2B5EF4-FFF2-40B4-BE49-F238E27FC236}">
                <a16:creationId xmlns:a16="http://schemas.microsoft.com/office/drawing/2014/main" id="{F3557229-0219-BBEB-9AD1-91EBBB7C17E4}"/>
              </a:ext>
            </a:extLst>
          </p:cNvPr>
          <p:cNvSpPr txBox="1"/>
          <p:nvPr/>
        </p:nvSpPr>
        <p:spPr>
          <a:xfrm>
            <a:off x="758051" y="3307963"/>
            <a:ext cx="662361" cy="276999"/>
          </a:xfrm>
          <a:prstGeom prst="rect">
            <a:avLst/>
          </a:prstGeom>
          <a:solidFill>
            <a:srgbClr val="6786A9"/>
          </a:solidFill>
        </p:spPr>
        <p:txBody>
          <a:bodyPr wrap="none" rtlCol="0" anchor="ctr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17.5 m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直接连接符 69">
            <a:extLst>
              <a:ext uri="{FF2B5EF4-FFF2-40B4-BE49-F238E27FC236}">
                <a16:creationId xmlns:a16="http://schemas.microsoft.com/office/drawing/2014/main" id="{9A1EEFF9-5758-2C7F-569D-0F8EDF96AA46}"/>
              </a:ext>
            </a:extLst>
          </p:cNvPr>
          <p:cNvCxnSpPr>
            <a:cxnSpLocks/>
          </p:cNvCxnSpPr>
          <p:nvPr/>
        </p:nvCxnSpPr>
        <p:spPr>
          <a:xfrm flipV="1">
            <a:off x="630337" y="3090944"/>
            <a:ext cx="104249" cy="143106"/>
          </a:xfrm>
          <a:prstGeom prst="line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52">
            <a:extLst>
              <a:ext uri="{FF2B5EF4-FFF2-40B4-BE49-F238E27FC236}">
                <a16:creationId xmlns:a16="http://schemas.microsoft.com/office/drawing/2014/main" id="{EEE20011-8A8A-9F1D-E133-D9F0887A1B33}"/>
              </a:ext>
            </a:extLst>
          </p:cNvPr>
          <p:cNvSpPr txBox="1"/>
          <p:nvPr/>
        </p:nvSpPr>
        <p:spPr>
          <a:xfrm>
            <a:off x="1796423" y="3835714"/>
            <a:ext cx="12474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00" dirty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Port cell</a:t>
            </a:r>
          </a:p>
        </p:txBody>
      </p:sp>
      <p:sp>
        <p:nvSpPr>
          <p:cNvPr id="33" name="文本框 13">
            <a:extLst>
              <a:ext uri="{FF2B5EF4-FFF2-40B4-BE49-F238E27FC236}">
                <a16:creationId xmlns:a16="http://schemas.microsoft.com/office/drawing/2014/main" id="{ED8A7B35-82A8-3821-7B54-EAEA6F920364}"/>
              </a:ext>
            </a:extLst>
          </p:cNvPr>
          <p:cNvSpPr txBox="1"/>
          <p:nvPr/>
        </p:nvSpPr>
        <p:spPr>
          <a:xfrm>
            <a:off x="4303829" y="3709755"/>
            <a:ext cx="452247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fontAlgn="auto">
              <a:buFont typeface="Wingdings" panose="05000000000000000000" pitchFamily="2" charset="2"/>
              <a:buChar char="Ø"/>
            </a:pPr>
            <a:r>
              <a:rPr lang="zh-CN" altLang="en-US" sz="1500" b="0" dirty="0">
                <a:latin typeface="Arial" panose="020B0604020202020204" pitchFamily="34" charset="0"/>
                <a:cs typeface="Arial" panose="020B0604020202020204" pitchFamily="34" charset="0"/>
              </a:rPr>
              <a:t>optical system: Vacuum chamber</a:t>
            </a:r>
          </a:p>
          <a:p>
            <a:pPr marL="214313" indent="-214313" fontAlgn="auto">
              <a:buFont typeface="Wingdings" panose="05000000000000000000" pitchFamily="2" charset="2"/>
              <a:buChar char="Ø"/>
            </a:pPr>
            <a:r>
              <a:rPr lang="zh-CN" altLang="en-US" sz="1500" b="0" dirty="0">
                <a:latin typeface="Arial" panose="020B0604020202020204" pitchFamily="34" charset="0"/>
                <a:cs typeface="Arial" panose="020B0604020202020204" pitchFamily="34" charset="0"/>
              </a:rPr>
              <a:t>Front-end optical detection system: Port Cell (electromagnetic and neutron shielding)</a:t>
            </a:r>
          </a:p>
          <a:p>
            <a:pPr marL="214313" indent="-214313" fontAlgn="auto">
              <a:buFont typeface="Wingdings" panose="05000000000000000000" pitchFamily="2" charset="2"/>
              <a:buChar char="Ø"/>
            </a:pPr>
            <a:r>
              <a:rPr lang="zh-CN" altLang="en-US" sz="1500" b="0" dirty="0">
                <a:latin typeface="Arial" panose="020B0604020202020204" pitchFamily="34" charset="0"/>
                <a:cs typeface="Arial" panose="020B0604020202020204" pitchFamily="34" charset="0"/>
              </a:rPr>
              <a:t>Back-end Data Acquisition and Processing System: Outside Bio-Shielded Walls</a:t>
            </a:r>
          </a:p>
        </p:txBody>
      </p:sp>
      <p:sp>
        <p:nvSpPr>
          <p:cNvPr id="35" name="文本框 11">
            <a:extLst>
              <a:ext uri="{FF2B5EF4-FFF2-40B4-BE49-F238E27FC236}">
                <a16:creationId xmlns:a16="http://schemas.microsoft.com/office/drawing/2014/main" id="{7D57BC4A-BB64-1F33-CC7B-FF78A5018E94}"/>
              </a:ext>
            </a:extLst>
          </p:cNvPr>
          <p:cNvSpPr txBox="1"/>
          <p:nvPr/>
        </p:nvSpPr>
        <p:spPr>
          <a:xfrm>
            <a:off x="4369300" y="3431147"/>
            <a:ext cx="28070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dirty="0">
                <a:solidFill>
                  <a:srgbClr val="3707E7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Subsystem layout</a:t>
            </a:r>
          </a:p>
        </p:txBody>
      </p:sp>
      <p:sp>
        <p:nvSpPr>
          <p:cNvPr id="37" name="文本框 64">
            <a:extLst>
              <a:ext uri="{FF2B5EF4-FFF2-40B4-BE49-F238E27FC236}">
                <a16:creationId xmlns:a16="http://schemas.microsoft.com/office/drawing/2014/main" id="{F6998964-4C7A-396B-F1C5-37A6AF481300}"/>
              </a:ext>
            </a:extLst>
          </p:cNvPr>
          <p:cNvSpPr txBox="1"/>
          <p:nvPr/>
        </p:nvSpPr>
        <p:spPr>
          <a:xfrm>
            <a:off x="4360596" y="2609850"/>
            <a:ext cx="445008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b="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Laser spot diameter on 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divertor</a:t>
            </a:r>
            <a:r>
              <a:rPr lang="zh-CN" altLang="en-US" sz="1400" b="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surface </a:t>
            </a:r>
            <a:r>
              <a:rPr lang="el-GR" altLang="zh-CN" sz="1400" b="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ϕ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=</a:t>
            </a:r>
            <a:r>
              <a:rPr lang="el-GR" altLang="zh-CN" sz="1400" b="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mm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Depth resolution</a:t>
            </a:r>
            <a:r>
              <a:rPr lang="zh-CN" altLang="en-US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l-GR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Lateral resolution: 10 </a:t>
            </a:r>
            <a:r>
              <a:rPr lang="el-GR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38" name="Rounded Rectangle 24">
            <a:extLst>
              <a:ext uri="{FF2B5EF4-FFF2-40B4-BE49-F238E27FC236}">
                <a16:creationId xmlns:a16="http://schemas.microsoft.com/office/drawing/2014/main" id="{E7A32094-A323-72F7-5641-5A2C0C0A539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72798" y="2423520"/>
            <a:ext cx="1196175" cy="429178"/>
          </a:xfrm>
          <a:prstGeom prst="roundRect">
            <a:avLst/>
          </a:prstGeom>
          <a:solidFill>
            <a:srgbClr val="678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Front-end optical inspection system</a:t>
            </a:r>
            <a:endParaRPr lang="en-US" altLang="zh-CN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2">
            <a:extLst>
              <a:ext uri="{FF2B5EF4-FFF2-40B4-BE49-F238E27FC236}">
                <a16:creationId xmlns:a16="http://schemas.microsoft.com/office/drawing/2014/main" id="{CEF2F216-375E-7A28-128E-C7D36408942A}"/>
              </a:ext>
            </a:extLst>
          </p:cNvPr>
          <p:cNvSpPr/>
          <p:nvPr/>
        </p:nvSpPr>
        <p:spPr>
          <a:xfrm>
            <a:off x="71500" y="810329"/>
            <a:ext cx="9001000" cy="338554"/>
          </a:xfrm>
          <a:prstGeom prst="rect">
            <a:avLst/>
          </a:prstGeom>
          <a:ln w="22225">
            <a:noFill/>
            <a:prstDash val="dash"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1600" b="1" dirty="0">
                <a:solidFill>
                  <a:srgbClr val="0000FF"/>
                </a:solidFill>
                <a:latin typeface="Arial "/>
                <a:cs typeface="Arial" panose="020B0604020202020204" pitchFamily="34" charset="0"/>
              </a:rPr>
              <a:t>Laser holography technique is used to in situ measure the surface morphology of divertor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C05CC76-7149-D89C-A25D-668E48936D6C}"/>
              </a:ext>
            </a:extLst>
          </p:cNvPr>
          <p:cNvSpPr txBox="1"/>
          <p:nvPr/>
        </p:nvSpPr>
        <p:spPr>
          <a:xfrm>
            <a:off x="1671457" y="4625202"/>
            <a:ext cx="188384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Layout of the DAMS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BCECFFF-4CD5-13E7-02B5-2A90E71D3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0163" y="2032496"/>
            <a:ext cx="646434" cy="5260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E3084EC-4FD0-F8CD-72E3-ACC30B07CD5A}"/>
              </a:ext>
            </a:extLst>
          </p:cNvPr>
          <p:cNvSpPr/>
          <p:nvPr/>
        </p:nvSpPr>
        <p:spPr>
          <a:xfrm>
            <a:off x="105788" y="1055728"/>
            <a:ext cx="8720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sz="1400" b="0" dirty="0">
                <a:latin typeface="Arial "/>
                <a:ea typeface="微软雅黑" panose="020B0503020204020204" pitchFamily="34" charset="-122"/>
                <a:cs typeface="Arial" panose="020B0604020202020204" pitchFamily="34" charset="0"/>
              </a:rPr>
              <a:t>Dual-wavelength digital holography technology for high-precision, wide dynamic range surface </a:t>
            </a:r>
            <a:r>
              <a:rPr lang="en-US" altLang="zh-CN" sz="1400" b="0" dirty="0">
                <a:latin typeface="Arial "/>
                <a:ea typeface="微软雅黑" panose="020B0503020204020204" pitchFamily="34" charset="-122"/>
                <a:cs typeface="Arial" panose="020B0604020202020204" pitchFamily="34" charset="0"/>
              </a:rPr>
              <a:t>morphology</a:t>
            </a:r>
            <a:r>
              <a:rPr lang="zh-CN" sz="1400" b="0" dirty="0">
                <a:latin typeface="Arial "/>
                <a:ea typeface="微软雅黑" panose="020B0503020204020204" pitchFamily="34" charset="-122"/>
                <a:cs typeface="Arial" panose="020B0604020202020204" pitchFamily="34" charset="0"/>
              </a:rPr>
              <a:t> measurements</a:t>
            </a:r>
            <a:r>
              <a:rPr lang="en-US" altLang="zh-CN" sz="1400" b="0" dirty="0">
                <a:latin typeface="Arial 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9A455E-4739-2CC5-B642-3F80F3172F9A}"/>
              </a:ext>
            </a:extLst>
          </p:cNvPr>
          <p:cNvSpPr txBox="1"/>
          <p:nvPr/>
        </p:nvSpPr>
        <p:spPr>
          <a:xfrm>
            <a:off x="4279144" y="1453694"/>
            <a:ext cx="4824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wavelength: </a:t>
            </a:r>
            <a:r>
              <a:rPr lang="zh-CN" altLang="en-US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532 nm and 530 nm</a:t>
            </a:r>
            <a:endParaRPr lang="en-US" altLang="zh-CN" sz="1400" b="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 wavelength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C9E7AE4-4113-0A6F-FF09-EE9487227DEE}"/>
              </a:ext>
            </a:extLst>
          </p:cNvPr>
          <p:cNvSpPr txBox="1"/>
          <p:nvPr/>
        </p:nvSpPr>
        <p:spPr>
          <a:xfrm>
            <a:off x="5877201" y="2162737"/>
            <a:ext cx="1014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141 </a:t>
            </a:r>
            <a:r>
              <a:rPr lang="en-US" altLang="zh-CN" sz="1400" b="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endParaRPr lang="zh-CN" altLang="en-US" sz="1400" b="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灯片编号占位符 2">
            <a:extLst>
              <a:ext uri="{FF2B5EF4-FFF2-40B4-BE49-F238E27FC236}">
                <a16:creationId xmlns:a16="http://schemas.microsoft.com/office/drawing/2014/main" id="{0AAF428B-CE44-6984-CA15-872EAC34D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11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497217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0200E-F0AC-C73A-6981-9DEB50711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A4540575-241A-A310-E52F-3976BED23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642"/>
            <a:ext cx="8100392" cy="519360"/>
          </a:xfrm>
        </p:spPr>
        <p:txBody>
          <a:bodyPr/>
          <a:lstStyle/>
          <a:p>
            <a:r>
              <a:rPr lang="es-ES" altLang="zh-CN" sz="2800" dirty="0">
                <a:solidFill>
                  <a:srgbClr val="0000FF"/>
                </a:solidFill>
              </a:rPr>
              <a:t> Divertor dust monitor system (DDMS)</a:t>
            </a:r>
          </a:p>
        </p:txBody>
      </p:sp>
      <p:pic>
        <p:nvPicPr>
          <p:cNvPr id="2" name="图片 1" descr="微信图片_20240204090424">
            <a:extLst>
              <a:ext uri="{FF2B5EF4-FFF2-40B4-BE49-F238E27FC236}">
                <a16:creationId xmlns:a16="http://schemas.microsoft.com/office/drawing/2014/main" id="{601E6957-F2FD-4BBC-C0E0-9BC4A584BAB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21119" t="41151" r="36652" b="9851"/>
          <a:stretch>
            <a:fillRect/>
          </a:stretch>
        </p:blipFill>
        <p:spPr>
          <a:xfrm>
            <a:off x="360047" y="2426893"/>
            <a:ext cx="3726090" cy="245228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B2AA170-F1E9-9AAB-5864-C37A1B9140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4349" y="1442994"/>
            <a:ext cx="884965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450"/>
              </a:spcBef>
              <a:spcAft>
                <a:spcPts val="450"/>
              </a:spcAft>
              <a:defRPr sz="1400" b="0">
                <a:latin typeface="Arial 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Piping layout: 16 vacuum suction pipes in the lower window, anti-dust tritium compatible valves.</a:t>
            </a:r>
            <a:endParaRPr lang="zh-CN" altLang="en-US" dirty="0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42E0AE9E-EF85-6DC7-40D1-40BACADDF3BA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1151472" y="2555737"/>
            <a:ext cx="485299" cy="502444"/>
          </a:xfrm>
          <a:prstGeom prst="straightConnector1">
            <a:avLst/>
          </a:prstGeom>
          <a:ln>
            <a:solidFill>
              <a:srgbClr val="3707E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421CE875-DB58-60A8-E01F-C5529885B97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1909" y="2048196"/>
            <a:ext cx="220932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450"/>
              </a:spcBef>
              <a:spcAft>
                <a:spcPts val="450"/>
              </a:spcAft>
              <a:defRPr sz="1400" b="0">
                <a:latin typeface="Arial "/>
              </a:defRPr>
            </a:lvl1pPr>
          </a:lstStyle>
          <a:p>
            <a:r>
              <a:rPr lang="en-US" altLang="zh-CN" dirty="0"/>
              <a:t>anti-dust tritium compatible valves</a:t>
            </a:r>
            <a:endParaRPr lang="zh-CN" altLang="en-US" dirty="0">
              <a:sym typeface="+mn-ea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F52E47F9-6F40-B7F2-E619-D29EB76B2050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1080927" y="2595205"/>
            <a:ext cx="162401" cy="594360"/>
          </a:xfrm>
          <a:prstGeom prst="straightConnector1">
            <a:avLst/>
          </a:prstGeom>
          <a:ln>
            <a:solidFill>
              <a:srgbClr val="3707E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7D2A1A0A-1D99-2478-919A-FB02D935314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01328" y="4523416"/>
            <a:ext cx="1296829" cy="5873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450"/>
              </a:spcBef>
              <a:spcAft>
                <a:spcPts val="450"/>
              </a:spcAft>
              <a:defRPr sz="1400" b="0">
                <a:latin typeface="Arial "/>
              </a:defRPr>
            </a:lvl1pPr>
          </a:lstStyle>
          <a:p>
            <a:r>
              <a:rPr lang="en-US" altLang="zh-CN" dirty="0">
                <a:sym typeface="+mn-ea"/>
              </a:rPr>
              <a:t>branch pipes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ym typeface="+mn-ea"/>
              </a:rPr>
              <a:t>(50 mm)</a:t>
            </a:r>
            <a:endParaRPr lang="zh-CN" altLang="en-US" dirty="0">
              <a:sym typeface="+mn-ea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4DC8EB61-F255-984E-B923-016B7B8A9AA9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1061561" y="4284491"/>
            <a:ext cx="450106" cy="28560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D81741AF-9FD4-84CC-A226-9449E3527E9B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V="1">
            <a:off x="1007745" y="3724811"/>
            <a:ext cx="179879" cy="84528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37B2D0C-44BC-DE7F-A165-A3DEEB3984C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871225" y="4752690"/>
            <a:ext cx="2412743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450"/>
              </a:spcBef>
              <a:spcAft>
                <a:spcPts val="450"/>
              </a:spcAft>
              <a:defRPr sz="1400" b="0">
                <a:latin typeface="Arial "/>
              </a:defRPr>
            </a:lvl1pPr>
          </a:lstStyle>
          <a:p>
            <a:r>
              <a:rPr lang="en-US" altLang="zh-CN" dirty="0">
                <a:sym typeface="+mn-ea"/>
              </a:rPr>
              <a:t>Main loop pipe (100 mm)</a:t>
            </a:r>
            <a:endParaRPr lang="zh-CN" altLang="en-US" dirty="0">
              <a:sym typeface="+mn-ea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40EBEC3-5AFA-1C12-5582-DC907596456F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 flipH="1" flipV="1">
            <a:off x="1908932" y="4522352"/>
            <a:ext cx="162401" cy="27003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上箭头 24">
            <a:extLst>
              <a:ext uri="{FF2B5EF4-FFF2-40B4-BE49-F238E27FC236}">
                <a16:creationId xmlns:a16="http://schemas.microsoft.com/office/drawing/2014/main" id="{C664BCE2-79FE-4B7B-289E-6ED5E579258F}"/>
              </a:ext>
            </a:extLst>
          </p:cNvPr>
          <p:cNvSpPr/>
          <p:nvPr/>
        </p:nvSpPr>
        <p:spPr>
          <a:xfrm rot="3420000">
            <a:off x="3834170" y="2470852"/>
            <a:ext cx="260033" cy="475298"/>
          </a:xfrm>
          <a:prstGeom prst="up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18" name="上箭头 25">
            <a:extLst>
              <a:ext uri="{FF2B5EF4-FFF2-40B4-BE49-F238E27FC236}">
                <a16:creationId xmlns:a16="http://schemas.microsoft.com/office/drawing/2014/main" id="{4496EC17-2000-7210-2296-0E8A107B557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4100000">
            <a:off x="3443811" y="2338021"/>
            <a:ext cx="241459" cy="475298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554F9AA-569E-DF29-1E88-6FA9726BB697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564540" y="2776436"/>
            <a:ext cx="124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Dust contained gas </a:t>
            </a:r>
            <a:endParaRPr lang="zh-CN" altLang="en-US" sz="1200" b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ECFA706-183C-7F80-0BB6-21F6A3A2E0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205871" y="2112755"/>
            <a:ext cx="1420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clean gas</a:t>
            </a:r>
            <a:endParaRPr lang="zh-CN" altLang="en-US" sz="1200" b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6B8A5074-489E-FB38-4C33-569CB0482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098" y="1155974"/>
            <a:ext cx="900415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450"/>
              </a:spcBef>
              <a:spcAft>
                <a:spcPts val="450"/>
              </a:spcAft>
              <a:defRPr sz="1400" b="0">
                <a:latin typeface="Arial 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dirty="0">
                <a:sym typeface="Arial" panose="020B0604020202020204" pitchFamily="34" charset="0"/>
              </a:rPr>
              <a:t> </a:t>
            </a:r>
            <a:r>
              <a:rPr lang="en-US" altLang="zh-CN" dirty="0">
                <a:sym typeface="Arial" panose="020B0604020202020204" pitchFamily="34" charset="0"/>
              </a:rPr>
              <a:t>Location at B1</a:t>
            </a:r>
            <a:r>
              <a:rPr lang="zh-CN" altLang="en-US" dirty="0">
                <a:sym typeface="Arial" panose="020B0604020202020204" pitchFamily="34" charset="0"/>
              </a:rPr>
              <a:t>，</a:t>
            </a:r>
            <a:r>
              <a:rPr lang="en-US" altLang="zh-CN" dirty="0">
                <a:sym typeface="Arial" panose="020B0604020202020204" pitchFamily="34" charset="0"/>
              </a:rPr>
              <a:t>connection with pump tube along the lower window wall.</a:t>
            </a: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CA298286-2C29-43B3-4BB4-04B341895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72" y="859009"/>
            <a:ext cx="9004151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450"/>
              </a:spcBef>
              <a:spcAft>
                <a:spcPts val="450"/>
              </a:spcAft>
              <a:defRPr sz="1400" b="0">
                <a:latin typeface="Arial 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n-US" dirty="0">
                <a:sym typeface="Arial" panose="020B0604020202020204" pitchFamily="34" charset="0"/>
              </a:rPr>
              <a:t> </a:t>
            </a:r>
            <a:r>
              <a:rPr lang="en-US" altLang="zh-CN" dirty="0">
                <a:sym typeface="Arial" panose="020B0604020202020204" pitchFamily="34" charset="0"/>
              </a:rPr>
              <a:t>Regularly remove and analysis the accumulated dust from bottom of the lower divertors.</a:t>
            </a:r>
          </a:p>
        </p:txBody>
      </p:sp>
      <p:pic>
        <p:nvPicPr>
          <p:cNvPr id="30" name="图片 29" descr="472cebf50d9d2e10c6989972ddf43ee">
            <a:extLst>
              <a:ext uri="{FF2B5EF4-FFF2-40B4-BE49-F238E27FC236}">
                <a16:creationId xmlns:a16="http://schemas.microsoft.com/office/drawing/2014/main" id="{192899D1-1A14-61BC-558A-52E961574335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822984" y="3446350"/>
            <a:ext cx="3399992" cy="1620000"/>
          </a:xfrm>
          <a:prstGeom prst="rect">
            <a:avLst/>
          </a:prstGeom>
          <a:ln w="15875">
            <a:solidFill>
              <a:srgbClr val="0070C0"/>
            </a:solidFill>
          </a:ln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656C73E3-BB3F-82D3-4117-CA8DCA410AD0}"/>
              </a:ext>
            </a:extLst>
          </p:cNvPr>
          <p:cNvSpPr txBox="1"/>
          <p:nvPr/>
        </p:nvSpPr>
        <p:spPr>
          <a:xfrm>
            <a:off x="5144797" y="4784699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Dust analysis</a:t>
            </a:r>
            <a:endParaRPr lang="zh-CN" altLang="en-US" sz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C8F671BE-BBDB-5C2F-1F49-79E0A60DB58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74757" y="1745379"/>
            <a:ext cx="3007641" cy="1652074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10CB093C-6667-4ABF-AF03-48B1CA801DEA}"/>
              </a:ext>
            </a:extLst>
          </p:cNvPr>
          <p:cNvSpPr txBox="1"/>
          <p:nvPr/>
        </p:nvSpPr>
        <p:spPr>
          <a:xfrm>
            <a:off x="5229388" y="2799055"/>
            <a:ext cx="2160132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spcBef>
                <a:spcPts val="450"/>
              </a:spcBef>
              <a:spcAft>
                <a:spcPts val="450"/>
              </a:spcAft>
              <a:defRPr sz="1400" b="0">
                <a:latin typeface="Arial "/>
              </a:defRPr>
            </a:lvl1pPr>
          </a:lstStyle>
          <a:p>
            <a:r>
              <a:rPr lang="en-US" altLang="zh-CN" dirty="0">
                <a:solidFill>
                  <a:srgbClr val="0000FF"/>
                </a:solidFill>
              </a:rPr>
              <a:t>Dust extraction position</a:t>
            </a:r>
            <a:endParaRPr lang="zh-CN" altLang="en-US" dirty="0">
              <a:solidFill>
                <a:srgbClr val="0000FF"/>
              </a:solidFill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B8F1AE21-75AC-D39D-1E0E-4DBCDDF3D052}"/>
              </a:ext>
            </a:extLst>
          </p:cNvPr>
          <p:cNvCxnSpPr>
            <a:cxnSpLocks/>
          </p:cNvCxnSpPr>
          <p:nvPr/>
        </p:nvCxnSpPr>
        <p:spPr>
          <a:xfrm flipV="1">
            <a:off x="6372200" y="2427067"/>
            <a:ext cx="212757" cy="288699"/>
          </a:xfrm>
          <a:prstGeom prst="straightConnector1">
            <a:avLst/>
          </a:prstGeom>
          <a:ln>
            <a:solidFill>
              <a:srgbClr val="3707E7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" name="灯片编号占位符 2">
            <a:extLst>
              <a:ext uri="{FF2B5EF4-FFF2-40B4-BE49-F238E27FC236}">
                <a16:creationId xmlns:a16="http://schemas.microsoft.com/office/drawing/2014/main" id="{CED823E6-791B-5AFE-4644-5038C6086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12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  <p:sp>
        <p:nvSpPr>
          <p:cNvPr id="8" name="椭圆形标注 19">
            <a:extLst>
              <a:ext uri="{FF2B5EF4-FFF2-40B4-BE49-F238E27FC236}">
                <a16:creationId xmlns:a16="http://schemas.microsoft.com/office/drawing/2014/main" id="{7ACA4F03-735A-B4F6-760B-4F78438879BE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2700814" y="3340477"/>
            <a:ext cx="394335" cy="384334"/>
          </a:xfrm>
          <a:prstGeom prst="wedgeEllipseCallout">
            <a:avLst>
              <a:gd name="adj1" fmla="val 600241"/>
              <a:gd name="adj2" fmla="val -141811"/>
            </a:avLst>
          </a:prstGeom>
          <a:noFill/>
          <a:ln w="349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</p:spTree>
    <p:extLst>
      <p:ext uri="{BB962C8B-B14F-4D97-AF65-F5344CB8AC3E}">
        <p14:creationId xmlns:p14="http://schemas.microsoft.com/office/powerpoint/2010/main" val="4020235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A8D70-ABF9-0496-BE44-A7CD9ADA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44ED277C-D92A-79AE-D878-5074F954F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8642"/>
            <a:ext cx="8100392" cy="519360"/>
          </a:xfrm>
        </p:spPr>
        <p:txBody>
          <a:bodyPr/>
          <a:lstStyle/>
          <a:p>
            <a:r>
              <a:rPr lang="es-ES" altLang="zh-CN" sz="2800" dirty="0">
                <a:solidFill>
                  <a:srgbClr val="0000FF"/>
                </a:solidFill>
              </a:rPr>
              <a:t> Material probe (MP)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934D25F-8269-4578-8421-4166EE322A5F}"/>
              </a:ext>
            </a:extLst>
          </p:cNvPr>
          <p:cNvGrpSpPr/>
          <p:nvPr/>
        </p:nvGrpSpPr>
        <p:grpSpPr>
          <a:xfrm>
            <a:off x="251299" y="826516"/>
            <a:ext cx="4896543" cy="1170509"/>
            <a:chOff x="0" y="598120"/>
            <a:chExt cx="10296235" cy="1560678"/>
          </a:xfrm>
        </p:grpSpPr>
        <p:sp>
          <p:nvSpPr>
            <p:cNvPr id="25" name="TextBox 223">
              <a:extLst>
                <a:ext uri="{FF2B5EF4-FFF2-40B4-BE49-F238E27FC236}">
                  <a16:creationId xmlns:a16="http://schemas.microsoft.com/office/drawing/2014/main" id="{EA81362F-E525-4D58-9F80-AB2555B7C8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98120"/>
              <a:ext cx="10296235" cy="941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13232" tIns="156617" rIns="313232" bIns="156617">
              <a:spAutoFit/>
            </a:bodyPr>
            <a:lstStyle>
              <a:lvl1pPr marL="457200" indent="-4572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500">
                  <a:solidFill>
                    <a:srgbClr val="000000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000000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08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indent="0" eaLnBrk="1" hangingPunct="1">
                <a:lnSpc>
                  <a:spcPts val="3424"/>
                </a:lnSpc>
                <a:spcBef>
                  <a:spcPct val="0"/>
                </a:spcBef>
                <a:buNone/>
              </a:pPr>
              <a:r>
                <a:rPr lang="en-US" altLang="zh-CN" sz="18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Measurement function</a:t>
              </a:r>
            </a:p>
          </p:txBody>
        </p:sp>
        <p:sp>
          <p:nvSpPr>
            <p:cNvPr id="27" name="文本框 8">
              <a:extLst>
                <a:ext uri="{FF2B5EF4-FFF2-40B4-BE49-F238E27FC236}">
                  <a16:creationId xmlns:a16="http://schemas.microsoft.com/office/drawing/2014/main" id="{0B1336D5-930A-426A-B4FA-3CCE48138939}"/>
                </a:ext>
              </a:extLst>
            </p:cNvPr>
            <p:cNvSpPr txBox="1"/>
            <p:nvPr/>
          </p:nvSpPr>
          <p:spPr>
            <a:xfrm>
              <a:off x="920024" y="1327714"/>
              <a:ext cx="7520207" cy="831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313" indent="-214313">
                <a:lnSpc>
                  <a:spcPct val="130000"/>
                </a:lnSpc>
                <a:buFont typeface="Wingdings" panose="05000000000000000000" charset="0"/>
                <a:buChar char="Ø"/>
              </a:pPr>
              <a:r>
                <a:rPr lang="en-US" altLang="zh-CN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N</a:t>
              </a:r>
              <a:r>
                <a:rPr lang="zh-CN" altLang="en-US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eutral</a:t>
              </a:r>
              <a:r>
                <a:rPr lang="en-US" altLang="zh-CN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-</a:t>
              </a:r>
              <a:r>
                <a:rPr lang="zh-CN" altLang="en-US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induced </a:t>
              </a:r>
              <a:r>
                <a:rPr lang="en-US" altLang="zh-CN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material </a:t>
              </a:r>
              <a:r>
                <a:rPr lang="zh-CN" altLang="en-US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erosion</a:t>
              </a:r>
            </a:p>
            <a:p>
              <a:pPr marL="214313" indent="-214313">
                <a:lnSpc>
                  <a:spcPct val="130000"/>
                </a:lnSpc>
                <a:buFont typeface="Wingdings" panose="05000000000000000000" charset="0"/>
                <a:buChar char="Ø"/>
              </a:pPr>
              <a:r>
                <a:rPr lang="en-US" altLang="zh-CN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F</a:t>
              </a:r>
              <a:r>
                <a:rPr lang="zh-CN" altLang="en-US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uel retention in </a:t>
              </a:r>
              <a:r>
                <a:rPr lang="en-US" altLang="zh-CN" sz="1400" dirty="0">
                  <a:solidFill>
                    <a:srgbClr val="0000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first wall material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C4914FF5-FE3E-9CBE-0E06-D7C39692B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45" y="3201695"/>
            <a:ext cx="4809751" cy="167419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DB479EC-0489-A4F1-809D-16B33902ACE9}"/>
              </a:ext>
            </a:extLst>
          </p:cNvPr>
          <p:cNvSpPr txBox="1"/>
          <p:nvPr/>
        </p:nvSpPr>
        <p:spPr>
          <a:xfrm>
            <a:off x="1907704" y="3241366"/>
            <a:ext cx="17984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of MPs</a:t>
            </a:r>
            <a:endParaRPr lang="zh-CN" altLang="en-US" sz="1200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DF031A-C86D-9324-D104-19B755D3C4FA}"/>
              </a:ext>
            </a:extLst>
          </p:cNvPr>
          <p:cNvSpPr txBox="1"/>
          <p:nvPr/>
        </p:nvSpPr>
        <p:spPr>
          <a:xfrm>
            <a:off x="460645" y="3556257"/>
            <a:ext cx="1572901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W coating + Inconel 718 substrate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5641AB1-425E-139B-BB00-3CBD8FE1D7B4}"/>
              </a:ext>
            </a:extLst>
          </p:cNvPr>
          <p:cNvSpPr txBox="1"/>
          <p:nvPr/>
        </p:nvSpPr>
        <p:spPr>
          <a:xfrm>
            <a:off x="359558" y="4214701"/>
            <a:ext cx="744226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latin typeface="Arial" panose="020B0604020202020204" pitchFamily="34" charset="0"/>
                <a:cs typeface="Arial" panose="020B0604020202020204" pitchFamily="34" charset="0"/>
              </a:rPr>
              <a:t>Modified bolt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C3AB622-7B78-1F95-6204-3CA7B73131DC}"/>
              </a:ext>
            </a:extLst>
          </p:cNvPr>
          <p:cNvGrpSpPr/>
          <p:nvPr/>
        </p:nvGrpSpPr>
        <p:grpSpPr>
          <a:xfrm>
            <a:off x="5435369" y="838678"/>
            <a:ext cx="2948703" cy="1383424"/>
            <a:chOff x="7643040" y="1025356"/>
            <a:chExt cx="3931604" cy="184456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EA293C9-E0CB-0027-A208-CA2107409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43040" y="1429921"/>
              <a:ext cx="2312348" cy="144000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159C860-B98A-16A1-D3EB-1D1DCCA2C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35869" y="1429921"/>
              <a:ext cx="1738775" cy="1440000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A6756C5-2474-1FC1-676A-FB976A762FC4}"/>
                </a:ext>
              </a:extLst>
            </p:cNvPr>
            <p:cNvSpPr txBox="1"/>
            <p:nvPr/>
          </p:nvSpPr>
          <p:spPr>
            <a:xfrm>
              <a:off x="7810352" y="1025356"/>
              <a:ext cx="37011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 erosion estimation by 3D-GAPS</a:t>
              </a:r>
              <a:endParaRPr lang="zh-CN" altLang="en-US" sz="12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63E56219-405A-78A2-315A-0E47D14DC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6926" y="3795886"/>
            <a:ext cx="1440000" cy="108000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4418E059-B9DA-8C36-4ACE-8A8AD21456B6}"/>
              </a:ext>
            </a:extLst>
          </p:cNvPr>
          <p:cNvGrpSpPr/>
          <p:nvPr/>
        </p:nvGrpSpPr>
        <p:grpSpPr>
          <a:xfrm>
            <a:off x="5728760" y="2254917"/>
            <a:ext cx="2702462" cy="1226577"/>
            <a:chOff x="7912586" y="3296915"/>
            <a:chExt cx="3603282" cy="1635436"/>
          </a:xfrm>
        </p:grpSpPr>
        <p:pic>
          <p:nvPicPr>
            <p:cNvPr id="20" name="图片 19" descr="装配">
              <a:extLst>
                <a:ext uri="{FF2B5EF4-FFF2-40B4-BE49-F238E27FC236}">
                  <a16:creationId xmlns:a16="http://schemas.microsoft.com/office/drawing/2014/main" id="{337FF15C-20AC-7E3A-3B0F-D74610627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12586" y="3653464"/>
              <a:ext cx="1773257" cy="126000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026B707A-7C2A-43DE-0350-219867B1A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35868" y="3672351"/>
              <a:ext cx="1680000" cy="1260000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CF868F9-41F8-5B59-A4EC-D0DDBD2CFC32}"/>
                </a:ext>
              </a:extLst>
            </p:cNvPr>
            <p:cNvSpPr txBox="1"/>
            <p:nvPr/>
          </p:nvSpPr>
          <p:spPr>
            <a:xfrm>
              <a:off x="9120752" y="3296915"/>
              <a:ext cx="173877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 mock-up</a:t>
              </a:r>
              <a:endParaRPr lang="zh-CN" altLang="en-US" sz="12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8B71E419-C4CB-5763-A09A-4B198B593B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3755" y="3795886"/>
            <a:ext cx="809524" cy="10800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41D26084-8001-5DB4-8F23-AAB957B27BCD}"/>
              </a:ext>
            </a:extLst>
          </p:cNvPr>
          <p:cNvSpPr txBox="1"/>
          <p:nvPr/>
        </p:nvSpPr>
        <p:spPr>
          <a:xfrm>
            <a:off x="6485186" y="3530582"/>
            <a:ext cx="1389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in EAST</a:t>
            </a:r>
            <a:endParaRPr lang="zh-CN" altLang="en-US" sz="1200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" name="表格 40">
            <a:extLst>
              <a:ext uri="{FF2B5EF4-FFF2-40B4-BE49-F238E27FC236}">
                <a16:creationId xmlns:a16="http://schemas.microsoft.com/office/drawing/2014/main" id="{23CCD4D2-A203-8CC5-CF2A-72CB5AC1154B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96908227"/>
              </p:ext>
            </p:extLst>
          </p:nvPr>
        </p:nvGraphicFramePr>
        <p:xfrm>
          <a:off x="382764" y="2197914"/>
          <a:ext cx="4547781" cy="9400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6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9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4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 coating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Thickness resolution 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Postern measurements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66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＞</a:t>
                      </a: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 </a:t>
                      </a:r>
                      <a:r>
                        <a:rPr lang="en-US" altLang="zh-CN" sz="11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lang="en-US" altLang="zh-CN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zh-CN" altLang="en-U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RBS, SEM, EDS, FIB etc.</a:t>
                      </a:r>
                      <a:endParaRPr lang="zh-CN" alt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灯片编号占位符 2">
            <a:extLst>
              <a:ext uri="{FF2B5EF4-FFF2-40B4-BE49-F238E27FC236}">
                <a16:creationId xmlns:a16="http://schemas.microsoft.com/office/drawing/2014/main" id="{8DBA1BC4-CCAD-9E3B-0C76-73CFFD475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13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754737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12430-C903-9D61-B29A-49D4794C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945884-CAFD-7E7B-1981-75FC12B06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solidFill>
                  <a:srgbClr val="0000FF"/>
                </a:solidFill>
              </a:rPr>
              <a:t>Outlines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9333A82-21C7-887C-2DDA-A60B3BE3A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275606"/>
            <a:ext cx="8280920" cy="3168352"/>
          </a:xfrm>
        </p:spPr>
        <p:txBody>
          <a:bodyPr/>
          <a:lstStyle/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/>
              <a:t>Introduction</a:t>
            </a:r>
          </a:p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>
                <a:latin typeface="Arial" panose="020B0604020202020204" pitchFamily="34" charset="0"/>
              </a:rPr>
              <a:t>Development of diagnostics for plasma wall interaction in EAST</a:t>
            </a:r>
          </a:p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</a:rPr>
              <a:t>Plasma wall interaction related diagnostics in BEST </a:t>
            </a:r>
          </a:p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2400" b="1" dirty="0">
                <a:solidFill>
                  <a:srgbClr val="0000FF"/>
                </a:solidFill>
              </a:rPr>
              <a:t>Summary and outlook</a:t>
            </a:r>
          </a:p>
        </p:txBody>
      </p:sp>
      <p:sp>
        <p:nvSpPr>
          <p:cNvPr id="4" name="灯片编号占位符 2">
            <a:extLst>
              <a:ext uri="{FF2B5EF4-FFF2-40B4-BE49-F238E27FC236}">
                <a16:creationId xmlns:a16="http://schemas.microsoft.com/office/drawing/2014/main" id="{F503BFE4-CE04-FFFF-528C-7CB7E4299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14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  <p:extLst>
      <p:ext uri="{BB962C8B-B14F-4D97-AF65-F5344CB8AC3E}">
        <p14:creationId xmlns:p14="http://schemas.microsoft.com/office/powerpoint/2010/main" val="673728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>
                <a:solidFill>
                  <a:srgbClr val="0000FF"/>
                </a:solidFill>
              </a:rPr>
              <a:t>Summary and outlook</a:t>
            </a:r>
          </a:p>
        </p:txBody>
      </p:sp>
      <p:sp>
        <p:nvSpPr>
          <p:cNvPr id="5" name="TextBox 16"/>
          <p:cNvSpPr txBox="1"/>
          <p:nvPr>
            <p:custDataLst>
              <p:tags r:id="rId1"/>
            </p:custDataLst>
          </p:nvPr>
        </p:nvSpPr>
        <p:spPr>
          <a:xfrm>
            <a:off x="179417" y="1059582"/>
            <a:ext cx="8785165" cy="3788725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spcAft>
                <a:spcPts val="1200"/>
              </a:spcAft>
            </a:pPr>
            <a:r>
              <a:rPr kumimoji="0" lang="en-US" altLang="zh-CN" sz="2000" kern="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Wingdings" panose="05000000000000000000" pitchFamily="2" charset="2"/>
              </a:rPr>
              <a:t>Plasma wall interaction related diagnostics have been developed in EAST and designed in BEST. </a:t>
            </a:r>
          </a:p>
          <a:p>
            <a:pPr marL="342900" indent="-342900" algn="l" eaLnBrk="1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1600" b="0" kern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Wingdings" panose="05000000000000000000" pitchFamily="2" charset="2"/>
              </a:rPr>
              <a:t>LIBS, edge spectroscopic, QMB and LENPA have been developed to real-time monitor the divertor and first wall condition in EAST.</a:t>
            </a:r>
          </a:p>
          <a:p>
            <a:pPr marL="342900" indent="-342900" algn="l" eaLnBrk="1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zh-CN" sz="1600" b="0" kern="0" dirty="0" err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Wingdings" panose="05000000000000000000" pitchFamily="2" charset="2"/>
              </a:rPr>
              <a:t>DiLIS</a:t>
            </a:r>
            <a:r>
              <a:rPr kumimoji="0" lang="en-US" altLang="zh-CN" sz="1600" b="0" kern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Wingdings" panose="05000000000000000000" pitchFamily="2" charset="2"/>
              </a:rPr>
              <a:t>, DAMS, DDMS and MP have been designed to monitor the condition of divertor, and first wall of BEST.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0" lang="en-US" altLang="zh-CN" sz="1600" b="0" kern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Wingdings" panose="05000000000000000000" pitchFamily="2" charset="2"/>
              </a:rPr>
              <a:t>Wall surface topography monitoring diagnostic system will be developed next year and experiments are planned in EAST to support the development of diagnostic for BEST.</a:t>
            </a:r>
          </a:p>
          <a:p>
            <a:pPr marL="342900" indent="-342900" algn="l" eaLnBrk="1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en-US" altLang="zh-CN" sz="1600" b="0" kern="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2">
            <a:extLst>
              <a:ext uri="{FF2B5EF4-FFF2-40B4-BE49-F238E27FC236}">
                <a16:creationId xmlns:a16="http://schemas.microsoft.com/office/drawing/2014/main" id="{BEDA8282-592A-940D-EDFA-22AAB2661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2896" y="4683919"/>
            <a:ext cx="2133600" cy="459581"/>
          </a:xfrm>
        </p:spPr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>
                <a:latin typeface="Arial" panose="020B0604020202020204" pitchFamily="34" charset="0"/>
              </a:rPr>
              <a:pPr>
                <a:defRPr/>
              </a:pPr>
              <a:t>15</a:t>
            </a:fld>
            <a:r>
              <a:rPr lang="en-US" altLang="zh-CN" dirty="0">
                <a:latin typeface="Arial" panose="020B0604020202020204" pitchFamily="34" charset="0"/>
              </a:rPr>
              <a:t>/16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D101F6-01AD-E4DA-60F8-AEFADEAAF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1F1534A4-FA44-43A4-A116-81BE9B1CF81B}" type="slidenum">
              <a:rPr lang="en-US" altLang="zh-CN" smtClean="0"/>
              <a:pPr>
                <a:defRPr/>
              </a:pPr>
              <a:t>16</a:t>
            </a:fld>
            <a:r>
              <a:rPr lang="en-US" altLang="zh-CN" dirty="0"/>
              <a:t>/16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C60F59D1-57CB-D55C-1F22-DBEC3E7D73C9}"/>
              </a:ext>
            </a:extLst>
          </p:cNvPr>
          <p:cNvSpPr txBox="1">
            <a:spLocks/>
          </p:cNvSpPr>
          <p:nvPr/>
        </p:nvSpPr>
        <p:spPr bwMode="auto">
          <a:xfrm>
            <a:off x="457200" y="1995243"/>
            <a:ext cx="8229600" cy="11530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29" tIns="45714" rIns="91429" bIns="45714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华文中宋" panose="0201060004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华文中宋" panose="0201060004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华文中宋" panose="0201060004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  <a:ea typeface="华文中宋" panose="0201060004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3600" kern="0" dirty="0"/>
              <a:t>Thanks for your attention</a:t>
            </a:r>
            <a:r>
              <a:rPr kumimoji="0" lang="en-US" sz="3600" kern="0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626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8c67f82-0cf1-4fc3-a554-d8f3579ad0cf"/>
  <p:tag name="COMMONDATA" val="eyJoZGlkIjoiODllMTc3OThiMWUwY2MzYzM2OWE4MzdlMDk2ZTdmOW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68*149"/>
  <p:tag name="TABLE_ENDDRAG_RECT" val="26*133*468*14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28_Sep_2010_物理诊断报告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 1">
      <a:majorFont>
        <a:latin typeface="Times New Roman"/>
        <a:ea typeface="华文中宋"/>
        <a:cs typeface=""/>
      </a:majorFont>
      <a:minorFont>
        <a:latin typeface="Times New Roman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5875">
          <a:solidFill>
            <a:srgbClr val="FF0000"/>
          </a:solidFill>
        </a:ln>
      </a:spPr>
      <a:bodyPr wrap="square" rtlCol="0" anchor="ctr">
        <a:spAutoFit/>
      </a:bodyPr>
      <a:lstStyle>
        <a:defPPr algn="ctr">
          <a:buNone/>
          <a:defRPr sz="1800" dirty="0" smtClean="0">
            <a:latin typeface="+mn-lt"/>
          </a:defRPr>
        </a:defPPr>
      </a:lstStyle>
    </a:spDef>
    <a:lnDef>
      <a:spPr>
        <a:ln w="12700">
          <a:solidFill>
            <a:schemeClr val="tx1"/>
          </a:solidFill>
          <a:tailEnd type="stealth" w="med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0">
          <a:noFill/>
        </a:ln>
      </a:spPr>
      <a:bodyPr wrap="none" rtlCol="0">
        <a:spAutoFit/>
      </a:bodyPr>
      <a:lstStyle>
        <a:defPPr>
          <a:buNone/>
          <a:defRPr sz="1600" dirty="0" smtClean="0"/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2538</TotalTime>
  <Words>1509</Words>
  <Application>Microsoft Office PowerPoint</Application>
  <PresentationFormat>全屏显示(16:9)</PresentationFormat>
  <Paragraphs>219</Paragraphs>
  <Slides>16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 </vt:lpstr>
      <vt:lpstr>黑体</vt:lpstr>
      <vt:lpstr>华文中宋</vt:lpstr>
      <vt:lpstr>微软雅黑</vt:lpstr>
      <vt:lpstr>Arial</vt:lpstr>
      <vt:lpstr>Cambria Math</vt:lpstr>
      <vt:lpstr>Times New Roman</vt:lpstr>
      <vt:lpstr>Wingdings</vt:lpstr>
      <vt:lpstr>28_Sep_2010_物理诊断报告</vt:lpstr>
      <vt:lpstr>Formel</vt:lpstr>
      <vt:lpstr>PowerPoint 演示文稿</vt:lpstr>
      <vt:lpstr>Outlines</vt:lpstr>
      <vt:lpstr>PowerPoint 演示文稿</vt:lpstr>
      <vt:lpstr>Outlines</vt:lpstr>
      <vt:lpstr>Laser induced breakdown spectroscopy (LIBS)</vt:lpstr>
      <vt:lpstr>Edge spectroscopic diagnostic </vt:lpstr>
      <vt:lpstr>Quartz crystal microbalance (QMB)</vt:lpstr>
      <vt:lpstr>Low energy neutral particle analyzer (LENPA)</vt:lpstr>
      <vt:lpstr>Outlines</vt:lpstr>
      <vt:lpstr> Divertor laser induced spectroscopy (DiLIS)</vt:lpstr>
      <vt:lpstr> Divertor ablation monitor system (DAMS)</vt:lpstr>
      <vt:lpstr> Divertor dust monitor system (DDMS)</vt:lpstr>
      <vt:lpstr> Material probe (MP)</vt:lpstr>
      <vt:lpstr>Outlines</vt:lpstr>
      <vt:lpstr>Summary and outlook</vt:lpstr>
      <vt:lpstr>PowerPoint 演示文稿</vt:lpstr>
    </vt:vector>
  </TitlesOfParts>
  <Company>IPPCAS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Wan Baonian</dc:creator>
  <cp:lastModifiedBy>rong yan</cp:lastModifiedBy>
  <cp:revision>2918</cp:revision>
  <dcterms:created xsi:type="dcterms:W3CDTF">2002-03-26T07:13:00Z</dcterms:created>
  <dcterms:modified xsi:type="dcterms:W3CDTF">2026-10-21T08:13:01Z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CE2CB10618BD4EC7AF30A63317CA2B5F_12</vt:lpwstr>
  </property>
</Properties>
</file>