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5" r:id="rId4"/>
  </p:sldMasterIdLst>
  <p:notesMasterIdLst>
    <p:notesMasterId r:id="rId35"/>
  </p:notesMasterIdLst>
  <p:handoutMasterIdLst>
    <p:handoutMasterId r:id="rId36"/>
  </p:handoutMasterIdLst>
  <p:sldIdLst>
    <p:sldId id="256" r:id="rId5"/>
    <p:sldId id="274" r:id="rId6"/>
    <p:sldId id="257" r:id="rId7"/>
    <p:sldId id="261" r:id="rId8"/>
    <p:sldId id="264" r:id="rId9"/>
    <p:sldId id="272" r:id="rId10"/>
    <p:sldId id="263" r:id="rId11"/>
    <p:sldId id="291" r:id="rId12"/>
    <p:sldId id="265" r:id="rId13"/>
    <p:sldId id="292" r:id="rId14"/>
    <p:sldId id="293" r:id="rId15"/>
    <p:sldId id="266" r:id="rId16"/>
    <p:sldId id="267" r:id="rId17"/>
    <p:sldId id="273" r:id="rId18"/>
    <p:sldId id="277" r:id="rId19"/>
    <p:sldId id="269" r:id="rId20"/>
    <p:sldId id="270" r:id="rId21"/>
    <p:sldId id="278" r:id="rId22"/>
    <p:sldId id="290" r:id="rId23"/>
    <p:sldId id="280" r:id="rId24"/>
    <p:sldId id="276" r:id="rId25"/>
    <p:sldId id="279" r:id="rId26"/>
    <p:sldId id="283" r:id="rId27"/>
    <p:sldId id="284" r:id="rId28"/>
    <p:sldId id="285" r:id="rId29"/>
    <p:sldId id="294" r:id="rId30"/>
    <p:sldId id="287" r:id="rId31"/>
    <p:sldId id="289" r:id="rId32"/>
    <p:sldId id="288" r:id="rId33"/>
    <p:sldId id="275" r:id="rId34"/>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Y PRESENTATION" id="{447C4A3C-3584-1A4F-81C6-482062197A61}">
          <p14:sldIdLst>
            <p14:sldId id="256"/>
            <p14:sldId id="274"/>
            <p14:sldId id="257"/>
            <p14:sldId id="261"/>
            <p14:sldId id="264"/>
            <p14:sldId id="272"/>
            <p14:sldId id="263"/>
            <p14:sldId id="291"/>
            <p14:sldId id="265"/>
            <p14:sldId id="292"/>
            <p14:sldId id="293"/>
            <p14:sldId id="266"/>
            <p14:sldId id="267"/>
            <p14:sldId id="273"/>
            <p14:sldId id="277"/>
            <p14:sldId id="269"/>
            <p14:sldId id="270"/>
            <p14:sldId id="278"/>
            <p14:sldId id="290"/>
            <p14:sldId id="280"/>
            <p14:sldId id="276"/>
            <p14:sldId id="279"/>
            <p14:sldId id="283"/>
            <p14:sldId id="284"/>
            <p14:sldId id="285"/>
            <p14:sldId id="294"/>
            <p14:sldId id="287"/>
            <p14:sldId id="289"/>
            <p14:sldId id="288"/>
            <p14:sldId id="27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5354"/>
    <a:srgbClr val="63C858"/>
    <a:srgbClr val="535353"/>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D40991-745B-4FA2-BEF6-5AE0F950014D}" v="118" dt="2026-07-08T09:23:49.652"/>
    <p1510:client id="{907CB6FC-CDC8-4FBB-ACC7-C49EC0CE18F8}" v="31" dt="2026-07-09T08:35:16.318"/>
    <p1510:client id="{AF859BF9-6100-48B1-AED3-1BED677B2E4C}" v="15" dt="2026-07-09T06:31:58.07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10"/>
    <p:restoredTop sz="95687"/>
  </p:normalViewPr>
  <p:slideViewPr>
    <p:cSldViewPr snapToGrid="0" snapToObjects="1">
      <p:cViewPr varScale="1">
        <p:scale>
          <a:sx n="93" d="100"/>
          <a:sy n="93" d="100"/>
        </p:scale>
        <p:origin x="640" y="5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56" d="100"/>
          <a:sy n="56" d="100"/>
        </p:scale>
        <p:origin x="2588" y="5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menico Aceto" userId="6f3ffcccc1bace5e" providerId="LiveId" clId="{907CB6FC-CDC8-4FBB-ACC7-C49EC0CE18F8}"/>
    <pc:docChg chg="undo custSel modSld">
      <pc:chgData name="Domenico Aceto" userId="6f3ffcccc1bace5e" providerId="LiveId" clId="{907CB6FC-CDC8-4FBB-ACC7-C49EC0CE18F8}" dt="2026-07-09T08:36:12.765" v="201" actId="20577"/>
      <pc:docMkLst>
        <pc:docMk/>
      </pc:docMkLst>
      <pc:sldChg chg="modSp mod">
        <pc:chgData name="Domenico Aceto" userId="6f3ffcccc1bace5e" providerId="LiveId" clId="{907CB6FC-CDC8-4FBB-ACC7-C49EC0CE18F8}" dt="2026-07-09T08:14:15.492" v="46"/>
        <pc:sldMkLst>
          <pc:docMk/>
          <pc:sldMk cId="611220992" sldId="264"/>
        </pc:sldMkLst>
        <pc:spChg chg="mod">
          <ac:chgData name="Domenico Aceto" userId="6f3ffcccc1bace5e" providerId="LiveId" clId="{907CB6FC-CDC8-4FBB-ACC7-C49EC0CE18F8}" dt="2026-07-09T08:14:15.492" v="46"/>
          <ac:spMkLst>
            <pc:docMk/>
            <pc:sldMk cId="611220992" sldId="264"/>
            <ac:spMk id="16" creationId="{63344DCD-EB33-5841-ECC0-691BDB709EA6}"/>
          </ac:spMkLst>
        </pc:spChg>
      </pc:sldChg>
      <pc:sldChg chg="modSp mod">
        <pc:chgData name="Domenico Aceto" userId="6f3ffcccc1bace5e" providerId="LiveId" clId="{907CB6FC-CDC8-4FBB-ACC7-C49EC0CE18F8}" dt="2026-07-09T08:16:05.387" v="93" actId="20577"/>
        <pc:sldMkLst>
          <pc:docMk/>
          <pc:sldMk cId="863735596" sldId="265"/>
        </pc:sldMkLst>
        <pc:spChg chg="mod">
          <ac:chgData name="Domenico Aceto" userId="6f3ffcccc1bace5e" providerId="LiveId" clId="{907CB6FC-CDC8-4FBB-ACC7-C49EC0CE18F8}" dt="2026-07-09T08:15:07.846" v="47" actId="20577"/>
          <ac:spMkLst>
            <pc:docMk/>
            <pc:sldMk cId="863735596" sldId="265"/>
            <ac:spMk id="7" creationId="{BA6BC2F0-95E9-B46D-CB77-75F2EF88C552}"/>
          </ac:spMkLst>
        </pc:spChg>
        <pc:spChg chg="mod">
          <ac:chgData name="Domenico Aceto" userId="6f3ffcccc1bace5e" providerId="LiveId" clId="{907CB6FC-CDC8-4FBB-ACC7-C49EC0CE18F8}" dt="2026-07-09T08:16:05.387" v="93" actId="20577"/>
          <ac:spMkLst>
            <pc:docMk/>
            <pc:sldMk cId="863735596" sldId="265"/>
            <ac:spMk id="13" creationId="{42E75D91-4E72-99EE-BF6F-51731EB3AB73}"/>
          </ac:spMkLst>
        </pc:spChg>
      </pc:sldChg>
      <pc:sldChg chg="modSp mod">
        <pc:chgData name="Domenico Aceto" userId="6f3ffcccc1bace5e" providerId="LiveId" clId="{907CB6FC-CDC8-4FBB-ACC7-C49EC0CE18F8}" dt="2026-07-09T08:16:25.078" v="94" actId="20577"/>
        <pc:sldMkLst>
          <pc:docMk/>
          <pc:sldMk cId="3875117543" sldId="266"/>
        </pc:sldMkLst>
        <pc:spChg chg="mod">
          <ac:chgData name="Domenico Aceto" userId="6f3ffcccc1bace5e" providerId="LiveId" clId="{907CB6FC-CDC8-4FBB-ACC7-C49EC0CE18F8}" dt="2026-07-09T08:16:25.078" v="94" actId="20577"/>
          <ac:spMkLst>
            <pc:docMk/>
            <pc:sldMk cId="3875117543" sldId="266"/>
            <ac:spMk id="10" creationId="{5C21F261-AEC5-AA49-8AE7-D48A62D78B66}"/>
          </ac:spMkLst>
        </pc:spChg>
      </pc:sldChg>
      <pc:sldChg chg="modSp mod">
        <pc:chgData name="Domenico Aceto" userId="6f3ffcccc1bace5e" providerId="LiveId" clId="{907CB6FC-CDC8-4FBB-ACC7-C49EC0CE18F8}" dt="2026-07-09T08:36:12.765" v="201" actId="20577"/>
        <pc:sldMkLst>
          <pc:docMk/>
          <pc:sldMk cId="3259223704" sldId="267"/>
        </pc:sldMkLst>
        <pc:spChg chg="mod">
          <ac:chgData name="Domenico Aceto" userId="6f3ffcccc1bace5e" providerId="LiveId" clId="{907CB6FC-CDC8-4FBB-ACC7-C49EC0CE18F8}" dt="2026-07-09T08:36:12.765" v="201" actId="20577"/>
          <ac:spMkLst>
            <pc:docMk/>
            <pc:sldMk cId="3259223704" sldId="267"/>
            <ac:spMk id="6" creationId="{5FEDD591-8FB4-17B5-1F0C-E38DA7E43650}"/>
          </ac:spMkLst>
        </pc:spChg>
        <pc:picChg chg="mod">
          <ac:chgData name="Domenico Aceto" userId="6f3ffcccc1bace5e" providerId="LiveId" clId="{907CB6FC-CDC8-4FBB-ACC7-C49EC0CE18F8}" dt="2026-07-09T08:16:53.579" v="95" actId="14100"/>
          <ac:picMkLst>
            <pc:docMk/>
            <pc:sldMk cId="3259223704" sldId="267"/>
            <ac:picMk id="2" creationId="{A057FEDE-8F8E-F445-129C-A404BB841FA1}"/>
          </ac:picMkLst>
        </pc:picChg>
      </pc:sldChg>
      <pc:sldChg chg="modSp mod">
        <pc:chgData name="Domenico Aceto" userId="6f3ffcccc1bace5e" providerId="LiveId" clId="{907CB6FC-CDC8-4FBB-ACC7-C49EC0CE18F8}" dt="2026-07-09T08:13:34.372" v="44" actId="20577"/>
        <pc:sldMkLst>
          <pc:docMk/>
          <pc:sldMk cId="172076857" sldId="272"/>
        </pc:sldMkLst>
        <pc:spChg chg="mod">
          <ac:chgData name="Domenico Aceto" userId="6f3ffcccc1bace5e" providerId="LiveId" clId="{907CB6FC-CDC8-4FBB-ACC7-C49EC0CE18F8}" dt="2026-07-09T08:13:34.372" v="44" actId="20577"/>
          <ac:spMkLst>
            <pc:docMk/>
            <pc:sldMk cId="172076857" sldId="272"/>
            <ac:spMk id="9" creationId="{EDE5EB8A-E78F-1F22-358D-AC3C788CB383}"/>
          </ac:spMkLst>
        </pc:spChg>
      </pc:sldChg>
      <pc:sldChg chg="modSp mod">
        <pc:chgData name="Domenico Aceto" userId="6f3ffcccc1bace5e" providerId="LiveId" clId="{907CB6FC-CDC8-4FBB-ACC7-C49EC0CE18F8}" dt="2026-07-09T08:32:23.831" v="160" actId="1076"/>
        <pc:sldMkLst>
          <pc:docMk/>
          <pc:sldMk cId="488502473" sldId="273"/>
        </pc:sldMkLst>
        <pc:spChg chg="mod">
          <ac:chgData name="Domenico Aceto" userId="6f3ffcccc1bace5e" providerId="LiveId" clId="{907CB6FC-CDC8-4FBB-ACC7-C49EC0CE18F8}" dt="2026-07-09T08:32:23.831" v="160" actId="1076"/>
          <ac:spMkLst>
            <pc:docMk/>
            <pc:sldMk cId="488502473" sldId="273"/>
            <ac:spMk id="40" creationId="{00000000-0000-0000-0000-000000000000}"/>
          </ac:spMkLst>
        </pc:spChg>
        <pc:picChg chg="mod">
          <ac:chgData name="Domenico Aceto" userId="6f3ffcccc1bace5e" providerId="LiveId" clId="{907CB6FC-CDC8-4FBB-ACC7-C49EC0CE18F8}" dt="2026-07-09T08:32:01.280" v="157" actId="14100"/>
          <ac:picMkLst>
            <pc:docMk/>
            <pc:sldMk cId="488502473" sldId="273"/>
            <ac:picMk id="2" creationId="{8F6E3EF9-A9D6-01EE-5D71-B6E76A69F467}"/>
          </ac:picMkLst>
        </pc:picChg>
      </pc:sldChg>
      <pc:sldChg chg="addSp delSp modSp mod">
        <pc:chgData name="Domenico Aceto" userId="6f3ffcccc1bace5e" providerId="LiveId" clId="{907CB6FC-CDC8-4FBB-ACC7-C49EC0CE18F8}" dt="2026-07-09T08:28:19.231" v="151" actId="1037"/>
        <pc:sldMkLst>
          <pc:docMk/>
          <pc:sldMk cId="3675977797" sldId="274"/>
        </pc:sldMkLst>
        <pc:spChg chg="add del mod">
          <ac:chgData name="Domenico Aceto" userId="6f3ffcccc1bace5e" providerId="LiveId" clId="{907CB6FC-CDC8-4FBB-ACC7-C49EC0CE18F8}" dt="2026-07-09T08:22:25.383" v="102" actId="478"/>
          <ac:spMkLst>
            <pc:docMk/>
            <pc:sldMk cId="3675977797" sldId="274"/>
            <ac:spMk id="2" creationId="{519FBE99-E720-5007-972F-117EF03876D2}"/>
          </ac:spMkLst>
        </pc:spChg>
        <pc:spChg chg="add mod">
          <ac:chgData name="Domenico Aceto" userId="6f3ffcccc1bace5e" providerId="LiveId" clId="{907CB6FC-CDC8-4FBB-ACC7-C49EC0CE18F8}" dt="2026-07-09T08:24:27.718" v="123" actId="1076"/>
          <ac:spMkLst>
            <pc:docMk/>
            <pc:sldMk cId="3675977797" sldId="274"/>
            <ac:spMk id="3" creationId="{B21D3CE7-6FE1-6E26-A351-3DBCDDBAF95F}"/>
          </ac:spMkLst>
        </pc:spChg>
        <pc:spChg chg="add mod">
          <ac:chgData name="Domenico Aceto" userId="6f3ffcccc1bace5e" providerId="LiveId" clId="{907CB6FC-CDC8-4FBB-ACC7-C49EC0CE18F8}" dt="2026-07-09T08:24:34.207" v="124" actId="1076"/>
          <ac:spMkLst>
            <pc:docMk/>
            <pc:sldMk cId="3675977797" sldId="274"/>
            <ac:spMk id="6" creationId="{BD96EF49-1581-7175-AAF6-F9099E6E8C44}"/>
          </ac:spMkLst>
        </pc:spChg>
        <pc:spChg chg="add mod">
          <ac:chgData name="Domenico Aceto" userId="6f3ffcccc1bace5e" providerId="LiveId" clId="{907CB6FC-CDC8-4FBB-ACC7-C49EC0CE18F8}" dt="2026-07-09T08:25:18.133" v="133" actId="1076"/>
          <ac:spMkLst>
            <pc:docMk/>
            <pc:sldMk cId="3675977797" sldId="274"/>
            <ac:spMk id="7" creationId="{DC2A5994-7481-25C7-C347-D75A54384ADF}"/>
          </ac:spMkLst>
        </pc:spChg>
        <pc:spChg chg="add mod ord">
          <ac:chgData name="Domenico Aceto" userId="6f3ffcccc1bace5e" providerId="LiveId" clId="{907CB6FC-CDC8-4FBB-ACC7-C49EC0CE18F8}" dt="2026-07-09T08:25:54.319" v="134" actId="208"/>
          <ac:spMkLst>
            <pc:docMk/>
            <pc:sldMk cId="3675977797" sldId="274"/>
            <ac:spMk id="8" creationId="{62D544D6-A043-4847-D2B3-28550BF214D1}"/>
          </ac:spMkLst>
        </pc:spChg>
        <pc:spChg chg="add mod">
          <ac:chgData name="Domenico Aceto" userId="6f3ffcccc1bace5e" providerId="LiveId" clId="{907CB6FC-CDC8-4FBB-ACC7-C49EC0CE18F8}" dt="2026-07-09T08:26:24.095" v="137" actId="208"/>
          <ac:spMkLst>
            <pc:docMk/>
            <pc:sldMk cId="3675977797" sldId="274"/>
            <ac:spMk id="9" creationId="{5DD67435-E598-3DF7-5703-C6E5C721C20F}"/>
          </ac:spMkLst>
        </pc:spChg>
        <pc:spChg chg="add mod">
          <ac:chgData name="Domenico Aceto" userId="6f3ffcccc1bace5e" providerId="LiveId" clId="{907CB6FC-CDC8-4FBB-ACC7-C49EC0CE18F8}" dt="2026-07-09T08:28:19.231" v="151" actId="1037"/>
          <ac:spMkLst>
            <pc:docMk/>
            <pc:sldMk cId="3675977797" sldId="274"/>
            <ac:spMk id="10" creationId="{ECBF924C-EAB8-F1EE-665A-0D446417BE1F}"/>
          </ac:spMkLst>
        </pc:spChg>
        <pc:picChg chg="ord">
          <ac:chgData name="Domenico Aceto" userId="6f3ffcccc1bace5e" providerId="LiveId" clId="{907CB6FC-CDC8-4FBB-ACC7-C49EC0CE18F8}" dt="2026-07-09T08:25:11.061" v="132" actId="167"/>
          <ac:picMkLst>
            <pc:docMk/>
            <pc:sldMk cId="3675977797" sldId="274"/>
            <ac:picMk id="24" creationId="{36C95D04-C41A-0E0A-9D38-087E3D3F29A5}"/>
          </ac:picMkLst>
        </pc:picChg>
      </pc:sldChg>
      <pc:sldChg chg="addSp delSp modSp mod modAnim">
        <pc:chgData name="Domenico Aceto" userId="6f3ffcccc1bace5e" providerId="LiveId" clId="{907CB6FC-CDC8-4FBB-ACC7-C49EC0CE18F8}" dt="2026-07-09T08:35:16.318" v="188" actId="20577"/>
        <pc:sldMkLst>
          <pc:docMk/>
          <pc:sldMk cId="4028284885" sldId="275"/>
        </pc:sldMkLst>
        <pc:spChg chg="mod">
          <ac:chgData name="Domenico Aceto" userId="6f3ffcccc1bace5e" providerId="LiveId" clId="{907CB6FC-CDC8-4FBB-ACC7-C49EC0CE18F8}" dt="2026-07-09T08:33:42.410" v="170" actId="164"/>
          <ac:spMkLst>
            <pc:docMk/>
            <pc:sldMk cId="4028284885" sldId="275"/>
            <ac:spMk id="2" creationId="{DC3DFEAE-22BF-5F09-E12D-90AFDB3B9CCC}"/>
          </ac:spMkLst>
        </pc:spChg>
        <pc:spChg chg="mod">
          <ac:chgData name="Domenico Aceto" userId="6f3ffcccc1bace5e" providerId="LiveId" clId="{907CB6FC-CDC8-4FBB-ACC7-C49EC0CE18F8}" dt="2026-07-09T08:35:16.318" v="188" actId="20577"/>
          <ac:spMkLst>
            <pc:docMk/>
            <pc:sldMk cId="4028284885" sldId="275"/>
            <ac:spMk id="3" creationId="{B7C12DEB-DC44-0162-5128-5CF42E80993F}"/>
          </ac:spMkLst>
        </pc:spChg>
        <pc:spChg chg="add del">
          <ac:chgData name="Domenico Aceto" userId="6f3ffcccc1bace5e" providerId="LiveId" clId="{907CB6FC-CDC8-4FBB-ACC7-C49EC0CE18F8}" dt="2026-07-09T08:32:32.618" v="162" actId="22"/>
          <ac:spMkLst>
            <pc:docMk/>
            <pc:sldMk cId="4028284885" sldId="275"/>
            <ac:spMk id="6" creationId="{0D7F6C39-EB78-D263-16F4-1CCA73A51428}"/>
          </ac:spMkLst>
        </pc:spChg>
        <pc:spChg chg="add mod">
          <ac:chgData name="Domenico Aceto" userId="6f3ffcccc1bace5e" providerId="LiveId" clId="{907CB6FC-CDC8-4FBB-ACC7-C49EC0CE18F8}" dt="2026-07-09T08:32:53.074" v="166" actId="1076"/>
          <ac:spMkLst>
            <pc:docMk/>
            <pc:sldMk cId="4028284885" sldId="275"/>
            <ac:spMk id="9" creationId="{485E0563-5040-2B3A-B7DD-874E4517DEB7}"/>
          </ac:spMkLst>
        </pc:spChg>
        <pc:grpChg chg="add mod">
          <ac:chgData name="Domenico Aceto" userId="6f3ffcccc1bace5e" providerId="LiveId" clId="{907CB6FC-CDC8-4FBB-ACC7-C49EC0CE18F8}" dt="2026-07-09T08:33:42.410" v="170" actId="164"/>
          <ac:grpSpMkLst>
            <pc:docMk/>
            <pc:sldMk cId="4028284885" sldId="275"/>
            <ac:grpSpMk id="10" creationId="{170EC294-DD2F-F0FD-D196-1D28839116E9}"/>
          </ac:grpSpMkLst>
        </pc:grpChg>
        <pc:picChg chg="mod ord">
          <ac:chgData name="Domenico Aceto" userId="6f3ffcccc1bace5e" providerId="LiveId" clId="{907CB6FC-CDC8-4FBB-ACC7-C49EC0CE18F8}" dt="2026-07-09T08:33:42.410" v="170" actId="164"/>
          <ac:picMkLst>
            <pc:docMk/>
            <pc:sldMk cId="4028284885" sldId="275"/>
            <ac:picMk id="31" creationId="{8019E50B-719E-6721-ADE8-92DCD0151512}"/>
          </ac:picMkLst>
        </pc:picChg>
      </pc:sldChg>
      <pc:sldChg chg="addSp delSp modSp mod">
        <pc:chgData name="Domenico Aceto" userId="6f3ffcccc1bace5e" providerId="LiveId" clId="{907CB6FC-CDC8-4FBB-ACC7-C49EC0CE18F8}" dt="2026-07-09T08:08:00.231" v="43" actId="1076"/>
        <pc:sldMkLst>
          <pc:docMk/>
          <pc:sldMk cId="2853410393" sldId="279"/>
        </pc:sldMkLst>
        <pc:spChg chg="add mod">
          <ac:chgData name="Domenico Aceto" userId="6f3ffcccc1bace5e" providerId="LiveId" clId="{907CB6FC-CDC8-4FBB-ACC7-C49EC0CE18F8}" dt="2026-07-09T08:07:32.994" v="34" actId="1076"/>
          <ac:spMkLst>
            <pc:docMk/>
            <pc:sldMk cId="2853410393" sldId="279"/>
            <ac:spMk id="7" creationId="{290C030D-8B04-6D2F-234F-FB48804C37A6}"/>
          </ac:spMkLst>
        </pc:spChg>
        <pc:spChg chg="add mod">
          <ac:chgData name="Domenico Aceto" userId="6f3ffcccc1bace5e" providerId="LiveId" clId="{907CB6FC-CDC8-4FBB-ACC7-C49EC0CE18F8}" dt="2026-07-09T08:08:00.231" v="43" actId="1076"/>
          <ac:spMkLst>
            <pc:docMk/>
            <pc:sldMk cId="2853410393" sldId="279"/>
            <ac:spMk id="8" creationId="{F2371525-3F9A-8845-F763-AA97BCFE5147}"/>
          </ac:spMkLst>
        </pc:spChg>
        <pc:spChg chg="del">
          <ac:chgData name="Domenico Aceto" userId="6f3ffcccc1bace5e" providerId="LiveId" clId="{907CB6FC-CDC8-4FBB-ACC7-C49EC0CE18F8}" dt="2026-07-09T08:01:52.661" v="0" actId="478"/>
          <ac:spMkLst>
            <pc:docMk/>
            <pc:sldMk cId="2853410393" sldId="279"/>
            <ac:spMk id="16" creationId="{62F1A948-50D8-068F-9E5B-72A2C5E37304}"/>
          </ac:spMkLst>
        </pc:spChg>
        <pc:spChg chg="del">
          <ac:chgData name="Domenico Aceto" userId="6f3ffcccc1bace5e" providerId="LiveId" clId="{907CB6FC-CDC8-4FBB-ACC7-C49EC0CE18F8}" dt="2026-07-09T08:01:58.948" v="1" actId="478"/>
          <ac:spMkLst>
            <pc:docMk/>
            <pc:sldMk cId="2853410393" sldId="279"/>
            <ac:spMk id="20" creationId="{21F1AECC-0DC9-542D-E6C1-0FF2BF24464F}"/>
          </ac:spMkLst>
        </pc:spChg>
        <pc:spChg chg="del">
          <ac:chgData name="Domenico Aceto" userId="6f3ffcccc1bace5e" providerId="LiveId" clId="{907CB6FC-CDC8-4FBB-ACC7-C49EC0CE18F8}" dt="2026-07-09T08:01:52.661" v="0" actId="478"/>
          <ac:spMkLst>
            <pc:docMk/>
            <pc:sldMk cId="2853410393" sldId="279"/>
            <ac:spMk id="22" creationId="{C3D7D846-90B2-CC2E-F465-A63B914C0CB4}"/>
          </ac:spMkLst>
        </pc:spChg>
        <pc:spChg chg="del">
          <ac:chgData name="Domenico Aceto" userId="6f3ffcccc1bace5e" providerId="LiveId" clId="{907CB6FC-CDC8-4FBB-ACC7-C49EC0CE18F8}" dt="2026-07-09T08:01:52.661" v="0" actId="478"/>
          <ac:spMkLst>
            <pc:docMk/>
            <pc:sldMk cId="2853410393" sldId="279"/>
            <ac:spMk id="23" creationId="{07293B21-34E5-2273-A848-1DD5750024E0}"/>
          </ac:spMkLst>
        </pc:spChg>
        <pc:spChg chg="del">
          <ac:chgData name="Domenico Aceto" userId="6f3ffcccc1bace5e" providerId="LiveId" clId="{907CB6FC-CDC8-4FBB-ACC7-C49EC0CE18F8}" dt="2026-07-09T08:01:52.661" v="0" actId="478"/>
          <ac:spMkLst>
            <pc:docMk/>
            <pc:sldMk cId="2853410393" sldId="279"/>
            <ac:spMk id="25" creationId="{7378A985-8535-F76C-5506-EAB4F8B4B530}"/>
          </ac:spMkLst>
        </pc:spChg>
        <pc:spChg chg="del">
          <ac:chgData name="Domenico Aceto" userId="6f3ffcccc1bace5e" providerId="LiveId" clId="{907CB6FC-CDC8-4FBB-ACC7-C49EC0CE18F8}" dt="2026-07-09T08:01:52.661" v="0" actId="478"/>
          <ac:spMkLst>
            <pc:docMk/>
            <pc:sldMk cId="2853410393" sldId="279"/>
            <ac:spMk id="26" creationId="{74A5F41F-2828-39EC-8784-7C3D61D03A4C}"/>
          </ac:spMkLst>
        </pc:spChg>
        <pc:spChg chg="del">
          <ac:chgData name="Domenico Aceto" userId="6f3ffcccc1bace5e" providerId="LiveId" clId="{907CB6FC-CDC8-4FBB-ACC7-C49EC0CE18F8}" dt="2026-07-09T08:01:52.661" v="0" actId="478"/>
          <ac:spMkLst>
            <pc:docMk/>
            <pc:sldMk cId="2853410393" sldId="279"/>
            <ac:spMk id="28" creationId="{01EACCA8-E07A-5BF7-6468-5BC0E596C444}"/>
          </ac:spMkLst>
        </pc:spChg>
        <pc:spChg chg="del">
          <ac:chgData name="Domenico Aceto" userId="6f3ffcccc1bace5e" providerId="LiveId" clId="{907CB6FC-CDC8-4FBB-ACC7-C49EC0CE18F8}" dt="2026-07-09T08:01:52.661" v="0" actId="478"/>
          <ac:spMkLst>
            <pc:docMk/>
            <pc:sldMk cId="2853410393" sldId="279"/>
            <ac:spMk id="29" creationId="{5218A4D4-51FB-90B5-44DF-4B8B96677D21}"/>
          </ac:spMkLst>
        </pc:spChg>
        <pc:spChg chg="del">
          <ac:chgData name="Domenico Aceto" userId="6f3ffcccc1bace5e" providerId="LiveId" clId="{907CB6FC-CDC8-4FBB-ACC7-C49EC0CE18F8}" dt="2026-07-09T08:01:52.661" v="0" actId="478"/>
          <ac:spMkLst>
            <pc:docMk/>
            <pc:sldMk cId="2853410393" sldId="279"/>
            <ac:spMk id="30" creationId="{4A37FD58-2E93-6765-F7FF-BFFBD08A326E}"/>
          </ac:spMkLst>
        </pc:spChg>
        <pc:spChg chg="del">
          <ac:chgData name="Domenico Aceto" userId="6f3ffcccc1bace5e" providerId="LiveId" clId="{907CB6FC-CDC8-4FBB-ACC7-C49EC0CE18F8}" dt="2026-07-09T08:01:52.661" v="0" actId="478"/>
          <ac:spMkLst>
            <pc:docMk/>
            <pc:sldMk cId="2853410393" sldId="279"/>
            <ac:spMk id="31" creationId="{B8504F49-F4CE-C58D-7121-09F1065D9F17}"/>
          </ac:spMkLst>
        </pc:spChg>
        <pc:spChg chg="del">
          <ac:chgData name="Domenico Aceto" userId="6f3ffcccc1bace5e" providerId="LiveId" clId="{907CB6FC-CDC8-4FBB-ACC7-C49EC0CE18F8}" dt="2026-07-09T08:01:52.661" v="0" actId="478"/>
          <ac:spMkLst>
            <pc:docMk/>
            <pc:sldMk cId="2853410393" sldId="279"/>
            <ac:spMk id="32" creationId="{7C97A935-34F9-BCAB-DEF5-117F7488855C}"/>
          </ac:spMkLst>
        </pc:spChg>
        <pc:picChg chg="add del mod">
          <ac:chgData name="Domenico Aceto" userId="6f3ffcccc1bace5e" providerId="LiveId" clId="{907CB6FC-CDC8-4FBB-ACC7-C49EC0CE18F8}" dt="2026-07-09T08:02:48.469" v="5" actId="478"/>
          <ac:picMkLst>
            <pc:docMk/>
            <pc:sldMk cId="2853410393" sldId="279"/>
            <ac:picMk id="4" creationId="{C0E07F28-9A80-BAB9-8311-D04496B6930B}"/>
          </ac:picMkLst>
        </pc:picChg>
        <pc:picChg chg="add mod">
          <ac:chgData name="Domenico Aceto" userId="6f3ffcccc1bace5e" providerId="LiveId" clId="{907CB6FC-CDC8-4FBB-ACC7-C49EC0CE18F8}" dt="2026-07-09T08:06:16.029" v="15" actId="1076"/>
          <ac:picMkLst>
            <pc:docMk/>
            <pc:sldMk cId="2853410393" sldId="279"/>
            <ac:picMk id="5" creationId="{09FE82F1-17F4-BEF0-E9FD-C5FF3C1E239A}"/>
          </ac:picMkLst>
        </pc:picChg>
        <pc:picChg chg="add mod">
          <ac:chgData name="Domenico Aceto" userId="6f3ffcccc1bace5e" providerId="LiveId" clId="{907CB6FC-CDC8-4FBB-ACC7-C49EC0CE18F8}" dt="2026-07-09T08:06:16.029" v="15" actId="1076"/>
          <ac:picMkLst>
            <pc:docMk/>
            <pc:sldMk cId="2853410393" sldId="279"/>
            <ac:picMk id="6" creationId="{9A9DDCDB-6CDB-E00F-27CC-244648C2C52C}"/>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6ADBDCA-C054-B155-AE2F-D250586B2DF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T"/>
          </a:p>
        </p:txBody>
      </p:sp>
      <p:sp>
        <p:nvSpPr>
          <p:cNvPr id="3" name="Date Placeholder 2">
            <a:extLst>
              <a:ext uri="{FF2B5EF4-FFF2-40B4-BE49-F238E27FC236}">
                <a16:creationId xmlns:a16="http://schemas.microsoft.com/office/drawing/2014/main" id="{438D4A15-F389-AE87-F299-A033343508F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17AB14A-E904-BD4E-A462-C94DF6BAB711}" type="datetimeFigureOut">
              <a:rPr lang="en-IT" smtClean="0"/>
              <a:t>10/19/2026</a:t>
            </a:fld>
            <a:endParaRPr lang="en-IT"/>
          </a:p>
        </p:txBody>
      </p:sp>
      <p:sp>
        <p:nvSpPr>
          <p:cNvPr id="4" name="Footer Placeholder 3">
            <a:extLst>
              <a:ext uri="{FF2B5EF4-FFF2-40B4-BE49-F238E27FC236}">
                <a16:creationId xmlns:a16="http://schemas.microsoft.com/office/drawing/2014/main" id="{6A533C94-693B-E521-16D0-CA8DA85D895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T"/>
          </a:p>
        </p:txBody>
      </p:sp>
      <p:sp>
        <p:nvSpPr>
          <p:cNvPr id="5" name="Slide Number Placeholder 4">
            <a:extLst>
              <a:ext uri="{FF2B5EF4-FFF2-40B4-BE49-F238E27FC236}">
                <a16:creationId xmlns:a16="http://schemas.microsoft.com/office/drawing/2014/main" id="{48860BA9-EBDB-EF6C-8CD4-25C59B29DF0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B410692-220A-F84D-B8A1-D47CDFDC0798}" type="slidenum">
              <a:rPr lang="en-IT" smtClean="0"/>
              <a:t>‹N›</a:t>
            </a:fld>
            <a:endParaRPr lang="en-IT"/>
          </a:p>
        </p:txBody>
      </p:sp>
    </p:spTree>
    <p:extLst>
      <p:ext uri="{BB962C8B-B14F-4D97-AF65-F5344CB8AC3E}">
        <p14:creationId xmlns:p14="http://schemas.microsoft.com/office/powerpoint/2010/main" val="384997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D720A3-C3E5-8E45-987B-4412449CC408}" type="datetimeFigureOut">
              <a:rPr lang="en-IT" smtClean="0"/>
              <a:t>10/19/2026</a:t>
            </a:fld>
            <a:endParaRPr lang="en-I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7612DF-DD16-054D-B534-4E5AC542591A}" type="slidenum">
              <a:rPr lang="en-IT" smtClean="0"/>
              <a:t>‹N›</a:t>
            </a:fld>
            <a:endParaRPr lang="en-IT"/>
          </a:p>
        </p:txBody>
      </p:sp>
    </p:spTree>
    <p:extLst>
      <p:ext uri="{BB962C8B-B14F-4D97-AF65-F5344CB8AC3E}">
        <p14:creationId xmlns:p14="http://schemas.microsoft.com/office/powerpoint/2010/main" val="2005325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Energy balance: 38 mJ per burst at 500 Hz = 19 W; into 10 slm of air this is an adiabatic rise of 88 K, i.e. 388 K, matching the 380 K SPS rotational temperature - almost all the dissipated power ends up as gas enthalpy. (Assumes 500 Hz burst repetition - confirm.)</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 air the N2+ FNS(0,0) 391.4 nm over N2 SPS(0,0) 337.1 nm ratio is the standard E/N proxy: the two upper states have very different thresholds (18.7 vs 11.0 eV), so their ratio is steeply field-dependent. The conversion to E/N needs a collisional-radiative model (quenching, cascade) - that is exactly why we add EFISH two slides later. The SPS(0,0) rotational envelope gives ~380 K, consistent with the energy balance on the electrical slide.</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Closed reactor, burst-averaged. Two cautions for this audience. (1) The FNS/SPS drop with argon is NOT automatically a lower E/N: Ar metastables transfer energy to N2(C) and boost SPS, which lowers the ratio at constant field. OES alone cannot separate the two - this is the question EFISH answers. (2) The SPS Delta-v ratio tracks the C-state vibrational distribution, a proxy of ground-state N2(v), relevant because O + N2(v) -&gt; NO + N is the low-temperature Zel'dovich channel. Rotational temperature is unchanged, so the trends are not thermal.</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These are ICCD-LIF values in the OPEN tube, on the axis downstream of the discharge zone (x0 ~1 cm after the sheath). The flow model (next slide, backup) puts x0 exactly at the reattachment of the recirculation bubble behind the sheath, so only the two downstream points can be read as an afterglow time: 130 -&gt; 200 ppm over 2-3 ms. CAUTION: these are two orders of magnitude above the PMT-LIF values at the nozzle exit (slide after next). Be ready to explain the different configuration and probe point, or do not quote both absolute scales.</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Downstream of the nozzle. NO gamma v'=0 progression is clean in air, 80/20 and even dry argon: ambient air is entrained and the plasma still makes NO. OH is strong in the discharge (see backup OH-LIF slide) and marginal downstream, which is the "short-lived marker of the active region" point of the abstract. Caveat: LIF = density x fluorescence yield; quenching by N2/O2/H2O is much stronger than by Ar, so argon signals are favoured.</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PMT LIF at 226.16 nm, closed reactor, at the nozzle exit. Calibration with the certified 116 ppm NO/N2 mixture in all four carriers: one slope (4.6e-10 V s/ppm) - the transition is saturated, so quenching differences cancel. The delay scan is flat because the gas needs ~10 ms from the discharge to the nozzle, five burst periods at 500 Hz (confirm the burst rate). Argon gives 0.28 ppm vs 0.06-0.08 ppm with air in the feed. These values are far below the open-tube ICCD scale: different configuration and probe point; jet dilution at the probe is below 1.4x, so it does not explain the gap.</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Close on the ladder: field (OES, EFISH) -&gt; gas-phase species (LIF, FT-IR) -&gt; liquid (Raman). The decontamination results are the application payoff, not the claim of this talk.</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applied field breaks the inversion symmetry of the gas; a focused ns laser at omega then generates a coherent signal at 2 omega whose intensity scales as (N chi3 E)^2 I^2. Calibrated against a known Laplacian field (discharge off), it gives the absolute field with the laser-pulse time resolution and no assumption on excitation or quenching rates. Here it is set up to answer the question left open by OES in argon mixtures. [If you have field data by the talk, replace the schematic with the E(t) trace.]</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Calibration: the certified 116 ppm NO/N2 standard is metered into the feed (10 slm; 7 slm for pure argon) and the PMT LIF signal is integrated 18-75 ns after the 226.16 nm pulse. One slope fits all four carriers within 7 %, because the transition is saturated. With the discharge on (discharge-off run subtracted) the nozzle exit carries 0.076 ppm (air), 0.055 (80/20), 0.067 (50/50) and 0.284 ppm (argon). All four lie below 0.3 ppm, where the calibration is sub-linear because of NO flow delivery, so read them as lower bounds. The argon/air factor of ~4 is the robust result. Expect the question about the much larger open-tube ICCD values: different configuration and probe point; jet dilution at the probe is below 1.4x.</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AIN COVER DARK">
    <p:spTree>
      <p:nvGrpSpPr>
        <p:cNvPr id="1" name=""/>
        <p:cNvGrpSpPr/>
        <p:nvPr/>
      </p:nvGrpSpPr>
      <p:grpSpPr>
        <a:xfrm>
          <a:off x="0" y="0"/>
          <a:ext cx="0" cy="0"/>
          <a:chOff x="0" y="0"/>
          <a:chExt cx="0" cy="0"/>
        </a:xfrm>
      </p:grpSpPr>
      <p:pic>
        <p:nvPicPr>
          <p:cNvPr id="1368" name="Picture 1367">
            <a:extLst>
              <a:ext uri="{FF2B5EF4-FFF2-40B4-BE49-F238E27FC236}">
                <a16:creationId xmlns:a16="http://schemas.microsoft.com/office/drawing/2014/main" id="{9AA387C8-E0CB-85FC-3B2E-FDB67116FB8D}"/>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74353" y="-118910"/>
            <a:ext cx="9415757" cy="5351309"/>
          </a:xfrm>
          <a:prstGeom prst="rect">
            <a:avLst/>
          </a:prstGeom>
        </p:spPr>
      </p:pic>
      <p:sp>
        <p:nvSpPr>
          <p:cNvPr id="1357" name="Line">
            <a:extLst>
              <a:ext uri="{FF2B5EF4-FFF2-40B4-BE49-F238E27FC236}">
                <a16:creationId xmlns:a16="http://schemas.microsoft.com/office/drawing/2014/main" id="{5C88EFC8-C018-0788-06D6-4E21B6A3FE82}"/>
              </a:ext>
            </a:extLst>
          </p:cNvPr>
          <p:cNvSpPr/>
          <p:nvPr userDrawn="1"/>
        </p:nvSpPr>
        <p:spPr>
          <a:xfrm>
            <a:off x="1098550" y="4102677"/>
            <a:ext cx="6946901" cy="0"/>
          </a:xfrm>
          <a:prstGeom prst="line">
            <a:avLst/>
          </a:prstGeom>
          <a:ln w="6350">
            <a:solidFill>
              <a:srgbClr val="FFFFFF"/>
            </a:solidFill>
            <a:miter lim="400000"/>
          </a:ln>
        </p:spPr>
        <p:txBody>
          <a:bodyPr lIns="19050" tIns="19050" rIns="19050" bIns="19050" anchor="ctr"/>
          <a:lstStyle/>
          <a:p>
            <a:endParaRPr sz="422" dirty="0">
              <a:latin typeface="Calibri" panose="020F0502020204030204" pitchFamily="34" charset="0"/>
              <a:cs typeface="Calibri" panose="020F0502020204030204" pitchFamily="34" charset="0"/>
            </a:endParaRPr>
          </a:p>
        </p:txBody>
      </p:sp>
      <p:sp>
        <p:nvSpPr>
          <p:cNvPr id="1360" name="Text Placeholder 1371">
            <a:extLst>
              <a:ext uri="{FF2B5EF4-FFF2-40B4-BE49-F238E27FC236}">
                <a16:creationId xmlns:a16="http://schemas.microsoft.com/office/drawing/2014/main" id="{9BD75CCF-9654-29F3-CFDC-C706FA7F50E1}"/>
              </a:ext>
            </a:extLst>
          </p:cNvPr>
          <p:cNvSpPr>
            <a:spLocks noGrp="1"/>
          </p:cNvSpPr>
          <p:nvPr>
            <p:ph type="body" sz="quarter" idx="10" hasCustomPrompt="1"/>
          </p:nvPr>
        </p:nvSpPr>
        <p:spPr>
          <a:xfrm>
            <a:off x="1096200" y="2062800"/>
            <a:ext cx="6945750" cy="341050"/>
          </a:xfrm>
          <a:prstGeom prst="rect">
            <a:avLst/>
          </a:prstGeom>
        </p:spPr>
        <p:txBody>
          <a:bodyPr wrap="square" lIns="0" tIns="36000" rIns="180000" bIns="0">
            <a:spAutoFit/>
          </a:bodyPr>
          <a:lstStyle>
            <a:lvl1pPr marL="0" indent="0">
              <a:spcBef>
                <a:spcPts val="0"/>
              </a:spcBef>
              <a:buNone/>
              <a:defRPr sz="2200" b="1" i="0">
                <a:solidFill>
                  <a:schemeClr val="tx2"/>
                </a:solidFill>
                <a:latin typeface="Calibri" panose="020F0502020204030204" pitchFamily="34" charset="0"/>
                <a:ea typeface="Open Sans" panose="020B0606030504020204" pitchFamily="34" charset="0"/>
                <a:cs typeface="Calibri" panose="020F0502020204030204" pitchFamily="34" charset="0"/>
              </a:defRPr>
            </a:lvl1pPr>
          </a:lstStyle>
          <a:p>
            <a:pPr lvl="0"/>
            <a:r>
              <a:rPr lang="en-GB" dirty="0"/>
              <a:t>EDIT TITLE</a:t>
            </a:r>
          </a:p>
        </p:txBody>
      </p:sp>
      <p:sp>
        <p:nvSpPr>
          <p:cNvPr id="1361" name="Text Placeholder 1373">
            <a:extLst>
              <a:ext uri="{FF2B5EF4-FFF2-40B4-BE49-F238E27FC236}">
                <a16:creationId xmlns:a16="http://schemas.microsoft.com/office/drawing/2014/main" id="{9CFD3639-6FAB-2A11-1D98-826E1355E7F8}"/>
              </a:ext>
            </a:extLst>
          </p:cNvPr>
          <p:cNvSpPr>
            <a:spLocks noGrp="1"/>
          </p:cNvSpPr>
          <p:nvPr>
            <p:ph type="body" sz="quarter" idx="11" hasCustomPrompt="1"/>
          </p:nvPr>
        </p:nvSpPr>
        <p:spPr>
          <a:xfrm>
            <a:off x="1096200" y="3719030"/>
            <a:ext cx="3204330" cy="264318"/>
          </a:xfrm>
          <a:prstGeom prst="roundRect">
            <a:avLst/>
          </a:prstGeom>
          <a:solidFill>
            <a:schemeClr val="accent1"/>
          </a:solidFill>
        </p:spPr>
        <p:txBody>
          <a:bodyPr wrap="none" lIns="36000" tIns="36000" rIns="36000" bIns="36000" anchor="ctr" anchorCtr="0">
            <a:spAutoFit/>
          </a:bodyPr>
          <a:lstStyle>
            <a:lvl1pPr marL="0" indent="0" algn="l">
              <a:buNone/>
              <a:defRPr sz="12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stStyle>
          <a:p>
            <a:r>
              <a:rPr lang="en-GB" dirty="0"/>
              <a:t>EDIT (ISTP – CNR, Milano or Padova or Bari, Italy)</a:t>
            </a:r>
          </a:p>
        </p:txBody>
      </p:sp>
      <p:sp>
        <p:nvSpPr>
          <p:cNvPr id="1362" name="Text Placeholder 1377">
            <a:extLst>
              <a:ext uri="{FF2B5EF4-FFF2-40B4-BE49-F238E27FC236}">
                <a16:creationId xmlns:a16="http://schemas.microsoft.com/office/drawing/2014/main" id="{3215D2C0-65DB-CB06-F7F7-5BC3A0239B67}"/>
              </a:ext>
            </a:extLst>
          </p:cNvPr>
          <p:cNvSpPr>
            <a:spLocks noGrp="1"/>
          </p:cNvSpPr>
          <p:nvPr>
            <p:ph type="body" sz="quarter" idx="12" hasCustomPrompt="1"/>
          </p:nvPr>
        </p:nvSpPr>
        <p:spPr>
          <a:xfrm>
            <a:off x="1096200" y="2746800"/>
            <a:ext cx="6945750" cy="244101"/>
          </a:xfrm>
          <a:prstGeom prst="rect">
            <a:avLst/>
          </a:prstGeom>
        </p:spPr>
        <p:txBody>
          <a:bodyPr lIns="0" tIns="36000" rIns="0" bIns="0" anchor="t" anchorCtr="0">
            <a:spAutoFit/>
          </a:bodyPr>
          <a:lstStyle>
            <a:lvl1pPr marL="0" indent="0">
              <a:spcBef>
                <a:spcPts val="0"/>
              </a:spcBef>
              <a:buFontTx/>
              <a:buNone/>
              <a:defRPr sz="1500" b="1" i="0">
                <a:solidFill>
                  <a:schemeClr val="tx2"/>
                </a:solidFill>
                <a:latin typeface="Calibri" panose="020F0502020204030204" pitchFamily="34" charset="0"/>
                <a:ea typeface="Open Sans" panose="020B0606030504020204" pitchFamily="34" charset="0"/>
                <a:cs typeface="Calibri" panose="020F0502020204030204" pitchFamily="34" charset="0"/>
              </a:defRPr>
            </a:lvl1pPr>
          </a:lstStyle>
          <a:p>
            <a:pPr lvl="0"/>
            <a:r>
              <a:rPr lang="en-GB" dirty="0"/>
              <a:t>EDIT AUTHOR – N. Surname</a:t>
            </a:r>
          </a:p>
        </p:txBody>
      </p:sp>
      <p:sp>
        <p:nvSpPr>
          <p:cNvPr id="1363" name="Text Placeholder 1379">
            <a:extLst>
              <a:ext uri="{FF2B5EF4-FFF2-40B4-BE49-F238E27FC236}">
                <a16:creationId xmlns:a16="http://schemas.microsoft.com/office/drawing/2014/main" id="{662EC36B-AFEC-915C-F9DD-E5EFE6412D41}"/>
              </a:ext>
            </a:extLst>
          </p:cNvPr>
          <p:cNvSpPr>
            <a:spLocks noGrp="1"/>
          </p:cNvSpPr>
          <p:nvPr>
            <p:ph type="body" sz="quarter" idx="13" hasCustomPrompt="1"/>
          </p:nvPr>
        </p:nvSpPr>
        <p:spPr>
          <a:xfrm>
            <a:off x="1096200" y="4190400"/>
            <a:ext cx="3796200" cy="338554"/>
          </a:xfrm>
          <a:prstGeom prst="rect">
            <a:avLst/>
          </a:prstGeom>
        </p:spPr>
        <p:txBody>
          <a:bodyPr wrap="square" lIns="0">
            <a:spAutoFit/>
          </a:bodyPr>
          <a:lstStyle>
            <a:lvl1pPr marL="0" marR="0" indent="0" algn="l" defTabSz="309563" rtl="0" eaLnBrk="1" fontAlgn="auto" latinLnBrk="0" hangingPunct="1">
              <a:lnSpc>
                <a:spcPct val="100000"/>
              </a:lnSpc>
              <a:spcBef>
                <a:spcPts val="0"/>
              </a:spcBef>
              <a:spcAft>
                <a:spcPts val="0"/>
              </a:spcAft>
              <a:buClrTx/>
              <a:buSzPct val="125000"/>
              <a:buFontTx/>
              <a:buNone/>
              <a:tabLst/>
              <a:defRPr sz="1000" b="1" i="0">
                <a:solidFill>
                  <a:schemeClr val="tx2"/>
                </a:solidFill>
                <a:latin typeface="Calibri" panose="020F0502020204030204" pitchFamily="34" charset="0"/>
                <a:cs typeface="Calibri" panose="020F0502020204030204" pitchFamily="34" charset="0"/>
              </a:defRPr>
            </a:lvl1pPr>
          </a:lstStyle>
          <a:p>
            <a:pPr marL="0" marR="0" lvl="0" indent="0" algn="l" defTabSz="309563" rtl="0" eaLnBrk="1" fontAlgn="auto" latinLnBrk="0" hangingPunct="1">
              <a:lnSpc>
                <a:spcPct val="100000"/>
              </a:lnSpc>
              <a:spcBef>
                <a:spcPts val="0"/>
              </a:spcBef>
              <a:spcAft>
                <a:spcPts val="0"/>
              </a:spcAft>
              <a:buClrTx/>
              <a:buSzPct val="125000"/>
              <a:buFontTx/>
              <a:buNone/>
              <a:tabLst/>
              <a:defRPr/>
            </a:pPr>
            <a:r>
              <a:rPr lang="en-GB" dirty="0"/>
              <a:t>EDIT </a:t>
            </a:r>
            <a:r>
              <a:rPr lang="en-GB" dirty="0" err="1"/>
              <a:t>Affiliazioni</a:t>
            </a:r>
            <a:r>
              <a:rPr lang="en-GB" dirty="0"/>
              <a:t> se </a:t>
            </a:r>
            <a:r>
              <a:rPr lang="en-GB" dirty="0" err="1"/>
              <a:t>necessarie</a:t>
            </a:r>
            <a:r>
              <a:rPr lang="en-GB" dirty="0"/>
              <a:t> o testo libero </a:t>
            </a:r>
          </a:p>
          <a:p>
            <a:pPr marL="0" marR="0" lvl="0" indent="0" algn="l" defTabSz="309563" rtl="0" eaLnBrk="1" fontAlgn="auto" latinLnBrk="0" hangingPunct="1">
              <a:lnSpc>
                <a:spcPct val="100000"/>
              </a:lnSpc>
              <a:spcBef>
                <a:spcPts val="0"/>
              </a:spcBef>
              <a:spcAft>
                <a:spcPts val="0"/>
              </a:spcAft>
              <a:buClrTx/>
              <a:buSzPct val="125000"/>
              <a:buFontTx/>
              <a:buNone/>
              <a:tabLst/>
              <a:defRPr/>
            </a:pPr>
            <a:r>
              <a:rPr lang="en-GB" sz="600" b="1" baseline="30000" dirty="0">
                <a:latin typeface="Calibri" panose="020F0502020204030204" pitchFamily="34" charset="0"/>
                <a:cs typeface="Calibri" panose="020F0502020204030204" pitchFamily="34" charset="0"/>
              </a:rPr>
              <a:t>1 </a:t>
            </a:r>
            <a:r>
              <a:rPr lang="en-GB" sz="600" b="1" dirty="0">
                <a:latin typeface="Calibri" panose="020F0502020204030204" pitchFamily="34" charset="0"/>
                <a:cs typeface="Calibri" panose="020F0502020204030204" pitchFamily="34" charset="0"/>
              </a:rPr>
              <a:t>Institute for Plasma Science and Technology, National Research Council of Italy, Milan, Italy</a:t>
            </a:r>
          </a:p>
        </p:txBody>
      </p:sp>
      <p:sp>
        <p:nvSpPr>
          <p:cNvPr id="1371" name="Text Placeholder 1377">
            <a:extLst>
              <a:ext uri="{FF2B5EF4-FFF2-40B4-BE49-F238E27FC236}">
                <a16:creationId xmlns:a16="http://schemas.microsoft.com/office/drawing/2014/main" id="{C32A4449-426D-B6FA-F9B5-C282FDC2FDFE}"/>
              </a:ext>
            </a:extLst>
          </p:cNvPr>
          <p:cNvSpPr>
            <a:spLocks noGrp="1"/>
          </p:cNvSpPr>
          <p:nvPr>
            <p:ph type="body" sz="quarter" idx="22" hasCustomPrompt="1"/>
          </p:nvPr>
        </p:nvSpPr>
        <p:spPr>
          <a:xfrm>
            <a:off x="1096200" y="3001272"/>
            <a:ext cx="6945750" cy="436461"/>
          </a:xfrm>
          <a:prstGeom prst="rect">
            <a:avLst/>
          </a:prstGeom>
        </p:spPr>
        <p:txBody>
          <a:bodyPr lIns="0" tIns="36000" rIns="0" bIns="0" anchor="t" anchorCtr="0">
            <a:spAutoFit/>
          </a:bodyPr>
          <a:lstStyle>
            <a:lvl1pPr marL="0" marR="0" indent="0" algn="l" defTabSz="309563" rtl="0" eaLnBrk="1" fontAlgn="auto" latinLnBrk="0" hangingPunct="1">
              <a:lnSpc>
                <a:spcPct val="100000"/>
              </a:lnSpc>
              <a:spcBef>
                <a:spcPts val="0"/>
              </a:spcBef>
              <a:spcAft>
                <a:spcPts val="0"/>
              </a:spcAft>
              <a:buClrTx/>
              <a:buSzPct val="125000"/>
              <a:buFontTx/>
              <a:buNone/>
              <a:tabLst/>
              <a:defRPr sz="1300" b="1" i="0">
                <a:solidFill>
                  <a:schemeClr val="tx2"/>
                </a:solidFill>
                <a:latin typeface="Calibri" panose="020F0502020204030204" pitchFamily="34" charset="0"/>
                <a:ea typeface="Open Sans" panose="020B0606030504020204" pitchFamily="34" charset="0"/>
                <a:cs typeface="Calibri" panose="020F0502020204030204" pitchFamily="34" charset="0"/>
              </a:defRPr>
            </a:lvl1pPr>
          </a:lstStyle>
          <a:p>
            <a:pPr lvl="0"/>
            <a:r>
              <a:rPr lang="en-GB" dirty="0"/>
              <a:t>EDIT CO-AUTHORS (2 rows) – N. Surname</a:t>
            </a:r>
            <a:r>
              <a:rPr lang="en-GB" baseline="30000" dirty="0"/>
              <a:t>1</a:t>
            </a:r>
            <a:r>
              <a:rPr lang="en-GB" dirty="0"/>
              <a:t>, N. Surname</a:t>
            </a:r>
            <a:r>
              <a:rPr lang="en-GB" baseline="30000" dirty="0"/>
              <a:t>2</a:t>
            </a:r>
            <a:r>
              <a:rPr lang="en-GB" dirty="0"/>
              <a:t>, N. Surname</a:t>
            </a:r>
            <a:r>
              <a:rPr lang="en-GB" baseline="30000" dirty="0"/>
              <a:t>1</a:t>
            </a:r>
            <a:r>
              <a:rPr lang="en-GB" dirty="0"/>
              <a:t>, N. Surname</a:t>
            </a:r>
            <a:r>
              <a:rPr lang="en-GB" baseline="30000" dirty="0"/>
              <a:t>2</a:t>
            </a:r>
            <a:r>
              <a:rPr lang="en-GB" dirty="0"/>
              <a:t>, N. Surname</a:t>
            </a:r>
            <a:r>
              <a:rPr lang="en-GB" baseline="30000" dirty="0"/>
              <a:t>1</a:t>
            </a:r>
            <a:r>
              <a:rPr lang="en-GB" dirty="0"/>
              <a:t>, N. Surname</a:t>
            </a:r>
            <a:r>
              <a:rPr lang="en-GB" baseline="30000" dirty="0"/>
              <a:t>2</a:t>
            </a:r>
            <a:r>
              <a:rPr lang="en-GB" dirty="0"/>
              <a:t>, N. Surname</a:t>
            </a:r>
            <a:r>
              <a:rPr lang="en-GB" baseline="30000" dirty="0"/>
              <a:t>1</a:t>
            </a:r>
            <a:r>
              <a:rPr lang="en-GB" dirty="0"/>
              <a:t>, N. Surname</a:t>
            </a:r>
            <a:r>
              <a:rPr lang="en-GB" baseline="30000" dirty="0"/>
              <a:t>2</a:t>
            </a:r>
            <a:r>
              <a:rPr lang="en-GB" dirty="0"/>
              <a:t> (</a:t>
            </a:r>
            <a:r>
              <a:rPr lang="en-GB" dirty="0" err="1"/>
              <a:t>Affiliazioni</a:t>
            </a:r>
            <a:r>
              <a:rPr lang="en-GB" dirty="0"/>
              <a:t> </a:t>
            </a:r>
            <a:r>
              <a:rPr lang="en-GB" baseline="30000" dirty="0"/>
              <a:t>1,2,3,*</a:t>
            </a:r>
            <a:r>
              <a:rPr lang="en-GB" dirty="0"/>
              <a:t> solo se </a:t>
            </a:r>
            <a:r>
              <a:rPr lang="en-GB" dirty="0" err="1"/>
              <a:t>necessarie</a:t>
            </a:r>
            <a:r>
              <a:rPr lang="en-GB" dirty="0"/>
              <a:t>)</a:t>
            </a:r>
          </a:p>
        </p:txBody>
      </p:sp>
      <p:sp>
        <p:nvSpPr>
          <p:cNvPr id="1372" name="Content Placeholder 1362">
            <a:extLst>
              <a:ext uri="{FF2B5EF4-FFF2-40B4-BE49-F238E27FC236}">
                <a16:creationId xmlns:a16="http://schemas.microsoft.com/office/drawing/2014/main" id="{56AD9CBE-9820-07EF-A223-32232601D2E6}"/>
              </a:ext>
            </a:extLst>
          </p:cNvPr>
          <p:cNvSpPr>
            <a:spLocks noGrp="1"/>
          </p:cNvSpPr>
          <p:nvPr>
            <p:ph sz="quarter" idx="23" hasCustomPrompt="1"/>
          </p:nvPr>
        </p:nvSpPr>
        <p:spPr>
          <a:xfrm>
            <a:off x="3627000" y="4381978"/>
            <a:ext cx="558000" cy="558000"/>
          </a:xfrm>
          <a:prstGeom prst="rect">
            <a:avLst/>
          </a:prstGeom>
        </p:spPr>
        <p:txBody>
          <a:bodyPr/>
          <a:lstStyle>
            <a:lvl1pPr marL="0" marR="0" indent="0" algn="ctr" defTabSz="309563" rtl="0" eaLnBrk="1" fontAlgn="auto" latinLnBrk="0" hangingPunct="1">
              <a:lnSpc>
                <a:spcPct val="100000"/>
              </a:lnSpc>
              <a:spcBef>
                <a:spcPts val="2213"/>
              </a:spcBef>
              <a:spcAft>
                <a:spcPts val="0"/>
              </a:spcAft>
              <a:buClrTx/>
              <a:buSzPct val="125000"/>
              <a:buFontTx/>
              <a:buNone/>
              <a:tabLst/>
              <a:defRPr sz="700" b="1">
                <a:solidFill>
                  <a:schemeClr val="tx2"/>
                </a:solidFill>
                <a:latin typeface="+mn-lt"/>
                <a:ea typeface="Open Sans" panose="020B0606030504020204" pitchFamily="34" charset="0"/>
                <a:cs typeface="Open Sans" panose="020B0606030504020204" pitchFamily="34" charset="0"/>
              </a:defRPr>
            </a:lvl1pPr>
          </a:lstStyle>
          <a:p>
            <a:pPr marL="0" marR="0" lvl="0" indent="0" algn="l" defTabSz="309563" rtl="0" eaLnBrk="1" fontAlgn="auto" latinLnBrk="0" hangingPunct="1">
              <a:lnSpc>
                <a:spcPct val="100000"/>
              </a:lnSpc>
              <a:spcBef>
                <a:spcPts val="2213"/>
              </a:spcBef>
              <a:spcAft>
                <a:spcPts val="0"/>
              </a:spcAft>
              <a:buClrTx/>
              <a:buSzPct val="125000"/>
              <a:buFontTx/>
              <a:buNone/>
              <a:tabLst/>
              <a:defRPr/>
            </a:pPr>
            <a:r>
              <a:rPr lang="en-GB" dirty="0"/>
              <a:t>L</a:t>
            </a:r>
            <a:r>
              <a:rPr lang="en-IT" dirty="0"/>
              <a:t>OGO 3</a:t>
            </a:r>
          </a:p>
        </p:txBody>
      </p:sp>
      <p:sp>
        <p:nvSpPr>
          <p:cNvPr id="1373" name="Content Placeholder 1362">
            <a:extLst>
              <a:ext uri="{FF2B5EF4-FFF2-40B4-BE49-F238E27FC236}">
                <a16:creationId xmlns:a16="http://schemas.microsoft.com/office/drawing/2014/main" id="{16A1C363-709B-3E39-6CB5-85CDDF54A2DA}"/>
              </a:ext>
            </a:extLst>
          </p:cNvPr>
          <p:cNvSpPr>
            <a:spLocks noGrp="1"/>
          </p:cNvSpPr>
          <p:nvPr>
            <p:ph sz="quarter" idx="24" hasCustomPrompt="1"/>
          </p:nvPr>
        </p:nvSpPr>
        <p:spPr>
          <a:xfrm>
            <a:off x="4892400" y="4381978"/>
            <a:ext cx="558000" cy="558000"/>
          </a:xfrm>
          <a:prstGeom prst="rect">
            <a:avLst/>
          </a:prstGeom>
        </p:spPr>
        <p:txBody>
          <a:bodyPr/>
          <a:lstStyle>
            <a:lvl1pPr marL="0" marR="0" indent="0" algn="ctr" defTabSz="309563" rtl="0" eaLnBrk="1" fontAlgn="auto" latinLnBrk="0" hangingPunct="1">
              <a:lnSpc>
                <a:spcPct val="100000"/>
              </a:lnSpc>
              <a:spcBef>
                <a:spcPts val="2213"/>
              </a:spcBef>
              <a:spcAft>
                <a:spcPts val="0"/>
              </a:spcAft>
              <a:buClrTx/>
              <a:buSzPct val="125000"/>
              <a:buFontTx/>
              <a:buNone/>
              <a:tabLst/>
              <a:defRPr sz="700" b="1">
                <a:solidFill>
                  <a:schemeClr val="tx2"/>
                </a:solidFill>
                <a:latin typeface="+mn-lt"/>
                <a:ea typeface="Open Sans" panose="020B0606030504020204" pitchFamily="34" charset="0"/>
                <a:cs typeface="Open Sans" panose="020B0606030504020204" pitchFamily="34" charset="0"/>
              </a:defRPr>
            </a:lvl1pPr>
          </a:lstStyle>
          <a:p>
            <a:pPr marL="0" marR="0" lvl="0" indent="0" algn="l" defTabSz="309563" rtl="0" eaLnBrk="1" fontAlgn="auto" latinLnBrk="0" hangingPunct="1">
              <a:lnSpc>
                <a:spcPct val="100000"/>
              </a:lnSpc>
              <a:spcBef>
                <a:spcPts val="2213"/>
              </a:spcBef>
              <a:spcAft>
                <a:spcPts val="0"/>
              </a:spcAft>
              <a:buClrTx/>
              <a:buSzPct val="125000"/>
              <a:buFontTx/>
              <a:buNone/>
              <a:tabLst/>
              <a:defRPr/>
            </a:pPr>
            <a:r>
              <a:rPr lang="en-GB" dirty="0"/>
              <a:t>L</a:t>
            </a:r>
            <a:r>
              <a:rPr lang="en-IT" dirty="0"/>
              <a:t>OGO 4</a:t>
            </a:r>
          </a:p>
        </p:txBody>
      </p:sp>
      <p:sp>
        <p:nvSpPr>
          <p:cNvPr id="1374" name="Line">
            <a:extLst>
              <a:ext uri="{FF2B5EF4-FFF2-40B4-BE49-F238E27FC236}">
                <a16:creationId xmlns:a16="http://schemas.microsoft.com/office/drawing/2014/main" id="{D6628BC7-9237-3D2E-A220-507F2A33F9D1}"/>
              </a:ext>
            </a:extLst>
          </p:cNvPr>
          <p:cNvSpPr/>
          <p:nvPr userDrawn="1"/>
        </p:nvSpPr>
        <p:spPr>
          <a:xfrm>
            <a:off x="1096200" y="4101770"/>
            <a:ext cx="0" cy="0"/>
          </a:xfrm>
          <a:prstGeom prst="line">
            <a:avLst/>
          </a:prstGeom>
          <a:ln w="0">
            <a:solidFill>
              <a:srgbClr val="FFFFFF"/>
            </a:solidFill>
            <a:miter lim="400000"/>
          </a:ln>
        </p:spPr>
        <p:txBody>
          <a:bodyPr lIns="19050" tIns="19050" rIns="19050" bIns="19050" anchor="ctr"/>
          <a:lstStyle/>
          <a:p>
            <a:endParaRPr sz="422" dirty="0"/>
          </a:p>
        </p:txBody>
      </p:sp>
      <p:sp>
        <p:nvSpPr>
          <p:cNvPr id="1375" name="Content Placeholder 1362">
            <a:extLst>
              <a:ext uri="{FF2B5EF4-FFF2-40B4-BE49-F238E27FC236}">
                <a16:creationId xmlns:a16="http://schemas.microsoft.com/office/drawing/2014/main" id="{D20239DD-8563-CCDA-D551-CF878A487BDE}"/>
              </a:ext>
            </a:extLst>
          </p:cNvPr>
          <p:cNvSpPr>
            <a:spLocks noGrp="1"/>
          </p:cNvSpPr>
          <p:nvPr>
            <p:ph sz="quarter" idx="25" hasCustomPrompt="1"/>
          </p:nvPr>
        </p:nvSpPr>
        <p:spPr>
          <a:xfrm>
            <a:off x="6157800" y="4381978"/>
            <a:ext cx="558000" cy="558000"/>
          </a:xfrm>
          <a:prstGeom prst="rect">
            <a:avLst/>
          </a:prstGeom>
        </p:spPr>
        <p:txBody>
          <a:bodyPr/>
          <a:lstStyle>
            <a:lvl1pPr marL="0" marR="0" indent="0" algn="ctr" defTabSz="309563" rtl="0" eaLnBrk="1" fontAlgn="auto" latinLnBrk="0" hangingPunct="1">
              <a:lnSpc>
                <a:spcPct val="100000"/>
              </a:lnSpc>
              <a:spcBef>
                <a:spcPts val="2213"/>
              </a:spcBef>
              <a:spcAft>
                <a:spcPts val="0"/>
              </a:spcAft>
              <a:buClrTx/>
              <a:buSzPct val="125000"/>
              <a:buFontTx/>
              <a:buNone/>
              <a:tabLst/>
              <a:defRPr sz="700" b="1">
                <a:solidFill>
                  <a:schemeClr val="tx2"/>
                </a:solidFill>
                <a:latin typeface="+mn-lt"/>
                <a:ea typeface="Open Sans" panose="020B0606030504020204" pitchFamily="34" charset="0"/>
                <a:cs typeface="Open Sans" panose="020B0606030504020204" pitchFamily="34" charset="0"/>
              </a:defRPr>
            </a:lvl1pPr>
          </a:lstStyle>
          <a:p>
            <a:pPr marL="0" marR="0" lvl="0" indent="0" algn="l" defTabSz="309563" rtl="0" eaLnBrk="1" fontAlgn="auto" latinLnBrk="0" hangingPunct="1">
              <a:lnSpc>
                <a:spcPct val="100000"/>
              </a:lnSpc>
              <a:spcBef>
                <a:spcPts val="2213"/>
              </a:spcBef>
              <a:spcAft>
                <a:spcPts val="0"/>
              </a:spcAft>
              <a:buClrTx/>
              <a:buSzPct val="125000"/>
              <a:buFontTx/>
              <a:buNone/>
              <a:tabLst/>
              <a:defRPr/>
            </a:pPr>
            <a:r>
              <a:rPr lang="en-GB" dirty="0"/>
              <a:t>L</a:t>
            </a:r>
            <a:r>
              <a:rPr lang="en-IT" dirty="0"/>
              <a:t>OGO 5</a:t>
            </a:r>
          </a:p>
        </p:txBody>
      </p:sp>
      <p:sp>
        <p:nvSpPr>
          <p:cNvPr id="1376" name="Content Placeholder 1362">
            <a:extLst>
              <a:ext uri="{FF2B5EF4-FFF2-40B4-BE49-F238E27FC236}">
                <a16:creationId xmlns:a16="http://schemas.microsoft.com/office/drawing/2014/main" id="{E36DADE3-1FDE-C626-E8E1-572D2756CF4B}"/>
              </a:ext>
            </a:extLst>
          </p:cNvPr>
          <p:cNvSpPr>
            <a:spLocks noGrp="1"/>
          </p:cNvSpPr>
          <p:nvPr>
            <p:ph sz="quarter" idx="26" hasCustomPrompt="1"/>
          </p:nvPr>
        </p:nvSpPr>
        <p:spPr>
          <a:xfrm>
            <a:off x="7423200" y="4381978"/>
            <a:ext cx="558000" cy="558000"/>
          </a:xfrm>
          <a:prstGeom prst="rect">
            <a:avLst/>
          </a:prstGeom>
        </p:spPr>
        <p:txBody>
          <a:bodyPr/>
          <a:lstStyle>
            <a:lvl1pPr marL="0" marR="0" indent="0" algn="ctr" defTabSz="309563" rtl="0" eaLnBrk="1" fontAlgn="auto" latinLnBrk="0" hangingPunct="1">
              <a:lnSpc>
                <a:spcPct val="100000"/>
              </a:lnSpc>
              <a:spcBef>
                <a:spcPts val="2213"/>
              </a:spcBef>
              <a:spcAft>
                <a:spcPts val="0"/>
              </a:spcAft>
              <a:buClrTx/>
              <a:buSzPct val="125000"/>
              <a:buFontTx/>
              <a:buNone/>
              <a:tabLst/>
              <a:defRPr sz="700" b="1">
                <a:solidFill>
                  <a:schemeClr val="tx2"/>
                </a:solidFill>
                <a:latin typeface="+mn-lt"/>
                <a:ea typeface="Open Sans" panose="020B0606030504020204" pitchFamily="34" charset="0"/>
                <a:cs typeface="Open Sans" panose="020B0606030504020204" pitchFamily="34" charset="0"/>
              </a:defRPr>
            </a:lvl1pPr>
          </a:lstStyle>
          <a:p>
            <a:pPr marL="0" marR="0" lvl="0" indent="0" algn="l" defTabSz="309563" rtl="0" eaLnBrk="1" fontAlgn="auto" latinLnBrk="0" hangingPunct="1">
              <a:lnSpc>
                <a:spcPct val="100000"/>
              </a:lnSpc>
              <a:spcBef>
                <a:spcPts val="2213"/>
              </a:spcBef>
              <a:spcAft>
                <a:spcPts val="0"/>
              </a:spcAft>
              <a:buClrTx/>
              <a:buSzPct val="125000"/>
              <a:buFontTx/>
              <a:buNone/>
              <a:tabLst/>
              <a:defRPr/>
            </a:pPr>
            <a:r>
              <a:rPr lang="en-GB" dirty="0"/>
              <a:t>L</a:t>
            </a:r>
            <a:r>
              <a:rPr lang="en-IT" dirty="0"/>
              <a:t>OGO 6</a:t>
            </a:r>
          </a:p>
        </p:txBody>
      </p:sp>
      <p:sp>
        <p:nvSpPr>
          <p:cNvPr id="1378" name="Content Placeholder 1362">
            <a:extLst>
              <a:ext uri="{FF2B5EF4-FFF2-40B4-BE49-F238E27FC236}">
                <a16:creationId xmlns:a16="http://schemas.microsoft.com/office/drawing/2014/main" id="{A75E4EB3-79A6-FECB-4E39-65B302F788F3}"/>
              </a:ext>
            </a:extLst>
          </p:cNvPr>
          <p:cNvSpPr>
            <a:spLocks noGrp="1"/>
          </p:cNvSpPr>
          <p:nvPr>
            <p:ph sz="quarter" idx="27" hasCustomPrompt="1"/>
          </p:nvPr>
        </p:nvSpPr>
        <p:spPr>
          <a:xfrm>
            <a:off x="1096200" y="4381978"/>
            <a:ext cx="558000" cy="558000"/>
          </a:xfrm>
          <a:prstGeom prst="rect">
            <a:avLst/>
          </a:prstGeom>
        </p:spPr>
        <p:txBody>
          <a:bodyPr/>
          <a:lstStyle>
            <a:lvl1pPr marL="0" marR="0" indent="0" algn="ctr" defTabSz="309563" rtl="0" eaLnBrk="1" fontAlgn="auto" latinLnBrk="0" hangingPunct="1">
              <a:lnSpc>
                <a:spcPct val="100000"/>
              </a:lnSpc>
              <a:spcBef>
                <a:spcPts val="2213"/>
              </a:spcBef>
              <a:spcAft>
                <a:spcPts val="0"/>
              </a:spcAft>
              <a:buClrTx/>
              <a:buSzPct val="125000"/>
              <a:buFontTx/>
              <a:buNone/>
              <a:tabLst/>
              <a:defRPr sz="700" b="1">
                <a:solidFill>
                  <a:schemeClr val="tx2"/>
                </a:solidFill>
                <a:latin typeface="+mn-lt"/>
                <a:ea typeface="Open Sans" panose="020B0606030504020204" pitchFamily="34" charset="0"/>
                <a:cs typeface="Open Sans" panose="020B0606030504020204" pitchFamily="34" charset="0"/>
              </a:defRPr>
            </a:lvl1pPr>
          </a:lstStyle>
          <a:p>
            <a:pPr marL="0" marR="0" lvl="0" indent="0" algn="l" defTabSz="309563" rtl="0" eaLnBrk="1" fontAlgn="auto" latinLnBrk="0" hangingPunct="1">
              <a:lnSpc>
                <a:spcPct val="100000"/>
              </a:lnSpc>
              <a:spcBef>
                <a:spcPts val="2213"/>
              </a:spcBef>
              <a:spcAft>
                <a:spcPts val="0"/>
              </a:spcAft>
              <a:buClrTx/>
              <a:buSzPct val="125000"/>
              <a:buFontTx/>
              <a:buNone/>
              <a:tabLst/>
              <a:defRPr/>
            </a:pPr>
            <a:r>
              <a:rPr lang="en-GB" dirty="0"/>
              <a:t>L</a:t>
            </a:r>
            <a:r>
              <a:rPr lang="en-IT" dirty="0"/>
              <a:t>OGO 1</a:t>
            </a:r>
          </a:p>
        </p:txBody>
      </p:sp>
      <p:sp>
        <p:nvSpPr>
          <p:cNvPr id="1379" name="Content Placeholder 1362">
            <a:extLst>
              <a:ext uri="{FF2B5EF4-FFF2-40B4-BE49-F238E27FC236}">
                <a16:creationId xmlns:a16="http://schemas.microsoft.com/office/drawing/2014/main" id="{B3ED4E52-4B6C-51CE-6197-02FEA971D4DC}"/>
              </a:ext>
            </a:extLst>
          </p:cNvPr>
          <p:cNvSpPr>
            <a:spLocks noGrp="1"/>
          </p:cNvSpPr>
          <p:nvPr>
            <p:ph sz="quarter" idx="28" hasCustomPrompt="1"/>
          </p:nvPr>
        </p:nvSpPr>
        <p:spPr>
          <a:xfrm>
            <a:off x="2361600" y="4381978"/>
            <a:ext cx="558000" cy="558000"/>
          </a:xfrm>
          <a:prstGeom prst="rect">
            <a:avLst/>
          </a:prstGeom>
        </p:spPr>
        <p:txBody>
          <a:bodyPr/>
          <a:lstStyle>
            <a:lvl1pPr marL="0" marR="0" indent="0" algn="ctr" defTabSz="309563" rtl="0" eaLnBrk="1" fontAlgn="auto" latinLnBrk="0" hangingPunct="1">
              <a:lnSpc>
                <a:spcPct val="100000"/>
              </a:lnSpc>
              <a:spcBef>
                <a:spcPts val="2213"/>
              </a:spcBef>
              <a:spcAft>
                <a:spcPts val="0"/>
              </a:spcAft>
              <a:buClrTx/>
              <a:buSzPct val="125000"/>
              <a:buFontTx/>
              <a:buNone/>
              <a:tabLst/>
              <a:defRPr sz="700" b="1">
                <a:solidFill>
                  <a:schemeClr val="tx2"/>
                </a:solidFill>
                <a:latin typeface="+mn-lt"/>
                <a:ea typeface="Open Sans" panose="020B0606030504020204" pitchFamily="34" charset="0"/>
                <a:cs typeface="Open Sans" panose="020B0606030504020204" pitchFamily="34" charset="0"/>
              </a:defRPr>
            </a:lvl1pPr>
          </a:lstStyle>
          <a:p>
            <a:pPr marL="0" marR="0" lvl="0" indent="0" algn="l" defTabSz="309563" rtl="0" eaLnBrk="1" fontAlgn="auto" latinLnBrk="0" hangingPunct="1">
              <a:lnSpc>
                <a:spcPct val="100000"/>
              </a:lnSpc>
              <a:spcBef>
                <a:spcPts val="2213"/>
              </a:spcBef>
              <a:spcAft>
                <a:spcPts val="0"/>
              </a:spcAft>
              <a:buClrTx/>
              <a:buSzPct val="125000"/>
              <a:buFontTx/>
              <a:buNone/>
              <a:tabLst/>
              <a:defRPr/>
            </a:pPr>
            <a:r>
              <a:rPr lang="en-GB" dirty="0"/>
              <a:t>L</a:t>
            </a:r>
            <a:r>
              <a:rPr lang="en-IT" dirty="0"/>
              <a:t>OGO 2</a:t>
            </a:r>
          </a:p>
        </p:txBody>
      </p:sp>
      <p:sp>
        <p:nvSpPr>
          <p:cNvPr id="1367" name="Text Placeholder 1373">
            <a:extLst>
              <a:ext uri="{FF2B5EF4-FFF2-40B4-BE49-F238E27FC236}">
                <a16:creationId xmlns:a16="http://schemas.microsoft.com/office/drawing/2014/main" id="{A1B9E4F9-B9C6-260E-33C8-EAD66FA7948F}"/>
              </a:ext>
            </a:extLst>
          </p:cNvPr>
          <p:cNvSpPr>
            <a:spLocks noGrp="1"/>
          </p:cNvSpPr>
          <p:nvPr>
            <p:ph type="body" sz="quarter" idx="29" hasCustomPrompt="1"/>
          </p:nvPr>
        </p:nvSpPr>
        <p:spPr>
          <a:xfrm>
            <a:off x="5665954" y="3719030"/>
            <a:ext cx="2381848" cy="264318"/>
          </a:xfrm>
          <a:prstGeom prst="roundRect">
            <a:avLst/>
          </a:prstGeom>
          <a:solidFill>
            <a:schemeClr val="accent3"/>
          </a:solidFill>
        </p:spPr>
        <p:txBody>
          <a:bodyPr wrap="none" lIns="36000" tIns="36000" rIns="36000" bIns="36000" anchor="ctr" anchorCtr="0">
            <a:spAutoFit/>
          </a:bodyPr>
          <a:lstStyle>
            <a:lvl1pPr marL="0" indent="0" algn="r">
              <a:buNone/>
              <a:defRPr sz="12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stStyle>
          <a:p>
            <a:r>
              <a:rPr lang="en-GB" dirty="0"/>
              <a:t>EDIT (Conference | month dd, </a:t>
            </a:r>
            <a:r>
              <a:rPr lang="en-GB" dirty="0" err="1"/>
              <a:t>yyyy</a:t>
            </a:r>
            <a:r>
              <a:rPr lang="en-GB" dirty="0"/>
              <a:t>)</a:t>
            </a:r>
          </a:p>
        </p:txBody>
      </p:sp>
      <p:pic>
        <p:nvPicPr>
          <p:cNvPr id="13" name="Immagine 12">
            <a:extLst>
              <a:ext uri="{FF2B5EF4-FFF2-40B4-BE49-F238E27FC236}">
                <a16:creationId xmlns:a16="http://schemas.microsoft.com/office/drawing/2014/main" id="{49DE6D65-00AF-4976-0BF4-379EF4398A4F}"/>
              </a:ext>
            </a:extLst>
          </p:cNvPr>
          <p:cNvPicPr>
            <a:picLocks noChangeAspect="1"/>
          </p:cNvPicPr>
          <p:nvPr userDrawn="1"/>
        </p:nvPicPr>
        <p:blipFill>
          <a:blip r:embed="rId3"/>
          <a:stretch>
            <a:fillRect/>
          </a:stretch>
        </p:blipFill>
        <p:spPr>
          <a:xfrm>
            <a:off x="0" y="406991"/>
            <a:ext cx="3162520" cy="882225"/>
          </a:xfrm>
          <a:prstGeom prst="rect">
            <a:avLst/>
          </a:prstGeom>
        </p:spPr>
      </p:pic>
      <p:pic>
        <p:nvPicPr>
          <p:cNvPr id="3" name="Immagine 2">
            <a:extLst>
              <a:ext uri="{FF2B5EF4-FFF2-40B4-BE49-F238E27FC236}">
                <a16:creationId xmlns:a16="http://schemas.microsoft.com/office/drawing/2014/main" id="{A0FCCA80-72F2-DCCC-F69D-9A00CE333571}"/>
              </a:ext>
            </a:extLst>
          </p:cNvPr>
          <p:cNvPicPr>
            <a:picLocks noChangeAspect="1"/>
          </p:cNvPicPr>
          <p:nvPr userDrawn="1"/>
        </p:nvPicPr>
        <p:blipFill>
          <a:blip r:embed="rId4"/>
          <a:stretch>
            <a:fillRect/>
          </a:stretch>
        </p:blipFill>
        <p:spPr>
          <a:xfrm>
            <a:off x="7044743" y="0"/>
            <a:ext cx="2096921" cy="1130597"/>
          </a:xfrm>
          <a:prstGeom prst="rect">
            <a:avLst/>
          </a:prstGeom>
        </p:spPr>
      </p:pic>
    </p:spTree>
    <p:extLst>
      <p:ext uri="{BB962C8B-B14F-4D97-AF65-F5344CB8AC3E}">
        <p14:creationId xmlns:p14="http://schemas.microsoft.com/office/powerpoint/2010/main" val="11965470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COVER DARK">
    <p:spTree>
      <p:nvGrpSpPr>
        <p:cNvPr id="1" name=""/>
        <p:cNvGrpSpPr/>
        <p:nvPr/>
      </p:nvGrpSpPr>
      <p:grpSpPr>
        <a:xfrm>
          <a:off x="0" y="0"/>
          <a:ext cx="0" cy="0"/>
          <a:chOff x="0" y="0"/>
          <a:chExt cx="0" cy="0"/>
        </a:xfrm>
      </p:grpSpPr>
      <p:pic>
        <p:nvPicPr>
          <p:cNvPr id="1359" name="Picture 1358">
            <a:extLst>
              <a:ext uri="{FF2B5EF4-FFF2-40B4-BE49-F238E27FC236}">
                <a16:creationId xmlns:a16="http://schemas.microsoft.com/office/drawing/2014/main" id="{7378E199-2BF9-4984-8E49-A599BB85D78D}"/>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74353" y="-118910"/>
            <a:ext cx="9415757" cy="5351309"/>
          </a:xfrm>
          <a:prstGeom prst="rect">
            <a:avLst/>
          </a:prstGeom>
        </p:spPr>
      </p:pic>
      <p:sp>
        <p:nvSpPr>
          <p:cNvPr id="1357" name="Text Placeholder 1371">
            <a:extLst>
              <a:ext uri="{FF2B5EF4-FFF2-40B4-BE49-F238E27FC236}">
                <a16:creationId xmlns:a16="http://schemas.microsoft.com/office/drawing/2014/main" id="{692A77D7-4E91-F58D-B1D4-28EA9CCA8961}"/>
              </a:ext>
            </a:extLst>
          </p:cNvPr>
          <p:cNvSpPr>
            <a:spLocks noGrp="1"/>
          </p:cNvSpPr>
          <p:nvPr>
            <p:ph type="body" sz="quarter" idx="10" hasCustomPrompt="1"/>
          </p:nvPr>
        </p:nvSpPr>
        <p:spPr>
          <a:xfrm>
            <a:off x="1096200" y="2430000"/>
            <a:ext cx="6945750" cy="341050"/>
          </a:xfrm>
          <a:prstGeom prst="rect">
            <a:avLst/>
          </a:prstGeom>
        </p:spPr>
        <p:txBody>
          <a:bodyPr wrap="square" lIns="0" tIns="36000" rIns="180000" bIns="0">
            <a:spAutoFit/>
          </a:bodyPr>
          <a:lstStyle>
            <a:lvl1pPr marL="0" indent="0">
              <a:spcBef>
                <a:spcPts val="0"/>
              </a:spcBef>
              <a:buNone/>
              <a:defRPr sz="2200" b="1" i="0">
                <a:solidFill>
                  <a:schemeClr val="tx2"/>
                </a:solidFill>
                <a:latin typeface="Calibri" panose="020F0502020204030204" pitchFamily="34" charset="0"/>
                <a:ea typeface="Open Sans" panose="020B0606030504020204" pitchFamily="34" charset="0"/>
                <a:cs typeface="Calibri" panose="020F0502020204030204" pitchFamily="34" charset="0"/>
              </a:defRPr>
            </a:lvl1pPr>
          </a:lstStyle>
          <a:p>
            <a:pPr lvl="0"/>
            <a:r>
              <a:rPr lang="en-GB" dirty="0"/>
              <a:t>EDIT SECTION TITLE</a:t>
            </a:r>
          </a:p>
        </p:txBody>
      </p:sp>
      <p:pic>
        <p:nvPicPr>
          <p:cNvPr id="6" name="Immagine 5">
            <a:extLst>
              <a:ext uri="{FF2B5EF4-FFF2-40B4-BE49-F238E27FC236}">
                <a16:creationId xmlns:a16="http://schemas.microsoft.com/office/drawing/2014/main" id="{AAD9362C-4886-9888-B7F4-CBCCBC0A1B97}"/>
              </a:ext>
            </a:extLst>
          </p:cNvPr>
          <p:cNvPicPr>
            <a:picLocks noChangeAspect="1"/>
          </p:cNvPicPr>
          <p:nvPr userDrawn="1"/>
        </p:nvPicPr>
        <p:blipFill>
          <a:blip r:embed="rId3"/>
          <a:stretch>
            <a:fillRect/>
          </a:stretch>
        </p:blipFill>
        <p:spPr>
          <a:xfrm>
            <a:off x="7912886" y="641992"/>
            <a:ext cx="1231114" cy="343435"/>
          </a:xfrm>
          <a:prstGeom prst="rect">
            <a:avLst/>
          </a:prstGeom>
        </p:spPr>
      </p:pic>
      <p:pic>
        <p:nvPicPr>
          <p:cNvPr id="3" name="Immagine 2">
            <a:extLst>
              <a:ext uri="{FF2B5EF4-FFF2-40B4-BE49-F238E27FC236}">
                <a16:creationId xmlns:a16="http://schemas.microsoft.com/office/drawing/2014/main" id="{8E3417B5-44B5-5F97-556E-C6A83864371D}"/>
              </a:ext>
            </a:extLst>
          </p:cNvPr>
          <p:cNvPicPr>
            <a:picLocks noChangeAspect="1"/>
          </p:cNvPicPr>
          <p:nvPr userDrawn="1"/>
        </p:nvPicPr>
        <p:blipFill>
          <a:blip r:embed="rId4"/>
          <a:stretch>
            <a:fillRect/>
          </a:stretch>
        </p:blipFill>
        <p:spPr>
          <a:xfrm>
            <a:off x="8190963" y="0"/>
            <a:ext cx="953037" cy="513849"/>
          </a:xfrm>
          <a:prstGeom prst="rect">
            <a:avLst/>
          </a:prstGeom>
        </p:spPr>
      </p:pic>
    </p:spTree>
    <p:extLst>
      <p:ext uri="{BB962C8B-B14F-4D97-AF65-F5344CB8AC3E}">
        <p14:creationId xmlns:p14="http://schemas.microsoft.com/office/powerpoint/2010/main" val="1987160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SECTION 1">
    <p:spTree>
      <p:nvGrpSpPr>
        <p:cNvPr id="1" name=""/>
        <p:cNvGrpSpPr/>
        <p:nvPr/>
      </p:nvGrpSpPr>
      <p:grpSpPr>
        <a:xfrm>
          <a:off x="0" y="0"/>
          <a:ext cx="0" cy="0"/>
          <a:chOff x="0" y="0"/>
          <a:chExt cx="0" cy="0"/>
        </a:xfrm>
      </p:grpSpPr>
      <p:sp>
        <p:nvSpPr>
          <p:cNvPr id="85" name="Circle">
            <a:extLst>
              <a:ext uri="{FF2B5EF4-FFF2-40B4-BE49-F238E27FC236}">
                <a16:creationId xmlns:a16="http://schemas.microsoft.com/office/drawing/2014/main" id="{7DA8A214-3B3D-6166-454D-6F48A241287E}"/>
              </a:ext>
            </a:extLst>
          </p:cNvPr>
          <p:cNvSpPr/>
          <p:nvPr userDrawn="1"/>
        </p:nvSpPr>
        <p:spPr>
          <a:xfrm>
            <a:off x="555526" y="876300"/>
            <a:ext cx="57349" cy="57349"/>
          </a:xfrm>
          <a:prstGeom prst="ellipse">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200"/>
          </a:p>
        </p:txBody>
      </p:sp>
      <p:cxnSp>
        <p:nvCxnSpPr>
          <p:cNvPr id="91" name="Straight Connector 90">
            <a:extLst>
              <a:ext uri="{FF2B5EF4-FFF2-40B4-BE49-F238E27FC236}">
                <a16:creationId xmlns:a16="http://schemas.microsoft.com/office/drawing/2014/main" id="{569424D6-4B4D-D220-32E8-014EAE16E337}"/>
              </a:ext>
            </a:extLst>
          </p:cNvPr>
          <p:cNvCxnSpPr>
            <a:cxnSpLocks noChangeAspect="1"/>
          </p:cNvCxnSpPr>
          <p:nvPr userDrawn="1"/>
        </p:nvCxnSpPr>
        <p:spPr>
          <a:xfrm>
            <a:off x="381786" y="908510"/>
            <a:ext cx="197137" cy="0"/>
          </a:xfrm>
          <a:prstGeom prst="line">
            <a:avLst/>
          </a:prstGeom>
          <a:noFill/>
          <a:ln w="50800" cap="sq" cmpd="dbl">
            <a:solidFill>
              <a:schemeClr val="accent1"/>
            </a:solidFill>
            <a:prstDash val="solid"/>
            <a:miter lim="400000"/>
          </a:ln>
          <a:effectLst/>
          <a:sp3d/>
        </p:spPr>
        <p:style>
          <a:lnRef idx="0">
            <a:scrgbClr r="0" g="0" b="0"/>
          </a:lnRef>
          <a:fillRef idx="0">
            <a:scrgbClr r="0" g="0" b="0"/>
          </a:fillRef>
          <a:effectRef idx="0">
            <a:scrgbClr r="0" g="0" b="0"/>
          </a:effectRef>
          <a:fontRef idx="none"/>
        </p:style>
      </p:cxnSp>
      <p:sp>
        <p:nvSpPr>
          <p:cNvPr id="92" name="Line">
            <a:extLst>
              <a:ext uri="{FF2B5EF4-FFF2-40B4-BE49-F238E27FC236}">
                <a16:creationId xmlns:a16="http://schemas.microsoft.com/office/drawing/2014/main" id="{855FF13E-2422-64AD-845C-FD4B5682C6C6}"/>
              </a:ext>
            </a:extLst>
          </p:cNvPr>
          <p:cNvSpPr/>
          <p:nvPr userDrawn="1"/>
        </p:nvSpPr>
        <p:spPr>
          <a:xfrm rot="16200000" flipV="1">
            <a:off x="1679557" y="-38139"/>
            <a:ext cx="0" cy="1855445"/>
          </a:xfrm>
          <a:prstGeom prst="line">
            <a:avLst/>
          </a:prstGeom>
          <a:ln w="6350">
            <a:solidFill>
              <a:schemeClr val="tx1">
                <a:lumMod val="25000"/>
                <a:lumOff val="75000"/>
              </a:schemeClr>
            </a:solidFill>
            <a:miter lim="400000"/>
          </a:ln>
        </p:spPr>
        <p:txBody>
          <a:bodyPr lIns="19050" tIns="19050" rIns="19050" bIns="19050" anchor="ctr"/>
          <a:lstStyle/>
          <a:p>
            <a:endParaRPr sz="422"/>
          </a:p>
        </p:txBody>
      </p:sp>
      <p:sp>
        <p:nvSpPr>
          <p:cNvPr id="97" name="Line">
            <a:extLst>
              <a:ext uri="{FF2B5EF4-FFF2-40B4-BE49-F238E27FC236}">
                <a16:creationId xmlns:a16="http://schemas.microsoft.com/office/drawing/2014/main" id="{610A6CCD-1D73-7FE0-15AB-6F1994E39C6B}"/>
              </a:ext>
            </a:extLst>
          </p:cNvPr>
          <p:cNvSpPr/>
          <p:nvPr userDrawn="1"/>
        </p:nvSpPr>
        <p:spPr>
          <a:xfrm rot="16200000" flipV="1">
            <a:off x="1679557" y="-38139"/>
            <a:ext cx="0" cy="1855445"/>
          </a:xfrm>
          <a:prstGeom prst="line">
            <a:avLst/>
          </a:prstGeom>
          <a:ln w="6350">
            <a:solidFill>
              <a:schemeClr val="tx1">
                <a:lumMod val="25000"/>
                <a:lumOff val="75000"/>
              </a:schemeClr>
            </a:solidFill>
            <a:miter lim="400000"/>
          </a:ln>
        </p:spPr>
        <p:txBody>
          <a:bodyPr lIns="19050" tIns="19050" rIns="19050" bIns="19050" anchor="ctr"/>
          <a:lstStyle/>
          <a:p>
            <a:endParaRPr sz="422" dirty="0">
              <a:latin typeface="Calibri" panose="020F0502020204030204" pitchFamily="34" charset="0"/>
              <a:cs typeface="Calibri" panose="020F0502020204030204" pitchFamily="34" charset="0"/>
            </a:endParaRPr>
          </a:p>
        </p:txBody>
      </p:sp>
      <p:sp>
        <p:nvSpPr>
          <p:cNvPr id="98" name="Crisis Business Report">
            <a:extLst>
              <a:ext uri="{FF2B5EF4-FFF2-40B4-BE49-F238E27FC236}">
                <a16:creationId xmlns:a16="http://schemas.microsoft.com/office/drawing/2014/main" id="{899CE2CB-E51D-B349-1FA9-8BFE227EADE0}"/>
              </a:ext>
            </a:extLst>
          </p:cNvPr>
          <p:cNvSpPr txBox="1"/>
          <p:nvPr userDrawn="1"/>
        </p:nvSpPr>
        <p:spPr>
          <a:xfrm>
            <a:off x="745422" y="4801329"/>
            <a:ext cx="3467070" cy="14619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numCol="1" anchor="ctr">
            <a:spAutoFit/>
          </a:bodyPr>
          <a:lstStyle>
            <a:lvl1pPr algn="l">
              <a:defRPr sz="2000" b="0" cap="all" spc="280">
                <a:solidFill>
                  <a:srgbClr val="1C1D21"/>
                </a:solidFill>
                <a:latin typeface="Open Sans Bold"/>
                <a:ea typeface="Open Sans Bold"/>
                <a:cs typeface="Open Sans Bold"/>
                <a:sym typeface="Open Sans Bold"/>
              </a:defRPr>
            </a:lvl1pPr>
          </a:lstStyle>
          <a:p>
            <a:r>
              <a:rPr lang="en-GB" sz="700" b="1" i="0" spc="30" baseline="0" dirty="0">
                <a:solidFill>
                  <a:schemeClr val="tx2"/>
                </a:solidFill>
                <a:latin typeface="Calibri" panose="020F0502020204030204" pitchFamily="34" charset="0"/>
                <a:cs typeface="Calibri" panose="020F0502020204030204" pitchFamily="34" charset="0"/>
              </a:rPr>
              <a:t>D. aceto| ICFDT 2026 | 19 </a:t>
            </a:r>
            <a:r>
              <a:rPr lang="en-GB" sz="700" b="1" i="0" spc="30" baseline="0" dirty="0" err="1">
                <a:solidFill>
                  <a:schemeClr val="tx2"/>
                </a:solidFill>
                <a:latin typeface="Calibri" panose="020F0502020204030204" pitchFamily="34" charset="0"/>
                <a:cs typeface="Calibri" panose="020F0502020204030204" pitchFamily="34" charset="0"/>
              </a:rPr>
              <a:t>october</a:t>
            </a:r>
            <a:r>
              <a:rPr lang="en-GB" sz="700" b="1" i="0" spc="30" baseline="0" dirty="0">
                <a:solidFill>
                  <a:schemeClr val="tx2"/>
                </a:solidFill>
                <a:latin typeface="Calibri" panose="020F0502020204030204" pitchFamily="34" charset="0"/>
                <a:cs typeface="Calibri" panose="020F0502020204030204" pitchFamily="34" charset="0"/>
              </a:rPr>
              <a:t> 2026</a:t>
            </a:r>
          </a:p>
        </p:txBody>
      </p:sp>
      <p:sp>
        <p:nvSpPr>
          <p:cNvPr id="99" name="TextBox 98">
            <a:extLst>
              <a:ext uri="{FF2B5EF4-FFF2-40B4-BE49-F238E27FC236}">
                <a16:creationId xmlns:a16="http://schemas.microsoft.com/office/drawing/2014/main" id="{72225D88-7CA4-BD7F-5E08-CEE9545A1916}"/>
              </a:ext>
            </a:extLst>
          </p:cNvPr>
          <p:cNvSpPr txBox="1"/>
          <p:nvPr userDrawn="1"/>
        </p:nvSpPr>
        <p:spPr>
          <a:xfrm>
            <a:off x="467100" y="4787455"/>
            <a:ext cx="234900" cy="16158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ctr">
            <a:spAutoFit/>
          </a:bodyPr>
          <a:lstStyle/>
          <a:p>
            <a:pPr marL="0" marR="0" indent="0" algn="ctr" defTabSz="309563" rtl="0" fontAlgn="auto" latinLnBrk="0" hangingPunct="0">
              <a:lnSpc>
                <a:spcPct val="100000"/>
              </a:lnSpc>
              <a:spcBef>
                <a:spcPts val="0"/>
              </a:spcBef>
              <a:spcAft>
                <a:spcPts val="0"/>
              </a:spcAft>
              <a:buClrTx/>
              <a:buSzTx/>
              <a:buFontTx/>
              <a:buNone/>
              <a:tabLst/>
            </a:pPr>
            <a:fld id="{FF87D542-2ABC-644F-8EB1-B5A3DD97A00D}" type="slidenum">
              <a:rPr kumimoji="0" lang="en-IT" sz="800" b="1" i="0" u="none" strike="noStrike" cap="none" spc="0" normalizeH="0" baseline="0" smtClean="0">
                <a:ln>
                  <a:noFill/>
                </a:ln>
                <a:solidFill>
                  <a:schemeClr val="tx2"/>
                </a:solidFill>
                <a:effectLst/>
                <a:uFillTx/>
                <a:latin typeface="Calibri" panose="020F0502020204030204" pitchFamily="34" charset="0"/>
                <a:ea typeface="Open Sans" panose="020B0606030504020204" pitchFamily="34" charset="0"/>
                <a:cs typeface="Calibri" panose="020F0502020204030204" pitchFamily="34" charset="0"/>
                <a:sym typeface="Helvetica Neue"/>
              </a:rPr>
              <a:pPr marL="0" marR="0" indent="0" algn="ctr" defTabSz="309563" rtl="0" fontAlgn="auto" latinLnBrk="0" hangingPunct="0">
                <a:lnSpc>
                  <a:spcPct val="100000"/>
                </a:lnSpc>
                <a:spcBef>
                  <a:spcPts val="0"/>
                </a:spcBef>
                <a:spcAft>
                  <a:spcPts val="0"/>
                </a:spcAft>
                <a:buClrTx/>
                <a:buSzTx/>
                <a:buFontTx/>
                <a:buNone/>
                <a:tabLst/>
              </a:pPr>
              <a:t>‹N›</a:t>
            </a:fld>
            <a:endParaRPr kumimoji="0" lang="en-IT" sz="800" b="1" i="0" u="none" strike="noStrike" cap="none" spc="0" normalizeH="0" baseline="0" dirty="0">
              <a:ln>
                <a:noFill/>
              </a:ln>
              <a:solidFill>
                <a:schemeClr val="tx2"/>
              </a:solidFill>
              <a:effectLst/>
              <a:uFillTx/>
              <a:latin typeface="Calibri" panose="020F0502020204030204" pitchFamily="34" charset="0"/>
              <a:ea typeface="Open Sans" panose="020B0606030504020204" pitchFamily="34" charset="0"/>
              <a:cs typeface="Calibri" panose="020F0502020204030204" pitchFamily="34" charset="0"/>
              <a:sym typeface="Helvetica Neue"/>
            </a:endParaRPr>
          </a:p>
        </p:txBody>
      </p:sp>
      <p:sp>
        <p:nvSpPr>
          <p:cNvPr id="3" name="Content Placeholder 2">
            <a:extLst>
              <a:ext uri="{FF2B5EF4-FFF2-40B4-BE49-F238E27FC236}">
                <a16:creationId xmlns:a16="http://schemas.microsoft.com/office/drawing/2014/main" id="{A5E49403-5500-6BCD-7BDF-DA2335410D09}"/>
              </a:ext>
            </a:extLst>
          </p:cNvPr>
          <p:cNvSpPr>
            <a:spLocks noGrp="1"/>
          </p:cNvSpPr>
          <p:nvPr>
            <p:ph sz="quarter" idx="10"/>
          </p:nvPr>
        </p:nvSpPr>
        <p:spPr>
          <a:xfrm>
            <a:off x="751833" y="1200153"/>
            <a:ext cx="7028501" cy="3416231"/>
          </a:xfrm>
        </p:spPr>
        <p:txBody>
          <a:bodyPr/>
          <a:lstStyle>
            <a:lvl1pPr marL="171450" indent="-171450">
              <a:lnSpc>
                <a:spcPct val="100000"/>
              </a:lnSpc>
              <a:spcBef>
                <a:spcPts val="150"/>
              </a:spcBef>
              <a:buClr>
                <a:schemeClr val="accent2"/>
              </a:buClr>
              <a:buFont typeface="Wingdings" pitchFamily="2" charset="2"/>
              <a:buChar char="§"/>
              <a:defRPr sz="1800">
                <a:solidFill>
                  <a:schemeClr val="tx2">
                    <a:lumMod val="75000"/>
                  </a:schemeClr>
                </a:solidFill>
              </a:defRPr>
            </a:lvl1pPr>
            <a:lvl2pPr>
              <a:lnSpc>
                <a:spcPct val="100000"/>
              </a:lnSpc>
              <a:spcBef>
                <a:spcPts val="150"/>
              </a:spcBef>
              <a:buClr>
                <a:schemeClr val="accent1"/>
              </a:buClr>
              <a:defRPr sz="1600">
                <a:solidFill>
                  <a:schemeClr val="tx2">
                    <a:lumMod val="75000"/>
                  </a:schemeClr>
                </a:solidFill>
              </a:defRPr>
            </a:lvl2pPr>
            <a:lvl3pPr>
              <a:lnSpc>
                <a:spcPct val="100000"/>
              </a:lnSpc>
              <a:spcBef>
                <a:spcPts val="150"/>
              </a:spcBef>
              <a:buClr>
                <a:schemeClr val="accent3"/>
              </a:buClr>
              <a:defRPr sz="1400">
                <a:solidFill>
                  <a:schemeClr val="tx2">
                    <a:lumMod val="75000"/>
                  </a:schemeClr>
                </a:solidFill>
              </a:defRPr>
            </a:lvl3pPr>
            <a:lvl4pPr>
              <a:lnSpc>
                <a:spcPct val="100000"/>
              </a:lnSpc>
              <a:spcBef>
                <a:spcPts val="150"/>
              </a:spcBef>
              <a:buClr>
                <a:schemeClr val="accent5"/>
              </a:buClr>
              <a:defRPr sz="1400">
                <a:solidFill>
                  <a:schemeClr val="tx2">
                    <a:lumMod val="75000"/>
                  </a:schemeClr>
                </a:solidFill>
              </a:defRPr>
            </a:lvl4pPr>
            <a:lvl5pPr>
              <a:lnSpc>
                <a:spcPct val="100000"/>
              </a:lnSpc>
              <a:spcBef>
                <a:spcPts val="150"/>
              </a:spcBef>
              <a:buClr>
                <a:schemeClr val="accent5"/>
              </a:buClr>
              <a:defRPr sz="1200">
                <a:solidFill>
                  <a:schemeClr val="tx2">
                    <a:lumMod val="75000"/>
                  </a:schemeClr>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IT" dirty="0"/>
          </a:p>
        </p:txBody>
      </p:sp>
      <p:sp>
        <p:nvSpPr>
          <p:cNvPr id="20" name="Line">
            <a:extLst>
              <a:ext uri="{FF2B5EF4-FFF2-40B4-BE49-F238E27FC236}">
                <a16:creationId xmlns:a16="http://schemas.microsoft.com/office/drawing/2014/main" id="{79B9BB97-A6EE-44FA-3161-50DE5E60ED36}"/>
              </a:ext>
            </a:extLst>
          </p:cNvPr>
          <p:cNvSpPr/>
          <p:nvPr userDrawn="1"/>
        </p:nvSpPr>
        <p:spPr>
          <a:xfrm flipV="1">
            <a:off x="607156" y="1200149"/>
            <a:ext cx="0" cy="2888685"/>
          </a:xfrm>
          <a:prstGeom prst="line">
            <a:avLst/>
          </a:prstGeom>
          <a:ln w="6350">
            <a:solidFill>
              <a:srgbClr val="E4E4E4"/>
            </a:solidFill>
            <a:miter lim="400000"/>
          </a:ln>
        </p:spPr>
        <p:txBody>
          <a:bodyPr lIns="19050" tIns="19050" rIns="19050" bIns="19050" anchor="ctr"/>
          <a:lstStyle/>
          <a:p>
            <a:endParaRPr sz="422" dirty="0">
              <a:latin typeface="Calibri" panose="020F0502020204030204" pitchFamily="34" charset="0"/>
              <a:cs typeface="Calibri" panose="020F0502020204030204" pitchFamily="34" charset="0"/>
            </a:endParaRPr>
          </a:p>
        </p:txBody>
      </p:sp>
      <p:sp>
        <p:nvSpPr>
          <p:cNvPr id="12" name="Title 6">
            <a:extLst>
              <a:ext uri="{FF2B5EF4-FFF2-40B4-BE49-F238E27FC236}">
                <a16:creationId xmlns:a16="http://schemas.microsoft.com/office/drawing/2014/main" id="{7F3C6994-8102-F67D-0382-22D43F26D04C}"/>
              </a:ext>
            </a:extLst>
          </p:cNvPr>
          <p:cNvSpPr>
            <a:spLocks noGrp="1"/>
          </p:cNvSpPr>
          <p:nvPr>
            <p:ph type="title" hasCustomPrompt="1"/>
          </p:nvPr>
        </p:nvSpPr>
        <p:spPr>
          <a:xfrm>
            <a:off x="745423" y="190978"/>
            <a:ext cx="7034915" cy="697761"/>
          </a:xfrm>
          <a:prstGeom prst="rect">
            <a:avLst/>
          </a:prstGeom>
        </p:spPr>
        <p:txBody>
          <a:bodyPr lIns="0" anchor="ctr">
            <a:normAutofit/>
          </a:bodyPr>
          <a:lstStyle>
            <a:lvl1pPr algn="l">
              <a:defRPr sz="2100" b="1" i="0">
                <a:ln>
                  <a:noFill/>
                </a:ln>
                <a:solidFill>
                  <a:schemeClr val="tx2"/>
                </a:solidFill>
                <a:latin typeface="Calibri" panose="020F0502020204030204" pitchFamily="34" charset="0"/>
                <a:ea typeface="Open Sans Condensed" panose="020B0606030504020204" pitchFamily="34" charset="0"/>
                <a:cs typeface="Calibri" panose="020F0502020204030204" pitchFamily="34" charset="0"/>
              </a:defRPr>
            </a:lvl1pPr>
          </a:lstStyle>
          <a:p>
            <a:r>
              <a:rPr lang="en-GB" dirty="0"/>
              <a:t>CLICK TO EDIT MASTER TITLE STYLE</a:t>
            </a:r>
            <a:endParaRPr lang="en-IT" dirty="0"/>
          </a:p>
        </p:txBody>
      </p:sp>
      <p:pic>
        <p:nvPicPr>
          <p:cNvPr id="2" name="Immagine 1">
            <a:extLst>
              <a:ext uri="{FF2B5EF4-FFF2-40B4-BE49-F238E27FC236}">
                <a16:creationId xmlns:a16="http://schemas.microsoft.com/office/drawing/2014/main" id="{3C441A74-C339-A1B9-D52E-B248F9C022AC}"/>
              </a:ext>
            </a:extLst>
          </p:cNvPr>
          <p:cNvPicPr>
            <a:picLocks noChangeAspect="1"/>
          </p:cNvPicPr>
          <p:nvPr userDrawn="1"/>
        </p:nvPicPr>
        <p:blipFill>
          <a:blip r:embed="rId2"/>
          <a:stretch>
            <a:fillRect/>
          </a:stretch>
        </p:blipFill>
        <p:spPr>
          <a:xfrm>
            <a:off x="7912886" y="433448"/>
            <a:ext cx="1231114" cy="343435"/>
          </a:xfrm>
          <a:prstGeom prst="rect">
            <a:avLst/>
          </a:prstGeom>
        </p:spPr>
      </p:pic>
    </p:spTree>
    <p:extLst>
      <p:ext uri="{BB962C8B-B14F-4D97-AF65-F5344CB8AC3E}">
        <p14:creationId xmlns:p14="http://schemas.microsoft.com/office/powerpoint/2010/main" val="8269282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SECTION 1 - LOGOS">
    <p:spTree>
      <p:nvGrpSpPr>
        <p:cNvPr id="1" name=""/>
        <p:cNvGrpSpPr/>
        <p:nvPr/>
      </p:nvGrpSpPr>
      <p:grpSpPr>
        <a:xfrm>
          <a:off x="0" y="0"/>
          <a:ext cx="0" cy="0"/>
          <a:chOff x="0" y="0"/>
          <a:chExt cx="0" cy="0"/>
        </a:xfrm>
      </p:grpSpPr>
      <p:sp>
        <p:nvSpPr>
          <p:cNvPr id="7" name="Circle">
            <a:extLst>
              <a:ext uri="{FF2B5EF4-FFF2-40B4-BE49-F238E27FC236}">
                <a16:creationId xmlns:a16="http://schemas.microsoft.com/office/drawing/2014/main" id="{07FFBC4B-0ADC-94AF-751A-11EA4486D136}"/>
              </a:ext>
            </a:extLst>
          </p:cNvPr>
          <p:cNvSpPr/>
          <p:nvPr userDrawn="1"/>
        </p:nvSpPr>
        <p:spPr>
          <a:xfrm>
            <a:off x="555526" y="876300"/>
            <a:ext cx="57349" cy="57349"/>
          </a:xfrm>
          <a:prstGeom prst="ellipse">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1200"/>
          </a:p>
        </p:txBody>
      </p:sp>
      <p:sp>
        <p:nvSpPr>
          <p:cNvPr id="13" name="Title 6">
            <a:extLst>
              <a:ext uri="{FF2B5EF4-FFF2-40B4-BE49-F238E27FC236}">
                <a16:creationId xmlns:a16="http://schemas.microsoft.com/office/drawing/2014/main" id="{926E426E-425B-9293-51BA-1837287BC3DD}"/>
              </a:ext>
            </a:extLst>
          </p:cNvPr>
          <p:cNvSpPr>
            <a:spLocks noGrp="1"/>
          </p:cNvSpPr>
          <p:nvPr>
            <p:ph type="title" hasCustomPrompt="1"/>
          </p:nvPr>
        </p:nvSpPr>
        <p:spPr>
          <a:xfrm>
            <a:off x="745423" y="190978"/>
            <a:ext cx="7034915" cy="697761"/>
          </a:xfrm>
          <a:prstGeom prst="rect">
            <a:avLst/>
          </a:prstGeom>
        </p:spPr>
        <p:txBody>
          <a:bodyPr lIns="0" anchor="ctr">
            <a:normAutofit/>
          </a:bodyPr>
          <a:lstStyle>
            <a:lvl1pPr algn="l">
              <a:defRPr sz="2100" b="1" i="0">
                <a:ln>
                  <a:noFill/>
                </a:ln>
                <a:solidFill>
                  <a:schemeClr val="tx2"/>
                </a:solidFill>
                <a:latin typeface="Calibri" panose="020F0502020204030204" pitchFamily="34" charset="0"/>
                <a:ea typeface="Open Sans Condensed" panose="020B0606030504020204" pitchFamily="34" charset="0"/>
                <a:cs typeface="Calibri" panose="020F0502020204030204" pitchFamily="34" charset="0"/>
              </a:defRPr>
            </a:lvl1pPr>
          </a:lstStyle>
          <a:p>
            <a:r>
              <a:rPr lang="en-GB" dirty="0"/>
              <a:t>CLICK TO EDIT MASTER TITLE STYLE</a:t>
            </a:r>
            <a:endParaRPr lang="en-IT" dirty="0"/>
          </a:p>
        </p:txBody>
      </p:sp>
      <p:cxnSp>
        <p:nvCxnSpPr>
          <p:cNvPr id="14" name="Straight Connector 13">
            <a:extLst>
              <a:ext uri="{FF2B5EF4-FFF2-40B4-BE49-F238E27FC236}">
                <a16:creationId xmlns:a16="http://schemas.microsoft.com/office/drawing/2014/main" id="{D0B1E56B-9294-9B45-8C6D-4C992EDEFD45}"/>
              </a:ext>
            </a:extLst>
          </p:cNvPr>
          <p:cNvCxnSpPr>
            <a:cxnSpLocks noChangeAspect="1"/>
          </p:cNvCxnSpPr>
          <p:nvPr userDrawn="1"/>
        </p:nvCxnSpPr>
        <p:spPr>
          <a:xfrm>
            <a:off x="381786" y="908510"/>
            <a:ext cx="197137" cy="0"/>
          </a:xfrm>
          <a:prstGeom prst="line">
            <a:avLst/>
          </a:prstGeom>
          <a:noFill/>
          <a:ln w="50800" cap="sq" cmpd="dbl">
            <a:solidFill>
              <a:schemeClr val="accent1"/>
            </a:solidFill>
            <a:prstDash val="solid"/>
            <a:miter lim="400000"/>
          </a:ln>
          <a:effectLst/>
          <a:sp3d/>
        </p:spPr>
        <p:style>
          <a:lnRef idx="0">
            <a:scrgbClr r="0" g="0" b="0"/>
          </a:lnRef>
          <a:fillRef idx="0">
            <a:scrgbClr r="0" g="0" b="0"/>
          </a:fillRef>
          <a:effectRef idx="0">
            <a:scrgbClr r="0" g="0" b="0"/>
          </a:effectRef>
          <a:fontRef idx="none"/>
        </p:style>
      </p:cxnSp>
      <p:sp>
        <p:nvSpPr>
          <p:cNvPr id="15" name="Line">
            <a:extLst>
              <a:ext uri="{FF2B5EF4-FFF2-40B4-BE49-F238E27FC236}">
                <a16:creationId xmlns:a16="http://schemas.microsoft.com/office/drawing/2014/main" id="{159CB851-21FD-3D61-B18F-2825E158D0E1}"/>
              </a:ext>
            </a:extLst>
          </p:cNvPr>
          <p:cNvSpPr/>
          <p:nvPr userDrawn="1"/>
        </p:nvSpPr>
        <p:spPr>
          <a:xfrm rot="16200000" flipV="1">
            <a:off x="1679557" y="-38139"/>
            <a:ext cx="0" cy="1855445"/>
          </a:xfrm>
          <a:prstGeom prst="line">
            <a:avLst/>
          </a:prstGeom>
          <a:ln w="6350">
            <a:solidFill>
              <a:schemeClr val="tx1">
                <a:lumMod val="25000"/>
                <a:lumOff val="75000"/>
              </a:schemeClr>
            </a:solidFill>
            <a:miter lim="400000"/>
          </a:ln>
        </p:spPr>
        <p:txBody>
          <a:bodyPr lIns="19050" tIns="19050" rIns="19050" bIns="19050" anchor="ctr"/>
          <a:lstStyle/>
          <a:p>
            <a:endParaRPr sz="422"/>
          </a:p>
        </p:txBody>
      </p:sp>
      <p:sp>
        <p:nvSpPr>
          <p:cNvPr id="20" name="Line">
            <a:extLst>
              <a:ext uri="{FF2B5EF4-FFF2-40B4-BE49-F238E27FC236}">
                <a16:creationId xmlns:a16="http://schemas.microsoft.com/office/drawing/2014/main" id="{9566AEB6-7450-6BBD-53E2-E80287C0CC73}"/>
              </a:ext>
            </a:extLst>
          </p:cNvPr>
          <p:cNvSpPr/>
          <p:nvPr userDrawn="1"/>
        </p:nvSpPr>
        <p:spPr>
          <a:xfrm rot="16200000" flipV="1">
            <a:off x="1679557" y="-38139"/>
            <a:ext cx="0" cy="1855445"/>
          </a:xfrm>
          <a:prstGeom prst="line">
            <a:avLst/>
          </a:prstGeom>
          <a:ln w="6350">
            <a:solidFill>
              <a:schemeClr val="tx1">
                <a:lumMod val="25000"/>
                <a:lumOff val="75000"/>
              </a:schemeClr>
            </a:solidFill>
            <a:miter lim="400000"/>
          </a:ln>
        </p:spPr>
        <p:txBody>
          <a:bodyPr lIns="19050" tIns="19050" rIns="19050" bIns="19050" anchor="ctr"/>
          <a:lstStyle/>
          <a:p>
            <a:endParaRPr sz="422">
              <a:latin typeface="Calibri" panose="020F0502020204030204" pitchFamily="34" charset="0"/>
              <a:cs typeface="Calibri" panose="020F0502020204030204" pitchFamily="34" charset="0"/>
            </a:endParaRPr>
          </a:p>
        </p:txBody>
      </p:sp>
      <p:sp>
        <p:nvSpPr>
          <p:cNvPr id="79" name="Line">
            <a:extLst>
              <a:ext uri="{FF2B5EF4-FFF2-40B4-BE49-F238E27FC236}">
                <a16:creationId xmlns:a16="http://schemas.microsoft.com/office/drawing/2014/main" id="{F5E9D0AF-A897-09F6-A2E1-DCB1ECEA2519}"/>
              </a:ext>
            </a:extLst>
          </p:cNvPr>
          <p:cNvSpPr/>
          <p:nvPr userDrawn="1"/>
        </p:nvSpPr>
        <p:spPr>
          <a:xfrm>
            <a:off x="5089276" y="4568469"/>
            <a:ext cx="0" cy="540000"/>
          </a:xfrm>
          <a:prstGeom prst="line">
            <a:avLst/>
          </a:prstGeom>
          <a:ln w="6350">
            <a:solidFill>
              <a:srgbClr val="E3E4E4"/>
            </a:solidFill>
            <a:miter lim="400000"/>
          </a:ln>
        </p:spPr>
        <p:txBody>
          <a:bodyPr lIns="19050" tIns="19050" rIns="19050" bIns="19050" anchor="ctr"/>
          <a:lstStyle/>
          <a:p>
            <a:endParaRPr sz="422">
              <a:latin typeface="Calibri" panose="020F0502020204030204" pitchFamily="34" charset="0"/>
              <a:cs typeface="Calibri" panose="020F0502020204030204" pitchFamily="34" charset="0"/>
            </a:endParaRPr>
          </a:p>
        </p:txBody>
      </p:sp>
      <p:sp>
        <p:nvSpPr>
          <p:cNvPr id="80" name="Line">
            <a:extLst>
              <a:ext uri="{FF2B5EF4-FFF2-40B4-BE49-F238E27FC236}">
                <a16:creationId xmlns:a16="http://schemas.microsoft.com/office/drawing/2014/main" id="{E190B69E-8DD6-6C05-D975-4341742354E3}"/>
              </a:ext>
            </a:extLst>
          </p:cNvPr>
          <p:cNvSpPr/>
          <p:nvPr userDrawn="1"/>
        </p:nvSpPr>
        <p:spPr>
          <a:xfrm>
            <a:off x="6437214" y="4566905"/>
            <a:ext cx="0" cy="540000"/>
          </a:xfrm>
          <a:prstGeom prst="line">
            <a:avLst/>
          </a:prstGeom>
          <a:ln w="6350">
            <a:solidFill>
              <a:srgbClr val="E3E4E4"/>
            </a:solidFill>
            <a:miter lim="400000"/>
          </a:ln>
        </p:spPr>
        <p:txBody>
          <a:bodyPr lIns="19050" tIns="19050" rIns="19050" bIns="19050" anchor="ctr"/>
          <a:lstStyle/>
          <a:p>
            <a:endParaRPr sz="422">
              <a:latin typeface="Calibri" panose="020F0502020204030204" pitchFamily="34" charset="0"/>
              <a:cs typeface="Calibri" panose="020F0502020204030204" pitchFamily="34" charset="0"/>
            </a:endParaRPr>
          </a:p>
        </p:txBody>
      </p:sp>
      <p:sp>
        <p:nvSpPr>
          <p:cNvPr id="81" name="Line">
            <a:extLst>
              <a:ext uri="{FF2B5EF4-FFF2-40B4-BE49-F238E27FC236}">
                <a16:creationId xmlns:a16="http://schemas.microsoft.com/office/drawing/2014/main" id="{26374AC4-8A6C-CE4E-1583-B36B3235C802}"/>
              </a:ext>
            </a:extLst>
          </p:cNvPr>
          <p:cNvSpPr/>
          <p:nvPr userDrawn="1"/>
        </p:nvSpPr>
        <p:spPr>
          <a:xfrm>
            <a:off x="7796775" y="4570032"/>
            <a:ext cx="0" cy="540000"/>
          </a:xfrm>
          <a:prstGeom prst="line">
            <a:avLst/>
          </a:prstGeom>
          <a:ln w="6350">
            <a:solidFill>
              <a:srgbClr val="E3E4E4"/>
            </a:solidFill>
            <a:miter lim="400000"/>
          </a:ln>
        </p:spPr>
        <p:txBody>
          <a:bodyPr lIns="19050" tIns="19050" rIns="19050" bIns="19050" anchor="ctr"/>
          <a:lstStyle/>
          <a:p>
            <a:endParaRPr sz="422">
              <a:latin typeface="Calibri" panose="020F0502020204030204" pitchFamily="34" charset="0"/>
              <a:cs typeface="Calibri" panose="020F0502020204030204" pitchFamily="34" charset="0"/>
            </a:endParaRPr>
          </a:p>
        </p:txBody>
      </p:sp>
      <p:pic>
        <p:nvPicPr>
          <p:cNvPr id="82" name="Picture 2">
            <a:extLst>
              <a:ext uri="{FF2B5EF4-FFF2-40B4-BE49-F238E27FC236}">
                <a16:creationId xmlns:a16="http://schemas.microsoft.com/office/drawing/2014/main" id="{E6FB86EF-1E95-E501-543A-4D8A7E5FF3F0}"/>
              </a:ext>
            </a:extLst>
          </p:cNvPr>
          <p:cNvPicPr>
            <a:picLocks noChangeAspect="1" noChangeArrowheads="1"/>
          </p:cNvPicPr>
          <p:nvPr userDrawn="1"/>
        </p:nvPicPr>
        <p:blipFill>
          <a:blip r:embed="rId2" cstate="screen">
            <a:extLst>
              <a:ext uri="{28A0092B-C50C-407E-A947-70E740481C1C}">
                <a14:useLocalDpi xmlns:a14="http://schemas.microsoft.com/office/drawing/2010/main" val="0"/>
              </a:ext>
            </a:extLst>
          </a:blip>
          <a:srcRect/>
          <a:stretch>
            <a:fillRect/>
          </a:stretch>
        </p:blipFill>
        <p:spPr bwMode="auto">
          <a:xfrm>
            <a:off x="6597225" y="4711889"/>
            <a:ext cx="995496" cy="240633"/>
          </a:xfrm>
          <a:prstGeom prst="rect">
            <a:avLst/>
          </a:prstGeom>
          <a:noFill/>
          <a:extLst>
            <a:ext uri="{909E8E84-426E-40DD-AFC4-6F175D3DCCD1}">
              <a14:hiddenFill xmlns:a14="http://schemas.microsoft.com/office/drawing/2010/main">
                <a:solidFill>
                  <a:srgbClr val="FFFFFF"/>
                </a:solidFill>
              </a14:hiddenFill>
            </a:ext>
          </a:extLst>
        </p:spPr>
      </p:pic>
      <p:pic>
        <p:nvPicPr>
          <p:cNvPr id="83" name="Picture 82">
            <a:extLst>
              <a:ext uri="{FF2B5EF4-FFF2-40B4-BE49-F238E27FC236}">
                <a16:creationId xmlns:a16="http://schemas.microsoft.com/office/drawing/2014/main" id="{71B1874E-2E28-3B23-5A85-9EA9C0BE17E2}"/>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4112949" y="4715294"/>
            <a:ext cx="596735" cy="276536"/>
          </a:xfrm>
          <a:prstGeom prst="rect">
            <a:avLst/>
          </a:prstGeom>
        </p:spPr>
      </p:pic>
      <p:pic>
        <p:nvPicPr>
          <p:cNvPr id="84" name="Picture 83">
            <a:extLst>
              <a:ext uri="{FF2B5EF4-FFF2-40B4-BE49-F238E27FC236}">
                <a16:creationId xmlns:a16="http://schemas.microsoft.com/office/drawing/2014/main" id="{1BD486CE-1BA5-F709-58B6-87E843B2C0FE}"/>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5441400" y="4692640"/>
            <a:ext cx="643690" cy="321845"/>
          </a:xfrm>
          <a:prstGeom prst="rect">
            <a:avLst/>
          </a:prstGeom>
        </p:spPr>
      </p:pic>
      <p:pic>
        <p:nvPicPr>
          <p:cNvPr id="85" name="Picture 2">
            <a:extLst>
              <a:ext uri="{FF2B5EF4-FFF2-40B4-BE49-F238E27FC236}">
                <a16:creationId xmlns:a16="http://schemas.microsoft.com/office/drawing/2014/main" id="{0DDD5959-3BCB-940F-3142-08BF46FE31C6}"/>
              </a:ext>
            </a:extLst>
          </p:cNvPr>
          <p:cNvPicPr>
            <a:picLocks noChangeAspect="1" noChangeArrowheads="1"/>
          </p:cNvPicPr>
          <p:nvPr userDrawn="1"/>
        </p:nvPicPr>
        <p:blipFill>
          <a:blip r:embed="rId5" cstate="screen">
            <a:extLst>
              <a:ext uri="{28A0092B-C50C-407E-A947-70E740481C1C}">
                <a14:useLocalDpi xmlns:a14="http://schemas.microsoft.com/office/drawing/2010/main" val="0"/>
              </a:ext>
            </a:extLst>
          </a:blip>
          <a:srcRect/>
          <a:stretch>
            <a:fillRect/>
          </a:stretch>
        </p:blipFill>
        <p:spPr bwMode="auto">
          <a:xfrm>
            <a:off x="8303382" y="4687057"/>
            <a:ext cx="346071" cy="32742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47" name="Crisis Business Report">
            <a:extLst>
              <a:ext uri="{FF2B5EF4-FFF2-40B4-BE49-F238E27FC236}">
                <a16:creationId xmlns:a16="http://schemas.microsoft.com/office/drawing/2014/main" id="{C127E20E-25B4-A46C-F52B-35FB9E2A5561}"/>
              </a:ext>
            </a:extLst>
          </p:cNvPr>
          <p:cNvSpPr txBox="1"/>
          <p:nvPr userDrawn="1"/>
        </p:nvSpPr>
        <p:spPr>
          <a:xfrm>
            <a:off x="745422" y="4801328"/>
            <a:ext cx="3063482" cy="15111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numCol="1" anchor="ctr">
            <a:spAutoFit/>
          </a:bodyPr>
          <a:lstStyle>
            <a:lvl1pPr algn="l">
              <a:defRPr sz="2000" b="0" cap="all" spc="280">
                <a:solidFill>
                  <a:srgbClr val="1C1D21"/>
                </a:solidFill>
                <a:latin typeface="Open Sans Bold"/>
                <a:ea typeface="Open Sans Bold"/>
                <a:cs typeface="Open Sans Bold"/>
                <a:sym typeface="Open Sans Bold"/>
              </a:defRPr>
            </a:lvl1pPr>
          </a:lstStyle>
          <a:p>
            <a:r>
              <a:rPr lang="en-GB" sz="700" b="1" i="0" spc="30" baseline="0" dirty="0">
                <a:solidFill>
                  <a:schemeClr val="tx2"/>
                </a:solidFill>
                <a:latin typeface="Calibri" panose="020F0502020204030204" pitchFamily="34" charset="0"/>
                <a:cs typeface="Calibri" panose="020F0502020204030204" pitchFamily="34" charset="0"/>
              </a:rPr>
              <a:t> N. SURNAME | Meeting | Date (MONTH DD, YYYY es: May 5-6, 2002)</a:t>
            </a:r>
          </a:p>
        </p:txBody>
      </p:sp>
      <p:sp>
        <p:nvSpPr>
          <p:cNvPr id="148" name="TextBox 147">
            <a:extLst>
              <a:ext uri="{FF2B5EF4-FFF2-40B4-BE49-F238E27FC236}">
                <a16:creationId xmlns:a16="http://schemas.microsoft.com/office/drawing/2014/main" id="{F5927128-9760-A7D2-DB05-B71DBC03F488}"/>
              </a:ext>
            </a:extLst>
          </p:cNvPr>
          <p:cNvSpPr txBox="1"/>
          <p:nvPr userDrawn="1"/>
        </p:nvSpPr>
        <p:spPr>
          <a:xfrm>
            <a:off x="467100" y="4787455"/>
            <a:ext cx="207556" cy="1670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ctr">
            <a:spAutoFit/>
          </a:bodyPr>
          <a:lstStyle/>
          <a:p>
            <a:pPr marL="0" marR="0" indent="0" algn="ctr" defTabSz="309563" rtl="0" fontAlgn="auto" latinLnBrk="0" hangingPunct="0">
              <a:lnSpc>
                <a:spcPct val="100000"/>
              </a:lnSpc>
              <a:spcBef>
                <a:spcPts val="0"/>
              </a:spcBef>
              <a:spcAft>
                <a:spcPts val="0"/>
              </a:spcAft>
              <a:buClrTx/>
              <a:buSzTx/>
              <a:buFontTx/>
              <a:buNone/>
              <a:tabLst/>
            </a:pPr>
            <a:fld id="{FF87D542-2ABC-644F-8EB1-B5A3DD97A00D}" type="slidenum">
              <a:rPr kumimoji="0" lang="en-IT" sz="800" b="1" i="0" u="none" strike="noStrike" cap="none" spc="0" normalizeH="0" baseline="0" smtClean="0">
                <a:ln>
                  <a:noFill/>
                </a:ln>
                <a:solidFill>
                  <a:schemeClr val="tx2"/>
                </a:solidFill>
                <a:effectLst/>
                <a:uFillTx/>
                <a:latin typeface="Calibri" panose="020F0502020204030204" pitchFamily="34" charset="0"/>
                <a:ea typeface="Open Sans" panose="020B0606030504020204" pitchFamily="34" charset="0"/>
                <a:cs typeface="Calibri" panose="020F0502020204030204" pitchFamily="34" charset="0"/>
                <a:sym typeface="Helvetica Neue"/>
              </a:rPr>
              <a:pPr marL="0" marR="0" indent="0" algn="ctr" defTabSz="309563" rtl="0" fontAlgn="auto" latinLnBrk="0" hangingPunct="0">
                <a:lnSpc>
                  <a:spcPct val="100000"/>
                </a:lnSpc>
                <a:spcBef>
                  <a:spcPts val="0"/>
                </a:spcBef>
                <a:spcAft>
                  <a:spcPts val="0"/>
                </a:spcAft>
                <a:buClrTx/>
                <a:buSzTx/>
                <a:buFontTx/>
                <a:buNone/>
                <a:tabLst/>
              </a:pPr>
              <a:t>‹N›</a:t>
            </a:fld>
            <a:endParaRPr kumimoji="0" lang="en-IT" sz="800" b="1" i="0" u="none" strike="noStrike" cap="none" spc="0" normalizeH="0" baseline="0" dirty="0">
              <a:ln>
                <a:noFill/>
              </a:ln>
              <a:solidFill>
                <a:schemeClr val="tx2"/>
              </a:solidFill>
              <a:effectLst/>
              <a:uFillTx/>
              <a:latin typeface="Calibri" panose="020F0502020204030204" pitchFamily="34" charset="0"/>
              <a:ea typeface="Open Sans" panose="020B0606030504020204" pitchFamily="34" charset="0"/>
              <a:cs typeface="Calibri" panose="020F0502020204030204" pitchFamily="34" charset="0"/>
              <a:sym typeface="Helvetica Neue"/>
            </a:endParaRPr>
          </a:p>
        </p:txBody>
      </p:sp>
      <p:sp>
        <p:nvSpPr>
          <p:cNvPr id="27" name="Line">
            <a:extLst>
              <a:ext uri="{FF2B5EF4-FFF2-40B4-BE49-F238E27FC236}">
                <a16:creationId xmlns:a16="http://schemas.microsoft.com/office/drawing/2014/main" id="{CDF82046-E843-13CD-3856-7DAD442CEC00}"/>
              </a:ext>
            </a:extLst>
          </p:cNvPr>
          <p:cNvSpPr/>
          <p:nvPr userDrawn="1"/>
        </p:nvSpPr>
        <p:spPr>
          <a:xfrm flipV="1">
            <a:off x="607156" y="1200149"/>
            <a:ext cx="0" cy="2888685"/>
          </a:xfrm>
          <a:prstGeom prst="line">
            <a:avLst/>
          </a:prstGeom>
          <a:ln w="6350">
            <a:solidFill>
              <a:srgbClr val="E4E4E4"/>
            </a:solidFill>
            <a:miter lim="400000"/>
          </a:ln>
        </p:spPr>
        <p:txBody>
          <a:bodyPr lIns="19050" tIns="19050" rIns="19050" bIns="19050" anchor="ctr"/>
          <a:lstStyle/>
          <a:p>
            <a:endParaRPr sz="422" dirty="0">
              <a:latin typeface="Calibri" panose="020F0502020204030204" pitchFamily="34" charset="0"/>
              <a:cs typeface="Calibri" panose="020F0502020204030204" pitchFamily="34" charset="0"/>
            </a:endParaRPr>
          </a:p>
        </p:txBody>
      </p:sp>
      <p:pic>
        <p:nvPicPr>
          <p:cNvPr id="19" name="Graphic 18">
            <a:extLst>
              <a:ext uri="{FF2B5EF4-FFF2-40B4-BE49-F238E27FC236}">
                <a16:creationId xmlns:a16="http://schemas.microsoft.com/office/drawing/2014/main" id="{0465E9C5-7FA7-57FF-F0C1-0AA85C662E7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7912886" y="289177"/>
            <a:ext cx="1074346" cy="501362"/>
          </a:xfrm>
          <a:prstGeom prst="rect">
            <a:avLst/>
          </a:prstGeom>
        </p:spPr>
      </p:pic>
      <p:sp>
        <p:nvSpPr>
          <p:cNvPr id="21" name="Content Placeholder 2">
            <a:extLst>
              <a:ext uri="{FF2B5EF4-FFF2-40B4-BE49-F238E27FC236}">
                <a16:creationId xmlns:a16="http://schemas.microsoft.com/office/drawing/2014/main" id="{85BF13F1-6703-4DA4-8F9D-66281FBDFD10}"/>
              </a:ext>
            </a:extLst>
          </p:cNvPr>
          <p:cNvSpPr>
            <a:spLocks noGrp="1"/>
          </p:cNvSpPr>
          <p:nvPr>
            <p:ph sz="quarter" idx="10"/>
          </p:nvPr>
        </p:nvSpPr>
        <p:spPr>
          <a:xfrm>
            <a:off x="751833" y="1200153"/>
            <a:ext cx="7028501" cy="3416231"/>
          </a:xfrm>
        </p:spPr>
        <p:txBody>
          <a:bodyPr>
            <a:normAutofit/>
          </a:bodyPr>
          <a:lstStyle>
            <a:lvl1pPr marL="171450" indent="-171450">
              <a:lnSpc>
                <a:spcPct val="100000"/>
              </a:lnSpc>
              <a:spcBef>
                <a:spcPts val="150"/>
              </a:spcBef>
              <a:buClr>
                <a:schemeClr val="accent2"/>
              </a:buClr>
              <a:buFont typeface="Wingdings" pitchFamily="2" charset="2"/>
              <a:buChar char="§"/>
              <a:defRPr sz="1800">
                <a:solidFill>
                  <a:schemeClr val="tx2">
                    <a:lumMod val="75000"/>
                  </a:schemeClr>
                </a:solidFill>
              </a:defRPr>
            </a:lvl1pPr>
            <a:lvl2pPr>
              <a:lnSpc>
                <a:spcPct val="100000"/>
              </a:lnSpc>
              <a:spcBef>
                <a:spcPts val="150"/>
              </a:spcBef>
              <a:buClr>
                <a:schemeClr val="accent1"/>
              </a:buClr>
              <a:defRPr sz="1600">
                <a:solidFill>
                  <a:schemeClr val="tx2">
                    <a:lumMod val="75000"/>
                  </a:schemeClr>
                </a:solidFill>
              </a:defRPr>
            </a:lvl2pPr>
            <a:lvl3pPr>
              <a:lnSpc>
                <a:spcPct val="100000"/>
              </a:lnSpc>
              <a:spcBef>
                <a:spcPts val="150"/>
              </a:spcBef>
              <a:buClr>
                <a:schemeClr val="accent3"/>
              </a:buClr>
              <a:defRPr sz="1400">
                <a:solidFill>
                  <a:schemeClr val="tx2">
                    <a:lumMod val="75000"/>
                  </a:schemeClr>
                </a:solidFill>
              </a:defRPr>
            </a:lvl3pPr>
            <a:lvl4pPr>
              <a:lnSpc>
                <a:spcPct val="100000"/>
              </a:lnSpc>
              <a:spcBef>
                <a:spcPts val="150"/>
              </a:spcBef>
              <a:buClr>
                <a:schemeClr val="accent5"/>
              </a:buClr>
              <a:defRPr sz="1400">
                <a:solidFill>
                  <a:schemeClr val="tx2">
                    <a:lumMod val="75000"/>
                  </a:schemeClr>
                </a:solidFill>
              </a:defRPr>
            </a:lvl4pPr>
            <a:lvl5pPr>
              <a:lnSpc>
                <a:spcPct val="100000"/>
              </a:lnSpc>
              <a:spcBef>
                <a:spcPts val="150"/>
              </a:spcBef>
              <a:buClr>
                <a:schemeClr val="accent5"/>
              </a:buClr>
              <a:defRPr sz="1200">
                <a:solidFill>
                  <a:schemeClr val="tx2">
                    <a:lumMod val="75000"/>
                  </a:schemeClr>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IT" dirty="0"/>
          </a:p>
        </p:txBody>
      </p:sp>
    </p:spTree>
    <p:extLst>
      <p:ext uri="{BB962C8B-B14F-4D97-AF65-F5344CB8AC3E}">
        <p14:creationId xmlns:p14="http://schemas.microsoft.com/office/powerpoint/2010/main" val="2882424008"/>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4CB1AA7-F5D9-454F-8A9F-5870A5E08F32}" type="datetimeFigureOut">
              <a:rPr lang="en-IT" smtClean="0"/>
              <a:t>10/19/2026</a:t>
            </a:fld>
            <a:endParaRPr lang="en-IT"/>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IT"/>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28E99D82-774D-6940-9FAA-25DBA00A0CB2}" type="slidenum">
              <a:rPr lang="en-IT" smtClean="0"/>
              <a:t>‹N›</a:t>
            </a:fld>
            <a:endParaRPr lang="en-IT"/>
          </a:p>
        </p:txBody>
      </p:sp>
    </p:spTree>
    <p:extLst>
      <p:ext uri="{BB962C8B-B14F-4D97-AF65-F5344CB8AC3E}">
        <p14:creationId xmlns:p14="http://schemas.microsoft.com/office/powerpoint/2010/main" val="1669237656"/>
      </p:ext>
    </p:extLst>
  </p:cSld>
  <p:clrMap bg1="lt1" tx1="dk1" bg2="lt2" tx2="dk2" accent1="accent1" accent2="accent2" accent3="accent3" accent4="accent4" accent5="accent5" accent6="accent6" hlink="hlink" folHlink="folHlink"/>
  <p:sldLayoutIdLst>
    <p:sldLayoutId id="2147483686" r:id="rId1"/>
    <p:sldLayoutId id="2147483704" r:id="rId2"/>
    <p:sldLayoutId id="2147483687" r:id="rId3"/>
    <p:sldLayoutId id="2147483700" r:id="rId4"/>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3.xml"/><Relationship Id="rId4" Type="http://schemas.openxmlformats.org/officeDocument/2006/relationships/image" Target="../media/image42.jpg"/></Relationships>
</file>

<file path=ppt/slides/_rels/slide2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8.emf"/><Relationship Id="rId2" Type="http://schemas.openxmlformats.org/officeDocument/2006/relationships/image" Target="../media/image53.png"/><Relationship Id="rId1" Type="http://schemas.openxmlformats.org/officeDocument/2006/relationships/slideLayout" Target="../slideLayouts/slideLayout3.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B0ADED1-C74B-EBC5-3DA0-042A264421D1}"/>
              </a:ext>
            </a:extLst>
          </p:cNvPr>
          <p:cNvSpPr>
            <a:spLocks noGrp="1"/>
          </p:cNvSpPr>
          <p:nvPr>
            <p:ph type="body" sz="quarter" idx="10"/>
          </p:nvPr>
        </p:nvSpPr>
        <p:spPr>
          <a:xfrm>
            <a:off x="1035450" y="1509799"/>
            <a:ext cx="6945750" cy="717631"/>
          </a:xfrm>
        </p:spPr>
        <p:txBody>
          <a:bodyPr/>
          <a:lstStyle/>
          <a:p>
            <a:r>
              <a:rPr lang="en-US" sz="2400" dirty="0">
                <a:solidFill>
                  <a:srgbClr val="535353"/>
                </a:solidFill>
                <a:ea typeface="Calibri" pitchFamily="34" charset="-122"/>
                <a:cs typeface="Calibri" pitchFamily="34" charset="-120"/>
              </a:rPr>
              <a:t>From Discharge Physics to Reactive Chemistry:
an Integrated Diagnostic Path to Plasma Agriculture</a:t>
            </a:r>
            <a:endParaRPr lang="en-US" sz="2400" dirty="0">
              <a:solidFill>
                <a:srgbClr val="535353"/>
              </a:solidFill>
            </a:endParaRPr>
          </a:p>
        </p:txBody>
      </p:sp>
      <p:sp>
        <p:nvSpPr>
          <p:cNvPr id="3" name="Text Placeholder 2">
            <a:extLst>
              <a:ext uri="{FF2B5EF4-FFF2-40B4-BE49-F238E27FC236}">
                <a16:creationId xmlns:a16="http://schemas.microsoft.com/office/drawing/2014/main" id="{1CD1B6A1-41E7-2A36-6436-FBD26B481B37}"/>
              </a:ext>
            </a:extLst>
          </p:cNvPr>
          <p:cNvSpPr>
            <a:spLocks noGrp="1"/>
          </p:cNvSpPr>
          <p:nvPr>
            <p:ph type="body" sz="quarter" idx="11"/>
          </p:nvPr>
        </p:nvSpPr>
        <p:spPr>
          <a:xfrm>
            <a:off x="1096200" y="3719030"/>
            <a:ext cx="1418644" cy="264318"/>
          </a:xfrm>
        </p:spPr>
        <p:txBody>
          <a:bodyPr/>
          <a:lstStyle/>
          <a:p>
            <a:r>
              <a:rPr lang="en-GB" dirty="0"/>
              <a:t>ISTP CNR – Bari, Italy</a:t>
            </a:r>
          </a:p>
        </p:txBody>
      </p:sp>
      <p:sp>
        <p:nvSpPr>
          <p:cNvPr id="4" name="Text Placeholder 3">
            <a:extLst>
              <a:ext uri="{FF2B5EF4-FFF2-40B4-BE49-F238E27FC236}">
                <a16:creationId xmlns:a16="http://schemas.microsoft.com/office/drawing/2014/main" id="{AE71AEC1-EC0E-545D-39A9-98DC8E4F86CF}"/>
              </a:ext>
            </a:extLst>
          </p:cNvPr>
          <p:cNvSpPr>
            <a:spLocks noGrp="1"/>
          </p:cNvSpPr>
          <p:nvPr>
            <p:ph type="body" sz="quarter" idx="12"/>
          </p:nvPr>
        </p:nvSpPr>
        <p:spPr>
          <a:xfrm>
            <a:off x="1102052" y="3037374"/>
            <a:ext cx="6945750" cy="244101"/>
          </a:xfrm>
        </p:spPr>
        <p:txBody>
          <a:bodyPr/>
          <a:lstStyle/>
          <a:p>
            <a:r>
              <a:rPr lang="en-GB" dirty="0"/>
              <a:t>DOMENICO ACETO</a:t>
            </a:r>
          </a:p>
        </p:txBody>
      </p:sp>
      <p:sp>
        <p:nvSpPr>
          <p:cNvPr id="5" name="Text Placeholder 4">
            <a:extLst>
              <a:ext uri="{FF2B5EF4-FFF2-40B4-BE49-F238E27FC236}">
                <a16:creationId xmlns:a16="http://schemas.microsoft.com/office/drawing/2014/main" id="{1F651753-4958-F7A3-B916-9CAD4E6BD9E4}"/>
              </a:ext>
            </a:extLst>
          </p:cNvPr>
          <p:cNvSpPr>
            <a:spLocks noGrp="1"/>
          </p:cNvSpPr>
          <p:nvPr>
            <p:ph type="body" sz="quarter" idx="13"/>
          </p:nvPr>
        </p:nvSpPr>
        <p:spPr/>
        <p:txBody>
          <a:bodyPr/>
          <a:lstStyle/>
          <a:p>
            <a:endParaRPr lang="en-GB"/>
          </a:p>
        </p:txBody>
      </p:sp>
      <p:sp>
        <p:nvSpPr>
          <p:cNvPr id="6" name="Text Placeholder 5">
            <a:extLst>
              <a:ext uri="{FF2B5EF4-FFF2-40B4-BE49-F238E27FC236}">
                <a16:creationId xmlns:a16="http://schemas.microsoft.com/office/drawing/2014/main" id="{F340B569-190C-C013-CAF9-100E696B058F}"/>
              </a:ext>
            </a:extLst>
          </p:cNvPr>
          <p:cNvSpPr>
            <a:spLocks noGrp="1"/>
          </p:cNvSpPr>
          <p:nvPr>
            <p:ph type="body" sz="quarter" idx="22"/>
          </p:nvPr>
        </p:nvSpPr>
        <p:spPr>
          <a:xfrm>
            <a:off x="1102052" y="3348525"/>
            <a:ext cx="6945750" cy="236406"/>
          </a:xfrm>
        </p:spPr>
        <p:txBody>
          <a:bodyPr/>
          <a:lstStyle/>
          <a:p>
            <a:r>
              <a:rPr lang="en-GB" dirty="0"/>
              <a:t>M. </a:t>
            </a:r>
            <a:r>
              <a:rPr lang="en-GB" dirty="0" err="1"/>
              <a:t>Ambrico</a:t>
            </a:r>
            <a:r>
              <a:rPr lang="en-GB" dirty="0"/>
              <a:t>, G. </a:t>
            </a:r>
            <a:r>
              <a:rPr lang="en-GB" dirty="0" err="1"/>
              <a:t>Dilecce</a:t>
            </a:r>
            <a:r>
              <a:rPr lang="en-GB" dirty="0"/>
              <a:t>, P. F. </a:t>
            </a:r>
            <a:r>
              <a:rPr lang="en-GB" dirty="0" err="1"/>
              <a:t>Ambrico</a:t>
            </a:r>
            <a:endParaRPr lang="en-GB" dirty="0"/>
          </a:p>
        </p:txBody>
      </p:sp>
      <p:sp>
        <p:nvSpPr>
          <p:cNvPr id="7" name="Content Placeholder 6">
            <a:extLst>
              <a:ext uri="{FF2B5EF4-FFF2-40B4-BE49-F238E27FC236}">
                <a16:creationId xmlns:a16="http://schemas.microsoft.com/office/drawing/2014/main" id="{17E6FCB1-D6B8-03E7-E556-727BA38FECF6}"/>
              </a:ext>
            </a:extLst>
          </p:cNvPr>
          <p:cNvSpPr>
            <a:spLocks noGrp="1"/>
          </p:cNvSpPr>
          <p:nvPr>
            <p:ph sz="quarter" idx="23"/>
          </p:nvPr>
        </p:nvSpPr>
        <p:spPr/>
        <p:txBody>
          <a:bodyPr/>
          <a:lstStyle/>
          <a:p>
            <a:endParaRPr lang="en-GB"/>
          </a:p>
        </p:txBody>
      </p:sp>
      <p:sp>
        <p:nvSpPr>
          <p:cNvPr id="8" name="Content Placeholder 7">
            <a:extLst>
              <a:ext uri="{FF2B5EF4-FFF2-40B4-BE49-F238E27FC236}">
                <a16:creationId xmlns:a16="http://schemas.microsoft.com/office/drawing/2014/main" id="{7BFE87E4-1A1D-1B20-153E-530A862DC6DC}"/>
              </a:ext>
            </a:extLst>
          </p:cNvPr>
          <p:cNvSpPr>
            <a:spLocks noGrp="1"/>
          </p:cNvSpPr>
          <p:nvPr>
            <p:ph sz="quarter" idx="24"/>
          </p:nvPr>
        </p:nvSpPr>
        <p:spPr/>
        <p:txBody>
          <a:bodyPr/>
          <a:lstStyle/>
          <a:p>
            <a:endParaRPr lang="en-GB"/>
          </a:p>
        </p:txBody>
      </p:sp>
      <p:sp>
        <p:nvSpPr>
          <p:cNvPr id="9" name="Content Placeholder 8">
            <a:extLst>
              <a:ext uri="{FF2B5EF4-FFF2-40B4-BE49-F238E27FC236}">
                <a16:creationId xmlns:a16="http://schemas.microsoft.com/office/drawing/2014/main" id="{A538B3D8-E31C-9D51-C14D-6D0E682CF382}"/>
              </a:ext>
            </a:extLst>
          </p:cNvPr>
          <p:cNvSpPr>
            <a:spLocks noGrp="1"/>
          </p:cNvSpPr>
          <p:nvPr>
            <p:ph sz="quarter" idx="25"/>
          </p:nvPr>
        </p:nvSpPr>
        <p:spPr/>
        <p:txBody>
          <a:bodyPr/>
          <a:lstStyle/>
          <a:p>
            <a:endParaRPr lang="en-GB"/>
          </a:p>
        </p:txBody>
      </p:sp>
      <p:sp>
        <p:nvSpPr>
          <p:cNvPr id="10" name="Content Placeholder 9">
            <a:extLst>
              <a:ext uri="{FF2B5EF4-FFF2-40B4-BE49-F238E27FC236}">
                <a16:creationId xmlns:a16="http://schemas.microsoft.com/office/drawing/2014/main" id="{07202D9D-F7ED-F40C-F1BA-478F2E4FDF7A}"/>
              </a:ext>
            </a:extLst>
          </p:cNvPr>
          <p:cNvSpPr>
            <a:spLocks noGrp="1"/>
          </p:cNvSpPr>
          <p:nvPr>
            <p:ph sz="quarter" idx="26"/>
          </p:nvPr>
        </p:nvSpPr>
        <p:spPr/>
        <p:txBody>
          <a:bodyPr/>
          <a:lstStyle/>
          <a:p>
            <a:endParaRPr lang="en-GB"/>
          </a:p>
        </p:txBody>
      </p:sp>
      <p:sp>
        <p:nvSpPr>
          <p:cNvPr id="11" name="Content Placeholder 10">
            <a:extLst>
              <a:ext uri="{FF2B5EF4-FFF2-40B4-BE49-F238E27FC236}">
                <a16:creationId xmlns:a16="http://schemas.microsoft.com/office/drawing/2014/main" id="{7DEBC870-64EA-A257-FED5-30E923FCFEF2}"/>
              </a:ext>
            </a:extLst>
          </p:cNvPr>
          <p:cNvSpPr>
            <a:spLocks noGrp="1"/>
          </p:cNvSpPr>
          <p:nvPr>
            <p:ph sz="quarter" idx="27"/>
          </p:nvPr>
        </p:nvSpPr>
        <p:spPr/>
        <p:txBody>
          <a:bodyPr/>
          <a:lstStyle/>
          <a:p>
            <a:endParaRPr lang="en-GB"/>
          </a:p>
        </p:txBody>
      </p:sp>
      <p:sp>
        <p:nvSpPr>
          <p:cNvPr id="12" name="Content Placeholder 11">
            <a:extLst>
              <a:ext uri="{FF2B5EF4-FFF2-40B4-BE49-F238E27FC236}">
                <a16:creationId xmlns:a16="http://schemas.microsoft.com/office/drawing/2014/main" id="{8478B298-D5FB-4F54-2136-B05527B9E819}"/>
              </a:ext>
            </a:extLst>
          </p:cNvPr>
          <p:cNvSpPr>
            <a:spLocks noGrp="1"/>
          </p:cNvSpPr>
          <p:nvPr>
            <p:ph sz="quarter" idx="28"/>
          </p:nvPr>
        </p:nvSpPr>
        <p:spPr/>
        <p:txBody>
          <a:bodyPr/>
          <a:lstStyle/>
          <a:p>
            <a:endParaRPr lang="en-GB"/>
          </a:p>
        </p:txBody>
      </p:sp>
      <p:sp>
        <p:nvSpPr>
          <p:cNvPr id="13" name="Text Placeholder 12">
            <a:extLst>
              <a:ext uri="{FF2B5EF4-FFF2-40B4-BE49-F238E27FC236}">
                <a16:creationId xmlns:a16="http://schemas.microsoft.com/office/drawing/2014/main" id="{90EB4993-5CC4-61FC-DAD9-9BDC96539193}"/>
              </a:ext>
            </a:extLst>
          </p:cNvPr>
          <p:cNvSpPr>
            <a:spLocks noGrp="1"/>
          </p:cNvSpPr>
          <p:nvPr>
            <p:ph type="body" sz="quarter" idx="29"/>
          </p:nvPr>
        </p:nvSpPr>
        <p:spPr>
          <a:xfrm>
            <a:off x="5141817" y="3719030"/>
            <a:ext cx="2905985" cy="561704"/>
          </a:xfrm>
        </p:spPr>
        <p:txBody>
          <a:bodyPr/>
          <a:lstStyle/>
          <a:p>
            <a:r>
              <a:rPr lang="en-GB" dirty="0"/>
              <a:t>ICFDT – Frontiers in Diagnostic Technologies</a:t>
            </a:r>
          </a:p>
          <a:p>
            <a:r>
              <a:rPr lang="en-GB" dirty="0"/>
              <a:t>19/10/2026 - Frascati</a:t>
            </a:r>
          </a:p>
        </p:txBody>
      </p:sp>
      <p:sp>
        <p:nvSpPr>
          <p:cNvPr id="14" name="Text Placeholder 1">
            <a:extLst>
              <a:ext uri="{FF2B5EF4-FFF2-40B4-BE49-F238E27FC236}">
                <a16:creationId xmlns:a16="http://schemas.microsoft.com/office/drawing/2014/main" id="{A412C48E-6FBE-54E4-122A-7E2E830FBBE8}"/>
              </a:ext>
            </a:extLst>
          </p:cNvPr>
          <p:cNvSpPr txBox="1">
            <a:spLocks/>
          </p:cNvSpPr>
          <p:nvPr/>
        </p:nvSpPr>
        <p:spPr>
          <a:xfrm>
            <a:off x="1040558" y="2321539"/>
            <a:ext cx="6945750" cy="618049"/>
          </a:xfrm>
          <a:prstGeom prst="rect">
            <a:avLst/>
          </a:prstGeom>
        </p:spPr>
        <p:txBody>
          <a:bodyPr vert="horz" wrap="square" lIns="0" tIns="36000" rIns="180000" bIns="0" rtlCol="0">
            <a:spAutoFit/>
          </a:bodyPr>
          <a:lstStyle>
            <a:lvl1pPr marL="0" indent="0" algn="l" defTabSz="685800" rtl="0" eaLnBrk="1" latinLnBrk="0" hangingPunct="1">
              <a:lnSpc>
                <a:spcPct val="90000"/>
              </a:lnSpc>
              <a:spcBef>
                <a:spcPts val="0"/>
              </a:spcBef>
              <a:buFont typeface="Arial" panose="020B0604020202020204" pitchFamily="34" charset="0"/>
              <a:buNone/>
              <a:defRPr sz="2200" b="1" i="0" kern="1200">
                <a:solidFill>
                  <a:schemeClr val="tx2"/>
                </a:solidFill>
                <a:latin typeface="Calibri" panose="020F0502020204030204" pitchFamily="34" charset="0"/>
                <a:ea typeface="Open Sans" panose="020B0606030504020204" pitchFamily="34" charset="0"/>
                <a:cs typeface="Calibri" panose="020F050202020403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2000" i="1" dirty="0" err="1">
                <a:solidFill>
                  <a:srgbClr val="535353"/>
                </a:solidFill>
                <a:ea typeface="Calibri" pitchFamily="34" charset="-122"/>
                <a:cs typeface="Calibri" pitchFamily="34" charset="-120"/>
              </a:rPr>
              <a:t>A multi-diagnostic framework for atmospheric-pressure DBD reactors</a:t>
            </a:r>
            <a:endParaRPr lang="en-US" sz="2000" dirty="0">
              <a:solidFill>
                <a:srgbClr val="535353"/>
              </a:solidFill>
            </a:endParaRPr>
          </a:p>
        </p:txBody>
      </p:sp>
    </p:spTree>
    <p:extLst>
      <p:ext uri="{BB962C8B-B14F-4D97-AF65-F5344CB8AC3E}">
        <p14:creationId xmlns:p14="http://schemas.microsoft.com/office/powerpoint/2010/main" val="3854514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68890-7BCC-3D41-B0E8-B5689B9D60D6}"/>
            </a:ext>
          </a:extLst>
        </p:cNvPr>
        <p:cNvGrpSpPr/>
        <p:nvPr/>
      </p:nvGrpSpPr>
      <p:grpSpPr>
        <a:xfrm>
          <a:off x="0" y="0"/>
          <a:ext cx="0" cy="0"/>
          <a:chOff x="0" y="0"/>
          <a:chExt cx="0" cy="0"/>
        </a:xfrm>
      </p:grpSpPr>
      <p:pic>
        <p:nvPicPr>
          <p:cNvPr id="24" name="Picture 19">
            <a:extLst>
              <a:ext uri="{FF2B5EF4-FFF2-40B4-BE49-F238E27FC236}">
                <a16:creationId xmlns:a16="http://schemas.microsoft.com/office/drawing/2014/main" id="{36C95D04-C41A-0E0A-9D38-087E3D3F29A5}"/>
              </a:ext>
            </a:extLst>
          </p:cNvPr>
          <p:cNvPicPr>
            <a:picLocks noChangeAspect="1"/>
          </p:cNvPicPr>
          <p:nvPr/>
        </p:nvPicPr>
        <p:blipFill>
          <a:blip r:embed="rId2"/>
          <a:stretch>
            <a:fillRect/>
          </a:stretch>
        </p:blipFill>
        <p:spPr>
          <a:xfrm>
            <a:off x="877752" y="1527255"/>
            <a:ext cx="3654588" cy="2727506"/>
          </a:xfrm>
          <a:prstGeom prst="rect">
            <a:avLst/>
          </a:prstGeom>
        </p:spPr>
      </p:pic>
      <p:sp>
        <p:nvSpPr>
          <p:cNvPr id="8" name="Ovale 7">
            <a:extLst>
              <a:ext uri="{FF2B5EF4-FFF2-40B4-BE49-F238E27FC236}">
                <a16:creationId xmlns:a16="http://schemas.microsoft.com/office/drawing/2014/main" id="{62D544D6-A043-4847-D2B3-28550BF214D1}"/>
              </a:ext>
            </a:extLst>
          </p:cNvPr>
          <p:cNvSpPr/>
          <p:nvPr/>
        </p:nvSpPr>
        <p:spPr>
          <a:xfrm>
            <a:off x="1650461" y="3552123"/>
            <a:ext cx="535022" cy="418731"/>
          </a:xfrm>
          <a:prstGeom prst="ellipse">
            <a:avLst/>
          </a:prstGeom>
          <a:solidFill>
            <a:schemeClr val="accent4">
              <a:lumMod val="40000"/>
              <a:lumOff val="60000"/>
            </a:schemeClr>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1600" dirty="0"/>
          </a:p>
        </p:txBody>
      </p:sp>
      <p:sp>
        <p:nvSpPr>
          <p:cNvPr id="4" name="Text 0">
            <a:extLst>
              <a:ext uri="{FF2B5EF4-FFF2-40B4-BE49-F238E27FC236}">
                <a16:creationId xmlns:a16="http://schemas.microsoft.com/office/drawing/2014/main" id="{F2493E21-5676-B68B-A4B4-5BAEE269133B}"/>
              </a:ext>
            </a:extLst>
          </p:cNvPr>
          <p:cNvSpPr/>
          <p:nvPr/>
        </p:nvSpPr>
        <p:spPr>
          <a:xfrm>
            <a:off x="548640" y="160437"/>
            <a:ext cx="10058400" cy="274320"/>
          </a:xfrm>
          <a:prstGeom prst="rect">
            <a:avLst/>
          </a:prstGeom>
          <a:noFill/>
          <a:ln/>
        </p:spPr>
        <p:txBody>
          <a:bodyPr wrap="square" rtlCol="0" anchor="ctr"/>
          <a:lstStyle/>
          <a:p>
            <a:pPr marL="0" indent="0">
              <a:buNone/>
            </a:pPr>
            <a:r>
              <a:rPr lang="en-US" sz="1250" b="1" kern="0" spc="200" dirty="0">
                <a:solidFill>
                  <a:schemeClr val="accent5">
                    <a:lumMod val="60000"/>
                    <a:lumOff val="40000"/>
                  </a:schemeClr>
                </a:solidFill>
                <a:latin typeface="Calibri" pitchFamily="34" charset="0"/>
                <a:ea typeface="Calibri" pitchFamily="34" charset="-122"/>
                <a:cs typeface="Calibri" pitchFamily="34" charset="-120"/>
              </a:rPr>
              <a:t>MOTIVATION</a:t>
            </a:r>
            <a:endParaRPr lang="en-US" sz="1250" dirty="0">
              <a:solidFill>
                <a:schemeClr val="accent5">
                  <a:lumMod val="60000"/>
                  <a:lumOff val="40000"/>
                </a:schemeClr>
              </a:solidFill>
            </a:endParaRPr>
          </a:p>
        </p:txBody>
      </p:sp>
      <p:sp>
        <p:nvSpPr>
          <p:cNvPr id="22" name="CasellaDiTesto 21">
            <a:extLst>
              <a:ext uri="{FF2B5EF4-FFF2-40B4-BE49-F238E27FC236}">
                <a16:creationId xmlns:a16="http://schemas.microsoft.com/office/drawing/2014/main" id="{5DF790E5-A73B-5B49-4BB8-4A125B1189A1}"/>
              </a:ext>
            </a:extLst>
          </p:cNvPr>
          <p:cNvSpPr txBox="1"/>
          <p:nvPr/>
        </p:nvSpPr>
        <p:spPr>
          <a:xfrm>
            <a:off x="5051395" y="831585"/>
            <a:ext cx="4092606" cy="2308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sz="900" b="0" i="1" dirty="0">
                <a:solidFill>
                  <a:schemeClr val="tx2"/>
                </a:solidFill>
                <a:effectLst/>
              </a:rPr>
              <a:t>Aceto D. et al., </a:t>
            </a:r>
            <a:r>
              <a:rPr lang="en-GB" sz="900" b="1" i="1" dirty="0">
                <a:solidFill>
                  <a:schemeClr val="tx2"/>
                </a:solidFill>
                <a:effectLst/>
              </a:rPr>
              <a:t>Front. Phys. 12, </a:t>
            </a:r>
            <a:r>
              <a:rPr lang="en-GB" sz="900" i="1" dirty="0">
                <a:solidFill>
                  <a:schemeClr val="tx2"/>
                </a:solidFill>
                <a:effectLst/>
              </a:rPr>
              <a:t>2024 | https://doi.org/10.3389/fphy.2024.1399910</a:t>
            </a:r>
          </a:p>
        </p:txBody>
      </p:sp>
      <p:sp>
        <p:nvSpPr>
          <p:cNvPr id="23" name="CasellaDiTesto 22">
            <a:extLst>
              <a:ext uri="{FF2B5EF4-FFF2-40B4-BE49-F238E27FC236}">
                <a16:creationId xmlns:a16="http://schemas.microsoft.com/office/drawing/2014/main" id="{87DC1B11-4FE5-573E-F1D5-3A425BDE5900}"/>
              </a:ext>
            </a:extLst>
          </p:cNvPr>
          <p:cNvSpPr txBox="1"/>
          <p:nvPr/>
        </p:nvSpPr>
        <p:spPr>
          <a:xfrm>
            <a:off x="1048824" y="888739"/>
            <a:ext cx="3312443" cy="52065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ctr">
            <a:spAutoFit/>
          </a:bodyPr>
          <a:lstStyle/>
          <a:p>
            <a:pPr algn="ctr">
              <a:spcBef>
                <a:spcPts val="150"/>
              </a:spcBef>
            </a:pPr>
            <a:r>
              <a:rPr lang="it-IT" sz="1400" b="1" dirty="0">
                <a:solidFill>
                  <a:schemeClr val="accent6">
                    <a:lumMod val="75000"/>
                  </a:schemeClr>
                </a:solidFill>
                <a:latin typeface="+mn-lt"/>
              </a:rPr>
              <a:t>Plasma </a:t>
            </a:r>
            <a:r>
              <a:rPr lang="it-IT" sz="1400" b="1" dirty="0" err="1">
                <a:solidFill>
                  <a:schemeClr val="accent6">
                    <a:lumMod val="75000"/>
                  </a:schemeClr>
                </a:solidFill>
                <a:latin typeface="+mn-lt"/>
              </a:rPr>
              <a:t>Activated</a:t>
            </a:r>
            <a:r>
              <a:rPr lang="it-IT" sz="1400" b="1" dirty="0">
                <a:solidFill>
                  <a:schemeClr val="accent6">
                    <a:lumMod val="75000"/>
                  </a:schemeClr>
                </a:solidFill>
                <a:latin typeface="+mn-lt"/>
              </a:rPr>
              <a:t> Water</a:t>
            </a:r>
            <a:r>
              <a:rPr lang="it-IT" sz="1400" dirty="0"/>
              <a:t>: </a:t>
            </a:r>
            <a:r>
              <a:rPr lang="it-IT" sz="1400" dirty="0" err="1"/>
              <a:t>indirect</a:t>
            </a:r>
            <a:r>
              <a:rPr lang="it-IT" sz="1400" dirty="0"/>
              <a:t> treatment </a:t>
            </a:r>
          </a:p>
          <a:p>
            <a:pPr algn="ctr">
              <a:spcBef>
                <a:spcPts val="150"/>
              </a:spcBef>
            </a:pPr>
            <a:r>
              <a:rPr lang="it-IT" sz="1400" b="1" dirty="0">
                <a:latin typeface="+mn-lt"/>
              </a:rPr>
              <a:t>RONS</a:t>
            </a:r>
            <a:r>
              <a:rPr lang="it-IT" sz="1400" dirty="0">
                <a:latin typeface="+mn-lt"/>
              </a:rPr>
              <a:t> </a:t>
            </a:r>
            <a:r>
              <a:rPr lang="it-IT" sz="1400" dirty="0" err="1">
                <a:latin typeface="+mn-lt"/>
              </a:rPr>
              <a:t>produced</a:t>
            </a:r>
            <a:r>
              <a:rPr lang="it-IT" sz="1400" dirty="0">
                <a:latin typeface="+mn-lt"/>
              </a:rPr>
              <a:t> in the </a:t>
            </a:r>
            <a:r>
              <a:rPr lang="it-IT" sz="1400" b="1" dirty="0">
                <a:solidFill>
                  <a:srgbClr val="7030A0"/>
                </a:solidFill>
                <a:latin typeface="+mn-lt"/>
              </a:rPr>
              <a:t>plasma</a:t>
            </a:r>
            <a:r>
              <a:rPr lang="it-IT" sz="1400" dirty="0">
                <a:latin typeface="+mn-lt"/>
              </a:rPr>
              <a:t> to </a:t>
            </a:r>
            <a:r>
              <a:rPr lang="it-IT" sz="1400" dirty="0" err="1"/>
              <a:t>substrates</a:t>
            </a:r>
            <a:r>
              <a:rPr lang="it-IT" sz="1400" dirty="0"/>
              <a:t>.</a:t>
            </a:r>
            <a:endParaRPr lang="it-IT" sz="1400" dirty="0">
              <a:latin typeface="+mn-lt"/>
            </a:endParaRPr>
          </a:p>
        </p:txBody>
      </p:sp>
      <p:pic>
        <p:nvPicPr>
          <p:cNvPr id="25" name="Picture 18">
            <a:extLst>
              <a:ext uri="{FF2B5EF4-FFF2-40B4-BE49-F238E27FC236}">
                <a16:creationId xmlns:a16="http://schemas.microsoft.com/office/drawing/2014/main" id="{1B9BD26B-9111-EE3E-23D2-F73840968FD0}"/>
              </a:ext>
            </a:extLst>
          </p:cNvPr>
          <p:cNvPicPr>
            <a:picLocks noChangeAspect="1"/>
          </p:cNvPicPr>
          <p:nvPr/>
        </p:nvPicPr>
        <p:blipFill>
          <a:blip r:embed="rId3"/>
          <a:stretch>
            <a:fillRect/>
          </a:stretch>
        </p:blipFill>
        <p:spPr>
          <a:xfrm>
            <a:off x="5051395" y="3559126"/>
            <a:ext cx="3306474" cy="1268885"/>
          </a:xfrm>
          <a:prstGeom prst="rect">
            <a:avLst/>
          </a:prstGeom>
        </p:spPr>
      </p:pic>
      <p:pic>
        <p:nvPicPr>
          <p:cNvPr id="26" name="Picture 20">
            <a:extLst>
              <a:ext uri="{FF2B5EF4-FFF2-40B4-BE49-F238E27FC236}">
                <a16:creationId xmlns:a16="http://schemas.microsoft.com/office/drawing/2014/main" id="{953C4BD3-BF74-5BA3-213A-C9BD0455F225}"/>
              </a:ext>
            </a:extLst>
          </p:cNvPr>
          <p:cNvPicPr>
            <a:picLocks noChangeAspect="1"/>
          </p:cNvPicPr>
          <p:nvPr/>
        </p:nvPicPr>
        <p:blipFill>
          <a:blip r:embed="rId4"/>
          <a:stretch>
            <a:fillRect/>
          </a:stretch>
        </p:blipFill>
        <p:spPr>
          <a:xfrm>
            <a:off x="5051395" y="1057552"/>
            <a:ext cx="3312443" cy="1817054"/>
          </a:xfrm>
          <a:prstGeom prst="rect">
            <a:avLst/>
          </a:prstGeom>
        </p:spPr>
      </p:pic>
      <p:sp>
        <p:nvSpPr>
          <p:cNvPr id="27" name="CasellaDiTesto 11">
            <a:extLst>
              <a:ext uri="{FF2B5EF4-FFF2-40B4-BE49-F238E27FC236}">
                <a16:creationId xmlns:a16="http://schemas.microsoft.com/office/drawing/2014/main" id="{D02E4EC5-0152-3A05-2BD2-7F0BD652227A}"/>
              </a:ext>
            </a:extLst>
          </p:cNvPr>
          <p:cNvSpPr txBox="1"/>
          <p:nvPr/>
        </p:nvSpPr>
        <p:spPr>
          <a:xfrm>
            <a:off x="5358742" y="2828298"/>
            <a:ext cx="2999127" cy="2795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ctr">
            <a:spAutoFit/>
          </a:bodyPr>
          <a:lstStyle/>
          <a:p>
            <a:pPr algn="ctr">
              <a:spcBef>
                <a:spcPts val="150"/>
              </a:spcBef>
            </a:pPr>
            <a:r>
              <a:rPr lang="it-IT" sz="1400" b="1" dirty="0" err="1">
                <a:solidFill>
                  <a:srgbClr val="00B050"/>
                </a:solidFill>
                <a:latin typeface="+mn-lt"/>
              </a:rPr>
              <a:t>Fertigation</a:t>
            </a:r>
            <a:r>
              <a:rPr lang="it-IT" sz="1400" b="1" dirty="0">
                <a:solidFill>
                  <a:srgbClr val="00B050"/>
                </a:solidFill>
                <a:latin typeface="+mn-lt"/>
              </a:rPr>
              <a:t> </a:t>
            </a:r>
            <a:endParaRPr lang="it-IT" sz="1400" dirty="0">
              <a:solidFill>
                <a:srgbClr val="00B050"/>
              </a:solidFill>
              <a:latin typeface="+mn-lt"/>
            </a:endParaRPr>
          </a:p>
        </p:txBody>
      </p:sp>
      <p:sp>
        <p:nvSpPr>
          <p:cNvPr id="28" name="CasellaDiTesto 11">
            <a:extLst>
              <a:ext uri="{FF2B5EF4-FFF2-40B4-BE49-F238E27FC236}">
                <a16:creationId xmlns:a16="http://schemas.microsoft.com/office/drawing/2014/main" id="{90DE3358-A903-4442-A07C-488CEF3DE677}"/>
              </a:ext>
            </a:extLst>
          </p:cNvPr>
          <p:cNvSpPr txBox="1"/>
          <p:nvPr/>
        </p:nvSpPr>
        <p:spPr>
          <a:xfrm>
            <a:off x="5358741" y="3227742"/>
            <a:ext cx="2999127" cy="2795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ctr">
            <a:spAutoFit/>
          </a:bodyPr>
          <a:lstStyle/>
          <a:p>
            <a:pPr algn="ctr">
              <a:spcBef>
                <a:spcPts val="150"/>
              </a:spcBef>
            </a:pPr>
            <a:r>
              <a:rPr lang="it-IT" sz="1400" b="1" dirty="0" err="1">
                <a:solidFill>
                  <a:schemeClr val="accent2">
                    <a:lumMod val="75000"/>
                  </a:schemeClr>
                </a:solidFill>
                <a:latin typeface="+mn-lt"/>
              </a:rPr>
              <a:t>Decontamination</a:t>
            </a:r>
            <a:endParaRPr lang="it-IT" sz="1400" dirty="0">
              <a:solidFill>
                <a:schemeClr val="accent2">
                  <a:lumMod val="75000"/>
                </a:schemeClr>
              </a:solidFill>
              <a:latin typeface="+mn-lt"/>
            </a:endParaRPr>
          </a:p>
        </p:txBody>
      </p:sp>
      <p:sp>
        <p:nvSpPr>
          <p:cNvPr id="29" name="Arrow: Right 24">
            <a:extLst>
              <a:ext uri="{FF2B5EF4-FFF2-40B4-BE49-F238E27FC236}">
                <a16:creationId xmlns:a16="http://schemas.microsoft.com/office/drawing/2014/main" id="{3BC6B859-3837-C343-5D9E-43E0F377F478}"/>
              </a:ext>
            </a:extLst>
          </p:cNvPr>
          <p:cNvSpPr/>
          <p:nvPr/>
        </p:nvSpPr>
        <p:spPr>
          <a:xfrm rot="19775168">
            <a:off x="4590314" y="2934998"/>
            <a:ext cx="485335" cy="119880"/>
          </a:xfrm>
          <a:prstGeom prst="rightArrow">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30" name="Arrow: Right 26">
            <a:extLst>
              <a:ext uri="{FF2B5EF4-FFF2-40B4-BE49-F238E27FC236}">
                <a16:creationId xmlns:a16="http://schemas.microsoft.com/office/drawing/2014/main" id="{2D84E5EF-77EC-D0E1-1FB3-4289A5F1E34E}"/>
              </a:ext>
            </a:extLst>
          </p:cNvPr>
          <p:cNvSpPr/>
          <p:nvPr/>
        </p:nvSpPr>
        <p:spPr>
          <a:xfrm rot="1824832" flipV="1">
            <a:off x="4569108" y="3342342"/>
            <a:ext cx="485335" cy="119880"/>
          </a:xfrm>
          <a:prstGeom prst="rightArrow">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31" name="CasellaDiTesto 30">
            <a:extLst>
              <a:ext uri="{FF2B5EF4-FFF2-40B4-BE49-F238E27FC236}">
                <a16:creationId xmlns:a16="http://schemas.microsoft.com/office/drawing/2014/main" id="{8AC84157-6334-EB3F-8447-CCD2EABE6097}"/>
              </a:ext>
            </a:extLst>
          </p:cNvPr>
          <p:cNvSpPr txBox="1"/>
          <p:nvPr/>
        </p:nvSpPr>
        <p:spPr>
          <a:xfrm>
            <a:off x="4241260" y="4824171"/>
            <a:ext cx="4902740" cy="2308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it-IT" sz="900" i="1" dirty="0">
                <a:solidFill>
                  <a:schemeClr val="tx2"/>
                </a:solidFill>
              </a:rPr>
              <a:t>Rotondo, P.R., Aceto, D. et al., </a:t>
            </a:r>
            <a:r>
              <a:rPr lang="it-IT" sz="900" b="1" i="1" dirty="0">
                <a:solidFill>
                  <a:schemeClr val="tx2"/>
                </a:solidFill>
              </a:rPr>
              <a:t>Sci Rep 15</a:t>
            </a:r>
            <a:r>
              <a:rPr lang="it-IT" sz="900" i="1" dirty="0">
                <a:solidFill>
                  <a:schemeClr val="tx2"/>
                </a:solidFill>
              </a:rPr>
              <a:t>, 5536 (2025) </a:t>
            </a:r>
            <a:r>
              <a:rPr lang="en-GB" sz="900" i="1" dirty="0">
                <a:solidFill>
                  <a:schemeClr val="tx2"/>
                </a:solidFill>
              </a:rPr>
              <a:t>| </a:t>
            </a:r>
            <a:r>
              <a:rPr lang="it-IT" sz="900" i="1" dirty="0">
                <a:solidFill>
                  <a:schemeClr val="tx2"/>
                </a:solidFill>
              </a:rPr>
              <a:t> https://doi.org/10.1038/s41598-025-88369-7</a:t>
            </a:r>
            <a:endParaRPr lang="en-GB" sz="900" i="1" dirty="0">
              <a:solidFill>
                <a:schemeClr val="tx2"/>
              </a:solidFill>
              <a:effectLst/>
            </a:endParaRPr>
          </a:p>
        </p:txBody>
      </p:sp>
      <p:sp>
        <p:nvSpPr>
          <p:cNvPr id="32" name="Title">
            <a:extLst>
              <a:ext uri="{FF2B5EF4-FFF2-40B4-BE49-F238E27FC236}">
                <a16:creationId xmlns:a16="http://schemas.microsoft.com/office/drawing/2014/main" id="{44BD965A-6A06-F1E0-F7C2-BB5D645D25D8}"/>
              </a:ext>
            </a:extLst>
          </p:cNvPr>
          <p:cNvSpPr>
            <a:spLocks noGrp="1"/>
          </p:cNvSpPr>
          <p:nvPr>
            <p:ph type="title"/>
          </p:nvPr>
        </p:nvSpPr>
        <p:spPr>
          <a:xfrm>
            <a:off x="745423" y="453632"/>
            <a:ext cx="7900000" cy="620000"/>
          </a:xfrm>
        </p:spPr>
        <p:txBody>
          <a:bodyPr>
            <a:normAutofit/>
          </a:bodyPr>
          <a:lstStyle/>
          <a:p>
            <a:r>
              <a:rPr lang="en-US" sz="2400" dirty="0">
                <a:solidFill>
                  <a:srgbClr val="535353"/>
                </a:solidFill>
                <a:latin typeface="Calibri" pitchFamily="34" charset="0"/>
              </a:rPr>
              <a:t>Plasma-Activated Water</a:t>
            </a:r>
            <a:endParaRPr lang="en-US" sz="2400" dirty="0"/>
          </a:p>
        </p:txBody>
      </p:sp>
      <p:sp>
        <p:nvSpPr>
          <p:cNvPr id="3" name="Ovale 2">
            <a:extLst>
              <a:ext uri="{FF2B5EF4-FFF2-40B4-BE49-F238E27FC236}">
                <a16:creationId xmlns:a16="http://schemas.microsoft.com/office/drawing/2014/main" id="{B21D3CE7-6FE1-6E26-A351-3DBCDDBAF95F}"/>
              </a:ext>
            </a:extLst>
          </p:cNvPr>
          <p:cNvSpPr/>
          <p:nvPr/>
        </p:nvSpPr>
        <p:spPr>
          <a:xfrm>
            <a:off x="956553" y="3367457"/>
            <a:ext cx="535022" cy="418731"/>
          </a:xfrm>
          <a:prstGeom prst="ellipse">
            <a:avLst/>
          </a:prstGeom>
          <a:solidFill>
            <a:schemeClr val="accent4">
              <a:lumMod val="40000"/>
              <a:lumOff val="60000"/>
            </a:schemeClr>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1600" dirty="0"/>
          </a:p>
        </p:txBody>
      </p:sp>
      <p:sp>
        <p:nvSpPr>
          <p:cNvPr id="6" name="CasellaDiTesto 5">
            <a:extLst>
              <a:ext uri="{FF2B5EF4-FFF2-40B4-BE49-F238E27FC236}">
                <a16:creationId xmlns:a16="http://schemas.microsoft.com/office/drawing/2014/main" id="{BD96EF49-1581-7175-AAF6-F9099E6E8C44}"/>
              </a:ext>
            </a:extLst>
          </p:cNvPr>
          <p:cNvSpPr txBox="1"/>
          <p:nvPr/>
        </p:nvSpPr>
        <p:spPr>
          <a:xfrm>
            <a:off x="890081" y="3374460"/>
            <a:ext cx="667965"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it-IT" sz="1800" dirty="0"/>
              <a:t>NO</a:t>
            </a:r>
            <a:r>
              <a:rPr lang="it-IT" sz="1800" baseline="-25000" dirty="0"/>
              <a:t>3</a:t>
            </a:r>
            <a:r>
              <a:rPr lang="it-IT" sz="1800" baseline="30000" dirty="0"/>
              <a:t>-</a:t>
            </a:r>
            <a:endParaRPr lang="it-IT" sz="1800" dirty="0"/>
          </a:p>
        </p:txBody>
      </p:sp>
      <p:sp>
        <p:nvSpPr>
          <p:cNvPr id="7" name="CasellaDiTesto 6">
            <a:extLst>
              <a:ext uri="{FF2B5EF4-FFF2-40B4-BE49-F238E27FC236}">
                <a16:creationId xmlns:a16="http://schemas.microsoft.com/office/drawing/2014/main" id="{DC2A5994-7481-25C7-C347-D75A54384ADF}"/>
              </a:ext>
            </a:extLst>
          </p:cNvPr>
          <p:cNvSpPr txBox="1"/>
          <p:nvPr/>
        </p:nvSpPr>
        <p:spPr>
          <a:xfrm>
            <a:off x="1583989" y="3559656"/>
            <a:ext cx="667965"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it-IT" sz="1800" dirty="0"/>
              <a:t>NO</a:t>
            </a:r>
            <a:r>
              <a:rPr lang="it-IT" baseline="-25000" dirty="0"/>
              <a:t>2</a:t>
            </a:r>
            <a:r>
              <a:rPr lang="it-IT" sz="1800" baseline="30000" dirty="0"/>
              <a:t>-</a:t>
            </a:r>
            <a:endParaRPr lang="it-IT" sz="1800" dirty="0"/>
          </a:p>
        </p:txBody>
      </p:sp>
      <p:sp>
        <p:nvSpPr>
          <p:cNvPr id="9" name="Ovale 8">
            <a:extLst>
              <a:ext uri="{FF2B5EF4-FFF2-40B4-BE49-F238E27FC236}">
                <a16:creationId xmlns:a16="http://schemas.microsoft.com/office/drawing/2014/main" id="{5DD67435-E598-3DF7-5703-C6E5C721C20F}"/>
              </a:ext>
            </a:extLst>
          </p:cNvPr>
          <p:cNvSpPr/>
          <p:nvPr/>
        </p:nvSpPr>
        <p:spPr>
          <a:xfrm>
            <a:off x="2070372" y="3081994"/>
            <a:ext cx="535022" cy="418731"/>
          </a:xfrm>
          <a:prstGeom prst="ellipse">
            <a:avLst/>
          </a:prstGeom>
          <a:solidFill>
            <a:schemeClr val="accent4">
              <a:lumMod val="40000"/>
              <a:lumOff val="60000"/>
            </a:schemeClr>
          </a:solid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1600" dirty="0"/>
          </a:p>
        </p:txBody>
      </p:sp>
      <p:sp>
        <p:nvSpPr>
          <p:cNvPr id="10" name="CasellaDiTesto 9">
            <a:extLst>
              <a:ext uri="{FF2B5EF4-FFF2-40B4-BE49-F238E27FC236}">
                <a16:creationId xmlns:a16="http://schemas.microsoft.com/office/drawing/2014/main" id="{ECBF924C-EAB8-F1EE-665A-0D446417BE1F}"/>
              </a:ext>
            </a:extLst>
          </p:cNvPr>
          <p:cNvSpPr txBox="1"/>
          <p:nvPr/>
        </p:nvSpPr>
        <p:spPr>
          <a:xfrm>
            <a:off x="1990930" y="3096644"/>
            <a:ext cx="667965"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it-IT" dirty="0"/>
              <a:t>H</a:t>
            </a:r>
            <a:r>
              <a:rPr lang="it-IT" baseline="-25000" dirty="0"/>
              <a:t>2</a:t>
            </a:r>
            <a:r>
              <a:rPr lang="it-IT" sz="1800" dirty="0"/>
              <a:t>O</a:t>
            </a:r>
            <a:r>
              <a:rPr lang="it-IT" baseline="-25000" dirty="0"/>
              <a:t>2</a:t>
            </a:r>
            <a:endParaRPr lang="it-IT" sz="1800" dirty="0"/>
          </a:p>
        </p:txBody>
      </p:sp>
    </p:spTree>
    <p:extLst>
      <p:ext uri="{BB962C8B-B14F-4D97-AF65-F5344CB8AC3E}">
        <p14:creationId xmlns:p14="http://schemas.microsoft.com/office/powerpoint/2010/main" val="3675977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p:cNvSpPr>
            <a:spLocks noGrp="1"/>
          </p:cNvSpPr>
          <p:nvPr>
            <p:ph type="title"/>
          </p:nvPr>
        </p:nvSpPr>
        <p:spPr>
          <a:xfrm>
            <a:off x="745423" y="453632"/>
            <a:ext cx="7900000" cy="620000"/>
          </a:xfrm>
        </p:spPr>
        <p:txBody>
          <a:bodyPr>
            <a:normAutofit/>
          </a:bodyPr>
          <a:lstStyle/>
          <a:p>
            <a:r>
              <a:rPr lang="en-US" sz="2400" dirty="0">
                <a:solidFill>
                  <a:srgbClr val="535353"/>
                </a:solidFill>
                <a:latin typeface="Calibri" pitchFamily="34" charset="0"/>
              </a:rPr>
              <a:t>Plasma-Activated Fog</a:t>
            </a:r>
            <a:endParaRPr lang="en-US" sz="2400" dirty="0"/>
          </a:p>
        </p:txBody>
      </p:sp>
      <p:sp>
        <p:nvSpPr>
          <p:cNvPr id="4" name="Section tag"/>
          <p:cNvSpPr/>
          <p:nvPr/>
        </p:nvSpPr>
        <p:spPr>
          <a:xfrm>
            <a:off x="548640" y="160437"/>
            <a:ext cx="10058400" cy="274320"/>
          </a:xfrm>
          <a:prstGeom prst="rect">
            <a:avLst/>
          </a:prstGeom>
          <a:noFill/>
          <a:ln/>
        </p:spPr>
        <p:txBody>
          <a:bodyPr wrap="square" rtlCol="0" anchor="ctr"/>
          <a:lstStyle/>
          <a:p>
            <a:pPr marL="0" indent="0">
              <a:buNone/>
            </a:pPr>
            <a:r>
              <a:rPr lang="en-US" sz="1250" b="1" kern="0" spc="200" dirty="0">
                <a:solidFill>
                  <a:schemeClr val="accent5">
                    <a:lumMod val="60000"/>
                    <a:lumOff val="40000"/>
                  </a:schemeClr>
                </a:solidFill>
                <a:latin typeface="Calibri" pitchFamily="34" charset="0"/>
              </a:rPr>
              <a:t>MOTIVATION</a:t>
            </a:r>
          </a:p>
        </p:txBody>
      </p:sp>
      <p:pic>
        <p:nvPicPr>
          <p:cNvPr id="7" name="Immagine 6">
            <a:extLst>
              <a:ext uri="{FF2B5EF4-FFF2-40B4-BE49-F238E27FC236}">
                <a16:creationId xmlns:a16="http://schemas.microsoft.com/office/drawing/2014/main" id="{217A712B-0438-7218-1136-0A585C6C0C83}"/>
              </a:ext>
            </a:extLst>
          </p:cNvPr>
          <p:cNvPicPr>
            <a:picLocks noChangeAspect="1"/>
          </p:cNvPicPr>
          <p:nvPr/>
        </p:nvPicPr>
        <p:blipFill>
          <a:blip r:embed="rId2"/>
          <a:srcRect t="16895" r="2530" b="17920"/>
          <a:stretch>
            <a:fillRect/>
          </a:stretch>
        </p:blipFill>
        <p:spPr>
          <a:xfrm>
            <a:off x="4643753" y="1154349"/>
            <a:ext cx="4284855" cy="2149183"/>
          </a:xfrm>
          <a:prstGeom prst="rect">
            <a:avLst/>
          </a:prstGeom>
        </p:spPr>
      </p:pic>
      <p:sp>
        <p:nvSpPr>
          <p:cNvPr id="8" name="PAW header">
            <a:extLst>
              <a:ext uri="{FF2B5EF4-FFF2-40B4-BE49-F238E27FC236}">
                <a16:creationId xmlns:a16="http://schemas.microsoft.com/office/drawing/2014/main" id="{D25A0CC2-722C-2A51-34C1-D3AEF663EB98}"/>
              </a:ext>
            </a:extLst>
          </p:cNvPr>
          <p:cNvSpPr/>
          <p:nvPr/>
        </p:nvSpPr>
        <p:spPr>
          <a:xfrm>
            <a:off x="680000" y="919370"/>
            <a:ext cx="3300000" cy="380000"/>
          </a:xfrm>
          <a:prstGeom prst="rect">
            <a:avLst/>
          </a:prstGeom>
          <a:noFill/>
          <a:ln/>
        </p:spPr>
        <p:txBody>
          <a:bodyPr wrap="square" rtlCol="0" anchor="ctr"/>
          <a:lstStyle/>
          <a:p>
            <a:pPr marL="0" indent="0">
              <a:buNone/>
            </a:pPr>
            <a:r>
              <a:rPr lang="en-US" sz="1500" b="1" dirty="0">
                <a:solidFill>
                  <a:srgbClr val="3B6E8F"/>
                </a:solidFill>
                <a:latin typeface="Calibri" pitchFamily="34" charset="0"/>
              </a:rPr>
              <a:t>PAW shortcomings in decontamination</a:t>
            </a:r>
          </a:p>
        </p:txBody>
      </p:sp>
      <p:sp>
        <p:nvSpPr>
          <p:cNvPr id="9" name="PAW bullets">
            <a:extLst>
              <a:ext uri="{FF2B5EF4-FFF2-40B4-BE49-F238E27FC236}">
                <a16:creationId xmlns:a16="http://schemas.microsoft.com/office/drawing/2014/main" id="{BA4923A6-05B1-51E2-8964-A561701DCB63}"/>
              </a:ext>
            </a:extLst>
          </p:cNvPr>
          <p:cNvSpPr/>
          <p:nvPr/>
        </p:nvSpPr>
        <p:spPr>
          <a:xfrm>
            <a:off x="680000" y="1265557"/>
            <a:ext cx="3300000" cy="1206757"/>
          </a:xfrm>
          <a:prstGeom prst="rect">
            <a:avLst/>
          </a:prstGeom>
          <a:noFill/>
          <a:ln/>
        </p:spPr>
        <p:txBody>
          <a:bodyPr wrap="square" rtlCol="0" anchor="t"/>
          <a:lstStyle/>
          <a:p>
            <a:pPr marL="271780" indent="-271780">
              <a:lnSpc>
                <a:spcPts val="1450"/>
              </a:lnSpc>
              <a:spcAft>
                <a:spcPts val="700"/>
              </a:spcAft>
              <a:buSzPct val="90000"/>
              <a:buChar char="•"/>
            </a:pPr>
            <a:r>
              <a:rPr lang="en-US" sz="1150" dirty="0">
                <a:solidFill>
                  <a:srgbClr val="22303F"/>
                </a:solidFill>
                <a:latin typeface="Calibri" pitchFamily="34" charset="0"/>
              </a:rPr>
              <a:t>Chemical stability during storage</a:t>
            </a:r>
          </a:p>
          <a:p>
            <a:pPr marL="271780" indent="-271780">
              <a:lnSpc>
                <a:spcPts val="1450"/>
              </a:lnSpc>
              <a:spcAft>
                <a:spcPts val="700"/>
              </a:spcAft>
              <a:buSzPct val="90000"/>
              <a:buChar char="•"/>
            </a:pPr>
            <a:r>
              <a:rPr lang="en-US" sz="1150" dirty="0">
                <a:solidFill>
                  <a:srgbClr val="22303F"/>
                </a:solidFill>
                <a:latin typeface="Calibri" pitchFamily="34" charset="0"/>
              </a:rPr>
              <a:t>Washing wet-sensitive produce may damage them</a:t>
            </a:r>
          </a:p>
          <a:p>
            <a:pPr marL="271780" indent="-271780">
              <a:lnSpc>
                <a:spcPts val="1450"/>
              </a:lnSpc>
              <a:spcAft>
                <a:spcPts val="700"/>
              </a:spcAft>
              <a:buSzPct val="90000"/>
              <a:buChar char="•"/>
            </a:pPr>
            <a:r>
              <a:rPr lang="en-US" sz="1150" dirty="0">
                <a:solidFill>
                  <a:srgbClr val="22303F"/>
                </a:solidFill>
                <a:latin typeface="Calibri" pitchFamily="34" charset="0"/>
              </a:rPr>
              <a:t>Treating large volumes of water makes the process difficult to scale up</a:t>
            </a:r>
          </a:p>
        </p:txBody>
      </p:sp>
      <p:sp>
        <p:nvSpPr>
          <p:cNvPr id="10" name="Arrow">
            <a:extLst>
              <a:ext uri="{FF2B5EF4-FFF2-40B4-BE49-F238E27FC236}">
                <a16:creationId xmlns:a16="http://schemas.microsoft.com/office/drawing/2014/main" id="{4C3D997E-9CD8-118C-FE04-D98A889471CA}"/>
              </a:ext>
            </a:extLst>
          </p:cNvPr>
          <p:cNvSpPr/>
          <p:nvPr/>
        </p:nvSpPr>
        <p:spPr>
          <a:xfrm rot="5400000">
            <a:off x="1919847" y="2455616"/>
            <a:ext cx="824000" cy="520000"/>
          </a:xfrm>
          <a:prstGeom prst="rect">
            <a:avLst/>
          </a:prstGeom>
          <a:noFill/>
          <a:ln/>
        </p:spPr>
        <p:txBody>
          <a:bodyPr wrap="square" rtlCol="0" anchor="ctr"/>
          <a:lstStyle/>
          <a:p>
            <a:pPr marL="0" indent="0" algn="ctr">
              <a:buNone/>
            </a:pPr>
            <a:r>
              <a:rPr lang="en-US" sz="3600" b="1" dirty="0">
                <a:solidFill>
                  <a:srgbClr val="8A96A4"/>
                </a:solidFill>
                <a:latin typeface="Calibri" pitchFamily="34" charset="0"/>
              </a:rPr>
              <a:t>→</a:t>
            </a:r>
          </a:p>
        </p:txBody>
      </p:sp>
      <p:sp>
        <p:nvSpPr>
          <p:cNvPr id="11" name="PAF header">
            <a:extLst>
              <a:ext uri="{FF2B5EF4-FFF2-40B4-BE49-F238E27FC236}">
                <a16:creationId xmlns:a16="http://schemas.microsoft.com/office/drawing/2014/main" id="{02924453-E66B-ACF6-8539-B2E06F909CF7}"/>
              </a:ext>
            </a:extLst>
          </p:cNvPr>
          <p:cNvSpPr/>
          <p:nvPr/>
        </p:nvSpPr>
        <p:spPr>
          <a:xfrm>
            <a:off x="873316" y="2892448"/>
            <a:ext cx="2393368" cy="380000"/>
          </a:xfrm>
          <a:prstGeom prst="rect">
            <a:avLst/>
          </a:prstGeom>
          <a:noFill/>
          <a:ln/>
        </p:spPr>
        <p:txBody>
          <a:bodyPr wrap="square" rtlCol="0" anchor="ctr"/>
          <a:lstStyle/>
          <a:p>
            <a:pPr marL="0" indent="0">
              <a:buNone/>
            </a:pPr>
            <a:r>
              <a:rPr lang="en-US" sz="1500" b="1" dirty="0">
                <a:solidFill>
                  <a:srgbClr val="4F9D4A"/>
                </a:solidFill>
                <a:latin typeface="Calibri" pitchFamily="34" charset="0"/>
              </a:rPr>
              <a:t>Plasma-Activated Fog (PAF)</a:t>
            </a:r>
          </a:p>
        </p:txBody>
      </p:sp>
      <p:sp>
        <p:nvSpPr>
          <p:cNvPr id="12" name="PAF bullets">
            <a:extLst>
              <a:ext uri="{FF2B5EF4-FFF2-40B4-BE49-F238E27FC236}">
                <a16:creationId xmlns:a16="http://schemas.microsoft.com/office/drawing/2014/main" id="{55BB3FA4-E20D-27CB-0677-CCE38EBCFFB1}"/>
              </a:ext>
            </a:extLst>
          </p:cNvPr>
          <p:cNvSpPr/>
          <p:nvPr/>
        </p:nvSpPr>
        <p:spPr>
          <a:xfrm>
            <a:off x="680000" y="3227052"/>
            <a:ext cx="3300000" cy="2180000"/>
          </a:xfrm>
          <a:prstGeom prst="rect">
            <a:avLst/>
          </a:prstGeom>
          <a:noFill/>
          <a:ln/>
        </p:spPr>
        <p:txBody>
          <a:bodyPr wrap="square" rtlCol="0" anchor="t"/>
          <a:lstStyle/>
          <a:p>
            <a:pPr marL="271780" indent="-271780">
              <a:lnSpc>
                <a:spcPts val="1450"/>
              </a:lnSpc>
              <a:spcAft>
                <a:spcPts val="700"/>
              </a:spcAft>
              <a:buSzPct val="90000"/>
              <a:buChar char="•"/>
            </a:pPr>
            <a:r>
              <a:rPr lang="en-US" sz="1150" dirty="0">
                <a:solidFill>
                  <a:srgbClr val="22303F"/>
                </a:solidFill>
                <a:latin typeface="Calibri" pitchFamily="34" charset="0"/>
              </a:rPr>
              <a:t>Same RONS chemistry carried on an aerosol → very large gas–liquid interface</a:t>
            </a:r>
          </a:p>
          <a:p>
            <a:pPr marL="271780" indent="-271780">
              <a:lnSpc>
                <a:spcPts val="1450"/>
              </a:lnSpc>
              <a:spcAft>
                <a:spcPts val="700"/>
              </a:spcAft>
              <a:buSzPct val="90000"/>
              <a:buChar char="•"/>
            </a:pPr>
            <a:r>
              <a:rPr lang="en-US" sz="1150" dirty="0">
                <a:solidFill>
                  <a:srgbClr val="22303F"/>
                </a:solidFill>
                <a:latin typeface="Calibri" pitchFamily="34" charset="0"/>
              </a:rPr>
              <a:t>Delivered immediately without wetting and with no thermal or mechanical stress → suits delicate produce</a:t>
            </a:r>
          </a:p>
          <a:p>
            <a:pPr marL="271780" indent="-271780">
              <a:lnSpc>
                <a:spcPts val="1450"/>
              </a:lnSpc>
              <a:spcAft>
                <a:spcPts val="700"/>
              </a:spcAft>
              <a:buSzPct val="90000"/>
              <a:buChar char="•"/>
            </a:pPr>
            <a:r>
              <a:rPr lang="en-US" sz="1150" dirty="0">
                <a:solidFill>
                  <a:srgbClr val="22303F"/>
                </a:solidFill>
                <a:latin typeface="Calibri" pitchFamily="34" charset="0"/>
              </a:rPr>
              <a:t>scales more naturally toward industrial post-harvest</a:t>
            </a:r>
          </a:p>
        </p:txBody>
      </p:sp>
      <p:sp>
        <p:nvSpPr>
          <p:cNvPr id="13" name="Shape 4">
            <a:extLst>
              <a:ext uri="{FF2B5EF4-FFF2-40B4-BE49-F238E27FC236}">
                <a16:creationId xmlns:a16="http://schemas.microsoft.com/office/drawing/2014/main" id="{3D8E3918-FFB8-56AE-3A77-BE2A3B06A628}"/>
              </a:ext>
            </a:extLst>
          </p:cNvPr>
          <p:cNvSpPr/>
          <p:nvPr/>
        </p:nvSpPr>
        <p:spPr>
          <a:xfrm>
            <a:off x="5185337" y="3681258"/>
            <a:ext cx="3278663" cy="752389"/>
          </a:xfrm>
          <a:prstGeom prst="roundRect">
            <a:avLst>
              <a:gd name="adj" fmla="val 6000"/>
            </a:avLst>
          </a:prstGeom>
          <a:solidFill>
            <a:srgbClr val="FFFFFF"/>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14" name="Text 5">
            <a:extLst>
              <a:ext uri="{FF2B5EF4-FFF2-40B4-BE49-F238E27FC236}">
                <a16:creationId xmlns:a16="http://schemas.microsoft.com/office/drawing/2014/main" id="{22CDCD5E-8474-148A-1445-2378C9ABD9FE}"/>
              </a:ext>
            </a:extLst>
          </p:cNvPr>
          <p:cNvSpPr/>
          <p:nvPr/>
        </p:nvSpPr>
        <p:spPr>
          <a:xfrm>
            <a:off x="5164002" y="3681258"/>
            <a:ext cx="3200400" cy="274320"/>
          </a:xfrm>
          <a:prstGeom prst="rect">
            <a:avLst/>
          </a:prstGeom>
          <a:noFill/>
          <a:ln/>
        </p:spPr>
        <p:txBody>
          <a:bodyPr wrap="square" rtlCol="0" anchor="ctr"/>
          <a:lstStyle/>
          <a:p>
            <a:pPr marL="0" indent="0">
              <a:buNone/>
            </a:pPr>
            <a:r>
              <a:rPr lang="en-US" sz="1400" b="1" dirty="0">
                <a:solidFill>
                  <a:schemeClr val="accent4">
                    <a:lumMod val="75000"/>
                  </a:schemeClr>
                </a:solidFill>
                <a:latin typeface="Calibri" pitchFamily="34" charset="0"/>
                <a:ea typeface="Calibri" pitchFamily="34" charset="-122"/>
                <a:cs typeface="Calibri" pitchFamily="34" charset="-120"/>
              </a:rPr>
              <a:t>Objective</a:t>
            </a:r>
            <a:endParaRPr lang="en-US" sz="1400" dirty="0">
              <a:solidFill>
                <a:schemeClr val="accent4">
                  <a:lumMod val="75000"/>
                </a:schemeClr>
              </a:solidFill>
            </a:endParaRPr>
          </a:p>
        </p:txBody>
      </p:sp>
      <p:sp>
        <p:nvSpPr>
          <p:cNvPr id="15" name="Text 6">
            <a:extLst>
              <a:ext uri="{FF2B5EF4-FFF2-40B4-BE49-F238E27FC236}">
                <a16:creationId xmlns:a16="http://schemas.microsoft.com/office/drawing/2014/main" id="{1CB50CF7-E90A-978D-B119-CFA7F0C7C700}"/>
              </a:ext>
            </a:extLst>
          </p:cNvPr>
          <p:cNvSpPr/>
          <p:nvPr/>
        </p:nvSpPr>
        <p:spPr>
          <a:xfrm>
            <a:off x="5164002" y="3858701"/>
            <a:ext cx="3628172" cy="574946"/>
          </a:xfrm>
          <a:prstGeom prst="rect">
            <a:avLst/>
          </a:prstGeom>
          <a:noFill/>
          <a:ln/>
        </p:spPr>
        <p:txBody>
          <a:bodyPr wrap="square" rtlCol="0" anchor="ctr"/>
          <a:lstStyle/>
          <a:p>
            <a:pPr>
              <a:lnSpc>
                <a:spcPts val="1450"/>
              </a:lnSpc>
            </a:pPr>
            <a:r>
              <a:rPr lang="en-US" sz="1200" dirty="0"/>
              <a:t>Thorough </a:t>
            </a:r>
            <a:r>
              <a:rPr lang="en-US" sz="1200" dirty="0" err="1"/>
              <a:t>physico</a:t>
            </a:r>
            <a:r>
              <a:rPr lang="en-US" sz="1200" dirty="0"/>
              <a:t>-chemical </a:t>
            </a:r>
            <a:r>
              <a:rPr lang="en-US" sz="1200" dirty="0" err="1"/>
              <a:t>characterisation</a:t>
            </a:r>
            <a:r>
              <a:rPr lang="en-US" sz="1200" dirty="0"/>
              <a:t> of the process for its full </a:t>
            </a:r>
            <a:r>
              <a:rPr lang="en-US" sz="1200" dirty="0" err="1"/>
              <a:t>optimisation</a:t>
            </a:r>
            <a:r>
              <a:rPr lang="en-US" sz="1200" dirty="0"/>
              <a:t>. </a:t>
            </a:r>
            <a:endParaRPr lang="en-US" sz="11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4D9F841D-D756-144B-2F0A-45916E90EB13}"/>
              </a:ext>
            </a:extLst>
          </p:cNvPr>
          <p:cNvSpPr>
            <a:spLocks noGrp="1"/>
          </p:cNvSpPr>
          <p:nvPr>
            <p:ph type="title"/>
          </p:nvPr>
        </p:nvSpPr>
        <p:spPr>
          <a:xfrm>
            <a:off x="745419" y="502392"/>
            <a:ext cx="7034915" cy="697761"/>
          </a:xfrm>
        </p:spPr>
        <p:txBody>
          <a:bodyPr>
            <a:normAutofit fontScale="90000"/>
          </a:bodyPr>
          <a:lstStyle/>
          <a:p>
            <a:r>
              <a:rPr lang="en-US" sz="2400" dirty="0">
                <a:solidFill>
                  <a:srgbClr val="535353"/>
                </a:solidFill>
                <a:ea typeface="Calibri" pitchFamily="34" charset="-122"/>
                <a:cs typeface="Calibri" pitchFamily="34" charset="-120"/>
              </a:rPr>
              <a:t>PAF reactor design</a:t>
            </a:r>
            <a:br>
              <a:rPr lang="en-US" sz="2400" dirty="0"/>
            </a:br>
            <a:endParaRPr lang="it-IT" dirty="0"/>
          </a:p>
        </p:txBody>
      </p:sp>
      <p:sp>
        <p:nvSpPr>
          <p:cNvPr id="4" name="Text 0">
            <a:extLst>
              <a:ext uri="{FF2B5EF4-FFF2-40B4-BE49-F238E27FC236}">
                <a16:creationId xmlns:a16="http://schemas.microsoft.com/office/drawing/2014/main" id="{1EBF7FDD-4E22-82C8-BAB5-AC981D6302DD}"/>
              </a:ext>
            </a:extLst>
          </p:cNvPr>
          <p:cNvSpPr/>
          <p:nvPr/>
        </p:nvSpPr>
        <p:spPr>
          <a:xfrm>
            <a:off x="492296" y="228072"/>
            <a:ext cx="2428539" cy="274320"/>
          </a:xfrm>
          <a:prstGeom prst="rect">
            <a:avLst/>
          </a:prstGeom>
          <a:noFill/>
          <a:ln/>
        </p:spPr>
        <p:txBody>
          <a:bodyPr wrap="square" rtlCol="0" anchor="ctr"/>
          <a:lstStyle/>
          <a:p>
            <a:pPr marL="0" indent="0">
              <a:buNone/>
            </a:pPr>
            <a:r>
              <a:rPr lang="en-US" sz="1250" b="1" kern="0" spc="200" dirty="0">
                <a:solidFill>
                  <a:schemeClr val="accent4">
                    <a:lumMod val="60000"/>
                    <a:lumOff val="40000"/>
                  </a:schemeClr>
                </a:solidFill>
                <a:latin typeface="Calibri" pitchFamily="34" charset="0"/>
                <a:ea typeface="Calibri" pitchFamily="34" charset="-122"/>
                <a:cs typeface="Calibri" pitchFamily="34" charset="-120"/>
              </a:rPr>
              <a:t>EXPERIMENTAL</a:t>
            </a:r>
            <a:r>
              <a:rPr lang="en-US" sz="1250" b="1" kern="0" spc="200" dirty="0">
                <a:solidFill>
                  <a:srgbClr val="2C7A7B"/>
                </a:solidFill>
                <a:latin typeface="Calibri" pitchFamily="34" charset="0"/>
                <a:ea typeface="Calibri" pitchFamily="34" charset="-122"/>
                <a:cs typeface="Calibri" pitchFamily="34" charset="-120"/>
              </a:rPr>
              <a:t> </a:t>
            </a:r>
            <a:endParaRPr lang="en-US" sz="1250" dirty="0"/>
          </a:p>
        </p:txBody>
      </p:sp>
      <p:pic>
        <p:nvPicPr>
          <p:cNvPr id="6" name="Immagine 5">
            <a:extLst>
              <a:ext uri="{FF2B5EF4-FFF2-40B4-BE49-F238E27FC236}">
                <a16:creationId xmlns:a16="http://schemas.microsoft.com/office/drawing/2014/main" id="{62A58317-DA62-D266-A863-A77454643EE8}"/>
              </a:ext>
            </a:extLst>
          </p:cNvPr>
          <p:cNvPicPr>
            <a:picLocks noChangeAspect="1"/>
          </p:cNvPicPr>
          <p:nvPr/>
        </p:nvPicPr>
        <p:blipFill>
          <a:blip r:embed="rId2"/>
          <a:stretch>
            <a:fillRect/>
          </a:stretch>
        </p:blipFill>
        <p:spPr>
          <a:xfrm>
            <a:off x="667967" y="1242940"/>
            <a:ext cx="5427140" cy="2657620"/>
          </a:xfrm>
          <a:prstGeom prst="rect">
            <a:avLst/>
          </a:prstGeom>
        </p:spPr>
      </p:pic>
      <p:sp>
        <p:nvSpPr>
          <p:cNvPr id="7" name="Shape 4">
            <a:extLst>
              <a:ext uri="{FF2B5EF4-FFF2-40B4-BE49-F238E27FC236}">
                <a16:creationId xmlns:a16="http://schemas.microsoft.com/office/drawing/2014/main" id="{6B1CFE75-7422-784E-08B7-FB5213A08C36}"/>
              </a:ext>
            </a:extLst>
          </p:cNvPr>
          <p:cNvSpPr/>
          <p:nvPr/>
        </p:nvSpPr>
        <p:spPr>
          <a:xfrm>
            <a:off x="6180185" y="982711"/>
            <a:ext cx="2806846" cy="621792"/>
          </a:xfrm>
          <a:prstGeom prst="roundRect">
            <a:avLst>
              <a:gd name="adj" fmla="val 12162"/>
            </a:avLst>
          </a:prstGeom>
          <a:solidFill>
            <a:srgbClr val="FFFFFF"/>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8" name="Text 5">
            <a:extLst>
              <a:ext uri="{FF2B5EF4-FFF2-40B4-BE49-F238E27FC236}">
                <a16:creationId xmlns:a16="http://schemas.microsoft.com/office/drawing/2014/main" id="{B7C983EF-8D71-21EE-1F4B-AA9214E15B1A}"/>
              </a:ext>
            </a:extLst>
          </p:cNvPr>
          <p:cNvSpPr/>
          <p:nvPr/>
        </p:nvSpPr>
        <p:spPr>
          <a:xfrm>
            <a:off x="6180184" y="982711"/>
            <a:ext cx="3840480" cy="274320"/>
          </a:xfrm>
          <a:prstGeom prst="rect">
            <a:avLst/>
          </a:prstGeom>
          <a:noFill/>
          <a:ln/>
        </p:spPr>
        <p:txBody>
          <a:bodyPr wrap="square" rtlCol="0" anchor="ctr"/>
          <a:lstStyle/>
          <a:p>
            <a:pPr marL="0" indent="0">
              <a:buNone/>
            </a:pPr>
            <a:r>
              <a:rPr lang="en-US" sz="1350" b="1" dirty="0">
                <a:solidFill>
                  <a:srgbClr val="2C7A7B"/>
                </a:solidFill>
                <a:latin typeface="Calibri" pitchFamily="34" charset="0"/>
                <a:ea typeface="Calibri" pitchFamily="34" charset="-122"/>
                <a:cs typeface="Calibri" pitchFamily="34" charset="-120"/>
              </a:rPr>
              <a:t>Reactor</a:t>
            </a:r>
            <a:endParaRPr lang="en-US" sz="1350" dirty="0"/>
          </a:p>
        </p:txBody>
      </p:sp>
      <p:sp>
        <p:nvSpPr>
          <p:cNvPr id="9" name="Text 6">
            <a:extLst>
              <a:ext uri="{FF2B5EF4-FFF2-40B4-BE49-F238E27FC236}">
                <a16:creationId xmlns:a16="http://schemas.microsoft.com/office/drawing/2014/main" id="{763CE004-5E2B-1810-7B6D-016CE9B37470}"/>
              </a:ext>
            </a:extLst>
          </p:cNvPr>
          <p:cNvSpPr/>
          <p:nvPr/>
        </p:nvSpPr>
        <p:spPr>
          <a:xfrm>
            <a:off x="6180184" y="1234439"/>
            <a:ext cx="2721769" cy="329184"/>
          </a:xfrm>
          <a:prstGeom prst="rect">
            <a:avLst/>
          </a:prstGeom>
          <a:noFill/>
          <a:ln/>
        </p:spPr>
        <p:txBody>
          <a:bodyPr wrap="square" rtlCol="0" anchor="ctr"/>
          <a:lstStyle/>
          <a:p>
            <a:pPr marL="0" indent="0">
              <a:lnSpc>
                <a:spcPts val="1400"/>
              </a:lnSpc>
              <a:buNone/>
            </a:pPr>
            <a:r>
              <a:rPr lang="en-US" sz="1150" dirty="0">
                <a:solidFill>
                  <a:srgbClr val="22303F"/>
                </a:solidFill>
                <a:latin typeface="Calibri" pitchFamily="34" charset="0"/>
                <a:ea typeface="Calibri" pitchFamily="34" charset="-122"/>
                <a:cs typeface="Calibri" pitchFamily="34" charset="-120"/>
              </a:rPr>
              <a:t>Coaxial DBD + medical glass nebulizer, double-distilled water</a:t>
            </a:r>
            <a:endParaRPr lang="en-US" sz="1150" dirty="0"/>
          </a:p>
        </p:txBody>
      </p:sp>
      <p:sp>
        <p:nvSpPr>
          <p:cNvPr id="10" name="Shape 7">
            <a:extLst>
              <a:ext uri="{FF2B5EF4-FFF2-40B4-BE49-F238E27FC236}">
                <a16:creationId xmlns:a16="http://schemas.microsoft.com/office/drawing/2014/main" id="{3D840F37-2FC3-48DB-35C3-735246B652C9}"/>
              </a:ext>
            </a:extLst>
          </p:cNvPr>
          <p:cNvSpPr/>
          <p:nvPr/>
        </p:nvSpPr>
        <p:spPr>
          <a:xfrm>
            <a:off x="6180184" y="1714231"/>
            <a:ext cx="2806847" cy="676656"/>
          </a:xfrm>
          <a:prstGeom prst="roundRect">
            <a:avLst>
              <a:gd name="adj" fmla="val 12162"/>
            </a:avLst>
          </a:prstGeom>
          <a:solidFill>
            <a:srgbClr val="F1F4F8"/>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11" name="Text 8">
            <a:extLst>
              <a:ext uri="{FF2B5EF4-FFF2-40B4-BE49-F238E27FC236}">
                <a16:creationId xmlns:a16="http://schemas.microsoft.com/office/drawing/2014/main" id="{903640D0-ED78-D396-C572-52CB447F2D34}"/>
              </a:ext>
            </a:extLst>
          </p:cNvPr>
          <p:cNvSpPr/>
          <p:nvPr/>
        </p:nvSpPr>
        <p:spPr>
          <a:xfrm>
            <a:off x="6180184" y="1735475"/>
            <a:ext cx="3840480" cy="274320"/>
          </a:xfrm>
          <a:prstGeom prst="rect">
            <a:avLst/>
          </a:prstGeom>
          <a:noFill/>
          <a:ln/>
        </p:spPr>
        <p:txBody>
          <a:bodyPr wrap="square" rtlCol="0" anchor="ctr"/>
          <a:lstStyle/>
          <a:p>
            <a:pPr marL="0" indent="0">
              <a:buNone/>
            </a:pPr>
            <a:r>
              <a:rPr lang="en-US" sz="1350" b="1" dirty="0">
                <a:solidFill>
                  <a:srgbClr val="2C7A7B"/>
                </a:solidFill>
                <a:latin typeface="Calibri" pitchFamily="34" charset="0"/>
                <a:ea typeface="Calibri" pitchFamily="34" charset="-122"/>
                <a:cs typeface="Calibri" pitchFamily="34" charset="-120"/>
              </a:rPr>
              <a:t>Power supply</a:t>
            </a:r>
            <a:endParaRPr lang="en-US" sz="1350" dirty="0"/>
          </a:p>
        </p:txBody>
      </p:sp>
      <p:sp>
        <p:nvSpPr>
          <p:cNvPr id="12" name="Text 9">
            <a:extLst>
              <a:ext uri="{FF2B5EF4-FFF2-40B4-BE49-F238E27FC236}">
                <a16:creationId xmlns:a16="http://schemas.microsoft.com/office/drawing/2014/main" id="{05C0F635-EB20-1455-0B9D-62F45A1E059D}"/>
              </a:ext>
            </a:extLst>
          </p:cNvPr>
          <p:cNvSpPr/>
          <p:nvPr/>
        </p:nvSpPr>
        <p:spPr>
          <a:xfrm>
            <a:off x="6180184" y="2007375"/>
            <a:ext cx="3840480" cy="329184"/>
          </a:xfrm>
          <a:prstGeom prst="rect">
            <a:avLst/>
          </a:prstGeom>
          <a:noFill/>
          <a:ln/>
        </p:spPr>
        <p:txBody>
          <a:bodyPr wrap="square" rtlCol="0" anchor="ctr"/>
          <a:lstStyle/>
          <a:p>
            <a:pPr marL="0" indent="0">
              <a:lnSpc>
                <a:spcPts val="1400"/>
              </a:lnSpc>
              <a:buNone/>
            </a:pPr>
            <a:r>
              <a:rPr lang="en-US" sz="1150" dirty="0">
                <a:solidFill>
                  <a:srgbClr val="22303F"/>
                </a:solidFill>
                <a:latin typeface="Calibri" pitchFamily="34" charset="0"/>
                <a:ea typeface="Calibri" pitchFamily="34" charset="-122"/>
                <a:cs typeface="Calibri" pitchFamily="34" charset="-120"/>
              </a:rPr>
              <a:t>AC, 19.5 kV peak voltage</a:t>
            </a:r>
            <a:endParaRPr lang="en-US" sz="1150" dirty="0"/>
          </a:p>
        </p:txBody>
      </p:sp>
      <p:sp>
        <p:nvSpPr>
          <p:cNvPr id="13" name="Shape 10">
            <a:extLst>
              <a:ext uri="{FF2B5EF4-FFF2-40B4-BE49-F238E27FC236}">
                <a16:creationId xmlns:a16="http://schemas.microsoft.com/office/drawing/2014/main" id="{91A3D9D6-CA21-66C2-099A-8DA9D8346D2A}"/>
              </a:ext>
            </a:extLst>
          </p:cNvPr>
          <p:cNvSpPr/>
          <p:nvPr/>
        </p:nvSpPr>
        <p:spPr>
          <a:xfrm>
            <a:off x="6180184" y="2500615"/>
            <a:ext cx="2806847" cy="676656"/>
          </a:xfrm>
          <a:prstGeom prst="roundRect">
            <a:avLst>
              <a:gd name="adj" fmla="val 12162"/>
            </a:avLst>
          </a:prstGeom>
          <a:solidFill>
            <a:srgbClr val="FFFFFF"/>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14" name="Text 11">
            <a:extLst>
              <a:ext uri="{FF2B5EF4-FFF2-40B4-BE49-F238E27FC236}">
                <a16:creationId xmlns:a16="http://schemas.microsoft.com/office/drawing/2014/main" id="{CB5A8D3C-B74D-4613-19ED-3E714BF9A2C5}"/>
              </a:ext>
            </a:extLst>
          </p:cNvPr>
          <p:cNvSpPr/>
          <p:nvPr/>
        </p:nvSpPr>
        <p:spPr>
          <a:xfrm>
            <a:off x="6180184" y="2521859"/>
            <a:ext cx="3840480" cy="274320"/>
          </a:xfrm>
          <a:prstGeom prst="rect">
            <a:avLst/>
          </a:prstGeom>
          <a:noFill/>
          <a:ln/>
        </p:spPr>
        <p:txBody>
          <a:bodyPr wrap="square" rtlCol="0" anchor="ctr"/>
          <a:lstStyle/>
          <a:p>
            <a:pPr marL="0" indent="0">
              <a:buNone/>
            </a:pPr>
            <a:r>
              <a:rPr lang="en-US" sz="1350" b="1" dirty="0">
                <a:solidFill>
                  <a:srgbClr val="2C7A7B"/>
                </a:solidFill>
                <a:latin typeface="Calibri" pitchFamily="34" charset="0"/>
                <a:ea typeface="Calibri" pitchFamily="34" charset="-122"/>
                <a:cs typeface="Calibri" pitchFamily="34" charset="-120"/>
              </a:rPr>
              <a:t>Burst mode</a:t>
            </a:r>
            <a:endParaRPr lang="en-US" sz="1350" dirty="0"/>
          </a:p>
        </p:txBody>
      </p:sp>
      <p:sp>
        <p:nvSpPr>
          <p:cNvPr id="15" name="Text 12">
            <a:extLst>
              <a:ext uri="{FF2B5EF4-FFF2-40B4-BE49-F238E27FC236}">
                <a16:creationId xmlns:a16="http://schemas.microsoft.com/office/drawing/2014/main" id="{7497D7F2-F4E6-0A59-B07F-3C47D5CF925E}"/>
              </a:ext>
            </a:extLst>
          </p:cNvPr>
          <p:cNvSpPr/>
          <p:nvPr/>
        </p:nvSpPr>
        <p:spPr>
          <a:xfrm>
            <a:off x="6180184" y="2793759"/>
            <a:ext cx="2721769" cy="329184"/>
          </a:xfrm>
          <a:prstGeom prst="rect">
            <a:avLst/>
          </a:prstGeom>
          <a:noFill/>
          <a:ln/>
        </p:spPr>
        <p:txBody>
          <a:bodyPr wrap="square" rtlCol="0" anchor="ctr"/>
          <a:lstStyle/>
          <a:p>
            <a:pPr marL="0" indent="0">
              <a:lnSpc>
                <a:spcPts val="1400"/>
              </a:lnSpc>
              <a:buNone/>
            </a:pPr>
            <a:r>
              <a:rPr lang="en-US" sz="1150" dirty="0">
                <a:solidFill>
                  <a:srgbClr val="22303F"/>
                </a:solidFill>
                <a:latin typeface="Calibri" pitchFamily="34" charset="0"/>
                <a:ea typeface="Calibri" pitchFamily="34" charset="-122"/>
                <a:cs typeface="Calibri" pitchFamily="34" charset="-120"/>
              </a:rPr>
              <a:t>15 cycles @ 25 kHz · 500 Hz repetition · 30% duty cycle</a:t>
            </a:r>
            <a:endParaRPr lang="en-US" sz="1150" dirty="0"/>
          </a:p>
        </p:txBody>
      </p:sp>
      <p:sp>
        <p:nvSpPr>
          <p:cNvPr id="16" name="Shape 13">
            <a:extLst>
              <a:ext uri="{FF2B5EF4-FFF2-40B4-BE49-F238E27FC236}">
                <a16:creationId xmlns:a16="http://schemas.microsoft.com/office/drawing/2014/main" id="{C90D431F-7C78-4C6E-762D-3A57288B85C6}"/>
              </a:ext>
            </a:extLst>
          </p:cNvPr>
          <p:cNvSpPr/>
          <p:nvPr/>
        </p:nvSpPr>
        <p:spPr>
          <a:xfrm>
            <a:off x="6180184" y="3286999"/>
            <a:ext cx="2806847" cy="676656"/>
          </a:xfrm>
          <a:prstGeom prst="roundRect">
            <a:avLst>
              <a:gd name="adj" fmla="val 12162"/>
            </a:avLst>
          </a:prstGeom>
          <a:solidFill>
            <a:srgbClr val="F1F4F8"/>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17" name="Text 14">
            <a:extLst>
              <a:ext uri="{FF2B5EF4-FFF2-40B4-BE49-F238E27FC236}">
                <a16:creationId xmlns:a16="http://schemas.microsoft.com/office/drawing/2014/main" id="{23BDBE34-67A9-1BE2-0607-BAD3AFF4828D}"/>
              </a:ext>
            </a:extLst>
          </p:cNvPr>
          <p:cNvSpPr/>
          <p:nvPr/>
        </p:nvSpPr>
        <p:spPr>
          <a:xfrm>
            <a:off x="6180184" y="3301519"/>
            <a:ext cx="3840480" cy="274320"/>
          </a:xfrm>
          <a:prstGeom prst="rect">
            <a:avLst/>
          </a:prstGeom>
          <a:noFill/>
          <a:ln/>
        </p:spPr>
        <p:txBody>
          <a:bodyPr wrap="square" rtlCol="0" anchor="ctr"/>
          <a:lstStyle/>
          <a:p>
            <a:pPr marL="0" indent="0">
              <a:buNone/>
            </a:pPr>
            <a:r>
              <a:rPr lang="en-US" sz="1350" b="1" dirty="0">
                <a:solidFill>
                  <a:srgbClr val="2C7A7B"/>
                </a:solidFill>
                <a:latin typeface="Calibri" pitchFamily="34" charset="0"/>
                <a:ea typeface="Calibri" pitchFamily="34" charset="-122"/>
                <a:cs typeface="Calibri" pitchFamily="34" charset="-120"/>
              </a:rPr>
              <a:t>Feed gas</a:t>
            </a:r>
            <a:endParaRPr lang="en-US" sz="1350" dirty="0"/>
          </a:p>
        </p:txBody>
      </p:sp>
      <p:sp>
        <p:nvSpPr>
          <p:cNvPr id="18" name="Text 15">
            <a:extLst>
              <a:ext uri="{FF2B5EF4-FFF2-40B4-BE49-F238E27FC236}">
                <a16:creationId xmlns:a16="http://schemas.microsoft.com/office/drawing/2014/main" id="{94D66242-9A8D-889F-F8AA-7C818FB171A4}"/>
              </a:ext>
            </a:extLst>
          </p:cNvPr>
          <p:cNvSpPr/>
          <p:nvPr/>
        </p:nvSpPr>
        <p:spPr>
          <a:xfrm>
            <a:off x="6180184" y="3580143"/>
            <a:ext cx="2721769" cy="329184"/>
          </a:xfrm>
          <a:prstGeom prst="rect">
            <a:avLst/>
          </a:prstGeom>
          <a:noFill/>
          <a:ln/>
        </p:spPr>
        <p:txBody>
          <a:bodyPr wrap="square" rtlCol="0" anchor="ctr"/>
          <a:lstStyle/>
          <a:p>
            <a:pPr marL="0" indent="0">
              <a:lnSpc>
                <a:spcPts val="1400"/>
              </a:lnSpc>
              <a:buNone/>
            </a:pPr>
            <a:r>
              <a:rPr lang="en-US" sz="1150" dirty="0">
                <a:solidFill>
                  <a:srgbClr val="22303F"/>
                </a:solidFill>
                <a:latin typeface="Calibri" pitchFamily="34" charset="0"/>
                <a:ea typeface="Calibri" pitchFamily="34" charset="-122"/>
                <a:cs typeface="Calibri" pitchFamily="34" charset="-120"/>
              </a:rPr>
              <a:t>10 sLm ambient air → 	fog saturates the 			treatment chamber</a:t>
            </a:r>
            <a:endParaRPr lang="en-US" sz="1150" dirty="0"/>
          </a:p>
        </p:txBody>
      </p:sp>
      <p:sp>
        <p:nvSpPr>
          <p:cNvPr id="19" name="Text 16">
            <a:extLst>
              <a:ext uri="{FF2B5EF4-FFF2-40B4-BE49-F238E27FC236}">
                <a16:creationId xmlns:a16="http://schemas.microsoft.com/office/drawing/2014/main" id="{E9B1E99B-1EFB-FC3B-3E66-ED86443C5401}"/>
              </a:ext>
            </a:extLst>
          </p:cNvPr>
          <p:cNvSpPr/>
          <p:nvPr/>
        </p:nvSpPr>
        <p:spPr>
          <a:xfrm>
            <a:off x="1687972" y="3984348"/>
            <a:ext cx="5957968" cy="868680"/>
          </a:xfrm>
          <a:prstGeom prst="rect">
            <a:avLst/>
          </a:prstGeom>
          <a:noFill/>
          <a:ln/>
        </p:spPr>
        <p:txBody>
          <a:bodyPr wrap="square" rtlCol="0" anchor="ctr"/>
          <a:lstStyle/>
          <a:p>
            <a:pPr marL="0" indent="0">
              <a:lnSpc>
                <a:spcPts val="1500"/>
              </a:lnSpc>
              <a:buNone/>
            </a:pPr>
            <a:r>
              <a:rPr lang="en-US" sz="1200" b="1" dirty="0">
                <a:solidFill>
                  <a:srgbClr val="535353"/>
                </a:solidFill>
                <a:latin typeface="Calibri" pitchFamily="34" charset="0"/>
                <a:ea typeface="Calibri" pitchFamily="34" charset="-122"/>
                <a:cs typeface="Calibri" pitchFamily="34" charset="-120"/>
              </a:rPr>
              <a:t>Design choice:  </a:t>
            </a:r>
            <a:r>
              <a:rPr lang="en-US" sz="1200" dirty="0">
                <a:solidFill>
                  <a:srgbClr val="535353"/>
                </a:solidFill>
                <a:latin typeface="Calibri" pitchFamily="34" charset="0"/>
                <a:ea typeface="Calibri" pitchFamily="34" charset="-122"/>
                <a:cs typeface="Calibri" pitchFamily="34" charset="-120"/>
              </a:rPr>
              <a:t>the discharge zone sits upstream of the nebulization chamber → stable discharge, humidity-robust electrical characteristics, low experiment-to-experiment variance.</a:t>
            </a:r>
            <a:endParaRPr lang="en-US" sz="1200" dirty="0">
              <a:solidFill>
                <a:srgbClr val="535353"/>
              </a:solidFill>
            </a:endParaRPr>
          </a:p>
        </p:txBody>
      </p:sp>
      <p:sp>
        <p:nvSpPr>
          <p:cNvPr id="20" name="CasellaDiTesto 19">
            <a:extLst>
              <a:ext uri="{FF2B5EF4-FFF2-40B4-BE49-F238E27FC236}">
                <a16:creationId xmlns:a16="http://schemas.microsoft.com/office/drawing/2014/main" id="{6DDB80E9-6F2A-07BC-B2BD-922C71F2D568}"/>
              </a:ext>
            </a:extLst>
          </p:cNvPr>
          <p:cNvSpPr txBox="1"/>
          <p:nvPr/>
        </p:nvSpPr>
        <p:spPr>
          <a:xfrm>
            <a:off x="4079132" y="4739850"/>
            <a:ext cx="5064868" cy="2308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it-IT" sz="900" i="1" dirty="0">
                <a:solidFill>
                  <a:schemeClr val="tx2"/>
                </a:solidFill>
              </a:rPr>
              <a:t>Aceto, D. et al.  </a:t>
            </a:r>
            <a:r>
              <a:rPr lang="it-IT" sz="900" b="1" i="1" dirty="0" err="1">
                <a:solidFill>
                  <a:schemeClr val="tx2"/>
                </a:solidFill>
              </a:rPr>
              <a:t>Chem</a:t>
            </a:r>
            <a:r>
              <a:rPr lang="it-IT" sz="900" b="1" i="1" dirty="0">
                <a:solidFill>
                  <a:schemeClr val="tx2"/>
                </a:solidFill>
              </a:rPr>
              <a:t>. </a:t>
            </a:r>
            <a:r>
              <a:rPr lang="it-IT" sz="900" b="1" i="1" dirty="0" err="1">
                <a:solidFill>
                  <a:schemeClr val="tx2"/>
                </a:solidFill>
              </a:rPr>
              <a:t>Biol</a:t>
            </a:r>
            <a:r>
              <a:rPr lang="it-IT" sz="900" b="1" i="1" dirty="0">
                <a:solidFill>
                  <a:schemeClr val="tx2"/>
                </a:solidFill>
              </a:rPr>
              <a:t>. </a:t>
            </a:r>
            <a:r>
              <a:rPr lang="it-IT" sz="900" b="1" i="1" dirty="0" err="1">
                <a:solidFill>
                  <a:schemeClr val="tx2"/>
                </a:solidFill>
              </a:rPr>
              <a:t>Technol</a:t>
            </a:r>
            <a:r>
              <a:rPr lang="it-IT" sz="900" b="1" i="1" dirty="0">
                <a:solidFill>
                  <a:schemeClr val="tx2"/>
                </a:solidFill>
              </a:rPr>
              <a:t>. </a:t>
            </a:r>
            <a:r>
              <a:rPr lang="it-IT" sz="900" b="1" i="1" dirty="0" err="1">
                <a:solidFill>
                  <a:schemeClr val="tx2"/>
                </a:solidFill>
              </a:rPr>
              <a:t>Agric</a:t>
            </a:r>
            <a:r>
              <a:rPr lang="it-IT" sz="900" i="1" dirty="0">
                <a:solidFill>
                  <a:schemeClr val="tx2"/>
                </a:solidFill>
              </a:rPr>
              <a:t>. </a:t>
            </a:r>
            <a:r>
              <a:rPr lang="it-IT" sz="900" b="1" i="1" dirty="0">
                <a:solidFill>
                  <a:schemeClr val="tx2"/>
                </a:solidFill>
              </a:rPr>
              <a:t>12</a:t>
            </a:r>
            <a:r>
              <a:rPr lang="it-IT" sz="900" i="1" dirty="0">
                <a:solidFill>
                  <a:schemeClr val="tx2"/>
                </a:solidFill>
              </a:rPr>
              <a:t>, 151 (2025) | https://doi.org/10.1186/s40538-025-00865-0</a:t>
            </a:r>
          </a:p>
        </p:txBody>
      </p:sp>
    </p:spTree>
    <p:extLst>
      <p:ext uri="{BB962C8B-B14F-4D97-AF65-F5344CB8AC3E}">
        <p14:creationId xmlns:p14="http://schemas.microsoft.com/office/powerpoint/2010/main" val="5431720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A3E0E2A8-DA57-E36C-DBF9-600ABB8D0EE6}"/>
              </a:ext>
            </a:extLst>
          </p:cNvPr>
          <p:cNvSpPr>
            <a:spLocks noGrp="1"/>
          </p:cNvSpPr>
          <p:nvPr>
            <p:ph type="title"/>
          </p:nvPr>
        </p:nvSpPr>
        <p:spPr>
          <a:xfrm>
            <a:off x="745423" y="375233"/>
            <a:ext cx="7034915" cy="697761"/>
          </a:xfrm>
        </p:spPr>
        <p:txBody>
          <a:bodyPr/>
          <a:lstStyle/>
          <a:p>
            <a:r>
              <a:rPr lang="it-IT" dirty="0"/>
              <a:t>Aerosol </a:t>
            </a:r>
            <a:r>
              <a:rPr lang="it-IT" dirty="0" err="1"/>
              <a:t>characteristics</a:t>
            </a:r>
            <a:endParaRPr lang="it-IT" dirty="0"/>
          </a:p>
        </p:txBody>
      </p:sp>
      <p:pic>
        <p:nvPicPr>
          <p:cNvPr id="7" name="Immagine 6">
            <a:extLst>
              <a:ext uri="{FF2B5EF4-FFF2-40B4-BE49-F238E27FC236}">
                <a16:creationId xmlns:a16="http://schemas.microsoft.com/office/drawing/2014/main" id="{94A78AC9-13DF-76E3-2A9D-8F434845B9C3}"/>
              </a:ext>
            </a:extLst>
          </p:cNvPr>
          <p:cNvPicPr>
            <a:picLocks noChangeAspect="1"/>
          </p:cNvPicPr>
          <p:nvPr/>
        </p:nvPicPr>
        <p:blipFill>
          <a:blip r:embed="rId2"/>
          <a:stretch>
            <a:fillRect/>
          </a:stretch>
        </p:blipFill>
        <p:spPr>
          <a:xfrm>
            <a:off x="3902251" y="802922"/>
            <a:ext cx="4741602" cy="2496130"/>
          </a:xfrm>
          <a:prstGeom prst="rect">
            <a:avLst/>
          </a:prstGeom>
        </p:spPr>
      </p:pic>
      <p:pic>
        <p:nvPicPr>
          <p:cNvPr id="8" name="Immagine 7">
            <a:extLst>
              <a:ext uri="{FF2B5EF4-FFF2-40B4-BE49-F238E27FC236}">
                <a16:creationId xmlns:a16="http://schemas.microsoft.com/office/drawing/2014/main" id="{5817E8FC-190E-DF9D-555D-72D9CD1F4A90}"/>
              </a:ext>
            </a:extLst>
          </p:cNvPr>
          <p:cNvPicPr>
            <a:picLocks noChangeAspect="1"/>
          </p:cNvPicPr>
          <p:nvPr/>
        </p:nvPicPr>
        <p:blipFill>
          <a:blip r:embed="rId3"/>
          <a:stretch>
            <a:fillRect/>
          </a:stretch>
        </p:blipFill>
        <p:spPr>
          <a:xfrm>
            <a:off x="687057" y="943802"/>
            <a:ext cx="3126188" cy="2496130"/>
          </a:xfrm>
          <a:prstGeom prst="rect">
            <a:avLst/>
          </a:prstGeom>
        </p:spPr>
      </p:pic>
      <p:sp>
        <p:nvSpPr>
          <p:cNvPr id="9" name="Text 0">
            <a:extLst>
              <a:ext uri="{FF2B5EF4-FFF2-40B4-BE49-F238E27FC236}">
                <a16:creationId xmlns:a16="http://schemas.microsoft.com/office/drawing/2014/main" id="{C8FF0F24-049E-6152-822A-BC7F85A89317}"/>
              </a:ext>
            </a:extLst>
          </p:cNvPr>
          <p:cNvSpPr/>
          <p:nvPr/>
        </p:nvSpPr>
        <p:spPr>
          <a:xfrm>
            <a:off x="457524" y="198345"/>
            <a:ext cx="7259753" cy="274320"/>
          </a:xfrm>
          <a:prstGeom prst="rect">
            <a:avLst/>
          </a:prstGeom>
          <a:noFill/>
          <a:ln/>
        </p:spPr>
        <p:txBody>
          <a:bodyPr wrap="square" rtlCol="0" anchor="ctr"/>
          <a:lstStyle/>
          <a:p>
            <a:pPr marL="0" indent="0">
              <a:buNone/>
            </a:pPr>
            <a:r>
              <a:rPr lang="en-US" sz="1250" b="1" kern="0" spc="200" dirty="0">
                <a:solidFill>
                  <a:schemeClr val="accent5">
                    <a:lumMod val="60000"/>
                    <a:lumOff val="40000"/>
                  </a:schemeClr>
                </a:solidFill>
                <a:latin typeface="Calibri" pitchFamily="34" charset="0"/>
                <a:ea typeface="Calibri" pitchFamily="34" charset="-122"/>
                <a:cs typeface="Calibri" pitchFamily="34" charset="-120"/>
              </a:rPr>
              <a:t>DIAGNOSTICS · PHYSICAL CHARACTERIZATION</a:t>
            </a:r>
            <a:endParaRPr lang="en-US" sz="1250" dirty="0">
              <a:solidFill>
                <a:schemeClr val="accent5">
                  <a:lumMod val="60000"/>
                  <a:lumOff val="40000"/>
                </a:schemeClr>
              </a:solidFill>
            </a:endParaRPr>
          </a:p>
        </p:txBody>
      </p:sp>
      <p:sp>
        <p:nvSpPr>
          <p:cNvPr id="10" name="Shape 8">
            <a:extLst>
              <a:ext uri="{FF2B5EF4-FFF2-40B4-BE49-F238E27FC236}">
                <a16:creationId xmlns:a16="http://schemas.microsoft.com/office/drawing/2014/main" id="{7A25AFE3-E5BB-25A9-B0C7-6C08A89E0018}"/>
              </a:ext>
            </a:extLst>
          </p:cNvPr>
          <p:cNvSpPr/>
          <p:nvPr/>
        </p:nvSpPr>
        <p:spPr>
          <a:xfrm>
            <a:off x="1650217" y="3522558"/>
            <a:ext cx="1224000" cy="1080000"/>
          </a:xfrm>
          <a:prstGeom prst="roundRect">
            <a:avLst>
              <a:gd name="adj" fmla="val 4737"/>
            </a:avLst>
          </a:prstGeom>
          <a:solidFill>
            <a:srgbClr val="FFFFFF"/>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11" name="Text 9">
            <a:extLst>
              <a:ext uri="{FF2B5EF4-FFF2-40B4-BE49-F238E27FC236}">
                <a16:creationId xmlns:a16="http://schemas.microsoft.com/office/drawing/2014/main" id="{9C3CB18C-ED34-11D4-93DB-57473970FE57}"/>
              </a:ext>
            </a:extLst>
          </p:cNvPr>
          <p:cNvSpPr/>
          <p:nvPr/>
        </p:nvSpPr>
        <p:spPr>
          <a:xfrm>
            <a:off x="1614274" y="3522558"/>
            <a:ext cx="1295886" cy="592097"/>
          </a:xfrm>
          <a:prstGeom prst="rect">
            <a:avLst/>
          </a:prstGeom>
          <a:noFill/>
          <a:ln/>
        </p:spPr>
        <p:txBody>
          <a:bodyPr wrap="square" rtlCol="0" anchor="ctr"/>
          <a:lstStyle/>
          <a:p>
            <a:pPr marL="0" indent="0" algn="ctr">
              <a:buNone/>
            </a:pPr>
            <a:r>
              <a:rPr lang="en-US" sz="2800" b="1" dirty="0">
                <a:solidFill>
                  <a:srgbClr val="4F9D4A"/>
                </a:solidFill>
                <a:latin typeface="Calibri" pitchFamily="34" charset="0"/>
                <a:ea typeface="Calibri" pitchFamily="34" charset="-122"/>
                <a:cs typeface="Calibri" pitchFamily="34" charset="-120"/>
              </a:rPr>
              <a:t>&lt; 5 µm</a:t>
            </a:r>
            <a:endParaRPr lang="en-US" sz="2800" dirty="0"/>
          </a:p>
        </p:txBody>
      </p:sp>
      <p:sp>
        <p:nvSpPr>
          <p:cNvPr id="12" name="Text 10">
            <a:extLst>
              <a:ext uri="{FF2B5EF4-FFF2-40B4-BE49-F238E27FC236}">
                <a16:creationId xmlns:a16="http://schemas.microsoft.com/office/drawing/2014/main" id="{7CFB5FE0-A8D4-A3EF-77C7-D2C9EEE51BB3}"/>
              </a:ext>
            </a:extLst>
          </p:cNvPr>
          <p:cNvSpPr/>
          <p:nvPr/>
        </p:nvSpPr>
        <p:spPr>
          <a:xfrm>
            <a:off x="1457091" y="3987945"/>
            <a:ext cx="1610252" cy="594360"/>
          </a:xfrm>
          <a:prstGeom prst="rect">
            <a:avLst/>
          </a:prstGeom>
          <a:noFill/>
          <a:ln/>
        </p:spPr>
        <p:txBody>
          <a:bodyPr wrap="square" rtlCol="0" anchor="ctr"/>
          <a:lstStyle/>
          <a:p>
            <a:pPr marL="0" indent="0" algn="ctr">
              <a:lnSpc>
                <a:spcPts val="1400"/>
              </a:lnSpc>
              <a:buNone/>
            </a:pPr>
            <a:r>
              <a:rPr lang="en-US" sz="1200" dirty="0">
                <a:solidFill>
                  <a:srgbClr val="22303F"/>
                </a:solidFill>
                <a:latin typeface="Calibri" pitchFamily="34" charset="0"/>
                <a:ea typeface="Calibri" pitchFamily="34" charset="-122"/>
                <a:cs typeface="Calibri" pitchFamily="34" charset="-120"/>
              </a:rPr>
              <a:t>aerosol droplet diameter</a:t>
            </a:r>
            <a:endParaRPr lang="en-US" sz="1200" dirty="0"/>
          </a:p>
        </p:txBody>
      </p:sp>
      <p:sp>
        <p:nvSpPr>
          <p:cNvPr id="16" name="Text 15">
            <a:extLst>
              <a:ext uri="{FF2B5EF4-FFF2-40B4-BE49-F238E27FC236}">
                <a16:creationId xmlns:a16="http://schemas.microsoft.com/office/drawing/2014/main" id="{63344DCD-EB33-5841-ECC0-691BDB709EA6}"/>
              </a:ext>
            </a:extLst>
          </p:cNvPr>
          <p:cNvSpPr/>
          <p:nvPr/>
        </p:nvSpPr>
        <p:spPr>
          <a:xfrm>
            <a:off x="4455268" y="3299052"/>
            <a:ext cx="4001676" cy="1785902"/>
          </a:xfrm>
          <a:prstGeom prst="rect">
            <a:avLst/>
          </a:prstGeom>
          <a:noFill/>
          <a:ln/>
        </p:spPr>
        <p:txBody>
          <a:bodyPr wrap="square" rtlCol="0" anchor="ctr"/>
          <a:lstStyle/>
          <a:p>
            <a:pPr>
              <a:lnSpc>
                <a:spcPts val="1700"/>
              </a:lnSpc>
              <a:spcAft>
                <a:spcPts val="800"/>
              </a:spcAft>
              <a:buSzPct val="100000"/>
            </a:pPr>
            <a:r>
              <a:rPr lang="en-US" sz="1250" dirty="0">
                <a:solidFill>
                  <a:srgbClr val="22303F"/>
                </a:solidFill>
                <a:latin typeface="Calibri" pitchFamily="34" charset="0"/>
                <a:ea typeface="Calibri" pitchFamily="34" charset="-122"/>
                <a:cs typeface="Calibri" pitchFamily="34" charset="-120"/>
              </a:rPr>
              <a:t>After gas expansion and nebulization the fog reaches the substrate at </a:t>
            </a:r>
            <a:r>
              <a:rPr lang="en-US" sz="1250" b="1" dirty="0">
                <a:solidFill>
                  <a:srgbClr val="22303F"/>
                </a:solidFill>
                <a:latin typeface="Calibri" pitchFamily="34" charset="0"/>
                <a:ea typeface="Calibri" pitchFamily="34" charset="-122"/>
                <a:cs typeface="Calibri" pitchFamily="34" charset="-120"/>
              </a:rPr>
              <a:t>~17 °C </a:t>
            </a:r>
            <a:r>
              <a:rPr lang="en-US" sz="1400" dirty="0">
                <a:solidFill>
                  <a:srgbClr val="22303F"/>
                </a:solidFill>
                <a:latin typeface="Calibri" pitchFamily="34" charset="0"/>
                <a:ea typeface="Calibri" pitchFamily="34" charset="-122"/>
                <a:cs typeface="Calibri" pitchFamily="34" charset="-120"/>
              </a:rPr>
              <a:t>→</a:t>
            </a:r>
            <a:r>
              <a:rPr lang="en-US" sz="1250" dirty="0">
                <a:solidFill>
                  <a:srgbClr val="22303F"/>
                </a:solidFill>
                <a:latin typeface="Calibri" pitchFamily="34" charset="0"/>
                <a:ea typeface="Calibri" pitchFamily="34" charset="-122"/>
                <a:cs typeface="Calibri" pitchFamily="34" charset="-120"/>
              </a:rPr>
              <a:t> products are not thermally stressed.</a:t>
            </a:r>
            <a:endParaRPr lang="en-US" sz="1250" dirty="0"/>
          </a:p>
        </p:txBody>
      </p:sp>
    </p:spTree>
    <p:extLst>
      <p:ext uri="{BB962C8B-B14F-4D97-AF65-F5344CB8AC3E}">
        <p14:creationId xmlns:p14="http://schemas.microsoft.com/office/powerpoint/2010/main" val="611220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077FC0-97EB-17A8-94D9-FD80EB858828}"/>
            </a:ext>
          </a:extLst>
        </p:cNvPr>
        <p:cNvGrpSpPr/>
        <p:nvPr/>
      </p:nvGrpSpPr>
      <p:grpSpPr>
        <a:xfrm>
          <a:off x="0" y="0"/>
          <a:ext cx="0" cy="0"/>
          <a:chOff x="0" y="0"/>
          <a:chExt cx="0" cy="0"/>
        </a:xfrm>
      </p:grpSpPr>
      <p:sp>
        <p:nvSpPr>
          <p:cNvPr id="3" name="Titolo 2">
            <a:extLst>
              <a:ext uri="{FF2B5EF4-FFF2-40B4-BE49-F238E27FC236}">
                <a16:creationId xmlns:a16="http://schemas.microsoft.com/office/drawing/2014/main" id="{916C70D7-E7D9-0CAC-117E-704CA8B40576}"/>
              </a:ext>
            </a:extLst>
          </p:cNvPr>
          <p:cNvSpPr>
            <a:spLocks noGrp="1"/>
          </p:cNvSpPr>
          <p:nvPr>
            <p:ph type="title"/>
          </p:nvPr>
        </p:nvSpPr>
        <p:spPr>
          <a:xfrm>
            <a:off x="745423" y="373988"/>
            <a:ext cx="7034915" cy="697761"/>
          </a:xfrm>
        </p:spPr>
        <p:txBody>
          <a:bodyPr/>
          <a:lstStyle/>
          <a:p>
            <a:r>
              <a:rPr lang="it-IT" dirty="0" err="1"/>
              <a:t>Electrical</a:t>
            </a:r>
            <a:r>
              <a:rPr lang="it-IT" dirty="0"/>
              <a:t> </a:t>
            </a:r>
            <a:r>
              <a:rPr lang="it-IT" dirty="0" err="1"/>
              <a:t>characteristics</a:t>
            </a:r>
            <a:r>
              <a:rPr lang="it-IT" dirty="0"/>
              <a:t> of the </a:t>
            </a:r>
            <a:r>
              <a:rPr lang="it-IT" dirty="0" err="1"/>
              <a:t>discharge</a:t>
            </a:r>
            <a:endParaRPr lang="it-IT" dirty="0"/>
          </a:p>
        </p:txBody>
      </p:sp>
      <p:pic>
        <p:nvPicPr>
          <p:cNvPr id="4" name="Immagine 3">
            <a:extLst>
              <a:ext uri="{FF2B5EF4-FFF2-40B4-BE49-F238E27FC236}">
                <a16:creationId xmlns:a16="http://schemas.microsoft.com/office/drawing/2014/main" id="{5768FCD3-D396-7F1B-F420-D9D22F987511}"/>
              </a:ext>
            </a:extLst>
          </p:cNvPr>
          <p:cNvPicPr>
            <a:picLocks noChangeAspect="1"/>
          </p:cNvPicPr>
          <p:nvPr/>
        </p:nvPicPr>
        <p:blipFill>
          <a:blip r:embed="rId3"/>
          <a:stretch>
            <a:fillRect/>
          </a:stretch>
        </p:blipFill>
        <p:spPr>
          <a:xfrm>
            <a:off x="680445" y="1207081"/>
            <a:ext cx="6258618" cy="3321741"/>
          </a:xfrm>
          <a:prstGeom prst="rect">
            <a:avLst/>
          </a:prstGeom>
        </p:spPr>
      </p:pic>
      <p:sp>
        <p:nvSpPr>
          <p:cNvPr id="5" name="Text 0">
            <a:extLst>
              <a:ext uri="{FF2B5EF4-FFF2-40B4-BE49-F238E27FC236}">
                <a16:creationId xmlns:a16="http://schemas.microsoft.com/office/drawing/2014/main" id="{6D3B5902-6443-C01B-480B-EF409E3A6764}"/>
              </a:ext>
            </a:extLst>
          </p:cNvPr>
          <p:cNvSpPr/>
          <p:nvPr/>
        </p:nvSpPr>
        <p:spPr>
          <a:xfrm>
            <a:off x="457524" y="198345"/>
            <a:ext cx="10058400" cy="274320"/>
          </a:xfrm>
          <a:prstGeom prst="rect">
            <a:avLst/>
          </a:prstGeom>
          <a:noFill/>
          <a:ln/>
        </p:spPr>
        <p:txBody>
          <a:bodyPr wrap="square" rtlCol="0" anchor="ctr"/>
          <a:lstStyle/>
          <a:p>
            <a:pPr marL="0" indent="0">
              <a:buNone/>
            </a:pPr>
            <a:r>
              <a:rPr lang="en-US" sz="1250" b="1" kern="0" spc="200" dirty="0">
                <a:solidFill>
                  <a:schemeClr val="accent5">
                    <a:lumMod val="60000"/>
                    <a:lumOff val="40000"/>
                  </a:schemeClr>
                </a:solidFill>
                <a:latin typeface="Calibri" pitchFamily="34" charset="0"/>
                <a:ea typeface="Calibri" pitchFamily="34" charset="-122"/>
                <a:cs typeface="Calibri" pitchFamily="34" charset="-120"/>
              </a:rPr>
              <a:t>DIAGNOSTICS · PHYSICAL CHARACTERIZATION</a:t>
            </a:r>
            <a:endParaRPr lang="en-US" sz="1250" dirty="0">
              <a:solidFill>
                <a:schemeClr val="accent5">
                  <a:lumMod val="60000"/>
                  <a:lumOff val="40000"/>
                </a:schemeClr>
              </a:solidFill>
            </a:endParaRPr>
          </a:p>
        </p:txBody>
      </p:sp>
      <p:sp>
        <p:nvSpPr>
          <p:cNvPr id="6" name="Shape 2">
            <a:extLst>
              <a:ext uri="{FF2B5EF4-FFF2-40B4-BE49-F238E27FC236}">
                <a16:creationId xmlns:a16="http://schemas.microsoft.com/office/drawing/2014/main" id="{B37A1CD5-47C1-A4CC-6EF3-EF1A9AAD953E}"/>
              </a:ext>
            </a:extLst>
          </p:cNvPr>
          <p:cNvSpPr/>
          <p:nvPr/>
        </p:nvSpPr>
        <p:spPr>
          <a:xfrm>
            <a:off x="7172208" y="1284903"/>
            <a:ext cx="1640733" cy="1429380"/>
          </a:xfrm>
          <a:prstGeom prst="roundRect">
            <a:avLst>
              <a:gd name="adj" fmla="val 4737"/>
            </a:avLst>
          </a:prstGeom>
          <a:solidFill>
            <a:srgbClr val="FFFFFF"/>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7" name="Text 3">
            <a:extLst>
              <a:ext uri="{FF2B5EF4-FFF2-40B4-BE49-F238E27FC236}">
                <a16:creationId xmlns:a16="http://schemas.microsoft.com/office/drawing/2014/main" id="{FB615135-AC20-E29F-0023-41EBE233B5B7}"/>
              </a:ext>
            </a:extLst>
          </p:cNvPr>
          <p:cNvSpPr/>
          <p:nvPr/>
        </p:nvSpPr>
        <p:spPr>
          <a:xfrm>
            <a:off x="6939063" y="1244916"/>
            <a:ext cx="2148840" cy="685800"/>
          </a:xfrm>
          <a:prstGeom prst="rect">
            <a:avLst/>
          </a:prstGeom>
          <a:noFill/>
          <a:ln/>
        </p:spPr>
        <p:txBody>
          <a:bodyPr wrap="square" rtlCol="0" anchor="ctr"/>
          <a:lstStyle/>
          <a:p>
            <a:pPr marL="0" indent="0" algn="ctr">
              <a:buNone/>
            </a:pPr>
            <a:r>
              <a:rPr lang="en-US" sz="3800" b="1" dirty="0">
                <a:solidFill>
                  <a:srgbClr val="2C7A7B"/>
                </a:solidFill>
                <a:latin typeface="Calibri" pitchFamily="34" charset="0"/>
                <a:ea typeface="Calibri" pitchFamily="34" charset="-122"/>
                <a:cs typeface="Calibri" pitchFamily="34" charset="-120"/>
              </a:rPr>
              <a:t>38 mJ</a:t>
            </a:r>
            <a:endParaRPr lang="en-US" sz="3800" dirty="0"/>
          </a:p>
        </p:txBody>
      </p:sp>
      <p:sp>
        <p:nvSpPr>
          <p:cNvPr id="8" name="Text 4">
            <a:extLst>
              <a:ext uri="{FF2B5EF4-FFF2-40B4-BE49-F238E27FC236}">
                <a16:creationId xmlns:a16="http://schemas.microsoft.com/office/drawing/2014/main" id="{5A8D6EDE-5305-D804-BECE-707AFDA5F5DC}"/>
              </a:ext>
            </a:extLst>
          </p:cNvPr>
          <p:cNvSpPr/>
          <p:nvPr/>
        </p:nvSpPr>
        <p:spPr>
          <a:xfrm>
            <a:off x="7055315" y="1930716"/>
            <a:ext cx="1874520" cy="594360"/>
          </a:xfrm>
          <a:prstGeom prst="rect">
            <a:avLst/>
          </a:prstGeom>
          <a:noFill/>
          <a:ln/>
        </p:spPr>
        <p:txBody>
          <a:bodyPr wrap="square" rtlCol="0" anchor="ctr"/>
          <a:lstStyle/>
          <a:p>
            <a:pPr marL="0" indent="0" algn="ctr">
              <a:lnSpc>
                <a:spcPts val="1400"/>
              </a:lnSpc>
              <a:buNone/>
            </a:pPr>
            <a:r>
              <a:rPr lang="en-US" sz="1600" dirty="0">
                <a:solidFill>
                  <a:srgbClr val="22303F"/>
                </a:solidFill>
                <a:latin typeface="Calibri" pitchFamily="34" charset="0"/>
                <a:ea typeface="Calibri" pitchFamily="34" charset="-122"/>
                <a:cs typeface="Calibri" pitchFamily="34" charset="-120"/>
              </a:rPr>
              <a:t>dissipated per voltage burst</a:t>
            </a:r>
            <a:endParaRPr lang="en-US" sz="1600" dirty="0"/>
          </a:p>
        </p:txBody>
      </p:sp>
      <p:sp>
        <p:nvSpPr>
          <p:cNvPr id="9" name="Text 16">
            <a:extLst>
              <a:ext uri="{FF2B5EF4-FFF2-40B4-BE49-F238E27FC236}">
                <a16:creationId xmlns:a16="http://schemas.microsoft.com/office/drawing/2014/main" id="{EDE5EB8A-E78F-1F22-358D-AC3C788CB383}"/>
              </a:ext>
            </a:extLst>
          </p:cNvPr>
          <p:cNvSpPr/>
          <p:nvPr/>
        </p:nvSpPr>
        <p:spPr>
          <a:xfrm>
            <a:off x="6918154" y="2905675"/>
            <a:ext cx="2148840" cy="868680"/>
          </a:xfrm>
          <a:prstGeom prst="rect">
            <a:avLst/>
          </a:prstGeom>
          <a:noFill/>
          <a:ln/>
        </p:spPr>
        <p:txBody>
          <a:bodyPr wrap="square" rtlCol="0" anchor="ctr"/>
          <a:lstStyle/>
          <a:p>
            <a:pPr marL="0" indent="0" algn="ctr">
              <a:lnSpc>
                <a:spcPts val="1500"/>
              </a:lnSpc>
              <a:buNone/>
            </a:pPr>
            <a:r>
              <a:rPr lang="en-US" sz="1400" dirty="0">
                <a:solidFill>
                  <a:srgbClr val="535353"/>
                </a:solidFill>
                <a:latin typeface="Calibri" pitchFamily="34" charset="0"/>
                <a:ea typeface="Calibri" pitchFamily="34" charset="-122"/>
                <a:cs typeface="Calibri" pitchFamily="34" charset="-120"/>
              </a:rPr>
              <a:t>Almost ideal shape of the Lissajous figure indicates a regular, reproducible discharge</a:t>
            </a:r>
            <a:endParaRPr lang="en-US" sz="1400" dirty="0">
              <a:solidFill>
                <a:srgbClr val="535353"/>
              </a:solidFill>
            </a:endParaRPr>
          </a:p>
        </p:txBody>
      </p:sp>
      <p:pic>
        <p:nvPicPr>
          <p:cNvPr id="12" name="Immagine 11">
            <a:extLst>
              <a:ext uri="{FF2B5EF4-FFF2-40B4-BE49-F238E27FC236}">
                <a16:creationId xmlns:a16="http://schemas.microsoft.com/office/drawing/2014/main" id="{A7A2248D-D988-5F6C-56C4-F3B7E6D264C3}"/>
              </a:ext>
            </a:extLst>
          </p:cNvPr>
          <p:cNvPicPr>
            <a:picLocks noChangeAspect="1"/>
          </p:cNvPicPr>
          <p:nvPr/>
        </p:nvPicPr>
        <p:blipFill>
          <a:blip r:embed="rId4"/>
          <a:srcRect l="30828" t="10457" r="39193" b="61831"/>
          <a:stretch>
            <a:fillRect/>
          </a:stretch>
        </p:blipFill>
        <p:spPr>
          <a:xfrm rot="16200000">
            <a:off x="7414350" y="3721659"/>
            <a:ext cx="1156447" cy="1425389"/>
          </a:xfrm>
          <a:prstGeom prst="rect">
            <a:avLst/>
          </a:prstGeom>
        </p:spPr>
      </p:pic>
    </p:spTree>
    <p:extLst>
      <p:ext uri="{BB962C8B-B14F-4D97-AF65-F5344CB8AC3E}">
        <p14:creationId xmlns:p14="http://schemas.microsoft.com/office/powerpoint/2010/main" val="1720768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96433837-5602-FCD3-6B23-6EC4D188E774}"/>
              </a:ext>
            </a:extLst>
          </p:cNvPr>
          <p:cNvPicPr>
            <a:picLocks noChangeAspect="1"/>
          </p:cNvPicPr>
          <p:nvPr/>
        </p:nvPicPr>
        <p:blipFill>
          <a:blip r:embed="rId3"/>
          <a:srcRect l="8791" t="10591" r="11588" b="5059"/>
          <a:stretch>
            <a:fillRect/>
          </a:stretch>
        </p:blipFill>
        <p:spPr>
          <a:xfrm>
            <a:off x="5235366" y="932054"/>
            <a:ext cx="3829451" cy="3105338"/>
          </a:xfrm>
          <a:prstGeom prst="rect">
            <a:avLst/>
          </a:prstGeom>
        </p:spPr>
      </p:pic>
      <p:sp>
        <p:nvSpPr>
          <p:cNvPr id="15" name="Shape 4">
            <a:extLst>
              <a:ext uri="{FF2B5EF4-FFF2-40B4-BE49-F238E27FC236}">
                <a16:creationId xmlns:a16="http://schemas.microsoft.com/office/drawing/2014/main" id="{5E1D548B-D562-0D8F-1889-B99DF4559E17}"/>
              </a:ext>
            </a:extLst>
          </p:cNvPr>
          <p:cNvSpPr/>
          <p:nvPr/>
        </p:nvSpPr>
        <p:spPr>
          <a:xfrm>
            <a:off x="5867595" y="4043442"/>
            <a:ext cx="2919076" cy="752389"/>
          </a:xfrm>
          <a:prstGeom prst="roundRect">
            <a:avLst>
              <a:gd name="adj" fmla="val 6000"/>
            </a:avLst>
          </a:prstGeom>
          <a:solidFill>
            <a:srgbClr val="FFFFFF"/>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3" name="Titolo 2">
            <a:extLst>
              <a:ext uri="{FF2B5EF4-FFF2-40B4-BE49-F238E27FC236}">
                <a16:creationId xmlns:a16="http://schemas.microsoft.com/office/drawing/2014/main" id="{DE22BF83-22FD-42C5-559A-1FD1725C4CCA}"/>
              </a:ext>
            </a:extLst>
          </p:cNvPr>
          <p:cNvSpPr>
            <a:spLocks noGrp="1"/>
          </p:cNvSpPr>
          <p:nvPr>
            <p:ph type="title"/>
          </p:nvPr>
        </p:nvSpPr>
        <p:spPr>
          <a:xfrm>
            <a:off x="745423" y="359591"/>
            <a:ext cx="7034915" cy="697761"/>
          </a:xfrm>
        </p:spPr>
        <p:txBody>
          <a:bodyPr/>
          <a:lstStyle/>
          <a:p>
            <a:r>
              <a:rPr lang="it-IT" dirty="0"/>
              <a:t>Optical </a:t>
            </a:r>
            <a:r>
              <a:rPr lang="it-IT" dirty="0" err="1"/>
              <a:t>Emission</a:t>
            </a:r>
            <a:r>
              <a:rPr lang="it-IT" dirty="0"/>
              <a:t> </a:t>
            </a:r>
            <a:r>
              <a:rPr lang="it-IT" dirty="0" err="1"/>
              <a:t>Spectroscopy</a:t>
            </a:r>
            <a:endParaRPr lang="it-IT" dirty="0"/>
          </a:p>
        </p:txBody>
      </p:sp>
      <p:pic>
        <p:nvPicPr>
          <p:cNvPr id="7" name="Immagine 6">
            <a:extLst>
              <a:ext uri="{FF2B5EF4-FFF2-40B4-BE49-F238E27FC236}">
                <a16:creationId xmlns:a16="http://schemas.microsoft.com/office/drawing/2014/main" id="{5E0F3FF3-537D-D30A-7164-98989E84866B}"/>
              </a:ext>
            </a:extLst>
          </p:cNvPr>
          <p:cNvPicPr>
            <a:picLocks noChangeAspect="1"/>
          </p:cNvPicPr>
          <p:nvPr/>
        </p:nvPicPr>
        <p:blipFill>
          <a:blip r:embed="rId4"/>
          <a:stretch>
            <a:fillRect/>
          </a:stretch>
        </p:blipFill>
        <p:spPr>
          <a:xfrm>
            <a:off x="614197" y="932053"/>
            <a:ext cx="4621169" cy="3084843"/>
          </a:xfrm>
          <a:prstGeom prst="rect">
            <a:avLst/>
          </a:prstGeom>
        </p:spPr>
      </p:pic>
      <p:sp>
        <p:nvSpPr>
          <p:cNvPr id="8" name="Text 0">
            <a:extLst>
              <a:ext uri="{FF2B5EF4-FFF2-40B4-BE49-F238E27FC236}">
                <a16:creationId xmlns:a16="http://schemas.microsoft.com/office/drawing/2014/main" id="{110472F7-187C-39E0-C4AD-B85994E1D1DF}"/>
              </a:ext>
            </a:extLst>
          </p:cNvPr>
          <p:cNvSpPr/>
          <p:nvPr/>
        </p:nvSpPr>
        <p:spPr>
          <a:xfrm>
            <a:off x="457524" y="198345"/>
            <a:ext cx="7259753" cy="274320"/>
          </a:xfrm>
          <a:prstGeom prst="rect">
            <a:avLst/>
          </a:prstGeom>
          <a:noFill/>
          <a:ln/>
        </p:spPr>
        <p:txBody>
          <a:bodyPr wrap="square" rtlCol="0" anchor="ctr"/>
          <a:lstStyle/>
          <a:p>
            <a:pPr marL="0" indent="0">
              <a:buNone/>
            </a:pPr>
            <a:r>
              <a:rPr lang="en-US" sz="1250" b="1" kern="0" spc="200" dirty="0">
                <a:solidFill>
                  <a:schemeClr val="accent5">
                    <a:lumMod val="60000"/>
                    <a:lumOff val="40000"/>
                  </a:schemeClr>
                </a:solidFill>
                <a:latin typeface="Calibri" pitchFamily="34" charset="0"/>
                <a:ea typeface="Calibri" pitchFamily="34" charset="-122"/>
                <a:cs typeface="Calibri" pitchFamily="34" charset="-120"/>
              </a:rPr>
              <a:t>DIAGNOSTICS · PHYSICAL CHARACTERIZATION</a:t>
            </a:r>
            <a:endParaRPr lang="en-US" sz="1250" dirty="0">
              <a:solidFill>
                <a:schemeClr val="accent5">
                  <a:lumMod val="60000"/>
                  <a:lumOff val="40000"/>
                </a:schemeClr>
              </a:solidFill>
            </a:endParaRPr>
          </a:p>
        </p:txBody>
      </p:sp>
      <p:sp>
        <p:nvSpPr>
          <p:cNvPr id="9" name="Shape 4">
            <a:extLst>
              <a:ext uri="{FF2B5EF4-FFF2-40B4-BE49-F238E27FC236}">
                <a16:creationId xmlns:a16="http://schemas.microsoft.com/office/drawing/2014/main" id="{DC515942-0DF5-3A02-4B3D-AA2995CD7412}"/>
              </a:ext>
            </a:extLst>
          </p:cNvPr>
          <p:cNvSpPr/>
          <p:nvPr/>
        </p:nvSpPr>
        <p:spPr>
          <a:xfrm>
            <a:off x="1557528" y="4044328"/>
            <a:ext cx="2919076" cy="752389"/>
          </a:xfrm>
          <a:prstGeom prst="roundRect">
            <a:avLst>
              <a:gd name="adj" fmla="val 6000"/>
            </a:avLst>
          </a:prstGeom>
          <a:solidFill>
            <a:srgbClr val="FFFFFF"/>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10" name="Text 5">
            <a:extLst>
              <a:ext uri="{FF2B5EF4-FFF2-40B4-BE49-F238E27FC236}">
                <a16:creationId xmlns:a16="http://schemas.microsoft.com/office/drawing/2014/main" id="{4C2A0374-878F-DDB9-4498-948FBCA9B1E5}"/>
              </a:ext>
            </a:extLst>
          </p:cNvPr>
          <p:cNvSpPr/>
          <p:nvPr/>
        </p:nvSpPr>
        <p:spPr>
          <a:xfrm>
            <a:off x="1536192" y="4044328"/>
            <a:ext cx="3200400" cy="274320"/>
          </a:xfrm>
          <a:prstGeom prst="rect">
            <a:avLst/>
          </a:prstGeom>
          <a:noFill/>
          <a:ln/>
        </p:spPr>
        <p:txBody>
          <a:bodyPr wrap="square" rtlCol="0" anchor="ctr"/>
          <a:lstStyle/>
          <a:p>
            <a:pPr marL="0" indent="0">
              <a:buNone/>
            </a:pPr>
            <a:r>
              <a:rPr lang="en-US" sz="1400" b="1" dirty="0">
                <a:solidFill>
                  <a:srgbClr val="6C4AB6"/>
                </a:solidFill>
                <a:latin typeface="Calibri" pitchFamily="34" charset="0"/>
                <a:ea typeface="Calibri" pitchFamily="34" charset="-122"/>
                <a:cs typeface="Calibri" pitchFamily="34" charset="-120"/>
              </a:rPr>
              <a:t>E/N from line ratios</a:t>
            </a:r>
            <a:endParaRPr lang="en-US" sz="1400" dirty="0"/>
          </a:p>
        </p:txBody>
      </p:sp>
      <p:sp>
        <p:nvSpPr>
          <p:cNvPr id="11" name="Text 6">
            <a:extLst>
              <a:ext uri="{FF2B5EF4-FFF2-40B4-BE49-F238E27FC236}">
                <a16:creationId xmlns:a16="http://schemas.microsoft.com/office/drawing/2014/main" id="{706C9DF5-3C5F-60E8-DEED-6A7F7F286D23}"/>
              </a:ext>
            </a:extLst>
          </p:cNvPr>
          <p:cNvSpPr/>
          <p:nvPr/>
        </p:nvSpPr>
        <p:spPr>
          <a:xfrm>
            <a:off x="1517904" y="4204038"/>
            <a:ext cx="2998324" cy="574946"/>
          </a:xfrm>
          <a:prstGeom prst="rect">
            <a:avLst/>
          </a:prstGeom>
          <a:noFill/>
          <a:ln/>
        </p:spPr>
        <p:txBody>
          <a:bodyPr wrap="square" rtlCol="0" anchor="ctr"/>
          <a:lstStyle/>
          <a:p>
            <a:pPr marL="0" indent="0">
              <a:lnSpc>
                <a:spcPts val="1450"/>
              </a:lnSpc>
              <a:buNone/>
            </a:pPr>
            <a:r>
              <a:rPr lang="en-US" sz="1150" dirty="0">
                <a:solidFill>
                  <a:srgbClr val="22303F"/>
                </a:solidFill>
                <a:latin typeface="Calibri" pitchFamily="34" charset="0"/>
                <a:ea typeface="Calibri" pitchFamily="34" charset="-122"/>
                <a:cs typeface="Calibri" pitchFamily="34" charset="-120"/>
              </a:rPr>
              <a:t>FNS 391.4 / SPS 337.1 nm intensity ratio: an E/N proxy in air.</a:t>
            </a:r>
            <a:endParaRPr lang="en-US" sz="1150" dirty="0"/>
          </a:p>
        </p:txBody>
      </p:sp>
      <p:sp>
        <p:nvSpPr>
          <p:cNvPr id="13" name="Text 8">
            <a:extLst>
              <a:ext uri="{FF2B5EF4-FFF2-40B4-BE49-F238E27FC236}">
                <a16:creationId xmlns:a16="http://schemas.microsoft.com/office/drawing/2014/main" id="{3A8BC05E-4F70-283E-ADFA-68360F542580}"/>
              </a:ext>
            </a:extLst>
          </p:cNvPr>
          <p:cNvSpPr/>
          <p:nvPr/>
        </p:nvSpPr>
        <p:spPr>
          <a:xfrm>
            <a:off x="5864417" y="4047549"/>
            <a:ext cx="3200400" cy="274320"/>
          </a:xfrm>
          <a:prstGeom prst="rect">
            <a:avLst/>
          </a:prstGeom>
          <a:noFill/>
          <a:ln/>
        </p:spPr>
        <p:txBody>
          <a:bodyPr wrap="square" rtlCol="0" anchor="ctr"/>
          <a:lstStyle/>
          <a:p>
            <a:pPr marL="0" indent="0">
              <a:buNone/>
            </a:pPr>
            <a:r>
              <a:rPr lang="en-US" sz="1400" b="1" dirty="0">
                <a:solidFill>
                  <a:srgbClr val="2C7A7B"/>
                </a:solidFill>
                <a:latin typeface="Calibri" pitchFamily="34" charset="0"/>
                <a:ea typeface="Calibri" pitchFamily="34" charset="-122"/>
                <a:cs typeface="Calibri" pitchFamily="34" charset="-120"/>
              </a:rPr>
              <a:t>Gas temperature</a:t>
            </a:r>
            <a:endParaRPr lang="en-US" sz="1400" dirty="0"/>
          </a:p>
        </p:txBody>
      </p:sp>
      <p:sp>
        <p:nvSpPr>
          <p:cNvPr id="14" name="Text 9">
            <a:extLst>
              <a:ext uri="{FF2B5EF4-FFF2-40B4-BE49-F238E27FC236}">
                <a16:creationId xmlns:a16="http://schemas.microsoft.com/office/drawing/2014/main" id="{6A71158C-8983-B317-698F-D7C9AF3E08BA}"/>
              </a:ext>
            </a:extLst>
          </p:cNvPr>
          <p:cNvSpPr/>
          <p:nvPr/>
        </p:nvSpPr>
        <p:spPr>
          <a:xfrm>
            <a:off x="5824793" y="4244430"/>
            <a:ext cx="3046833" cy="494162"/>
          </a:xfrm>
          <a:prstGeom prst="rect">
            <a:avLst/>
          </a:prstGeom>
          <a:noFill/>
          <a:ln/>
        </p:spPr>
        <p:txBody>
          <a:bodyPr wrap="square" rtlCol="0" anchor="ctr"/>
          <a:lstStyle/>
          <a:p>
            <a:pPr marL="0" indent="0">
              <a:lnSpc>
                <a:spcPts val="1450"/>
              </a:lnSpc>
              <a:buNone/>
            </a:pPr>
            <a:r>
              <a:rPr lang="en-US" sz="1150" dirty="0">
                <a:solidFill>
                  <a:srgbClr val="22303F"/>
                </a:solidFill>
                <a:latin typeface="Calibri" pitchFamily="34" charset="0"/>
                <a:ea typeface="Calibri" pitchFamily="34" charset="-122"/>
                <a:cs typeface="Calibri" pitchFamily="34" charset="-120"/>
              </a:rPr>
              <a:t>SPS(0,0) rotational structure: streamer gas temperature ≈ 107 °C.</a:t>
            </a:r>
            <a:endParaRPr lang="en-US" sz="1150" dirty="0"/>
          </a:p>
        </p:txBody>
      </p:sp>
    </p:spTree>
    <p:extLst>
      <p:ext uri="{BB962C8B-B14F-4D97-AF65-F5344CB8AC3E}">
        <p14:creationId xmlns:p14="http://schemas.microsoft.com/office/powerpoint/2010/main" val="4752840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hape 4">
            <a:extLst>
              <a:ext uri="{FF2B5EF4-FFF2-40B4-BE49-F238E27FC236}">
                <a16:creationId xmlns:a16="http://schemas.microsoft.com/office/drawing/2014/main" id="{330409DD-9CB4-A968-15E2-0F238EF4658B}"/>
              </a:ext>
            </a:extLst>
          </p:cNvPr>
          <p:cNvSpPr/>
          <p:nvPr/>
        </p:nvSpPr>
        <p:spPr>
          <a:xfrm>
            <a:off x="6355080" y="3858768"/>
            <a:ext cx="2697480" cy="896112"/>
          </a:xfrm>
          <a:prstGeom prst="roundRect">
            <a:avLst>
              <a:gd name="adj" fmla="val 6338"/>
            </a:avLst>
          </a:prstGeom>
          <a:solidFill>
            <a:srgbClr val="FFFFFF"/>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14" name="Shape 4">
            <a:extLst>
              <a:ext uri="{FF2B5EF4-FFF2-40B4-BE49-F238E27FC236}">
                <a16:creationId xmlns:a16="http://schemas.microsoft.com/office/drawing/2014/main" id="{54D0FB40-69A1-BFAD-C3A4-C64472878AB7}"/>
              </a:ext>
            </a:extLst>
          </p:cNvPr>
          <p:cNvSpPr/>
          <p:nvPr/>
        </p:nvSpPr>
        <p:spPr>
          <a:xfrm>
            <a:off x="3520440" y="3858768"/>
            <a:ext cx="2697480" cy="896112"/>
          </a:xfrm>
          <a:prstGeom prst="roundRect">
            <a:avLst>
              <a:gd name="adj" fmla="val 6338"/>
            </a:avLst>
          </a:prstGeom>
          <a:solidFill>
            <a:srgbClr val="FFFFFF"/>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3" name="Titolo 2">
            <a:extLst>
              <a:ext uri="{FF2B5EF4-FFF2-40B4-BE49-F238E27FC236}">
                <a16:creationId xmlns:a16="http://schemas.microsoft.com/office/drawing/2014/main" id="{361D9A29-5C32-D4D3-35B5-F2C31FCD45FE}"/>
              </a:ext>
            </a:extLst>
          </p:cNvPr>
          <p:cNvSpPr>
            <a:spLocks noGrp="1"/>
          </p:cNvSpPr>
          <p:nvPr>
            <p:ph type="title"/>
          </p:nvPr>
        </p:nvSpPr>
        <p:spPr>
          <a:xfrm>
            <a:off x="745423" y="390887"/>
            <a:ext cx="7034915" cy="697761"/>
          </a:xfrm>
        </p:spPr>
        <p:txBody>
          <a:bodyPr/>
          <a:lstStyle/>
          <a:p>
            <a:r>
              <a:rPr lang="it-IT" dirty="0"/>
              <a:t>Emission spectra across feed-gas mixtures</a:t>
            </a:r>
          </a:p>
        </p:txBody>
      </p:sp>
      <p:sp>
        <p:nvSpPr>
          <p:cNvPr id="5" name="Shape 4">
            <a:extLst>
              <a:ext uri="{FF2B5EF4-FFF2-40B4-BE49-F238E27FC236}">
                <a16:creationId xmlns:a16="http://schemas.microsoft.com/office/drawing/2014/main" id="{D48C9FBE-800B-4E07-6AA9-D4014179649E}"/>
              </a:ext>
            </a:extLst>
          </p:cNvPr>
          <p:cNvSpPr/>
          <p:nvPr/>
        </p:nvSpPr>
        <p:spPr>
          <a:xfrm>
            <a:off x="685800" y="3858768"/>
            <a:ext cx="2697480" cy="896112"/>
          </a:xfrm>
          <a:prstGeom prst="roundRect">
            <a:avLst>
              <a:gd name="adj" fmla="val 6338"/>
            </a:avLst>
          </a:prstGeom>
          <a:solidFill>
            <a:srgbClr val="FFFFFF"/>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6" name="Text 5">
            <a:extLst>
              <a:ext uri="{FF2B5EF4-FFF2-40B4-BE49-F238E27FC236}">
                <a16:creationId xmlns:a16="http://schemas.microsoft.com/office/drawing/2014/main" id="{C8677E25-BA69-BE87-5430-E9715DF6F159}"/>
              </a:ext>
            </a:extLst>
          </p:cNvPr>
          <p:cNvSpPr/>
          <p:nvPr/>
        </p:nvSpPr>
        <p:spPr>
          <a:xfrm>
            <a:off x="667512" y="3867911"/>
            <a:ext cx="2697480" cy="274320"/>
          </a:xfrm>
          <a:prstGeom prst="rect">
            <a:avLst/>
          </a:prstGeom>
          <a:noFill/>
          <a:ln/>
        </p:spPr>
        <p:txBody>
          <a:bodyPr wrap="square" rtlCol="0" anchor="ctr"/>
          <a:lstStyle/>
          <a:p>
            <a:pPr marL="0" indent="0">
              <a:buNone/>
            </a:pPr>
            <a:r>
              <a:rPr lang="en-US" sz="1400" b="1" dirty="0">
                <a:solidFill>
                  <a:srgbClr val="4F9D4A"/>
                </a:solidFill>
                <a:latin typeface="Calibri" pitchFamily="34" charset="0"/>
                <a:ea typeface="Calibri" pitchFamily="34" charset="-122"/>
                <a:cs typeface="Calibri" pitchFamily="34" charset="-120"/>
              </a:rPr>
              <a:t>FNS/SPS falls</a:t>
            </a:r>
            <a:endParaRPr lang="en-US" sz="1400" dirty="0"/>
          </a:p>
        </p:txBody>
      </p:sp>
      <p:sp>
        <p:nvSpPr>
          <p:cNvPr id="7" name="Text 6">
            <a:extLst>
              <a:ext uri="{FF2B5EF4-FFF2-40B4-BE49-F238E27FC236}">
                <a16:creationId xmlns:a16="http://schemas.microsoft.com/office/drawing/2014/main" id="{BA6BC2F0-95E9-B46D-CB77-75F2EF88C552}"/>
              </a:ext>
            </a:extLst>
          </p:cNvPr>
          <p:cNvSpPr/>
          <p:nvPr/>
        </p:nvSpPr>
        <p:spPr>
          <a:xfrm>
            <a:off x="685800" y="4105656"/>
            <a:ext cx="2697480" cy="649224"/>
          </a:xfrm>
          <a:prstGeom prst="rect">
            <a:avLst/>
          </a:prstGeom>
          <a:noFill/>
          <a:ln/>
        </p:spPr>
        <p:txBody>
          <a:bodyPr wrap="square" rtlCol="0" anchor="ctr"/>
          <a:lstStyle/>
          <a:p>
            <a:pPr marL="0" indent="0">
              <a:lnSpc>
                <a:spcPts val="1450"/>
              </a:lnSpc>
              <a:buNone/>
            </a:pPr>
            <a:r>
              <a:rPr lang="en-US" sz="1150" dirty="0">
                <a:solidFill>
                  <a:srgbClr val="22303F"/>
                </a:solidFill>
                <a:latin typeface="Calibri" pitchFamily="34" charset="0"/>
                <a:ea typeface="Calibri" pitchFamily="34" charset="-122"/>
                <a:cs typeface="Calibri" pitchFamily="34" charset="-120"/>
              </a:rPr>
              <a:t>0.23 → 0.19 → 0.13 with argon; Ar* → N₂(C) transfer also lowers it.</a:t>
            </a:r>
            <a:endParaRPr lang="en-US" sz="1150" dirty="0"/>
          </a:p>
        </p:txBody>
      </p:sp>
      <p:sp>
        <p:nvSpPr>
          <p:cNvPr id="9" name="Text 8">
            <a:extLst>
              <a:ext uri="{FF2B5EF4-FFF2-40B4-BE49-F238E27FC236}">
                <a16:creationId xmlns:a16="http://schemas.microsoft.com/office/drawing/2014/main" id="{CCF17734-CA10-FB03-73F7-49AEEDBD26BA}"/>
              </a:ext>
            </a:extLst>
          </p:cNvPr>
          <p:cNvSpPr/>
          <p:nvPr/>
        </p:nvSpPr>
        <p:spPr>
          <a:xfrm>
            <a:off x="3502152" y="3867911"/>
            <a:ext cx="2697480" cy="274320"/>
          </a:xfrm>
          <a:prstGeom prst="rect">
            <a:avLst/>
          </a:prstGeom>
          <a:noFill/>
          <a:ln/>
        </p:spPr>
        <p:txBody>
          <a:bodyPr wrap="square" rtlCol="0" anchor="ctr"/>
          <a:lstStyle/>
          <a:p>
            <a:pPr marL="0" indent="0">
              <a:buNone/>
            </a:pPr>
            <a:r>
              <a:rPr lang="en-US" sz="1400" b="1" dirty="0">
                <a:solidFill>
                  <a:srgbClr val="2C7A7B"/>
                </a:solidFill>
                <a:latin typeface="Calibri" pitchFamily="34" charset="0"/>
                <a:ea typeface="Calibri" pitchFamily="34" charset="-122"/>
                <a:cs typeface="Calibri" pitchFamily="34" charset="-120"/>
              </a:rPr>
              <a:t>N₂ vibration drops</a:t>
            </a:r>
            <a:endParaRPr lang="en-US" sz="1400" dirty="0"/>
          </a:p>
        </p:txBody>
      </p:sp>
      <p:sp>
        <p:nvSpPr>
          <p:cNvPr id="10" name="Text 9">
            <a:extLst>
              <a:ext uri="{FF2B5EF4-FFF2-40B4-BE49-F238E27FC236}">
                <a16:creationId xmlns:a16="http://schemas.microsoft.com/office/drawing/2014/main" id="{153C1DD8-3E7E-66D9-9E70-66BE7218A5DD}"/>
              </a:ext>
            </a:extLst>
          </p:cNvPr>
          <p:cNvSpPr/>
          <p:nvPr/>
        </p:nvSpPr>
        <p:spPr>
          <a:xfrm>
            <a:off x="3520440" y="4105656"/>
            <a:ext cx="2697480" cy="649224"/>
          </a:xfrm>
          <a:prstGeom prst="rect">
            <a:avLst/>
          </a:prstGeom>
          <a:noFill/>
          <a:ln/>
        </p:spPr>
        <p:txBody>
          <a:bodyPr wrap="square" rtlCol="0" anchor="ctr"/>
          <a:lstStyle/>
          <a:p>
            <a:pPr marL="0" indent="0">
              <a:lnSpc>
                <a:spcPts val="1450"/>
              </a:lnSpc>
              <a:buNone/>
            </a:pPr>
            <a:r>
              <a:rPr lang="en-US" sz="1150" dirty="0">
                <a:solidFill>
                  <a:srgbClr val="22303F"/>
                </a:solidFill>
                <a:latin typeface="Calibri" pitchFamily="34" charset="0"/>
                <a:ea typeface="Calibri" pitchFamily="34" charset="-122"/>
                <a:cs typeface="Calibri" pitchFamily="34" charset="-120"/>
              </a:rPr>
              <a:t>SPS (1,4)/(0,3): 1.01 → 0.95 → 0.84, a proxy of weaker N₂(v).</a:t>
            </a:r>
            <a:endParaRPr lang="en-US" sz="1150" dirty="0"/>
          </a:p>
        </p:txBody>
      </p:sp>
      <p:sp>
        <p:nvSpPr>
          <p:cNvPr id="12" name="Text 11">
            <a:extLst>
              <a:ext uri="{FF2B5EF4-FFF2-40B4-BE49-F238E27FC236}">
                <a16:creationId xmlns:a16="http://schemas.microsoft.com/office/drawing/2014/main" id="{41F38F8E-EFD7-DEBF-DD8D-E02202B17C05}"/>
              </a:ext>
            </a:extLst>
          </p:cNvPr>
          <p:cNvSpPr/>
          <p:nvPr/>
        </p:nvSpPr>
        <p:spPr>
          <a:xfrm>
            <a:off x="6336792" y="3867911"/>
            <a:ext cx="2697480" cy="274320"/>
          </a:xfrm>
          <a:prstGeom prst="rect">
            <a:avLst/>
          </a:prstGeom>
          <a:noFill/>
          <a:ln/>
        </p:spPr>
        <p:txBody>
          <a:bodyPr wrap="square" rtlCol="0" anchor="ctr"/>
          <a:lstStyle/>
          <a:p>
            <a:pPr marL="0" indent="0">
              <a:buNone/>
            </a:pPr>
            <a:r>
              <a:rPr lang="en-US" sz="1400" b="1" dirty="0">
                <a:solidFill>
                  <a:srgbClr val="6C4AB6"/>
                </a:solidFill>
                <a:latin typeface="Calibri" pitchFamily="34" charset="0"/>
                <a:ea typeface="Calibri" pitchFamily="34" charset="-122"/>
                <a:cs typeface="Calibri" pitchFamily="34" charset="-120"/>
              </a:rPr>
              <a:t>Same gas temperature</a:t>
            </a:r>
            <a:endParaRPr lang="en-US" sz="1400" dirty="0"/>
          </a:p>
        </p:txBody>
      </p:sp>
      <p:sp>
        <p:nvSpPr>
          <p:cNvPr id="13" name="Text 12">
            <a:extLst>
              <a:ext uri="{FF2B5EF4-FFF2-40B4-BE49-F238E27FC236}">
                <a16:creationId xmlns:a16="http://schemas.microsoft.com/office/drawing/2014/main" id="{42E75D91-4E72-99EE-BF6F-51731EB3AB73}"/>
              </a:ext>
            </a:extLst>
          </p:cNvPr>
          <p:cNvSpPr/>
          <p:nvPr/>
        </p:nvSpPr>
        <p:spPr>
          <a:xfrm>
            <a:off x="6355080" y="4105656"/>
            <a:ext cx="2697480" cy="649224"/>
          </a:xfrm>
          <a:prstGeom prst="rect">
            <a:avLst/>
          </a:prstGeom>
          <a:noFill/>
          <a:ln/>
        </p:spPr>
        <p:txBody>
          <a:bodyPr wrap="square" rtlCol="0" anchor="ctr"/>
          <a:lstStyle/>
          <a:p>
            <a:pPr marL="0" indent="0">
              <a:lnSpc>
                <a:spcPts val="1450"/>
              </a:lnSpc>
              <a:buNone/>
            </a:pPr>
            <a:r>
              <a:rPr lang="en-US" sz="1150" dirty="0">
                <a:solidFill>
                  <a:srgbClr val="22303F"/>
                </a:solidFill>
                <a:latin typeface="Calibri" pitchFamily="34" charset="0"/>
                <a:ea typeface="Calibri" pitchFamily="34" charset="-122"/>
                <a:cs typeface="Calibri" pitchFamily="34" charset="-120"/>
              </a:rPr>
              <a:t>N₂(0,0) rotational envelope identical in the three air–argon mixtures.</a:t>
            </a:r>
            <a:endParaRPr lang="en-US" sz="1150" dirty="0"/>
          </a:p>
        </p:txBody>
      </p:sp>
      <p:sp>
        <p:nvSpPr>
          <p:cNvPr id="16" name="Text 3">
            <a:extLst>
              <a:ext uri="{FF2B5EF4-FFF2-40B4-BE49-F238E27FC236}">
                <a16:creationId xmlns:a16="http://schemas.microsoft.com/office/drawing/2014/main" id="{69B6B97B-77B0-949C-82D4-959F58C7957C}"/>
              </a:ext>
            </a:extLst>
          </p:cNvPr>
          <p:cNvSpPr/>
          <p:nvPr/>
        </p:nvSpPr>
        <p:spPr>
          <a:xfrm>
            <a:off x="640080" y="3662172"/>
            <a:ext cx="8458200" cy="182880"/>
          </a:xfrm>
          <a:prstGeom prst="rect">
            <a:avLst/>
          </a:prstGeom>
          <a:noFill/>
          <a:ln/>
        </p:spPr>
        <p:txBody>
          <a:bodyPr wrap="square" tIns="0" bIns="0" rtlCol="0" anchor="ctr"/>
          <a:lstStyle/>
          <a:p>
            <a:pPr marL="0" indent="0" algn="ctr">
              <a:buNone/>
            </a:pPr>
            <a:r>
              <a:rPr lang="en-US" sz="1000" i="1" dirty="0">
                <a:solidFill>
                  <a:srgbClr val="5B6472"/>
                </a:solidFill>
                <a:latin typeface="Calibri" pitchFamily="34" charset="0"/>
                <a:ea typeface="Calibri" pitchFamily="34" charset="-122"/>
                <a:cs typeface="Calibri" pitchFamily="34" charset="-120"/>
              </a:rPr>
              <a:t>Closed reactor, burst-averaged spectra, each panel scaled to the named band.</a:t>
            </a:r>
            <a:endParaRPr lang="en-US" sz="1150" dirty="0"/>
          </a:p>
        </p:txBody>
      </p:sp>
      <p:sp>
        <p:nvSpPr>
          <p:cNvPr id="17" name="Text 0">
            <a:extLst>
              <a:ext uri="{FF2B5EF4-FFF2-40B4-BE49-F238E27FC236}">
                <a16:creationId xmlns:a16="http://schemas.microsoft.com/office/drawing/2014/main" id="{25CAEBFD-790E-F305-F67E-BA9FDE77F0DF}"/>
              </a:ext>
            </a:extLst>
          </p:cNvPr>
          <p:cNvSpPr/>
          <p:nvPr/>
        </p:nvSpPr>
        <p:spPr>
          <a:xfrm>
            <a:off x="457524" y="198345"/>
            <a:ext cx="7259753" cy="274320"/>
          </a:xfrm>
          <a:prstGeom prst="rect">
            <a:avLst/>
          </a:prstGeom>
          <a:noFill/>
          <a:ln/>
        </p:spPr>
        <p:txBody>
          <a:bodyPr wrap="square" rtlCol="0" anchor="ctr"/>
          <a:lstStyle/>
          <a:p>
            <a:pPr marL="0" indent="0">
              <a:buNone/>
            </a:pPr>
            <a:r>
              <a:rPr lang="en-US" sz="1250" b="1" kern="0" spc="200" dirty="0">
                <a:solidFill>
                  <a:schemeClr val="accent5">
                    <a:lumMod val="60000"/>
                    <a:lumOff val="40000"/>
                  </a:schemeClr>
                </a:solidFill>
                <a:latin typeface="Calibri" pitchFamily="34" charset="0"/>
                <a:ea typeface="Calibri" pitchFamily="34" charset="-122"/>
                <a:cs typeface="Calibri" pitchFamily="34" charset="-120"/>
              </a:rPr>
              <a:t>DIAGNOSTICS · PHYSICAL CHARACTERIZATION</a:t>
            </a:r>
            <a:endParaRPr lang="en-US" sz="1250" dirty="0">
              <a:solidFill>
                <a:schemeClr val="accent5">
                  <a:lumMod val="60000"/>
                  <a:lumOff val="40000"/>
                </a:schemeClr>
              </a:solidFill>
            </a:endParaRPr>
          </a:p>
        </p:txBody>
      </p:sp>
      <p:pic>
        <p:nvPicPr>
          <p:cNvPr id="18" name="Picture 17" descr="fig_slide7_emission_mixtures.png"/>
          <p:cNvPicPr>
            <a:picLocks noChangeAspect="1"/>
          </p:cNvPicPr>
          <p:nvPr/>
        </p:nvPicPr>
        <p:blipFill>
          <a:blip r:embed="rId3"/>
          <a:stretch>
            <a:fillRect/>
          </a:stretch>
        </p:blipFill>
        <p:spPr>
          <a:xfrm>
            <a:off x="685800" y="1133856"/>
            <a:ext cx="8366760" cy="25146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hape 4">
            <a:extLst>
              <a:ext uri="{FF2B5EF4-FFF2-40B4-BE49-F238E27FC236}">
                <a16:creationId xmlns:a16="http://schemas.microsoft.com/office/drawing/2014/main" id="{54D0FB40-69A1-BFAD-C3A4-C64472878AB7}"/>
              </a:ext>
            </a:extLst>
          </p:cNvPr>
          <p:cNvSpPr/>
          <p:nvPr/>
        </p:nvSpPr>
        <p:spPr>
          <a:xfrm>
            <a:off x="6652358" y="2234039"/>
            <a:ext cx="2404236" cy="1141677"/>
          </a:xfrm>
          <a:prstGeom prst="roundRect">
            <a:avLst>
              <a:gd name="adj" fmla="val 6338"/>
            </a:avLst>
          </a:prstGeom>
          <a:solidFill>
            <a:srgbClr val="FFFFFF"/>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3" name="Titolo 2">
            <a:extLst>
              <a:ext uri="{FF2B5EF4-FFF2-40B4-BE49-F238E27FC236}">
                <a16:creationId xmlns:a16="http://schemas.microsoft.com/office/drawing/2014/main" id="{361D9A29-5C32-D4D3-35B5-F2C31FCD45FE}"/>
              </a:ext>
            </a:extLst>
          </p:cNvPr>
          <p:cNvSpPr>
            <a:spLocks noGrp="1"/>
          </p:cNvSpPr>
          <p:nvPr>
            <p:ph type="title"/>
          </p:nvPr>
        </p:nvSpPr>
        <p:spPr>
          <a:xfrm>
            <a:off x="745423" y="390887"/>
            <a:ext cx="7034915" cy="697761"/>
          </a:xfrm>
        </p:spPr>
        <p:txBody>
          <a:bodyPr/>
          <a:lstStyle/>
          <a:p>
            <a:r>
              <a:rPr lang="it-IT" dirty="0"/>
              <a:t>RONS </a:t>
            </a:r>
            <a:r>
              <a:rPr lang="it-IT" dirty="0" err="1"/>
              <a:t>transport</a:t>
            </a:r>
            <a:r>
              <a:rPr lang="it-IT" dirty="0"/>
              <a:t> in the </a:t>
            </a:r>
            <a:r>
              <a:rPr lang="it-IT" dirty="0" err="1"/>
              <a:t>afterglow</a:t>
            </a:r>
            <a:endParaRPr lang="it-IT" dirty="0"/>
          </a:p>
        </p:txBody>
      </p:sp>
      <p:pic>
        <p:nvPicPr>
          <p:cNvPr id="4" name="Immagine 3">
            <a:extLst>
              <a:ext uri="{FF2B5EF4-FFF2-40B4-BE49-F238E27FC236}">
                <a16:creationId xmlns:a16="http://schemas.microsoft.com/office/drawing/2014/main" id="{A45065DD-A41E-6CFA-A785-1C29B0E44813}"/>
              </a:ext>
            </a:extLst>
          </p:cNvPr>
          <p:cNvPicPr>
            <a:picLocks noChangeAspect="1"/>
          </p:cNvPicPr>
          <p:nvPr/>
        </p:nvPicPr>
        <p:blipFill>
          <a:blip r:embed="rId3"/>
          <a:stretch>
            <a:fillRect/>
          </a:stretch>
        </p:blipFill>
        <p:spPr>
          <a:xfrm>
            <a:off x="613213" y="1139115"/>
            <a:ext cx="5922316" cy="3338560"/>
          </a:xfrm>
          <a:prstGeom prst="rect">
            <a:avLst/>
          </a:prstGeom>
        </p:spPr>
      </p:pic>
      <p:sp>
        <p:nvSpPr>
          <p:cNvPr id="9" name="Text 8">
            <a:extLst>
              <a:ext uri="{FF2B5EF4-FFF2-40B4-BE49-F238E27FC236}">
                <a16:creationId xmlns:a16="http://schemas.microsoft.com/office/drawing/2014/main" id="{CCF17734-CA10-FB03-73F7-49AEEDBD26BA}"/>
              </a:ext>
            </a:extLst>
          </p:cNvPr>
          <p:cNvSpPr/>
          <p:nvPr/>
        </p:nvSpPr>
        <p:spPr>
          <a:xfrm>
            <a:off x="6626418" y="2251306"/>
            <a:ext cx="2395728" cy="274320"/>
          </a:xfrm>
          <a:prstGeom prst="rect">
            <a:avLst/>
          </a:prstGeom>
          <a:noFill/>
          <a:ln/>
        </p:spPr>
        <p:txBody>
          <a:bodyPr wrap="square" rtlCol="0" anchor="ctr"/>
          <a:lstStyle/>
          <a:p>
            <a:r>
              <a:rPr lang="en-US" sz="1400" b="1" dirty="0">
                <a:solidFill>
                  <a:srgbClr val="6C4AB6"/>
                </a:solidFill>
                <a:latin typeface="Calibri" pitchFamily="34" charset="0"/>
                <a:ea typeface="Calibri" pitchFamily="34" charset="-122"/>
                <a:cs typeface="Calibri" pitchFamily="34" charset="-120"/>
              </a:rPr>
              <a:t>Transport + conversion</a:t>
            </a:r>
            <a:endParaRPr lang="en-US" sz="1400" dirty="0"/>
          </a:p>
        </p:txBody>
      </p:sp>
      <p:sp>
        <p:nvSpPr>
          <p:cNvPr id="10" name="Text 9">
            <a:extLst>
              <a:ext uri="{FF2B5EF4-FFF2-40B4-BE49-F238E27FC236}">
                <a16:creationId xmlns:a16="http://schemas.microsoft.com/office/drawing/2014/main" id="{153C1DD8-3E7E-66D9-9E70-66BE7218A5DD}"/>
              </a:ext>
            </a:extLst>
          </p:cNvPr>
          <p:cNvSpPr/>
          <p:nvPr/>
        </p:nvSpPr>
        <p:spPr>
          <a:xfrm>
            <a:off x="6626418" y="2525335"/>
            <a:ext cx="2404236" cy="777240"/>
          </a:xfrm>
          <a:prstGeom prst="rect">
            <a:avLst/>
          </a:prstGeom>
          <a:noFill/>
          <a:ln/>
        </p:spPr>
        <p:txBody>
          <a:bodyPr wrap="square" rtlCol="0" anchor="ctr"/>
          <a:lstStyle/>
          <a:p>
            <a:pPr>
              <a:lnSpc>
                <a:spcPts val="1450"/>
              </a:lnSpc>
            </a:pPr>
            <a:r>
              <a:rPr lang="en-US" sz="1150" dirty="0">
                <a:solidFill>
                  <a:srgbClr val="22303F"/>
                </a:solidFill>
                <a:latin typeface="Calibri" pitchFamily="34" charset="0"/>
                <a:ea typeface="Calibri" pitchFamily="34" charset="-122"/>
                <a:cs typeface="Calibri" pitchFamily="34" charset="-120"/>
              </a:rPr>
              <a:t>NO rises along the afterglow. x₀ lies in the recirculation just after the discharge. Downstream stations span 2-3 </a:t>
            </a:r>
            <a:r>
              <a:rPr lang="en-US" sz="1150" dirty="0" err="1">
                <a:solidFill>
                  <a:srgbClr val="22303F"/>
                </a:solidFill>
                <a:latin typeface="Calibri" pitchFamily="34" charset="0"/>
                <a:ea typeface="Calibri" pitchFamily="34" charset="-122"/>
                <a:cs typeface="Calibri" pitchFamily="34" charset="-120"/>
              </a:rPr>
              <a:t>ms</a:t>
            </a:r>
            <a:r>
              <a:rPr lang="en-US" sz="1150" dirty="0">
                <a:solidFill>
                  <a:srgbClr val="22303F"/>
                </a:solidFill>
                <a:latin typeface="Calibri" pitchFamily="34" charset="0"/>
                <a:ea typeface="Calibri" pitchFamily="34" charset="-122"/>
                <a:cs typeface="Calibri" pitchFamily="34" charset="-120"/>
              </a:rPr>
              <a:t> after the discharge zone. </a:t>
            </a:r>
            <a:endParaRPr lang="en-US" sz="1150" dirty="0"/>
          </a:p>
        </p:txBody>
      </p:sp>
      <p:sp>
        <p:nvSpPr>
          <p:cNvPr id="16" name="Text 3">
            <a:extLst>
              <a:ext uri="{FF2B5EF4-FFF2-40B4-BE49-F238E27FC236}">
                <a16:creationId xmlns:a16="http://schemas.microsoft.com/office/drawing/2014/main" id="{69B6B97B-77B0-949C-82D4-959F58C7957C}"/>
              </a:ext>
            </a:extLst>
          </p:cNvPr>
          <p:cNvSpPr/>
          <p:nvPr/>
        </p:nvSpPr>
        <p:spPr>
          <a:xfrm>
            <a:off x="191091" y="4302594"/>
            <a:ext cx="6766560" cy="548640"/>
          </a:xfrm>
          <a:prstGeom prst="rect">
            <a:avLst/>
          </a:prstGeom>
          <a:noFill/>
          <a:ln/>
        </p:spPr>
        <p:txBody>
          <a:bodyPr wrap="square" rtlCol="0" anchor="ctr"/>
          <a:lstStyle/>
          <a:p>
            <a:pPr marL="0" indent="0" algn="ctr">
              <a:buNone/>
            </a:pPr>
            <a:r>
              <a:rPr lang="en-US" sz="1150" i="1" dirty="0">
                <a:solidFill>
                  <a:srgbClr val="5B6472"/>
                </a:solidFill>
                <a:latin typeface="Calibri" pitchFamily="34" charset="0"/>
                <a:ea typeface="Calibri" pitchFamily="34" charset="-122"/>
                <a:cs typeface="Calibri" pitchFamily="34" charset="-120"/>
              </a:rPr>
              <a:t>ICCD LIF in the open tube, along the axis downstream of the discharge; inset: CFD gas-density map.</a:t>
            </a:r>
            <a:endParaRPr lang="en-US" sz="1150" dirty="0"/>
          </a:p>
        </p:txBody>
      </p:sp>
      <p:sp>
        <p:nvSpPr>
          <p:cNvPr id="17" name="Text 0">
            <a:extLst>
              <a:ext uri="{FF2B5EF4-FFF2-40B4-BE49-F238E27FC236}">
                <a16:creationId xmlns:a16="http://schemas.microsoft.com/office/drawing/2014/main" id="{25CAEBFD-790E-F305-F67E-BA9FDE77F0DF}"/>
              </a:ext>
            </a:extLst>
          </p:cNvPr>
          <p:cNvSpPr/>
          <p:nvPr/>
        </p:nvSpPr>
        <p:spPr>
          <a:xfrm>
            <a:off x="457524" y="198345"/>
            <a:ext cx="7259753" cy="274320"/>
          </a:xfrm>
          <a:prstGeom prst="rect">
            <a:avLst/>
          </a:prstGeom>
          <a:noFill/>
          <a:ln/>
        </p:spPr>
        <p:txBody>
          <a:bodyPr wrap="square" rtlCol="0" anchor="ctr"/>
          <a:lstStyle/>
          <a:p>
            <a:pPr marL="0" indent="0">
              <a:buNone/>
            </a:pPr>
            <a:r>
              <a:rPr lang="en-US" sz="1250" b="1" kern="0" spc="200" dirty="0">
                <a:solidFill>
                  <a:schemeClr val="accent5">
                    <a:lumMod val="60000"/>
                    <a:lumOff val="40000"/>
                  </a:schemeClr>
                </a:solidFill>
                <a:latin typeface="Calibri" pitchFamily="34" charset="0"/>
                <a:ea typeface="Calibri" pitchFamily="34" charset="-122"/>
                <a:cs typeface="Calibri" pitchFamily="34" charset="-120"/>
              </a:rPr>
              <a:t>DIAGNOSTICS · LIF</a:t>
            </a:r>
            <a:endParaRPr lang="en-US" sz="1250" dirty="0">
              <a:solidFill>
                <a:schemeClr val="accent5">
                  <a:lumMod val="60000"/>
                  <a:lumOff val="40000"/>
                </a:schemeClr>
              </a:solidFill>
            </a:endParaRPr>
          </a:p>
        </p:txBody>
      </p:sp>
    </p:spTree>
    <p:extLst>
      <p:ext uri="{BB962C8B-B14F-4D97-AF65-F5344CB8AC3E}">
        <p14:creationId xmlns:p14="http://schemas.microsoft.com/office/powerpoint/2010/main" val="8637355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hape 4">
            <a:extLst>
              <a:ext uri="{FF2B5EF4-FFF2-40B4-BE49-F238E27FC236}">
                <a16:creationId xmlns:a16="http://schemas.microsoft.com/office/drawing/2014/main" id="{330409DD-9CB4-A968-15E2-0F238EF4658B}"/>
              </a:ext>
            </a:extLst>
          </p:cNvPr>
          <p:cNvSpPr/>
          <p:nvPr/>
        </p:nvSpPr>
        <p:spPr>
          <a:xfrm>
            <a:off x="6652358" y="3325031"/>
            <a:ext cx="2404236" cy="1109116"/>
          </a:xfrm>
          <a:prstGeom prst="roundRect">
            <a:avLst>
              <a:gd name="adj" fmla="val 6338"/>
            </a:avLst>
          </a:prstGeom>
          <a:solidFill>
            <a:srgbClr val="FFFFFF"/>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14" name="Shape 4">
            <a:extLst>
              <a:ext uri="{FF2B5EF4-FFF2-40B4-BE49-F238E27FC236}">
                <a16:creationId xmlns:a16="http://schemas.microsoft.com/office/drawing/2014/main" id="{54D0FB40-69A1-BFAD-C3A4-C64472878AB7}"/>
              </a:ext>
            </a:extLst>
          </p:cNvPr>
          <p:cNvSpPr/>
          <p:nvPr/>
        </p:nvSpPr>
        <p:spPr>
          <a:xfrm>
            <a:off x="6652358" y="2234040"/>
            <a:ext cx="2404236" cy="930106"/>
          </a:xfrm>
          <a:prstGeom prst="roundRect">
            <a:avLst>
              <a:gd name="adj" fmla="val 6338"/>
            </a:avLst>
          </a:prstGeom>
          <a:solidFill>
            <a:srgbClr val="FFFFFF"/>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3" name="Titolo 2">
            <a:extLst>
              <a:ext uri="{FF2B5EF4-FFF2-40B4-BE49-F238E27FC236}">
                <a16:creationId xmlns:a16="http://schemas.microsoft.com/office/drawing/2014/main" id="{361D9A29-5C32-D4D3-35B5-F2C31FCD45FE}"/>
              </a:ext>
            </a:extLst>
          </p:cNvPr>
          <p:cNvSpPr>
            <a:spLocks noGrp="1"/>
          </p:cNvSpPr>
          <p:nvPr>
            <p:ph type="title"/>
          </p:nvPr>
        </p:nvSpPr>
        <p:spPr>
          <a:xfrm>
            <a:off x="745423" y="390887"/>
            <a:ext cx="7034915" cy="697761"/>
          </a:xfrm>
        </p:spPr>
        <p:txBody>
          <a:bodyPr/>
          <a:lstStyle/>
          <a:p>
            <a:r>
              <a:rPr lang="it-IT" dirty="0"/>
              <a:t>NO and OH fluorescence in the </a:t>
            </a:r>
            <a:r>
              <a:rPr lang="it-IT" dirty="0" err="1"/>
              <a:t>effluent</a:t>
            </a:r>
            <a:endParaRPr lang="it-IT" dirty="0"/>
          </a:p>
        </p:txBody>
      </p:sp>
      <p:sp>
        <p:nvSpPr>
          <p:cNvPr id="5" name="Shape 4">
            <a:extLst>
              <a:ext uri="{FF2B5EF4-FFF2-40B4-BE49-F238E27FC236}">
                <a16:creationId xmlns:a16="http://schemas.microsoft.com/office/drawing/2014/main" id="{D48C9FBE-800B-4E07-6AA9-D4014179649E}"/>
              </a:ext>
            </a:extLst>
          </p:cNvPr>
          <p:cNvSpPr/>
          <p:nvPr/>
        </p:nvSpPr>
        <p:spPr>
          <a:xfrm>
            <a:off x="6652358" y="1194529"/>
            <a:ext cx="2404236" cy="930106"/>
          </a:xfrm>
          <a:prstGeom prst="roundRect">
            <a:avLst>
              <a:gd name="adj" fmla="val 6338"/>
            </a:avLst>
          </a:prstGeom>
          <a:solidFill>
            <a:srgbClr val="FFFFFF"/>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6" name="Text 5">
            <a:extLst>
              <a:ext uri="{FF2B5EF4-FFF2-40B4-BE49-F238E27FC236}">
                <a16:creationId xmlns:a16="http://schemas.microsoft.com/office/drawing/2014/main" id="{C8677E25-BA69-BE87-5430-E9715DF6F159}"/>
              </a:ext>
            </a:extLst>
          </p:cNvPr>
          <p:cNvSpPr/>
          <p:nvPr/>
        </p:nvSpPr>
        <p:spPr>
          <a:xfrm>
            <a:off x="6626418" y="1199908"/>
            <a:ext cx="2395728" cy="274320"/>
          </a:xfrm>
          <a:prstGeom prst="rect">
            <a:avLst/>
          </a:prstGeom>
          <a:noFill/>
          <a:ln/>
        </p:spPr>
        <p:txBody>
          <a:bodyPr wrap="square" rtlCol="0" anchor="ctr"/>
          <a:lstStyle/>
          <a:p>
            <a:pPr marL="0" indent="0">
              <a:buNone/>
            </a:pPr>
            <a:r>
              <a:rPr lang="en-US" sz="1400" b="1" dirty="0">
                <a:solidFill>
                  <a:srgbClr val="4F9D4A"/>
                </a:solidFill>
                <a:latin typeface="Calibri" pitchFamily="34" charset="0"/>
                <a:ea typeface="Calibri" pitchFamily="34" charset="-122"/>
                <a:cs typeface="Calibri" pitchFamily="34" charset="-120"/>
              </a:rPr>
              <a:t>NO even in argon</a:t>
            </a:r>
            <a:endParaRPr lang="en-US" sz="1400" dirty="0"/>
          </a:p>
        </p:txBody>
      </p:sp>
      <p:sp>
        <p:nvSpPr>
          <p:cNvPr id="7" name="Text 6">
            <a:extLst>
              <a:ext uri="{FF2B5EF4-FFF2-40B4-BE49-F238E27FC236}">
                <a16:creationId xmlns:a16="http://schemas.microsoft.com/office/drawing/2014/main" id="{BA6BC2F0-95E9-B46D-CB77-75F2EF88C552}"/>
              </a:ext>
            </a:extLst>
          </p:cNvPr>
          <p:cNvSpPr/>
          <p:nvPr/>
        </p:nvSpPr>
        <p:spPr>
          <a:xfrm>
            <a:off x="6629400" y="1374827"/>
            <a:ext cx="2427194" cy="777240"/>
          </a:xfrm>
          <a:prstGeom prst="rect">
            <a:avLst/>
          </a:prstGeom>
          <a:noFill/>
          <a:ln/>
        </p:spPr>
        <p:txBody>
          <a:bodyPr wrap="square" rtlCol="0" anchor="ctr"/>
          <a:lstStyle/>
          <a:p>
            <a:pPr marL="0" indent="0">
              <a:lnSpc>
                <a:spcPts val="1450"/>
              </a:lnSpc>
              <a:buNone/>
            </a:pPr>
            <a:r>
              <a:rPr lang="en-US" sz="1150" dirty="0">
                <a:solidFill>
                  <a:srgbClr val="22303F"/>
                </a:solidFill>
                <a:latin typeface="Calibri" pitchFamily="34" charset="0"/>
                <a:ea typeface="Calibri" pitchFamily="34" charset="-122"/>
                <a:cs typeface="Calibri" pitchFamily="34" charset="-120"/>
              </a:rPr>
              <a:t>NO γ v′=0 clean in air, 80/20 and dry argon: ambient air is entrained.</a:t>
            </a:r>
            <a:endParaRPr lang="en-US" sz="1150" dirty="0"/>
          </a:p>
        </p:txBody>
      </p:sp>
      <p:sp>
        <p:nvSpPr>
          <p:cNvPr id="9" name="Text 8">
            <a:extLst>
              <a:ext uri="{FF2B5EF4-FFF2-40B4-BE49-F238E27FC236}">
                <a16:creationId xmlns:a16="http://schemas.microsoft.com/office/drawing/2014/main" id="{CCF17734-CA10-FB03-73F7-49AEEDBD26BA}"/>
              </a:ext>
            </a:extLst>
          </p:cNvPr>
          <p:cNvSpPr/>
          <p:nvPr/>
        </p:nvSpPr>
        <p:spPr>
          <a:xfrm>
            <a:off x="6626418" y="2251306"/>
            <a:ext cx="2395728" cy="274320"/>
          </a:xfrm>
          <a:prstGeom prst="rect">
            <a:avLst/>
          </a:prstGeom>
          <a:noFill/>
          <a:ln/>
        </p:spPr>
        <p:txBody>
          <a:bodyPr wrap="square" rtlCol="0" anchor="ctr"/>
          <a:lstStyle/>
          <a:p>
            <a:pPr marL="0" indent="0">
              <a:buNone/>
            </a:pPr>
            <a:r>
              <a:rPr lang="en-US" sz="1400" b="1" dirty="0">
                <a:solidFill>
                  <a:srgbClr val="2C7A7B"/>
                </a:solidFill>
                <a:latin typeface="Calibri" pitchFamily="34" charset="0"/>
                <a:ea typeface="Calibri" pitchFamily="34" charset="-122"/>
                <a:cs typeface="Calibri" pitchFamily="34" charset="-120"/>
              </a:rPr>
              <a:t>OH marks the plasma</a:t>
            </a:r>
            <a:endParaRPr lang="en-US" sz="1400" dirty="0"/>
          </a:p>
        </p:txBody>
      </p:sp>
      <p:sp>
        <p:nvSpPr>
          <p:cNvPr id="10" name="Text 9">
            <a:extLst>
              <a:ext uri="{FF2B5EF4-FFF2-40B4-BE49-F238E27FC236}">
                <a16:creationId xmlns:a16="http://schemas.microsoft.com/office/drawing/2014/main" id="{153C1DD8-3E7E-66D9-9E70-66BE7218A5DD}"/>
              </a:ext>
            </a:extLst>
          </p:cNvPr>
          <p:cNvSpPr/>
          <p:nvPr/>
        </p:nvSpPr>
        <p:spPr>
          <a:xfrm>
            <a:off x="6626418" y="2419775"/>
            <a:ext cx="2404236" cy="777240"/>
          </a:xfrm>
          <a:prstGeom prst="rect">
            <a:avLst/>
          </a:prstGeom>
          <a:noFill/>
          <a:ln/>
        </p:spPr>
        <p:txBody>
          <a:bodyPr wrap="square" rtlCol="0" anchor="ctr"/>
          <a:lstStyle/>
          <a:p>
            <a:pPr marL="0" indent="0">
              <a:lnSpc>
                <a:spcPts val="1450"/>
              </a:lnSpc>
              <a:buNone/>
            </a:pPr>
            <a:r>
              <a:rPr lang="en-US" sz="1150" dirty="0">
                <a:solidFill>
                  <a:srgbClr val="22303F"/>
                </a:solidFill>
                <a:latin typeface="Calibri" pitchFamily="34" charset="0"/>
                <a:ea typeface="Calibri" pitchFamily="34" charset="-122"/>
                <a:cs typeface="Calibri" pitchFamily="34" charset="-120"/>
              </a:rPr>
              <a:t>Strong in the discharge; marginal downstream, except in dry argon.</a:t>
            </a:r>
            <a:endParaRPr lang="en-US" sz="1150" dirty="0"/>
          </a:p>
        </p:txBody>
      </p:sp>
      <p:sp>
        <p:nvSpPr>
          <p:cNvPr id="12" name="Text 11">
            <a:extLst>
              <a:ext uri="{FF2B5EF4-FFF2-40B4-BE49-F238E27FC236}">
                <a16:creationId xmlns:a16="http://schemas.microsoft.com/office/drawing/2014/main" id="{41F38F8E-EFD7-DEBF-DD8D-E02202B17C05}"/>
              </a:ext>
            </a:extLst>
          </p:cNvPr>
          <p:cNvSpPr/>
          <p:nvPr/>
        </p:nvSpPr>
        <p:spPr>
          <a:xfrm>
            <a:off x="6626418" y="3372953"/>
            <a:ext cx="2395728" cy="274320"/>
          </a:xfrm>
          <a:prstGeom prst="rect">
            <a:avLst/>
          </a:prstGeom>
          <a:noFill/>
          <a:ln/>
        </p:spPr>
        <p:txBody>
          <a:bodyPr wrap="square" rtlCol="0" anchor="ctr"/>
          <a:lstStyle/>
          <a:p>
            <a:pPr marL="0" indent="0">
              <a:buNone/>
            </a:pPr>
            <a:r>
              <a:rPr lang="en-US" sz="1400" b="1" dirty="0">
                <a:solidFill>
                  <a:srgbClr val="6C4AB6"/>
                </a:solidFill>
                <a:latin typeface="Calibri" pitchFamily="34" charset="0"/>
                <a:ea typeface="Calibri" pitchFamily="34" charset="-122"/>
                <a:cs typeface="Calibri" pitchFamily="34" charset="-120"/>
              </a:rPr>
              <a:t>Yield, not density</a:t>
            </a:r>
            <a:endParaRPr lang="en-US" sz="1400" dirty="0"/>
          </a:p>
        </p:txBody>
      </p:sp>
      <p:sp>
        <p:nvSpPr>
          <p:cNvPr id="13" name="Text 12">
            <a:extLst>
              <a:ext uri="{FF2B5EF4-FFF2-40B4-BE49-F238E27FC236}">
                <a16:creationId xmlns:a16="http://schemas.microsoft.com/office/drawing/2014/main" id="{42E75D91-4E72-99EE-BF6F-51731EB3AB73}"/>
              </a:ext>
            </a:extLst>
          </p:cNvPr>
          <p:cNvSpPr/>
          <p:nvPr/>
        </p:nvSpPr>
        <p:spPr>
          <a:xfrm>
            <a:off x="6619933" y="3656907"/>
            <a:ext cx="2491642" cy="777240"/>
          </a:xfrm>
          <a:prstGeom prst="rect">
            <a:avLst/>
          </a:prstGeom>
          <a:noFill/>
          <a:ln/>
        </p:spPr>
        <p:txBody>
          <a:bodyPr wrap="square" rtlCol="0" anchor="ctr"/>
          <a:lstStyle/>
          <a:p>
            <a:pPr marL="0" indent="0">
              <a:lnSpc>
                <a:spcPts val="1450"/>
              </a:lnSpc>
              <a:buNone/>
            </a:pPr>
            <a:r>
              <a:rPr lang="en-US" sz="1150" dirty="0">
                <a:solidFill>
                  <a:srgbClr val="22303F"/>
                </a:solidFill>
                <a:latin typeface="Calibri" pitchFamily="34" charset="0"/>
                <a:ea typeface="Calibri" pitchFamily="34" charset="-122"/>
                <a:cs typeface="Calibri" pitchFamily="34" charset="-120"/>
              </a:rPr>
              <a:t>Quenching by N₂, O₂ and H₂O is far stronger than by argon.</a:t>
            </a:r>
            <a:endParaRPr lang="en-US" sz="1150" dirty="0"/>
          </a:p>
        </p:txBody>
      </p:sp>
      <p:sp>
        <p:nvSpPr>
          <p:cNvPr id="16" name="Text 3">
            <a:extLst>
              <a:ext uri="{FF2B5EF4-FFF2-40B4-BE49-F238E27FC236}">
                <a16:creationId xmlns:a16="http://schemas.microsoft.com/office/drawing/2014/main" id="{69B6B97B-77B0-949C-82D4-959F58C7957C}"/>
              </a:ext>
            </a:extLst>
          </p:cNvPr>
          <p:cNvSpPr/>
          <p:nvPr/>
        </p:nvSpPr>
        <p:spPr>
          <a:xfrm>
            <a:off x="395998" y="4295427"/>
            <a:ext cx="6301149" cy="548640"/>
          </a:xfrm>
          <a:prstGeom prst="rect">
            <a:avLst/>
          </a:prstGeom>
          <a:noFill/>
          <a:ln/>
        </p:spPr>
        <p:txBody>
          <a:bodyPr wrap="square" rtlCol="0" anchor="ctr"/>
          <a:lstStyle/>
          <a:p>
            <a:pPr marL="0" indent="0" algn="ctr">
              <a:buNone/>
            </a:pPr>
            <a:r>
              <a:rPr lang="en-US" sz="1150" i="1" dirty="0">
                <a:solidFill>
                  <a:srgbClr val="5B6472"/>
                </a:solidFill>
                <a:latin typeface="Calibri" pitchFamily="34" charset="0"/>
                <a:ea typeface="Calibri" pitchFamily="34" charset="-122"/>
                <a:cs typeface="Calibri" pitchFamily="34" charset="-120"/>
              </a:rPr>
              <a:t>Background-subtracted LIF downstream of the open reactor</a:t>
            </a:r>
            <a:endParaRPr lang="en-US" sz="1150" dirty="0"/>
          </a:p>
        </p:txBody>
      </p:sp>
      <p:sp>
        <p:nvSpPr>
          <p:cNvPr id="17" name="Text 0">
            <a:extLst>
              <a:ext uri="{FF2B5EF4-FFF2-40B4-BE49-F238E27FC236}">
                <a16:creationId xmlns:a16="http://schemas.microsoft.com/office/drawing/2014/main" id="{25CAEBFD-790E-F305-F67E-BA9FDE77F0DF}"/>
              </a:ext>
            </a:extLst>
          </p:cNvPr>
          <p:cNvSpPr/>
          <p:nvPr/>
        </p:nvSpPr>
        <p:spPr>
          <a:xfrm>
            <a:off x="457524" y="198345"/>
            <a:ext cx="7259753" cy="274320"/>
          </a:xfrm>
          <a:prstGeom prst="rect">
            <a:avLst/>
          </a:prstGeom>
          <a:noFill/>
          <a:ln/>
        </p:spPr>
        <p:txBody>
          <a:bodyPr wrap="square" rtlCol="0" anchor="ctr"/>
          <a:lstStyle/>
          <a:p>
            <a:pPr marL="0" indent="0">
              <a:buNone/>
            </a:pPr>
            <a:r>
              <a:rPr lang="en-US" sz="1250" b="1" kern="0" spc="200" dirty="0">
                <a:solidFill>
                  <a:schemeClr val="accent5">
                    <a:lumMod val="60000"/>
                    <a:lumOff val="40000"/>
                  </a:schemeClr>
                </a:solidFill>
                <a:latin typeface="Calibri" pitchFamily="34" charset="0"/>
                <a:ea typeface="Calibri" pitchFamily="34" charset="-122"/>
                <a:cs typeface="Calibri" pitchFamily="34" charset="-120"/>
              </a:rPr>
              <a:t>DIAGNOSTICS · LIF</a:t>
            </a:r>
            <a:endParaRPr lang="en-US" sz="1250" dirty="0">
              <a:solidFill>
                <a:schemeClr val="accent5">
                  <a:lumMod val="60000"/>
                  <a:lumOff val="40000"/>
                </a:schemeClr>
              </a:solidFill>
            </a:endParaRPr>
          </a:p>
        </p:txBody>
      </p:sp>
      <p:pic>
        <p:nvPicPr>
          <p:cNvPr id="18" name="Picture 17" descr="fig_lif_expansion_slide.png"/>
          <p:cNvPicPr>
            <a:picLocks noChangeAspect="1"/>
          </p:cNvPicPr>
          <p:nvPr/>
        </p:nvPicPr>
        <p:blipFill>
          <a:blip r:embed="rId3"/>
          <a:stretch>
            <a:fillRect/>
          </a:stretch>
        </p:blipFill>
        <p:spPr>
          <a:xfrm>
            <a:off x="564099" y="1135286"/>
            <a:ext cx="6065301" cy="312761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361D9A29-5C32-D4D3-35B5-F2C31FCD45FE}"/>
              </a:ext>
            </a:extLst>
          </p:cNvPr>
          <p:cNvSpPr>
            <a:spLocks noGrp="1"/>
          </p:cNvSpPr>
          <p:nvPr>
            <p:ph type="title"/>
          </p:nvPr>
        </p:nvSpPr>
        <p:spPr>
          <a:xfrm>
            <a:off x="745423" y="390887"/>
            <a:ext cx="7034915" cy="697761"/>
          </a:xfrm>
        </p:spPr>
        <p:txBody>
          <a:bodyPr/>
          <a:lstStyle/>
          <a:p>
            <a:r>
              <a:rPr lang="it-IT" dirty="0"/>
              <a:t>Absolute NO at the nozzle exit</a:t>
            </a:r>
          </a:p>
        </p:txBody>
      </p:sp>
      <p:sp>
        <p:nvSpPr>
          <p:cNvPr id="16" name="Text 3">
            <a:extLst>
              <a:ext uri="{FF2B5EF4-FFF2-40B4-BE49-F238E27FC236}">
                <a16:creationId xmlns:a16="http://schemas.microsoft.com/office/drawing/2014/main" id="{69B6B97B-77B0-949C-82D4-959F58C7957C}"/>
              </a:ext>
            </a:extLst>
          </p:cNvPr>
          <p:cNvSpPr/>
          <p:nvPr/>
        </p:nvSpPr>
        <p:spPr>
          <a:xfrm>
            <a:off x="4189380" y="4198243"/>
            <a:ext cx="4899404" cy="548640"/>
          </a:xfrm>
          <a:prstGeom prst="rect">
            <a:avLst/>
          </a:prstGeom>
          <a:noFill/>
          <a:ln/>
        </p:spPr>
        <p:txBody>
          <a:bodyPr wrap="square" rtlCol="0" anchor="ctr"/>
          <a:lstStyle/>
          <a:p>
            <a:pPr marL="0" indent="0" algn="ctr">
              <a:buNone/>
            </a:pPr>
            <a:r>
              <a:rPr lang="en-US" sz="1150" i="1" dirty="0">
                <a:solidFill>
                  <a:srgbClr val="5B6472"/>
                </a:solidFill>
                <a:latin typeface="Calibri" pitchFamily="34" charset="0"/>
                <a:ea typeface="Calibri" pitchFamily="34" charset="-122"/>
                <a:cs typeface="Calibri" pitchFamily="34" charset="-120"/>
              </a:rPr>
              <a:t>LIF at 226.16 nm, closed configuration, discharge-off background subtracted.</a:t>
            </a:r>
            <a:endParaRPr lang="en-US" sz="1150" dirty="0"/>
          </a:p>
        </p:txBody>
      </p:sp>
      <p:sp>
        <p:nvSpPr>
          <p:cNvPr id="17" name="Text 0">
            <a:extLst>
              <a:ext uri="{FF2B5EF4-FFF2-40B4-BE49-F238E27FC236}">
                <a16:creationId xmlns:a16="http://schemas.microsoft.com/office/drawing/2014/main" id="{25CAEBFD-790E-F305-F67E-BA9FDE77F0DF}"/>
              </a:ext>
            </a:extLst>
          </p:cNvPr>
          <p:cNvSpPr/>
          <p:nvPr/>
        </p:nvSpPr>
        <p:spPr>
          <a:xfrm>
            <a:off x="457524" y="198345"/>
            <a:ext cx="7259753" cy="274320"/>
          </a:xfrm>
          <a:prstGeom prst="rect">
            <a:avLst/>
          </a:prstGeom>
          <a:noFill/>
          <a:ln/>
        </p:spPr>
        <p:txBody>
          <a:bodyPr wrap="square" rtlCol="0" anchor="ctr"/>
          <a:lstStyle/>
          <a:p>
            <a:pPr marL="0" indent="0">
              <a:buNone/>
            </a:pPr>
            <a:r>
              <a:rPr lang="en-US" sz="1250" b="1" kern="0" spc="200" dirty="0">
                <a:solidFill>
                  <a:schemeClr val="accent5">
                    <a:lumMod val="60000"/>
                    <a:lumOff val="40000"/>
                  </a:schemeClr>
                </a:solidFill>
                <a:latin typeface="Calibri" pitchFamily="34" charset="0"/>
                <a:ea typeface="Calibri" pitchFamily="34" charset="-122"/>
                <a:cs typeface="Calibri" pitchFamily="34" charset="-120"/>
              </a:rPr>
              <a:t>DIAGNOSTICS · LIF</a:t>
            </a:r>
            <a:endParaRPr lang="en-US" sz="1250" dirty="0">
              <a:solidFill>
                <a:schemeClr val="accent5">
                  <a:lumMod val="60000"/>
                  <a:lumOff val="40000"/>
                </a:schemeClr>
              </a:solidFill>
            </a:endParaRPr>
          </a:p>
        </p:txBody>
      </p:sp>
      <p:pic>
        <p:nvPicPr>
          <p:cNvPr id="18" name="Picture 17" descr="fig_talk_no_absolute.png"/>
          <p:cNvPicPr>
            <a:picLocks noChangeAspect="1"/>
          </p:cNvPicPr>
          <p:nvPr/>
        </p:nvPicPr>
        <p:blipFill>
          <a:blip r:embed="rId3"/>
          <a:stretch>
            <a:fillRect/>
          </a:stretch>
        </p:blipFill>
        <p:spPr>
          <a:xfrm>
            <a:off x="3574370" y="1017442"/>
            <a:ext cx="5514413" cy="3108615"/>
          </a:xfrm>
          <a:prstGeom prst="rect">
            <a:avLst/>
          </a:prstGeom>
        </p:spPr>
      </p:pic>
      <p:pic>
        <p:nvPicPr>
          <p:cNvPr id="4" name="Immagine 3">
            <a:extLst>
              <a:ext uri="{FF2B5EF4-FFF2-40B4-BE49-F238E27FC236}">
                <a16:creationId xmlns:a16="http://schemas.microsoft.com/office/drawing/2014/main" id="{DDD13A74-37D0-4040-BC16-1017C565B0A9}"/>
              </a:ext>
            </a:extLst>
          </p:cNvPr>
          <p:cNvPicPr>
            <a:picLocks noChangeAspect="1"/>
          </p:cNvPicPr>
          <p:nvPr/>
        </p:nvPicPr>
        <p:blipFill>
          <a:blip r:embed="rId4"/>
          <a:srcRect t="35808" r="21687" b="8212"/>
          <a:stretch>
            <a:fillRect/>
          </a:stretch>
        </p:blipFill>
        <p:spPr>
          <a:xfrm>
            <a:off x="745423" y="1160834"/>
            <a:ext cx="3021047" cy="2879387"/>
          </a:xfrm>
          <a:prstGeom prst="rect">
            <a:avLst/>
          </a:prstGeom>
        </p:spPr>
      </p:pic>
      <p:grpSp>
        <p:nvGrpSpPr>
          <p:cNvPr id="7" name="Gruppo 6">
            <a:extLst>
              <a:ext uri="{FF2B5EF4-FFF2-40B4-BE49-F238E27FC236}">
                <a16:creationId xmlns:a16="http://schemas.microsoft.com/office/drawing/2014/main" id="{8F2DA618-DCD8-8329-8692-E50DEB6BC4BD}"/>
              </a:ext>
            </a:extLst>
          </p:cNvPr>
          <p:cNvGrpSpPr/>
          <p:nvPr/>
        </p:nvGrpSpPr>
        <p:grpSpPr>
          <a:xfrm>
            <a:off x="783978" y="1957255"/>
            <a:ext cx="3242617" cy="2839370"/>
            <a:chOff x="783978" y="1957255"/>
            <a:chExt cx="3242617" cy="2839370"/>
          </a:xfrm>
        </p:grpSpPr>
        <p:grpSp>
          <p:nvGrpSpPr>
            <p:cNvPr id="23" name="Gruppo 22">
              <a:extLst>
                <a:ext uri="{FF2B5EF4-FFF2-40B4-BE49-F238E27FC236}">
                  <a16:creationId xmlns:a16="http://schemas.microsoft.com/office/drawing/2014/main" id="{EC255A4F-9495-1FD3-57C6-B5DE8FB3AA83}"/>
                </a:ext>
              </a:extLst>
            </p:cNvPr>
            <p:cNvGrpSpPr/>
            <p:nvPr/>
          </p:nvGrpSpPr>
          <p:grpSpPr>
            <a:xfrm>
              <a:off x="1050587" y="2235537"/>
              <a:ext cx="2081719" cy="1603646"/>
              <a:chOff x="1050587" y="2235537"/>
              <a:chExt cx="2081719" cy="1603646"/>
            </a:xfrm>
          </p:grpSpPr>
          <p:sp>
            <p:nvSpPr>
              <p:cNvPr id="8" name="Cerchio vuoto 7">
                <a:extLst>
                  <a:ext uri="{FF2B5EF4-FFF2-40B4-BE49-F238E27FC236}">
                    <a16:creationId xmlns:a16="http://schemas.microsoft.com/office/drawing/2014/main" id="{F00F604B-F36C-F48F-838C-22269E4FDFE1}"/>
                  </a:ext>
                </a:extLst>
              </p:cNvPr>
              <p:cNvSpPr/>
              <p:nvPr/>
            </p:nvSpPr>
            <p:spPr>
              <a:xfrm>
                <a:off x="2898843" y="2235537"/>
                <a:ext cx="233463" cy="224141"/>
              </a:xfrm>
              <a:prstGeom prst="don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cxnSp>
            <p:nvCxnSpPr>
              <p:cNvPr id="19" name="Connettore diritto 18">
                <a:extLst>
                  <a:ext uri="{FF2B5EF4-FFF2-40B4-BE49-F238E27FC236}">
                    <a16:creationId xmlns:a16="http://schemas.microsoft.com/office/drawing/2014/main" id="{2628EE10-4A18-EBC4-4FC0-AC3637509AF5}"/>
                  </a:ext>
                </a:extLst>
              </p:cNvPr>
              <p:cNvCxnSpPr>
                <a:cxnSpLocks/>
                <a:endCxn id="8" idx="2"/>
              </p:cNvCxnSpPr>
              <p:nvPr/>
            </p:nvCxnSpPr>
            <p:spPr>
              <a:xfrm>
                <a:off x="1050587" y="2295728"/>
                <a:ext cx="1848256" cy="51880"/>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cxnSp>
            <p:nvCxnSpPr>
              <p:cNvPr id="22" name="Connettore diritto 21">
                <a:extLst>
                  <a:ext uri="{FF2B5EF4-FFF2-40B4-BE49-F238E27FC236}">
                    <a16:creationId xmlns:a16="http://schemas.microsoft.com/office/drawing/2014/main" id="{DA756101-C808-E316-FCB3-85680A67F826}"/>
                  </a:ext>
                </a:extLst>
              </p:cNvPr>
              <p:cNvCxnSpPr>
                <a:endCxn id="8" idx="4"/>
              </p:cNvCxnSpPr>
              <p:nvPr/>
            </p:nvCxnSpPr>
            <p:spPr>
              <a:xfrm flipH="1" flipV="1">
                <a:off x="3015575" y="2459678"/>
                <a:ext cx="116731" cy="1379505"/>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grpSp>
        <p:sp>
          <p:nvSpPr>
            <p:cNvPr id="2" name="CasellaDiTesto 1">
              <a:extLst>
                <a:ext uri="{FF2B5EF4-FFF2-40B4-BE49-F238E27FC236}">
                  <a16:creationId xmlns:a16="http://schemas.microsoft.com/office/drawing/2014/main" id="{1F814C22-AE06-DF54-8F35-B67ACC17DB79}"/>
                </a:ext>
              </a:extLst>
            </p:cNvPr>
            <p:cNvSpPr txBox="1"/>
            <p:nvPr/>
          </p:nvSpPr>
          <p:spPr>
            <a:xfrm>
              <a:off x="783978" y="2329397"/>
              <a:ext cx="817123" cy="5565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ctr">
              <a:spAutoFit/>
            </a:bodyPr>
            <a:lstStyle/>
            <a:p>
              <a:pPr algn="ctr">
                <a:spcBef>
                  <a:spcPts val="150"/>
                </a:spcBef>
              </a:pPr>
              <a:r>
                <a:rPr lang="it-IT" sz="1600" b="1" dirty="0">
                  <a:solidFill>
                    <a:srgbClr val="F05354"/>
                  </a:solidFill>
                  <a:latin typeface="+mn-lt"/>
                </a:rPr>
                <a:t>Laser </a:t>
              </a:r>
              <a:r>
                <a:rPr lang="it-IT" sz="1600" b="1" dirty="0" err="1">
                  <a:solidFill>
                    <a:srgbClr val="F05354"/>
                  </a:solidFill>
                  <a:latin typeface="+mn-lt"/>
                </a:rPr>
                <a:t>path</a:t>
              </a:r>
              <a:endParaRPr lang="it-IT" sz="1400" b="1" dirty="0">
                <a:solidFill>
                  <a:srgbClr val="F05354"/>
                </a:solidFill>
                <a:latin typeface="+mn-lt"/>
              </a:endParaRPr>
            </a:p>
          </p:txBody>
        </p:sp>
        <p:sp>
          <p:nvSpPr>
            <p:cNvPr id="5" name="CasellaDiTesto 4">
              <a:extLst>
                <a:ext uri="{FF2B5EF4-FFF2-40B4-BE49-F238E27FC236}">
                  <a16:creationId xmlns:a16="http://schemas.microsoft.com/office/drawing/2014/main" id="{55C45061-E769-0C70-0953-13FBD0413026}"/>
                </a:ext>
              </a:extLst>
            </p:cNvPr>
            <p:cNvSpPr txBox="1"/>
            <p:nvPr/>
          </p:nvSpPr>
          <p:spPr>
            <a:xfrm>
              <a:off x="2936551" y="1957255"/>
              <a:ext cx="1050951" cy="5565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ctr">
              <a:spAutoFit/>
            </a:bodyPr>
            <a:lstStyle/>
            <a:p>
              <a:pPr algn="ctr">
                <a:spcBef>
                  <a:spcPts val="150"/>
                </a:spcBef>
              </a:pPr>
              <a:r>
                <a:rPr lang="it-IT" sz="1600" b="1" dirty="0">
                  <a:solidFill>
                    <a:srgbClr val="F05354"/>
                  </a:solidFill>
                  <a:latin typeface="+mn-lt"/>
                </a:rPr>
                <a:t>Sampling zone</a:t>
              </a:r>
              <a:endParaRPr lang="it-IT" sz="1400" b="1" dirty="0">
                <a:solidFill>
                  <a:srgbClr val="F05354"/>
                </a:solidFill>
                <a:latin typeface="+mn-lt"/>
              </a:endParaRPr>
            </a:p>
          </p:txBody>
        </p:sp>
        <p:sp>
          <p:nvSpPr>
            <p:cNvPr id="6" name="CasellaDiTesto 5">
              <a:extLst>
                <a:ext uri="{FF2B5EF4-FFF2-40B4-BE49-F238E27FC236}">
                  <a16:creationId xmlns:a16="http://schemas.microsoft.com/office/drawing/2014/main" id="{2394D016-266F-B84F-451C-8C4F5A480C11}"/>
                </a:ext>
              </a:extLst>
            </p:cNvPr>
            <p:cNvSpPr txBox="1"/>
            <p:nvPr/>
          </p:nvSpPr>
          <p:spPr>
            <a:xfrm>
              <a:off x="2178339" y="3993841"/>
              <a:ext cx="1848256" cy="8027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ctr">
              <a:spAutoFit/>
            </a:bodyPr>
            <a:lstStyle/>
            <a:p>
              <a:pPr algn="ctr">
                <a:spcBef>
                  <a:spcPts val="150"/>
                </a:spcBef>
              </a:pPr>
              <a:r>
                <a:rPr lang="it-IT" sz="1600" b="1" dirty="0">
                  <a:solidFill>
                    <a:srgbClr val="F05354"/>
                  </a:solidFill>
                  <a:latin typeface="+mn-lt"/>
                </a:rPr>
                <a:t>Collection with optical </a:t>
              </a:r>
              <a:r>
                <a:rPr lang="it-IT" sz="1600" b="1" dirty="0" err="1">
                  <a:solidFill>
                    <a:srgbClr val="F05354"/>
                  </a:solidFill>
                  <a:latin typeface="+mn-lt"/>
                </a:rPr>
                <a:t>fiber</a:t>
              </a:r>
              <a:r>
                <a:rPr lang="it-IT" sz="1600" b="1" dirty="0">
                  <a:solidFill>
                    <a:srgbClr val="F05354"/>
                  </a:solidFill>
                  <a:latin typeface="+mn-lt"/>
                </a:rPr>
                <a:t> to </a:t>
              </a:r>
              <a:r>
                <a:rPr lang="it-IT" sz="1600" b="1" dirty="0" err="1">
                  <a:solidFill>
                    <a:srgbClr val="F05354"/>
                  </a:solidFill>
                  <a:latin typeface="+mn-lt"/>
                </a:rPr>
                <a:t>monochromator</a:t>
              </a:r>
              <a:endParaRPr lang="it-IT" sz="1400" b="1" dirty="0">
                <a:solidFill>
                  <a:srgbClr val="F05354"/>
                </a:solidFill>
                <a:latin typeface="+mn-l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hape 4">
            <a:extLst>
              <a:ext uri="{FF2B5EF4-FFF2-40B4-BE49-F238E27FC236}">
                <a16:creationId xmlns:a16="http://schemas.microsoft.com/office/drawing/2014/main" id="{56A8D406-85F1-BA1E-0F63-4BD9443D25D4}"/>
              </a:ext>
            </a:extLst>
          </p:cNvPr>
          <p:cNvSpPr/>
          <p:nvPr/>
        </p:nvSpPr>
        <p:spPr>
          <a:xfrm>
            <a:off x="6093662" y="4215692"/>
            <a:ext cx="2545863" cy="868680"/>
          </a:xfrm>
          <a:prstGeom prst="roundRect">
            <a:avLst>
              <a:gd name="adj" fmla="val 6338"/>
            </a:avLst>
          </a:prstGeom>
          <a:solidFill>
            <a:srgbClr val="FFFFFF"/>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pic>
        <p:nvPicPr>
          <p:cNvPr id="7" name="Immagine 6">
            <a:extLst>
              <a:ext uri="{FF2B5EF4-FFF2-40B4-BE49-F238E27FC236}">
                <a16:creationId xmlns:a16="http://schemas.microsoft.com/office/drawing/2014/main" id="{54414B96-4D62-3A47-1B6A-9EF69151FDC1}"/>
              </a:ext>
            </a:extLst>
          </p:cNvPr>
          <p:cNvPicPr>
            <a:picLocks noChangeAspect="1"/>
          </p:cNvPicPr>
          <p:nvPr/>
        </p:nvPicPr>
        <p:blipFill>
          <a:blip r:embed="rId2"/>
          <a:stretch>
            <a:fillRect/>
          </a:stretch>
        </p:blipFill>
        <p:spPr>
          <a:xfrm>
            <a:off x="626036" y="921554"/>
            <a:ext cx="5193446" cy="3554046"/>
          </a:xfrm>
          <a:prstGeom prst="rect">
            <a:avLst/>
          </a:prstGeom>
        </p:spPr>
      </p:pic>
      <p:pic>
        <p:nvPicPr>
          <p:cNvPr id="8" name="Immagine 7">
            <a:extLst>
              <a:ext uri="{FF2B5EF4-FFF2-40B4-BE49-F238E27FC236}">
                <a16:creationId xmlns:a16="http://schemas.microsoft.com/office/drawing/2014/main" id="{F13138D2-A6E1-BCDD-0C19-D1B827DF786F}"/>
              </a:ext>
            </a:extLst>
          </p:cNvPr>
          <p:cNvPicPr>
            <a:picLocks noChangeAspect="1"/>
          </p:cNvPicPr>
          <p:nvPr/>
        </p:nvPicPr>
        <p:blipFill>
          <a:blip r:embed="rId3"/>
          <a:stretch>
            <a:fillRect/>
          </a:stretch>
        </p:blipFill>
        <p:spPr>
          <a:xfrm>
            <a:off x="6158515" y="743000"/>
            <a:ext cx="2416158" cy="1751542"/>
          </a:xfrm>
          <a:prstGeom prst="rect">
            <a:avLst/>
          </a:prstGeom>
        </p:spPr>
      </p:pic>
      <p:pic>
        <p:nvPicPr>
          <p:cNvPr id="9" name="Immagine 8">
            <a:extLst>
              <a:ext uri="{FF2B5EF4-FFF2-40B4-BE49-F238E27FC236}">
                <a16:creationId xmlns:a16="http://schemas.microsoft.com/office/drawing/2014/main" id="{00258100-F12F-6AC5-B007-AB8F94998552}"/>
              </a:ext>
            </a:extLst>
          </p:cNvPr>
          <p:cNvPicPr>
            <a:picLocks noChangeAspect="1"/>
          </p:cNvPicPr>
          <p:nvPr/>
        </p:nvPicPr>
        <p:blipFill>
          <a:blip r:embed="rId4"/>
          <a:stretch>
            <a:fillRect/>
          </a:stretch>
        </p:blipFill>
        <p:spPr>
          <a:xfrm>
            <a:off x="6178652" y="2535674"/>
            <a:ext cx="2375884" cy="1633846"/>
          </a:xfrm>
          <a:prstGeom prst="rect">
            <a:avLst/>
          </a:prstGeom>
        </p:spPr>
      </p:pic>
      <p:sp>
        <p:nvSpPr>
          <p:cNvPr id="10" name="Text 4">
            <a:extLst>
              <a:ext uri="{FF2B5EF4-FFF2-40B4-BE49-F238E27FC236}">
                <a16:creationId xmlns:a16="http://schemas.microsoft.com/office/drawing/2014/main" id="{5C21F261-AEC5-AA49-8AE7-D48A62D78B66}"/>
              </a:ext>
            </a:extLst>
          </p:cNvPr>
          <p:cNvSpPr/>
          <p:nvPr/>
        </p:nvSpPr>
        <p:spPr>
          <a:xfrm>
            <a:off x="6061237" y="4210652"/>
            <a:ext cx="2675567" cy="868680"/>
          </a:xfrm>
          <a:prstGeom prst="rect">
            <a:avLst/>
          </a:prstGeom>
          <a:noFill/>
          <a:ln/>
        </p:spPr>
        <p:txBody>
          <a:bodyPr wrap="square" rtlCol="0" anchor="ctr"/>
          <a:lstStyle/>
          <a:p>
            <a:pPr marL="0" indent="0">
              <a:lnSpc>
                <a:spcPts val="1500"/>
              </a:lnSpc>
              <a:buNone/>
            </a:pPr>
            <a:r>
              <a:rPr lang="en-US" sz="1200" b="1" dirty="0">
                <a:solidFill>
                  <a:srgbClr val="1B2A4A"/>
                </a:solidFill>
                <a:latin typeface="Calibri" pitchFamily="34" charset="0"/>
                <a:ea typeface="Calibri" pitchFamily="34" charset="-122"/>
                <a:cs typeface="Calibri" pitchFamily="34" charset="-120"/>
              </a:rPr>
              <a:t>Ambient vs humid feed:  </a:t>
            </a:r>
            <a:r>
              <a:rPr lang="en-US" sz="1200" dirty="0">
                <a:solidFill>
                  <a:srgbClr val="22303F"/>
                </a:solidFill>
                <a:latin typeface="Calibri" pitchFamily="34" charset="0"/>
                <a:ea typeface="Calibri" pitchFamily="34" charset="-122"/>
                <a:cs typeface="Calibri" pitchFamily="34" charset="-120"/>
              </a:rPr>
              <a:t>adding water vapour to the plasma feed enhances HNO₃ and other oxygenated nitrogen species relevant to PAF chemistry.</a:t>
            </a:r>
            <a:endParaRPr lang="en-US" sz="1200" dirty="0"/>
          </a:p>
        </p:txBody>
      </p:sp>
      <p:sp>
        <p:nvSpPr>
          <p:cNvPr id="11" name="Text 2">
            <a:extLst>
              <a:ext uri="{FF2B5EF4-FFF2-40B4-BE49-F238E27FC236}">
                <a16:creationId xmlns:a16="http://schemas.microsoft.com/office/drawing/2014/main" id="{FDF0E1D8-247E-3653-DD69-DBB76434D9F2}"/>
              </a:ext>
            </a:extLst>
          </p:cNvPr>
          <p:cNvSpPr/>
          <p:nvPr/>
        </p:nvSpPr>
        <p:spPr>
          <a:xfrm>
            <a:off x="1509880" y="4475600"/>
            <a:ext cx="3425757" cy="320040"/>
          </a:xfrm>
          <a:prstGeom prst="rect">
            <a:avLst/>
          </a:prstGeom>
          <a:noFill/>
          <a:ln/>
        </p:spPr>
        <p:txBody>
          <a:bodyPr wrap="square" lIns="0" tIns="0" rIns="0" bIns="0" rtlCol="0" anchor="ctr"/>
          <a:lstStyle/>
          <a:p>
            <a:pPr marL="0" indent="0" algn="ctr">
              <a:buNone/>
            </a:pPr>
            <a:r>
              <a:rPr lang="en-US" sz="1050" i="1" dirty="0">
                <a:solidFill>
                  <a:srgbClr val="5C6B70"/>
                </a:solidFill>
                <a:latin typeface="Arial" pitchFamily="34" charset="0"/>
                <a:ea typeface="Arial" pitchFamily="34" charset="-122"/>
                <a:cs typeface="Arial" pitchFamily="34" charset="-120"/>
              </a:rPr>
              <a:t>FT-IR of effluent gases: N₂O, NO₂, HNO₃, N₂O₅, O₃, CO₂</a:t>
            </a:r>
            <a:endParaRPr lang="en-US" sz="1050" dirty="0"/>
          </a:p>
        </p:txBody>
      </p:sp>
      <p:sp>
        <p:nvSpPr>
          <p:cNvPr id="13" name="Text 0">
            <a:extLst>
              <a:ext uri="{FF2B5EF4-FFF2-40B4-BE49-F238E27FC236}">
                <a16:creationId xmlns:a16="http://schemas.microsoft.com/office/drawing/2014/main" id="{D044544E-47C3-FA24-50B8-0AFBB7E9C4F1}"/>
              </a:ext>
            </a:extLst>
          </p:cNvPr>
          <p:cNvSpPr/>
          <p:nvPr/>
        </p:nvSpPr>
        <p:spPr>
          <a:xfrm>
            <a:off x="457524" y="198345"/>
            <a:ext cx="7259753" cy="274320"/>
          </a:xfrm>
          <a:prstGeom prst="rect">
            <a:avLst/>
          </a:prstGeom>
          <a:noFill/>
          <a:ln/>
        </p:spPr>
        <p:txBody>
          <a:bodyPr wrap="square" rtlCol="0" anchor="ctr"/>
          <a:lstStyle/>
          <a:p>
            <a:pPr marL="0" indent="0">
              <a:buNone/>
            </a:pPr>
            <a:r>
              <a:rPr lang="en-US" sz="1250" b="1" kern="0" spc="200" dirty="0">
                <a:solidFill>
                  <a:schemeClr val="accent5">
                    <a:lumMod val="60000"/>
                    <a:lumOff val="40000"/>
                  </a:schemeClr>
                </a:solidFill>
                <a:latin typeface="Calibri" pitchFamily="34" charset="0"/>
                <a:ea typeface="Calibri" pitchFamily="34" charset="-122"/>
                <a:cs typeface="Calibri" pitchFamily="34" charset="-120"/>
              </a:rPr>
              <a:t>DIAGNOSTICS · FTIR</a:t>
            </a:r>
            <a:endParaRPr lang="en-US" sz="1250" dirty="0">
              <a:solidFill>
                <a:schemeClr val="accent5">
                  <a:lumMod val="60000"/>
                  <a:lumOff val="40000"/>
                </a:schemeClr>
              </a:solidFill>
            </a:endParaRPr>
          </a:p>
        </p:txBody>
      </p:sp>
      <p:sp>
        <p:nvSpPr>
          <p:cNvPr id="14" name="Text 1">
            <a:extLst>
              <a:ext uri="{FF2B5EF4-FFF2-40B4-BE49-F238E27FC236}">
                <a16:creationId xmlns:a16="http://schemas.microsoft.com/office/drawing/2014/main" id="{812CA566-EC31-7687-3C0A-35B1E4321159}"/>
              </a:ext>
            </a:extLst>
          </p:cNvPr>
          <p:cNvSpPr>
            <a:spLocks noGrp="1"/>
          </p:cNvSpPr>
          <p:nvPr>
            <p:ph type="title"/>
          </p:nvPr>
        </p:nvSpPr>
        <p:spPr>
          <a:xfrm>
            <a:off x="746125" y="347860"/>
            <a:ext cx="7034213" cy="698500"/>
          </a:xfrm>
          <a:prstGeom prst="rect">
            <a:avLst/>
          </a:prstGeom>
          <a:noFill/>
          <a:ln/>
        </p:spPr>
        <p:txBody>
          <a:bodyPr wrap="square" lIns="0" tIns="0" rIns="0" bIns="0" rtlCol="0" anchor="ctr">
            <a:normAutofit/>
          </a:bodyPr>
          <a:lstStyle/>
          <a:p>
            <a:pPr marL="0" indent="0">
              <a:buNone/>
            </a:pPr>
            <a:r>
              <a:rPr lang="en-US" b="1" dirty="0">
                <a:solidFill>
                  <a:srgbClr val="535353"/>
                </a:solidFill>
                <a:latin typeface="Calibri" pitchFamily="34" charset="0"/>
                <a:ea typeface="Calibri" pitchFamily="34" charset="-122"/>
                <a:cs typeface="Calibri" pitchFamily="34" charset="-120"/>
              </a:rPr>
              <a:t>Long-lived RONS in the effluent</a:t>
            </a:r>
            <a:endParaRPr lang="en-US" dirty="0">
              <a:solidFill>
                <a:srgbClr val="535353"/>
              </a:solidFill>
            </a:endParaRPr>
          </a:p>
        </p:txBody>
      </p:sp>
    </p:spTree>
    <p:extLst>
      <p:ext uri="{BB962C8B-B14F-4D97-AF65-F5344CB8AC3E}">
        <p14:creationId xmlns:p14="http://schemas.microsoft.com/office/powerpoint/2010/main" val="38751175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1FD064C1-C37E-3C3E-F490-46C488B7C6CE}"/>
              </a:ext>
            </a:extLst>
          </p:cNvPr>
          <p:cNvSpPr>
            <a:spLocks noGrp="1"/>
          </p:cNvSpPr>
          <p:nvPr>
            <p:ph type="title"/>
          </p:nvPr>
        </p:nvSpPr>
        <p:spPr>
          <a:xfrm>
            <a:off x="745423" y="387540"/>
            <a:ext cx="7034915" cy="697761"/>
          </a:xfrm>
        </p:spPr>
        <p:txBody>
          <a:bodyPr/>
          <a:lstStyle/>
          <a:p>
            <a:r>
              <a:rPr lang="it-IT" dirty="0" err="1"/>
              <a:t>Condensed</a:t>
            </a:r>
            <a:r>
              <a:rPr lang="it-IT" dirty="0"/>
              <a:t> PAF </a:t>
            </a:r>
            <a:r>
              <a:rPr lang="it-IT" dirty="0" err="1"/>
              <a:t>composition</a:t>
            </a:r>
            <a:endParaRPr lang="it-IT" dirty="0"/>
          </a:p>
        </p:txBody>
      </p:sp>
      <p:sp>
        <p:nvSpPr>
          <p:cNvPr id="5" name="Text 3">
            <a:extLst>
              <a:ext uri="{FF2B5EF4-FFF2-40B4-BE49-F238E27FC236}">
                <a16:creationId xmlns:a16="http://schemas.microsoft.com/office/drawing/2014/main" id="{F5C7E42F-C6D4-8247-77A1-8399BE53E325}"/>
              </a:ext>
            </a:extLst>
          </p:cNvPr>
          <p:cNvSpPr/>
          <p:nvPr/>
        </p:nvSpPr>
        <p:spPr>
          <a:xfrm>
            <a:off x="872289" y="1225036"/>
            <a:ext cx="3157369" cy="320040"/>
          </a:xfrm>
          <a:prstGeom prst="rect">
            <a:avLst/>
          </a:prstGeom>
          <a:noFill/>
          <a:ln/>
        </p:spPr>
        <p:txBody>
          <a:bodyPr wrap="square" rtlCol="0" anchor="ctr"/>
          <a:lstStyle/>
          <a:p>
            <a:pPr marL="0" indent="0">
              <a:buNone/>
            </a:pPr>
            <a:r>
              <a:rPr lang="en-US" sz="1500" b="1" dirty="0">
                <a:solidFill>
                  <a:srgbClr val="2C7A7B"/>
                </a:solidFill>
                <a:latin typeface="Calibri" pitchFamily="34" charset="0"/>
                <a:ea typeface="Calibri" pitchFamily="34" charset="-122"/>
                <a:cs typeface="Calibri" pitchFamily="34" charset="-120"/>
              </a:rPr>
              <a:t>Time-dependent chemistry</a:t>
            </a:r>
            <a:endParaRPr lang="en-US" sz="1500" dirty="0"/>
          </a:p>
        </p:txBody>
      </p:sp>
      <p:sp>
        <p:nvSpPr>
          <p:cNvPr id="6" name="Text 4">
            <a:extLst>
              <a:ext uri="{FF2B5EF4-FFF2-40B4-BE49-F238E27FC236}">
                <a16:creationId xmlns:a16="http://schemas.microsoft.com/office/drawing/2014/main" id="{5FEDD591-8FB4-17B5-1F0C-E38DA7E43650}"/>
              </a:ext>
            </a:extLst>
          </p:cNvPr>
          <p:cNvSpPr/>
          <p:nvPr/>
        </p:nvSpPr>
        <p:spPr>
          <a:xfrm>
            <a:off x="795850" y="1765570"/>
            <a:ext cx="3214353" cy="2585612"/>
          </a:xfrm>
          <a:prstGeom prst="rect">
            <a:avLst/>
          </a:prstGeom>
          <a:noFill/>
          <a:ln/>
        </p:spPr>
        <p:txBody>
          <a:bodyPr wrap="square" rtlCol="0" anchor="ctr"/>
          <a:lstStyle/>
          <a:p>
            <a:pPr marL="342900" indent="-342900">
              <a:lnSpc>
                <a:spcPts val="1600"/>
              </a:lnSpc>
              <a:spcAft>
                <a:spcPts val="900"/>
              </a:spcAft>
              <a:buSzPct val="100000"/>
              <a:buChar char="•"/>
            </a:pPr>
            <a:r>
              <a:rPr lang="en-US" sz="1280" dirty="0">
                <a:solidFill>
                  <a:srgbClr val="22303F"/>
                </a:solidFill>
                <a:latin typeface="Calibri" pitchFamily="34" charset="0"/>
                <a:ea typeface="Calibri" pitchFamily="34" charset="-122"/>
                <a:cs typeface="Calibri" pitchFamily="34" charset="-120"/>
              </a:rPr>
              <a:t>NO₃⁻ becomes the dominant species: ~40 → 445 mg L⁻¹ (1 → 10 min).</a:t>
            </a:r>
            <a:endParaRPr lang="en-US" sz="1280" dirty="0"/>
          </a:p>
          <a:p>
            <a:pPr marL="342900" indent="-342900">
              <a:lnSpc>
                <a:spcPts val="1600"/>
              </a:lnSpc>
              <a:spcAft>
                <a:spcPts val="900"/>
              </a:spcAft>
              <a:buSzPct val="100000"/>
              <a:buChar char="•"/>
            </a:pPr>
            <a:r>
              <a:rPr lang="en-US" sz="1280" dirty="0">
                <a:solidFill>
                  <a:srgbClr val="22303F"/>
                </a:solidFill>
                <a:latin typeface="Calibri" pitchFamily="34" charset="0"/>
                <a:ea typeface="Calibri" pitchFamily="34" charset="-122"/>
                <a:cs typeface="Calibri" pitchFamily="34" charset="-120"/>
              </a:rPr>
              <a:t>H₂O₂ rises to 3.5 mg L⁻¹ by 10 min; NO₂⁻ reaches 1.5 mg L⁻¹ then plateaus.</a:t>
            </a:r>
            <a:endParaRPr lang="en-US" sz="1280" dirty="0"/>
          </a:p>
          <a:p>
            <a:pPr marL="342900" indent="-342900">
              <a:lnSpc>
                <a:spcPts val="1600"/>
              </a:lnSpc>
              <a:spcAft>
                <a:spcPts val="900"/>
              </a:spcAft>
              <a:buSzPct val="100000"/>
              <a:buChar char="•"/>
            </a:pPr>
            <a:r>
              <a:rPr lang="en-US" sz="1280" dirty="0">
                <a:solidFill>
                  <a:srgbClr val="22303F"/>
                </a:solidFill>
                <a:latin typeface="Calibri" pitchFamily="34" charset="0"/>
                <a:ea typeface="Calibri" pitchFamily="34" charset="-122"/>
                <a:cs typeface="Calibri" pitchFamily="34" charset="-120"/>
              </a:rPr>
              <a:t>pH drops from 6 to 2.5, acidification tracks nitric-acid uptake.</a:t>
            </a:r>
            <a:endParaRPr lang="en-US" sz="1280" dirty="0"/>
          </a:p>
          <a:p>
            <a:pPr marL="342900" indent="-342900">
              <a:lnSpc>
                <a:spcPts val="1600"/>
              </a:lnSpc>
              <a:spcAft>
                <a:spcPts val="900"/>
              </a:spcAft>
              <a:buSzPct val="100000"/>
              <a:buChar char="•"/>
            </a:pPr>
            <a:r>
              <a:rPr lang="en-US" sz="1280" dirty="0">
                <a:solidFill>
                  <a:srgbClr val="22303F"/>
                </a:solidFill>
                <a:latin typeface="Calibri" pitchFamily="34" charset="0"/>
                <a:ea typeface="Calibri" pitchFamily="34" charset="-122"/>
                <a:cs typeface="Calibri" pitchFamily="34" charset="-120"/>
              </a:rPr>
              <a:t>Condensation promotes gas-to-liquid uptake, favouring nitrate accumulation.</a:t>
            </a:r>
            <a:endParaRPr lang="en-US" sz="1280" dirty="0"/>
          </a:p>
          <a:p>
            <a:pPr marL="342900" indent="-342900">
              <a:lnSpc>
                <a:spcPts val="1600"/>
              </a:lnSpc>
              <a:spcAft>
                <a:spcPts val="900"/>
              </a:spcAft>
              <a:buSzPct val="100000"/>
              <a:buChar char="•"/>
            </a:pPr>
            <a:r>
              <a:rPr lang="en-US" sz="1280" dirty="0">
                <a:solidFill>
                  <a:srgbClr val="22303F"/>
                </a:solidFill>
                <a:latin typeface="Calibri" pitchFamily="34" charset="0"/>
                <a:ea typeface="Calibri" pitchFamily="34" charset="-122"/>
                <a:cs typeface="Calibri" pitchFamily="34" charset="-120"/>
              </a:rPr>
              <a:t>H₂O₂, NO₂⁻, NO₃⁻ and acidic pH drive antimicrobial oxidative stress.</a:t>
            </a:r>
            <a:endParaRPr lang="en-US" sz="1280" dirty="0"/>
          </a:p>
        </p:txBody>
      </p:sp>
      <p:sp>
        <p:nvSpPr>
          <p:cNvPr id="8" name="Text 0">
            <a:extLst>
              <a:ext uri="{FF2B5EF4-FFF2-40B4-BE49-F238E27FC236}">
                <a16:creationId xmlns:a16="http://schemas.microsoft.com/office/drawing/2014/main" id="{F5A0CE47-2E76-BC57-1400-78D0649DC7A4}"/>
              </a:ext>
            </a:extLst>
          </p:cNvPr>
          <p:cNvSpPr/>
          <p:nvPr/>
        </p:nvSpPr>
        <p:spPr>
          <a:xfrm>
            <a:off x="457524" y="198345"/>
            <a:ext cx="7259753" cy="274320"/>
          </a:xfrm>
          <a:prstGeom prst="rect">
            <a:avLst/>
          </a:prstGeom>
          <a:noFill/>
          <a:ln/>
        </p:spPr>
        <p:txBody>
          <a:bodyPr wrap="square" rtlCol="0" anchor="ctr"/>
          <a:lstStyle/>
          <a:p>
            <a:pPr marL="0" indent="0">
              <a:buNone/>
            </a:pPr>
            <a:r>
              <a:rPr lang="en-US" sz="1250" b="1" kern="0" spc="200" dirty="0">
                <a:solidFill>
                  <a:schemeClr val="accent5">
                    <a:lumMod val="60000"/>
                    <a:lumOff val="40000"/>
                  </a:schemeClr>
                </a:solidFill>
                <a:latin typeface="Calibri" pitchFamily="34" charset="0"/>
                <a:ea typeface="Calibri" pitchFamily="34" charset="-122"/>
                <a:cs typeface="Calibri" pitchFamily="34" charset="-120"/>
              </a:rPr>
              <a:t>DIAGNOSTICS · LIQUID PHASE</a:t>
            </a:r>
            <a:endParaRPr lang="en-US" sz="1250" dirty="0">
              <a:solidFill>
                <a:schemeClr val="accent5">
                  <a:lumMod val="60000"/>
                  <a:lumOff val="40000"/>
                </a:schemeClr>
              </a:solidFill>
            </a:endParaRPr>
          </a:p>
        </p:txBody>
      </p:sp>
      <p:pic>
        <p:nvPicPr>
          <p:cNvPr id="2" name="Immagine 1">
            <a:extLst>
              <a:ext uri="{FF2B5EF4-FFF2-40B4-BE49-F238E27FC236}">
                <a16:creationId xmlns:a16="http://schemas.microsoft.com/office/drawing/2014/main" id="{A057FEDE-8F8E-F445-129C-A404BB841FA1}"/>
              </a:ext>
            </a:extLst>
          </p:cNvPr>
          <p:cNvPicPr>
            <a:picLocks noChangeAspect="1"/>
          </p:cNvPicPr>
          <p:nvPr/>
        </p:nvPicPr>
        <p:blipFill>
          <a:blip r:embed="rId2"/>
          <a:srcRect l="3298" t="5548" r="2259" b="2537"/>
          <a:stretch>
            <a:fillRect/>
          </a:stretch>
        </p:blipFill>
        <p:spPr>
          <a:xfrm>
            <a:off x="4468238" y="729545"/>
            <a:ext cx="3157369" cy="4215610"/>
          </a:xfrm>
          <a:prstGeom prst="rect">
            <a:avLst/>
          </a:prstGeom>
        </p:spPr>
      </p:pic>
    </p:spTree>
    <p:extLst>
      <p:ext uri="{BB962C8B-B14F-4D97-AF65-F5344CB8AC3E}">
        <p14:creationId xmlns:p14="http://schemas.microsoft.com/office/powerpoint/2010/main" val="32592237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161FA-57C4-6977-14FE-4BD49375204E}"/>
            </a:ext>
          </a:extLst>
        </p:cNvPr>
        <p:cNvGrpSpPr/>
        <p:nvPr/>
      </p:nvGrpSpPr>
      <p:grpSpPr>
        <a:xfrm>
          <a:off x="0" y="0"/>
          <a:ext cx="0" cy="0"/>
          <a:chOff x="0" y="0"/>
          <a:chExt cx="0" cy="0"/>
        </a:xfrm>
      </p:grpSpPr>
      <p:sp>
        <p:nvSpPr>
          <p:cNvPr id="3" name="Titolo 2">
            <a:extLst>
              <a:ext uri="{FF2B5EF4-FFF2-40B4-BE49-F238E27FC236}">
                <a16:creationId xmlns:a16="http://schemas.microsoft.com/office/drawing/2014/main" id="{EA9B1615-1778-3AF9-0BEB-9AF24EC3CE33}"/>
              </a:ext>
            </a:extLst>
          </p:cNvPr>
          <p:cNvSpPr>
            <a:spLocks noGrp="1"/>
          </p:cNvSpPr>
          <p:nvPr>
            <p:ph type="title"/>
          </p:nvPr>
        </p:nvSpPr>
        <p:spPr>
          <a:xfrm>
            <a:off x="745423" y="387540"/>
            <a:ext cx="7034915" cy="697761"/>
          </a:xfrm>
        </p:spPr>
        <p:txBody>
          <a:bodyPr/>
          <a:lstStyle/>
          <a:p>
            <a:r>
              <a:rPr lang="it-IT" dirty="0"/>
              <a:t>Raman </a:t>
            </a:r>
            <a:r>
              <a:rPr lang="it-IT" dirty="0" err="1"/>
              <a:t>Spectroscopy</a:t>
            </a:r>
            <a:endParaRPr lang="it-IT" dirty="0"/>
          </a:p>
        </p:txBody>
      </p:sp>
      <p:sp>
        <p:nvSpPr>
          <p:cNvPr id="8" name="Text 0">
            <a:extLst>
              <a:ext uri="{FF2B5EF4-FFF2-40B4-BE49-F238E27FC236}">
                <a16:creationId xmlns:a16="http://schemas.microsoft.com/office/drawing/2014/main" id="{A4257285-2056-4E7F-7671-946ACE19FE16}"/>
              </a:ext>
            </a:extLst>
          </p:cNvPr>
          <p:cNvSpPr/>
          <p:nvPr/>
        </p:nvSpPr>
        <p:spPr>
          <a:xfrm>
            <a:off x="457524" y="198345"/>
            <a:ext cx="7259753" cy="274320"/>
          </a:xfrm>
          <a:prstGeom prst="rect">
            <a:avLst/>
          </a:prstGeom>
          <a:noFill/>
          <a:ln/>
        </p:spPr>
        <p:txBody>
          <a:bodyPr wrap="square" rtlCol="0" anchor="ctr"/>
          <a:lstStyle/>
          <a:p>
            <a:pPr marL="0" indent="0">
              <a:buNone/>
            </a:pPr>
            <a:r>
              <a:rPr lang="en-US" sz="1250" b="1" kern="0" spc="200" dirty="0">
                <a:solidFill>
                  <a:schemeClr val="accent5">
                    <a:lumMod val="60000"/>
                    <a:lumOff val="40000"/>
                  </a:schemeClr>
                </a:solidFill>
                <a:latin typeface="Calibri" pitchFamily="34" charset="0"/>
                <a:ea typeface="Calibri" pitchFamily="34" charset="-122"/>
                <a:cs typeface="Calibri" pitchFamily="34" charset="-120"/>
              </a:rPr>
              <a:t>DIAGNOSTICS · LIQUID PHASE</a:t>
            </a:r>
            <a:endParaRPr lang="en-US" sz="1250" dirty="0">
              <a:solidFill>
                <a:schemeClr val="accent5">
                  <a:lumMod val="60000"/>
                  <a:lumOff val="40000"/>
                </a:schemeClr>
              </a:solidFill>
            </a:endParaRPr>
          </a:p>
        </p:txBody>
      </p:sp>
      <p:pic>
        <p:nvPicPr>
          <p:cNvPr id="2" name="Image 0" descr="testarea_raman.png">
            <a:extLst>
              <a:ext uri="{FF2B5EF4-FFF2-40B4-BE49-F238E27FC236}">
                <a16:creationId xmlns:a16="http://schemas.microsoft.com/office/drawing/2014/main" id="{8F6E3EF9-A9D6-01EE-5D71-B6E76A69F467}"/>
              </a:ext>
            </a:extLst>
          </p:cNvPr>
          <p:cNvPicPr>
            <a:picLocks noChangeAspect="1"/>
          </p:cNvPicPr>
          <p:nvPr/>
        </p:nvPicPr>
        <p:blipFill>
          <a:blip r:embed="rId2"/>
          <a:srcRect r="50467"/>
          <a:stretch>
            <a:fillRect/>
          </a:stretch>
        </p:blipFill>
        <p:spPr>
          <a:xfrm>
            <a:off x="630383" y="922835"/>
            <a:ext cx="4505821" cy="3248749"/>
          </a:xfrm>
          <a:prstGeom prst="rect">
            <a:avLst/>
          </a:prstGeom>
        </p:spPr>
      </p:pic>
      <p:pic>
        <p:nvPicPr>
          <p:cNvPr id="5" name="Image 1" descr="overlay_all_10.png">
            <a:extLst>
              <a:ext uri="{FF2B5EF4-FFF2-40B4-BE49-F238E27FC236}">
                <a16:creationId xmlns:a16="http://schemas.microsoft.com/office/drawing/2014/main" id="{DE7DB906-84F1-034C-7092-634EACD64738}"/>
              </a:ext>
            </a:extLst>
          </p:cNvPr>
          <p:cNvPicPr>
            <a:picLocks noChangeAspect="1"/>
          </p:cNvPicPr>
          <p:nvPr/>
        </p:nvPicPr>
        <p:blipFill>
          <a:blip r:embed="rId3"/>
          <a:stretch>
            <a:fillRect/>
          </a:stretch>
        </p:blipFill>
        <p:spPr>
          <a:xfrm>
            <a:off x="5312553" y="768926"/>
            <a:ext cx="3628265" cy="2359080"/>
          </a:xfrm>
          <a:prstGeom prst="rect">
            <a:avLst/>
          </a:prstGeom>
        </p:spPr>
      </p:pic>
      <p:pic>
        <p:nvPicPr>
          <p:cNvPr id="6" name="Image 2" descr="calib_clean_50-500.png">
            <a:extLst>
              <a:ext uri="{FF2B5EF4-FFF2-40B4-BE49-F238E27FC236}">
                <a16:creationId xmlns:a16="http://schemas.microsoft.com/office/drawing/2014/main" id="{016FB0BC-5D92-6057-2011-D8AE909DAC5B}"/>
              </a:ext>
            </a:extLst>
          </p:cNvPr>
          <p:cNvPicPr>
            <a:picLocks noChangeAspect="1"/>
          </p:cNvPicPr>
          <p:nvPr/>
        </p:nvPicPr>
        <p:blipFill>
          <a:blip r:embed="rId4"/>
          <a:stretch>
            <a:fillRect/>
          </a:stretch>
        </p:blipFill>
        <p:spPr>
          <a:xfrm>
            <a:off x="5698429" y="3059974"/>
            <a:ext cx="2856514" cy="2083526"/>
          </a:xfrm>
          <a:prstGeom prst="rect">
            <a:avLst/>
          </a:prstGeom>
        </p:spPr>
      </p:pic>
      <p:pic>
        <p:nvPicPr>
          <p:cNvPr id="10" name="Image 0" descr="testarea_raman.png">
            <a:extLst>
              <a:ext uri="{FF2B5EF4-FFF2-40B4-BE49-F238E27FC236}">
                <a16:creationId xmlns:a16="http://schemas.microsoft.com/office/drawing/2014/main" id="{9486C021-F2E5-D550-3BA3-EE2AC0102E3B}"/>
              </a:ext>
            </a:extLst>
          </p:cNvPr>
          <p:cNvPicPr>
            <a:picLocks noChangeAspect="1"/>
          </p:cNvPicPr>
          <p:nvPr/>
        </p:nvPicPr>
        <p:blipFill>
          <a:blip r:embed="rId2"/>
          <a:srcRect l="49534" t="10765"/>
          <a:stretch>
            <a:fillRect/>
          </a:stretch>
        </p:blipFill>
        <p:spPr>
          <a:xfrm>
            <a:off x="1918981" y="1535472"/>
            <a:ext cx="1937094" cy="1223271"/>
          </a:xfrm>
          <a:prstGeom prst="rect">
            <a:avLst/>
          </a:prstGeom>
        </p:spPr>
      </p:pic>
      <p:sp>
        <p:nvSpPr>
          <p:cNvPr id="40" name="Raman comment"/>
          <p:cNvSpPr/>
          <p:nvPr/>
        </p:nvSpPr>
        <p:spPr>
          <a:xfrm>
            <a:off x="1210487" y="4098574"/>
            <a:ext cx="3345611" cy="545038"/>
          </a:xfrm>
          <a:prstGeom prst="roundRect">
            <a:avLst>
              <a:gd name="adj" fmla="val 6000"/>
            </a:avLst>
          </a:prstGeom>
          <a:solidFill>
            <a:srgbClr val="F1F4F8"/>
          </a:solidFill>
          <a:ln w="12700">
            <a:solidFill>
              <a:srgbClr val="D8DFE8"/>
            </a:solidFill>
          </a:ln>
        </p:spPr>
        <p:txBody>
          <a:bodyPr wrap="square" lIns="144000" tIns="90000" rIns="144000" bIns="72000" rtlCol="0" anchor="ctr"/>
          <a:lstStyle/>
          <a:p>
            <a:pPr marL="0" indent="0">
              <a:lnSpc>
                <a:spcPts val="1400"/>
              </a:lnSpc>
              <a:buNone/>
            </a:pPr>
            <a:r>
              <a:rPr lang="en-US" sz="1150" dirty="0">
                <a:solidFill>
                  <a:srgbClr val="22303F"/>
                </a:solidFill>
                <a:latin typeface="Calibri" pitchFamily="34" charset="0"/>
              </a:rPr>
              <a:t>The nitrate </a:t>
            </a:r>
            <a:r>
              <a:rPr lang="en-US" sz="1150" b="1" dirty="0">
                <a:solidFill>
                  <a:srgbClr val="2C7A7B"/>
                </a:solidFill>
                <a:latin typeface="Calibri" pitchFamily="34" charset="0"/>
              </a:rPr>
              <a:t>ν₁ symmetric-stretch band (1045 cm⁻¹)</a:t>
            </a:r>
            <a:r>
              <a:rPr lang="en-US" sz="1150" dirty="0">
                <a:solidFill>
                  <a:srgbClr val="22303F"/>
                </a:solidFill>
                <a:latin typeface="Calibri" pitchFamily="34" charset="0"/>
              </a:rPr>
              <a:t> gives a label-free measure of [NO₃⁻]</a:t>
            </a:r>
          </a:p>
        </p:txBody>
      </p:sp>
    </p:spTree>
    <p:extLst>
      <p:ext uri="{BB962C8B-B14F-4D97-AF65-F5344CB8AC3E}">
        <p14:creationId xmlns:p14="http://schemas.microsoft.com/office/powerpoint/2010/main" val="4885024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hape 4">
            <a:extLst>
              <a:ext uri="{FF2B5EF4-FFF2-40B4-BE49-F238E27FC236}">
                <a16:creationId xmlns:a16="http://schemas.microsoft.com/office/drawing/2014/main" id="{F14760B0-BEFA-6CB4-D74E-A29C8C02FE34}"/>
              </a:ext>
            </a:extLst>
          </p:cNvPr>
          <p:cNvSpPr/>
          <p:nvPr/>
        </p:nvSpPr>
        <p:spPr>
          <a:xfrm>
            <a:off x="5769129" y="4237901"/>
            <a:ext cx="1770434" cy="665807"/>
          </a:xfrm>
          <a:prstGeom prst="roundRect">
            <a:avLst>
              <a:gd name="adj" fmla="val 6338"/>
            </a:avLst>
          </a:prstGeom>
          <a:solidFill>
            <a:srgbClr val="FFFFFF"/>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18" name="Shape 4">
            <a:extLst>
              <a:ext uri="{FF2B5EF4-FFF2-40B4-BE49-F238E27FC236}">
                <a16:creationId xmlns:a16="http://schemas.microsoft.com/office/drawing/2014/main" id="{CAA57343-8276-E381-ED91-0FC4ADFA7265}"/>
              </a:ext>
            </a:extLst>
          </p:cNvPr>
          <p:cNvSpPr/>
          <p:nvPr/>
        </p:nvSpPr>
        <p:spPr>
          <a:xfrm>
            <a:off x="4040222" y="965889"/>
            <a:ext cx="3858638" cy="996225"/>
          </a:xfrm>
          <a:prstGeom prst="roundRect">
            <a:avLst>
              <a:gd name="adj" fmla="val 6338"/>
            </a:avLst>
          </a:prstGeom>
          <a:solidFill>
            <a:srgbClr val="FFFFFF"/>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3" name="Titolo 2">
            <a:extLst>
              <a:ext uri="{FF2B5EF4-FFF2-40B4-BE49-F238E27FC236}">
                <a16:creationId xmlns:a16="http://schemas.microsoft.com/office/drawing/2014/main" id="{3EE1AD98-67C7-4750-14A1-472C24D2C9C3}"/>
              </a:ext>
            </a:extLst>
          </p:cNvPr>
          <p:cNvSpPr>
            <a:spLocks noGrp="1"/>
          </p:cNvSpPr>
          <p:nvPr>
            <p:ph type="title"/>
          </p:nvPr>
        </p:nvSpPr>
        <p:spPr>
          <a:xfrm>
            <a:off x="745423" y="377291"/>
            <a:ext cx="7034915" cy="697761"/>
          </a:xfrm>
        </p:spPr>
        <p:txBody>
          <a:bodyPr/>
          <a:lstStyle/>
          <a:p>
            <a:r>
              <a:rPr lang="it-IT" dirty="0"/>
              <a:t>From </a:t>
            </a:r>
            <a:r>
              <a:rPr lang="it-IT" dirty="0" err="1"/>
              <a:t>reactive</a:t>
            </a:r>
            <a:r>
              <a:rPr lang="it-IT" dirty="0"/>
              <a:t> </a:t>
            </a:r>
            <a:r>
              <a:rPr lang="it-IT" dirty="0" err="1"/>
              <a:t>chemistry</a:t>
            </a:r>
            <a:r>
              <a:rPr lang="it-IT" dirty="0"/>
              <a:t> to </a:t>
            </a:r>
            <a:r>
              <a:rPr lang="it-IT" dirty="0" err="1"/>
              <a:t>decontamination</a:t>
            </a:r>
            <a:r>
              <a:rPr lang="it-IT" dirty="0"/>
              <a:t> – </a:t>
            </a:r>
            <a:r>
              <a:rPr lang="it-IT" i="1" dirty="0"/>
              <a:t>in vitro</a:t>
            </a:r>
          </a:p>
        </p:txBody>
      </p:sp>
      <p:pic>
        <p:nvPicPr>
          <p:cNvPr id="11" name="Immagine 10">
            <a:extLst>
              <a:ext uri="{FF2B5EF4-FFF2-40B4-BE49-F238E27FC236}">
                <a16:creationId xmlns:a16="http://schemas.microsoft.com/office/drawing/2014/main" id="{909FAB65-AC68-4B3D-23B2-CBCB8399D05B}"/>
              </a:ext>
            </a:extLst>
          </p:cNvPr>
          <p:cNvPicPr>
            <a:picLocks noChangeAspect="1"/>
          </p:cNvPicPr>
          <p:nvPr/>
        </p:nvPicPr>
        <p:blipFill>
          <a:blip r:embed="rId2"/>
          <a:stretch>
            <a:fillRect/>
          </a:stretch>
        </p:blipFill>
        <p:spPr>
          <a:xfrm>
            <a:off x="4040222" y="2357251"/>
            <a:ext cx="4861287" cy="1834624"/>
          </a:xfrm>
          <a:prstGeom prst="rect">
            <a:avLst/>
          </a:prstGeom>
        </p:spPr>
      </p:pic>
      <p:sp>
        <p:nvSpPr>
          <p:cNvPr id="14" name="Text 0">
            <a:extLst>
              <a:ext uri="{FF2B5EF4-FFF2-40B4-BE49-F238E27FC236}">
                <a16:creationId xmlns:a16="http://schemas.microsoft.com/office/drawing/2014/main" id="{323AA364-C0D9-37CF-FAB5-5E04E0D421CD}"/>
              </a:ext>
            </a:extLst>
          </p:cNvPr>
          <p:cNvSpPr/>
          <p:nvPr/>
        </p:nvSpPr>
        <p:spPr>
          <a:xfrm>
            <a:off x="457524" y="198345"/>
            <a:ext cx="7259753" cy="274320"/>
          </a:xfrm>
          <a:prstGeom prst="rect">
            <a:avLst/>
          </a:prstGeom>
          <a:noFill/>
          <a:ln/>
        </p:spPr>
        <p:txBody>
          <a:bodyPr wrap="square" rtlCol="0" anchor="ctr"/>
          <a:lstStyle/>
          <a:p>
            <a:pPr marL="0" indent="0">
              <a:buNone/>
            </a:pPr>
            <a:r>
              <a:rPr lang="en-US" sz="1250" b="1" kern="0" spc="200" dirty="0">
                <a:solidFill>
                  <a:schemeClr val="accent5">
                    <a:lumMod val="60000"/>
                    <a:lumOff val="40000"/>
                  </a:schemeClr>
                </a:solidFill>
                <a:latin typeface="Calibri" pitchFamily="34" charset="0"/>
                <a:ea typeface="Calibri" pitchFamily="34" charset="-122"/>
                <a:cs typeface="Calibri" pitchFamily="34" charset="-120"/>
              </a:rPr>
              <a:t>TREATMENT PERFORMANCE</a:t>
            </a:r>
            <a:endParaRPr lang="en-US" sz="1250" dirty="0">
              <a:solidFill>
                <a:schemeClr val="accent5">
                  <a:lumMod val="60000"/>
                  <a:lumOff val="40000"/>
                </a:schemeClr>
              </a:solidFill>
            </a:endParaRPr>
          </a:p>
        </p:txBody>
      </p:sp>
      <p:sp>
        <p:nvSpPr>
          <p:cNvPr id="15" name="Text 2">
            <a:extLst>
              <a:ext uri="{FF2B5EF4-FFF2-40B4-BE49-F238E27FC236}">
                <a16:creationId xmlns:a16="http://schemas.microsoft.com/office/drawing/2014/main" id="{991F0794-0B7E-BB26-CA25-BDB2BF8C3E86}"/>
              </a:ext>
            </a:extLst>
          </p:cNvPr>
          <p:cNvSpPr/>
          <p:nvPr/>
        </p:nvSpPr>
        <p:spPr>
          <a:xfrm>
            <a:off x="1129520" y="891378"/>
            <a:ext cx="1928995" cy="320040"/>
          </a:xfrm>
          <a:prstGeom prst="rect">
            <a:avLst/>
          </a:prstGeom>
          <a:noFill/>
          <a:ln/>
        </p:spPr>
        <p:txBody>
          <a:bodyPr wrap="square" lIns="0" tIns="0" rIns="0" bIns="0" rtlCol="0" anchor="ctr"/>
          <a:lstStyle/>
          <a:p>
            <a:pPr marL="0" indent="0" algn="ctr">
              <a:buNone/>
            </a:pPr>
            <a:r>
              <a:rPr lang="en-US" sz="1050" i="1" dirty="0">
                <a:solidFill>
                  <a:srgbClr val="5C6B70"/>
                </a:solidFill>
                <a:latin typeface="Arial" pitchFamily="34" charset="0"/>
                <a:ea typeface="Arial" pitchFamily="34" charset="-122"/>
                <a:cs typeface="Arial" pitchFamily="34" charset="-120"/>
              </a:rPr>
              <a:t>Conidial germination inhibition</a:t>
            </a:r>
            <a:endParaRPr lang="en-US" sz="1050" dirty="0"/>
          </a:p>
        </p:txBody>
      </p:sp>
      <p:sp>
        <p:nvSpPr>
          <p:cNvPr id="16" name="Text 3">
            <a:extLst>
              <a:ext uri="{FF2B5EF4-FFF2-40B4-BE49-F238E27FC236}">
                <a16:creationId xmlns:a16="http://schemas.microsoft.com/office/drawing/2014/main" id="{F870A37C-D8FF-AEAB-2124-716ADEFB88C7}"/>
              </a:ext>
            </a:extLst>
          </p:cNvPr>
          <p:cNvSpPr/>
          <p:nvPr/>
        </p:nvSpPr>
        <p:spPr>
          <a:xfrm>
            <a:off x="4637475" y="2029166"/>
            <a:ext cx="4027850" cy="457200"/>
          </a:xfrm>
          <a:prstGeom prst="rect">
            <a:avLst/>
          </a:prstGeom>
          <a:noFill/>
          <a:ln/>
        </p:spPr>
        <p:txBody>
          <a:bodyPr wrap="square" lIns="0" tIns="0" rIns="0" bIns="0" rtlCol="0" anchor="ctr"/>
          <a:lstStyle/>
          <a:p>
            <a:pPr marL="0" indent="0" algn="ctr">
              <a:buNone/>
            </a:pPr>
            <a:r>
              <a:rPr lang="en-US" sz="1050" b="1" i="1" dirty="0">
                <a:solidFill>
                  <a:srgbClr val="5C6B70"/>
                </a:solidFill>
                <a:latin typeface="Arial" pitchFamily="34" charset="0"/>
                <a:ea typeface="Arial" pitchFamily="34" charset="-122"/>
                <a:cs typeface="Arial" pitchFamily="34" charset="-120"/>
              </a:rPr>
              <a:t>Listeria monocytogenes </a:t>
            </a:r>
            <a:r>
              <a:rPr lang="en-US" sz="1050" i="1" dirty="0">
                <a:solidFill>
                  <a:srgbClr val="5C6B70"/>
                </a:solidFill>
                <a:latin typeface="Arial" pitchFamily="34" charset="0"/>
                <a:ea typeface="Arial" pitchFamily="34" charset="-122"/>
                <a:cs typeface="Arial" pitchFamily="34" charset="-120"/>
              </a:rPr>
              <a:t>(five-strain mix): all conditions (p &lt; 0.05)</a:t>
            </a:r>
            <a:endParaRPr lang="en-US" sz="1050" dirty="0"/>
          </a:p>
        </p:txBody>
      </p:sp>
      <p:sp>
        <p:nvSpPr>
          <p:cNvPr id="17" name="Text 4">
            <a:extLst>
              <a:ext uri="{FF2B5EF4-FFF2-40B4-BE49-F238E27FC236}">
                <a16:creationId xmlns:a16="http://schemas.microsoft.com/office/drawing/2014/main" id="{005B8E71-8E61-0FBF-AA3E-FF5C011020EC}"/>
              </a:ext>
            </a:extLst>
          </p:cNvPr>
          <p:cNvSpPr/>
          <p:nvPr/>
        </p:nvSpPr>
        <p:spPr>
          <a:xfrm>
            <a:off x="4116031" y="1091260"/>
            <a:ext cx="4038431" cy="731520"/>
          </a:xfrm>
          <a:prstGeom prst="rect">
            <a:avLst/>
          </a:prstGeom>
          <a:noFill/>
          <a:ln/>
        </p:spPr>
        <p:txBody>
          <a:bodyPr wrap="square" lIns="0" tIns="0" rIns="0" bIns="0" rtlCol="0" anchor="ctr"/>
          <a:lstStyle/>
          <a:p>
            <a:pPr marL="0" indent="0">
              <a:lnSpc>
                <a:spcPct val="105000"/>
              </a:lnSpc>
              <a:buNone/>
            </a:pPr>
            <a:r>
              <a:rPr lang="en-US" sz="1350" b="1" dirty="0">
                <a:solidFill>
                  <a:srgbClr val="0A5A62"/>
                </a:solidFill>
                <a:latin typeface="Calibri" pitchFamily="34" charset="0"/>
                <a:ea typeface="Calibri" pitchFamily="34" charset="-122"/>
                <a:cs typeface="Calibri" pitchFamily="34" charset="-120"/>
              </a:rPr>
              <a:t>Post-harvest fungi</a:t>
            </a:r>
          </a:p>
          <a:p>
            <a:pPr marL="0" indent="0">
              <a:lnSpc>
                <a:spcPct val="105000"/>
              </a:lnSpc>
              <a:buNone/>
            </a:pPr>
            <a:r>
              <a:rPr lang="en-US" sz="1350" b="1" dirty="0">
                <a:solidFill>
                  <a:srgbClr val="0A5A62"/>
                </a:solidFill>
                <a:latin typeface="Calibri" pitchFamily="34" charset="0"/>
                <a:ea typeface="Calibri" pitchFamily="34" charset="-122"/>
                <a:cs typeface="Calibri" pitchFamily="34" charset="-120"/>
              </a:rPr>
              <a:t> </a:t>
            </a:r>
            <a:r>
              <a:rPr lang="en-US" sz="1350" dirty="0">
                <a:solidFill>
                  <a:srgbClr val="535353"/>
                </a:solidFill>
                <a:latin typeface="Calibri" pitchFamily="34" charset="0"/>
                <a:ea typeface="Calibri" pitchFamily="34" charset="-122"/>
                <a:cs typeface="Calibri" pitchFamily="34" charset="-120"/>
              </a:rPr>
              <a:t>Complete spore inhibition after 3–5 min for most species; M. fructicola most sensitive, A. alternata / A. carbonarius most resistant.</a:t>
            </a:r>
            <a:endParaRPr lang="en-US" sz="1350" dirty="0">
              <a:solidFill>
                <a:srgbClr val="535353"/>
              </a:solidFill>
            </a:endParaRPr>
          </a:p>
        </p:txBody>
      </p:sp>
      <p:sp>
        <p:nvSpPr>
          <p:cNvPr id="20" name="Text 15">
            <a:extLst>
              <a:ext uri="{FF2B5EF4-FFF2-40B4-BE49-F238E27FC236}">
                <a16:creationId xmlns:a16="http://schemas.microsoft.com/office/drawing/2014/main" id="{62F5D17A-E1C8-6DC2-646D-132CDD841C60}"/>
              </a:ext>
            </a:extLst>
          </p:cNvPr>
          <p:cNvSpPr/>
          <p:nvPr/>
        </p:nvSpPr>
        <p:spPr>
          <a:xfrm>
            <a:off x="6211862" y="4232201"/>
            <a:ext cx="882271" cy="411480"/>
          </a:xfrm>
          <a:prstGeom prst="rect">
            <a:avLst/>
          </a:prstGeom>
          <a:noFill/>
          <a:ln/>
        </p:spPr>
        <p:txBody>
          <a:bodyPr wrap="square" rtlCol="0" anchor="ctr"/>
          <a:lstStyle/>
          <a:p>
            <a:pPr marL="0" indent="0" algn="ctr">
              <a:buNone/>
            </a:pPr>
            <a:r>
              <a:rPr lang="en-US" sz="2200" b="1" dirty="0">
                <a:solidFill>
                  <a:srgbClr val="6C4AB6"/>
                </a:solidFill>
                <a:latin typeface="Calibri" pitchFamily="34" charset="0"/>
                <a:ea typeface="Calibri" pitchFamily="34" charset="-122"/>
                <a:cs typeface="Calibri" pitchFamily="34" charset="-120"/>
              </a:rPr>
              <a:t>≤ 30 s</a:t>
            </a:r>
            <a:endParaRPr lang="en-US" sz="2200" dirty="0"/>
          </a:p>
        </p:txBody>
      </p:sp>
      <p:sp>
        <p:nvSpPr>
          <p:cNvPr id="21" name="Text 16">
            <a:extLst>
              <a:ext uri="{FF2B5EF4-FFF2-40B4-BE49-F238E27FC236}">
                <a16:creationId xmlns:a16="http://schemas.microsoft.com/office/drawing/2014/main" id="{28B6EC75-2526-AA6F-57D2-633134562E9C}"/>
              </a:ext>
            </a:extLst>
          </p:cNvPr>
          <p:cNvSpPr/>
          <p:nvPr/>
        </p:nvSpPr>
        <p:spPr>
          <a:xfrm>
            <a:off x="5709115" y="4557164"/>
            <a:ext cx="1887763" cy="274320"/>
          </a:xfrm>
          <a:prstGeom prst="rect">
            <a:avLst/>
          </a:prstGeom>
          <a:noFill/>
          <a:ln/>
        </p:spPr>
        <p:txBody>
          <a:bodyPr wrap="square" rtlCol="0" anchor="ctr"/>
          <a:lstStyle/>
          <a:p>
            <a:pPr marL="0" indent="0" algn="ctr">
              <a:buNone/>
            </a:pPr>
            <a:r>
              <a:rPr lang="en-US" sz="1100" dirty="0">
                <a:solidFill>
                  <a:srgbClr val="535353"/>
                </a:solidFill>
                <a:latin typeface="Calibri" pitchFamily="34" charset="0"/>
                <a:ea typeface="Calibri" pitchFamily="34" charset="-122"/>
                <a:cs typeface="Calibri" pitchFamily="34" charset="-120"/>
              </a:rPr>
              <a:t>for marked in-vitro CFU drop</a:t>
            </a:r>
            <a:endParaRPr lang="en-US" sz="1100" dirty="0">
              <a:solidFill>
                <a:srgbClr val="535353"/>
              </a:solidFill>
            </a:endParaRPr>
          </a:p>
        </p:txBody>
      </p:sp>
      <p:pic>
        <p:nvPicPr>
          <p:cNvPr id="4" name="Immagine 3" descr="Immagine che contiene testo, linea, diagramma, Diagramma&#10;&#10;Il contenuto generato dall'IA potrebbe non essere corretto.">
            <a:extLst>
              <a:ext uri="{FF2B5EF4-FFF2-40B4-BE49-F238E27FC236}">
                <a16:creationId xmlns:a16="http://schemas.microsoft.com/office/drawing/2014/main" id="{75B6CB23-1DB1-A1FE-2474-746908B8D941}"/>
              </a:ext>
            </a:extLst>
          </p:cNvPr>
          <p:cNvPicPr>
            <a:picLocks noChangeAspect="1"/>
          </p:cNvPicPr>
          <p:nvPr/>
        </p:nvPicPr>
        <p:blipFill>
          <a:blip r:embed="rId3"/>
          <a:stretch>
            <a:fillRect/>
          </a:stretch>
        </p:blipFill>
        <p:spPr>
          <a:xfrm>
            <a:off x="645828" y="1253998"/>
            <a:ext cx="3351451" cy="2998124"/>
          </a:xfrm>
          <a:prstGeom prst="rect">
            <a:avLst/>
          </a:prstGeom>
        </p:spPr>
      </p:pic>
      <p:sp>
        <p:nvSpPr>
          <p:cNvPr id="2" name="CasellaDiTesto 1">
            <a:extLst>
              <a:ext uri="{FF2B5EF4-FFF2-40B4-BE49-F238E27FC236}">
                <a16:creationId xmlns:a16="http://schemas.microsoft.com/office/drawing/2014/main" id="{21A64B54-3A20-0544-8EC3-3CEE48D1611D}"/>
              </a:ext>
            </a:extLst>
          </p:cNvPr>
          <p:cNvSpPr txBox="1"/>
          <p:nvPr/>
        </p:nvSpPr>
        <p:spPr>
          <a:xfrm>
            <a:off x="3158246" y="4903708"/>
            <a:ext cx="6007373" cy="2308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it-IT" sz="900" i="1" dirty="0">
                <a:solidFill>
                  <a:schemeClr val="tx2"/>
                </a:solidFill>
              </a:rPr>
              <a:t>Chieffi, D., Aceto, D. et al., </a:t>
            </a:r>
            <a:r>
              <a:rPr lang="en-US" sz="900" b="1" i="1" dirty="0">
                <a:solidFill>
                  <a:schemeClr val="tx2"/>
                </a:solidFill>
              </a:rPr>
              <a:t>Food Research International 236</a:t>
            </a:r>
            <a:r>
              <a:rPr lang="en-US" sz="900" i="1" dirty="0">
                <a:solidFill>
                  <a:schemeClr val="tx2"/>
                </a:solidFill>
              </a:rPr>
              <a:t>,</a:t>
            </a:r>
            <a:r>
              <a:rPr lang="en-US" sz="900" b="1" i="1" dirty="0">
                <a:solidFill>
                  <a:schemeClr val="tx2"/>
                </a:solidFill>
              </a:rPr>
              <a:t> </a:t>
            </a:r>
            <a:r>
              <a:rPr lang="en-US" sz="900" i="1" dirty="0">
                <a:solidFill>
                  <a:schemeClr val="tx2"/>
                </a:solidFill>
              </a:rPr>
              <a:t>119114 (2026) </a:t>
            </a:r>
            <a:r>
              <a:rPr lang="it-IT" sz="900" i="1" dirty="0">
                <a:solidFill>
                  <a:schemeClr val="tx2"/>
                </a:solidFill>
              </a:rPr>
              <a:t> </a:t>
            </a:r>
            <a:r>
              <a:rPr lang="en-GB" sz="900" i="1" dirty="0">
                <a:solidFill>
                  <a:schemeClr val="tx2"/>
                </a:solidFill>
              </a:rPr>
              <a:t>| </a:t>
            </a:r>
            <a:r>
              <a:rPr lang="it-IT" sz="900" i="1" dirty="0">
                <a:solidFill>
                  <a:schemeClr val="tx2"/>
                </a:solidFill>
              </a:rPr>
              <a:t> https://doi.org/10.1016/j.foodres.2026.119114</a:t>
            </a:r>
            <a:endParaRPr lang="en-GB" sz="900" i="1" dirty="0">
              <a:solidFill>
                <a:schemeClr val="tx2"/>
              </a:solidFill>
              <a:effectLst/>
            </a:endParaRPr>
          </a:p>
        </p:txBody>
      </p:sp>
    </p:spTree>
    <p:extLst>
      <p:ext uri="{BB962C8B-B14F-4D97-AF65-F5344CB8AC3E}">
        <p14:creationId xmlns:p14="http://schemas.microsoft.com/office/powerpoint/2010/main" val="40644449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D8E66A-5E84-1369-B0BC-D338CA97F077}"/>
            </a:ext>
          </a:extLst>
        </p:cNvPr>
        <p:cNvGrpSpPr/>
        <p:nvPr/>
      </p:nvGrpSpPr>
      <p:grpSpPr>
        <a:xfrm>
          <a:off x="0" y="0"/>
          <a:ext cx="0" cy="0"/>
          <a:chOff x="0" y="0"/>
          <a:chExt cx="0" cy="0"/>
        </a:xfrm>
      </p:grpSpPr>
      <p:sp>
        <p:nvSpPr>
          <p:cNvPr id="32" name="Shape 4">
            <a:extLst>
              <a:ext uri="{FF2B5EF4-FFF2-40B4-BE49-F238E27FC236}">
                <a16:creationId xmlns:a16="http://schemas.microsoft.com/office/drawing/2014/main" id="{2C135DBC-CF95-0740-74AD-B8B2B70FDD2C}"/>
              </a:ext>
            </a:extLst>
          </p:cNvPr>
          <p:cNvSpPr/>
          <p:nvPr/>
        </p:nvSpPr>
        <p:spPr>
          <a:xfrm>
            <a:off x="4682246" y="4042858"/>
            <a:ext cx="1601477" cy="825827"/>
          </a:xfrm>
          <a:prstGeom prst="roundRect">
            <a:avLst>
              <a:gd name="adj" fmla="val 6338"/>
            </a:avLst>
          </a:prstGeom>
          <a:solidFill>
            <a:srgbClr val="FFFFFF"/>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31" name="Shape 4">
            <a:extLst>
              <a:ext uri="{FF2B5EF4-FFF2-40B4-BE49-F238E27FC236}">
                <a16:creationId xmlns:a16="http://schemas.microsoft.com/office/drawing/2014/main" id="{213049F9-95A8-6BBD-3438-2F6287B54D73}"/>
              </a:ext>
            </a:extLst>
          </p:cNvPr>
          <p:cNvSpPr/>
          <p:nvPr/>
        </p:nvSpPr>
        <p:spPr>
          <a:xfrm>
            <a:off x="4221091" y="1272251"/>
            <a:ext cx="1673101" cy="825827"/>
          </a:xfrm>
          <a:prstGeom prst="roundRect">
            <a:avLst>
              <a:gd name="adj" fmla="val 6338"/>
            </a:avLst>
          </a:prstGeom>
          <a:solidFill>
            <a:srgbClr val="FFFFFF"/>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30" name="Shape 4">
            <a:extLst>
              <a:ext uri="{FF2B5EF4-FFF2-40B4-BE49-F238E27FC236}">
                <a16:creationId xmlns:a16="http://schemas.microsoft.com/office/drawing/2014/main" id="{2D16059D-7273-7F08-53DD-4AE79E5F61F6}"/>
              </a:ext>
            </a:extLst>
          </p:cNvPr>
          <p:cNvSpPr/>
          <p:nvPr/>
        </p:nvSpPr>
        <p:spPr>
          <a:xfrm>
            <a:off x="4221091" y="2616852"/>
            <a:ext cx="1673101" cy="825827"/>
          </a:xfrm>
          <a:prstGeom prst="roundRect">
            <a:avLst>
              <a:gd name="adj" fmla="val 6338"/>
            </a:avLst>
          </a:prstGeom>
          <a:solidFill>
            <a:srgbClr val="FFFFFF"/>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3" name="Titolo 2">
            <a:extLst>
              <a:ext uri="{FF2B5EF4-FFF2-40B4-BE49-F238E27FC236}">
                <a16:creationId xmlns:a16="http://schemas.microsoft.com/office/drawing/2014/main" id="{A9BCC072-1F3B-3108-23B1-D7B42A1E1A68}"/>
              </a:ext>
            </a:extLst>
          </p:cNvPr>
          <p:cNvSpPr>
            <a:spLocks noGrp="1"/>
          </p:cNvSpPr>
          <p:nvPr>
            <p:ph type="title"/>
          </p:nvPr>
        </p:nvSpPr>
        <p:spPr>
          <a:xfrm>
            <a:off x="745423" y="399980"/>
            <a:ext cx="7034915" cy="697761"/>
          </a:xfrm>
        </p:spPr>
        <p:txBody>
          <a:bodyPr/>
          <a:lstStyle/>
          <a:p>
            <a:r>
              <a:rPr lang="it-IT" dirty="0"/>
              <a:t>From </a:t>
            </a:r>
            <a:r>
              <a:rPr lang="it-IT" dirty="0" err="1"/>
              <a:t>reactive</a:t>
            </a:r>
            <a:r>
              <a:rPr lang="it-IT" dirty="0"/>
              <a:t> </a:t>
            </a:r>
            <a:r>
              <a:rPr lang="it-IT" dirty="0" err="1"/>
              <a:t>chemistry</a:t>
            </a:r>
            <a:r>
              <a:rPr lang="it-IT" dirty="0"/>
              <a:t> to </a:t>
            </a:r>
            <a:r>
              <a:rPr lang="it-IT" dirty="0" err="1"/>
              <a:t>decontamination</a:t>
            </a:r>
            <a:r>
              <a:rPr lang="it-IT" dirty="0"/>
              <a:t> – </a:t>
            </a:r>
            <a:r>
              <a:rPr lang="it-IT" i="1" dirty="0"/>
              <a:t>in vivo</a:t>
            </a:r>
            <a:endParaRPr lang="it-IT" dirty="0"/>
          </a:p>
        </p:txBody>
      </p:sp>
      <p:sp>
        <p:nvSpPr>
          <p:cNvPr id="14" name="Text 0">
            <a:extLst>
              <a:ext uri="{FF2B5EF4-FFF2-40B4-BE49-F238E27FC236}">
                <a16:creationId xmlns:a16="http://schemas.microsoft.com/office/drawing/2014/main" id="{05AC1642-3042-8B39-5426-349313171AC3}"/>
              </a:ext>
            </a:extLst>
          </p:cNvPr>
          <p:cNvSpPr/>
          <p:nvPr/>
        </p:nvSpPr>
        <p:spPr>
          <a:xfrm>
            <a:off x="457524" y="198345"/>
            <a:ext cx="7259753" cy="274320"/>
          </a:xfrm>
          <a:prstGeom prst="rect">
            <a:avLst/>
          </a:prstGeom>
          <a:noFill/>
          <a:ln/>
        </p:spPr>
        <p:txBody>
          <a:bodyPr wrap="square" rtlCol="0" anchor="ctr"/>
          <a:lstStyle/>
          <a:p>
            <a:pPr marL="0" indent="0">
              <a:buNone/>
            </a:pPr>
            <a:r>
              <a:rPr lang="en-US" sz="1250" b="1" kern="0" spc="200" dirty="0">
                <a:solidFill>
                  <a:schemeClr val="accent5">
                    <a:lumMod val="60000"/>
                    <a:lumOff val="40000"/>
                  </a:schemeClr>
                </a:solidFill>
                <a:latin typeface="Calibri" pitchFamily="34" charset="0"/>
                <a:ea typeface="Calibri" pitchFamily="34" charset="-122"/>
                <a:cs typeface="Calibri" pitchFamily="34" charset="-120"/>
              </a:rPr>
              <a:t>TREATMENT PERFORMANCE</a:t>
            </a:r>
            <a:endParaRPr lang="en-US" sz="1250" dirty="0">
              <a:solidFill>
                <a:schemeClr val="accent5">
                  <a:lumMod val="60000"/>
                  <a:lumOff val="40000"/>
                </a:schemeClr>
              </a:solidFill>
            </a:endParaRPr>
          </a:p>
        </p:txBody>
      </p:sp>
      <p:pic>
        <p:nvPicPr>
          <p:cNvPr id="15" name="Immagine 14">
            <a:extLst>
              <a:ext uri="{FF2B5EF4-FFF2-40B4-BE49-F238E27FC236}">
                <a16:creationId xmlns:a16="http://schemas.microsoft.com/office/drawing/2014/main" id="{54B775F9-84CC-8A80-BE3B-FF4D888B273B}"/>
              </a:ext>
            </a:extLst>
          </p:cNvPr>
          <p:cNvPicPr>
            <a:picLocks noChangeAspect="1"/>
          </p:cNvPicPr>
          <p:nvPr/>
        </p:nvPicPr>
        <p:blipFill>
          <a:blip r:embed="rId2"/>
          <a:stretch>
            <a:fillRect/>
          </a:stretch>
        </p:blipFill>
        <p:spPr>
          <a:xfrm>
            <a:off x="616880" y="983209"/>
            <a:ext cx="3499863" cy="3082756"/>
          </a:xfrm>
          <a:prstGeom prst="rect">
            <a:avLst/>
          </a:prstGeom>
        </p:spPr>
      </p:pic>
      <p:sp>
        <p:nvSpPr>
          <p:cNvPr id="16" name="Text 2">
            <a:extLst>
              <a:ext uri="{FF2B5EF4-FFF2-40B4-BE49-F238E27FC236}">
                <a16:creationId xmlns:a16="http://schemas.microsoft.com/office/drawing/2014/main" id="{8F519B58-CECD-56E5-C684-D17310AAA2C0}"/>
              </a:ext>
            </a:extLst>
          </p:cNvPr>
          <p:cNvSpPr/>
          <p:nvPr/>
        </p:nvSpPr>
        <p:spPr>
          <a:xfrm>
            <a:off x="638323" y="4056975"/>
            <a:ext cx="3424978" cy="320040"/>
          </a:xfrm>
          <a:prstGeom prst="rect">
            <a:avLst/>
          </a:prstGeom>
          <a:noFill/>
          <a:ln/>
        </p:spPr>
        <p:txBody>
          <a:bodyPr wrap="square" lIns="0" tIns="0" rIns="0" bIns="0" rtlCol="0" anchor="ctr"/>
          <a:lstStyle/>
          <a:p>
            <a:pPr marL="0" indent="0" algn="ctr">
              <a:buNone/>
            </a:pPr>
            <a:r>
              <a:rPr lang="en-US" sz="1050" i="1" dirty="0">
                <a:solidFill>
                  <a:srgbClr val="535353"/>
                </a:solidFill>
                <a:latin typeface="Arial" pitchFamily="34" charset="0"/>
                <a:ea typeface="Arial" pitchFamily="34" charset="-122"/>
                <a:cs typeface="Arial" pitchFamily="34" charset="-120"/>
              </a:rPr>
              <a:t>Strawberries &amp; table grapes — untreated vs. 10 min PAF</a:t>
            </a:r>
            <a:endParaRPr lang="en-US" sz="1050" dirty="0">
              <a:solidFill>
                <a:srgbClr val="535353"/>
              </a:solidFill>
            </a:endParaRPr>
          </a:p>
        </p:txBody>
      </p:sp>
      <p:sp>
        <p:nvSpPr>
          <p:cNvPr id="20" name="Text 3">
            <a:extLst>
              <a:ext uri="{FF2B5EF4-FFF2-40B4-BE49-F238E27FC236}">
                <a16:creationId xmlns:a16="http://schemas.microsoft.com/office/drawing/2014/main" id="{EE69EFCB-DFF6-9434-5327-BF27C9CAB2BD}"/>
              </a:ext>
            </a:extLst>
          </p:cNvPr>
          <p:cNvSpPr/>
          <p:nvPr/>
        </p:nvSpPr>
        <p:spPr>
          <a:xfrm>
            <a:off x="5952217" y="858712"/>
            <a:ext cx="3291840" cy="320040"/>
          </a:xfrm>
          <a:prstGeom prst="rect">
            <a:avLst/>
          </a:prstGeom>
          <a:noFill/>
          <a:ln/>
        </p:spPr>
        <p:txBody>
          <a:bodyPr wrap="square" lIns="0" tIns="0" rIns="0" bIns="0" rtlCol="0" anchor="ctr"/>
          <a:lstStyle/>
          <a:p>
            <a:pPr marL="0" indent="0" algn="ctr">
              <a:buNone/>
            </a:pPr>
            <a:r>
              <a:rPr lang="en-US" sz="1050" i="1" dirty="0">
                <a:solidFill>
                  <a:srgbClr val="535353"/>
                </a:solidFill>
                <a:latin typeface="Arial" pitchFamily="34" charset="0"/>
                <a:ea typeface="Arial" pitchFamily="34" charset="-122"/>
                <a:cs typeface="Arial" pitchFamily="34" charset="-120"/>
              </a:rPr>
              <a:t>Pesticide residues: untreated vs. PAF</a:t>
            </a:r>
            <a:endParaRPr lang="en-US" sz="1050" dirty="0">
              <a:solidFill>
                <a:srgbClr val="535353"/>
              </a:solidFill>
            </a:endParaRPr>
          </a:p>
        </p:txBody>
      </p:sp>
      <p:sp>
        <p:nvSpPr>
          <p:cNvPr id="22" name="Text 5">
            <a:extLst>
              <a:ext uri="{FF2B5EF4-FFF2-40B4-BE49-F238E27FC236}">
                <a16:creationId xmlns:a16="http://schemas.microsoft.com/office/drawing/2014/main" id="{977CDDA4-28C5-7A28-7967-C36003F6D6B8}"/>
              </a:ext>
            </a:extLst>
          </p:cNvPr>
          <p:cNvSpPr/>
          <p:nvPr/>
        </p:nvSpPr>
        <p:spPr>
          <a:xfrm>
            <a:off x="4308481" y="2630783"/>
            <a:ext cx="1175273" cy="457200"/>
          </a:xfrm>
          <a:prstGeom prst="rect">
            <a:avLst/>
          </a:prstGeom>
          <a:noFill/>
          <a:ln/>
        </p:spPr>
        <p:txBody>
          <a:bodyPr wrap="square" lIns="0" tIns="0" rIns="0" bIns="0" rtlCol="0" anchor="ctr"/>
          <a:lstStyle/>
          <a:p>
            <a:pPr marL="0" indent="0">
              <a:buNone/>
            </a:pPr>
            <a:r>
              <a:rPr lang="en-US" sz="2500" b="1" dirty="0">
                <a:solidFill>
                  <a:srgbClr val="0E7C86"/>
                </a:solidFill>
                <a:latin typeface="Calibri" pitchFamily="34" charset="0"/>
                <a:ea typeface="Calibri" pitchFamily="34" charset="-122"/>
                <a:cs typeface="Calibri" pitchFamily="34" charset="-120"/>
              </a:rPr>
              <a:t>45–80 %</a:t>
            </a:r>
            <a:endParaRPr lang="en-US" sz="2500" dirty="0"/>
          </a:p>
        </p:txBody>
      </p:sp>
      <p:sp>
        <p:nvSpPr>
          <p:cNvPr id="23" name="Text 6">
            <a:extLst>
              <a:ext uri="{FF2B5EF4-FFF2-40B4-BE49-F238E27FC236}">
                <a16:creationId xmlns:a16="http://schemas.microsoft.com/office/drawing/2014/main" id="{D41F5F06-3F0C-51FE-2CBB-4AF6C9262B7D}"/>
              </a:ext>
            </a:extLst>
          </p:cNvPr>
          <p:cNvSpPr/>
          <p:nvPr/>
        </p:nvSpPr>
        <p:spPr>
          <a:xfrm>
            <a:off x="4308481" y="2996952"/>
            <a:ext cx="1793838" cy="457200"/>
          </a:xfrm>
          <a:prstGeom prst="rect">
            <a:avLst/>
          </a:prstGeom>
          <a:noFill/>
          <a:ln/>
        </p:spPr>
        <p:txBody>
          <a:bodyPr wrap="square" lIns="0" tIns="0" rIns="0" bIns="0" rtlCol="0" anchor="ctr"/>
          <a:lstStyle/>
          <a:p>
            <a:pPr marL="0" indent="0">
              <a:lnSpc>
                <a:spcPct val="100000"/>
              </a:lnSpc>
              <a:buNone/>
            </a:pPr>
            <a:r>
              <a:rPr lang="en-US" sz="1150" dirty="0">
                <a:solidFill>
                  <a:srgbClr val="535353"/>
                </a:solidFill>
                <a:latin typeface="Calibri" pitchFamily="34" charset="0"/>
                <a:ea typeface="Calibri" pitchFamily="34" charset="-122"/>
                <a:cs typeface="Calibri" pitchFamily="34" charset="-120"/>
              </a:rPr>
              <a:t>fewer rotted table grapes (cultivar-dependent)</a:t>
            </a:r>
            <a:endParaRPr lang="en-US" sz="1150" dirty="0">
              <a:solidFill>
                <a:srgbClr val="535353"/>
              </a:solidFill>
            </a:endParaRPr>
          </a:p>
        </p:txBody>
      </p:sp>
      <p:sp>
        <p:nvSpPr>
          <p:cNvPr id="25" name="Text 8">
            <a:extLst>
              <a:ext uri="{FF2B5EF4-FFF2-40B4-BE49-F238E27FC236}">
                <a16:creationId xmlns:a16="http://schemas.microsoft.com/office/drawing/2014/main" id="{7279D415-FFA8-0BD4-C027-4F528E18671B}"/>
              </a:ext>
            </a:extLst>
          </p:cNvPr>
          <p:cNvSpPr/>
          <p:nvPr/>
        </p:nvSpPr>
        <p:spPr>
          <a:xfrm>
            <a:off x="4305792" y="1273865"/>
            <a:ext cx="1162332" cy="457200"/>
          </a:xfrm>
          <a:prstGeom prst="rect">
            <a:avLst/>
          </a:prstGeom>
          <a:noFill/>
          <a:ln/>
        </p:spPr>
        <p:txBody>
          <a:bodyPr wrap="square" lIns="0" tIns="0" rIns="0" bIns="0" rtlCol="0" anchor="ctr"/>
          <a:lstStyle/>
          <a:p>
            <a:pPr marL="0" indent="0">
              <a:buNone/>
            </a:pPr>
            <a:r>
              <a:rPr lang="en-US" sz="2500" b="1" dirty="0">
                <a:solidFill>
                  <a:srgbClr val="0E7C86"/>
                </a:solidFill>
                <a:latin typeface="Calibri" pitchFamily="34" charset="0"/>
                <a:ea typeface="Calibri" pitchFamily="34" charset="-122"/>
                <a:cs typeface="Calibri" pitchFamily="34" charset="-120"/>
              </a:rPr>
              <a:t>52–74 %</a:t>
            </a:r>
            <a:endParaRPr lang="en-US" sz="2500" dirty="0"/>
          </a:p>
        </p:txBody>
      </p:sp>
      <p:sp>
        <p:nvSpPr>
          <p:cNvPr id="26" name="Text 9">
            <a:extLst>
              <a:ext uri="{FF2B5EF4-FFF2-40B4-BE49-F238E27FC236}">
                <a16:creationId xmlns:a16="http://schemas.microsoft.com/office/drawing/2014/main" id="{C20ECC9E-16BD-0D33-3421-BF4E535E29ED}"/>
              </a:ext>
            </a:extLst>
          </p:cNvPr>
          <p:cNvSpPr/>
          <p:nvPr/>
        </p:nvSpPr>
        <p:spPr>
          <a:xfrm>
            <a:off x="4305792" y="1595785"/>
            <a:ext cx="1559989" cy="457200"/>
          </a:xfrm>
          <a:prstGeom prst="rect">
            <a:avLst/>
          </a:prstGeom>
          <a:noFill/>
          <a:ln/>
        </p:spPr>
        <p:txBody>
          <a:bodyPr wrap="square" lIns="0" tIns="0" rIns="0" bIns="0" rtlCol="0" anchor="ctr"/>
          <a:lstStyle/>
          <a:p>
            <a:pPr marL="0" indent="0">
              <a:lnSpc>
                <a:spcPct val="100000"/>
              </a:lnSpc>
              <a:buNone/>
            </a:pPr>
            <a:r>
              <a:rPr lang="en-US" sz="1150" dirty="0">
                <a:solidFill>
                  <a:srgbClr val="535353"/>
                </a:solidFill>
                <a:latin typeface="Calibri" pitchFamily="34" charset="0"/>
                <a:ea typeface="Calibri" pitchFamily="34" charset="-122"/>
                <a:cs typeface="Calibri" pitchFamily="34" charset="-120"/>
              </a:rPr>
              <a:t>fewer rotted strawberries</a:t>
            </a:r>
            <a:endParaRPr lang="en-US" sz="1150" dirty="0">
              <a:solidFill>
                <a:srgbClr val="535353"/>
              </a:solidFill>
            </a:endParaRPr>
          </a:p>
        </p:txBody>
      </p:sp>
      <p:sp>
        <p:nvSpPr>
          <p:cNvPr id="28" name="Text 11">
            <a:extLst>
              <a:ext uri="{FF2B5EF4-FFF2-40B4-BE49-F238E27FC236}">
                <a16:creationId xmlns:a16="http://schemas.microsoft.com/office/drawing/2014/main" id="{B32AEDDD-7B88-7C51-862E-E8F82A1A2FF6}"/>
              </a:ext>
            </a:extLst>
          </p:cNvPr>
          <p:cNvSpPr/>
          <p:nvPr/>
        </p:nvSpPr>
        <p:spPr>
          <a:xfrm>
            <a:off x="4447311" y="4044603"/>
            <a:ext cx="1791597" cy="457200"/>
          </a:xfrm>
          <a:prstGeom prst="rect">
            <a:avLst/>
          </a:prstGeom>
          <a:noFill/>
          <a:ln/>
        </p:spPr>
        <p:txBody>
          <a:bodyPr wrap="square" lIns="0" tIns="0" rIns="0" bIns="0" rtlCol="0" anchor="ctr"/>
          <a:lstStyle/>
          <a:p>
            <a:pPr marL="0" indent="0" algn="r">
              <a:buNone/>
            </a:pPr>
            <a:r>
              <a:rPr lang="en-US" sz="2500" b="1" dirty="0">
                <a:solidFill>
                  <a:srgbClr val="0E7C86"/>
                </a:solidFill>
                <a:latin typeface="Calibri" pitchFamily="34" charset="0"/>
                <a:ea typeface="Calibri" pitchFamily="34" charset="-122"/>
                <a:cs typeface="Calibri" pitchFamily="34" charset="-120"/>
              </a:rPr>
              <a:t>up to 70 %</a:t>
            </a:r>
            <a:endParaRPr lang="en-US" sz="2500" dirty="0"/>
          </a:p>
        </p:txBody>
      </p:sp>
      <p:sp>
        <p:nvSpPr>
          <p:cNvPr id="29" name="Text 12">
            <a:extLst>
              <a:ext uri="{FF2B5EF4-FFF2-40B4-BE49-F238E27FC236}">
                <a16:creationId xmlns:a16="http://schemas.microsoft.com/office/drawing/2014/main" id="{353D4191-0D28-5CE7-0C79-D1A633F408AC}"/>
              </a:ext>
            </a:extLst>
          </p:cNvPr>
          <p:cNvSpPr/>
          <p:nvPr/>
        </p:nvSpPr>
        <p:spPr>
          <a:xfrm>
            <a:off x="4345128" y="4411485"/>
            <a:ext cx="1881228" cy="457200"/>
          </a:xfrm>
          <a:prstGeom prst="rect">
            <a:avLst/>
          </a:prstGeom>
          <a:noFill/>
          <a:ln/>
        </p:spPr>
        <p:txBody>
          <a:bodyPr wrap="square" lIns="0" tIns="0" rIns="0" bIns="0" rtlCol="0" anchor="ctr"/>
          <a:lstStyle/>
          <a:p>
            <a:pPr marL="0" indent="0" algn="r">
              <a:lnSpc>
                <a:spcPct val="100000"/>
              </a:lnSpc>
              <a:buNone/>
            </a:pPr>
            <a:r>
              <a:rPr lang="en-US" sz="1150" dirty="0">
                <a:solidFill>
                  <a:srgbClr val="535353"/>
                </a:solidFill>
                <a:latin typeface="Calibri" pitchFamily="34" charset="0"/>
                <a:ea typeface="Calibri" pitchFamily="34" charset="-122"/>
                <a:cs typeface="Calibri" pitchFamily="34" charset="-120"/>
              </a:rPr>
              <a:t>reduction of chemical pesticides</a:t>
            </a:r>
            <a:endParaRPr lang="en-US" sz="1150" dirty="0">
              <a:solidFill>
                <a:srgbClr val="535353"/>
              </a:solidFill>
            </a:endParaRPr>
          </a:p>
        </p:txBody>
      </p:sp>
      <p:pic>
        <p:nvPicPr>
          <p:cNvPr id="2" name="Immagine 1">
            <a:extLst>
              <a:ext uri="{FF2B5EF4-FFF2-40B4-BE49-F238E27FC236}">
                <a16:creationId xmlns:a16="http://schemas.microsoft.com/office/drawing/2014/main" id="{D7DE31EE-C783-E7BA-D4EB-7AA13D70323E}"/>
              </a:ext>
            </a:extLst>
          </p:cNvPr>
          <p:cNvPicPr>
            <a:picLocks noChangeAspect="1"/>
          </p:cNvPicPr>
          <p:nvPr/>
        </p:nvPicPr>
        <p:blipFill>
          <a:blip r:embed="rId3"/>
          <a:stretch>
            <a:fillRect/>
          </a:stretch>
        </p:blipFill>
        <p:spPr>
          <a:xfrm>
            <a:off x="6341092" y="1097741"/>
            <a:ext cx="2186027" cy="4012242"/>
          </a:xfrm>
          <a:prstGeom prst="rect">
            <a:avLst/>
          </a:prstGeom>
        </p:spPr>
      </p:pic>
    </p:spTree>
    <p:extLst>
      <p:ext uri="{BB962C8B-B14F-4D97-AF65-F5344CB8AC3E}">
        <p14:creationId xmlns:p14="http://schemas.microsoft.com/office/powerpoint/2010/main" val="6105565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4252717E-C6B0-02BF-3D6A-F6A741E12D19}"/>
              </a:ext>
            </a:extLst>
          </p:cNvPr>
          <p:cNvSpPr>
            <a:spLocks noGrp="1"/>
          </p:cNvSpPr>
          <p:nvPr>
            <p:ph type="title"/>
          </p:nvPr>
        </p:nvSpPr>
        <p:spPr>
          <a:xfrm>
            <a:off x="745423" y="593025"/>
            <a:ext cx="7034915" cy="697761"/>
          </a:xfrm>
        </p:spPr>
        <p:txBody>
          <a:bodyPr>
            <a:normAutofit fontScale="90000"/>
          </a:bodyPr>
          <a:lstStyle/>
          <a:p>
            <a:r>
              <a:rPr lang="en-US" sz="2400" dirty="0">
                <a:solidFill>
                  <a:srgbClr val="535353"/>
                </a:solidFill>
                <a:ea typeface="Calibri" pitchFamily="34" charset="-122"/>
                <a:cs typeface="Calibri" pitchFamily="34" charset="-120"/>
              </a:rPr>
              <a:t>An integrated diagnostic path for plasma agriculture</a:t>
            </a:r>
            <a:br>
              <a:rPr lang="en-US" sz="2400" dirty="0">
                <a:solidFill>
                  <a:srgbClr val="535353"/>
                </a:solidFill>
              </a:rPr>
            </a:br>
            <a:br>
              <a:rPr lang="en-US" sz="2400" dirty="0">
                <a:solidFill>
                  <a:srgbClr val="535353"/>
                </a:solidFill>
              </a:rPr>
            </a:br>
            <a:endParaRPr lang="it-IT" dirty="0">
              <a:solidFill>
                <a:srgbClr val="535353"/>
              </a:solidFill>
            </a:endParaRPr>
          </a:p>
        </p:txBody>
      </p:sp>
      <p:sp>
        <p:nvSpPr>
          <p:cNvPr id="7" name="Text 5">
            <a:extLst>
              <a:ext uri="{FF2B5EF4-FFF2-40B4-BE49-F238E27FC236}">
                <a16:creationId xmlns:a16="http://schemas.microsoft.com/office/drawing/2014/main" id="{123211FE-B49A-647A-48CD-86C13956DF05}"/>
              </a:ext>
            </a:extLst>
          </p:cNvPr>
          <p:cNvSpPr/>
          <p:nvPr/>
        </p:nvSpPr>
        <p:spPr>
          <a:xfrm>
            <a:off x="640080" y="640080"/>
            <a:ext cx="8229600" cy="320040"/>
          </a:xfrm>
          <a:prstGeom prst="rect">
            <a:avLst/>
          </a:prstGeom>
          <a:noFill/>
          <a:ln/>
        </p:spPr>
        <p:txBody>
          <a:bodyPr wrap="square" rtlCol="0" anchor="ctr"/>
          <a:lstStyle/>
          <a:p>
            <a:pPr marL="0" indent="0">
              <a:buNone/>
            </a:pPr>
            <a:endParaRPr lang="en-US" sz="1300" dirty="0"/>
          </a:p>
        </p:txBody>
      </p:sp>
      <p:sp>
        <p:nvSpPr>
          <p:cNvPr id="10" name="Text 8">
            <a:extLst>
              <a:ext uri="{FF2B5EF4-FFF2-40B4-BE49-F238E27FC236}">
                <a16:creationId xmlns:a16="http://schemas.microsoft.com/office/drawing/2014/main" id="{20EA187E-0655-58B4-9051-88484CF97A15}"/>
              </a:ext>
            </a:extLst>
          </p:cNvPr>
          <p:cNvSpPr/>
          <p:nvPr/>
        </p:nvSpPr>
        <p:spPr>
          <a:xfrm>
            <a:off x="640080" y="1487565"/>
            <a:ext cx="5131665" cy="2168370"/>
          </a:xfrm>
          <a:prstGeom prst="rect">
            <a:avLst/>
          </a:prstGeom>
          <a:noFill/>
          <a:ln/>
        </p:spPr>
        <p:txBody>
          <a:bodyPr wrap="square" rtlCol="0" anchor="t"/>
          <a:lstStyle/>
          <a:p>
            <a:pPr marL="285750" indent="-285750">
              <a:lnSpc>
                <a:spcPts val="1500"/>
              </a:lnSpc>
              <a:spcAft>
                <a:spcPts val="800"/>
              </a:spcAft>
              <a:buFont typeface="Arial" pitchFamily="34" charset="0"/>
              <a:buChar char="•"/>
            </a:pPr>
            <a:r>
              <a:rPr lang="en-US" sz="1350" dirty="0">
                <a:latin typeface="Calibri" pitchFamily="34" charset="0"/>
              </a:rPr>
              <a:t>One diagnostic path follows RONS from the discharge field to the treated liquid.</a:t>
            </a:r>
          </a:p>
          <a:p>
            <a:pPr marL="285750" indent="-285750">
              <a:lnSpc>
                <a:spcPts val="1500"/>
              </a:lnSpc>
              <a:spcAft>
                <a:spcPts val="800"/>
              </a:spcAft>
              <a:buFont typeface="Arial" pitchFamily="34" charset="0"/>
              <a:buChar char="•"/>
            </a:pPr>
            <a:r>
              <a:rPr lang="en-US" sz="1350" b="1" dirty="0">
                <a:latin typeface="Calibri" pitchFamily="34" charset="0"/>
              </a:rPr>
              <a:t>Discharge physics. </a:t>
            </a:r>
            <a:r>
              <a:rPr lang="en-US" sz="1350" b="0" dirty="0">
                <a:latin typeface="Calibri" pitchFamily="34" charset="0"/>
              </a:rPr>
              <a:t>38 mJ/burst heats the gas to ≈380 K, OES identifies reactive species and gives E/N trends.</a:t>
            </a:r>
          </a:p>
          <a:p>
            <a:pPr marL="285750" indent="-285750">
              <a:lnSpc>
                <a:spcPts val="1500"/>
              </a:lnSpc>
              <a:spcAft>
                <a:spcPts val="800"/>
              </a:spcAft>
              <a:buFont typeface="Arial" pitchFamily="34" charset="0"/>
              <a:buChar char="•"/>
            </a:pPr>
            <a:r>
              <a:rPr lang="en-US" sz="1350" b="1" dirty="0">
                <a:latin typeface="Calibri" pitchFamily="34" charset="0"/>
              </a:rPr>
              <a:t>Gas phase. </a:t>
            </a:r>
            <a:r>
              <a:rPr lang="en-US" sz="1350" b="0" dirty="0">
                <a:latin typeface="Calibri" pitchFamily="34" charset="0"/>
              </a:rPr>
              <a:t>Calibrated LIF gives absolute NO, OH marks the active zone, FT-IR tracks NOₓ, HNO₃ and O₃.</a:t>
            </a:r>
          </a:p>
          <a:p>
            <a:pPr marL="285750" indent="-285750">
              <a:lnSpc>
                <a:spcPts val="1500"/>
              </a:lnSpc>
              <a:spcAft>
                <a:spcPts val="800"/>
              </a:spcAft>
              <a:buFont typeface="Arial" pitchFamily="34" charset="0"/>
              <a:buChar char="•"/>
            </a:pPr>
            <a:r>
              <a:rPr lang="en-US" sz="1350" b="1" dirty="0">
                <a:latin typeface="Calibri" pitchFamily="34" charset="0"/>
              </a:rPr>
              <a:t>Liquid phase. </a:t>
            </a:r>
            <a:r>
              <a:rPr lang="en-US" sz="1350" b="0" dirty="0">
                <a:latin typeface="Calibri" pitchFamily="34" charset="0"/>
              </a:rPr>
              <a:t>Raman, validated by colorimetry, quantifies NO₃⁻, NO₂⁻ and H₂O₂ as the PAF acidifies.</a:t>
            </a:r>
          </a:p>
          <a:p>
            <a:pPr marL="285750" indent="-285750">
              <a:lnSpc>
                <a:spcPts val="1500"/>
              </a:lnSpc>
              <a:spcAft>
                <a:spcPts val="800"/>
              </a:spcAft>
              <a:buFont typeface="Arial" pitchFamily="34" charset="0"/>
              <a:buChar char="•"/>
            </a:pPr>
            <a:r>
              <a:rPr lang="en-US" sz="1350" dirty="0">
                <a:latin typeface="Calibri" pitchFamily="34" charset="0"/>
              </a:rPr>
              <a:t>Linking operating conditions to RONS dose underpins scale-up and predictive treatments.</a:t>
            </a:r>
          </a:p>
        </p:txBody>
      </p:sp>
      <p:sp>
        <p:nvSpPr>
          <p:cNvPr id="11" name="Shape 9">
            <a:extLst>
              <a:ext uri="{FF2B5EF4-FFF2-40B4-BE49-F238E27FC236}">
                <a16:creationId xmlns:a16="http://schemas.microsoft.com/office/drawing/2014/main" id="{8A6D4520-3132-0572-9CB3-F3A0105A4544}"/>
              </a:ext>
            </a:extLst>
          </p:cNvPr>
          <p:cNvSpPr/>
          <p:nvPr/>
        </p:nvSpPr>
        <p:spPr>
          <a:xfrm>
            <a:off x="6064622" y="1370414"/>
            <a:ext cx="2700170" cy="2315332"/>
          </a:xfrm>
          <a:prstGeom prst="roundRect">
            <a:avLst>
              <a:gd name="adj" fmla="val 2687"/>
            </a:avLst>
          </a:prstGeom>
          <a:solidFill>
            <a:srgbClr val="22345A"/>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12" name="Text 10">
            <a:extLst>
              <a:ext uri="{FF2B5EF4-FFF2-40B4-BE49-F238E27FC236}">
                <a16:creationId xmlns:a16="http://schemas.microsoft.com/office/drawing/2014/main" id="{C3EFDD1A-E322-7C73-219A-34F7E2C6C691}"/>
              </a:ext>
            </a:extLst>
          </p:cNvPr>
          <p:cNvSpPr/>
          <p:nvPr/>
        </p:nvSpPr>
        <p:spPr>
          <a:xfrm>
            <a:off x="6158752" y="1528362"/>
            <a:ext cx="2651760" cy="320040"/>
          </a:xfrm>
          <a:prstGeom prst="rect">
            <a:avLst/>
          </a:prstGeom>
          <a:noFill/>
          <a:ln/>
        </p:spPr>
        <p:txBody>
          <a:bodyPr wrap="square" rtlCol="0" anchor="ctr"/>
          <a:lstStyle/>
          <a:p>
            <a:pPr marL="0" indent="0">
              <a:buNone/>
            </a:pPr>
            <a:r>
              <a:rPr lang="en-US" sz="1500" b="1" dirty="0">
                <a:solidFill>
                  <a:srgbClr val="7FB7B6"/>
                </a:solidFill>
                <a:latin typeface="Calibri" pitchFamily="34" charset="0"/>
                <a:ea typeface="Calibri" pitchFamily="34" charset="-122"/>
                <a:cs typeface="Calibri" pitchFamily="34" charset="-120"/>
              </a:rPr>
              <a:t>Next steps</a:t>
            </a:r>
            <a:endParaRPr lang="en-US" sz="1500" dirty="0"/>
          </a:p>
        </p:txBody>
      </p:sp>
      <p:sp>
        <p:nvSpPr>
          <p:cNvPr id="13" name="Text 11">
            <a:extLst>
              <a:ext uri="{FF2B5EF4-FFF2-40B4-BE49-F238E27FC236}">
                <a16:creationId xmlns:a16="http://schemas.microsoft.com/office/drawing/2014/main" id="{143BE9EC-6A0A-F4A3-429C-5AB225AA2EBF}"/>
              </a:ext>
            </a:extLst>
          </p:cNvPr>
          <p:cNvSpPr/>
          <p:nvPr/>
        </p:nvSpPr>
        <p:spPr>
          <a:xfrm>
            <a:off x="6158752" y="1710713"/>
            <a:ext cx="2606040" cy="1781693"/>
          </a:xfrm>
          <a:prstGeom prst="rect">
            <a:avLst/>
          </a:prstGeom>
          <a:noFill/>
          <a:ln/>
        </p:spPr>
        <p:txBody>
          <a:bodyPr wrap="square" rtlCol="0" anchor="ctr"/>
          <a:lstStyle/>
          <a:p>
            <a:pPr marL="342900" indent="-342900">
              <a:lnSpc>
                <a:spcPts val="1600"/>
              </a:lnSpc>
              <a:spcAft>
                <a:spcPts val="800"/>
              </a:spcAft>
              <a:buSzPct val="100000"/>
              <a:buFontTx/>
              <a:buChar char="•"/>
            </a:pPr>
            <a:r>
              <a:rPr lang="en-US" sz="1250" dirty="0">
                <a:solidFill>
                  <a:srgbClr val="CFE0EC"/>
                </a:solidFill>
                <a:latin typeface="Calibri" pitchFamily="34" charset="0"/>
                <a:ea typeface="Calibri" pitchFamily="34" charset="-122"/>
                <a:cs typeface="Calibri" pitchFamily="34" charset="-120"/>
              </a:rPr>
              <a:t>E/N in all gas mixtures</a:t>
            </a:r>
          </a:p>
          <a:p>
            <a:pPr marL="342900" indent="-342900">
              <a:lnSpc>
                <a:spcPts val="1600"/>
              </a:lnSpc>
              <a:spcAft>
                <a:spcPts val="800"/>
              </a:spcAft>
              <a:buSzPct val="100000"/>
              <a:buFontTx/>
              <a:buChar char="•"/>
            </a:pPr>
            <a:r>
              <a:rPr lang="en-US" sz="1250" dirty="0">
                <a:solidFill>
                  <a:srgbClr val="CFE0EC"/>
                </a:solidFill>
                <a:latin typeface="Calibri" pitchFamily="34" charset="0"/>
                <a:ea typeface="Calibri" pitchFamily="34" charset="-122"/>
                <a:cs typeface="Calibri" pitchFamily="34" charset="-120"/>
              </a:rPr>
              <a:t>N₂(v) kinetics and Zel’dovich NO</a:t>
            </a:r>
          </a:p>
          <a:p>
            <a:pPr marL="342900" indent="-342900">
              <a:lnSpc>
                <a:spcPts val="1600"/>
              </a:lnSpc>
              <a:spcAft>
                <a:spcPts val="800"/>
              </a:spcAft>
              <a:buSzPct val="100000"/>
              <a:buChar char="•"/>
            </a:pPr>
            <a:r>
              <a:rPr lang="en-US" sz="1250" dirty="0">
                <a:solidFill>
                  <a:srgbClr val="CFE0EC"/>
                </a:solidFill>
                <a:latin typeface="Calibri" pitchFamily="34" charset="0"/>
                <a:ea typeface="Calibri" pitchFamily="34" charset="-122"/>
                <a:cs typeface="Calibri" pitchFamily="34" charset="-120"/>
              </a:rPr>
              <a:t>Dose-response optimisation</a:t>
            </a:r>
            <a:endParaRPr lang="en-US" sz="1250" dirty="0"/>
          </a:p>
          <a:p>
            <a:pPr marL="342900" indent="-342900">
              <a:lnSpc>
                <a:spcPts val="1600"/>
              </a:lnSpc>
              <a:spcAft>
                <a:spcPts val="800"/>
              </a:spcAft>
              <a:buSzPct val="100000"/>
              <a:buChar char="•"/>
            </a:pPr>
            <a:r>
              <a:rPr lang="en-US" sz="1250" dirty="0">
                <a:solidFill>
                  <a:srgbClr val="CFE0EC"/>
                </a:solidFill>
                <a:latin typeface="Calibri" pitchFamily="34" charset="0"/>
                <a:ea typeface="Calibri" pitchFamily="34" charset="-122"/>
                <a:cs typeface="Calibri" pitchFamily="34" charset="-120"/>
              </a:rPr>
              <a:t>Pre-industrial post-harvest trials</a:t>
            </a:r>
            <a:endParaRPr lang="en-US" sz="1250" dirty="0"/>
          </a:p>
        </p:txBody>
      </p:sp>
      <p:sp>
        <p:nvSpPr>
          <p:cNvPr id="14" name="Text 5">
            <a:extLst>
              <a:ext uri="{FF2B5EF4-FFF2-40B4-BE49-F238E27FC236}">
                <a16:creationId xmlns:a16="http://schemas.microsoft.com/office/drawing/2014/main" id="{735EC0F7-15E8-450A-6F6F-011FAE922587}"/>
              </a:ext>
            </a:extLst>
          </p:cNvPr>
          <p:cNvSpPr/>
          <p:nvPr/>
        </p:nvSpPr>
        <p:spPr>
          <a:xfrm>
            <a:off x="457200" y="128883"/>
            <a:ext cx="8229600" cy="320040"/>
          </a:xfrm>
          <a:prstGeom prst="rect">
            <a:avLst/>
          </a:prstGeom>
          <a:noFill/>
          <a:ln/>
        </p:spPr>
        <p:txBody>
          <a:bodyPr wrap="square" rtlCol="0" anchor="ctr"/>
          <a:lstStyle/>
          <a:p>
            <a:pPr marL="0" indent="0">
              <a:buNone/>
            </a:pPr>
            <a:r>
              <a:rPr lang="en-US" sz="1300" b="1" kern="0" spc="200" dirty="0">
                <a:solidFill>
                  <a:schemeClr val="accent5">
                    <a:lumMod val="60000"/>
                    <a:lumOff val="40000"/>
                  </a:schemeClr>
                </a:solidFill>
                <a:latin typeface="Calibri" pitchFamily="34" charset="0"/>
                <a:ea typeface="Calibri" pitchFamily="34" charset="-122"/>
                <a:cs typeface="Calibri" pitchFamily="34" charset="-120"/>
              </a:rPr>
              <a:t>CONCLUSIONS &amp; PERSPECTIVES</a:t>
            </a:r>
            <a:endParaRPr lang="en-US" sz="1300" dirty="0">
              <a:solidFill>
                <a:schemeClr val="accent5">
                  <a:lumMod val="60000"/>
                  <a:lumOff val="40000"/>
                </a:schemeClr>
              </a:solidFill>
            </a:endParaRPr>
          </a:p>
        </p:txBody>
      </p:sp>
    </p:spTree>
    <p:extLst>
      <p:ext uri="{BB962C8B-B14F-4D97-AF65-F5344CB8AC3E}">
        <p14:creationId xmlns:p14="http://schemas.microsoft.com/office/powerpoint/2010/main" val="39036667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99CB3662-F840-E020-F220-0A5010787D6E}"/>
              </a:ext>
            </a:extLst>
          </p:cNvPr>
          <p:cNvSpPr>
            <a:spLocks noGrp="1"/>
          </p:cNvSpPr>
          <p:nvPr>
            <p:ph type="body" sz="quarter" idx="10"/>
          </p:nvPr>
        </p:nvSpPr>
        <p:spPr>
          <a:xfrm>
            <a:off x="1068176" y="1340502"/>
            <a:ext cx="6945750" cy="341050"/>
          </a:xfrm>
        </p:spPr>
        <p:txBody>
          <a:bodyPr/>
          <a:lstStyle/>
          <a:p>
            <a:r>
              <a:rPr lang="it-IT" dirty="0"/>
              <a:t>THANK YOU FOR YOUR ATTENTION!</a:t>
            </a:r>
          </a:p>
        </p:txBody>
      </p:sp>
      <p:pic>
        <p:nvPicPr>
          <p:cNvPr id="4" name="Immagine 3">
            <a:extLst>
              <a:ext uri="{FF2B5EF4-FFF2-40B4-BE49-F238E27FC236}">
                <a16:creationId xmlns:a16="http://schemas.microsoft.com/office/drawing/2014/main" id="{670969FA-CDB8-C47B-E080-9A7939855C21}"/>
              </a:ext>
            </a:extLst>
          </p:cNvPr>
          <p:cNvPicPr>
            <a:picLocks noChangeAspect="1"/>
          </p:cNvPicPr>
          <p:nvPr/>
        </p:nvPicPr>
        <p:blipFill>
          <a:blip r:embed="rId2"/>
          <a:srcRect t="2593" r="5509"/>
          <a:stretch>
            <a:fillRect/>
          </a:stretch>
        </p:blipFill>
        <p:spPr>
          <a:xfrm rot="16200000">
            <a:off x="5297440" y="1563015"/>
            <a:ext cx="2638617" cy="3626737"/>
          </a:xfrm>
          <a:prstGeom prst="rect">
            <a:avLst/>
          </a:prstGeom>
        </p:spPr>
      </p:pic>
      <p:pic>
        <p:nvPicPr>
          <p:cNvPr id="5" name="Immagine 4">
            <a:extLst>
              <a:ext uri="{FF2B5EF4-FFF2-40B4-BE49-F238E27FC236}">
                <a16:creationId xmlns:a16="http://schemas.microsoft.com/office/drawing/2014/main" id="{C7CBE4C7-4CD3-7819-8C99-6D4903748B2A}"/>
              </a:ext>
            </a:extLst>
          </p:cNvPr>
          <p:cNvPicPr>
            <a:picLocks noChangeAspect="1"/>
          </p:cNvPicPr>
          <p:nvPr/>
        </p:nvPicPr>
        <p:blipFill>
          <a:blip r:embed="rId3"/>
          <a:srcRect l="16304" t="8842" r="10568" b="17558"/>
          <a:stretch>
            <a:fillRect/>
          </a:stretch>
        </p:blipFill>
        <p:spPr>
          <a:xfrm rot="16200000">
            <a:off x="1250879" y="1605950"/>
            <a:ext cx="2638618" cy="3540867"/>
          </a:xfrm>
          <a:prstGeom prst="rect">
            <a:avLst/>
          </a:prstGeom>
        </p:spPr>
      </p:pic>
    </p:spTree>
    <p:extLst>
      <p:ext uri="{BB962C8B-B14F-4D97-AF65-F5344CB8AC3E}">
        <p14:creationId xmlns:p14="http://schemas.microsoft.com/office/powerpoint/2010/main" val="2737261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 name="Shape 4">
            <a:extLst>
              <a:ext uri="{FF2B5EF4-FFF2-40B4-BE49-F238E27FC236}">
                <a16:creationId xmlns:a16="http://schemas.microsoft.com/office/drawing/2014/main" id="{330409DD-9CB4-A968-15E2-0F238EF4658B}"/>
              </a:ext>
            </a:extLst>
          </p:cNvPr>
          <p:cNvSpPr/>
          <p:nvPr/>
        </p:nvSpPr>
        <p:spPr>
          <a:xfrm>
            <a:off x="6652358" y="3325031"/>
            <a:ext cx="2404236" cy="1109116"/>
          </a:xfrm>
          <a:prstGeom prst="roundRect">
            <a:avLst>
              <a:gd name="adj" fmla="val 6338"/>
            </a:avLst>
          </a:prstGeom>
          <a:solidFill>
            <a:srgbClr val="FFFFFF"/>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14" name="Shape 4">
            <a:extLst>
              <a:ext uri="{FF2B5EF4-FFF2-40B4-BE49-F238E27FC236}">
                <a16:creationId xmlns:a16="http://schemas.microsoft.com/office/drawing/2014/main" id="{54D0FB40-69A1-BFAD-C3A4-C64472878AB7}"/>
              </a:ext>
            </a:extLst>
          </p:cNvPr>
          <p:cNvSpPr/>
          <p:nvPr/>
        </p:nvSpPr>
        <p:spPr>
          <a:xfrm>
            <a:off x="6652358" y="2234040"/>
            <a:ext cx="2404236" cy="930106"/>
          </a:xfrm>
          <a:prstGeom prst="roundRect">
            <a:avLst>
              <a:gd name="adj" fmla="val 6338"/>
            </a:avLst>
          </a:prstGeom>
          <a:solidFill>
            <a:srgbClr val="FFFFFF"/>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3" name="Titolo 2">
            <a:extLst>
              <a:ext uri="{FF2B5EF4-FFF2-40B4-BE49-F238E27FC236}">
                <a16:creationId xmlns:a16="http://schemas.microsoft.com/office/drawing/2014/main" id="{361D9A29-5C32-D4D3-35B5-F2C31FCD45FE}"/>
              </a:ext>
            </a:extLst>
          </p:cNvPr>
          <p:cNvSpPr>
            <a:spLocks noGrp="1"/>
          </p:cNvSpPr>
          <p:nvPr>
            <p:ph type="title"/>
          </p:nvPr>
        </p:nvSpPr>
        <p:spPr>
          <a:xfrm>
            <a:off x="745423" y="390887"/>
            <a:ext cx="7034915" cy="697761"/>
          </a:xfrm>
        </p:spPr>
        <p:txBody>
          <a:bodyPr/>
          <a:lstStyle/>
          <a:p>
            <a:r>
              <a:rPr lang="it-IT" dirty="0"/>
              <a:t>EFISH: an independent route to E/N</a:t>
            </a:r>
          </a:p>
        </p:txBody>
      </p:sp>
      <p:sp>
        <p:nvSpPr>
          <p:cNvPr id="5" name="Shape 4">
            <a:extLst>
              <a:ext uri="{FF2B5EF4-FFF2-40B4-BE49-F238E27FC236}">
                <a16:creationId xmlns:a16="http://schemas.microsoft.com/office/drawing/2014/main" id="{D48C9FBE-800B-4E07-6AA9-D4014179649E}"/>
              </a:ext>
            </a:extLst>
          </p:cNvPr>
          <p:cNvSpPr/>
          <p:nvPr/>
        </p:nvSpPr>
        <p:spPr>
          <a:xfrm>
            <a:off x="6652358" y="1194529"/>
            <a:ext cx="2404236" cy="930106"/>
          </a:xfrm>
          <a:prstGeom prst="roundRect">
            <a:avLst>
              <a:gd name="adj" fmla="val 6338"/>
            </a:avLst>
          </a:prstGeom>
          <a:solidFill>
            <a:srgbClr val="FFFFFF"/>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6" name="Text 5">
            <a:extLst>
              <a:ext uri="{FF2B5EF4-FFF2-40B4-BE49-F238E27FC236}">
                <a16:creationId xmlns:a16="http://schemas.microsoft.com/office/drawing/2014/main" id="{C8677E25-BA69-BE87-5430-E9715DF6F159}"/>
              </a:ext>
            </a:extLst>
          </p:cNvPr>
          <p:cNvSpPr/>
          <p:nvPr/>
        </p:nvSpPr>
        <p:spPr>
          <a:xfrm>
            <a:off x="6626418" y="1199908"/>
            <a:ext cx="2395728" cy="274320"/>
          </a:xfrm>
          <a:prstGeom prst="rect">
            <a:avLst/>
          </a:prstGeom>
          <a:noFill/>
          <a:ln/>
        </p:spPr>
        <p:txBody>
          <a:bodyPr wrap="square" rtlCol="0" anchor="ctr"/>
          <a:lstStyle/>
          <a:p>
            <a:pPr marL="0" indent="0">
              <a:buNone/>
            </a:pPr>
            <a:r>
              <a:rPr lang="en-US" sz="1400" b="1" dirty="0">
                <a:solidFill>
                  <a:srgbClr val="4F9D4A"/>
                </a:solidFill>
                <a:latin typeface="Calibri" pitchFamily="34" charset="0"/>
                <a:ea typeface="Calibri" pitchFamily="34" charset="-122"/>
                <a:cs typeface="Calibri" pitchFamily="34" charset="-120"/>
              </a:rPr>
              <a:t>Field-induced SHG</a:t>
            </a:r>
            <a:endParaRPr lang="en-US" sz="1400" dirty="0"/>
          </a:p>
        </p:txBody>
      </p:sp>
      <p:sp>
        <p:nvSpPr>
          <p:cNvPr id="7" name="Text 6">
            <a:extLst>
              <a:ext uri="{FF2B5EF4-FFF2-40B4-BE49-F238E27FC236}">
                <a16:creationId xmlns:a16="http://schemas.microsoft.com/office/drawing/2014/main" id="{BA6BC2F0-95E9-B46D-CB77-75F2EF88C552}"/>
              </a:ext>
            </a:extLst>
          </p:cNvPr>
          <p:cNvSpPr/>
          <p:nvPr/>
        </p:nvSpPr>
        <p:spPr>
          <a:xfrm>
            <a:off x="6629400" y="1374827"/>
            <a:ext cx="2427194" cy="777240"/>
          </a:xfrm>
          <a:prstGeom prst="rect">
            <a:avLst/>
          </a:prstGeom>
          <a:noFill/>
          <a:ln/>
        </p:spPr>
        <p:txBody>
          <a:bodyPr wrap="square" rtlCol="0" anchor="ctr"/>
          <a:lstStyle/>
          <a:p>
            <a:pPr marL="0" indent="0">
              <a:lnSpc>
                <a:spcPts val="1450"/>
              </a:lnSpc>
              <a:buNone/>
            </a:pPr>
            <a:r>
              <a:rPr lang="en-US" sz="1150" dirty="0">
                <a:solidFill>
                  <a:srgbClr val="22303F"/>
                </a:solidFill>
                <a:latin typeface="Calibri" pitchFamily="34" charset="0"/>
                <a:ea typeface="Calibri" pitchFamily="34" charset="-122"/>
                <a:cs typeface="Calibri" pitchFamily="34" charset="-120"/>
              </a:rPr>
              <a:t>I(2ω) ∝ (Nχ⁽³⁾E)² I(ω)²: the signal reads E directly.</a:t>
            </a:r>
            <a:endParaRPr lang="en-US" sz="1150" dirty="0"/>
          </a:p>
        </p:txBody>
      </p:sp>
      <p:sp>
        <p:nvSpPr>
          <p:cNvPr id="9" name="Text 8">
            <a:extLst>
              <a:ext uri="{FF2B5EF4-FFF2-40B4-BE49-F238E27FC236}">
                <a16:creationId xmlns:a16="http://schemas.microsoft.com/office/drawing/2014/main" id="{CCF17734-CA10-FB03-73F7-49AEEDBD26BA}"/>
              </a:ext>
            </a:extLst>
          </p:cNvPr>
          <p:cNvSpPr/>
          <p:nvPr/>
        </p:nvSpPr>
        <p:spPr>
          <a:xfrm>
            <a:off x="6626418" y="2251306"/>
            <a:ext cx="2395728" cy="274320"/>
          </a:xfrm>
          <a:prstGeom prst="rect">
            <a:avLst/>
          </a:prstGeom>
          <a:noFill/>
          <a:ln/>
        </p:spPr>
        <p:txBody>
          <a:bodyPr wrap="square" rtlCol="0" anchor="ctr"/>
          <a:lstStyle/>
          <a:p>
            <a:pPr marL="0" indent="0">
              <a:buNone/>
            </a:pPr>
            <a:r>
              <a:rPr lang="en-US" sz="1400" b="1" dirty="0">
                <a:solidFill>
                  <a:srgbClr val="2C7A7B"/>
                </a:solidFill>
                <a:latin typeface="Calibri" pitchFamily="34" charset="0"/>
                <a:ea typeface="Calibri" pitchFamily="34" charset="-122"/>
                <a:cs typeface="Calibri" pitchFamily="34" charset="-120"/>
              </a:rPr>
              <a:t>No kinetic model</a:t>
            </a:r>
            <a:endParaRPr lang="en-US" sz="1400" dirty="0"/>
          </a:p>
        </p:txBody>
      </p:sp>
      <p:sp>
        <p:nvSpPr>
          <p:cNvPr id="10" name="Text 9">
            <a:extLst>
              <a:ext uri="{FF2B5EF4-FFF2-40B4-BE49-F238E27FC236}">
                <a16:creationId xmlns:a16="http://schemas.microsoft.com/office/drawing/2014/main" id="{153C1DD8-3E7E-66D9-9E70-66BE7218A5DD}"/>
              </a:ext>
            </a:extLst>
          </p:cNvPr>
          <p:cNvSpPr/>
          <p:nvPr/>
        </p:nvSpPr>
        <p:spPr>
          <a:xfrm>
            <a:off x="6626418" y="2419775"/>
            <a:ext cx="2404236" cy="777240"/>
          </a:xfrm>
          <a:prstGeom prst="rect">
            <a:avLst/>
          </a:prstGeom>
          <a:noFill/>
          <a:ln/>
        </p:spPr>
        <p:txBody>
          <a:bodyPr wrap="square" rtlCol="0" anchor="ctr"/>
          <a:lstStyle/>
          <a:p>
            <a:pPr marL="0" indent="0">
              <a:lnSpc>
                <a:spcPts val="1450"/>
              </a:lnSpc>
              <a:buNone/>
            </a:pPr>
            <a:r>
              <a:rPr lang="en-US" sz="1150" dirty="0">
                <a:solidFill>
                  <a:srgbClr val="22303F"/>
                </a:solidFill>
                <a:latin typeface="Calibri" pitchFamily="34" charset="0"/>
                <a:ea typeface="Calibri" pitchFamily="34" charset="-122"/>
                <a:cs typeface="Calibri" pitchFamily="34" charset="-120"/>
              </a:rPr>
              <a:t>E(t) at laser-pulse resolution, free of collisional-radiative rates.</a:t>
            </a:r>
            <a:endParaRPr lang="en-US" sz="1150" dirty="0"/>
          </a:p>
        </p:txBody>
      </p:sp>
      <p:sp>
        <p:nvSpPr>
          <p:cNvPr id="12" name="Text 11">
            <a:extLst>
              <a:ext uri="{FF2B5EF4-FFF2-40B4-BE49-F238E27FC236}">
                <a16:creationId xmlns:a16="http://schemas.microsoft.com/office/drawing/2014/main" id="{41F38F8E-EFD7-DEBF-DD8D-E02202B17C05}"/>
              </a:ext>
            </a:extLst>
          </p:cNvPr>
          <p:cNvSpPr/>
          <p:nvPr/>
        </p:nvSpPr>
        <p:spPr>
          <a:xfrm>
            <a:off x="6626418" y="3372953"/>
            <a:ext cx="2395728" cy="274320"/>
          </a:xfrm>
          <a:prstGeom prst="rect">
            <a:avLst/>
          </a:prstGeom>
          <a:noFill/>
          <a:ln/>
        </p:spPr>
        <p:txBody>
          <a:bodyPr wrap="square" rtlCol="0" anchor="ctr"/>
          <a:lstStyle/>
          <a:p>
            <a:pPr marL="0" indent="0">
              <a:buNone/>
            </a:pPr>
            <a:r>
              <a:rPr lang="en-US" sz="1400" b="1" dirty="0">
                <a:solidFill>
                  <a:srgbClr val="6C4AB6"/>
                </a:solidFill>
                <a:latin typeface="Calibri" pitchFamily="34" charset="0"/>
                <a:ea typeface="Calibri" pitchFamily="34" charset="-122"/>
                <a:cs typeface="Calibri" pitchFamily="34" charset="-120"/>
              </a:rPr>
              <a:t>The argon test</a:t>
            </a:r>
            <a:endParaRPr lang="en-US" sz="1400" dirty="0"/>
          </a:p>
        </p:txBody>
      </p:sp>
      <p:sp>
        <p:nvSpPr>
          <p:cNvPr id="13" name="Text 12">
            <a:extLst>
              <a:ext uri="{FF2B5EF4-FFF2-40B4-BE49-F238E27FC236}">
                <a16:creationId xmlns:a16="http://schemas.microsoft.com/office/drawing/2014/main" id="{42E75D91-4E72-99EE-BF6F-51731EB3AB73}"/>
              </a:ext>
            </a:extLst>
          </p:cNvPr>
          <p:cNvSpPr/>
          <p:nvPr/>
        </p:nvSpPr>
        <p:spPr>
          <a:xfrm>
            <a:off x="6619933" y="3656907"/>
            <a:ext cx="2491642" cy="777240"/>
          </a:xfrm>
          <a:prstGeom prst="rect">
            <a:avLst/>
          </a:prstGeom>
          <a:noFill/>
          <a:ln/>
        </p:spPr>
        <p:txBody>
          <a:bodyPr wrap="square" rtlCol="0" anchor="ctr"/>
          <a:lstStyle/>
          <a:p>
            <a:pPr marL="0" indent="0">
              <a:lnSpc>
                <a:spcPts val="1450"/>
              </a:lnSpc>
              <a:buNone/>
            </a:pPr>
            <a:r>
              <a:rPr lang="en-US" sz="1150" dirty="0">
                <a:solidFill>
                  <a:srgbClr val="22303F"/>
                </a:solidFill>
                <a:latin typeface="Calibri" pitchFamily="34" charset="0"/>
                <a:ea typeface="Calibri" pitchFamily="34" charset="-122"/>
                <a:cs typeface="Calibri" pitchFamily="34" charset="-120"/>
              </a:rPr>
              <a:t>Is the FNS/SPS drop in argon a lower E/N, or Ar* energy transfer?</a:t>
            </a:r>
            <a:endParaRPr lang="en-US" sz="1150" dirty="0"/>
          </a:p>
        </p:txBody>
      </p:sp>
      <p:sp>
        <p:nvSpPr>
          <p:cNvPr id="16" name="Text 3">
            <a:extLst>
              <a:ext uri="{FF2B5EF4-FFF2-40B4-BE49-F238E27FC236}">
                <a16:creationId xmlns:a16="http://schemas.microsoft.com/office/drawing/2014/main" id="{69B6B97B-77B0-949C-82D4-959F58C7957C}"/>
              </a:ext>
            </a:extLst>
          </p:cNvPr>
          <p:cNvSpPr/>
          <p:nvPr/>
        </p:nvSpPr>
        <p:spPr>
          <a:xfrm>
            <a:off x="191091" y="4302594"/>
            <a:ext cx="6766560" cy="548640"/>
          </a:xfrm>
          <a:prstGeom prst="rect">
            <a:avLst/>
          </a:prstGeom>
          <a:noFill/>
          <a:ln/>
        </p:spPr>
        <p:txBody>
          <a:bodyPr wrap="square" rtlCol="0" anchor="ctr"/>
          <a:lstStyle/>
          <a:p>
            <a:pPr marL="0" indent="0" algn="ctr">
              <a:buNone/>
            </a:pPr>
            <a:r>
              <a:rPr lang="en-US" sz="1150" i="1" dirty="0">
                <a:solidFill>
                  <a:srgbClr val="5B6472"/>
                </a:solidFill>
                <a:latin typeface="Calibri" pitchFamily="34" charset="0"/>
                <a:ea typeface="Calibri" pitchFamily="34" charset="-122"/>
                <a:cs typeface="Calibri" pitchFamily="34" charset="-120"/>
              </a:rPr>
              <a:t>Principle of EFISH and its role as a model-free check of the OES-derived E/N; measurements on this reactor are in progress.</a:t>
            </a:r>
            <a:endParaRPr lang="en-US" sz="1150" dirty="0"/>
          </a:p>
        </p:txBody>
      </p:sp>
      <p:sp>
        <p:nvSpPr>
          <p:cNvPr id="17" name="Text 0">
            <a:extLst>
              <a:ext uri="{FF2B5EF4-FFF2-40B4-BE49-F238E27FC236}">
                <a16:creationId xmlns:a16="http://schemas.microsoft.com/office/drawing/2014/main" id="{25CAEBFD-790E-F305-F67E-BA9FDE77F0DF}"/>
              </a:ext>
            </a:extLst>
          </p:cNvPr>
          <p:cNvSpPr/>
          <p:nvPr/>
        </p:nvSpPr>
        <p:spPr>
          <a:xfrm>
            <a:off x="457524" y="198345"/>
            <a:ext cx="7259753" cy="274320"/>
          </a:xfrm>
          <a:prstGeom prst="rect">
            <a:avLst/>
          </a:prstGeom>
          <a:noFill/>
          <a:ln/>
        </p:spPr>
        <p:txBody>
          <a:bodyPr wrap="square" rtlCol="0" anchor="ctr"/>
          <a:lstStyle/>
          <a:p>
            <a:pPr marL="0" indent="0">
              <a:buNone/>
            </a:pPr>
            <a:r>
              <a:rPr lang="en-US" sz="1250" b="1" kern="0" spc="200" dirty="0">
                <a:solidFill>
                  <a:schemeClr val="accent5">
                    <a:lumMod val="60000"/>
                    <a:lumOff val="40000"/>
                  </a:schemeClr>
                </a:solidFill>
                <a:latin typeface="Calibri" pitchFamily="34" charset="0"/>
                <a:ea typeface="Calibri" pitchFamily="34" charset="-122"/>
                <a:cs typeface="Calibri" pitchFamily="34" charset="-120"/>
              </a:rPr>
              <a:t>DIAGNOSTICS · PHYSICAL CHARACTERIZATION</a:t>
            </a:r>
            <a:endParaRPr lang="en-US" sz="1250" dirty="0">
              <a:solidFill>
                <a:schemeClr val="accent5">
                  <a:lumMod val="60000"/>
                  <a:lumOff val="40000"/>
                </a:schemeClr>
              </a:solidFill>
            </a:endParaRPr>
          </a:p>
        </p:txBody>
      </p:sp>
      <p:pic>
        <p:nvPicPr>
          <p:cNvPr id="18" name="Picture 17" descr="fig_efish_principle.png"/>
          <p:cNvPicPr>
            <a:picLocks noChangeAspect="1"/>
          </p:cNvPicPr>
          <p:nvPr/>
        </p:nvPicPr>
        <p:blipFill>
          <a:blip r:embed="rId3"/>
          <a:stretch>
            <a:fillRect/>
          </a:stretch>
        </p:blipFill>
        <p:spPr>
          <a:xfrm>
            <a:off x="613213" y="1312954"/>
            <a:ext cx="5922316" cy="2990881"/>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84963598-E670-70FE-7BBB-80DA8CC79915}"/>
              </a:ext>
            </a:extLst>
          </p:cNvPr>
          <p:cNvPicPr>
            <a:picLocks noChangeAspect="1"/>
          </p:cNvPicPr>
          <p:nvPr/>
        </p:nvPicPr>
        <p:blipFill>
          <a:blip r:embed="rId2"/>
          <a:stretch>
            <a:fillRect/>
          </a:stretch>
        </p:blipFill>
        <p:spPr>
          <a:xfrm>
            <a:off x="5946843" y="975965"/>
            <a:ext cx="2785689" cy="3714252"/>
          </a:xfrm>
          <a:prstGeom prst="rect">
            <a:avLst/>
          </a:prstGeom>
        </p:spPr>
      </p:pic>
      <p:pic>
        <p:nvPicPr>
          <p:cNvPr id="6" name="Immagine 5">
            <a:extLst>
              <a:ext uri="{FF2B5EF4-FFF2-40B4-BE49-F238E27FC236}">
                <a16:creationId xmlns:a16="http://schemas.microsoft.com/office/drawing/2014/main" id="{5D2BBB8B-70F8-BA4B-BA70-A83AF5D2CDB5}"/>
              </a:ext>
            </a:extLst>
          </p:cNvPr>
          <p:cNvPicPr>
            <a:picLocks noChangeAspect="1"/>
          </p:cNvPicPr>
          <p:nvPr/>
        </p:nvPicPr>
        <p:blipFill>
          <a:blip r:embed="rId3"/>
          <a:srcRect l="24645" t="29984" r="30908" b="44758"/>
          <a:stretch>
            <a:fillRect/>
          </a:stretch>
        </p:blipFill>
        <p:spPr>
          <a:xfrm>
            <a:off x="712337" y="1021844"/>
            <a:ext cx="3229104" cy="2447687"/>
          </a:xfrm>
          <a:prstGeom prst="rect">
            <a:avLst/>
          </a:prstGeom>
        </p:spPr>
      </p:pic>
      <p:pic>
        <p:nvPicPr>
          <p:cNvPr id="7" name="Immagine 6" descr="Immagine che contiene oscurità, verde, luce&#10;&#10;Il contenuto generato dall'IA potrebbe non essere corretto.">
            <a:extLst>
              <a:ext uri="{FF2B5EF4-FFF2-40B4-BE49-F238E27FC236}">
                <a16:creationId xmlns:a16="http://schemas.microsoft.com/office/drawing/2014/main" id="{3CC95D5C-6832-4F44-62A1-67899073C021}"/>
              </a:ext>
            </a:extLst>
          </p:cNvPr>
          <p:cNvPicPr>
            <a:picLocks noChangeAspect="1"/>
          </p:cNvPicPr>
          <p:nvPr/>
        </p:nvPicPr>
        <p:blipFill>
          <a:blip r:embed="rId4"/>
          <a:stretch>
            <a:fillRect/>
          </a:stretch>
        </p:blipFill>
        <p:spPr>
          <a:xfrm rot="5400000">
            <a:off x="3514928" y="2404732"/>
            <a:ext cx="2285485" cy="2285485"/>
          </a:xfrm>
          <a:prstGeom prst="rect">
            <a:avLst/>
          </a:prstGeom>
        </p:spPr>
      </p:pic>
    </p:spTree>
    <p:extLst>
      <p:ext uri="{BB962C8B-B14F-4D97-AF65-F5344CB8AC3E}">
        <p14:creationId xmlns:p14="http://schemas.microsoft.com/office/powerpoint/2010/main" val="36487733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7124428-23A1-95FF-9481-77455E8594F8}"/>
            </a:ext>
          </a:extLst>
        </p:cNvPr>
        <p:cNvGrpSpPr/>
        <p:nvPr/>
      </p:nvGrpSpPr>
      <p:grpSpPr>
        <a:xfrm>
          <a:off x="0" y="0"/>
          <a:ext cx="0" cy="0"/>
          <a:chOff x="0" y="0"/>
          <a:chExt cx="0" cy="0"/>
        </a:xfrm>
      </p:grpSpPr>
      <p:sp>
        <p:nvSpPr>
          <p:cNvPr id="3" name="Titolo 2">
            <a:extLst>
              <a:ext uri="{FF2B5EF4-FFF2-40B4-BE49-F238E27FC236}">
                <a16:creationId xmlns:a16="http://schemas.microsoft.com/office/drawing/2014/main" id="{3C53C735-AC1F-116F-DBA1-D899A157A929}"/>
              </a:ext>
            </a:extLst>
          </p:cNvPr>
          <p:cNvSpPr>
            <a:spLocks noGrp="1"/>
          </p:cNvSpPr>
          <p:nvPr>
            <p:ph type="title"/>
          </p:nvPr>
        </p:nvSpPr>
        <p:spPr>
          <a:xfrm>
            <a:off x="745423" y="387540"/>
            <a:ext cx="7034915" cy="697761"/>
          </a:xfrm>
        </p:spPr>
        <p:txBody>
          <a:bodyPr/>
          <a:lstStyle/>
          <a:p>
            <a:r>
              <a:rPr lang="it-IT" dirty="0" err="1"/>
              <a:t>Condensed</a:t>
            </a:r>
            <a:r>
              <a:rPr lang="it-IT" dirty="0"/>
              <a:t> PAF </a:t>
            </a:r>
            <a:r>
              <a:rPr lang="it-IT" dirty="0" err="1"/>
              <a:t>composition</a:t>
            </a:r>
            <a:endParaRPr lang="it-IT" dirty="0"/>
          </a:p>
        </p:txBody>
      </p:sp>
      <p:pic>
        <p:nvPicPr>
          <p:cNvPr id="4" name="Immagine 3">
            <a:extLst>
              <a:ext uri="{FF2B5EF4-FFF2-40B4-BE49-F238E27FC236}">
                <a16:creationId xmlns:a16="http://schemas.microsoft.com/office/drawing/2014/main" id="{BBE89964-DBDD-2E8E-51AA-3B1D62AC96FE}"/>
              </a:ext>
            </a:extLst>
          </p:cNvPr>
          <p:cNvPicPr>
            <a:picLocks noChangeAspect="1"/>
          </p:cNvPicPr>
          <p:nvPr/>
        </p:nvPicPr>
        <p:blipFill>
          <a:blip r:embed="rId2"/>
          <a:stretch>
            <a:fillRect/>
          </a:stretch>
        </p:blipFill>
        <p:spPr>
          <a:xfrm>
            <a:off x="2031821" y="976793"/>
            <a:ext cx="4462117" cy="3779167"/>
          </a:xfrm>
          <a:prstGeom prst="rect">
            <a:avLst/>
          </a:prstGeom>
        </p:spPr>
      </p:pic>
      <p:sp>
        <p:nvSpPr>
          <p:cNvPr id="8" name="Text 0">
            <a:extLst>
              <a:ext uri="{FF2B5EF4-FFF2-40B4-BE49-F238E27FC236}">
                <a16:creationId xmlns:a16="http://schemas.microsoft.com/office/drawing/2014/main" id="{F1745B89-A4CB-E69B-3D81-699B3D924B2E}"/>
              </a:ext>
            </a:extLst>
          </p:cNvPr>
          <p:cNvSpPr/>
          <p:nvPr/>
        </p:nvSpPr>
        <p:spPr>
          <a:xfrm>
            <a:off x="457524" y="198345"/>
            <a:ext cx="7259753" cy="274320"/>
          </a:xfrm>
          <a:prstGeom prst="rect">
            <a:avLst/>
          </a:prstGeom>
          <a:noFill/>
          <a:ln/>
        </p:spPr>
        <p:txBody>
          <a:bodyPr wrap="square" rtlCol="0" anchor="ctr"/>
          <a:lstStyle/>
          <a:p>
            <a:pPr marL="0" indent="0">
              <a:buNone/>
            </a:pPr>
            <a:r>
              <a:rPr lang="en-US" sz="1250" b="1" kern="0" spc="200" dirty="0">
                <a:solidFill>
                  <a:schemeClr val="accent5">
                    <a:lumMod val="60000"/>
                    <a:lumOff val="40000"/>
                  </a:schemeClr>
                </a:solidFill>
                <a:latin typeface="Calibri" pitchFamily="34" charset="0"/>
                <a:ea typeface="Calibri" pitchFamily="34" charset="-122"/>
                <a:cs typeface="Calibri" pitchFamily="34" charset="-120"/>
              </a:rPr>
              <a:t>DIAGNOSTICS · LIQUID PHASE</a:t>
            </a:r>
            <a:endParaRPr lang="en-US" sz="1250" dirty="0">
              <a:solidFill>
                <a:schemeClr val="accent5">
                  <a:lumMod val="60000"/>
                  <a:lumOff val="40000"/>
                </a:schemeClr>
              </a:solidFill>
            </a:endParaRPr>
          </a:p>
        </p:txBody>
      </p:sp>
    </p:spTree>
    <p:extLst>
      <p:ext uri="{BB962C8B-B14F-4D97-AF65-F5344CB8AC3E}">
        <p14:creationId xmlns:p14="http://schemas.microsoft.com/office/powerpoint/2010/main" val="29575076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B5464FC-372F-63D4-0FC9-14F43C2119AB}"/>
            </a:ext>
          </a:extLst>
        </p:cNvPr>
        <p:cNvGrpSpPr/>
        <p:nvPr/>
      </p:nvGrpSpPr>
      <p:grpSpPr>
        <a:xfrm>
          <a:off x="0" y="0"/>
          <a:ext cx="0" cy="0"/>
          <a:chOff x="0" y="0"/>
          <a:chExt cx="0" cy="0"/>
        </a:xfrm>
      </p:grpSpPr>
      <p:sp>
        <p:nvSpPr>
          <p:cNvPr id="3" name="Titolo 2">
            <a:extLst>
              <a:ext uri="{FF2B5EF4-FFF2-40B4-BE49-F238E27FC236}">
                <a16:creationId xmlns:a16="http://schemas.microsoft.com/office/drawing/2014/main" id="{4D437021-4986-4F5F-C49E-6A4CF412AC2C}"/>
              </a:ext>
            </a:extLst>
          </p:cNvPr>
          <p:cNvSpPr>
            <a:spLocks noGrp="1"/>
          </p:cNvSpPr>
          <p:nvPr>
            <p:ph type="title"/>
          </p:nvPr>
        </p:nvSpPr>
        <p:spPr>
          <a:xfrm>
            <a:off x="745423" y="399980"/>
            <a:ext cx="7034915" cy="697761"/>
          </a:xfrm>
        </p:spPr>
        <p:txBody>
          <a:bodyPr/>
          <a:lstStyle/>
          <a:p>
            <a:r>
              <a:rPr lang="it-IT" dirty="0"/>
              <a:t>From </a:t>
            </a:r>
            <a:r>
              <a:rPr lang="it-IT" dirty="0" err="1"/>
              <a:t>reactive</a:t>
            </a:r>
            <a:r>
              <a:rPr lang="it-IT" dirty="0"/>
              <a:t> </a:t>
            </a:r>
            <a:r>
              <a:rPr lang="it-IT" dirty="0" err="1"/>
              <a:t>chemistry</a:t>
            </a:r>
            <a:r>
              <a:rPr lang="it-IT" dirty="0"/>
              <a:t> to </a:t>
            </a:r>
            <a:r>
              <a:rPr lang="it-IT" dirty="0" err="1"/>
              <a:t>decontamination</a:t>
            </a:r>
            <a:r>
              <a:rPr lang="it-IT" dirty="0"/>
              <a:t> – </a:t>
            </a:r>
            <a:r>
              <a:rPr lang="it-IT" i="1" dirty="0"/>
              <a:t>in vivo</a:t>
            </a:r>
            <a:endParaRPr lang="it-IT" dirty="0"/>
          </a:p>
        </p:txBody>
      </p:sp>
      <p:sp>
        <p:nvSpPr>
          <p:cNvPr id="14" name="Text 0">
            <a:extLst>
              <a:ext uri="{FF2B5EF4-FFF2-40B4-BE49-F238E27FC236}">
                <a16:creationId xmlns:a16="http://schemas.microsoft.com/office/drawing/2014/main" id="{85A340DB-7106-EFF0-C558-B73BB5B5B94D}"/>
              </a:ext>
            </a:extLst>
          </p:cNvPr>
          <p:cNvSpPr/>
          <p:nvPr/>
        </p:nvSpPr>
        <p:spPr>
          <a:xfrm>
            <a:off x="457524" y="198345"/>
            <a:ext cx="7259753" cy="274320"/>
          </a:xfrm>
          <a:prstGeom prst="rect">
            <a:avLst/>
          </a:prstGeom>
          <a:noFill/>
          <a:ln/>
        </p:spPr>
        <p:txBody>
          <a:bodyPr wrap="square" rtlCol="0" anchor="ctr"/>
          <a:lstStyle/>
          <a:p>
            <a:pPr marL="0" indent="0">
              <a:buNone/>
            </a:pPr>
            <a:r>
              <a:rPr lang="en-US" sz="1250" b="1" kern="0" spc="200" dirty="0">
                <a:solidFill>
                  <a:schemeClr val="accent5">
                    <a:lumMod val="60000"/>
                    <a:lumOff val="40000"/>
                  </a:schemeClr>
                </a:solidFill>
                <a:latin typeface="Calibri" pitchFamily="34" charset="0"/>
                <a:ea typeface="Calibri" pitchFamily="34" charset="-122"/>
                <a:cs typeface="Calibri" pitchFamily="34" charset="-120"/>
              </a:rPr>
              <a:t>TREATMENT PERFORMANCE</a:t>
            </a:r>
            <a:endParaRPr lang="en-US" sz="1250" dirty="0">
              <a:solidFill>
                <a:schemeClr val="accent5">
                  <a:lumMod val="60000"/>
                  <a:lumOff val="40000"/>
                </a:schemeClr>
              </a:solidFill>
            </a:endParaRPr>
          </a:p>
        </p:txBody>
      </p:sp>
      <p:pic>
        <p:nvPicPr>
          <p:cNvPr id="5" name="Immagine 4">
            <a:extLst>
              <a:ext uri="{FF2B5EF4-FFF2-40B4-BE49-F238E27FC236}">
                <a16:creationId xmlns:a16="http://schemas.microsoft.com/office/drawing/2014/main" id="{09FE82F1-17F4-BEF0-E9FD-C5FF3C1E239A}"/>
              </a:ext>
            </a:extLst>
          </p:cNvPr>
          <p:cNvPicPr>
            <a:picLocks noChangeAspect="1"/>
          </p:cNvPicPr>
          <p:nvPr/>
        </p:nvPicPr>
        <p:blipFill>
          <a:blip r:embed="rId2"/>
          <a:stretch>
            <a:fillRect/>
          </a:stretch>
        </p:blipFill>
        <p:spPr>
          <a:xfrm>
            <a:off x="4752661" y="1512428"/>
            <a:ext cx="4206198" cy="3079838"/>
          </a:xfrm>
          <a:prstGeom prst="rect">
            <a:avLst/>
          </a:prstGeom>
        </p:spPr>
      </p:pic>
      <p:pic>
        <p:nvPicPr>
          <p:cNvPr id="6" name="Immagine 5">
            <a:extLst>
              <a:ext uri="{FF2B5EF4-FFF2-40B4-BE49-F238E27FC236}">
                <a16:creationId xmlns:a16="http://schemas.microsoft.com/office/drawing/2014/main" id="{9A9DDCDB-6CDB-E00F-27CC-244648C2C52C}"/>
              </a:ext>
            </a:extLst>
          </p:cNvPr>
          <p:cNvPicPr>
            <a:picLocks noChangeAspect="1"/>
          </p:cNvPicPr>
          <p:nvPr/>
        </p:nvPicPr>
        <p:blipFill>
          <a:blip r:embed="rId3"/>
          <a:stretch>
            <a:fillRect/>
          </a:stretch>
        </p:blipFill>
        <p:spPr>
          <a:xfrm>
            <a:off x="457524" y="2243132"/>
            <a:ext cx="4074644" cy="2480933"/>
          </a:xfrm>
          <a:prstGeom prst="rect">
            <a:avLst/>
          </a:prstGeom>
        </p:spPr>
      </p:pic>
      <p:sp>
        <p:nvSpPr>
          <p:cNvPr id="7" name="Titolo 2">
            <a:extLst>
              <a:ext uri="{FF2B5EF4-FFF2-40B4-BE49-F238E27FC236}">
                <a16:creationId xmlns:a16="http://schemas.microsoft.com/office/drawing/2014/main" id="{290C030D-8B04-6D2F-234F-FB48804C37A6}"/>
              </a:ext>
            </a:extLst>
          </p:cNvPr>
          <p:cNvSpPr txBox="1">
            <a:spLocks/>
          </p:cNvSpPr>
          <p:nvPr/>
        </p:nvSpPr>
        <p:spPr>
          <a:xfrm>
            <a:off x="2026232" y="813182"/>
            <a:ext cx="7034915" cy="697761"/>
          </a:xfrm>
          <a:prstGeom prst="rect">
            <a:avLst/>
          </a:prstGeom>
        </p:spPr>
        <p:txBody>
          <a:bodyPr vert="horz" lIns="0" tIns="45720" rIns="91440" bIns="45720" rtlCol="0" anchor="ctr">
            <a:normAutofit/>
          </a:bodyPr>
          <a:lstStyle>
            <a:lvl1pPr algn="l" defTabSz="685800" rtl="0" eaLnBrk="1" latinLnBrk="0" hangingPunct="1">
              <a:lnSpc>
                <a:spcPct val="90000"/>
              </a:lnSpc>
              <a:spcBef>
                <a:spcPct val="0"/>
              </a:spcBef>
              <a:buNone/>
              <a:defRPr sz="2100" b="1" i="0" kern="1200">
                <a:ln>
                  <a:noFill/>
                </a:ln>
                <a:solidFill>
                  <a:schemeClr val="tx2"/>
                </a:solidFill>
                <a:latin typeface="Calibri" panose="020F0502020204030204" pitchFamily="34" charset="0"/>
                <a:ea typeface="Open Sans Condensed" panose="020B0606030504020204" pitchFamily="34" charset="0"/>
                <a:cs typeface="Calibri" panose="020F0502020204030204" pitchFamily="34" charset="0"/>
              </a:defRPr>
            </a:lvl1pPr>
          </a:lstStyle>
          <a:p>
            <a:r>
              <a:rPr lang="it-IT" sz="1600" b="0" dirty="0" err="1"/>
              <a:t>Strawberries</a:t>
            </a:r>
            <a:endParaRPr lang="it-IT" sz="1600" b="0" dirty="0"/>
          </a:p>
        </p:txBody>
      </p:sp>
      <p:sp>
        <p:nvSpPr>
          <p:cNvPr id="8" name="Titolo 2">
            <a:extLst>
              <a:ext uri="{FF2B5EF4-FFF2-40B4-BE49-F238E27FC236}">
                <a16:creationId xmlns:a16="http://schemas.microsoft.com/office/drawing/2014/main" id="{F2371525-3F9A-8845-F763-AA97BCFE5147}"/>
              </a:ext>
            </a:extLst>
          </p:cNvPr>
          <p:cNvSpPr txBox="1">
            <a:spLocks/>
          </p:cNvSpPr>
          <p:nvPr/>
        </p:nvSpPr>
        <p:spPr>
          <a:xfrm>
            <a:off x="6653355" y="811697"/>
            <a:ext cx="7034915" cy="697761"/>
          </a:xfrm>
          <a:prstGeom prst="rect">
            <a:avLst/>
          </a:prstGeom>
        </p:spPr>
        <p:txBody>
          <a:bodyPr vert="horz" lIns="0" tIns="45720" rIns="91440" bIns="45720" rtlCol="0" anchor="ctr">
            <a:normAutofit/>
          </a:bodyPr>
          <a:lstStyle>
            <a:lvl1pPr algn="l" defTabSz="685800" rtl="0" eaLnBrk="1" latinLnBrk="0" hangingPunct="1">
              <a:lnSpc>
                <a:spcPct val="90000"/>
              </a:lnSpc>
              <a:spcBef>
                <a:spcPct val="0"/>
              </a:spcBef>
              <a:buNone/>
              <a:defRPr sz="2100" b="1" i="0" kern="1200">
                <a:ln>
                  <a:noFill/>
                </a:ln>
                <a:solidFill>
                  <a:schemeClr val="tx2"/>
                </a:solidFill>
                <a:latin typeface="Calibri" panose="020F0502020204030204" pitchFamily="34" charset="0"/>
                <a:ea typeface="Open Sans Condensed" panose="020B0606030504020204" pitchFamily="34" charset="0"/>
                <a:cs typeface="Calibri" panose="020F0502020204030204" pitchFamily="34" charset="0"/>
              </a:defRPr>
            </a:lvl1pPr>
          </a:lstStyle>
          <a:p>
            <a:r>
              <a:rPr lang="it-IT" sz="1600" b="0" dirty="0" err="1"/>
              <a:t>Grapes</a:t>
            </a:r>
            <a:endParaRPr lang="it-IT" sz="1600" b="0" dirty="0"/>
          </a:p>
        </p:txBody>
      </p:sp>
    </p:spTree>
    <p:extLst>
      <p:ext uri="{BB962C8B-B14F-4D97-AF65-F5344CB8AC3E}">
        <p14:creationId xmlns:p14="http://schemas.microsoft.com/office/powerpoint/2010/main" val="28534103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 name="Shape 4">
            <a:extLst>
              <a:ext uri="{FF2B5EF4-FFF2-40B4-BE49-F238E27FC236}">
                <a16:creationId xmlns:a16="http://schemas.microsoft.com/office/drawing/2014/main" id="{330409DD-9CB4-A968-15E2-0F238EF4658B}"/>
              </a:ext>
            </a:extLst>
          </p:cNvPr>
          <p:cNvSpPr/>
          <p:nvPr/>
        </p:nvSpPr>
        <p:spPr>
          <a:xfrm>
            <a:off x="6652358" y="3325031"/>
            <a:ext cx="2404236" cy="1109116"/>
          </a:xfrm>
          <a:prstGeom prst="roundRect">
            <a:avLst>
              <a:gd name="adj" fmla="val 6338"/>
            </a:avLst>
          </a:prstGeom>
          <a:solidFill>
            <a:srgbClr val="FFFFFF"/>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14" name="Shape 4">
            <a:extLst>
              <a:ext uri="{FF2B5EF4-FFF2-40B4-BE49-F238E27FC236}">
                <a16:creationId xmlns:a16="http://schemas.microsoft.com/office/drawing/2014/main" id="{54D0FB40-69A1-BFAD-C3A4-C64472878AB7}"/>
              </a:ext>
            </a:extLst>
          </p:cNvPr>
          <p:cNvSpPr/>
          <p:nvPr/>
        </p:nvSpPr>
        <p:spPr>
          <a:xfrm>
            <a:off x="6652358" y="2234040"/>
            <a:ext cx="2404236" cy="930106"/>
          </a:xfrm>
          <a:prstGeom prst="roundRect">
            <a:avLst>
              <a:gd name="adj" fmla="val 6338"/>
            </a:avLst>
          </a:prstGeom>
          <a:solidFill>
            <a:srgbClr val="FFFFFF"/>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3" name="Titolo 2">
            <a:extLst>
              <a:ext uri="{FF2B5EF4-FFF2-40B4-BE49-F238E27FC236}">
                <a16:creationId xmlns:a16="http://schemas.microsoft.com/office/drawing/2014/main" id="{361D9A29-5C32-D4D3-35B5-F2C31FCD45FE}"/>
              </a:ext>
            </a:extLst>
          </p:cNvPr>
          <p:cNvSpPr>
            <a:spLocks noGrp="1"/>
          </p:cNvSpPr>
          <p:nvPr>
            <p:ph type="title"/>
          </p:nvPr>
        </p:nvSpPr>
        <p:spPr>
          <a:xfrm>
            <a:off x="745423" y="390887"/>
            <a:ext cx="7034915" cy="697761"/>
          </a:xfrm>
        </p:spPr>
        <p:txBody>
          <a:bodyPr/>
          <a:lstStyle/>
          <a:p>
            <a:r>
              <a:rPr lang="it-IT" dirty="0"/>
              <a:t>Does the optical port change what you measure?</a:t>
            </a:r>
          </a:p>
        </p:txBody>
      </p:sp>
      <p:sp>
        <p:nvSpPr>
          <p:cNvPr id="5" name="Shape 4">
            <a:extLst>
              <a:ext uri="{FF2B5EF4-FFF2-40B4-BE49-F238E27FC236}">
                <a16:creationId xmlns:a16="http://schemas.microsoft.com/office/drawing/2014/main" id="{D48C9FBE-800B-4E07-6AA9-D4014179649E}"/>
              </a:ext>
            </a:extLst>
          </p:cNvPr>
          <p:cNvSpPr/>
          <p:nvPr/>
        </p:nvSpPr>
        <p:spPr>
          <a:xfrm>
            <a:off x="6652358" y="1194529"/>
            <a:ext cx="2404236" cy="930106"/>
          </a:xfrm>
          <a:prstGeom prst="roundRect">
            <a:avLst>
              <a:gd name="adj" fmla="val 6338"/>
            </a:avLst>
          </a:prstGeom>
          <a:solidFill>
            <a:srgbClr val="FFFFFF"/>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6" name="Text 5">
            <a:extLst>
              <a:ext uri="{FF2B5EF4-FFF2-40B4-BE49-F238E27FC236}">
                <a16:creationId xmlns:a16="http://schemas.microsoft.com/office/drawing/2014/main" id="{C8677E25-BA69-BE87-5430-E9715DF6F159}"/>
              </a:ext>
            </a:extLst>
          </p:cNvPr>
          <p:cNvSpPr/>
          <p:nvPr/>
        </p:nvSpPr>
        <p:spPr>
          <a:xfrm>
            <a:off x="6626418" y="1199908"/>
            <a:ext cx="2395728" cy="274320"/>
          </a:xfrm>
          <a:prstGeom prst="rect">
            <a:avLst/>
          </a:prstGeom>
          <a:noFill/>
          <a:ln/>
        </p:spPr>
        <p:txBody>
          <a:bodyPr wrap="square" rtlCol="0" anchor="ctr"/>
          <a:lstStyle/>
          <a:p>
            <a:pPr marL="0" indent="0">
              <a:buNone/>
            </a:pPr>
            <a:r>
              <a:rPr lang="en-US" sz="1400" b="1" dirty="0">
                <a:solidFill>
                  <a:srgbClr val="4F9D4A"/>
                </a:solidFill>
                <a:latin typeface="Calibri" pitchFamily="34" charset="0"/>
                <a:ea typeface="Calibri" pitchFamily="34" charset="-122"/>
                <a:cs typeface="Calibri" pitchFamily="34" charset="-120"/>
              </a:rPr>
              <a:t>Discharge identical</a:t>
            </a:r>
            <a:endParaRPr lang="en-US" sz="1400" dirty="0"/>
          </a:p>
        </p:txBody>
      </p:sp>
      <p:sp>
        <p:nvSpPr>
          <p:cNvPr id="7" name="Text 6">
            <a:extLst>
              <a:ext uri="{FF2B5EF4-FFF2-40B4-BE49-F238E27FC236}">
                <a16:creationId xmlns:a16="http://schemas.microsoft.com/office/drawing/2014/main" id="{BA6BC2F0-95E9-B46D-CB77-75F2EF88C552}"/>
              </a:ext>
            </a:extLst>
          </p:cNvPr>
          <p:cNvSpPr/>
          <p:nvPr/>
        </p:nvSpPr>
        <p:spPr>
          <a:xfrm>
            <a:off x="6629400" y="1374827"/>
            <a:ext cx="2427194" cy="777240"/>
          </a:xfrm>
          <a:prstGeom prst="rect">
            <a:avLst/>
          </a:prstGeom>
          <a:noFill/>
          <a:ln/>
        </p:spPr>
        <p:txBody>
          <a:bodyPr wrap="square" rtlCol="0" anchor="ctr"/>
          <a:lstStyle/>
          <a:p>
            <a:pPr marL="0" indent="0">
              <a:lnSpc>
                <a:spcPts val="1450"/>
              </a:lnSpc>
              <a:buNone/>
            </a:pPr>
            <a:r>
              <a:rPr lang="en-US" sz="1150" dirty="0">
                <a:solidFill>
                  <a:srgbClr val="22303F"/>
                </a:solidFill>
                <a:latin typeface="Calibri" pitchFamily="34" charset="0"/>
                <a:ea typeface="Calibri" pitchFamily="34" charset="-122"/>
                <a:cs typeface="Calibri" pitchFamily="34" charset="-120"/>
              </a:rPr>
              <a:t>Packet period 38.26 ± 0.02 µs, burst 19–786 µs, in both geometries.</a:t>
            </a:r>
            <a:endParaRPr lang="en-US" sz="1150" dirty="0"/>
          </a:p>
        </p:txBody>
      </p:sp>
      <p:sp>
        <p:nvSpPr>
          <p:cNvPr id="9" name="Text 8">
            <a:extLst>
              <a:ext uri="{FF2B5EF4-FFF2-40B4-BE49-F238E27FC236}">
                <a16:creationId xmlns:a16="http://schemas.microsoft.com/office/drawing/2014/main" id="{CCF17734-CA10-FB03-73F7-49AEEDBD26BA}"/>
              </a:ext>
            </a:extLst>
          </p:cNvPr>
          <p:cNvSpPr/>
          <p:nvPr/>
        </p:nvSpPr>
        <p:spPr>
          <a:xfrm>
            <a:off x="6626418" y="2251306"/>
            <a:ext cx="2395728" cy="274320"/>
          </a:xfrm>
          <a:prstGeom prst="rect">
            <a:avLst/>
          </a:prstGeom>
          <a:noFill/>
          <a:ln/>
        </p:spPr>
        <p:txBody>
          <a:bodyPr wrap="square" rtlCol="0" anchor="ctr"/>
          <a:lstStyle/>
          <a:p>
            <a:pPr marL="0" indent="0">
              <a:buNone/>
            </a:pPr>
            <a:r>
              <a:rPr lang="en-US" sz="1400" b="1" dirty="0">
                <a:solidFill>
                  <a:srgbClr val="2C7A7B"/>
                </a:solidFill>
                <a:latin typeface="Calibri" pitchFamily="34" charset="0"/>
                <a:ea typeface="Calibri" pitchFamily="34" charset="-122"/>
                <a:cs typeface="Calibri" pitchFamily="34" charset="-120"/>
              </a:rPr>
              <a:t>Air spectra identical</a:t>
            </a:r>
            <a:endParaRPr lang="en-US" sz="1400" dirty="0"/>
          </a:p>
        </p:txBody>
      </p:sp>
      <p:sp>
        <p:nvSpPr>
          <p:cNvPr id="10" name="Text 9">
            <a:extLst>
              <a:ext uri="{FF2B5EF4-FFF2-40B4-BE49-F238E27FC236}">
                <a16:creationId xmlns:a16="http://schemas.microsoft.com/office/drawing/2014/main" id="{153C1DD8-3E7E-66D9-9E70-66BE7218A5DD}"/>
              </a:ext>
            </a:extLst>
          </p:cNvPr>
          <p:cNvSpPr/>
          <p:nvPr/>
        </p:nvSpPr>
        <p:spPr>
          <a:xfrm>
            <a:off x="6626418" y="2419775"/>
            <a:ext cx="2404236" cy="777240"/>
          </a:xfrm>
          <a:prstGeom prst="rect">
            <a:avLst/>
          </a:prstGeom>
          <a:noFill/>
          <a:ln/>
        </p:spPr>
        <p:txBody>
          <a:bodyPr wrap="square" rtlCol="0" anchor="ctr"/>
          <a:lstStyle/>
          <a:p>
            <a:pPr marL="0" indent="0">
              <a:lnSpc>
                <a:spcPts val="1450"/>
              </a:lnSpc>
              <a:buNone/>
            </a:pPr>
            <a:r>
              <a:rPr lang="en-US" sz="1150" dirty="0">
                <a:solidFill>
                  <a:srgbClr val="22303F"/>
                </a:solidFill>
                <a:latin typeface="Calibri" pitchFamily="34" charset="0"/>
                <a:ea typeface="Calibri" pitchFamily="34" charset="-122"/>
                <a:cs typeface="Calibri" pitchFamily="34" charset="-120"/>
              </a:rPr>
              <a:t>N₂⁺/N₂ and the vibrational ratios agree to within 2 %.</a:t>
            </a:r>
            <a:endParaRPr lang="en-US" sz="1150" dirty="0"/>
          </a:p>
        </p:txBody>
      </p:sp>
      <p:sp>
        <p:nvSpPr>
          <p:cNvPr id="12" name="Text 11">
            <a:extLst>
              <a:ext uri="{FF2B5EF4-FFF2-40B4-BE49-F238E27FC236}">
                <a16:creationId xmlns:a16="http://schemas.microsoft.com/office/drawing/2014/main" id="{41F38F8E-EFD7-DEBF-DD8D-E02202B17C05}"/>
              </a:ext>
            </a:extLst>
          </p:cNvPr>
          <p:cNvSpPr/>
          <p:nvPr/>
        </p:nvSpPr>
        <p:spPr>
          <a:xfrm>
            <a:off x="6626418" y="3372953"/>
            <a:ext cx="2395728" cy="274320"/>
          </a:xfrm>
          <a:prstGeom prst="rect">
            <a:avLst/>
          </a:prstGeom>
          <a:noFill/>
          <a:ln/>
        </p:spPr>
        <p:txBody>
          <a:bodyPr wrap="square" rtlCol="0" anchor="ctr"/>
          <a:lstStyle/>
          <a:p>
            <a:pPr marL="0" indent="0">
              <a:buNone/>
            </a:pPr>
            <a:r>
              <a:rPr lang="en-US" sz="1400" b="1" dirty="0">
                <a:solidFill>
                  <a:srgbClr val="6C4AB6"/>
                </a:solidFill>
                <a:latin typeface="Calibri" pitchFamily="34" charset="0"/>
                <a:ea typeface="Calibri" pitchFamily="34" charset="-122"/>
                <a:cs typeface="Calibri" pitchFamily="34" charset="-120"/>
              </a:rPr>
              <a:t>Argon spectra are not</a:t>
            </a:r>
            <a:endParaRPr lang="en-US" sz="1400" dirty="0"/>
          </a:p>
        </p:txBody>
      </p:sp>
      <p:sp>
        <p:nvSpPr>
          <p:cNvPr id="13" name="Text 12">
            <a:extLst>
              <a:ext uri="{FF2B5EF4-FFF2-40B4-BE49-F238E27FC236}">
                <a16:creationId xmlns:a16="http://schemas.microsoft.com/office/drawing/2014/main" id="{42E75D91-4E72-99EE-BF6F-51731EB3AB73}"/>
              </a:ext>
            </a:extLst>
          </p:cNvPr>
          <p:cNvSpPr/>
          <p:nvPr/>
        </p:nvSpPr>
        <p:spPr>
          <a:xfrm>
            <a:off x="6619933" y="3656907"/>
            <a:ext cx="2491642" cy="777240"/>
          </a:xfrm>
          <a:prstGeom prst="rect">
            <a:avLst/>
          </a:prstGeom>
          <a:noFill/>
          <a:ln/>
        </p:spPr>
        <p:txBody>
          <a:bodyPr wrap="square" rtlCol="0" anchor="ctr"/>
          <a:lstStyle/>
          <a:p>
            <a:pPr marL="0" indent="0">
              <a:lnSpc>
                <a:spcPts val="1450"/>
              </a:lnSpc>
              <a:buNone/>
            </a:pPr>
            <a:r>
              <a:rPr lang="en-US" sz="1150" dirty="0">
                <a:solidFill>
                  <a:srgbClr val="22303F"/>
                </a:solidFill>
                <a:latin typeface="Calibri" pitchFamily="34" charset="0"/>
                <a:ea typeface="Calibri" pitchFamily="34" charset="-122"/>
                <a:cs typeface="Calibri" pitchFamily="34" charset="-120"/>
              </a:rPr>
              <a:t>N₂ (0,3)/Ar I 419.8 falls 6× once nozzle and window are fitted.</a:t>
            </a:r>
            <a:endParaRPr lang="en-US" sz="1150" dirty="0"/>
          </a:p>
        </p:txBody>
      </p:sp>
      <p:sp>
        <p:nvSpPr>
          <p:cNvPr id="16" name="Text 3">
            <a:extLst>
              <a:ext uri="{FF2B5EF4-FFF2-40B4-BE49-F238E27FC236}">
                <a16:creationId xmlns:a16="http://schemas.microsoft.com/office/drawing/2014/main" id="{69B6B97B-77B0-949C-82D4-959F58C7957C}"/>
              </a:ext>
            </a:extLst>
          </p:cNvPr>
          <p:cNvSpPr/>
          <p:nvPr/>
        </p:nvSpPr>
        <p:spPr>
          <a:xfrm>
            <a:off x="191091" y="4302594"/>
            <a:ext cx="6766560" cy="548640"/>
          </a:xfrm>
          <a:prstGeom prst="rect">
            <a:avLst/>
          </a:prstGeom>
          <a:noFill/>
          <a:ln/>
        </p:spPr>
        <p:txBody>
          <a:bodyPr wrap="square" rtlCol="0" anchor="ctr"/>
          <a:lstStyle/>
          <a:p>
            <a:pPr marL="0" indent="0" algn="ctr">
              <a:buNone/>
            </a:pPr>
            <a:r>
              <a:rPr lang="en-US" sz="1150" i="1" dirty="0">
                <a:solidFill>
                  <a:srgbClr val="5B6472"/>
                </a:solidFill>
                <a:latin typeface="Calibri" pitchFamily="34" charset="0"/>
                <a:ea typeface="Calibri" pitchFamily="34" charset="-122"/>
                <a:cs typeface="Calibri" pitchFamily="34" charset="-120"/>
              </a:rPr>
              <a:t>Seventeen spectral windows measured in both configurations; every ratio taken inside a single acquisition.</a:t>
            </a:r>
            <a:endParaRPr lang="en-US" sz="1150" dirty="0"/>
          </a:p>
        </p:txBody>
      </p:sp>
      <p:sp>
        <p:nvSpPr>
          <p:cNvPr id="17" name="Text 0">
            <a:extLst>
              <a:ext uri="{FF2B5EF4-FFF2-40B4-BE49-F238E27FC236}">
                <a16:creationId xmlns:a16="http://schemas.microsoft.com/office/drawing/2014/main" id="{25CAEBFD-790E-F305-F67E-BA9FDE77F0DF}"/>
              </a:ext>
            </a:extLst>
          </p:cNvPr>
          <p:cNvSpPr/>
          <p:nvPr/>
        </p:nvSpPr>
        <p:spPr>
          <a:xfrm>
            <a:off x="457524" y="198345"/>
            <a:ext cx="7259753" cy="274320"/>
          </a:xfrm>
          <a:prstGeom prst="rect">
            <a:avLst/>
          </a:prstGeom>
          <a:noFill/>
          <a:ln/>
        </p:spPr>
        <p:txBody>
          <a:bodyPr wrap="square" rtlCol="0" anchor="ctr"/>
          <a:lstStyle/>
          <a:p>
            <a:pPr marL="0" indent="0">
              <a:buNone/>
            </a:pPr>
            <a:r>
              <a:rPr lang="en-US" sz="1250" b="1" kern="0" spc="200" dirty="0">
                <a:solidFill>
                  <a:schemeClr val="accent5">
                    <a:lumMod val="60000"/>
                    <a:lumOff val="40000"/>
                  </a:schemeClr>
                </a:solidFill>
                <a:latin typeface="Calibri" pitchFamily="34" charset="0"/>
                <a:ea typeface="Calibri" pitchFamily="34" charset="-122"/>
                <a:cs typeface="Calibri" pitchFamily="34" charset="-120"/>
              </a:rPr>
              <a:t>BACKUP</a:t>
            </a:r>
            <a:endParaRPr lang="en-US" sz="1250" dirty="0">
              <a:solidFill>
                <a:schemeClr val="accent5">
                  <a:lumMod val="60000"/>
                  <a:lumOff val="40000"/>
                </a:schemeClr>
              </a:solidFill>
            </a:endParaRPr>
          </a:p>
        </p:txBody>
      </p:sp>
      <p:pic>
        <p:nvPicPr>
          <p:cNvPr id="18" name="Picture 17" descr="fig_open_vs_closed.png"/>
          <p:cNvPicPr>
            <a:picLocks noChangeAspect="1"/>
          </p:cNvPicPr>
          <p:nvPr/>
        </p:nvPicPr>
        <p:blipFill>
          <a:blip r:embed="rId2"/>
          <a:stretch>
            <a:fillRect/>
          </a:stretch>
        </p:blipFill>
        <p:spPr>
          <a:xfrm>
            <a:off x="714635" y="1139115"/>
            <a:ext cx="5719471" cy="333856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 name="Shape 4">
            <a:extLst>
              <a:ext uri="{FF2B5EF4-FFF2-40B4-BE49-F238E27FC236}">
                <a16:creationId xmlns:a16="http://schemas.microsoft.com/office/drawing/2014/main" id="{330409DD-9CB4-A968-15E2-0F238EF4658B}"/>
              </a:ext>
            </a:extLst>
          </p:cNvPr>
          <p:cNvSpPr/>
          <p:nvPr/>
        </p:nvSpPr>
        <p:spPr>
          <a:xfrm>
            <a:off x="6652358" y="3325031"/>
            <a:ext cx="2404236" cy="1109116"/>
          </a:xfrm>
          <a:prstGeom prst="roundRect">
            <a:avLst>
              <a:gd name="adj" fmla="val 6338"/>
            </a:avLst>
          </a:prstGeom>
          <a:solidFill>
            <a:srgbClr val="FFFFFF"/>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14" name="Shape 4">
            <a:extLst>
              <a:ext uri="{FF2B5EF4-FFF2-40B4-BE49-F238E27FC236}">
                <a16:creationId xmlns:a16="http://schemas.microsoft.com/office/drawing/2014/main" id="{54D0FB40-69A1-BFAD-C3A4-C64472878AB7}"/>
              </a:ext>
            </a:extLst>
          </p:cNvPr>
          <p:cNvSpPr/>
          <p:nvPr/>
        </p:nvSpPr>
        <p:spPr>
          <a:xfrm>
            <a:off x="6652358" y="2234040"/>
            <a:ext cx="2404236" cy="930106"/>
          </a:xfrm>
          <a:prstGeom prst="roundRect">
            <a:avLst>
              <a:gd name="adj" fmla="val 6338"/>
            </a:avLst>
          </a:prstGeom>
          <a:solidFill>
            <a:srgbClr val="FFFFFF"/>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3" name="Titolo 2">
            <a:extLst>
              <a:ext uri="{FF2B5EF4-FFF2-40B4-BE49-F238E27FC236}">
                <a16:creationId xmlns:a16="http://schemas.microsoft.com/office/drawing/2014/main" id="{361D9A29-5C32-D4D3-35B5-F2C31FCD45FE}"/>
              </a:ext>
            </a:extLst>
          </p:cNvPr>
          <p:cNvSpPr>
            <a:spLocks noGrp="1"/>
          </p:cNvSpPr>
          <p:nvPr>
            <p:ph type="title"/>
          </p:nvPr>
        </p:nvSpPr>
        <p:spPr>
          <a:xfrm>
            <a:off x="745423" y="390887"/>
            <a:ext cx="7034915" cy="697761"/>
          </a:xfrm>
        </p:spPr>
        <p:txBody>
          <a:bodyPr/>
          <a:lstStyle/>
          <a:p>
            <a:r>
              <a:rPr lang="it-IT" dirty="0"/>
              <a:t>Emission inside a single voltage burst</a:t>
            </a:r>
          </a:p>
        </p:txBody>
      </p:sp>
      <p:sp>
        <p:nvSpPr>
          <p:cNvPr id="5" name="Shape 4">
            <a:extLst>
              <a:ext uri="{FF2B5EF4-FFF2-40B4-BE49-F238E27FC236}">
                <a16:creationId xmlns:a16="http://schemas.microsoft.com/office/drawing/2014/main" id="{D48C9FBE-800B-4E07-6AA9-D4014179649E}"/>
              </a:ext>
            </a:extLst>
          </p:cNvPr>
          <p:cNvSpPr/>
          <p:nvPr/>
        </p:nvSpPr>
        <p:spPr>
          <a:xfrm>
            <a:off x="6652358" y="1194529"/>
            <a:ext cx="2404236" cy="930106"/>
          </a:xfrm>
          <a:prstGeom prst="roundRect">
            <a:avLst>
              <a:gd name="adj" fmla="val 6338"/>
            </a:avLst>
          </a:prstGeom>
          <a:solidFill>
            <a:srgbClr val="FFFFFF"/>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6" name="Text 5">
            <a:extLst>
              <a:ext uri="{FF2B5EF4-FFF2-40B4-BE49-F238E27FC236}">
                <a16:creationId xmlns:a16="http://schemas.microsoft.com/office/drawing/2014/main" id="{C8677E25-BA69-BE87-5430-E9715DF6F159}"/>
              </a:ext>
            </a:extLst>
          </p:cNvPr>
          <p:cNvSpPr/>
          <p:nvPr/>
        </p:nvSpPr>
        <p:spPr>
          <a:xfrm>
            <a:off x="6626418" y="1199908"/>
            <a:ext cx="2395728" cy="274320"/>
          </a:xfrm>
          <a:prstGeom prst="rect">
            <a:avLst/>
          </a:prstGeom>
          <a:noFill/>
          <a:ln/>
        </p:spPr>
        <p:txBody>
          <a:bodyPr wrap="square" rtlCol="0" anchor="ctr"/>
          <a:lstStyle/>
          <a:p>
            <a:pPr marL="0" indent="0">
              <a:buNone/>
            </a:pPr>
            <a:r>
              <a:rPr lang="en-US" sz="1400" b="1" dirty="0">
                <a:solidFill>
                  <a:srgbClr val="4F9D4A"/>
                </a:solidFill>
                <a:latin typeface="Calibri" pitchFamily="34" charset="0"/>
                <a:ea typeface="Calibri" pitchFamily="34" charset="-122"/>
                <a:cs typeface="Calibri" pitchFamily="34" charset="-120"/>
              </a:rPr>
              <a:t>Gate-delay scan</a:t>
            </a:r>
            <a:endParaRPr lang="en-US" sz="1400" dirty="0"/>
          </a:p>
        </p:txBody>
      </p:sp>
      <p:sp>
        <p:nvSpPr>
          <p:cNvPr id="7" name="Text 6">
            <a:extLst>
              <a:ext uri="{FF2B5EF4-FFF2-40B4-BE49-F238E27FC236}">
                <a16:creationId xmlns:a16="http://schemas.microsoft.com/office/drawing/2014/main" id="{BA6BC2F0-95E9-B46D-CB77-75F2EF88C552}"/>
              </a:ext>
            </a:extLst>
          </p:cNvPr>
          <p:cNvSpPr/>
          <p:nvPr/>
        </p:nvSpPr>
        <p:spPr>
          <a:xfrm>
            <a:off x="6629400" y="1374827"/>
            <a:ext cx="2427194" cy="777240"/>
          </a:xfrm>
          <a:prstGeom prst="rect">
            <a:avLst/>
          </a:prstGeom>
          <a:noFill/>
          <a:ln/>
        </p:spPr>
        <p:txBody>
          <a:bodyPr wrap="square" rtlCol="0" anchor="ctr"/>
          <a:lstStyle/>
          <a:p>
            <a:pPr marL="0" indent="0">
              <a:lnSpc>
                <a:spcPts val="1450"/>
              </a:lnSpc>
              <a:buNone/>
            </a:pPr>
            <a:r>
              <a:rPr lang="en-US" sz="1150" dirty="0">
                <a:solidFill>
                  <a:srgbClr val="22303F"/>
                </a:solidFill>
                <a:latin typeface="Calibri" pitchFamily="34" charset="0"/>
                <a:ea typeface="Calibri" pitchFamily="34" charset="-122"/>
                <a:cs typeface="Calibri" pitchFamily="34" charset="-120"/>
              </a:rPr>
              <a:t>One 5 µs gate per trace, stepped through the 800 µs burst.</a:t>
            </a:r>
            <a:endParaRPr lang="en-US" sz="1150" dirty="0"/>
          </a:p>
        </p:txBody>
      </p:sp>
      <p:sp>
        <p:nvSpPr>
          <p:cNvPr id="9" name="Text 8">
            <a:extLst>
              <a:ext uri="{FF2B5EF4-FFF2-40B4-BE49-F238E27FC236}">
                <a16:creationId xmlns:a16="http://schemas.microsoft.com/office/drawing/2014/main" id="{CCF17734-CA10-FB03-73F7-49AEEDBD26BA}"/>
              </a:ext>
            </a:extLst>
          </p:cNvPr>
          <p:cNvSpPr/>
          <p:nvPr/>
        </p:nvSpPr>
        <p:spPr>
          <a:xfrm>
            <a:off x="6626418" y="2251306"/>
            <a:ext cx="2395728" cy="274320"/>
          </a:xfrm>
          <a:prstGeom prst="rect">
            <a:avLst/>
          </a:prstGeom>
          <a:noFill/>
          <a:ln/>
        </p:spPr>
        <p:txBody>
          <a:bodyPr wrap="square" rtlCol="0" anchor="ctr"/>
          <a:lstStyle/>
          <a:p>
            <a:pPr marL="0" indent="0">
              <a:buNone/>
            </a:pPr>
            <a:r>
              <a:rPr lang="en-US" sz="1400" b="1" dirty="0">
                <a:solidFill>
                  <a:srgbClr val="2C7A7B"/>
                </a:solidFill>
                <a:latin typeface="Calibri" pitchFamily="34" charset="0"/>
                <a:ea typeface="Calibri" pitchFamily="34" charset="-122"/>
                <a:cs typeface="Calibri" pitchFamily="34" charset="-120"/>
              </a:rPr>
              <a:t>Emission comes in packets</a:t>
            </a:r>
            <a:endParaRPr lang="en-US" sz="1400" dirty="0"/>
          </a:p>
        </p:txBody>
      </p:sp>
      <p:sp>
        <p:nvSpPr>
          <p:cNvPr id="10" name="Text 9">
            <a:extLst>
              <a:ext uri="{FF2B5EF4-FFF2-40B4-BE49-F238E27FC236}">
                <a16:creationId xmlns:a16="http://schemas.microsoft.com/office/drawing/2014/main" id="{153C1DD8-3E7E-66D9-9E70-66BE7218A5DD}"/>
              </a:ext>
            </a:extLst>
          </p:cNvPr>
          <p:cNvSpPr/>
          <p:nvPr/>
        </p:nvSpPr>
        <p:spPr>
          <a:xfrm>
            <a:off x="6626418" y="2419775"/>
            <a:ext cx="2404236" cy="777240"/>
          </a:xfrm>
          <a:prstGeom prst="rect">
            <a:avLst/>
          </a:prstGeom>
          <a:noFill/>
          <a:ln/>
        </p:spPr>
        <p:txBody>
          <a:bodyPr wrap="square" rtlCol="0" anchor="ctr"/>
          <a:lstStyle/>
          <a:p>
            <a:pPr marL="0" indent="0">
              <a:lnSpc>
                <a:spcPts val="1450"/>
              </a:lnSpc>
              <a:buNone/>
            </a:pPr>
            <a:r>
              <a:rPr lang="en-US" sz="1150" dirty="0">
                <a:solidFill>
                  <a:srgbClr val="22303F"/>
                </a:solidFill>
                <a:latin typeface="Calibri" pitchFamily="34" charset="0"/>
                <a:ea typeface="Calibri" pitchFamily="34" charset="-122"/>
                <a:cs typeface="Calibri" pitchFamily="34" charset="-120"/>
              </a:rPr>
              <a:t>21 packets, one per 38.26 µs cycle, each about 20 µs wide.</a:t>
            </a:r>
            <a:endParaRPr lang="en-US" sz="1150" dirty="0"/>
          </a:p>
        </p:txBody>
      </p:sp>
      <p:sp>
        <p:nvSpPr>
          <p:cNvPr id="12" name="Text 11">
            <a:extLst>
              <a:ext uri="{FF2B5EF4-FFF2-40B4-BE49-F238E27FC236}">
                <a16:creationId xmlns:a16="http://schemas.microsoft.com/office/drawing/2014/main" id="{41F38F8E-EFD7-DEBF-DD8D-E02202B17C05}"/>
              </a:ext>
            </a:extLst>
          </p:cNvPr>
          <p:cNvSpPr/>
          <p:nvPr/>
        </p:nvSpPr>
        <p:spPr>
          <a:xfrm>
            <a:off x="6626418" y="3372953"/>
            <a:ext cx="2395728" cy="274320"/>
          </a:xfrm>
          <a:prstGeom prst="rect">
            <a:avLst/>
          </a:prstGeom>
          <a:noFill/>
          <a:ln/>
        </p:spPr>
        <p:txBody>
          <a:bodyPr wrap="square" rtlCol="0" anchor="ctr"/>
          <a:lstStyle/>
          <a:p>
            <a:pPr marL="0" indent="0">
              <a:buNone/>
            </a:pPr>
            <a:r>
              <a:rPr lang="en-US" sz="1400" b="1" dirty="0">
                <a:solidFill>
                  <a:srgbClr val="6C4AB6"/>
                </a:solidFill>
                <a:latin typeface="Calibri" pitchFamily="34" charset="0"/>
                <a:ea typeface="Calibri" pitchFamily="34" charset="-122"/>
                <a:cs typeface="Calibri" pitchFamily="34" charset="-120"/>
              </a:rPr>
              <a:t>Ratios stay constant</a:t>
            </a:r>
            <a:endParaRPr lang="en-US" sz="1400" dirty="0"/>
          </a:p>
        </p:txBody>
      </p:sp>
      <p:sp>
        <p:nvSpPr>
          <p:cNvPr id="13" name="Text 12">
            <a:extLst>
              <a:ext uri="{FF2B5EF4-FFF2-40B4-BE49-F238E27FC236}">
                <a16:creationId xmlns:a16="http://schemas.microsoft.com/office/drawing/2014/main" id="{42E75D91-4E72-99EE-BF6F-51731EB3AB73}"/>
              </a:ext>
            </a:extLst>
          </p:cNvPr>
          <p:cNvSpPr/>
          <p:nvPr/>
        </p:nvSpPr>
        <p:spPr>
          <a:xfrm>
            <a:off x="6619933" y="3656907"/>
            <a:ext cx="2491642" cy="777240"/>
          </a:xfrm>
          <a:prstGeom prst="rect">
            <a:avLst/>
          </a:prstGeom>
          <a:noFill/>
          <a:ln/>
        </p:spPr>
        <p:txBody>
          <a:bodyPr wrap="square" rtlCol="0" anchor="ctr"/>
          <a:lstStyle/>
          <a:p>
            <a:pPr marL="0" indent="0">
              <a:lnSpc>
                <a:spcPts val="1450"/>
              </a:lnSpc>
              <a:buNone/>
            </a:pPr>
            <a:r>
              <a:rPr lang="en-US" sz="1150" dirty="0">
                <a:solidFill>
                  <a:srgbClr val="22303F"/>
                </a:solidFill>
                <a:latin typeface="Calibri" pitchFamily="34" charset="0"/>
                <a:ea typeface="Calibri" pitchFamily="34" charset="-122"/>
                <a:cs typeface="Calibri" pitchFamily="34" charset="-120"/>
              </a:rPr>
              <a:t>N₂⁺/N₂ and OH/N₂ do not evolve within a packet, below 1.4 σ.</a:t>
            </a:r>
            <a:endParaRPr lang="en-US" sz="1150" dirty="0"/>
          </a:p>
        </p:txBody>
      </p:sp>
      <p:sp>
        <p:nvSpPr>
          <p:cNvPr id="16" name="Text 3">
            <a:extLst>
              <a:ext uri="{FF2B5EF4-FFF2-40B4-BE49-F238E27FC236}">
                <a16:creationId xmlns:a16="http://schemas.microsoft.com/office/drawing/2014/main" id="{69B6B97B-77B0-949C-82D4-959F58C7957C}"/>
              </a:ext>
            </a:extLst>
          </p:cNvPr>
          <p:cNvSpPr/>
          <p:nvPr/>
        </p:nvSpPr>
        <p:spPr>
          <a:xfrm>
            <a:off x="191091" y="4302594"/>
            <a:ext cx="6766560" cy="548640"/>
          </a:xfrm>
          <a:prstGeom prst="rect">
            <a:avLst/>
          </a:prstGeom>
          <a:noFill/>
          <a:ln/>
        </p:spPr>
        <p:txBody>
          <a:bodyPr wrap="square" rtlCol="0" anchor="ctr"/>
          <a:lstStyle/>
          <a:p>
            <a:pPr marL="0" indent="0" algn="ctr">
              <a:buNone/>
            </a:pPr>
            <a:r>
              <a:rPr lang="en-US" sz="1150" i="1" dirty="0">
                <a:solidFill>
                  <a:srgbClr val="5B6472"/>
                </a:solidFill>
                <a:latin typeface="Calibri" pitchFamily="34" charset="0"/>
                <a:ea typeface="Calibri" pitchFamily="34" charset="-122"/>
                <a:cs typeface="Calibri" pitchFamily="34" charset="-120"/>
              </a:rPr>
              <a:t>Air, 382–414 nm, 181 gates of 5 µs, 200 accumulations.</a:t>
            </a:r>
            <a:endParaRPr lang="en-US" sz="1150" dirty="0"/>
          </a:p>
        </p:txBody>
      </p:sp>
      <p:sp>
        <p:nvSpPr>
          <p:cNvPr id="17" name="Text 0">
            <a:extLst>
              <a:ext uri="{FF2B5EF4-FFF2-40B4-BE49-F238E27FC236}">
                <a16:creationId xmlns:a16="http://schemas.microsoft.com/office/drawing/2014/main" id="{25CAEBFD-790E-F305-F67E-BA9FDE77F0DF}"/>
              </a:ext>
            </a:extLst>
          </p:cNvPr>
          <p:cNvSpPr/>
          <p:nvPr/>
        </p:nvSpPr>
        <p:spPr>
          <a:xfrm>
            <a:off x="457524" y="198345"/>
            <a:ext cx="7259753" cy="274320"/>
          </a:xfrm>
          <a:prstGeom prst="rect">
            <a:avLst/>
          </a:prstGeom>
          <a:noFill/>
          <a:ln/>
        </p:spPr>
        <p:txBody>
          <a:bodyPr wrap="square" rtlCol="0" anchor="ctr"/>
          <a:lstStyle/>
          <a:p>
            <a:pPr marL="0" indent="0">
              <a:buNone/>
            </a:pPr>
            <a:r>
              <a:rPr lang="en-US" sz="1250" b="1" kern="0" spc="200" dirty="0">
                <a:solidFill>
                  <a:schemeClr val="accent5">
                    <a:lumMod val="60000"/>
                    <a:lumOff val="40000"/>
                  </a:schemeClr>
                </a:solidFill>
                <a:latin typeface="Calibri" pitchFamily="34" charset="0"/>
                <a:ea typeface="Calibri" pitchFamily="34" charset="-122"/>
                <a:cs typeface="Calibri" pitchFamily="34" charset="-120"/>
              </a:rPr>
              <a:t>BACKUP</a:t>
            </a:r>
            <a:endParaRPr lang="en-US" sz="1250" dirty="0">
              <a:solidFill>
                <a:schemeClr val="accent5">
                  <a:lumMod val="60000"/>
                  <a:lumOff val="40000"/>
                </a:schemeClr>
              </a:solidFill>
            </a:endParaRPr>
          </a:p>
        </p:txBody>
      </p:sp>
      <p:pic>
        <p:nvPicPr>
          <p:cNvPr id="18" name="Picture 17" descr="fig_oes_time_resolved_air.png"/>
          <p:cNvPicPr>
            <a:picLocks noChangeAspect="1"/>
          </p:cNvPicPr>
          <p:nvPr/>
        </p:nvPicPr>
        <p:blipFill>
          <a:blip r:embed="rId2"/>
          <a:stretch>
            <a:fillRect/>
          </a:stretch>
        </p:blipFill>
        <p:spPr>
          <a:xfrm>
            <a:off x="613213" y="1231420"/>
            <a:ext cx="5922316" cy="315395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 name="Shape 4">
            <a:extLst>
              <a:ext uri="{FF2B5EF4-FFF2-40B4-BE49-F238E27FC236}">
                <a16:creationId xmlns:a16="http://schemas.microsoft.com/office/drawing/2014/main" id="{330409DD-9CB4-A968-15E2-0F238EF4658B}"/>
              </a:ext>
            </a:extLst>
          </p:cNvPr>
          <p:cNvSpPr/>
          <p:nvPr/>
        </p:nvSpPr>
        <p:spPr>
          <a:xfrm>
            <a:off x="6652358" y="3325031"/>
            <a:ext cx="2404236" cy="1109116"/>
          </a:xfrm>
          <a:prstGeom prst="roundRect">
            <a:avLst>
              <a:gd name="adj" fmla="val 6338"/>
            </a:avLst>
          </a:prstGeom>
          <a:solidFill>
            <a:srgbClr val="FFFFFF"/>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14" name="Shape 4">
            <a:extLst>
              <a:ext uri="{FF2B5EF4-FFF2-40B4-BE49-F238E27FC236}">
                <a16:creationId xmlns:a16="http://schemas.microsoft.com/office/drawing/2014/main" id="{54D0FB40-69A1-BFAD-C3A4-C64472878AB7}"/>
              </a:ext>
            </a:extLst>
          </p:cNvPr>
          <p:cNvSpPr/>
          <p:nvPr/>
        </p:nvSpPr>
        <p:spPr>
          <a:xfrm>
            <a:off x="6652358" y="2234040"/>
            <a:ext cx="2404236" cy="930106"/>
          </a:xfrm>
          <a:prstGeom prst="roundRect">
            <a:avLst>
              <a:gd name="adj" fmla="val 6338"/>
            </a:avLst>
          </a:prstGeom>
          <a:solidFill>
            <a:srgbClr val="FFFFFF"/>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3" name="Titolo 2">
            <a:extLst>
              <a:ext uri="{FF2B5EF4-FFF2-40B4-BE49-F238E27FC236}">
                <a16:creationId xmlns:a16="http://schemas.microsoft.com/office/drawing/2014/main" id="{361D9A29-5C32-D4D3-35B5-F2C31FCD45FE}"/>
              </a:ext>
            </a:extLst>
          </p:cNvPr>
          <p:cNvSpPr>
            <a:spLocks noGrp="1"/>
          </p:cNvSpPr>
          <p:nvPr>
            <p:ph type="title"/>
          </p:nvPr>
        </p:nvSpPr>
        <p:spPr>
          <a:xfrm>
            <a:off x="745423" y="390887"/>
            <a:ext cx="7034915" cy="697761"/>
          </a:xfrm>
        </p:spPr>
        <p:txBody>
          <a:bodyPr/>
          <a:lstStyle/>
          <a:p>
            <a:r>
              <a:rPr lang="it-IT" dirty="0"/>
              <a:t>OH laser-induced fluorescence in the discharge</a:t>
            </a:r>
          </a:p>
        </p:txBody>
      </p:sp>
      <p:sp>
        <p:nvSpPr>
          <p:cNvPr id="5" name="Shape 4">
            <a:extLst>
              <a:ext uri="{FF2B5EF4-FFF2-40B4-BE49-F238E27FC236}">
                <a16:creationId xmlns:a16="http://schemas.microsoft.com/office/drawing/2014/main" id="{D48C9FBE-800B-4E07-6AA9-D4014179649E}"/>
              </a:ext>
            </a:extLst>
          </p:cNvPr>
          <p:cNvSpPr/>
          <p:nvPr/>
        </p:nvSpPr>
        <p:spPr>
          <a:xfrm>
            <a:off x="6652358" y="1194529"/>
            <a:ext cx="2404236" cy="930106"/>
          </a:xfrm>
          <a:prstGeom prst="roundRect">
            <a:avLst>
              <a:gd name="adj" fmla="val 6338"/>
            </a:avLst>
          </a:prstGeom>
          <a:solidFill>
            <a:srgbClr val="FFFFFF"/>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6" name="Text 5">
            <a:extLst>
              <a:ext uri="{FF2B5EF4-FFF2-40B4-BE49-F238E27FC236}">
                <a16:creationId xmlns:a16="http://schemas.microsoft.com/office/drawing/2014/main" id="{C8677E25-BA69-BE87-5430-E9715DF6F159}"/>
              </a:ext>
            </a:extLst>
          </p:cNvPr>
          <p:cNvSpPr/>
          <p:nvPr/>
        </p:nvSpPr>
        <p:spPr>
          <a:xfrm>
            <a:off x="6626418" y="1199908"/>
            <a:ext cx="2395728" cy="274320"/>
          </a:xfrm>
          <a:prstGeom prst="rect">
            <a:avLst/>
          </a:prstGeom>
          <a:noFill/>
          <a:ln/>
        </p:spPr>
        <p:txBody>
          <a:bodyPr wrap="square" rtlCol="0" anchor="ctr"/>
          <a:lstStyle/>
          <a:p>
            <a:pPr marL="0" indent="0">
              <a:buNone/>
            </a:pPr>
            <a:r>
              <a:rPr lang="en-US" sz="1400" b="1" dirty="0">
                <a:solidFill>
                  <a:srgbClr val="4F9D4A"/>
                </a:solidFill>
                <a:latin typeface="Calibri" pitchFamily="34" charset="0"/>
                <a:ea typeface="Calibri" pitchFamily="34" charset="-122"/>
                <a:cs typeface="Calibri" pitchFamily="34" charset="-120"/>
              </a:rPr>
              <a:t>Excitation at 281.8 nm</a:t>
            </a:r>
            <a:endParaRPr lang="en-US" sz="1400" dirty="0"/>
          </a:p>
        </p:txBody>
      </p:sp>
      <p:sp>
        <p:nvSpPr>
          <p:cNvPr id="7" name="Text 6">
            <a:extLst>
              <a:ext uri="{FF2B5EF4-FFF2-40B4-BE49-F238E27FC236}">
                <a16:creationId xmlns:a16="http://schemas.microsoft.com/office/drawing/2014/main" id="{BA6BC2F0-95E9-B46D-CB77-75F2EF88C552}"/>
              </a:ext>
            </a:extLst>
          </p:cNvPr>
          <p:cNvSpPr/>
          <p:nvPr/>
        </p:nvSpPr>
        <p:spPr>
          <a:xfrm>
            <a:off x="6629400" y="1374827"/>
            <a:ext cx="2427194" cy="777240"/>
          </a:xfrm>
          <a:prstGeom prst="rect">
            <a:avLst/>
          </a:prstGeom>
          <a:noFill/>
          <a:ln/>
        </p:spPr>
        <p:txBody>
          <a:bodyPr wrap="square" rtlCol="0" anchor="ctr"/>
          <a:lstStyle/>
          <a:p>
            <a:pPr marL="0" indent="0">
              <a:lnSpc>
                <a:spcPts val="1450"/>
              </a:lnSpc>
              <a:buNone/>
            </a:pPr>
            <a:r>
              <a:rPr lang="en-US" sz="1150" dirty="0">
                <a:solidFill>
                  <a:srgbClr val="22303F"/>
                </a:solidFill>
                <a:latin typeface="Calibri" pitchFamily="34" charset="0"/>
                <a:ea typeface="Calibri" pitchFamily="34" charset="-122"/>
                <a:cs typeface="Calibri" pitchFamily="34" charset="-120"/>
              </a:rPr>
              <a:t>A–X (1,0) pumped; fluorescence collected 25–35 nm away.</a:t>
            </a:r>
            <a:endParaRPr lang="en-US" sz="1150" dirty="0"/>
          </a:p>
        </p:txBody>
      </p:sp>
      <p:sp>
        <p:nvSpPr>
          <p:cNvPr id="9" name="Text 8">
            <a:extLst>
              <a:ext uri="{FF2B5EF4-FFF2-40B4-BE49-F238E27FC236}">
                <a16:creationId xmlns:a16="http://schemas.microsoft.com/office/drawing/2014/main" id="{CCF17734-CA10-FB03-73F7-49AEEDBD26BA}"/>
              </a:ext>
            </a:extLst>
          </p:cNvPr>
          <p:cNvSpPr/>
          <p:nvPr/>
        </p:nvSpPr>
        <p:spPr>
          <a:xfrm>
            <a:off x="6626418" y="2251306"/>
            <a:ext cx="2395728" cy="274320"/>
          </a:xfrm>
          <a:prstGeom prst="rect">
            <a:avLst/>
          </a:prstGeom>
          <a:noFill/>
          <a:ln/>
        </p:spPr>
        <p:txBody>
          <a:bodyPr wrap="square" rtlCol="0" anchor="ctr"/>
          <a:lstStyle/>
          <a:p>
            <a:pPr marL="0" indent="0">
              <a:buNone/>
            </a:pPr>
            <a:r>
              <a:rPr lang="en-US" sz="1400" b="1" dirty="0">
                <a:solidFill>
                  <a:srgbClr val="2C7A7B"/>
                </a:solidFill>
                <a:latin typeface="Calibri" pitchFamily="34" charset="0"/>
                <a:ea typeface="Calibri" pitchFamily="34" charset="-122"/>
                <a:cs typeface="Calibri" pitchFamily="34" charset="-120"/>
              </a:rPr>
              <a:t>Proof that it is LIF</a:t>
            </a:r>
            <a:endParaRPr lang="en-US" sz="1400" dirty="0"/>
          </a:p>
        </p:txBody>
      </p:sp>
      <p:sp>
        <p:nvSpPr>
          <p:cNvPr id="10" name="Text 9">
            <a:extLst>
              <a:ext uri="{FF2B5EF4-FFF2-40B4-BE49-F238E27FC236}">
                <a16:creationId xmlns:a16="http://schemas.microsoft.com/office/drawing/2014/main" id="{153C1DD8-3E7E-66D9-9E70-66BE7218A5DD}"/>
              </a:ext>
            </a:extLst>
          </p:cNvPr>
          <p:cNvSpPr/>
          <p:nvPr/>
        </p:nvSpPr>
        <p:spPr>
          <a:xfrm>
            <a:off x="6626418" y="2419775"/>
            <a:ext cx="2404236" cy="777240"/>
          </a:xfrm>
          <a:prstGeom prst="rect">
            <a:avLst/>
          </a:prstGeom>
          <a:noFill/>
          <a:ln/>
        </p:spPr>
        <p:txBody>
          <a:bodyPr wrap="square" rtlCol="0" anchor="ctr"/>
          <a:lstStyle/>
          <a:p>
            <a:pPr marL="0" indent="0">
              <a:lnSpc>
                <a:spcPts val="1450"/>
              </a:lnSpc>
              <a:buNone/>
            </a:pPr>
            <a:r>
              <a:rPr lang="en-US" sz="1150" dirty="0">
                <a:solidFill>
                  <a:srgbClr val="22303F"/>
                </a:solidFill>
                <a:latin typeface="Calibri" pitchFamily="34" charset="0"/>
                <a:ea typeface="Calibri" pitchFamily="34" charset="-122"/>
                <a:cs typeface="Calibri" pitchFamily="34" charset="-120"/>
              </a:rPr>
              <a:t>(0,0)/(1,1) inverts: 1.5–1.6 in emission, 0.6–1.0 under the laser.</a:t>
            </a:r>
            <a:endParaRPr lang="en-US" sz="1150" dirty="0"/>
          </a:p>
        </p:txBody>
      </p:sp>
      <p:sp>
        <p:nvSpPr>
          <p:cNvPr id="12" name="Text 11">
            <a:extLst>
              <a:ext uri="{FF2B5EF4-FFF2-40B4-BE49-F238E27FC236}">
                <a16:creationId xmlns:a16="http://schemas.microsoft.com/office/drawing/2014/main" id="{41F38F8E-EFD7-DEBF-DD8D-E02202B17C05}"/>
              </a:ext>
            </a:extLst>
          </p:cNvPr>
          <p:cNvSpPr/>
          <p:nvPr/>
        </p:nvSpPr>
        <p:spPr>
          <a:xfrm>
            <a:off x="6626418" y="3372953"/>
            <a:ext cx="2395728" cy="274320"/>
          </a:xfrm>
          <a:prstGeom prst="rect">
            <a:avLst/>
          </a:prstGeom>
          <a:noFill/>
          <a:ln/>
        </p:spPr>
        <p:txBody>
          <a:bodyPr wrap="square" rtlCol="0" anchor="ctr"/>
          <a:lstStyle/>
          <a:p>
            <a:pPr marL="0" indent="0">
              <a:buNone/>
            </a:pPr>
            <a:r>
              <a:rPr lang="en-US" sz="1400" b="1" dirty="0">
                <a:solidFill>
                  <a:srgbClr val="6C4AB6"/>
                </a:solidFill>
                <a:latin typeface="Calibri" pitchFamily="34" charset="0"/>
                <a:ea typeface="Calibri" pitchFamily="34" charset="-122"/>
                <a:cs typeface="Calibri" pitchFamily="34" charset="-120"/>
              </a:rPr>
              <a:t>Vibrational transfer</a:t>
            </a:r>
            <a:endParaRPr lang="en-US" sz="1400" dirty="0"/>
          </a:p>
        </p:txBody>
      </p:sp>
      <p:sp>
        <p:nvSpPr>
          <p:cNvPr id="13" name="Text 12">
            <a:extLst>
              <a:ext uri="{FF2B5EF4-FFF2-40B4-BE49-F238E27FC236}">
                <a16:creationId xmlns:a16="http://schemas.microsoft.com/office/drawing/2014/main" id="{42E75D91-4E72-99EE-BF6F-51731EB3AB73}"/>
              </a:ext>
            </a:extLst>
          </p:cNvPr>
          <p:cNvSpPr/>
          <p:nvPr/>
        </p:nvSpPr>
        <p:spPr>
          <a:xfrm>
            <a:off x="6619933" y="3656907"/>
            <a:ext cx="2491642" cy="777240"/>
          </a:xfrm>
          <a:prstGeom prst="rect">
            <a:avLst/>
          </a:prstGeom>
          <a:noFill/>
          <a:ln/>
        </p:spPr>
        <p:txBody>
          <a:bodyPr wrap="square" rtlCol="0" anchor="ctr"/>
          <a:lstStyle/>
          <a:p>
            <a:pPr marL="0" indent="0">
              <a:lnSpc>
                <a:spcPts val="1450"/>
              </a:lnSpc>
              <a:buNone/>
            </a:pPr>
            <a:r>
              <a:rPr lang="en-US" sz="1150" dirty="0">
                <a:solidFill>
                  <a:srgbClr val="22303F"/>
                </a:solidFill>
                <a:latin typeface="Calibri" pitchFamily="34" charset="0"/>
                <a:ea typeface="Calibri" pitchFamily="34" charset="-122"/>
                <a:cs typeface="Calibri" pitchFamily="34" charset="-120"/>
              </a:rPr>
              <a:t>v′=1 → v′=0 competes with quenching at atmospheric pressure.</a:t>
            </a:r>
            <a:endParaRPr lang="en-US" sz="1150" dirty="0"/>
          </a:p>
        </p:txBody>
      </p:sp>
      <p:sp>
        <p:nvSpPr>
          <p:cNvPr id="16" name="Text 3">
            <a:extLst>
              <a:ext uri="{FF2B5EF4-FFF2-40B4-BE49-F238E27FC236}">
                <a16:creationId xmlns:a16="http://schemas.microsoft.com/office/drawing/2014/main" id="{69B6B97B-77B0-949C-82D4-959F58C7957C}"/>
              </a:ext>
            </a:extLst>
          </p:cNvPr>
          <p:cNvSpPr/>
          <p:nvPr/>
        </p:nvSpPr>
        <p:spPr>
          <a:xfrm>
            <a:off x="191091" y="4302594"/>
            <a:ext cx="6766560" cy="548640"/>
          </a:xfrm>
          <a:prstGeom prst="rect">
            <a:avLst/>
          </a:prstGeom>
          <a:noFill/>
          <a:ln/>
        </p:spPr>
        <p:txBody>
          <a:bodyPr wrap="square" rtlCol="0" anchor="ctr"/>
          <a:lstStyle/>
          <a:p>
            <a:pPr marL="0" indent="0" algn="ctr">
              <a:buNone/>
            </a:pPr>
            <a:r>
              <a:rPr lang="en-US" sz="1150" i="1" dirty="0">
                <a:solidFill>
                  <a:srgbClr val="5B6472"/>
                </a:solidFill>
                <a:latin typeface="Calibri" pitchFamily="34" charset="0"/>
                <a:ea typeface="Calibri" pitchFamily="34" charset="-122"/>
                <a:cs typeface="Calibri" pitchFamily="34" charset="-120"/>
              </a:rPr>
              <a:t>Humid argon, 2000 accumulations, 5 µs gate; single-gate data, so no lifetime information.</a:t>
            </a:r>
            <a:endParaRPr lang="en-US" sz="1150" dirty="0"/>
          </a:p>
        </p:txBody>
      </p:sp>
      <p:sp>
        <p:nvSpPr>
          <p:cNvPr id="17" name="Text 0">
            <a:extLst>
              <a:ext uri="{FF2B5EF4-FFF2-40B4-BE49-F238E27FC236}">
                <a16:creationId xmlns:a16="http://schemas.microsoft.com/office/drawing/2014/main" id="{25CAEBFD-790E-F305-F67E-BA9FDE77F0DF}"/>
              </a:ext>
            </a:extLst>
          </p:cNvPr>
          <p:cNvSpPr/>
          <p:nvPr/>
        </p:nvSpPr>
        <p:spPr>
          <a:xfrm>
            <a:off x="457524" y="198345"/>
            <a:ext cx="7259753" cy="274320"/>
          </a:xfrm>
          <a:prstGeom prst="rect">
            <a:avLst/>
          </a:prstGeom>
          <a:noFill/>
          <a:ln/>
        </p:spPr>
        <p:txBody>
          <a:bodyPr wrap="square" rtlCol="0" anchor="ctr"/>
          <a:lstStyle/>
          <a:p>
            <a:pPr marL="0" indent="0">
              <a:buNone/>
            </a:pPr>
            <a:r>
              <a:rPr lang="en-US" sz="1250" b="1" kern="0" spc="200" dirty="0">
                <a:solidFill>
                  <a:schemeClr val="accent5">
                    <a:lumMod val="60000"/>
                    <a:lumOff val="40000"/>
                  </a:schemeClr>
                </a:solidFill>
                <a:latin typeface="Calibri" pitchFamily="34" charset="0"/>
                <a:ea typeface="Calibri" pitchFamily="34" charset="-122"/>
                <a:cs typeface="Calibri" pitchFamily="34" charset="-120"/>
              </a:rPr>
              <a:t>BACKUP</a:t>
            </a:r>
            <a:endParaRPr lang="en-US" sz="1250" dirty="0">
              <a:solidFill>
                <a:schemeClr val="accent5">
                  <a:lumMod val="60000"/>
                  <a:lumOff val="40000"/>
                </a:schemeClr>
              </a:solidFill>
            </a:endParaRPr>
          </a:p>
        </p:txBody>
      </p:sp>
      <p:pic>
        <p:nvPicPr>
          <p:cNvPr id="18" name="Picture 17" descr="fig_lif_oh_two_panels.png"/>
          <p:cNvPicPr>
            <a:picLocks noChangeAspect="1"/>
          </p:cNvPicPr>
          <p:nvPr/>
        </p:nvPicPr>
        <p:blipFill>
          <a:blip r:embed="rId2"/>
          <a:stretch>
            <a:fillRect/>
          </a:stretch>
        </p:blipFill>
        <p:spPr>
          <a:xfrm>
            <a:off x="613213" y="1338239"/>
            <a:ext cx="5922316" cy="2940312"/>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 name="Shape 4">
            <a:extLst>
              <a:ext uri="{FF2B5EF4-FFF2-40B4-BE49-F238E27FC236}">
                <a16:creationId xmlns:a16="http://schemas.microsoft.com/office/drawing/2014/main" id="{330409DD-9CB4-A968-15E2-0F238EF4658B}"/>
              </a:ext>
            </a:extLst>
          </p:cNvPr>
          <p:cNvSpPr/>
          <p:nvPr/>
        </p:nvSpPr>
        <p:spPr>
          <a:xfrm>
            <a:off x="6652358" y="3325031"/>
            <a:ext cx="2404236" cy="1109116"/>
          </a:xfrm>
          <a:prstGeom prst="roundRect">
            <a:avLst>
              <a:gd name="adj" fmla="val 6338"/>
            </a:avLst>
          </a:prstGeom>
          <a:solidFill>
            <a:srgbClr val="FFFFFF"/>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14" name="Shape 4">
            <a:extLst>
              <a:ext uri="{FF2B5EF4-FFF2-40B4-BE49-F238E27FC236}">
                <a16:creationId xmlns:a16="http://schemas.microsoft.com/office/drawing/2014/main" id="{54D0FB40-69A1-BFAD-C3A4-C64472878AB7}"/>
              </a:ext>
            </a:extLst>
          </p:cNvPr>
          <p:cNvSpPr/>
          <p:nvPr/>
        </p:nvSpPr>
        <p:spPr>
          <a:xfrm>
            <a:off x="6652358" y="2234040"/>
            <a:ext cx="2404236" cy="930106"/>
          </a:xfrm>
          <a:prstGeom prst="roundRect">
            <a:avLst>
              <a:gd name="adj" fmla="val 6338"/>
            </a:avLst>
          </a:prstGeom>
          <a:solidFill>
            <a:srgbClr val="FFFFFF"/>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3" name="Titolo 2">
            <a:extLst>
              <a:ext uri="{FF2B5EF4-FFF2-40B4-BE49-F238E27FC236}">
                <a16:creationId xmlns:a16="http://schemas.microsoft.com/office/drawing/2014/main" id="{361D9A29-5C32-D4D3-35B5-F2C31FCD45FE}"/>
              </a:ext>
            </a:extLst>
          </p:cNvPr>
          <p:cNvSpPr>
            <a:spLocks noGrp="1"/>
          </p:cNvSpPr>
          <p:nvPr>
            <p:ph type="title"/>
          </p:nvPr>
        </p:nvSpPr>
        <p:spPr>
          <a:xfrm>
            <a:off x="745423" y="390887"/>
            <a:ext cx="7034915" cy="697761"/>
          </a:xfrm>
        </p:spPr>
        <p:txBody>
          <a:bodyPr/>
          <a:lstStyle/>
          <a:p>
            <a:r>
              <a:rPr lang="it-IT" dirty="0"/>
              <a:t>Calibrated NO at the nozzle exit</a:t>
            </a:r>
          </a:p>
        </p:txBody>
      </p:sp>
      <p:sp>
        <p:nvSpPr>
          <p:cNvPr id="5" name="Shape 4">
            <a:extLst>
              <a:ext uri="{FF2B5EF4-FFF2-40B4-BE49-F238E27FC236}">
                <a16:creationId xmlns:a16="http://schemas.microsoft.com/office/drawing/2014/main" id="{D48C9FBE-800B-4E07-6AA9-D4014179649E}"/>
              </a:ext>
            </a:extLst>
          </p:cNvPr>
          <p:cNvSpPr/>
          <p:nvPr/>
        </p:nvSpPr>
        <p:spPr>
          <a:xfrm>
            <a:off x="6652358" y="1194529"/>
            <a:ext cx="2404236" cy="930106"/>
          </a:xfrm>
          <a:prstGeom prst="roundRect">
            <a:avLst>
              <a:gd name="adj" fmla="val 6338"/>
            </a:avLst>
          </a:prstGeom>
          <a:solidFill>
            <a:srgbClr val="FFFFFF"/>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6" name="Text 5">
            <a:extLst>
              <a:ext uri="{FF2B5EF4-FFF2-40B4-BE49-F238E27FC236}">
                <a16:creationId xmlns:a16="http://schemas.microsoft.com/office/drawing/2014/main" id="{C8677E25-BA69-BE87-5430-E9715DF6F159}"/>
              </a:ext>
            </a:extLst>
          </p:cNvPr>
          <p:cNvSpPr/>
          <p:nvPr/>
        </p:nvSpPr>
        <p:spPr>
          <a:xfrm>
            <a:off x="6626418" y="1199908"/>
            <a:ext cx="2395728" cy="274320"/>
          </a:xfrm>
          <a:prstGeom prst="rect">
            <a:avLst/>
          </a:prstGeom>
          <a:noFill/>
          <a:ln/>
        </p:spPr>
        <p:txBody>
          <a:bodyPr wrap="square" rtlCol="0" anchor="ctr"/>
          <a:lstStyle/>
          <a:p>
            <a:pPr marL="0" indent="0">
              <a:buNone/>
            </a:pPr>
            <a:r>
              <a:rPr lang="en-US" sz="1400" b="1" dirty="0">
                <a:solidFill>
                  <a:srgbClr val="4F9D4A"/>
                </a:solidFill>
                <a:latin typeface="Calibri" pitchFamily="34" charset="0"/>
                <a:ea typeface="Calibri" pitchFamily="34" charset="-122"/>
                <a:cs typeface="Calibri" pitchFamily="34" charset="-120"/>
              </a:rPr>
              <a:t>One calibration</a:t>
            </a:r>
            <a:endParaRPr lang="en-US" sz="1400" dirty="0"/>
          </a:p>
        </p:txBody>
      </p:sp>
      <p:sp>
        <p:nvSpPr>
          <p:cNvPr id="7" name="Text 6">
            <a:extLst>
              <a:ext uri="{FF2B5EF4-FFF2-40B4-BE49-F238E27FC236}">
                <a16:creationId xmlns:a16="http://schemas.microsoft.com/office/drawing/2014/main" id="{BA6BC2F0-95E9-B46D-CB77-75F2EF88C552}"/>
              </a:ext>
            </a:extLst>
          </p:cNvPr>
          <p:cNvSpPr/>
          <p:nvPr/>
        </p:nvSpPr>
        <p:spPr>
          <a:xfrm>
            <a:off x="6629400" y="1374827"/>
            <a:ext cx="2427194" cy="777240"/>
          </a:xfrm>
          <a:prstGeom prst="rect">
            <a:avLst/>
          </a:prstGeom>
          <a:noFill/>
          <a:ln/>
        </p:spPr>
        <p:txBody>
          <a:bodyPr wrap="square" rtlCol="0" anchor="ctr"/>
          <a:lstStyle/>
          <a:p>
            <a:pPr marL="0" indent="0">
              <a:lnSpc>
                <a:spcPts val="1450"/>
              </a:lnSpc>
              <a:buNone/>
            </a:pPr>
            <a:r>
              <a:rPr lang="en-US" sz="1150" dirty="0">
                <a:solidFill>
                  <a:srgbClr val="22303F"/>
                </a:solidFill>
                <a:latin typeface="Calibri" pitchFamily="34" charset="0"/>
                <a:ea typeface="Calibri" pitchFamily="34" charset="-122"/>
                <a:cs typeface="Calibri" pitchFamily="34" charset="-120"/>
              </a:rPr>
              <a:t>Certified NO/N₂ in four carriers: k = 4.64 × 10⁻¹⁰ V s ppm⁻¹.</a:t>
            </a:r>
            <a:endParaRPr lang="en-US" sz="1150" dirty="0"/>
          </a:p>
        </p:txBody>
      </p:sp>
      <p:sp>
        <p:nvSpPr>
          <p:cNvPr id="9" name="Text 8">
            <a:extLst>
              <a:ext uri="{FF2B5EF4-FFF2-40B4-BE49-F238E27FC236}">
                <a16:creationId xmlns:a16="http://schemas.microsoft.com/office/drawing/2014/main" id="{CCF17734-CA10-FB03-73F7-49AEEDBD26BA}"/>
              </a:ext>
            </a:extLst>
          </p:cNvPr>
          <p:cNvSpPr/>
          <p:nvPr/>
        </p:nvSpPr>
        <p:spPr>
          <a:xfrm>
            <a:off x="6626418" y="2251306"/>
            <a:ext cx="2395728" cy="274320"/>
          </a:xfrm>
          <a:prstGeom prst="rect">
            <a:avLst/>
          </a:prstGeom>
          <a:noFill/>
          <a:ln/>
        </p:spPr>
        <p:txBody>
          <a:bodyPr wrap="square" rtlCol="0" anchor="ctr"/>
          <a:lstStyle/>
          <a:p>
            <a:pPr marL="0" indent="0">
              <a:buNone/>
            </a:pPr>
            <a:r>
              <a:rPr lang="en-US" sz="1400" b="1" dirty="0">
                <a:solidFill>
                  <a:srgbClr val="2C7A7B"/>
                </a:solidFill>
                <a:latin typeface="Calibri" pitchFamily="34" charset="0"/>
                <a:ea typeface="Calibri" pitchFamily="34" charset="-122"/>
                <a:cs typeface="Calibri" pitchFamily="34" charset="-120"/>
              </a:rPr>
              <a:t>Argon: 4× more NO</a:t>
            </a:r>
            <a:endParaRPr lang="en-US" sz="1400" dirty="0"/>
          </a:p>
        </p:txBody>
      </p:sp>
      <p:sp>
        <p:nvSpPr>
          <p:cNvPr id="10" name="Text 9">
            <a:extLst>
              <a:ext uri="{FF2B5EF4-FFF2-40B4-BE49-F238E27FC236}">
                <a16:creationId xmlns:a16="http://schemas.microsoft.com/office/drawing/2014/main" id="{153C1DD8-3E7E-66D9-9E70-66BE7218A5DD}"/>
              </a:ext>
            </a:extLst>
          </p:cNvPr>
          <p:cNvSpPr/>
          <p:nvPr/>
        </p:nvSpPr>
        <p:spPr>
          <a:xfrm>
            <a:off x="6626418" y="2419775"/>
            <a:ext cx="2404236" cy="777240"/>
          </a:xfrm>
          <a:prstGeom prst="rect">
            <a:avLst/>
          </a:prstGeom>
          <a:noFill/>
          <a:ln/>
        </p:spPr>
        <p:txBody>
          <a:bodyPr wrap="square" rtlCol="0" anchor="ctr"/>
          <a:lstStyle/>
          <a:p>
            <a:pPr marL="0" indent="0">
              <a:lnSpc>
                <a:spcPts val="1450"/>
              </a:lnSpc>
              <a:buNone/>
            </a:pPr>
            <a:r>
              <a:rPr lang="en-US" sz="1150" dirty="0">
                <a:solidFill>
                  <a:srgbClr val="22303F"/>
                </a:solidFill>
                <a:latin typeface="Calibri" pitchFamily="34" charset="0"/>
                <a:ea typeface="Calibri" pitchFamily="34" charset="-122"/>
                <a:cs typeface="Calibri" pitchFamily="34" charset="-120"/>
              </a:rPr>
              <a:t>0.28 ppm with argon against 0.055–0.076 ppm with air in the feed.</a:t>
            </a:r>
            <a:endParaRPr lang="en-US" sz="1150" dirty="0"/>
          </a:p>
        </p:txBody>
      </p:sp>
      <p:sp>
        <p:nvSpPr>
          <p:cNvPr id="12" name="Text 11">
            <a:extLst>
              <a:ext uri="{FF2B5EF4-FFF2-40B4-BE49-F238E27FC236}">
                <a16:creationId xmlns:a16="http://schemas.microsoft.com/office/drawing/2014/main" id="{41F38F8E-EFD7-DEBF-DD8D-E02202B17C05}"/>
              </a:ext>
            </a:extLst>
          </p:cNvPr>
          <p:cNvSpPr/>
          <p:nvPr/>
        </p:nvSpPr>
        <p:spPr>
          <a:xfrm>
            <a:off x="6626418" y="3372953"/>
            <a:ext cx="2395728" cy="274320"/>
          </a:xfrm>
          <a:prstGeom prst="rect">
            <a:avLst/>
          </a:prstGeom>
          <a:noFill/>
          <a:ln/>
        </p:spPr>
        <p:txBody>
          <a:bodyPr wrap="square" rtlCol="0" anchor="ctr"/>
          <a:lstStyle/>
          <a:p>
            <a:pPr marL="0" indent="0">
              <a:buNone/>
            </a:pPr>
            <a:r>
              <a:rPr lang="en-US" sz="1400" b="1" dirty="0">
                <a:solidFill>
                  <a:srgbClr val="6C4AB6"/>
                </a:solidFill>
                <a:latin typeface="Calibri" pitchFamily="34" charset="0"/>
                <a:ea typeface="Calibri" pitchFamily="34" charset="-122"/>
                <a:cs typeface="Calibri" pitchFamily="34" charset="-120"/>
              </a:rPr>
              <a:t>Lower bounds</a:t>
            </a:r>
            <a:endParaRPr lang="en-US" sz="1400" dirty="0"/>
          </a:p>
        </p:txBody>
      </p:sp>
      <p:sp>
        <p:nvSpPr>
          <p:cNvPr id="13" name="Text 12">
            <a:extLst>
              <a:ext uri="{FF2B5EF4-FFF2-40B4-BE49-F238E27FC236}">
                <a16:creationId xmlns:a16="http://schemas.microsoft.com/office/drawing/2014/main" id="{42E75D91-4E72-99EE-BF6F-51731EB3AB73}"/>
              </a:ext>
            </a:extLst>
          </p:cNvPr>
          <p:cNvSpPr/>
          <p:nvPr/>
        </p:nvSpPr>
        <p:spPr>
          <a:xfrm>
            <a:off x="6619933" y="3656907"/>
            <a:ext cx="2491642" cy="777240"/>
          </a:xfrm>
          <a:prstGeom prst="rect">
            <a:avLst/>
          </a:prstGeom>
          <a:noFill/>
          <a:ln/>
        </p:spPr>
        <p:txBody>
          <a:bodyPr wrap="square" rtlCol="0" anchor="ctr"/>
          <a:lstStyle/>
          <a:p>
            <a:pPr marL="0" indent="0">
              <a:lnSpc>
                <a:spcPts val="1450"/>
              </a:lnSpc>
              <a:buNone/>
            </a:pPr>
            <a:r>
              <a:rPr lang="en-US" sz="1150" dirty="0">
                <a:solidFill>
                  <a:srgbClr val="22303F"/>
                </a:solidFill>
                <a:latin typeface="Calibri" pitchFamily="34" charset="0"/>
                <a:ea typeface="Calibri" pitchFamily="34" charset="-122"/>
                <a:cs typeface="Calibri" pitchFamily="34" charset="-120"/>
              </a:rPr>
              <a:t>All four plasma signals fall below the 0.3 ppm linear range.</a:t>
            </a:r>
            <a:endParaRPr lang="en-US" sz="1150" dirty="0"/>
          </a:p>
        </p:txBody>
      </p:sp>
      <p:sp>
        <p:nvSpPr>
          <p:cNvPr id="16" name="Text 3">
            <a:extLst>
              <a:ext uri="{FF2B5EF4-FFF2-40B4-BE49-F238E27FC236}">
                <a16:creationId xmlns:a16="http://schemas.microsoft.com/office/drawing/2014/main" id="{69B6B97B-77B0-949C-82D4-959F58C7957C}"/>
              </a:ext>
            </a:extLst>
          </p:cNvPr>
          <p:cNvSpPr/>
          <p:nvPr/>
        </p:nvSpPr>
        <p:spPr>
          <a:xfrm>
            <a:off x="191091" y="4302594"/>
            <a:ext cx="6301149" cy="548640"/>
          </a:xfrm>
          <a:prstGeom prst="rect">
            <a:avLst/>
          </a:prstGeom>
          <a:noFill/>
          <a:ln/>
        </p:spPr>
        <p:txBody>
          <a:bodyPr wrap="square" rtlCol="0" anchor="ctr"/>
          <a:lstStyle/>
          <a:p>
            <a:pPr marL="0" indent="0" algn="ctr">
              <a:buNone/>
            </a:pPr>
            <a:r>
              <a:rPr lang="en-US" sz="1150" i="1" dirty="0">
                <a:solidFill>
                  <a:srgbClr val="5B6472"/>
                </a:solidFill>
                <a:latin typeface="Calibri" pitchFamily="34" charset="0"/>
                <a:ea typeface="Calibri" pitchFamily="34" charset="-122"/>
                <a:cs typeface="Calibri" pitchFamily="34" charset="-120"/>
              </a:rPr>
              <a:t>PMT LIF at 226.16 nm, closed reactor, nozzle exit; discharge-off background subtracted. Error bars: counting statistics and slope.</a:t>
            </a:r>
            <a:endParaRPr lang="en-US" sz="1150" dirty="0"/>
          </a:p>
        </p:txBody>
      </p:sp>
      <p:sp>
        <p:nvSpPr>
          <p:cNvPr id="17" name="Text 0">
            <a:extLst>
              <a:ext uri="{FF2B5EF4-FFF2-40B4-BE49-F238E27FC236}">
                <a16:creationId xmlns:a16="http://schemas.microsoft.com/office/drawing/2014/main" id="{25CAEBFD-790E-F305-F67E-BA9FDE77F0DF}"/>
              </a:ext>
            </a:extLst>
          </p:cNvPr>
          <p:cNvSpPr/>
          <p:nvPr/>
        </p:nvSpPr>
        <p:spPr>
          <a:xfrm>
            <a:off x="457524" y="198345"/>
            <a:ext cx="7259753" cy="274320"/>
          </a:xfrm>
          <a:prstGeom prst="rect">
            <a:avLst/>
          </a:prstGeom>
          <a:noFill/>
          <a:ln/>
        </p:spPr>
        <p:txBody>
          <a:bodyPr wrap="square" rtlCol="0" anchor="ctr"/>
          <a:lstStyle/>
          <a:p>
            <a:pPr marL="0" indent="0">
              <a:buNone/>
            </a:pPr>
            <a:r>
              <a:rPr lang="en-US" sz="1250" b="1" kern="0" spc="200" dirty="0">
                <a:solidFill>
                  <a:schemeClr val="accent5">
                    <a:lumMod val="60000"/>
                    <a:lumOff val="40000"/>
                  </a:schemeClr>
                </a:solidFill>
                <a:latin typeface="Calibri" pitchFamily="34" charset="0"/>
                <a:ea typeface="Calibri" pitchFamily="34" charset="-122"/>
                <a:cs typeface="Calibri" pitchFamily="34" charset="-120"/>
              </a:rPr>
              <a:t>DIAGNOSTICS · LIF</a:t>
            </a:r>
            <a:endParaRPr lang="en-US" sz="1250" dirty="0">
              <a:solidFill>
                <a:schemeClr val="accent5">
                  <a:lumMod val="60000"/>
                  <a:lumOff val="40000"/>
                </a:schemeClr>
              </a:solidFill>
            </a:endParaRPr>
          </a:p>
        </p:txBody>
      </p:sp>
      <p:pic>
        <p:nvPicPr>
          <p:cNvPr id="18" name="Picture 17" descr="fig_slide_NO_quantification.png"/>
          <p:cNvPicPr>
            <a:picLocks noChangeAspect="1"/>
          </p:cNvPicPr>
          <p:nvPr/>
        </p:nvPicPr>
        <p:blipFill>
          <a:blip r:embed="rId3"/>
          <a:stretch>
            <a:fillRect/>
          </a:stretch>
        </p:blipFill>
        <p:spPr>
          <a:xfrm>
            <a:off x="640080" y="1237039"/>
            <a:ext cx="5897880" cy="2889219"/>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 name="Shape 4">
            <a:extLst>
              <a:ext uri="{FF2B5EF4-FFF2-40B4-BE49-F238E27FC236}">
                <a16:creationId xmlns:a16="http://schemas.microsoft.com/office/drawing/2014/main" id="{330409DD-9CB4-A968-15E2-0F238EF4658B}"/>
              </a:ext>
            </a:extLst>
          </p:cNvPr>
          <p:cNvSpPr/>
          <p:nvPr/>
        </p:nvSpPr>
        <p:spPr>
          <a:xfrm>
            <a:off x="6652358" y="3325031"/>
            <a:ext cx="2404236" cy="1109116"/>
          </a:xfrm>
          <a:prstGeom prst="roundRect">
            <a:avLst>
              <a:gd name="adj" fmla="val 6338"/>
            </a:avLst>
          </a:prstGeom>
          <a:solidFill>
            <a:srgbClr val="FFFFFF"/>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14" name="Shape 4">
            <a:extLst>
              <a:ext uri="{FF2B5EF4-FFF2-40B4-BE49-F238E27FC236}">
                <a16:creationId xmlns:a16="http://schemas.microsoft.com/office/drawing/2014/main" id="{54D0FB40-69A1-BFAD-C3A4-C64472878AB7}"/>
              </a:ext>
            </a:extLst>
          </p:cNvPr>
          <p:cNvSpPr/>
          <p:nvPr/>
        </p:nvSpPr>
        <p:spPr>
          <a:xfrm>
            <a:off x="6652358" y="2234040"/>
            <a:ext cx="2404236" cy="930106"/>
          </a:xfrm>
          <a:prstGeom prst="roundRect">
            <a:avLst>
              <a:gd name="adj" fmla="val 6338"/>
            </a:avLst>
          </a:prstGeom>
          <a:solidFill>
            <a:srgbClr val="FFFFFF"/>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3" name="Titolo 2">
            <a:extLst>
              <a:ext uri="{FF2B5EF4-FFF2-40B4-BE49-F238E27FC236}">
                <a16:creationId xmlns:a16="http://schemas.microsoft.com/office/drawing/2014/main" id="{361D9A29-5C32-D4D3-35B5-F2C31FCD45FE}"/>
              </a:ext>
            </a:extLst>
          </p:cNvPr>
          <p:cNvSpPr>
            <a:spLocks noGrp="1"/>
          </p:cNvSpPr>
          <p:nvPr>
            <p:ph type="title"/>
          </p:nvPr>
        </p:nvSpPr>
        <p:spPr>
          <a:xfrm>
            <a:off x="745423" y="390887"/>
            <a:ext cx="7034915" cy="697761"/>
          </a:xfrm>
        </p:spPr>
        <p:txBody>
          <a:bodyPr/>
          <a:lstStyle/>
          <a:p>
            <a:r>
              <a:rPr lang="it-IT" dirty="0"/>
              <a:t>How the NO scale was set</a:t>
            </a:r>
          </a:p>
        </p:txBody>
      </p:sp>
      <p:sp>
        <p:nvSpPr>
          <p:cNvPr id="5" name="Shape 4">
            <a:extLst>
              <a:ext uri="{FF2B5EF4-FFF2-40B4-BE49-F238E27FC236}">
                <a16:creationId xmlns:a16="http://schemas.microsoft.com/office/drawing/2014/main" id="{D48C9FBE-800B-4E07-6AA9-D4014179649E}"/>
              </a:ext>
            </a:extLst>
          </p:cNvPr>
          <p:cNvSpPr/>
          <p:nvPr/>
        </p:nvSpPr>
        <p:spPr>
          <a:xfrm>
            <a:off x="6652358" y="1194529"/>
            <a:ext cx="2404236" cy="930106"/>
          </a:xfrm>
          <a:prstGeom prst="roundRect">
            <a:avLst>
              <a:gd name="adj" fmla="val 6338"/>
            </a:avLst>
          </a:prstGeom>
          <a:solidFill>
            <a:srgbClr val="FFFFFF"/>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6" name="Text 5">
            <a:extLst>
              <a:ext uri="{FF2B5EF4-FFF2-40B4-BE49-F238E27FC236}">
                <a16:creationId xmlns:a16="http://schemas.microsoft.com/office/drawing/2014/main" id="{C8677E25-BA69-BE87-5430-E9715DF6F159}"/>
              </a:ext>
            </a:extLst>
          </p:cNvPr>
          <p:cNvSpPr/>
          <p:nvPr/>
        </p:nvSpPr>
        <p:spPr>
          <a:xfrm>
            <a:off x="6626418" y="1199908"/>
            <a:ext cx="2395728" cy="274320"/>
          </a:xfrm>
          <a:prstGeom prst="rect">
            <a:avLst/>
          </a:prstGeom>
          <a:noFill/>
          <a:ln/>
        </p:spPr>
        <p:txBody>
          <a:bodyPr wrap="square" rtlCol="0" anchor="ctr"/>
          <a:lstStyle/>
          <a:p>
            <a:pPr marL="0" indent="0">
              <a:buNone/>
            </a:pPr>
            <a:r>
              <a:rPr lang="en-US" sz="1400" b="1" dirty="0">
                <a:solidFill>
                  <a:srgbClr val="4F9D4A"/>
                </a:solidFill>
                <a:latin typeface="Calibri" pitchFamily="34" charset="0"/>
                <a:ea typeface="Calibri" pitchFamily="34" charset="-122"/>
                <a:cs typeface="Calibri" pitchFamily="34" charset="-120"/>
              </a:rPr>
              <a:t>Same slope in every carrier</a:t>
            </a:r>
            <a:endParaRPr lang="en-US" sz="1400" dirty="0"/>
          </a:p>
        </p:txBody>
      </p:sp>
      <p:sp>
        <p:nvSpPr>
          <p:cNvPr id="7" name="Text 6">
            <a:extLst>
              <a:ext uri="{FF2B5EF4-FFF2-40B4-BE49-F238E27FC236}">
                <a16:creationId xmlns:a16="http://schemas.microsoft.com/office/drawing/2014/main" id="{BA6BC2F0-95E9-B46D-CB77-75F2EF88C552}"/>
              </a:ext>
            </a:extLst>
          </p:cNvPr>
          <p:cNvSpPr/>
          <p:nvPr/>
        </p:nvSpPr>
        <p:spPr>
          <a:xfrm>
            <a:off x="6629400" y="1374827"/>
            <a:ext cx="2427194" cy="777240"/>
          </a:xfrm>
          <a:prstGeom prst="rect">
            <a:avLst/>
          </a:prstGeom>
          <a:noFill/>
          <a:ln/>
        </p:spPr>
        <p:txBody>
          <a:bodyPr wrap="square" rtlCol="0" anchor="ctr"/>
          <a:lstStyle/>
          <a:p>
            <a:pPr marL="0" indent="0">
              <a:lnSpc>
                <a:spcPts val="1450"/>
              </a:lnSpc>
              <a:buNone/>
            </a:pPr>
            <a:r>
              <a:rPr lang="en-US" sz="1150" dirty="0">
                <a:solidFill>
                  <a:srgbClr val="22303F"/>
                </a:solidFill>
                <a:latin typeface="Calibri" pitchFamily="34" charset="0"/>
                <a:ea typeface="Calibri" pitchFamily="34" charset="-122"/>
                <a:cs typeface="Calibri" pitchFamily="34" charset="-120"/>
              </a:rPr>
              <a:t>4.4–5.1 ×10⁻¹⁰ V s ppm⁻¹ from pure air to pure argon.</a:t>
            </a:r>
            <a:endParaRPr lang="en-US" sz="1150" dirty="0"/>
          </a:p>
        </p:txBody>
      </p:sp>
      <p:sp>
        <p:nvSpPr>
          <p:cNvPr id="9" name="Text 8">
            <a:extLst>
              <a:ext uri="{FF2B5EF4-FFF2-40B4-BE49-F238E27FC236}">
                <a16:creationId xmlns:a16="http://schemas.microsoft.com/office/drawing/2014/main" id="{CCF17734-CA10-FB03-73F7-49AEEDBD26BA}"/>
              </a:ext>
            </a:extLst>
          </p:cNvPr>
          <p:cNvSpPr/>
          <p:nvPr/>
        </p:nvSpPr>
        <p:spPr>
          <a:xfrm>
            <a:off x="6626418" y="2251306"/>
            <a:ext cx="2395728" cy="274320"/>
          </a:xfrm>
          <a:prstGeom prst="rect">
            <a:avLst/>
          </a:prstGeom>
          <a:noFill/>
          <a:ln/>
        </p:spPr>
        <p:txBody>
          <a:bodyPr wrap="square" rtlCol="0" anchor="ctr"/>
          <a:lstStyle/>
          <a:p>
            <a:pPr marL="0" indent="0">
              <a:buNone/>
            </a:pPr>
            <a:r>
              <a:rPr lang="en-US" sz="1400" b="1" dirty="0">
                <a:solidFill>
                  <a:srgbClr val="2C7A7B"/>
                </a:solidFill>
                <a:latin typeface="Calibri" pitchFamily="34" charset="0"/>
                <a:ea typeface="Calibri" pitchFamily="34" charset="-122"/>
                <a:cs typeface="Calibri" pitchFamily="34" charset="-120"/>
              </a:rPr>
              <a:t>Saturated transition</a:t>
            </a:r>
            <a:endParaRPr lang="en-US" sz="1400" dirty="0"/>
          </a:p>
        </p:txBody>
      </p:sp>
      <p:sp>
        <p:nvSpPr>
          <p:cNvPr id="10" name="Text 9">
            <a:extLst>
              <a:ext uri="{FF2B5EF4-FFF2-40B4-BE49-F238E27FC236}">
                <a16:creationId xmlns:a16="http://schemas.microsoft.com/office/drawing/2014/main" id="{153C1DD8-3E7E-66D9-9E70-66BE7218A5DD}"/>
              </a:ext>
            </a:extLst>
          </p:cNvPr>
          <p:cNvSpPr/>
          <p:nvPr/>
        </p:nvSpPr>
        <p:spPr>
          <a:xfrm>
            <a:off x="6626418" y="2419775"/>
            <a:ext cx="2404236" cy="777240"/>
          </a:xfrm>
          <a:prstGeom prst="rect">
            <a:avLst/>
          </a:prstGeom>
          <a:noFill/>
          <a:ln/>
        </p:spPr>
        <p:txBody>
          <a:bodyPr wrap="square" rtlCol="0" anchor="ctr"/>
          <a:lstStyle/>
          <a:p>
            <a:pPr marL="0" indent="0">
              <a:lnSpc>
                <a:spcPts val="1450"/>
              </a:lnSpc>
              <a:buNone/>
            </a:pPr>
            <a:r>
              <a:rPr lang="en-US" sz="1150" dirty="0">
                <a:solidFill>
                  <a:srgbClr val="22303F"/>
                </a:solidFill>
                <a:latin typeface="Calibri" pitchFamily="34" charset="0"/>
                <a:ea typeface="Calibri" pitchFamily="34" charset="-122"/>
                <a:cs typeface="Calibri" pitchFamily="34" charset="-120"/>
              </a:rPr>
              <a:t>Signal does not follow laser energy, so quenching differences cancel.</a:t>
            </a:r>
            <a:endParaRPr lang="en-US" sz="1150" dirty="0"/>
          </a:p>
        </p:txBody>
      </p:sp>
      <p:sp>
        <p:nvSpPr>
          <p:cNvPr id="12" name="Text 11">
            <a:extLst>
              <a:ext uri="{FF2B5EF4-FFF2-40B4-BE49-F238E27FC236}">
                <a16:creationId xmlns:a16="http://schemas.microsoft.com/office/drawing/2014/main" id="{41F38F8E-EFD7-DEBF-DD8D-E02202B17C05}"/>
              </a:ext>
            </a:extLst>
          </p:cNvPr>
          <p:cNvSpPr/>
          <p:nvPr/>
        </p:nvSpPr>
        <p:spPr>
          <a:xfrm>
            <a:off x="6626418" y="3372953"/>
            <a:ext cx="2395728" cy="274320"/>
          </a:xfrm>
          <a:prstGeom prst="rect">
            <a:avLst/>
          </a:prstGeom>
          <a:noFill/>
          <a:ln/>
        </p:spPr>
        <p:txBody>
          <a:bodyPr wrap="square" rtlCol="0" anchor="ctr"/>
          <a:lstStyle/>
          <a:p>
            <a:pPr marL="0" indent="0">
              <a:buNone/>
            </a:pPr>
            <a:r>
              <a:rPr lang="en-US" sz="1400" b="1" dirty="0">
                <a:solidFill>
                  <a:srgbClr val="6C4AB6"/>
                </a:solidFill>
                <a:latin typeface="Calibri" pitchFamily="34" charset="0"/>
                <a:ea typeface="Calibri" pitchFamily="34" charset="-122"/>
                <a:cs typeface="Calibri" pitchFamily="34" charset="-120"/>
              </a:rPr>
              <a:t>Floor below 0.3 ppm</a:t>
            </a:r>
            <a:endParaRPr lang="en-US" sz="1400" dirty="0"/>
          </a:p>
        </p:txBody>
      </p:sp>
      <p:sp>
        <p:nvSpPr>
          <p:cNvPr id="13" name="Text 12">
            <a:extLst>
              <a:ext uri="{FF2B5EF4-FFF2-40B4-BE49-F238E27FC236}">
                <a16:creationId xmlns:a16="http://schemas.microsoft.com/office/drawing/2014/main" id="{42E75D91-4E72-99EE-BF6F-51731EB3AB73}"/>
              </a:ext>
            </a:extLst>
          </p:cNvPr>
          <p:cNvSpPr/>
          <p:nvPr/>
        </p:nvSpPr>
        <p:spPr>
          <a:xfrm>
            <a:off x="6619933" y="3656907"/>
            <a:ext cx="2491642" cy="777240"/>
          </a:xfrm>
          <a:prstGeom prst="rect">
            <a:avLst/>
          </a:prstGeom>
          <a:noFill/>
          <a:ln/>
        </p:spPr>
        <p:txBody>
          <a:bodyPr wrap="square" rtlCol="0" anchor="ctr"/>
          <a:lstStyle/>
          <a:p>
            <a:pPr marL="0" indent="0">
              <a:lnSpc>
                <a:spcPts val="1450"/>
              </a:lnSpc>
              <a:buNone/>
            </a:pPr>
            <a:r>
              <a:rPr lang="en-US" sz="1150" dirty="0">
                <a:solidFill>
                  <a:srgbClr val="22303F"/>
                </a:solidFill>
                <a:latin typeface="Calibri" pitchFamily="34" charset="0"/>
                <a:ea typeface="Calibri" pitchFamily="34" charset="-122"/>
                <a:cs typeface="Calibri" pitchFamily="34" charset="-120"/>
              </a:rPr>
              <a:t>All four series bend down: NO flow delivery, not photophysics.</a:t>
            </a:r>
            <a:endParaRPr lang="en-US" sz="1150" dirty="0"/>
          </a:p>
        </p:txBody>
      </p:sp>
      <p:sp>
        <p:nvSpPr>
          <p:cNvPr id="16" name="Text 3">
            <a:extLst>
              <a:ext uri="{FF2B5EF4-FFF2-40B4-BE49-F238E27FC236}">
                <a16:creationId xmlns:a16="http://schemas.microsoft.com/office/drawing/2014/main" id="{69B6B97B-77B0-949C-82D4-959F58C7957C}"/>
              </a:ext>
            </a:extLst>
          </p:cNvPr>
          <p:cNvSpPr/>
          <p:nvPr/>
        </p:nvSpPr>
        <p:spPr>
          <a:xfrm>
            <a:off x="191091" y="4302594"/>
            <a:ext cx="6766560" cy="548640"/>
          </a:xfrm>
          <a:prstGeom prst="rect">
            <a:avLst/>
          </a:prstGeom>
          <a:noFill/>
          <a:ln/>
        </p:spPr>
        <p:txBody>
          <a:bodyPr wrap="square" rtlCol="0" anchor="ctr"/>
          <a:lstStyle/>
          <a:p>
            <a:pPr marL="0" indent="0" algn="ctr">
              <a:buNone/>
            </a:pPr>
            <a:r>
              <a:rPr lang="en-US" sz="1150" i="1" dirty="0">
                <a:solidFill>
                  <a:srgbClr val="5B6472"/>
                </a:solidFill>
                <a:latin typeface="Calibri" pitchFamily="34" charset="0"/>
                <a:ea typeface="Calibri" pitchFamily="34" charset="-122"/>
                <a:cs typeface="Calibri" pitchFamily="34" charset="-120"/>
              </a:rPr>
              <a:t>70 calibration points, 116 ppm NO/N₂ standard diluted into 10 slm (7 slm for argon).</a:t>
            </a:r>
            <a:endParaRPr lang="en-US" sz="1150" dirty="0"/>
          </a:p>
        </p:txBody>
      </p:sp>
      <p:sp>
        <p:nvSpPr>
          <p:cNvPr id="17" name="Text 0">
            <a:extLst>
              <a:ext uri="{FF2B5EF4-FFF2-40B4-BE49-F238E27FC236}">
                <a16:creationId xmlns:a16="http://schemas.microsoft.com/office/drawing/2014/main" id="{25CAEBFD-790E-F305-F67E-BA9FDE77F0DF}"/>
              </a:ext>
            </a:extLst>
          </p:cNvPr>
          <p:cNvSpPr/>
          <p:nvPr/>
        </p:nvSpPr>
        <p:spPr>
          <a:xfrm>
            <a:off x="457524" y="198345"/>
            <a:ext cx="7259753" cy="274320"/>
          </a:xfrm>
          <a:prstGeom prst="rect">
            <a:avLst/>
          </a:prstGeom>
          <a:noFill/>
          <a:ln/>
        </p:spPr>
        <p:txBody>
          <a:bodyPr wrap="square" rtlCol="0" anchor="ctr"/>
          <a:lstStyle/>
          <a:p>
            <a:pPr marL="0" indent="0">
              <a:buNone/>
            </a:pPr>
            <a:r>
              <a:rPr lang="en-US" sz="1250" b="1" kern="0" spc="200" dirty="0">
                <a:solidFill>
                  <a:schemeClr val="accent5">
                    <a:lumMod val="60000"/>
                    <a:lumOff val="40000"/>
                  </a:schemeClr>
                </a:solidFill>
                <a:latin typeface="Calibri" pitchFamily="34" charset="0"/>
                <a:ea typeface="Calibri" pitchFamily="34" charset="-122"/>
                <a:cs typeface="Calibri" pitchFamily="34" charset="-120"/>
              </a:rPr>
              <a:t>BACKUP · LIF CALIBRATION</a:t>
            </a:r>
            <a:endParaRPr lang="en-US" sz="1250" dirty="0">
              <a:solidFill>
                <a:schemeClr val="accent5">
                  <a:lumMod val="60000"/>
                  <a:lumOff val="40000"/>
                </a:schemeClr>
              </a:solidFill>
            </a:endParaRPr>
          </a:p>
        </p:txBody>
      </p:sp>
      <p:pic>
        <p:nvPicPr>
          <p:cNvPr id="18" name="Picture 17" descr="fig_talk_no_calibration_backup.png"/>
          <p:cNvPicPr>
            <a:picLocks noChangeAspect="1"/>
          </p:cNvPicPr>
          <p:nvPr/>
        </p:nvPicPr>
        <p:blipFill>
          <a:blip r:embed="rId2"/>
          <a:stretch>
            <a:fillRect/>
          </a:stretch>
        </p:blipFill>
        <p:spPr>
          <a:xfrm>
            <a:off x="613213" y="1139115"/>
            <a:ext cx="5922316" cy="333856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 name="Shape 4">
            <a:extLst>
              <a:ext uri="{FF2B5EF4-FFF2-40B4-BE49-F238E27FC236}">
                <a16:creationId xmlns:a16="http://schemas.microsoft.com/office/drawing/2014/main" id="{330409DD-9CB4-A968-15E2-0F238EF4658B}"/>
              </a:ext>
            </a:extLst>
          </p:cNvPr>
          <p:cNvSpPr/>
          <p:nvPr/>
        </p:nvSpPr>
        <p:spPr>
          <a:xfrm>
            <a:off x="6652358" y="3325031"/>
            <a:ext cx="2404236" cy="1109116"/>
          </a:xfrm>
          <a:prstGeom prst="roundRect">
            <a:avLst>
              <a:gd name="adj" fmla="val 6338"/>
            </a:avLst>
          </a:prstGeom>
          <a:solidFill>
            <a:srgbClr val="FFFFFF"/>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14" name="Shape 4">
            <a:extLst>
              <a:ext uri="{FF2B5EF4-FFF2-40B4-BE49-F238E27FC236}">
                <a16:creationId xmlns:a16="http://schemas.microsoft.com/office/drawing/2014/main" id="{54D0FB40-69A1-BFAD-C3A4-C64472878AB7}"/>
              </a:ext>
            </a:extLst>
          </p:cNvPr>
          <p:cNvSpPr/>
          <p:nvPr/>
        </p:nvSpPr>
        <p:spPr>
          <a:xfrm>
            <a:off x="6652358" y="2234040"/>
            <a:ext cx="2404236" cy="930106"/>
          </a:xfrm>
          <a:prstGeom prst="roundRect">
            <a:avLst>
              <a:gd name="adj" fmla="val 6338"/>
            </a:avLst>
          </a:prstGeom>
          <a:solidFill>
            <a:srgbClr val="FFFFFF"/>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3" name="Titolo 2">
            <a:extLst>
              <a:ext uri="{FF2B5EF4-FFF2-40B4-BE49-F238E27FC236}">
                <a16:creationId xmlns:a16="http://schemas.microsoft.com/office/drawing/2014/main" id="{361D9A29-5C32-D4D3-35B5-F2C31FCD45FE}"/>
              </a:ext>
            </a:extLst>
          </p:cNvPr>
          <p:cNvSpPr>
            <a:spLocks noGrp="1"/>
          </p:cNvSpPr>
          <p:nvPr>
            <p:ph type="title"/>
          </p:nvPr>
        </p:nvSpPr>
        <p:spPr>
          <a:xfrm>
            <a:off x="745423" y="390887"/>
            <a:ext cx="7034915" cy="697761"/>
          </a:xfrm>
        </p:spPr>
        <p:txBody>
          <a:bodyPr/>
          <a:lstStyle/>
          <a:p>
            <a:r>
              <a:rPr lang="it-IT" dirty="0"/>
              <a:t>Flow model behind those numbers</a:t>
            </a:r>
          </a:p>
        </p:txBody>
      </p:sp>
      <p:sp>
        <p:nvSpPr>
          <p:cNvPr id="5" name="Shape 4">
            <a:extLst>
              <a:ext uri="{FF2B5EF4-FFF2-40B4-BE49-F238E27FC236}">
                <a16:creationId xmlns:a16="http://schemas.microsoft.com/office/drawing/2014/main" id="{D48C9FBE-800B-4E07-6AA9-D4014179649E}"/>
              </a:ext>
            </a:extLst>
          </p:cNvPr>
          <p:cNvSpPr/>
          <p:nvPr/>
        </p:nvSpPr>
        <p:spPr>
          <a:xfrm>
            <a:off x="6652358" y="1194529"/>
            <a:ext cx="2404236" cy="930106"/>
          </a:xfrm>
          <a:prstGeom prst="roundRect">
            <a:avLst>
              <a:gd name="adj" fmla="val 6338"/>
            </a:avLst>
          </a:prstGeom>
          <a:solidFill>
            <a:srgbClr val="FFFFFF"/>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6" name="Text 5">
            <a:extLst>
              <a:ext uri="{FF2B5EF4-FFF2-40B4-BE49-F238E27FC236}">
                <a16:creationId xmlns:a16="http://schemas.microsoft.com/office/drawing/2014/main" id="{C8677E25-BA69-BE87-5430-E9715DF6F159}"/>
              </a:ext>
            </a:extLst>
          </p:cNvPr>
          <p:cNvSpPr/>
          <p:nvPr/>
        </p:nvSpPr>
        <p:spPr>
          <a:xfrm>
            <a:off x="6626418" y="1199908"/>
            <a:ext cx="2395728" cy="274320"/>
          </a:xfrm>
          <a:prstGeom prst="rect">
            <a:avLst/>
          </a:prstGeom>
          <a:noFill/>
          <a:ln/>
        </p:spPr>
        <p:txBody>
          <a:bodyPr wrap="square" rtlCol="0" anchor="ctr"/>
          <a:lstStyle/>
          <a:p>
            <a:pPr marL="0" indent="0">
              <a:buNone/>
            </a:pPr>
            <a:r>
              <a:rPr lang="en-US" sz="1400" b="1" dirty="0">
                <a:solidFill>
                  <a:srgbClr val="4F9D4A"/>
                </a:solidFill>
                <a:latin typeface="Calibri" pitchFamily="34" charset="0"/>
                <a:ea typeface="Calibri" pitchFamily="34" charset="-122"/>
                <a:cs typeface="Calibri" pitchFamily="34" charset="-120"/>
              </a:rPr>
              <a:t>Closed reactor at 1.4–1.6 bar</a:t>
            </a:r>
            <a:endParaRPr lang="en-US" sz="1400" dirty="0"/>
          </a:p>
        </p:txBody>
      </p:sp>
      <p:sp>
        <p:nvSpPr>
          <p:cNvPr id="7" name="Text 6">
            <a:extLst>
              <a:ext uri="{FF2B5EF4-FFF2-40B4-BE49-F238E27FC236}">
                <a16:creationId xmlns:a16="http://schemas.microsoft.com/office/drawing/2014/main" id="{BA6BC2F0-95E9-B46D-CB77-75F2EF88C552}"/>
              </a:ext>
            </a:extLst>
          </p:cNvPr>
          <p:cNvSpPr/>
          <p:nvPr/>
        </p:nvSpPr>
        <p:spPr>
          <a:xfrm>
            <a:off x="6629400" y="1374827"/>
            <a:ext cx="2427194" cy="777240"/>
          </a:xfrm>
          <a:prstGeom prst="rect">
            <a:avLst/>
          </a:prstGeom>
          <a:noFill/>
          <a:ln/>
        </p:spPr>
        <p:txBody>
          <a:bodyPr wrap="square" rtlCol="0" anchor="ctr"/>
          <a:lstStyle/>
          <a:p>
            <a:pPr marL="0" indent="0">
              <a:lnSpc>
                <a:spcPts val="1450"/>
              </a:lnSpc>
              <a:buNone/>
            </a:pPr>
            <a:r>
              <a:rPr lang="en-US" sz="1150" dirty="0">
                <a:solidFill>
                  <a:srgbClr val="22303F"/>
                </a:solidFill>
                <a:latin typeface="Calibri" pitchFamily="34" charset="0"/>
                <a:ea typeface="Calibri" pitchFamily="34" charset="-122"/>
                <a:cs typeface="Calibri" pitchFamily="34" charset="-120"/>
              </a:rPr>
              <a:t>The 1 mm nozzle carries the whole pressure drop; falsifiable with a manometer.</a:t>
            </a:r>
            <a:endParaRPr lang="en-US" sz="1150" dirty="0"/>
          </a:p>
        </p:txBody>
      </p:sp>
      <p:sp>
        <p:nvSpPr>
          <p:cNvPr id="9" name="Text 8">
            <a:extLst>
              <a:ext uri="{FF2B5EF4-FFF2-40B4-BE49-F238E27FC236}">
                <a16:creationId xmlns:a16="http://schemas.microsoft.com/office/drawing/2014/main" id="{CCF17734-CA10-FB03-73F7-49AEEDBD26BA}"/>
              </a:ext>
            </a:extLst>
          </p:cNvPr>
          <p:cNvSpPr/>
          <p:nvPr/>
        </p:nvSpPr>
        <p:spPr>
          <a:xfrm>
            <a:off x="6626418" y="2251306"/>
            <a:ext cx="2395728" cy="274320"/>
          </a:xfrm>
          <a:prstGeom prst="rect">
            <a:avLst/>
          </a:prstGeom>
          <a:noFill/>
          <a:ln/>
        </p:spPr>
        <p:txBody>
          <a:bodyPr wrap="square" rtlCol="0" anchor="ctr"/>
          <a:lstStyle/>
          <a:p>
            <a:pPr marL="0" indent="0">
              <a:buNone/>
            </a:pPr>
            <a:r>
              <a:rPr lang="en-US" sz="1400" b="1" dirty="0">
                <a:solidFill>
                  <a:srgbClr val="2C7A7B"/>
                </a:solidFill>
                <a:latin typeface="Calibri" pitchFamily="34" charset="0"/>
                <a:ea typeface="Calibri" pitchFamily="34" charset="-122"/>
                <a:cs typeface="Calibri" pitchFamily="34" charset="-120"/>
              </a:rPr>
              <a:t>Dilution below 1.4× at the probe</a:t>
            </a:r>
            <a:endParaRPr lang="en-US" sz="1400" dirty="0"/>
          </a:p>
        </p:txBody>
      </p:sp>
      <p:sp>
        <p:nvSpPr>
          <p:cNvPr id="10" name="Text 9">
            <a:extLst>
              <a:ext uri="{FF2B5EF4-FFF2-40B4-BE49-F238E27FC236}">
                <a16:creationId xmlns:a16="http://schemas.microsoft.com/office/drawing/2014/main" id="{153C1DD8-3E7E-66D9-9E70-66BE7218A5DD}"/>
              </a:ext>
            </a:extLst>
          </p:cNvPr>
          <p:cNvSpPr/>
          <p:nvPr/>
        </p:nvSpPr>
        <p:spPr>
          <a:xfrm>
            <a:off x="6626418" y="2419775"/>
            <a:ext cx="2404236" cy="777240"/>
          </a:xfrm>
          <a:prstGeom prst="rect">
            <a:avLst/>
          </a:prstGeom>
          <a:noFill/>
          <a:ln/>
        </p:spPr>
        <p:txBody>
          <a:bodyPr wrap="square" rtlCol="0" anchor="ctr"/>
          <a:lstStyle/>
          <a:p>
            <a:pPr marL="0" indent="0">
              <a:lnSpc>
                <a:spcPts val="1450"/>
              </a:lnSpc>
              <a:buNone/>
            </a:pPr>
            <a:r>
              <a:rPr lang="en-US" sz="1150" dirty="0">
                <a:solidFill>
                  <a:srgbClr val="22303F"/>
                </a:solidFill>
                <a:latin typeface="Calibri" pitchFamily="34" charset="0"/>
                <a:ea typeface="Calibri" pitchFamily="34" charset="-122"/>
                <a:cs typeface="Calibri" pitchFamily="34" charset="-120"/>
              </a:rPr>
              <a:t>Round-jet entrainment anchored to the measured centreline decay constant.</a:t>
            </a:r>
            <a:endParaRPr lang="en-US" sz="1150" dirty="0"/>
          </a:p>
        </p:txBody>
      </p:sp>
      <p:sp>
        <p:nvSpPr>
          <p:cNvPr id="12" name="Text 11">
            <a:extLst>
              <a:ext uri="{FF2B5EF4-FFF2-40B4-BE49-F238E27FC236}">
                <a16:creationId xmlns:a16="http://schemas.microsoft.com/office/drawing/2014/main" id="{41F38F8E-EFD7-DEBF-DD8D-E02202B17C05}"/>
              </a:ext>
            </a:extLst>
          </p:cNvPr>
          <p:cNvSpPr/>
          <p:nvPr/>
        </p:nvSpPr>
        <p:spPr>
          <a:xfrm>
            <a:off x="6626418" y="3372953"/>
            <a:ext cx="2395728" cy="274320"/>
          </a:xfrm>
          <a:prstGeom prst="rect">
            <a:avLst/>
          </a:prstGeom>
          <a:noFill/>
          <a:ln/>
        </p:spPr>
        <p:txBody>
          <a:bodyPr wrap="square" rtlCol="0" anchor="ctr"/>
          <a:lstStyle/>
          <a:p>
            <a:pPr marL="0" indent="0">
              <a:buNone/>
            </a:pPr>
            <a:r>
              <a:rPr lang="en-US" sz="1400" b="1" dirty="0">
                <a:solidFill>
                  <a:srgbClr val="6C4AB6"/>
                </a:solidFill>
                <a:latin typeface="Calibri" pitchFamily="34" charset="0"/>
                <a:ea typeface="Calibri" pitchFamily="34" charset="-122"/>
                <a:cs typeface="Calibri" pitchFamily="34" charset="-120"/>
              </a:rPr>
              <a:t>Verified three ways</a:t>
            </a:r>
            <a:endParaRPr lang="en-US" sz="1400" dirty="0"/>
          </a:p>
        </p:txBody>
      </p:sp>
      <p:sp>
        <p:nvSpPr>
          <p:cNvPr id="13" name="Text 12">
            <a:extLst>
              <a:ext uri="{FF2B5EF4-FFF2-40B4-BE49-F238E27FC236}">
                <a16:creationId xmlns:a16="http://schemas.microsoft.com/office/drawing/2014/main" id="{42E75D91-4E72-99EE-BF6F-51731EB3AB73}"/>
              </a:ext>
            </a:extLst>
          </p:cNvPr>
          <p:cNvSpPr/>
          <p:nvPr/>
        </p:nvSpPr>
        <p:spPr>
          <a:xfrm>
            <a:off x="6619933" y="3656907"/>
            <a:ext cx="2491642" cy="777240"/>
          </a:xfrm>
          <a:prstGeom prst="rect">
            <a:avLst/>
          </a:prstGeom>
          <a:noFill/>
          <a:ln/>
        </p:spPr>
        <p:txBody>
          <a:bodyPr wrap="square" rtlCol="0" anchor="ctr"/>
          <a:lstStyle/>
          <a:p>
            <a:pPr marL="0" indent="0">
              <a:lnSpc>
                <a:spcPts val="1450"/>
              </a:lnSpc>
              <a:buNone/>
            </a:pPr>
            <a:r>
              <a:rPr lang="en-US" sz="1150" dirty="0">
                <a:solidFill>
                  <a:srgbClr val="22303F"/>
                </a:solidFill>
                <a:latin typeface="Calibri" pitchFamily="34" charset="0"/>
                <a:ea typeface="Calibri" pitchFamily="34" charset="-122"/>
                <a:cs typeface="Calibri" pitchFamily="34" charset="-120"/>
              </a:rPr>
              <a:t>Exact mass balance, analytic annular profile, grid study within 10 %.</a:t>
            </a:r>
            <a:endParaRPr lang="en-US" sz="1150" dirty="0"/>
          </a:p>
        </p:txBody>
      </p:sp>
      <p:sp>
        <p:nvSpPr>
          <p:cNvPr id="16" name="Text 3">
            <a:extLst>
              <a:ext uri="{FF2B5EF4-FFF2-40B4-BE49-F238E27FC236}">
                <a16:creationId xmlns:a16="http://schemas.microsoft.com/office/drawing/2014/main" id="{69B6B97B-77B0-949C-82D4-959F58C7957C}"/>
              </a:ext>
            </a:extLst>
          </p:cNvPr>
          <p:cNvSpPr/>
          <p:nvPr/>
        </p:nvSpPr>
        <p:spPr>
          <a:xfrm>
            <a:off x="191091" y="4302594"/>
            <a:ext cx="6766560" cy="548640"/>
          </a:xfrm>
          <a:prstGeom prst="rect">
            <a:avLst/>
          </a:prstGeom>
          <a:noFill/>
          <a:ln/>
        </p:spPr>
        <p:txBody>
          <a:bodyPr wrap="square" rtlCol="0" anchor="ctr"/>
          <a:lstStyle/>
          <a:p>
            <a:pPr marL="0" indent="0" algn="ctr">
              <a:buNone/>
            </a:pPr>
            <a:r>
              <a:rPr lang="en-US" sz="1150" i="1" dirty="0">
                <a:solidFill>
                  <a:srgbClr val="5B6472"/>
                </a:solidFill>
                <a:latin typeface="Calibri" pitchFamily="34" charset="0"/>
                <a:ea typeface="Calibri" pitchFamily="34" charset="-122"/>
                <a:cs typeface="Calibri" pitchFamily="34" charset="-120"/>
              </a:rPr>
              <a:t>Quasi-1D balances plus an axisymmetric laminar solution written for this geometry; water droplets not included.</a:t>
            </a:r>
            <a:endParaRPr lang="en-US" sz="1150" dirty="0"/>
          </a:p>
        </p:txBody>
      </p:sp>
      <p:sp>
        <p:nvSpPr>
          <p:cNvPr id="17" name="Text 0">
            <a:extLst>
              <a:ext uri="{FF2B5EF4-FFF2-40B4-BE49-F238E27FC236}">
                <a16:creationId xmlns:a16="http://schemas.microsoft.com/office/drawing/2014/main" id="{25CAEBFD-790E-F305-F67E-BA9FDE77F0DF}"/>
              </a:ext>
            </a:extLst>
          </p:cNvPr>
          <p:cNvSpPr/>
          <p:nvPr/>
        </p:nvSpPr>
        <p:spPr>
          <a:xfrm>
            <a:off x="457524" y="198345"/>
            <a:ext cx="7259753" cy="274320"/>
          </a:xfrm>
          <a:prstGeom prst="rect">
            <a:avLst/>
          </a:prstGeom>
          <a:noFill/>
          <a:ln/>
        </p:spPr>
        <p:txBody>
          <a:bodyPr wrap="square" rtlCol="0" anchor="ctr"/>
          <a:lstStyle/>
          <a:p>
            <a:pPr marL="0" indent="0">
              <a:buNone/>
            </a:pPr>
            <a:r>
              <a:rPr lang="en-US" sz="1250" b="1" kern="0" spc="200" dirty="0">
                <a:solidFill>
                  <a:schemeClr val="accent5">
                    <a:lumMod val="60000"/>
                    <a:lumOff val="40000"/>
                  </a:schemeClr>
                </a:solidFill>
                <a:latin typeface="Calibri" pitchFamily="34" charset="0"/>
                <a:ea typeface="Calibri" pitchFamily="34" charset="-122"/>
                <a:cs typeface="Calibri" pitchFamily="34" charset="-120"/>
              </a:rPr>
              <a:t>BACKUP · FLOW MODELLING</a:t>
            </a:r>
            <a:endParaRPr lang="en-US" sz="1250" dirty="0">
              <a:solidFill>
                <a:schemeClr val="accent5">
                  <a:lumMod val="60000"/>
                  <a:lumOff val="40000"/>
                </a:schemeClr>
              </a:solidFill>
            </a:endParaRPr>
          </a:p>
        </p:txBody>
      </p:sp>
      <p:pic>
        <p:nvPicPr>
          <p:cNvPr id="18" name="Picture 17" descr="fig_paf_flow_balance.png"/>
          <p:cNvPicPr>
            <a:picLocks noChangeAspect="1"/>
          </p:cNvPicPr>
          <p:nvPr/>
        </p:nvPicPr>
        <p:blipFill>
          <a:blip r:embed="rId2"/>
          <a:stretch>
            <a:fillRect/>
          </a:stretch>
        </p:blipFill>
        <p:spPr>
          <a:xfrm>
            <a:off x="1230697" y="1139115"/>
            <a:ext cx="4687348" cy="333856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 name="Shape 4">
            <a:extLst>
              <a:ext uri="{FF2B5EF4-FFF2-40B4-BE49-F238E27FC236}">
                <a16:creationId xmlns:a16="http://schemas.microsoft.com/office/drawing/2014/main" id="{330409DD-9CB4-A968-15E2-0F238EF4658B}"/>
              </a:ext>
            </a:extLst>
          </p:cNvPr>
          <p:cNvSpPr/>
          <p:nvPr/>
        </p:nvSpPr>
        <p:spPr>
          <a:xfrm>
            <a:off x="6652358" y="3325031"/>
            <a:ext cx="2404236" cy="1109116"/>
          </a:xfrm>
          <a:prstGeom prst="roundRect">
            <a:avLst>
              <a:gd name="adj" fmla="val 6338"/>
            </a:avLst>
          </a:prstGeom>
          <a:solidFill>
            <a:srgbClr val="FFFFFF"/>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14" name="Shape 4">
            <a:extLst>
              <a:ext uri="{FF2B5EF4-FFF2-40B4-BE49-F238E27FC236}">
                <a16:creationId xmlns:a16="http://schemas.microsoft.com/office/drawing/2014/main" id="{54D0FB40-69A1-BFAD-C3A4-C64472878AB7}"/>
              </a:ext>
            </a:extLst>
          </p:cNvPr>
          <p:cNvSpPr/>
          <p:nvPr/>
        </p:nvSpPr>
        <p:spPr>
          <a:xfrm>
            <a:off x="6652358" y="2234040"/>
            <a:ext cx="2404236" cy="930106"/>
          </a:xfrm>
          <a:prstGeom prst="roundRect">
            <a:avLst>
              <a:gd name="adj" fmla="val 6338"/>
            </a:avLst>
          </a:prstGeom>
          <a:solidFill>
            <a:srgbClr val="FFFFFF"/>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3" name="Titolo 2">
            <a:extLst>
              <a:ext uri="{FF2B5EF4-FFF2-40B4-BE49-F238E27FC236}">
                <a16:creationId xmlns:a16="http://schemas.microsoft.com/office/drawing/2014/main" id="{361D9A29-5C32-D4D3-35B5-F2C31FCD45FE}"/>
              </a:ext>
            </a:extLst>
          </p:cNvPr>
          <p:cNvSpPr>
            <a:spLocks noGrp="1"/>
          </p:cNvSpPr>
          <p:nvPr>
            <p:ph type="title"/>
          </p:nvPr>
        </p:nvSpPr>
        <p:spPr>
          <a:xfrm>
            <a:off x="745423" y="390887"/>
            <a:ext cx="7034915" cy="697761"/>
          </a:xfrm>
        </p:spPr>
        <p:txBody>
          <a:bodyPr/>
          <a:lstStyle/>
          <a:p>
            <a:r>
              <a:rPr lang="it-IT" dirty="0"/>
              <a:t>Where the LIF stations sit in the flow</a:t>
            </a:r>
          </a:p>
        </p:txBody>
      </p:sp>
      <p:sp>
        <p:nvSpPr>
          <p:cNvPr id="5" name="Shape 4">
            <a:extLst>
              <a:ext uri="{FF2B5EF4-FFF2-40B4-BE49-F238E27FC236}">
                <a16:creationId xmlns:a16="http://schemas.microsoft.com/office/drawing/2014/main" id="{D48C9FBE-800B-4E07-6AA9-D4014179649E}"/>
              </a:ext>
            </a:extLst>
          </p:cNvPr>
          <p:cNvSpPr/>
          <p:nvPr/>
        </p:nvSpPr>
        <p:spPr>
          <a:xfrm>
            <a:off x="6652358" y="1194529"/>
            <a:ext cx="2404236" cy="930106"/>
          </a:xfrm>
          <a:prstGeom prst="roundRect">
            <a:avLst>
              <a:gd name="adj" fmla="val 6338"/>
            </a:avLst>
          </a:prstGeom>
          <a:solidFill>
            <a:srgbClr val="FFFFFF"/>
          </a:solidFill>
          <a:ln w="12700">
            <a:solidFill>
              <a:srgbClr val="D8DFE8"/>
            </a:solidFill>
            <a:prstDash val="solid"/>
          </a:ln>
          <a:effectLst>
            <a:outerShdw blurRad="88900" dist="25400" dir="5400000" algn="bl" rotWithShape="0">
              <a:srgbClr val="9AA6B4">
                <a:alpha val="28000"/>
              </a:srgbClr>
            </a:outerShdw>
          </a:effectLst>
        </p:spPr>
        <p:txBody>
          <a:bodyPr/>
          <a:lstStyle/>
          <a:p>
            <a:endParaRPr lang="it-IT"/>
          </a:p>
        </p:txBody>
      </p:sp>
      <p:sp>
        <p:nvSpPr>
          <p:cNvPr id="6" name="Text 5">
            <a:extLst>
              <a:ext uri="{FF2B5EF4-FFF2-40B4-BE49-F238E27FC236}">
                <a16:creationId xmlns:a16="http://schemas.microsoft.com/office/drawing/2014/main" id="{C8677E25-BA69-BE87-5430-E9715DF6F159}"/>
              </a:ext>
            </a:extLst>
          </p:cNvPr>
          <p:cNvSpPr/>
          <p:nvPr/>
        </p:nvSpPr>
        <p:spPr>
          <a:xfrm>
            <a:off x="6626418" y="1199908"/>
            <a:ext cx="2395728" cy="274320"/>
          </a:xfrm>
          <a:prstGeom prst="rect">
            <a:avLst/>
          </a:prstGeom>
          <a:noFill/>
          <a:ln/>
        </p:spPr>
        <p:txBody>
          <a:bodyPr wrap="square" rtlCol="0" anchor="ctr"/>
          <a:lstStyle/>
          <a:p>
            <a:pPr marL="0" indent="0">
              <a:buNone/>
            </a:pPr>
            <a:r>
              <a:rPr lang="en-US" sz="1400" b="1" dirty="0">
                <a:solidFill>
                  <a:srgbClr val="4F9D4A"/>
                </a:solidFill>
                <a:latin typeface="Calibri" pitchFamily="34" charset="0"/>
                <a:ea typeface="Calibri" pitchFamily="34" charset="-122"/>
                <a:cs typeface="Calibri" pitchFamily="34" charset="-120"/>
              </a:rPr>
              <a:t>Recirculation behind the sheath</a:t>
            </a:r>
            <a:endParaRPr lang="en-US" sz="1400" dirty="0"/>
          </a:p>
        </p:txBody>
      </p:sp>
      <p:sp>
        <p:nvSpPr>
          <p:cNvPr id="7" name="Text 6">
            <a:extLst>
              <a:ext uri="{FF2B5EF4-FFF2-40B4-BE49-F238E27FC236}">
                <a16:creationId xmlns:a16="http://schemas.microsoft.com/office/drawing/2014/main" id="{BA6BC2F0-95E9-B46D-CB77-75F2EF88C552}"/>
              </a:ext>
            </a:extLst>
          </p:cNvPr>
          <p:cNvSpPr/>
          <p:nvPr/>
        </p:nvSpPr>
        <p:spPr>
          <a:xfrm>
            <a:off x="6629400" y="1374827"/>
            <a:ext cx="2427194" cy="777240"/>
          </a:xfrm>
          <a:prstGeom prst="rect">
            <a:avLst/>
          </a:prstGeom>
          <a:noFill/>
          <a:ln/>
        </p:spPr>
        <p:txBody>
          <a:bodyPr wrap="square" rtlCol="0" anchor="ctr"/>
          <a:lstStyle/>
          <a:p>
            <a:pPr marL="0" indent="0">
              <a:lnSpc>
                <a:spcPts val="1450"/>
              </a:lnSpc>
              <a:buNone/>
            </a:pPr>
            <a:r>
              <a:rPr lang="en-US" sz="1150" dirty="0">
                <a:solidFill>
                  <a:srgbClr val="22303F"/>
                </a:solidFill>
                <a:latin typeface="Calibri" pitchFamily="34" charset="0"/>
                <a:ea typeface="Calibri" pitchFamily="34" charset="-122"/>
                <a:cs typeface="Calibri" pitchFamily="34" charset="-120"/>
              </a:rPr>
              <a:t>The annular jet separates at the sheath tip: a bubble ~10 mm long on the axis.</a:t>
            </a:r>
            <a:endParaRPr lang="en-US" sz="1150" dirty="0"/>
          </a:p>
        </p:txBody>
      </p:sp>
      <p:sp>
        <p:nvSpPr>
          <p:cNvPr id="9" name="Text 8">
            <a:extLst>
              <a:ext uri="{FF2B5EF4-FFF2-40B4-BE49-F238E27FC236}">
                <a16:creationId xmlns:a16="http://schemas.microsoft.com/office/drawing/2014/main" id="{CCF17734-CA10-FB03-73F7-49AEEDBD26BA}"/>
              </a:ext>
            </a:extLst>
          </p:cNvPr>
          <p:cNvSpPr/>
          <p:nvPr/>
        </p:nvSpPr>
        <p:spPr>
          <a:xfrm>
            <a:off x="6626418" y="2251306"/>
            <a:ext cx="2395728" cy="274320"/>
          </a:xfrm>
          <a:prstGeom prst="rect">
            <a:avLst/>
          </a:prstGeom>
          <a:noFill/>
          <a:ln/>
        </p:spPr>
        <p:txBody>
          <a:bodyPr wrap="square" rtlCol="0" anchor="ctr"/>
          <a:lstStyle/>
          <a:p>
            <a:pPr marL="0" indent="0">
              <a:buNone/>
            </a:pPr>
            <a:r>
              <a:rPr lang="en-US" sz="1400" b="1" dirty="0">
                <a:solidFill>
                  <a:srgbClr val="2C7A7B"/>
                </a:solidFill>
                <a:latin typeface="Calibri" pitchFamily="34" charset="0"/>
                <a:ea typeface="Calibri" pitchFamily="34" charset="-122"/>
                <a:cs typeface="Calibri" pitchFamily="34" charset="-120"/>
              </a:rPr>
              <a:t>x₀ falls at the reattachment</a:t>
            </a:r>
            <a:endParaRPr lang="en-US" sz="1400" dirty="0"/>
          </a:p>
        </p:txBody>
      </p:sp>
      <p:sp>
        <p:nvSpPr>
          <p:cNvPr id="10" name="Text 9">
            <a:extLst>
              <a:ext uri="{FF2B5EF4-FFF2-40B4-BE49-F238E27FC236}">
                <a16:creationId xmlns:a16="http://schemas.microsoft.com/office/drawing/2014/main" id="{153C1DD8-3E7E-66D9-9E70-66BE7218A5DD}"/>
              </a:ext>
            </a:extLst>
          </p:cNvPr>
          <p:cNvSpPr/>
          <p:nvPr/>
        </p:nvSpPr>
        <p:spPr>
          <a:xfrm>
            <a:off x="6626418" y="2419775"/>
            <a:ext cx="2404236" cy="777240"/>
          </a:xfrm>
          <a:prstGeom prst="rect">
            <a:avLst/>
          </a:prstGeom>
          <a:noFill/>
          <a:ln/>
        </p:spPr>
        <p:txBody>
          <a:bodyPr wrap="square" rtlCol="0" anchor="ctr"/>
          <a:lstStyle/>
          <a:p>
            <a:pPr marL="0" indent="0">
              <a:lnSpc>
                <a:spcPts val="1450"/>
              </a:lnSpc>
              <a:buNone/>
            </a:pPr>
            <a:r>
              <a:rPr lang="en-US" sz="1150" dirty="0">
                <a:solidFill>
                  <a:srgbClr val="22303F"/>
                </a:solidFill>
                <a:latin typeface="Calibri" pitchFamily="34" charset="0"/>
                <a:ea typeface="Calibri" pitchFamily="34" charset="-122"/>
                <a:cs typeface="Calibri" pitchFamily="34" charset="-120"/>
              </a:rPr>
              <a:t>Axial velocity there is still reversed, so no single residence time applies.</a:t>
            </a:r>
            <a:endParaRPr lang="en-US" sz="1150" dirty="0"/>
          </a:p>
        </p:txBody>
      </p:sp>
      <p:sp>
        <p:nvSpPr>
          <p:cNvPr id="12" name="Text 11">
            <a:extLst>
              <a:ext uri="{FF2B5EF4-FFF2-40B4-BE49-F238E27FC236}">
                <a16:creationId xmlns:a16="http://schemas.microsoft.com/office/drawing/2014/main" id="{41F38F8E-EFD7-DEBF-DD8D-E02202B17C05}"/>
              </a:ext>
            </a:extLst>
          </p:cNvPr>
          <p:cNvSpPr/>
          <p:nvPr/>
        </p:nvSpPr>
        <p:spPr>
          <a:xfrm>
            <a:off x="6626418" y="3372953"/>
            <a:ext cx="2395728" cy="274320"/>
          </a:xfrm>
          <a:prstGeom prst="rect">
            <a:avLst/>
          </a:prstGeom>
          <a:noFill/>
          <a:ln/>
        </p:spPr>
        <p:txBody>
          <a:bodyPr wrap="square" rtlCol="0" anchor="ctr"/>
          <a:lstStyle/>
          <a:p>
            <a:pPr marL="0" indent="0">
              <a:buNone/>
            </a:pPr>
            <a:r>
              <a:rPr lang="en-US" sz="1400" b="1" dirty="0">
                <a:solidFill>
                  <a:srgbClr val="6C4AB6"/>
                </a:solidFill>
                <a:latin typeface="Calibri" pitchFamily="34" charset="0"/>
                <a:ea typeface="Calibri" pitchFamily="34" charset="-122"/>
                <a:cs typeface="Calibri" pitchFamily="34" charset="-120"/>
              </a:rPr>
              <a:t>The two downstream points are 2–3 ms apart</a:t>
            </a:r>
            <a:endParaRPr lang="en-US" sz="1400" dirty="0"/>
          </a:p>
        </p:txBody>
      </p:sp>
      <p:sp>
        <p:nvSpPr>
          <p:cNvPr id="13" name="Text 12">
            <a:extLst>
              <a:ext uri="{FF2B5EF4-FFF2-40B4-BE49-F238E27FC236}">
                <a16:creationId xmlns:a16="http://schemas.microsoft.com/office/drawing/2014/main" id="{42E75D91-4E72-99EE-BF6F-51731EB3AB73}"/>
              </a:ext>
            </a:extLst>
          </p:cNvPr>
          <p:cNvSpPr/>
          <p:nvPr/>
        </p:nvSpPr>
        <p:spPr>
          <a:xfrm>
            <a:off x="6619933" y="3656907"/>
            <a:ext cx="2491642" cy="777240"/>
          </a:xfrm>
          <a:prstGeom prst="rect">
            <a:avLst/>
          </a:prstGeom>
          <a:noFill/>
          <a:ln/>
        </p:spPr>
        <p:txBody>
          <a:bodyPr wrap="square" rtlCol="0" anchor="ctr"/>
          <a:lstStyle/>
          <a:p>
            <a:pPr marL="0" indent="0">
              <a:lnSpc>
                <a:spcPts val="1450"/>
              </a:lnSpc>
              <a:buNone/>
            </a:pPr>
            <a:r>
              <a:rPr lang="en-US" sz="1150" dirty="0">
                <a:solidFill>
                  <a:srgbClr val="22303F"/>
                </a:solidFill>
                <a:latin typeface="Calibri" pitchFamily="34" charset="0"/>
                <a:ea typeface="Calibri" pitchFamily="34" charset="-122"/>
                <a:cs typeface="Calibri" pitchFamily="34" charset="-120"/>
              </a:rPr>
              <a:t>130 → 200 ppm over that interval is a usable kinetic step.</a:t>
            </a:r>
            <a:endParaRPr lang="en-US" sz="1150" dirty="0"/>
          </a:p>
        </p:txBody>
      </p:sp>
      <p:sp>
        <p:nvSpPr>
          <p:cNvPr id="16" name="Text 3">
            <a:extLst>
              <a:ext uri="{FF2B5EF4-FFF2-40B4-BE49-F238E27FC236}">
                <a16:creationId xmlns:a16="http://schemas.microsoft.com/office/drawing/2014/main" id="{69B6B97B-77B0-949C-82D4-959F58C7957C}"/>
              </a:ext>
            </a:extLst>
          </p:cNvPr>
          <p:cNvSpPr/>
          <p:nvPr/>
        </p:nvSpPr>
        <p:spPr>
          <a:xfrm>
            <a:off x="191091" y="4302594"/>
            <a:ext cx="6766560" cy="548640"/>
          </a:xfrm>
          <a:prstGeom prst="rect">
            <a:avLst/>
          </a:prstGeom>
          <a:noFill/>
          <a:ln/>
        </p:spPr>
        <p:txBody>
          <a:bodyPr wrap="square" rtlCol="0" anchor="ctr"/>
          <a:lstStyle/>
          <a:p>
            <a:pPr marL="0" indent="0" algn="ctr">
              <a:buNone/>
            </a:pPr>
            <a:r>
              <a:rPr lang="en-US" sz="1150" i="1" dirty="0">
                <a:solidFill>
                  <a:srgbClr val="5B6472"/>
                </a:solidFill>
                <a:latin typeface="Calibri" pitchFamily="34" charset="0"/>
                <a:ea typeface="Calibri" pitchFamily="34" charset="-122"/>
                <a:cs typeface="Calibri" pitchFamily="34" charset="-120"/>
              </a:rPr>
              <a:t>Axisymmetric laminar solution, open tube, air at 10 slm; reattachment at 70 ± 1 mm from the grid study.</a:t>
            </a:r>
            <a:endParaRPr lang="en-US" sz="1150" dirty="0"/>
          </a:p>
        </p:txBody>
      </p:sp>
      <p:sp>
        <p:nvSpPr>
          <p:cNvPr id="17" name="Text 0">
            <a:extLst>
              <a:ext uri="{FF2B5EF4-FFF2-40B4-BE49-F238E27FC236}">
                <a16:creationId xmlns:a16="http://schemas.microsoft.com/office/drawing/2014/main" id="{25CAEBFD-790E-F305-F67E-BA9FDE77F0DF}"/>
              </a:ext>
            </a:extLst>
          </p:cNvPr>
          <p:cNvSpPr/>
          <p:nvPr/>
        </p:nvSpPr>
        <p:spPr>
          <a:xfrm>
            <a:off x="457524" y="198345"/>
            <a:ext cx="7259753" cy="274320"/>
          </a:xfrm>
          <a:prstGeom prst="rect">
            <a:avLst/>
          </a:prstGeom>
          <a:noFill/>
          <a:ln/>
        </p:spPr>
        <p:txBody>
          <a:bodyPr wrap="square" rtlCol="0" anchor="ctr"/>
          <a:lstStyle/>
          <a:p>
            <a:pPr marL="0" indent="0">
              <a:buNone/>
            </a:pPr>
            <a:r>
              <a:rPr lang="en-US" sz="1250" b="1" kern="0" spc="200" dirty="0">
                <a:solidFill>
                  <a:schemeClr val="accent5">
                    <a:lumMod val="60000"/>
                    <a:lumOff val="40000"/>
                  </a:schemeClr>
                </a:solidFill>
                <a:latin typeface="Calibri" pitchFamily="34" charset="0"/>
                <a:ea typeface="Calibri" pitchFamily="34" charset="-122"/>
                <a:cs typeface="Calibri" pitchFamily="34" charset="-120"/>
              </a:rPr>
              <a:t>DIAGNOSTICS · LIF</a:t>
            </a:r>
            <a:endParaRPr lang="en-US" sz="1250" dirty="0">
              <a:solidFill>
                <a:schemeClr val="accent5">
                  <a:lumMod val="60000"/>
                  <a:lumOff val="40000"/>
                </a:schemeClr>
              </a:solidFill>
            </a:endParaRPr>
          </a:p>
        </p:txBody>
      </p:sp>
      <p:pic>
        <p:nvPicPr>
          <p:cNvPr id="18" name="Picture 17" descr="fig_paf_lif_stations.png"/>
          <p:cNvPicPr>
            <a:picLocks noChangeAspect="1"/>
          </p:cNvPicPr>
          <p:nvPr/>
        </p:nvPicPr>
        <p:blipFill>
          <a:blip r:embed="rId2"/>
          <a:stretch>
            <a:fillRect/>
          </a:stretch>
        </p:blipFill>
        <p:spPr>
          <a:xfrm>
            <a:off x="613213" y="1378290"/>
            <a:ext cx="5922316" cy="2860209"/>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0D623E9-3B3B-51EB-54C4-18D0153CD3F2}"/>
            </a:ext>
          </a:extLst>
        </p:cNvPr>
        <p:cNvGrpSpPr/>
        <p:nvPr/>
      </p:nvGrpSpPr>
      <p:grpSpPr>
        <a:xfrm>
          <a:off x="0" y="0"/>
          <a:ext cx="0" cy="0"/>
          <a:chOff x="0" y="0"/>
          <a:chExt cx="0" cy="0"/>
        </a:xfrm>
      </p:grpSpPr>
      <p:sp>
        <p:nvSpPr>
          <p:cNvPr id="3" name="Titolo 2">
            <a:extLst>
              <a:ext uri="{FF2B5EF4-FFF2-40B4-BE49-F238E27FC236}">
                <a16:creationId xmlns:a16="http://schemas.microsoft.com/office/drawing/2014/main" id="{B7C12DEB-DC44-0162-5128-5CF42E80993F}"/>
              </a:ext>
            </a:extLst>
          </p:cNvPr>
          <p:cNvSpPr>
            <a:spLocks noGrp="1"/>
          </p:cNvSpPr>
          <p:nvPr>
            <p:ph type="title"/>
          </p:nvPr>
        </p:nvSpPr>
        <p:spPr>
          <a:xfrm>
            <a:off x="745423" y="387540"/>
            <a:ext cx="7034915" cy="697761"/>
          </a:xfrm>
        </p:spPr>
        <p:txBody>
          <a:bodyPr/>
          <a:lstStyle/>
          <a:p>
            <a:r>
              <a:rPr lang="it-IT" dirty="0" err="1"/>
              <a:t>Voltammetry</a:t>
            </a:r>
            <a:r>
              <a:rPr lang="it-IT" dirty="0"/>
              <a:t> and </a:t>
            </a:r>
            <a:r>
              <a:rPr lang="it-IT" dirty="0" err="1"/>
              <a:t>Electrochemical</a:t>
            </a:r>
            <a:r>
              <a:rPr lang="it-IT" dirty="0"/>
              <a:t> </a:t>
            </a:r>
            <a:r>
              <a:rPr lang="it-IT" dirty="0" err="1"/>
              <a:t>Impedance</a:t>
            </a:r>
            <a:r>
              <a:rPr lang="it-IT" dirty="0"/>
              <a:t> </a:t>
            </a:r>
            <a:r>
              <a:rPr lang="it-IT" dirty="0" err="1"/>
              <a:t>Spectroscopy</a:t>
            </a:r>
            <a:endParaRPr lang="it-IT" dirty="0"/>
          </a:p>
        </p:txBody>
      </p:sp>
      <p:sp>
        <p:nvSpPr>
          <p:cNvPr id="8" name="Text 0">
            <a:extLst>
              <a:ext uri="{FF2B5EF4-FFF2-40B4-BE49-F238E27FC236}">
                <a16:creationId xmlns:a16="http://schemas.microsoft.com/office/drawing/2014/main" id="{853572B2-46F2-EF3A-69CE-7A932AFDD1F5}"/>
              </a:ext>
            </a:extLst>
          </p:cNvPr>
          <p:cNvSpPr/>
          <p:nvPr/>
        </p:nvSpPr>
        <p:spPr>
          <a:xfrm>
            <a:off x="457524" y="198345"/>
            <a:ext cx="7259753" cy="274320"/>
          </a:xfrm>
          <a:prstGeom prst="rect">
            <a:avLst/>
          </a:prstGeom>
          <a:noFill/>
          <a:ln/>
        </p:spPr>
        <p:txBody>
          <a:bodyPr wrap="square" rtlCol="0" anchor="ctr"/>
          <a:lstStyle/>
          <a:p>
            <a:pPr marL="0" indent="0">
              <a:buNone/>
            </a:pPr>
            <a:r>
              <a:rPr lang="en-US" sz="1250" b="1" kern="0" spc="200" dirty="0">
                <a:solidFill>
                  <a:schemeClr val="accent5">
                    <a:lumMod val="60000"/>
                    <a:lumOff val="40000"/>
                  </a:schemeClr>
                </a:solidFill>
                <a:latin typeface="Calibri" pitchFamily="34" charset="0"/>
                <a:ea typeface="Calibri" pitchFamily="34" charset="-122"/>
                <a:cs typeface="Calibri" pitchFamily="34" charset="-120"/>
              </a:rPr>
              <a:t>DIAGNOSTICS · LIQUID PHASE</a:t>
            </a:r>
            <a:endParaRPr lang="en-US" sz="1250" dirty="0">
              <a:solidFill>
                <a:schemeClr val="accent5">
                  <a:lumMod val="60000"/>
                  <a:lumOff val="40000"/>
                </a:schemeClr>
              </a:solidFill>
            </a:endParaRPr>
          </a:p>
        </p:txBody>
      </p:sp>
      <p:pic>
        <p:nvPicPr>
          <p:cNvPr id="15" name="Immagine 14">
            <a:extLst>
              <a:ext uri="{FF2B5EF4-FFF2-40B4-BE49-F238E27FC236}">
                <a16:creationId xmlns:a16="http://schemas.microsoft.com/office/drawing/2014/main" id="{5D6CAE22-FC6D-7129-BB0B-2A9215F77CB5}"/>
              </a:ext>
            </a:extLst>
          </p:cNvPr>
          <p:cNvPicPr>
            <a:picLocks noChangeAspect="1"/>
          </p:cNvPicPr>
          <p:nvPr/>
        </p:nvPicPr>
        <p:blipFill>
          <a:blip r:embed="rId2"/>
          <a:srcRect t="9451" r="51277"/>
          <a:stretch>
            <a:fillRect/>
          </a:stretch>
        </p:blipFill>
        <p:spPr>
          <a:xfrm>
            <a:off x="657640" y="946312"/>
            <a:ext cx="1757468" cy="1260000"/>
          </a:xfrm>
          <a:prstGeom prst="rect">
            <a:avLst/>
          </a:prstGeom>
        </p:spPr>
      </p:pic>
      <p:pic>
        <p:nvPicPr>
          <p:cNvPr id="21" name="Immagine 20">
            <a:extLst>
              <a:ext uri="{FF2B5EF4-FFF2-40B4-BE49-F238E27FC236}">
                <a16:creationId xmlns:a16="http://schemas.microsoft.com/office/drawing/2014/main" id="{CA874656-4660-3B5E-5EB2-97540773E916}"/>
              </a:ext>
            </a:extLst>
          </p:cNvPr>
          <p:cNvPicPr>
            <a:picLocks noChangeAspect="1"/>
          </p:cNvPicPr>
          <p:nvPr/>
        </p:nvPicPr>
        <p:blipFill>
          <a:blip r:embed="rId2"/>
          <a:srcRect l="49504" t="7863" r="1773"/>
          <a:stretch>
            <a:fillRect/>
          </a:stretch>
        </p:blipFill>
        <p:spPr>
          <a:xfrm>
            <a:off x="2507004" y="946312"/>
            <a:ext cx="1727146" cy="1260000"/>
          </a:xfrm>
          <a:prstGeom prst="rect">
            <a:avLst/>
          </a:prstGeom>
        </p:spPr>
      </p:pic>
      <p:pic>
        <p:nvPicPr>
          <p:cNvPr id="22" name="Immagine 21">
            <a:extLst>
              <a:ext uri="{FF2B5EF4-FFF2-40B4-BE49-F238E27FC236}">
                <a16:creationId xmlns:a16="http://schemas.microsoft.com/office/drawing/2014/main" id="{C585B29A-B4FE-0ABE-ACBF-4338D5C50FA3}"/>
              </a:ext>
            </a:extLst>
          </p:cNvPr>
          <p:cNvPicPr>
            <a:picLocks noChangeAspect="1"/>
          </p:cNvPicPr>
          <p:nvPr/>
        </p:nvPicPr>
        <p:blipFill>
          <a:blip r:embed="rId3"/>
          <a:stretch>
            <a:fillRect/>
          </a:stretch>
        </p:blipFill>
        <p:spPr>
          <a:xfrm>
            <a:off x="2785787" y="3612615"/>
            <a:ext cx="1376562" cy="974708"/>
          </a:xfrm>
          <a:prstGeom prst="rect">
            <a:avLst/>
          </a:prstGeom>
        </p:spPr>
      </p:pic>
      <p:pic>
        <p:nvPicPr>
          <p:cNvPr id="28" name="Immagine 27">
            <a:extLst>
              <a:ext uri="{FF2B5EF4-FFF2-40B4-BE49-F238E27FC236}">
                <a16:creationId xmlns:a16="http://schemas.microsoft.com/office/drawing/2014/main" id="{06918BD8-B433-9693-60E5-89B8472E32B4}"/>
              </a:ext>
            </a:extLst>
          </p:cNvPr>
          <p:cNvPicPr>
            <a:picLocks noChangeAspect="1"/>
          </p:cNvPicPr>
          <p:nvPr/>
        </p:nvPicPr>
        <p:blipFill>
          <a:blip r:embed="rId4"/>
          <a:srcRect t="7617" r="1233"/>
          <a:stretch>
            <a:fillRect/>
          </a:stretch>
        </p:blipFill>
        <p:spPr>
          <a:xfrm>
            <a:off x="693741" y="2206312"/>
            <a:ext cx="1735216" cy="1260000"/>
          </a:xfrm>
          <a:prstGeom prst="rect">
            <a:avLst/>
          </a:prstGeom>
        </p:spPr>
      </p:pic>
      <p:pic>
        <p:nvPicPr>
          <p:cNvPr id="29" name="Immagine 28">
            <a:extLst>
              <a:ext uri="{FF2B5EF4-FFF2-40B4-BE49-F238E27FC236}">
                <a16:creationId xmlns:a16="http://schemas.microsoft.com/office/drawing/2014/main" id="{DC1FBEDF-70C5-CF38-1310-8B8C41CD5CBD}"/>
              </a:ext>
            </a:extLst>
          </p:cNvPr>
          <p:cNvPicPr>
            <a:picLocks noChangeAspect="1"/>
          </p:cNvPicPr>
          <p:nvPr/>
        </p:nvPicPr>
        <p:blipFill>
          <a:blip r:embed="rId5"/>
          <a:srcRect t="8373" r="3337"/>
          <a:stretch>
            <a:fillRect/>
          </a:stretch>
        </p:blipFill>
        <p:spPr>
          <a:xfrm>
            <a:off x="2480144" y="2206312"/>
            <a:ext cx="1754006" cy="1260000"/>
          </a:xfrm>
          <a:prstGeom prst="rect">
            <a:avLst/>
          </a:prstGeom>
        </p:spPr>
      </p:pic>
      <p:pic>
        <p:nvPicPr>
          <p:cNvPr id="30" name="Immagine 29">
            <a:extLst>
              <a:ext uri="{FF2B5EF4-FFF2-40B4-BE49-F238E27FC236}">
                <a16:creationId xmlns:a16="http://schemas.microsoft.com/office/drawing/2014/main" id="{CF751728-942D-0444-27F5-41BDCC2AC359}"/>
              </a:ext>
            </a:extLst>
          </p:cNvPr>
          <p:cNvPicPr>
            <a:picLocks noChangeAspect="1"/>
          </p:cNvPicPr>
          <p:nvPr/>
        </p:nvPicPr>
        <p:blipFill>
          <a:blip r:embed="rId6"/>
          <a:srcRect l="12898" t="8764" r="1112" b="436"/>
          <a:stretch>
            <a:fillRect/>
          </a:stretch>
        </p:blipFill>
        <p:spPr>
          <a:xfrm>
            <a:off x="672726" y="3495960"/>
            <a:ext cx="1807418" cy="1260000"/>
          </a:xfrm>
          <a:prstGeom prst="rect">
            <a:avLst/>
          </a:prstGeom>
        </p:spPr>
      </p:pic>
      <p:grpSp>
        <p:nvGrpSpPr>
          <p:cNvPr id="10" name="Gruppo 9">
            <a:extLst>
              <a:ext uri="{FF2B5EF4-FFF2-40B4-BE49-F238E27FC236}">
                <a16:creationId xmlns:a16="http://schemas.microsoft.com/office/drawing/2014/main" id="{170EC294-DD2F-F0FD-D196-1D28839116E9}"/>
              </a:ext>
            </a:extLst>
          </p:cNvPr>
          <p:cNvGrpSpPr/>
          <p:nvPr/>
        </p:nvGrpSpPr>
        <p:grpSpPr>
          <a:xfrm>
            <a:off x="4261010" y="968602"/>
            <a:ext cx="4820596" cy="4174898"/>
            <a:chOff x="4261010" y="968602"/>
            <a:chExt cx="4820596" cy="4174898"/>
          </a:xfrm>
        </p:grpSpPr>
        <p:pic>
          <p:nvPicPr>
            <p:cNvPr id="31" name="Immagine 30">
              <a:extLst>
                <a:ext uri="{FF2B5EF4-FFF2-40B4-BE49-F238E27FC236}">
                  <a16:creationId xmlns:a16="http://schemas.microsoft.com/office/drawing/2014/main" id="{8019E50B-719E-6721-ADE8-92DCD0151512}"/>
                </a:ext>
              </a:extLst>
            </p:cNvPr>
            <p:cNvPicPr>
              <a:picLocks noChangeAspect="1"/>
            </p:cNvPicPr>
            <p:nvPr/>
          </p:nvPicPr>
          <p:blipFill>
            <a:blip r:embed="rId7"/>
            <a:srcRect t="3965" b="8042"/>
            <a:stretch>
              <a:fillRect/>
            </a:stretch>
          </p:blipFill>
          <p:spPr>
            <a:xfrm>
              <a:off x="4261010" y="968602"/>
              <a:ext cx="4820596" cy="3290655"/>
            </a:xfrm>
            <a:prstGeom prst="rect">
              <a:avLst/>
            </a:prstGeom>
          </p:spPr>
        </p:pic>
        <p:sp>
          <p:nvSpPr>
            <p:cNvPr id="2" name="Comment">
              <a:extLst>
                <a:ext uri="{FF2B5EF4-FFF2-40B4-BE49-F238E27FC236}">
                  <a16:creationId xmlns:a16="http://schemas.microsoft.com/office/drawing/2014/main" id="{DC3DFEAE-22BF-5F09-E12D-90AFDB3B9CCC}"/>
                </a:ext>
              </a:extLst>
            </p:cNvPr>
            <p:cNvSpPr/>
            <p:nvPr/>
          </p:nvSpPr>
          <p:spPr>
            <a:xfrm>
              <a:off x="4572000" y="4236967"/>
              <a:ext cx="4292597" cy="906533"/>
            </a:xfrm>
            <a:prstGeom prst="rect">
              <a:avLst/>
            </a:prstGeom>
            <a:noFill/>
          </p:spPr>
          <p:txBody>
            <a:bodyPr wrap="square" rtlCol="0" anchor="t"/>
            <a:lstStyle/>
            <a:p>
              <a:r>
                <a:rPr lang="en-US" sz="1200" dirty="0"/>
                <a:t>Impedance spectroscopy tracks the same trend quantitatively</a:t>
              </a:r>
              <a:r>
                <a:rPr lang="en-US" sz="1200" b="1" dirty="0"/>
                <a:t>: AC conductivity rises </a:t>
              </a:r>
              <a:r>
                <a:rPr lang="en-US" sz="1200" dirty="0"/>
                <a:t>by orders of magnitude, an independent fingerprint of accumulating ionic RONS.</a:t>
              </a:r>
              <a:endParaRPr lang="en-US" sz="1400" dirty="0"/>
            </a:p>
          </p:txBody>
        </p:sp>
      </p:grpSp>
      <p:sp>
        <p:nvSpPr>
          <p:cNvPr id="4" name="CasellaDiTesto 3">
            <a:extLst>
              <a:ext uri="{FF2B5EF4-FFF2-40B4-BE49-F238E27FC236}">
                <a16:creationId xmlns:a16="http://schemas.microsoft.com/office/drawing/2014/main" id="{04005537-6C49-73D3-7618-69B8A6779189}"/>
              </a:ext>
            </a:extLst>
          </p:cNvPr>
          <p:cNvSpPr txBox="1"/>
          <p:nvPr/>
        </p:nvSpPr>
        <p:spPr>
          <a:xfrm>
            <a:off x="872644" y="968602"/>
            <a:ext cx="1063558" cy="2333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anchor="ctr">
            <a:spAutoFit/>
          </a:bodyPr>
          <a:lstStyle/>
          <a:p>
            <a:pPr algn="just">
              <a:spcBef>
                <a:spcPts val="150"/>
              </a:spcBef>
            </a:pPr>
            <a:r>
              <a:rPr lang="it-IT" sz="1100" dirty="0">
                <a:solidFill>
                  <a:schemeClr val="tx2"/>
                </a:solidFill>
                <a:latin typeface="+mn-lt"/>
              </a:rPr>
              <a:t>H</a:t>
            </a:r>
            <a:r>
              <a:rPr lang="it-IT" sz="1100" baseline="-25000" dirty="0">
                <a:solidFill>
                  <a:schemeClr val="tx2"/>
                </a:solidFill>
                <a:latin typeface="+mn-lt"/>
              </a:rPr>
              <a:t>2</a:t>
            </a:r>
            <a:r>
              <a:rPr lang="it-IT" sz="1100" dirty="0">
                <a:solidFill>
                  <a:schemeClr val="tx2"/>
                </a:solidFill>
                <a:latin typeface="+mn-lt"/>
              </a:rPr>
              <a:t>O (baseline</a:t>
            </a:r>
            <a:r>
              <a:rPr lang="it-IT" sz="1100" dirty="0">
                <a:solidFill>
                  <a:schemeClr val="tx2"/>
                </a:solidFill>
              </a:rPr>
              <a:t>)</a:t>
            </a:r>
            <a:endParaRPr lang="it-IT" sz="1100" dirty="0">
              <a:solidFill>
                <a:schemeClr val="tx2"/>
              </a:solidFill>
              <a:latin typeface="+mn-lt"/>
            </a:endParaRPr>
          </a:p>
        </p:txBody>
      </p:sp>
      <p:sp>
        <p:nvSpPr>
          <p:cNvPr id="9" name="CasellaDiTesto 8">
            <a:extLst>
              <a:ext uri="{FF2B5EF4-FFF2-40B4-BE49-F238E27FC236}">
                <a16:creationId xmlns:a16="http://schemas.microsoft.com/office/drawing/2014/main" id="{485E0563-5040-2B3A-B7DD-874E4517DEB7}"/>
              </a:ext>
            </a:extLst>
          </p:cNvPr>
          <p:cNvSpPr txBox="1"/>
          <p:nvPr/>
        </p:nvSpPr>
        <p:spPr>
          <a:xfrm>
            <a:off x="4775829" y="1090146"/>
            <a:ext cx="3655143" cy="6463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B1E20"/>
                </a:solidFill>
                <a:effectLst/>
                <a:uLnTx/>
                <a:uFillTx/>
                <a:latin typeface="Calibri" panose="020F0502020204030204"/>
                <a:ea typeface="+mn-ea"/>
                <a:cs typeface="+mn-cs"/>
              </a:rPr>
              <a:t>Cyclic voltammetry shows the condensed liquid turning electro-active with treatment time, as </a:t>
            </a:r>
            <a:r>
              <a:rPr kumimoji="0" lang="en-US" sz="1200" b="1" i="0" u="none" strike="noStrike" kern="1200" cap="none" spc="0" normalizeH="0" baseline="0" noProof="0" dirty="0">
                <a:ln>
                  <a:noFill/>
                </a:ln>
                <a:solidFill>
                  <a:srgbClr val="1B1E20"/>
                </a:solidFill>
                <a:effectLst/>
                <a:uLnTx/>
                <a:uFillTx/>
                <a:latin typeface="Calibri" panose="020F0502020204030204"/>
                <a:ea typeface="+mn-ea"/>
                <a:cs typeface="+mn-cs"/>
              </a:rPr>
              <a:t>redox features grow </a:t>
            </a:r>
            <a:r>
              <a:rPr kumimoji="0" lang="en-US" sz="1200" b="0" i="0" u="none" strike="noStrike" kern="1200" cap="none" spc="0" normalizeH="0" baseline="0" noProof="0" dirty="0">
                <a:ln>
                  <a:noFill/>
                </a:ln>
                <a:solidFill>
                  <a:srgbClr val="1B1E20"/>
                </a:solidFill>
                <a:effectLst/>
                <a:uLnTx/>
                <a:uFillTx/>
                <a:latin typeface="Calibri" panose="020F0502020204030204"/>
                <a:ea typeface="+mn-ea"/>
                <a:cs typeface="+mn-cs"/>
              </a:rPr>
              <a:t>from the flat H₂O baseline.</a:t>
            </a:r>
          </a:p>
        </p:txBody>
      </p:sp>
    </p:spTree>
    <p:extLst>
      <p:ext uri="{BB962C8B-B14F-4D97-AF65-F5344CB8AC3E}">
        <p14:creationId xmlns:p14="http://schemas.microsoft.com/office/powerpoint/2010/main" val="4028284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hidden"/>
                                      </p:to>
                                    </p:set>
                                  </p:childTnLst>
                                </p:cTn>
                              </p:par>
                              <p:par>
                                <p:cTn id="7" presetID="10"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animEffect transition="in" filter="fade">
                                      <p:cBhvr>
                                        <p:cTn id="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theme/theme1.xml><?xml version="1.0" encoding="utf-8"?>
<a:theme xmlns:a="http://schemas.openxmlformats.org/drawingml/2006/main" name="Office Theme">
  <a:themeElements>
    <a:clrScheme name="Custom 8">
      <a:dk1>
        <a:srgbClr val="1B1E20"/>
      </a:dk1>
      <a:lt1>
        <a:srgbClr val="F7F5F4"/>
      </a:lt1>
      <a:dk2>
        <a:srgbClr val="535353"/>
      </a:dk2>
      <a:lt2>
        <a:srgbClr val="E3E1E4"/>
      </a:lt2>
      <a:accent1>
        <a:srgbClr val="F05354"/>
      </a:accent1>
      <a:accent2>
        <a:srgbClr val="FAAA5E"/>
      </a:accent2>
      <a:accent3>
        <a:srgbClr val="5F7C8A"/>
      </a:accent3>
      <a:accent4>
        <a:srgbClr val="496AAB"/>
      </a:accent4>
      <a:accent5>
        <a:srgbClr val="2F485D"/>
      </a:accent5>
      <a:accent6>
        <a:srgbClr val="4A6BB6"/>
      </a:accent6>
      <a:hlink>
        <a:srgbClr val="4A6BB7"/>
      </a:hlink>
      <a:folHlink>
        <a:srgbClr val="365089"/>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ln w="12700" cap="flat">
          <a:noFill/>
          <a:miter lim="400000"/>
        </a:ln>
        <a:effectLst/>
        <a:sp3d/>
      </a:spPr>
      <a:bodyPr rot="0" spcFirstLastPara="1" vertOverflow="overflow" horzOverflow="overflow" vert="horz" wrap="square" lIns="19050" tIns="19050" rIns="19050" bIns="19050" numCol="1" spcCol="38100" rtlCol="0" anchor="ctr">
        <a:spAutoFit/>
      </a:bodyPr>
      <a:lstStyle>
        <a:defPPr algn="just">
          <a:spcBef>
            <a:spcPts val="150"/>
          </a:spcBef>
          <a:defRPr sz="1200" dirty="0">
            <a:solidFill>
              <a:schemeClr val="tx2"/>
            </a:solidFill>
            <a:latin typeface="+mn-lt"/>
          </a:defRPr>
        </a:def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6d8a205-081d-43ec-b957-71660645f5f8">
      <Terms xmlns="http://schemas.microsoft.com/office/infopath/2007/PartnerControls"/>
    </lcf76f155ced4ddcb4097134ff3c332f>
    <TaxCatchAll xmlns="302f7705-a4a5-4460-a989-2842be2e2c3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2CE04A5C6FD89449BB69EEE89FB63AD" ma:contentTypeVersion="11" ma:contentTypeDescription="Create a new document." ma:contentTypeScope="" ma:versionID="1d18ca7b5895ebdf07eae50be181af80">
  <xsd:schema xmlns:xsd="http://www.w3.org/2001/XMLSchema" xmlns:xs="http://www.w3.org/2001/XMLSchema" xmlns:p="http://schemas.microsoft.com/office/2006/metadata/properties" xmlns:ns2="56d8a205-081d-43ec-b957-71660645f5f8" xmlns:ns3="302f7705-a4a5-4460-a989-2842be2e2c39" targetNamespace="http://schemas.microsoft.com/office/2006/metadata/properties" ma:root="true" ma:fieldsID="f32ab751168cd634a0c94e173783cd22" ns2:_="" ns3:_="">
    <xsd:import namespace="56d8a205-081d-43ec-b957-71660645f5f8"/>
    <xsd:import namespace="302f7705-a4a5-4460-a989-2842be2e2c39"/>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ObjectDetectorVersions"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d8a205-081d-43ec-b957-71660645f5f8"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5e28c3c1-7268-440b-81d2-a292428c4dda"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02f7705-a4a5-4460-a989-2842be2e2c39"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b506816b-881e-4d63-955e-5e497eb69b0d}" ma:internalName="TaxCatchAll" ma:showField="CatchAllData" ma:web="302f7705-a4a5-4460-a989-2842be2e2c39">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6748187-2029-4460-B932-391D17550257}">
  <ds:schemaRefs>
    <ds:schemaRef ds:uri="http://schemas.microsoft.com/office/2006/metadata/properties"/>
    <ds:schemaRef ds:uri="http://schemas.microsoft.com/office/infopath/2007/PartnerControls"/>
    <ds:schemaRef ds:uri="56d8a205-081d-43ec-b957-71660645f5f8"/>
    <ds:schemaRef ds:uri="302f7705-a4a5-4460-a989-2842be2e2c39"/>
  </ds:schemaRefs>
</ds:datastoreItem>
</file>

<file path=customXml/itemProps2.xml><?xml version="1.0" encoding="utf-8"?>
<ds:datastoreItem xmlns:ds="http://schemas.openxmlformats.org/officeDocument/2006/customXml" ds:itemID="{CB9E4D96-4968-4E07-AE73-FD757807765A}">
  <ds:schemaRefs>
    <ds:schemaRef ds:uri="http://schemas.microsoft.com/sharepoint/v3/contenttype/forms"/>
  </ds:schemaRefs>
</ds:datastoreItem>
</file>

<file path=customXml/itemProps3.xml><?xml version="1.0" encoding="utf-8"?>
<ds:datastoreItem xmlns:ds="http://schemas.openxmlformats.org/officeDocument/2006/customXml" ds:itemID="{401927DF-7DDF-49AD-B5B0-70DB35D8F96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6d8a205-081d-43ec-b957-71660645f5f8"/>
    <ds:schemaRef ds:uri="302f7705-a4a5-4460-a989-2842be2e2c3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5930</TotalTime>
  <Words>2845</Words>
  <Application>Microsoft Office PowerPoint</Application>
  <PresentationFormat>Presentazione su schermo (16:9)</PresentationFormat>
  <Paragraphs>227</Paragraphs>
  <Slides>30</Slides>
  <Notes>9</Notes>
  <HiddenSlides>12</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30</vt:i4>
      </vt:variant>
    </vt:vector>
  </HeadingPairs>
  <TitlesOfParts>
    <vt:vector size="35" baseType="lpstr">
      <vt:lpstr>Arial</vt:lpstr>
      <vt:lpstr>Calibri</vt:lpstr>
      <vt:lpstr>Calibri Light</vt:lpstr>
      <vt:lpstr>Wingdings</vt:lpstr>
      <vt:lpstr>Office Theme</vt:lpstr>
      <vt:lpstr>Presentazione standard di PowerPoint</vt:lpstr>
      <vt:lpstr>Plasma-Activated Water</vt:lpstr>
      <vt:lpstr>Plasma-Activated Fog</vt:lpstr>
      <vt:lpstr>PAF reactor design </vt:lpstr>
      <vt:lpstr>Aerosol characteristics</vt:lpstr>
      <vt:lpstr>Electrical characteristics of the discharge</vt:lpstr>
      <vt:lpstr>Optical Emission Spectroscopy</vt:lpstr>
      <vt:lpstr>Emission spectra across feed-gas mixtures</vt:lpstr>
      <vt:lpstr>RONS transport in the afterglow</vt:lpstr>
      <vt:lpstr>NO and OH fluorescence in the effluent</vt:lpstr>
      <vt:lpstr>Absolute NO at the nozzle exit</vt:lpstr>
      <vt:lpstr>Long-lived RONS in the effluent</vt:lpstr>
      <vt:lpstr>Condensed PAF composition</vt:lpstr>
      <vt:lpstr>Raman Spectroscopy</vt:lpstr>
      <vt:lpstr>From reactive chemistry to decontamination – in vitro</vt:lpstr>
      <vt:lpstr>From reactive chemistry to decontamination – in vivo</vt:lpstr>
      <vt:lpstr>An integrated diagnostic path for plasma agriculture  </vt:lpstr>
      <vt:lpstr>Presentazione standard di PowerPoint</vt:lpstr>
      <vt:lpstr>EFISH: an independent route to E/N</vt:lpstr>
      <vt:lpstr>Presentazione standard di PowerPoint</vt:lpstr>
      <vt:lpstr>Condensed PAF composition</vt:lpstr>
      <vt:lpstr>From reactive chemistry to decontamination – in vivo</vt:lpstr>
      <vt:lpstr>Does the optical port change what you measure?</vt:lpstr>
      <vt:lpstr>Emission inside a single voltage burst</vt:lpstr>
      <vt:lpstr>OH laser-induced fluorescence in the discharge</vt:lpstr>
      <vt:lpstr>Calibrated NO at the nozzle exit</vt:lpstr>
      <vt:lpstr>How the NO scale was set</vt:lpstr>
      <vt:lpstr>Flow model behind those numbers</vt:lpstr>
      <vt:lpstr>Where the LIF stations sit in the flow</vt:lpstr>
      <vt:lpstr>Voltammetry and Electrochemical Impedance Spectroscopy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alessandro donati</dc:creator>
  <cp:lastModifiedBy>DOMENICO ACETO</cp:lastModifiedBy>
  <cp:revision>76</cp:revision>
  <dcterms:created xsi:type="dcterms:W3CDTF">2022-05-05T08:10:25Z</dcterms:created>
  <dcterms:modified xsi:type="dcterms:W3CDTF">2026-10-19T08:27:27Z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0x01010002CE04A5C6FD89449BB69EEE89FB63AD</vt:lpwstr>
  </property>
</Properties>
</file>