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71" r:id="rId2"/>
    <p:sldId id="276" r:id="rId3"/>
    <p:sldId id="737" r:id="rId4"/>
    <p:sldId id="289" r:id="rId5"/>
    <p:sldId id="297" r:id="rId6"/>
    <p:sldId id="739" r:id="rId7"/>
    <p:sldId id="740" r:id="rId8"/>
    <p:sldId id="294" r:id="rId9"/>
    <p:sldId id="741" r:id="rId10"/>
    <p:sldId id="757" r:id="rId11"/>
    <p:sldId id="758" r:id="rId12"/>
    <p:sldId id="759" r:id="rId13"/>
    <p:sldId id="742" r:id="rId14"/>
    <p:sldId id="743" r:id="rId15"/>
    <p:sldId id="744" r:id="rId16"/>
    <p:sldId id="708" r:id="rId17"/>
    <p:sldId id="753" r:id="rId18"/>
    <p:sldId id="764" r:id="rId19"/>
    <p:sldId id="755" r:id="rId20"/>
    <p:sldId id="756" r:id="rId21"/>
    <p:sldId id="760" r:id="rId22"/>
    <p:sldId id="695" r:id="rId23"/>
    <p:sldId id="723" r:id="rId24"/>
    <p:sldId id="750" r:id="rId25"/>
    <p:sldId id="752" r:id="rId26"/>
    <p:sldId id="745" r:id="rId27"/>
    <p:sldId id="746" r:id="rId28"/>
    <p:sldId id="715" r:id="rId29"/>
    <p:sldId id="749" r:id="rId30"/>
    <p:sldId id="522" r:id="rId31"/>
    <p:sldId id="747" r:id="rId32"/>
    <p:sldId id="751" r:id="rId33"/>
    <p:sldId id="517" r:id="rId34"/>
    <p:sldId id="754" r:id="rId35"/>
    <p:sldId id="256" r:id="rId36"/>
    <p:sldId id="724" r:id="rId37"/>
    <p:sldId id="72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 varScale="1">
        <p:scale>
          <a:sx n="90" d="100"/>
          <a:sy n="90" d="100"/>
        </p:scale>
        <p:origin x="44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6B8FFD-65D5-47E4-98C3-6B7ED752202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9EF86-FAC5-4A33-8D48-A7FED1071F06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0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Petawatt_High_Energy_Laser_for_Heavy_Ion_Experiments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375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7E254-E4BF-9128-7DB1-9B1F18E83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24EF620-50BE-4AA5-34FF-8F4A11C68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D3DDD39-47DB-2369-06EA-78DE379FD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8A386A3-79A4-DE53-FF78-110332658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483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7550A-46DF-51D8-0EDD-2FEA2F2E71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1A1E34E-A265-B91E-6787-91679D943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0CE5C0F-8BEF-7437-E084-E8F3533F0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PHELIX = </a:t>
            </a:r>
            <a:r>
              <a:rPr lang="en-US" i="1" dirty="0"/>
              <a:t>Petawatt High Energy Laser for Heavy Ion Experiments</a:t>
            </a:r>
            <a:br>
              <a:rPr lang="en-US" dirty="0">
                <a:hlinkClick r:id="rId3"/>
              </a:rPr>
            </a:br>
            <a:endParaRPr lang="en-US" dirty="0">
              <a:hlinkClick r:id="rId3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E0E4D4-8F9C-5BDF-6BF1-A2706E0F9D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0297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F90A1-6554-0FE1-3C14-1C194E7A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3E4B68A-3A3B-0042-408D-4E4386BE32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izenplatzhalter 2">
                <a:extLst>
                  <a:ext uri="{FF2B5EF4-FFF2-40B4-BE49-F238E27FC236}">
                    <a16:creationId xmlns:a16="http://schemas.microsoft.com/office/drawing/2014/main" id="{B1C6F471-A145-45B1-8E54-FA53DEF519E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US" sz="12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2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=~</m:t>
                    </m:r>
                    <m:f>
                      <m:fPr>
                        <m:ctrlPr>
                          <a:rPr lang="en-US" sz="1200" i="0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200" i="0" noProof="0" smtClean="0"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1200" i="0" noProof="0" smtClean="0">
                            <a:latin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a:rPr lang="en-US" sz="1200" i="0" noProof="0" smtClean="0">
                            <a:latin typeface="Cambria Math" panose="02040503050406030204" pitchFamily="18" charset="0"/>
                          </a:rPr>
                          <m:t>1</m:t>
                        </m:r>
                        <m:sSup>
                          <m:sSupPr>
                            <m:ctrlP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1200" i="0" noProof="0" smtClean="0">
                                <a:latin typeface="Cambria Math" panose="02040503050406030204" pitchFamily="18" charset="0"/>
                              </a:rPr>
                              <m:t>−12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sz="1200" i="0" noProof="0" smtClean="0">
                            <a:latin typeface="Cambria Math" panose="02040503050406030204" pitchFamily="18" charset="0"/>
                          </a:rPr>
                          <m:t>cm</m:t>
                        </m:r>
                      </m:den>
                    </m:f>
                    <m:r>
                      <a:rPr lang="en-US" sz="1200" i="1" noProof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2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2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2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p>
                    </m:sSup>
                    <m:f>
                      <m:fPr>
                        <m:ctrlPr>
                          <a:rPr lang="en-US" sz="12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2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2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den>
                    </m:f>
                  </m:oMath>
                </a14:m>
                <a:r>
                  <a:rPr lang="de-DE" dirty="0"/>
                  <a:t>, I = 1/2c*epsilon_0*E^2 </a:t>
                </a:r>
              </a:p>
            </p:txBody>
          </p:sp>
        </mc:Choice>
        <mc:Fallback xmlns="">
          <p:sp>
            <p:nvSpPr>
              <p:cNvPr id="3" name="Notizenplatzhalter 2">
                <a:extLst>
                  <a:ext uri="{FF2B5EF4-FFF2-40B4-BE49-F238E27FC236}">
                    <a16:creationId xmlns:a16="http://schemas.microsoft.com/office/drawing/2014/main" id="{B1C6F471-A145-45B1-8E54-FA53DEF519E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i="0" noProof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𝐸=~</a:t>
                </a:r>
                <a:r>
                  <a:rPr lang="en-US" sz="1200" i="0" noProof="0">
                    <a:latin typeface="Cambria Math" panose="02040503050406030204" pitchFamily="18" charset="0"/>
                  </a:rPr>
                  <a:t>(10^7 V)/(10^(−12) cm)=</a:t>
                </a:r>
                <a:r>
                  <a:rPr lang="en-US" sz="1200" i="0" noProof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10^19  V/cm</a:t>
                </a:r>
                <a:r>
                  <a:rPr lang="de-DE" dirty="0"/>
                  <a:t>, I = 1/2c*epsilon_0*E^2 </a:t>
                </a:r>
              </a:p>
            </p:txBody>
          </p:sp>
        </mc:Fallback>
      </mc:AlternateContent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40AAFF-71A6-D673-C691-28B4B9101D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709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FD9BB-21C2-73DE-FC17-B233E1918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DF8207D-999D-3492-CB42-F6E14389D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BE0A133-F794-F2B0-4F03-BDCABDCF74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32917B4-B7E7-BC4F-E0E4-0D3B234E3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5168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26F1E-BA12-F010-FE14-79661FEE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E0B0303-2B1C-D003-13DB-604019E152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B08CFEB-FE1E-4C8A-851A-BB2A67625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FFCC971-E7C3-C1DF-6D86-CCBFCC8F7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168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99A38-3E3B-2C1F-40B8-87430440B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C6AC5E-97CF-D5A5-8DF1-47F7654C47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5D4CCC4-A1D5-0832-D1E8-FDC5533C20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08A065A-51D3-5726-CA8B-DB8C64AC14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6817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AA430-EFB7-FFDB-E023-75BD3C2B9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DA04808-43DC-7E11-4EF0-85EC5C685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55A5B73-D2BA-4EC8-9DD9-96FC7B57D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highlight>
                  <a:srgbClr val="FFFF00"/>
                </a:highlight>
              </a:rPr>
              <a:t>(10-min exposure) 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5A7ACA-235E-E5FF-F9B0-C763AEAF4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1539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D3E6F-64A8-326A-3BE5-A96D7DCFA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AF2D486-BD9D-0A95-4BD4-4554B0CBB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CDD36B4-5869-A15E-6442-899388FD3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BCEE2E-4E90-64EE-B2DA-713AE73572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4552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20E14-380E-BA31-916D-EE5DE127D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367CF0D-FBC1-E86A-923D-8608B0E99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F654557-A991-5F42-10E6-CE4D295C80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7757368-7963-A502-4AF4-EE12DC55B1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8739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F5CC3-6993-A89E-2735-8B6140993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E71CF6E-3D68-61CC-7AC6-6D3B53A6AB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682998-E3AB-A8BD-97D8-50616CBBC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98A381-FF3F-D329-9B36-C6E8BB340E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70642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975F8-83BB-2DEE-ED50-C223903CC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EAFD7BD-24E1-4358-FBDD-C7D2E4DB58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5FEE19D-57EF-FF7B-FF5B-81043091AC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441B16B-8D3C-C072-9A12-8C28AB598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0343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5D89D-CA9F-722D-B07B-228757BF0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90C4A03-4849-2AAA-9A1D-0DE1ED36F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C9AAB31-B8E1-78AC-CAE2-63B1FB984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7889840-3BB7-0EB9-B0CB-C605410F6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7911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92D8D-458D-1C11-350E-EF0C0DCF5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9EC396F-942B-0AC5-5C6C-65D5E7016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4394F30-7C9C-3E9F-CF9C-E01A5351E8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E30D280-49A4-6ABD-FD3C-85B35A1E4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91105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2582C-692B-A41D-C307-5EBCD00EE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E51FE82-94F3-C413-B080-947A01B7B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2A0B9F8-256E-5C12-D06B-D60825DF02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4F2FF3-6452-9FA9-4F85-D62830CFC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767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D5C62-1907-FBA2-F020-51A1DFE5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A78683F-95E1-EC1F-880B-C9C21DE86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1C59BB1-0909-7EBC-E466-A736DCA30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5E3789-BC74-333C-7D4F-AF888644D0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058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D49CD-FA23-E26C-3641-B26BB0343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BFB8A4C-64F0-CFFB-3737-F97086FDE0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5E1DA0F-B758-AC9D-6A35-FBD054BFD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F10F300-0F92-9DB7-EB20-015E08F27A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69741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29C7B-C49A-9792-6B2D-8FB842F65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0D0F4B-9BBB-DA91-7B50-7F65E6A15C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4984A0C-DD91-4288-8C24-1F451E634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654BE1A-533E-C4D4-E250-6B41109295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09772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9B61A-E325-EEB5-B547-9F041E5EB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8AD0E40-F19F-88FB-6E9F-E48106C5A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60CEF1-F226-9308-5653-2F09B0861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3BCEA6-F9E1-0ED4-B0B2-7F77BF7361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09832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A9CA3-AA99-5805-1F41-E301EE8E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3B3BA0-49C4-37E1-FA7A-C7BC2E0DB8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3C23BB2-4EB3-F248-D76F-A5DB48946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Olga zu GSI?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8A7011-B21E-F98C-F975-0BE4E90F6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90869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54790-4D0B-9ACE-B461-A81FD3C23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7D6BA16-B666-6C9D-82CB-7247D23EE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E7D3E76-0838-05FD-D3EF-6A8B5B3AF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A7C5BC-0A72-BA51-F691-7B2BA2B798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9226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6C69C-AA12-1410-9BFB-CB3C1C048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12E389-1D1B-3C97-A0BC-33818A79FD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A61F859-B09E-5CD1-8A8E-28B7C2208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07B9F01-E5A3-87C8-4D47-C821E6EB6C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58753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BF577-C412-1585-38DA-9C23764A0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CEE67AF-0C93-9EE4-1731-7FDE17BD8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8651F26-A8F6-B6B0-70E2-0A41BCEF90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B9A26A5-58DE-BD3D-EEE6-BFCE30BE6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3176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49787-014B-7C9C-2542-8F7C62BE8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1B87DD4-1C39-34A2-43A9-D193E42CE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9800C5C-E6FE-9E01-041F-3D16795CB8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493DA5-8386-B23E-AFB8-6DFB7DB1B8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316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F1E6F-CA95-295A-1C6E-E423B8BBC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90626AC-C283-40C8-9318-7197A93E4F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DCFD5C8-AF24-1EBA-6B5E-B0A53C166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6DEC788-2064-5C1A-7C20-858621163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16688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16B8B-6A90-F5D6-61AE-CB37D9CB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2E47046-6924-1520-8698-E1EB2A26B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2A1C3D5-A20E-2DD3-AA5A-D702158FB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A0C249C-CCFC-D624-904A-C6D103F404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9989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ED151-27AA-3125-30DA-0BB2558D2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7F044DB-BD68-A102-8142-E0DB15A07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D193C7F-3872-8DD4-2CF3-F53934F7B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A37EFB-3952-529C-8139-61C73FF9B0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5358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A16B9-8BB3-62A7-2288-94B0CBBF2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C5F519A-8F88-BE78-6B92-2416EE3F9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97B1D9E-0855-BE49-A6F0-89BD56A2BD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E49FB6-1079-40C4-F797-4000556EAB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25176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2F2BC-51FD-DBD9-11A9-B1C82DCB4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39C7EDF-8BB0-EBF4-8419-A1E4E1E20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FE9CEF2-6634-76C1-30ED-77CBEDAB9D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AF29AC-6CEB-B3F9-D106-45F0656636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043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87D68-92BD-9174-548A-31127D893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62E6200-E4DE-910A-0B79-620BCF612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6CC6EBF-CC9A-0E6E-5808-678CA97CD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B8F9EE3-2E84-29AE-7594-5ABF828C4C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4601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896DB-A327-2844-929B-42EED1818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E90C379-6807-DCCC-4CCA-6052DA6E6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E1680A9-5D60-5923-C6C9-25715C6882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7E71FD-DF8C-47B8-DB8C-A6F8718920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7937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607C-6F18-48B4-862D-F92367B3A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6A88F6E-9A4B-6172-28DA-E9D987008E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9006556-885E-5314-F6EA-BFE3121331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Rechts </a:t>
            </a:r>
            <a:r>
              <a:rPr lang="de-DE" dirty="0" err="1"/>
              <a:t>ggf</a:t>
            </a:r>
            <a:r>
              <a:rPr lang="de-DE" dirty="0"/>
              <a:t> etwas schöner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282D3A9-DB2F-7FE9-1051-B72AC1DB59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19361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134CB-DE33-0DA6-443E-3204ECD5C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25FAE2A-668E-7049-30C5-2A69B77BC0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881F206-1C1B-8782-7F0D-78306D067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964958-6950-EF08-7B25-01B248EB7F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391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CB00C-3CAD-DA29-13C7-6D916CA6B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F7495C0-0E88-89FB-2FD1-C54C38C65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8EC90B-F7EB-6075-D6C7-474061181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065DB0-2B65-A637-6AE9-0F554411E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65804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006A3-FF09-0405-15FE-9477B30F2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C49D5D3-5198-29E2-2772-BA83B3C7BB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845E905-FBA0-F3CA-02BF-09BE78C313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144F64-1174-21E5-787D-ACDA08352A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07FA2BD7-A0CE-4402-B2D9-31E664115A28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3828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670892-4364-0201-8D92-967F8D1264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9D7085-563C-A542-07E8-04BA42161F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2C6F37-22B3-DD95-C1D1-A6C5DA189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92E736C-885B-2362-DA51-071233DF1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9C8B3C-CE93-C128-41AA-7CD46C4A7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328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5055D0-AD35-9EA7-8409-F4F405D53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D1E88A-5F75-1E81-A414-CC4D99728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2FDCEB-EEAA-2551-3792-DBAFF4F33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3C248E-0482-5C19-57E2-44F9DF467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0BC3BB5-8671-9C81-A99E-2B828D323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086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4F0461-ED7D-3F71-B603-838FAAAB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AF69C2E-BAC2-1E09-595F-85BF15671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8E44157-C804-32AE-8FF6-3393BDE82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5D2DB9-2D38-95A3-EFBB-D7337ADB9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DDC529-727F-7526-958F-F072D12B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58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2DA5E4-15CB-B719-691B-0359195E6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730DD5-519E-7FED-21C3-572D931D65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0EB4C1A-E498-D1EE-E799-1DB247EAE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F014191-8EDD-ADDF-260A-636DBC707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466B34-1354-75D5-0409-E2D50CFDA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60F322C-1337-3FEC-F9D6-4FF441F8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17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A8D709-7BFF-E636-1D8D-DF11297DD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31C462-666E-E329-BE74-3B79BEE3A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902C0F5-2724-5DC2-984A-AAE7176ACA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5E993B5-6FC3-D7E9-7BDC-6309FDA0D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14CD5F9-7C3A-3518-9CF2-216795874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87B46E4-2D97-0266-D2E3-62F96BB50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1E3D241-D03A-AFAE-1A85-DDB3B437D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AD4FA98-671C-BB4D-F5F9-6F3B52057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93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F5CF84-9E35-AEC2-9B1B-BB6F92E68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CE88FAE-3346-A70E-8934-F7148FEA3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4FDD78C-F173-5235-498E-B998F1346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2C73022-7099-3EDA-709B-15F0BABA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7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C7E2738-C9CB-C0AB-3126-FE212010B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3D2B4E4-3DF9-9469-5173-E04B2F96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1DAEBE3-84A3-6149-FE62-6489D7F27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520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CEE8D-3742-1AE8-B848-C62F10AAA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075482-726F-1504-2ABB-53DE285A9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2682419-65B6-932F-5639-E0B6F2AA38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4C25CBE-0C34-E168-1E97-DD6492B1D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A58987-D4F5-6479-355E-032FEFCCD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8BC875-4274-0FF7-9AD3-0CC31FCCD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9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E6C380-F642-FBDB-8CD9-B4FFECC55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A3B9C3F-B3B3-E57F-E466-BCA5923C5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1E7BBC8-A6C2-EE6D-E1E8-553400D9D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02CF5B5-A8E6-52E7-A871-66896C406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6605970-7381-0430-C79C-C50F636D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CB09551-0198-FBE3-7521-EA27DE1DF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025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62C8D8-BC88-26CD-1221-8CB28C519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06A2559-B839-D61C-1F04-9D96DF5A0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2E8E75-2809-7F70-F937-8A135411C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81B027C-92AB-66F7-7AD0-1BC38BB3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CA1BAF-556F-535D-946E-AF4462B66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3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0E58BD4-2821-EC92-F60B-EA4EBB761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1040D6D-B2BA-A7B9-2D71-13FD311D3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C0EE401-D2C8-3C04-7B6A-7C6FE02EE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FF3994-5F01-3144-EAF7-863E70ABD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FEF7379-DB91-BE6B-4737-C045F1212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3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6F07772-145B-6200-1024-CBCB59338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B477228-0CDC-D574-E8DC-37F90C078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D824C87-CACC-1D08-9782-93FC2040F3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D0DAFC-D451-4188-8378-95266F52CC48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3618E00-1645-DDCD-5D9C-8705BFAF6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4129EE8-3500-5E9C-C02C-86B8B52401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91B439-3EA4-4EF0-B5E5-1523A132629A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7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3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.png"/><Relationship Id="rId9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.jpeg"/><Relationship Id="rId3" Type="http://schemas.openxmlformats.org/officeDocument/2006/relationships/image" Target="../media/image1.png"/><Relationship Id="rId7" Type="http://schemas.openxmlformats.org/officeDocument/2006/relationships/image" Target="../media/image19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microsoft.com/office/2007/relationships/hdphoto" Target="../media/hdphoto2.wdp"/><Relationship Id="rId5" Type="http://schemas.microsoft.com/office/2007/relationships/hdphoto" Target="../media/hdphoto1.wdp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6.jpeg"/><Relationship Id="rId4" Type="http://schemas.openxmlformats.org/officeDocument/2006/relationships/image" Target="../media/image23.png"/><Relationship Id="rId9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emf"/><Relationship Id="rId5" Type="http://schemas.openxmlformats.org/officeDocument/2006/relationships/image" Target="../media/image27.png"/><Relationship Id="rId10" Type="http://schemas.openxmlformats.org/officeDocument/2006/relationships/image" Target="../media/image2.jpeg"/><Relationship Id="rId4" Type="http://schemas.openxmlformats.org/officeDocument/2006/relationships/image" Target="../media/image26.jpe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3.emf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1.png"/><Relationship Id="rId9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38.jp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1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2.jpeg"/><Relationship Id="rId10" Type="http://schemas.openxmlformats.org/officeDocument/2006/relationships/image" Target="../media/image51.png"/><Relationship Id="rId4" Type="http://schemas.openxmlformats.org/officeDocument/2006/relationships/image" Target="../media/image6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jpeg"/><Relationship Id="rId5" Type="http://schemas.openxmlformats.org/officeDocument/2006/relationships/image" Target="../media/image54.jpg"/><Relationship Id="rId15" Type="http://schemas.openxmlformats.org/officeDocument/2006/relationships/image" Target="../media/image64.jp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4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2.jpeg"/><Relationship Id="rId5" Type="http://schemas.openxmlformats.org/officeDocument/2006/relationships/image" Target="../media/image36.png"/><Relationship Id="rId10" Type="http://schemas.openxmlformats.org/officeDocument/2006/relationships/image" Target="../media/image6.png"/><Relationship Id="rId4" Type="http://schemas.openxmlformats.org/officeDocument/2006/relationships/image" Target="../media/image68.png"/><Relationship Id="rId9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90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46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2.jpeg"/><Relationship Id="rId3" Type="http://schemas.openxmlformats.org/officeDocument/2006/relationships/image" Target="../media/image75.emf"/><Relationship Id="rId7" Type="http://schemas.openxmlformats.org/officeDocument/2006/relationships/image" Target="../media/image77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79.png"/><Relationship Id="rId5" Type="http://schemas.openxmlformats.org/officeDocument/2006/relationships/image" Target="../media/image1.png"/><Relationship Id="rId10" Type="http://schemas.openxmlformats.org/officeDocument/2006/relationships/image" Target="../media/image71.png"/><Relationship Id="rId4" Type="http://schemas.openxmlformats.org/officeDocument/2006/relationships/image" Target="../media/image76.png"/><Relationship Id="rId9" Type="http://schemas.openxmlformats.org/officeDocument/2006/relationships/image" Target="../media/image7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80.png"/><Relationship Id="rId7" Type="http://schemas.openxmlformats.org/officeDocument/2006/relationships/image" Target="../media/image81.jpeg"/><Relationship Id="rId12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6.png"/><Relationship Id="rId5" Type="http://schemas.openxmlformats.org/officeDocument/2006/relationships/image" Target="../media/image70.png"/><Relationship Id="rId10" Type="http://schemas.openxmlformats.org/officeDocument/2006/relationships/image" Target="../media/image78.png"/><Relationship Id="rId4" Type="http://schemas.openxmlformats.org/officeDocument/2006/relationships/image" Target="../media/image1.png"/><Relationship Id="rId9" Type="http://schemas.openxmlformats.org/officeDocument/2006/relationships/image" Target="../media/image8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8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emf"/><Relationship Id="rId3" Type="http://schemas.openxmlformats.org/officeDocument/2006/relationships/image" Target="../media/image89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20.png"/><Relationship Id="rId4" Type="http://schemas.openxmlformats.org/officeDocument/2006/relationships/image" Target="../media/image1.png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1.png"/><Relationship Id="rId4" Type="http://schemas.openxmlformats.org/officeDocument/2006/relationships/image" Target="../media/image90.jpg"/><Relationship Id="rId9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2.png"/><Relationship Id="rId4" Type="http://schemas.openxmlformats.org/officeDocument/2006/relationships/image" Target="../media/image94.png"/><Relationship Id="rId9" Type="http://schemas.openxmlformats.org/officeDocument/2006/relationships/image" Target="../media/image9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0.png"/><Relationship Id="rId5" Type="http://schemas.openxmlformats.org/officeDocument/2006/relationships/image" Target="../media/image73.png"/><Relationship Id="rId4" Type="http://schemas.openxmlformats.org/officeDocument/2006/relationships/image" Target="../media/image9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1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emf"/><Relationship Id="rId11" Type="http://schemas.openxmlformats.org/officeDocument/2006/relationships/image" Target="../media/image2.jpeg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png"/><Relationship Id="rId4" Type="http://schemas.openxmlformats.org/officeDocument/2006/relationships/image" Target="../media/image98.png"/><Relationship Id="rId9" Type="http://schemas.openxmlformats.org/officeDocument/2006/relationships/image" Target="../media/image10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103.emf"/><Relationship Id="rId4" Type="http://schemas.openxmlformats.org/officeDocument/2006/relationships/image" Target="../media/image10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9E75F0-72CC-492D-B4AE-B9432F7028F4}"/>
              </a:ext>
            </a:extLst>
          </p:cNvPr>
          <p:cNvSpPr txBox="1">
            <a:spLocks/>
          </p:cNvSpPr>
          <p:nvPr/>
        </p:nvSpPr>
        <p:spPr>
          <a:xfrm>
            <a:off x="642339" y="2015063"/>
            <a:ext cx="10907322" cy="1049964"/>
          </a:xfrm>
          <a:prstGeom prst="rect">
            <a:avLst/>
          </a:prstGeom>
        </p:spPr>
        <p:txBody>
          <a:bodyPr/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 algn="ctr"/>
            <a:r>
              <a:rPr lang="en-US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Laser Interaction with Foam Targets for the Generation of Laser-Driven Sources of Particles and Radiation for Nuclear Physics with Lasers</a:t>
            </a:r>
            <a:endParaRPr lang="en-US" sz="26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C292DFB-0408-4111-95E2-D8391868B83F}"/>
              </a:ext>
            </a:extLst>
          </p:cNvPr>
          <p:cNvSpPr txBox="1">
            <a:spLocks/>
          </p:cNvSpPr>
          <p:nvPr/>
        </p:nvSpPr>
        <p:spPr>
          <a:xfrm>
            <a:off x="1216573" y="3451590"/>
            <a:ext cx="9758854" cy="61591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200" noProof="0" dirty="0">
                <a:solidFill>
                  <a:schemeClr val="accent1"/>
                </a:solidFill>
              </a:rPr>
              <a:t>8th International Conference on Frontiers in Diagnostics Technologies</a:t>
            </a:r>
            <a:r>
              <a:rPr lang="en-US" sz="2200" dirty="0">
                <a:solidFill>
                  <a:schemeClr val="accent1"/>
                </a:solidFill>
              </a:rPr>
              <a:t> (ICFDT8)</a:t>
            </a:r>
            <a:br>
              <a:rPr lang="en-US" sz="2200" dirty="0">
                <a:solidFill>
                  <a:schemeClr val="accent1"/>
                </a:solidFill>
              </a:rPr>
            </a:br>
            <a:r>
              <a:rPr lang="en-US" sz="2200" dirty="0">
                <a:solidFill>
                  <a:schemeClr val="accent1"/>
                </a:solidFill>
              </a:rPr>
              <a:t>Frascati, Italy | October 2026</a:t>
            </a:r>
            <a:endParaRPr lang="en-US" sz="2200" noProof="0" dirty="0">
              <a:solidFill>
                <a:schemeClr val="accent1"/>
              </a:solidFill>
            </a:endParaRPr>
          </a:p>
        </p:txBody>
      </p:sp>
      <p:pic>
        <p:nvPicPr>
          <p:cNvPr id="23" name="Grafik 4">
            <a:extLst>
              <a:ext uri="{FF2B5EF4-FFF2-40B4-BE49-F238E27FC236}">
                <a16:creationId xmlns:a16="http://schemas.microsoft.com/office/drawing/2014/main" id="{894074EB-AEEC-354D-BF72-69BCBD4D7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AE74BC1-1FC5-675B-6820-50479F20859E}"/>
              </a:ext>
            </a:extLst>
          </p:cNvPr>
          <p:cNvSpPr txBox="1"/>
          <p:nvPr/>
        </p:nvSpPr>
        <p:spPr>
          <a:xfrm>
            <a:off x="1485191" y="4544317"/>
            <a:ext cx="9221627" cy="7797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i="1" noProof="0" dirty="0"/>
              <a:t>Sebastian Busch </a:t>
            </a:r>
            <a:r>
              <a:rPr lang="en-US" sz="2400" b="1" noProof="0" dirty="0"/>
              <a:t>(Goethe </a:t>
            </a:r>
            <a:r>
              <a:rPr lang="en-US" sz="2400" b="1" dirty="0"/>
              <a:t>University Frankfurt / GSI Darmstadt)</a:t>
            </a:r>
            <a:endParaRPr lang="en-US" sz="2400" b="1" noProof="0" dirty="0"/>
          </a:p>
          <a:p>
            <a:pPr algn="ctr">
              <a:spcBef>
                <a:spcPts val="200"/>
              </a:spcBef>
            </a:pPr>
            <a:r>
              <a:rPr lang="en-US" b="1" i="1" noProof="0" dirty="0"/>
              <a:t>Prof. Dr. Olga </a:t>
            </a:r>
            <a:r>
              <a:rPr lang="en-US" b="1" i="1" noProof="0" dirty="0" err="1"/>
              <a:t>Rosmej</a:t>
            </a:r>
            <a:r>
              <a:rPr lang="en-US" b="1" i="1" noProof="0" dirty="0"/>
              <a:t>, </a:t>
            </a:r>
            <a:r>
              <a:rPr lang="en-US" b="1" i="1" noProof="0" dirty="0" err="1"/>
              <a:t>Parysatis</a:t>
            </a:r>
            <a:r>
              <a:rPr lang="en-US" b="1" i="1" noProof="0" dirty="0"/>
              <a:t> Tavana and collaborations</a:t>
            </a:r>
            <a:endParaRPr lang="en-US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86B3F98-AC64-4186-9178-72F2E03C5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718" y="414867"/>
            <a:ext cx="1223997" cy="6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E7583AB2-021F-B02C-B8C1-6C1D539FA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5787" y="5358353"/>
            <a:ext cx="1528429" cy="13324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D964DF03-582C-3685-277C-19FFDD7A7F4C}"/>
              </a:ext>
            </a:extLst>
          </p:cNvPr>
          <p:cNvSpPr txBox="1"/>
          <p:nvPr/>
        </p:nvSpPr>
        <p:spPr>
          <a:xfrm>
            <a:off x="10455787" y="4986922"/>
            <a:ext cx="15284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/>
              <a:t>Foam Structure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AD4BE5C-A1E4-E7EA-6F7D-956C36F6B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519367" y="5236735"/>
            <a:ext cx="1332467" cy="1608899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EA9011BC-22FD-C9E1-3DDB-B8CB058522A9}"/>
              </a:ext>
            </a:extLst>
          </p:cNvPr>
          <p:cNvSpPr txBox="1"/>
          <p:nvPr/>
        </p:nvSpPr>
        <p:spPr>
          <a:xfrm>
            <a:off x="381151" y="5035188"/>
            <a:ext cx="162356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/>
              <a:t>CHO-Foam</a:t>
            </a: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2339878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F007-C7BF-A95C-CB18-838A3B69B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2F7D70E2-2B7E-CAAB-C288-35A1ADFCE2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05809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D894E230-5EFC-171B-593B-085132BC7C5D}"/>
              </a:ext>
            </a:extLst>
          </p:cNvPr>
          <p:cNvCxnSpPr>
            <a:cxnSpLocks/>
          </p:cNvCxnSpPr>
          <p:nvPr/>
        </p:nvCxnSpPr>
        <p:spPr>
          <a:xfrm flipV="1">
            <a:off x="0" y="116430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6747B374-3989-DB2E-1357-8821A3F7DCC5}"/>
              </a:ext>
            </a:extLst>
          </p:cNvPr>
          <p:cNvSpPr txBox="1">
            <a:spLocks/>
          </p:cNvSpPr>
          <p:nvPr/>
        </p:nvSpPr>
        <p:spPr>
          <a:xfrm>
            <a:off x="389375" y="277102"/>
            <a:ext cx="9573609" cy="10783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PHELIX Laser System Parameters and DLA Setup for Laser-Plasma Coupling</a:t>
            </a:r>
          </a:p>
        </p:txBody>
      </p:sp>
      <p:sp>
        <p:nvSpPr>
          <p:cNvPr id="23" name="Textfeld 12">
            <a:extLst>
              <a:ext uri="{FF2B5EF4-FFF2-40B4-BE49-F238E27FC236}">
                <a16:creationId xmlns:a16="http://schemas.microsoft.com/office/drawing/2014/main" id="{FA3497E5-9B11-B009-C0B1-A3562D111302}"/>
              </a:ext>
            </a:extLst>
          </p:cNvPr>
          <p:cNvSpPr txBox="1"/>
          <p:nvPr/>
        </p:nvSpPr>
        <p:spPr>
          <a:xfrm>
            <a:off x="535437" y="1427744"/>
            <a:ext cx="41402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>
                <a:latin typeface="Aptos  "/>
              </a:rPr>
              <a:t>Foam ionization </a:t>
            </a:r>
            <a:r>
              <a:rPr lang="en-US" noProof="0" dirty="0">
                <a:latin typeface="Aptos  "/>
              </a:rPr>
              <a:t>by suitable ns-pulse </a:t>
            </a:r>
          </a:p>
          <a:p>
            <a:r>
              <a:rPr lang="en-US" sz="1600" noProof="0" dirty="0">
                <a:latin typeface="Aptos  "/>
                <a:sym typeface="Wingdings" panose="05000000000000000000" pitchFamily="2" charset="2"/>
              </a:rPr>
              <a:t> </a:t>
            </a:r>
            <a:r>
              <a:rPr lang="en-US" sz="1600" noProof="0" dirty="0">
                <a:latin typeface="Aptos  "/>
              </a:rPr>
              <a:t>depending on foam density and length</a:t>
            </a:r>
          </a:p>
        </p:txBody>
      </p:sp>
      <p:graphicFrame>
        <p:nvGraphicFramePr>
          <p:cNvPr id="6" name="Tabelle 4">
            <a:extLst>
              <a:ext uri="{FF2B5EF4-FFF2-40B4-BE49-F238E27FC236}">
                <a16:creationId xmlns:a16="http://schemas.microsoft.com/office/drawing/2014/main" id="{B30FF148-6D23-A99D-C687-E57A44175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213582"/>
              </p:ext>
            </p:extLst>
          </p:nvPr>
        </p:nvGraphicFramePr>
        <p:xfrm>
          <a:off x="389375" y="4083599"/>
          <a:ext cx="3607229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7730">
                  <a:extLst>
                    <a:ext uri="{9D8B030D-6E8A-4147-A177-3AD203B41FA5}">
                      <a16:colId xmlns:a16="http://schemas.microsoft.com/office/drawing/2014/main" val="2559367880"/>
                    </a:ext>
                  </a:extLst>
                </a:gridCol>
                <a:gridCol w="1619499">
                  <a:extLst>
                    <a:ext uri="{9D8B030D-6E8A-4147-A177-3AD203B41FA5}">
                      <a16:colId xmlns:a16="http://schemas.microsoft.com/office/drawing/2014/main" val="3274644295"/>
                    </a:ext>
                  </a:extLst>
                </a:gridCol>
              </a:tblGrid>
              <a:tr h="301451">
                <a:tc gridSpan="2"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Laser Parameters (2022)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919793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Focus size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>
                          <a:latin typeface="Arial "/>
                        </a:rPr>
                        <a:t>~ (</a:t>
                      </a:r>
                      <a:r>
                        <a:rPr lang="en-US" sz="1500" noProof="0" dirty="0"/>
                        <a:t>13 x 21) µm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74541946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Intensity ns-pulse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>
                          <a:latin typeface="Arial "/>
                        </a:rPr>
                        <a:t>~</a:t>
                      </a:r>
                      <a:r>
                        <a:rPr lang="en-US" sz="1500" noProof="0" dirty="0"/>
                        <a:t> 10</a:t>
                      </a:r>
                      <a:r>
                        <a:rPr lang="en-US" sz="1500" baseline="30000" noProof="0" dirty="0"/>
                        <a:t>13</a:t>
                      </a:r>
                      <a:r>
                        <a:rPr lang="en-US" sz="1500" baseline="0" noProof="0" dirty="0"/>
                        <a:t> W/cm</a:t>
                      </a:r>
                      <a:r>
                        <a:rPr lang="en-US" sz="1500" baseline="30000" noProof="0" dirty="0"/>
                        <a:t>2</a:t>
                      </a:r>
                      <a:endParaRPr lang="en-US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51994160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Delay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>
                          <a:latin typeface="Arial "/>
                        </a:rPr>
                        <a:t>~ </a:t>
                      </a:r>
                      <a:r>
                        <a:rPr lang="en-US" sz="1500" noProof="0" dirty="0"/>
                        <a:t>5 ns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1507369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/>
                        <a:t>Intensity ps-pulse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1500" noProof="0" dirty="0"/>
                        <a:t> 10</a:t>
                      </a:r>
                      <a:r>
                        <a:rPr lang="en-US" sz="1500" baseline="30000" noProof="0" dirty="0"/>
                        <a:t>19</a:t>
                      </a:r>
                      <a:r>
                        <a:rPr lang="en-US" sz="1500" baseline="0" noProof="0" dirty="0"/>
                        <a:t> W/cm</a:t>
                      </a:r>
                      <a:r>
                        <a:rPr lang="en-US" sz="1500" baseline="30000" noProof="0" dirty="0"/>
                        <a:t>2</a:t>
                      </a:r>
                      <a:endParaRPr lang="en-US" sz="1500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9593796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/>
                        <a:t>Wavelength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1052 nm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703004"/>
                  </a:ext>
                </a:extLst>
              </a:tr>
              <a:tr h="30145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/>
                        <a:t>Energy (FWHM)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noProof="0" dirty="0"/>
                        <a:t>14–19 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8093914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AC231A9F-1D2D-E96D-62A9-6DA2106AA78E}"/>
              </a:ext>
            </a:extLst>
          </p:cNvPr>
          <p:cNvSpPr txBox="1"/>
          <p:nvPr/>
        </p:nvSpPr>
        <p:spPr>
          <a:xfrm>
            <a:off x="5513591" y="1452020"/>
            <a:ext cx="543874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/>
              <a:t>L</a:t>
            </a:r>
            <a:r>
              <a:rPr lang="en-US" sz="1800" b="1" noProof="0" dirty="0"/>
              <a:t>onger acceleration path </a:t>
            </a:r>
            <a:r>
              <a:rPr lang="en-US" sz="1800" noProof="0" dirty="0"/>
              <a:t>in foam</a:t>
            </a:r>
            <a:r>
              <a:rPr lang="en-US" noProof="0" dirty="0"/>
              <a:t>-</a:t>
            </a:r>
            <a:r>
              <a:rPr lang="en-US" sz="1800" noProof="0" dirty="0"/>
              <a:t>plasma</a:t>
            </a:r>
          </a:p>
          <a:p>
            <a:r>
              <a:rPr lang="en-US" sz="1600" dirty="0">
                <a:latin typeface="Aptos  "/>
                <a:sym typeface="Wingdings" panose="05000000000000000000" pitchFamily="2" charset="2"/>
              </a:rPr>
              <a:t></a:t>
            </a:r>
            <a:r>
              <a:rPr lang="en-US" sz="1600" noProof="0" dirty="0">
                <a:sym typeface="Wingdings" panose="05000000000000000000" pitchFamily="2" charset="2"/>
              </a:rPr>
              <a:t> Higher electron energies and conversion efficiencies</a:t>
            </a:r>
            <a:endParaRPr lang="en-US" sz="1600" noProof="0" dirty="0"/>
          </a:p>
        </p:txBody>
      </p:sp>
      <p:grpSp>
        <p:nvGrpSpPr>
          <p:cNvPr id="10" name="Group 47">
            <a:extLst>
              <a:ext uri="{FF2B5EF4-FFF2-40B4-BE49-F238E27FC236}">
                <a16:creationId xmlns:a16="http://schemas.microsoft.com/office/drawing/2014/main" id="{F6434DF1-02F4-A68D-8A27-8EBDFCA45F99}"/>
              </a:ext>
            </a:extLst>
          </p:cNvPr>
          <p:cNvGrpSpPr>
            <a:grpSpLocks noChangeAspect="1"/>
          </p:cNvGrpSpPr>
          <p:nvPr/>
        </p:nvGrpSpPr>
        <p:grpSpPr>
          <a:xfrm>
            <a:off x="62341" y="2059319"/>
            <a:ext cx="3952978" cy="1994064"/>
            <a:chOff x="8962096" y="16056424"/>
            <a:chExt cx="5971933" cy="3387997"/>
          </a:xfrm>
        </p:grpSpPr>
        <p:grpSp>
          <p:nvGrpSpPr>
            <p:cNvPr id="14" name="Group 28">
              <a:extLst>
                <a:ext uri="{FF2B5EF4-FFF2-40B4-BE49-F238E27FC236}">
                  <a16:creationId xmlns:a16="http://schemas.microsoft.com/office/drawing/2014/main" id="{2C552B9B-6AEB-212F-09F2-A0D5D4E3DB65}"/>
                </a:ext>
              </a:extLst>
            </p:cNvPr>
            <p:cNvGrpSpPr/>
            <p:nvPr/>
          </p:nvGrpSpPr>
          <p:grpSpPr>
            <a:xfrm>
              <a:off x="8962096" y="16174947"/>
              <a:ext cx="5971933" cy="3269474"/>
              <a:chOff x="8857338" y="16194089"/>
              <a:chExt cx="5971933" cy="3269474"/>
            </a:xfrm>
          </p:grpSpPr>
          <p:pic>
            <p:nvPicPr>
              <p:cNvPr id="16" name="Picture 40">
                <a:extLst>
                  <a:ext uri="{FF2B5EF4-FFF2-40B4-BE49-F238E27FC236}">
                    <a16:creationId xmlns:a16="http://schemas.microsoft.com/office/drawing/2014/main" id="{EA8410A5-76C1-2C0B-7B92-699001999B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571"/>
              <a:stretch/>
            </p:blipFill>
            <p:spPr>
              <a:xfrm>
                <a:off x="8857338" y="16194089"/>
                <a:ext cx="5971933" cy="3269474"/>
              </a:xfrm>
              <a:prstGeom prst="rect">
                <a:avLst/>
              </a:prstGeom>
            </p:spPr>
          </p:pic>
          <p:sp>
            <p:nvSpPr>
              <p:cNvPr id="17" name="Rectangle 41">
                <a:extLst>
                  <a:ext uri="{FF2B5EF4-FFF2-40B4-BE49-F238E27FC236}">
                    <a16:creationId xmlns:a16="http://schemas.microsoft.com/office/drawing/2014/main" id="{45CC7E17-6369-A0EA-0DD7-779D9008C7F3}"/>
                  </a:ext>
                </a:extLst>
              </p:cNvPr>
              <p:cNvSpPr/>
              <p:nvPr/>
            </p:nvSpPr>
            <p:spPr>
              <a:xfrm>
                <a:off x="14210042" y="16921610"/>
                <a:ext cx="619229" cy="1948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15" name="Rectangle 42">
              <a:extLst>
                <a:ext uri="{FF2B5EF4-FFF2-40B4-BE49-F238E27FC236}">
                  <a16:creationId xmlns:a16="http://schemas.microsoft.com/office/drawing/2014/main" id="{DDBE1493-4523-B1B7-AD7F-8E8A3E7EB319}"/>
                </a:ext>
              </a:extLst>
            </p:cNvPr>
            <p:cNvSpPr/>
            <p:nvPr/>
          </p:nvSpPr>
          <p:spPr>
            <a:xfrm>
              <a:off x="9321171" y="16056424"/>
              <a:ext cx="1290273" cy="3427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2BA73E7-EE90-5B13-A379-849762CD2BE6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A8A68C30-764C-5754-1AD8-B22677181B66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30" name="Gruppieren 29">
                <a:extLst>
                  <a:ext uri="{FF2B5EF4-FFF2-40B4-BE49-F238E27FC236}">
                    <a16:creationId xmlns:a16="http://schemas.microsoft.com/office/drawing/2014/main" id="{C41BBE8C-CCA3-8D94-02C6-552069AE0696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32" name="Gerader Verbinder 31">
                  <a:extLst>
                    <a:ext uri="{FF2B5EF4-FFF2-40B4-BE49-F238E27FC236}">
                      <a16:creationId xmlns:a16="http://schemas.microsoft.com/office/drawing/2014/main" id="{F06459F4-EC23-774E-7150-455185EF6B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3" name="Picture 4">
                  <a:extLst>
                    <a:ext uri="{FF2B5EF4-FFF2-40B4-BE49-F238E27FC236}">
                      <a16:creationId xmlns:a16="http://schemas.microsoft.com/office/drawing/2014/main" id="{63E14CBA-9AA6-DCC0-A52E-DE7ED20B11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4" name="Textfeld 8">
                  <a:extLst>
                    <a:ext uri="{FF2B5EF4-FFF2-40B4-BE49-F238E27FC236}">
                      <a16:creationId xmlns:a16="http://schemas.microsoft.com/office/drawing/2014/main" id="{42872C6A-5288-8848-9936-A302C66F8DC0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1/16</a:t>
                  </a:r>
                </a:p>
              </p:txBody>
            </p:sp>
          </p:grpSp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2988F65B-0E4C-8CE6-B371-B17F79FA0B5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04137C0A-E822-650B-E860-F93923EAFF46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FDF1E203-4BA9-688F-7D16-527C007D5989}"/>
              </a:ext>
            </a:extLst>
          </p:cNvPr>
          <p:cNvGrpSpPr>
            <a:grpSpLocks noChangeAspect="1"/>
          </p:cNvGrpSpPr>
          <p:nvPr/>
        </p:nvGrpSpPr>
        <p:grpSpPr>
          <a:xfrm>
            <a:off x="7350033" y="2339364"/>
            <a:ext cx="4891986" cy="3965929"/>
            <a:chOff x="3576375" y="2936353"/>
            <a:chExt cx="4725303" cy="3747986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id="{3E329982-37D2-9AEA-51EA-50CD2FE90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375" y="3310421"/>
              <a:ext cx="4725303" cy="3373918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C88C0AD3-2EE1-2853-84FA-A7CC8AF97B50}"/>
                </a:ext>
              </a:extLst>
            </p:cNvPr>
            <p:cNvSpPr txBox="1"/>
            <p:nvPr/>
          </p:nvSpPr>
          <p:spPr>
            <a:xfrm>
              <a:off x="3777655" y="2936353"/>
              <a:ext cx="4415491" cy="334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noProof="0" dirty="0"/>
                <a:t>Electron spectra along the laser axis</a:t>
              </a:r>
            </a:p>
          </p:txBody>
        </p:sp>
      </p:grpSp>
      <p:pic>
        <p:nvPicPr>
          <p:cNvPr id="35" name="Picture 2">
            <a:extLst>
              <a:ext uri="{FF2B5EF4-FFF2-40B4-BE49-F238E27FC236}">
                <a16:creationId xmlns:a16="http://schemas.microsoft.com/office/drawing/2014/main" id="{98E5FBA3-321F-63DA-177D-F31FBA357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57707" y="4805857"/>
            <a:ext cx="1528429" cy="133246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178C96B9-E626-ECE4-51F4-FCC07F8DD31C}"/>
              </a:ext>
            </a:extLst>
          </p:cNvPr>
          <p:cNvSpPr txBox="1"/>
          <p:nvPr/>
        </p:nvSpPr>
        <p:spPr>
          <a:xfrm>
            <a:off x="5157707" y="4434426"/>
            <a:ext cx="152842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noProof="0" dirty="0"/>
              <a:t>Foam Structure</a:t>
            </a:r>
          </a:p>
        </p:txBody>
      </p:sp>
      <p:pic>
        <p:nvPicPr>
          <p:cNvPr id="42" name="Grafik 5">
            <a:extLst>
              <a:ext uri="{FF2B5EF4-FFF2-40B4-BE49-F238E27FC236}">
                <a16:creationId xmlns:a16="http://schemas.microsoft.com/office/drawing/2014/main" id="{8877A162-4C03-6A0A-B70F-2C25F601A80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4087759" y="2729602"/>
            <a:ext cx="3621639" cy="155837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Textfeld 43">
            <a:extLst>
              <a:ext uri="{FF2B5EF4-FFF2-40B4-BE49-F238E27FC236}">
                <a16:creationId xmlns:a16="http://schemas.microsoft.com/office/drawing/2014/main" id="{7A245856-51A7-D356-4AA0-A53CFC1BFDEB}"/>
              </a:ext>
            </a:extLst>
          </p:cNvPr>
          <p:cNvSpPr txBox="1"/>
          <p:nvPr/>
        </p:nvSpPr>
        <p:spPr>
          <a:xfrm>
            <a:off x="4102169" y="2367845"/>
            <a:ext cx="3607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noProof="0" dirty="0">
                <a:latin typeface="Aptos  "/>
                <a:sym typeface="Wingdings" panose="05000000000000000000" pitchFamily="2" charset="2"/>
              </a:rPr>
              <a:t>Direct Laser Acceleration </a:t>
            </a:r>
            <a:r>
              <a:rPr lang="en-US" sz="1600" noProof="0" dirty="0">
                <a:latin typeface="Aptos  "/>
                <a:sym typeface="Wingdings" panose="05000000000000000000" pitchFamily="2" charset="2"/>
              </a:rPr>
              <a:t>(DLA)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36276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E9EDEF-EE53-90A9-4E52-5CEC0415C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A7D1F412-7ED1-84BC-5776-33BE92787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6812EFE-63F9-D049-CFB1-B7421223B75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A96D31-A8DD-2857-B2B4-91FE9C21ABDA}"/>
              </a:ext>
            </a:extLst>
          </p:cNvPr>
          <p:cNvSpPr txBox="1">
            <a:spLocks/>
          </p:cNvSpPr>
          <p:nvPr/>
        </p:nvSpPr>
        <p:spPr>
          <a:xfrm>
            <a:off x="956325" y="1515722"/>
            <a:ext cx="10515240" cy="4790836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1" noProof="0" dirty="0">
                <a:latin typeface="Aptos  "/>
              </a:rPr>
              <a:t>Irradiation of target </a:t>
            </a:r>
            <a:r>
              <a:rPr lang="en-US" sz="1800" noProof="0" dirty="0">
                <a:latin typeface="Aptos  "/>
              </a:rPr>
              <a:t>with PHELIX-Laser</a:t>
            </a:r>
          </a:p>
          <a:p>
            <a:pPr>
              <a:spcAft>
                <a:spcPts val="1200"/>
              </a:spcAft>
            </a:pPr>
            <a:r>
              <a:rPr lang="en-US" sz="1800" noProof="0" dirty="0">
                <a:latin typeface="Aptos  "/>
                <a:sym typeface="Wingdings" panose="05000000000000000000" pitchFamily="2" charset="2"/>
              </a:rPr>
              <a:t>       </a:t>
            </a:r>
            <a:r>
              <a:rPr lang="en-US" sz="1700" noProof="0" dirty="0">
                <a:latin typeface="Aptos  "/>
                <a:sym typeface="Wingdings" panose="05000000000000000000" pitchFamily="2" charset="2"/>
              </a:rPr>
              <a:t></a:t>
            </a:r>
            <a:r>
              <a:rPr lang="en-US" sz="1800" noProof="0" dirty="0">
                <a:latin typeface="Aptos  "/>
                <a:sym typeface="Wingdings" panose="05000000000000000000" pitchFamily="2" charset="2"/>
              </a:rPr>
              <a:t> MeV bremsstrahlung Photons </a:t>
            </a:r>
            <a:r>
              <a:rPr lang="en-US" sz="1700" noProof="0" dirty="0">
                <a:latin typeface="Aptos  "/>
                <a:sym typeface="Wingdings" panose="05000000000000000000" pitchFamily="2" charset="2"/>
              </a:rPr>
              <a:t>via </a:t>
            </a:r>
            <a:r>
              <a:rPr lang="en-US" sz="1700" b="1" noProof="0" dirty="0">
                <a:latin typeface="Aptos  "/>
                <a:sym typeface="Wingdings" panose="05000000000000000000" pitchFamily="2" charset="2"/>
              </a:rPr>
              <a:t>Direct Laser Acceleration </a:t>
            </a:r>
            <a:r>
              <a:rPr lang="en-US" sz="1700" noProof="0" dirty="0">
                <a:latin typeface="Aptos  "/>
                <a:sym typeface="Wingdings" panose="05000000000000000000" pitchFamily="2" charset="2"/>
              </a:rPr>
              <a:t>(DLA)</a:t>
            </a:r>
            <a:r>
              <a:rPr lang="en-US" sz="1700" noProof="0" dirty="0">
                <a:latin typeface="Aptos  "/>
              </a:rPr>
              <a:t>:</a:t>
            </a:r>
          </a:p>
          <a:p>
            <a:pPr>
              <a:spcBef>
                <a:spcPts val="600"/>
              </a:spcBef>
            </a:pPr>
            <a:endParaRPr lang="en-US" sz="1800" noProof="0" dirty="0"/>
          </a:p>
          <a:p>
            <a:pPr>
              <a:spcBef>
                <a:spcPts val="600"/>
              </a:spcBef>
            </a:pPr>
            <a:endParaRPr lang="en-US" sz="1800" noProof="0" dirty="0"/>
          </a:p>
          <a:p>
            <a:pPr>
              <a:spcBef>
                <a:spcPts val="600"/>
              </a:spcBef>
            </a:pPr>
            <a:endParaRPr lang="en-US" sz="1800" noProof="0" dirty="0"/>
          </a:p>
          <a:p>
            <a:pPr>
              <a:spcBef>
                <a:spcPts val="600"/>
              </a:spcBef>
            </a:pPr>
            <a:endParaRPr lang="en-US" sz="1800" noProof="0" dirty="0"/>
          </a:p>
          <a:p>
            <a:pPr>
              <a:spcBef>
                <a:spcPts val="600"/>
              </a:spcBef>
              <a:spcAft>
                <a:spcPts val="1000"/>
              </a:spcAft>
            </a:pPr>
            <a:endParaRPr lang="en-US" sz="200" noProof="0" dirty="0"/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High energy bremsstrahlung generation via deceleration of e</a:t>
            </a:r>
            <a:r>
              <a:rPr lang="en-US" sz="1800" baseline="30000" noProof="0" dirty="0">
                <a:latin typeface="Aptos  "/>
              </a:rPr>
              <a:t>-</a:t>
            </a:r>
            <a:r>
              <a:rPr lang="en-US" sz="1800" noProof="0" dirty="0">
                <a:latin typeface="Aptos  "/>
              </a:rPr>
              <a:t> in a </a:t>
            </a:r>
            <a:r>
              <a:rPr lang="en-US" sz="1800" b="1" noProof="0" dirty="0">
                <a:latin typeface="Aptos  "/>
              </a:rPr>
              <a:t>high-Z converter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Emitted radiation directed onto different materials </a:t>
            </a:r>
            <a:r>
              <a:rPr lang="en-US" sz="1800" noProof="0" dirty="0">
                <a:latin typeface="Aptos  "/>
                <a:sym typeface="Wingdings" panose="05000000000000000000" pitchFamily="2" charset="2"/>
              </a:rPr>
              <a:t></a:t>
            </a:r>
            <a:r>
              <a:rPr lang="en-US" sz="1800" noProof="0" dirty="0">
                <a:latin typeface="Aptos  "/>
              </a:rPr>
              <a:t> </a:t>
            </a:r>
            <a:r>
              <a:rPr lang="en-US" sz="1800" b="1" noProof="0" dirty="0">
                <a:latin typeface="Aptos  "/>
              </a:rPr>
              <a:t>nuclear reactions</a:t>
            </a:r>
            <a:r>
              <a:rPr lang="en-US" sz="1800" noProof="0" dirty="0">
                <a:latin typeface="Aptos  "/>
              </a:rPr>
              <a:t>, esp. (γ, </a:t>
            </a:r>
            <a:r>
              <a:rPr lang="en-US" sz="1800" noProof="0" dirty="0" err="1">
                <a:latin typeface="Aptos  "/>
              </a:rPr>
              <a:t>xn</a:t>
            </a:r>
            <a:r>
              <a:rPr lang="en-US" sz="1800" noProof="0" dirty="0">
                <a:latin typeface="Aptos  "/>
              </a:rPr>
              <a:t>)-reactions 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Photonuclear cross sections (GDR) peak above </a:t>
            </a:r>
            <a:r>
              <a:rPr lang="en-US" sz="1800" noProof="0" dirty="0">
                <a:latin typeface="Aptos  "/>
                <a:cs typeface="Arial" panose="020B0604020202020204" pitchFamily="34" charset="0"/>
              </a:rPr>
              <a:t>~</a:t>
            </a:r>
            <a:r>
              <a:rPr lang="en-US" sz="1800" b="1" noProof="0" dirty="0">
                <a:latin typeface="Aptos  "/>
              </a:rPr>
              <a:t>7.5 MeV </a:t>
            </a:r>
          </a:p>
          <a:p>
            <a:pPr marL="342900" indent="-342900">
              <a:spcBef>
                <a:spcPts val="600"/>
              </a:spcBef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en-US" sz="1800" noProof="0" dirty="0">
                <a:latin typeface="Aptos  "/>
              </a:rPr>
              <a:t>Principle: Analyze produced isotopes with High-Purity Germanium (</a:t>
            </a:r>
            <a:r>
              <a:rPr lang="en-US" sz="1800" noProof="0" dirty="0" err="1">
                <a:latin typeface="Aptos  "/>
              </a:rPr>
              <a:t>HPGe</a:t>
            </a:r>
            <a:r>
              <a:rPr lang="en-US" sz="1800" noProof="0" dirty="0">
                <a:latin typeface="Aptos  "/>
              </a:rPr>
              <a:t>) detectors</a:t>
            </a:r>
          </a:p>
        </p:txBody>
      </p:sp>
      <p:pic>
        <p:nvPicPr>
          <p:cNvPr id="2" name="Picture 67" descr="Chart, bubble chart&#10;&#10;Description automatically generated">
            <a:extLst>
              <a:ext uri="{FF2B5EF4-FFF2-40B4-BE49-F238E27FC236}">
                <a16:creationId xmlns:a16="http://schemas.microsoft.com/office/drawing/2014/main" id="{15F1179B-8221-9427-7372-5F063CFFBB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05" b="-1"/>
          <a:stretch/>
        </p:blipFill>
        <p:spPr>
          <a:xfrm>
            <a:off x="6633833" y="2267374"/>
            <a:ext cx="3530496" cy="101972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6D443BD7-4EF5-306E-7A92-B4A8F1EF931A}"/>
              </a:ext>
            </a:extLst>
          </p:cNvPr>
          <p:cNvSpPr txBox="1"/>
          <p:nvPr/>
        </p:nvSpPr>
        <p:spPr>
          <a:xfrm>
            <a:off x="5600769" y="3366471"/>
            <a:ext cx="5554911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1700" noProof="0" dirty="0">
                <a:latin typeface="Aptos  "/>
              </a:rPr>
              <a:t>Giant Dipole Resonance (</a:t>
            </a:r>
            <a:r>
              <a:rPr lang="en-US" sz="1700" noProof="0" dirty="0">
                <a:effectLst/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GDR): </a:t>
            </a:r>
            <a:r>
              <a:rPr lang="en-US" sz="1700" noProof="0" dirty="0">
                <a:latin typeface="Aptos  "/>
              </a:rPr>
              <a:t>Collective </a:t>
            </a:r>
            <a:r>
              <a:rPr lang="en-US" sz="1700" b="1" noProof="0" dirty="0">
                <a:latin typeface="Aptos  "/>
              </a:rPr>
              <a:t>oscillation</a:t>
            </a:r>
            <a:r>
              <a:rPr lang="en-US" sz="1700" noProof="0" dirty="0">
                <a:latin typeface="Aptos  "/>
              </a:rPr>
              <a:t> of protons against neutrons within a nucleus leading to </a:t>
            </a:r>
            <a:r>
              <a:rPr lang="en-US" sz="1700" b="1" noProof="0" dirty="0">
                <a:latin typeface="Aptos  "/>
              </a:rPr>
              <a:t>particle emission</a:t>
            </a:r>
            <a:endParaRPr lang="en-US" sz="1700" b="1" noProof="0" dirty="0">
              <a:latin typeface="Aptos  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7" name="Picture 154" descr="A picture containing text, businesscard, screenshot, vector graphics&#10;&#10;Description automatically generated">
            <a:extLst>
              <a:ext uri="{FF2B5EF4-FFF2-40B4-BE49-F238E27FC236}">
                <a16:creationId xmlns:a16="http://schemas.microsoft.com/office/drawing/2014/main" id="{9590B4F2-0842-0222-6DC9-4E8E66F1D0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7" t="23021" r="21925" b="21954"/>
          <a:stretch/>
        </p:blipFill>
        <p:spPr>
          <a:xfrm>
            <a:off x="1179879" y="2339165"/>
            <a:ext cx="4079091" cy="2028598"/>
          </a:xfrm>
          <a:prstGeom prst="rect">
            <a:avLst/>
          </a:prstGeom>
        </p:spPr>
      </p:pic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3380B973-020B-E0EF-62C6-4224CAF7F4B2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04BD41FE-11C0-2CF9-9256-F28F26856D70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909A3CF7-0460-FBD3-E99E-07E1A7E27281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22" name="Gerader Verbinder 21">
                  <a:extLst>
                    <a:ext uri="{FF2B5EF4-FFF2-40B4-BE49-F238E27FC236}">
                      <a16:creationId xmlns:a16="http://schemas.microsoft.com/office/drawing/2014/main" id="{81BD914F-7B82-3E19-75F5-070862F6A63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3" name="Picture 4">
                  <a:extLst>
                    <a:ext uri="{FF2B5EF4-FFF2-40B4-BE49-F238E27FC236}">
                      <a16:creationId xmlns:a16="http://schemas.microsoft.com/office/drawing/2014/main" id="{1BE522D3-3FEA-8973-A7F7-4ABFE0ED53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4" name="Textfeld 8">
                  <a:extLst>
                    <a:ext uri="{FF2B5EF4-FFF2-40B4-BE49-F238E27FC236}">
                      <a16:creationId xmlns:a16="http://schemas.microsoft.com/office/drawing/2014/main" id="{80812847-BFB4-1DE2-431F-D9027ACF9802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2/16</a:t>
                  </a:r>
                </a:p>
              </p:txBody>
            </p:sp>
          </p:grpSp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398EC994-FFF7-1C06-9475-3EA1285E81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B56DAB28-F949-EC40-6081-0F932E32514E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95A1494D-54ED-7FB6-6264-66C01C07070A}"/>
              </a:ext>
            </a:extLst>
          </p:cNvPr>
          <p:cNvSpPr txBox="1">
            <a:spLocks/>
          </p:cNvSpPr>
          <p:nvPr/>
        </p:nvSpPr>
        <p:spPr>
          <a:xfrm>
            <a:off x="895545" y="184111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Theoretical Background</a:t>
            </a:r>
          </a:p>
          <a:p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Generation of High Energetic Photon Using Foam Targets </a:t>
            </a:r>
            <a:endParaRPr lang="en-US" sz="2400" noProof="0" dirty="0"/>
          </a:p>
        </p:txBody>
      </p:sp>
    </p:spTree>
    <p:extLst>
      <p:ext uri="{BB962C8B-B14F-4D97-AF65-F5344CB8AC3E}">
        <p14:creationId xmlns:p14="http://schemas.microsoft.com/office/powerpoint/2010/main" val="3767705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84102-877C-2854-2F40-85020751D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E8C89DDB-0571-46CA-4B70-357D3E04A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8645A3BD-CC03-DE3C-2E79-A3E13E731A53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546E4DB7-849E-CE85-7BD1-26B2BB37D9D7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6460917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Theoretical Background</a:t>
            </a:r>
            <a:br>
              <a:rPr lang="en-US" sz="2800" b="1" noProof="0" dirty="0">
                <a:latin typeface="Calibri" pitchFamily="18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Principle of Nuclear Diagnostics in GDR Bremsstrahlung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B273AA16-4C2A-8E1E-F216-986D1F056334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3DA11E30-378E-2AEF-CB94-A32437CFD918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D21BF9F7-6258-9ABA-CAB3-D1C440E4BB67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20" name="Gerader Verbinder 19">
                  <a:extLst>
                    <a:ext uri="{FF2B5EF4-FFF2-40B4-BE49-F238E27FC236}">
                      <a16:creationId xmlns:a16="http://schemas.microsoft.com/office/drawing/2014/main" id="{26B91AEC-DC62-D9A6-CB95-EE77D7504DA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1" name="Picture 4">
                  <a:extLst>
                    <a:ext uri="{FF2B5EF4-FFF2-40B4-BE49-F238E27FC236}">
                      <a16:creationId xmlns:a16="http://schemas.microsoft.com/office/drawing/2014/main" id="{314807A1-55B6-E825-C5BC-59325C2873B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2" name="Textfeld 8">
                  <a:extLst>
                    <a:ext uri="{FF2B5EF4-FFF2-40B4-BE49-F238E27FC236}">
                      <a16:creationId xmlns:a16="http://schemas.microsoft.com/office/drawing/2014/main" id="{5FE3F8F1-F526-8E7B-3B77-E31F0FAB6943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3/16</a:t>
                  </a:r>
                </a:p>
              </p:txBody>
            </p:sp>
          </p:grpSp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8F5F386B-CF51-481F-D701-9AA6C808769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0778EA91-99FD-B86F-B9E0-1C79306D8646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5CC5AA1-86F6-CE85-4780-BE411E39D6BC}"/>
              </a:ext>
            </a:extLst>
          </p:cNvPr>
          <p:cNvSpPr txBox="1">
            <a:spLocks/>
          </p:cNvSpPr>
          <p:nvPr/>
        </p:nvSpPr>
        <p:spPr>
          <a:xfrm>
            <a:off x="501912" y="4488447"/>
            <a:ext cx="5866014" cy="166763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Select suitable materials with: </a:t>
            </a:r>
          </a:p>
          <a:p>
            <a:pPr marL="971550" lvl="1" indent="-285750">
              <a:buFont typeface="Symbol" panose="05050102010706020507" pitchFamily="18" charset="2"/>
              <a:buChar char="-"/>
            </a:pPr>
            <a:r>
              <a:rPr lang="en-US" sz="16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High cross section </a:t>
            </a:r>
            <a:r>
              <a:rPr lang="en-US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in the energy range of interest</a:t>
            </a:r>
          </a:p>
          <a:p>
            <a:pPr marL="971550" lvl="1" indent="-285750">
              <a:buFont typeface="Symbol" panose="05050102010706020507" pitchFamily="18" charset="2"/>
              <a:buChar char="-"/>
            </a:pPr>
            <a:r>
              <a:rPr lang="en-US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Produced Isotopes must be </a:t>
            </a:r>
            <a:r>
              <a:rPr lang="en-US" sz="16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detectable </a:t>
            </a:r>
            <a:br>
              <a:rPr lang="en-US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suitable half-life &amp; </a:t>
            </a:r>
            <a:r>
              <a:rPr lang="el-GR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γ</a:t>
            </a:r>
            <a:r>
              <a:rPr lang="de-DE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</a:t>
            </a:r>
            <a:r>
              <a:rPr lang="en-US" sz="16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energy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1800" b="1" noProof="0" dirty="0">
                <a:latin typeface="Aptos  "/>
                <a:sym typeface="Wingdings" panose="05000000000000000000" pitchFamily="2" charset="2"/>
              </a:rPr>
              <a:t>Used materials</a:t>
            </a:r>
            <a:r>
              <a:rPr lang="en-US" sz="1800" noProof="0" dirty="0">
                <a:latin typeface="Aptos  "/>
                <a:sym typeface="Wingdings" panose="05000000000000000000" pitchFamily="2" charset="2"/>
              </a:rPr>
              <a:t>: Au, Ta, In, Cu, Nb, Cr</a:t>
            </a:r>
            <a:endParaRPr lang="en-US" sz="1800" noProof="0" dirty="0">
              <a:latin typeface="Aptos  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6AC05494-A0BC-CA45-67A7-56AB8681028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9524" y="1615678"/>
                <a:ext cx="5919802" cy="256886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/>
                <a:r>
                  <a:rPr lang="en-US" sz="1700" noProof="0" dirty="0"/>
                  <a:t>Laser intensity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70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1700" noProof="0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700" i="1" noProof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21</m:t>
                        </m:r>
                      </m:sup>
                    </m:sSup>
                    <m:f>
                      <m:fPr>
                        <m:ctrlPr>
                          <a:rPr lang="en-US" sz="1700" i="0" noProof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700" i="0" noProof="0" smtClean="0">
                            <a:latin typeface="Cambria Math" panose="02040503050406030204" pitchFamily="18" charset="0"/>
                          </a:rPr>
                          <m:t>W</m:t>
                        </m:r>
                      </m:num>
                      <m:den>
                        <m:sSup>
                          <m:sSupPr>
                            <m:ctrlPr>
                              <a:rPr lang="en-US" sz="1700" i="0" noProof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700" i="0" noProof="0" smtClean="0">
                                <a:latin typeface="Cambria Math" panose="02040503050406030204" pitchFamily="18" charset="0"/>
                              </a:rPr>
                              <m:t>cm</m:t>
                            </m:r>
                          </m:e>
                          <m:sup>
                            <m:r>
                              <a:rPr lang="en-US" sz="1700" i="0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700" noProof="0" dirty="0"/>
                  <a:t> </a:t>
                </a:r>
                <a14:m>
                  <m:oMath xmlns:m="http://schemas.openxmlformats.org/officeDocument/2006/math">
                    <m:r>
                      <a:rPr lang="en-US" sz="1700" i="1" noProof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1700" i="1" noProof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1700" i="1" noProof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17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7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12</m:t>
                        </m:r>
                      </m:sup>
                    </m:sSup>
                    <m:f>
                      <m:fPr>
                        <m:ctrl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den>
                    </m:f>
                  </m:oMath>
                </a14:m>
                <a:endParaRPr lang="en-US" sz="1700" noProof="0" dirty="0"/>
              </a:p>
              <a:p>
                <a:r>
                  <a:rPr lang="en-US" sz="1700" noProof="0" dirty="0"/>
                  <a:t>Average binding energy per nucleon: </a:t>
                </a:r>
                <a14:m>
                  <m:oMath xmlns:m="http://schemas.openxmlformats.org/officeDocument/2006/math">
                    <m:r>
                      <a:rPr lang="en-US" sz="17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8 </m:t>
                    </m:r>
                    <m:r>
                      <m:rPr>
                        <m:sty m:val="p"/>
                      </m:rPr>
                      <a:rPr lang="en-US" sz="1700" i="0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MeV</m:t>
                    </m:r>
                    <m:r>
                      <a:rPr lang="en-US" sz="170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700" noProof="0" dirty="0"/>
                  <a:t>or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7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7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r>
                          <a:rPr lang="en-US" sz="17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=10</m:t>
                        </m:r>
                      </m:e>
                      <m:sup>
                        <m:r>
                          <a:rPr lang="en-US" sz="1700" i="1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19</m:t>
                        </m:r>
                      </m:sup>
                    </m:sSup>
                    <m:f>
                      <m:fPr>
                        <m:ctrl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700" i="0" noProof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den>
                    </m:f>
                  </m:oMath>
                </a14:m>
                <a:endParaRPr lang="en-US" sz="1700" noProof="0" dirty="0"/>
              </a:p>
              <a:p>
                <a:pPr marL="0" indent="0" algn="ctr">
                  <a:buNone/>
                </a:pPr>
                <a:r>
                  <a:rPr lang="en-US" sz="17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1700" dirty="0">
                    <a:sym typeface="Wingdings" panose="05000000000000000000" pitchFamily="2" charset="2"/>
                  </a:rPr>
                  <a:t> </a:t>
                </a:r>
                <a:r>
                  <a:rPr lang="en-US" sz="1700" dirty="0">
                    <a:solidFill>
                      <a:srgbClr val="FF0000"/>
                    </a:solidFill>
                  </a:rPr>
                  <a:t>7 orders of magnitude higher</a:t>
                </a:r>
              </a:p>
              <a:p>
                <a:pPr marL="0" indent="0">
                  <a:buNone/>
                </a:pPr>
                <a:endParaRPr lang="en-US" sz="1800" noProof="0" dirty="0"/>
              </a:p>
            </p:txBody>
          </p:sp>
        </mc:Choice>
        <mc:Fallback xmlns="">
          <p:sp>
            <p:nvSpPr>
              <p:cNvPr id="13" name="Content Placeholder 3">
                <a:extLst>
                  <a:ext uri="{FF2B5EF4-FFF2-40B4-BE49-F238E27FC236}">
                    <a16:creationId xmlns:a16="http://schemas.microsoft.com/office/drawing/2014/main" id="{6AC05494-A0BC-CA45-67A7-56AB86810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24" y="1615678"/>
                <a:ext cx="5919802" cy="2568864"/>
              </a:xfrm>
              <a:prstGeom prst="rect">
                <a:avLst/>
              </a:prstGeom>
              <a:blipFill>
                <a:blip r:embed="rId6"/>
                <a:stretch>
                  <a:fillRect l="-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37">
            <a:extLst>
              <a:ext uri="{FF2B5EF4-FFF2-40B4-BE49-F238E27FC236}">
                <a16:creationId xmlns:a16="http://schemas.microsoft.com/office/drawing/2014/main" id="{96855525-B791-7452-9CC2-D193CE91CFFA}"/>
              </a:ext>
            </a:extLst>
          </p:cNvPr>
          <p:cNvSpPr txBox="1"/>
          <p:nvPr/>
        </p:nvSpPr>
        <p:spPr>
          <a:xfrm>
            <a:off x="259524" y="3042829"/>
            <a:ext cx="5919802" cy="61555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700" noProof="0" dirty="0"/>
              <a:t> It is still </a:t>
            </a:r>
            <a:r>
              <a:rPr lang="en-US" sz="1700" b="1" noProof="0" dirty="0"/>
              <a:t>not</a:t>
            </a:r>
            <a:r>
              <a:rPr lang="en-US" sz="1700" noProof="0" dirty="0"/>
              <a:t> possible to induce nuclear reactions directly through high intensity infrared laser light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D29165E6-43A0-4B03-9E05-12A7839C5C58}"/>
              </a:ext>
            </a:extLst>
          </p:cNvPr>
          <p:cNvSpPr txBox="1"/>
          <p:nvPr/>
        </p:nvSpPr>
        <p:spPr>
          <a:xfrm>
            <a:off x="45599" y="3904138"/>
            <a:ext cx="634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>
                <a:sym typeface="Wingdings" panose="05000000000000000000" pitchFamily="2" charset="2"/>
              </a:rPr>
              <a:t></a:t>
            </a:r>
            <a:r>
              <a:rPr lang="en-US" sz="1600" noProof="0" dirty="0"/>
              <a:t> We use a promising indirect approach with low density foam targets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A4CDFAC-FC9B-62CB-1871-320F6E6EF2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3608" y="1738032"/>
            <a:ext cx="5508860" cy="450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88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990F1-C4EF-3C8B-C196-3B3C65383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8590C89A-7D21-E55A-DFE6-74119AF853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578" y="1457670"/>
            <a:ext cx="6289864" cy="3306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05DB880E-18A2-58FD-A29D-388A02DAAD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3C8C2CAD-D06D-DAD5-BB2A-F99DBB3DC4D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9B8755B5-1E0E-8E67-8AD4-B10AD7038D61}"/>
              </a:ext>
            </a:extLst>
          </p:cNvPr>
          <p:cNvSpPr txBox="1">
            <a:spLocks/>
          </p:cNvSpPr>
          <p:nvPr/>
        </p:nvSpPr>
        <p:spPr>
          <a:xfrm>
            <a:off x="582840" y="1474806"/>
            <a:ext cx="5513160" cy="4722272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Select suitable materials with: </a:t>
            </a:r>
          </a:p>
          <a:p>
            <a:pPr marL="971550" lvl="1" indent="-285750">
              <a:buFont typeface="Symbol" panose="05050102010706020507" pitchFamily="18" charset="2"/>
              <a:buChar char="-"/>
            </a:pPr>
            <a:r>
              <a:rPr lang="en-US" sz="1600" b="1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High cross section </a:t>
            </a:r>
            <a:r>
              <a:rPr lang="en-US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in the energy range of interest</a:t>
            </a:r>
          </a:p>
          <a:p>
            <a:pPr marL="971550" lvl="1" indent="-285750">
              <a:buFont typeface="Symbol" panose="05050102010706020507" pitchFamily="18" charset="2"/>
              <a:buChar char="-"/>
            </a:pPr>
            <a:r>
              <a:rPr lang="en-US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Produced Isotopes must be </a:t>
            </a:r>
            <a:r>
              <a:rPr lang="en-US" sz="1600" b="1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detectable </a:t>
            </a:r>
            <a:br>
              <a:rPr lang="en-US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suitable half-life &amp; </a:t>
            </a:r>
            <a:r>
              <a:rPr lang="el-GR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γ</a:t>
            </a:r>
            <a:r>
              <a:rPr lang="de-DE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-</a:t>
            </a:r>
            <a:r>
              <a:rPr lang="en-US" sz="160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energy</a:t>
            </a:r>
          </a:p>
          <a:p>
            <a:pPr marL="342900" indent="-342900">
              <a:spcBef>
                <a:spcPts val="1200"/>
              </a:spcBef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en-US" sz="18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Used materials</a:t>
            </a:r>
            <a:r>
              <a:rPr lang="en-US" sz="1800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 Au, Ta, In, Cu, Nb, Cr</a:t>
            </a:r>
            <a:endParaRPr lang="en-US" sz="1800" noProof="0" dirty="0">
              <a:latin typeface="Aptos  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000" u="sng" noProof="0" dirty="0">
                <a:latin typeface="Aptos  "/>
              </a:rPr>
              <a:t>Post-shot procedure: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Record spectra </a:t>
            </a:r>
            <a:r>
              <a:rPr lang="en-US" sz="1800" dirty="0">
                <a:latin typeface="Aptos  "/>
              </a:rPr>
              <a:t>using</a:t>
            </a:r>
            <a:r>
              <a:rPr lang="en-US" sz="1800" noProof="0" dirty="0">
                <a:latin typeface="Aptos  "/>
              </a:rPr>
              <a:t> Ge-Detectors</a:t>
            </a:r>
          </a:p>
          <a:p>
            <a:pPr marL="285750" indent="-285750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noProof="0" dirty="0">
                <a:latin typeface="Aptos  "/>
              </a:rPr>
              <a:t>Number of photon-induced reactions:</a:t>
            </a:r>
          </a:p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n-US" sz="2000" b="0" noProof="0" dirty="0">
                <a:latin typeface="Aptos  "/>
              </a:rPr>
              <a:t>	</a:t>
            </a:r>
            <a:r>
              <a:rPr lang="en-US" sz="2000" noProof="0" dirty="0">
                <a:latin typeface="Aptos  "/>
              </a:rPr>
              <a:t>		</a:t>
            </a:r>
            <a:br>
              <a:rPr lang="en-US" sz="2000" noProof="0" dirty="0">
                <a:latin typeface="Aptos  "/>
              </a:rPr>
            </a:br>
            <a:endParaRPr lang="en-US" sz="2000" noProof="0" dirty="0">
              <a:latin typeface="Aptos  "/>
            </a:endParaRPr>
          </a:p>
          <a:p>
            <a:pPr marL="285750" indent="-285750">
              <a:spcBef>
                <a:spcPts val="120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800" dirty="0">
                <a:latin typeface="Aptos  "/>
              </a:rPr>
              <a:t>Determine isotope yields for bremsstrahlung </a:t>
            </a:r>
            <a:br>
              <a:rPr lang="en-US" sz="1800" dirty="0">
                <a:latin typeface="Aptos  "/>
              </a:rPr>
            </a:br>
            <a:r>
              <a:rPr lang="en-US" sz="1800" dirty="0">
                <a:latin typeface="Aptos  "/>
              </a:rPr>
              <a:t>spectrum reconstruction</a:t>
            </a:r>
            <a:endParaRPr lang="en-US" sz="1600" noProof="0" dirty="0">
              <a:latin typeface="Aptos  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BBC1D62-C80D-828A-1FED-E57D39E9ACF2}"/>
              </a:ext>
            </a:extLst>
          </p:cNvPr>
          <p:cNvCxnSpPr>
            <a:cxnSpLocks/>
          </p:cNvCxnSpPr>
          <p:nvPr/>
        </p:nvCxnSpPr>
        <p:spPr>
          <a:xfrm flipV="1">
            <a:off x="4556097" y="3141133"/>
            <a:ext cx="1258481" cy="6436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682FB1F-1CFC-C532-040C-682FA8D52E99}"/>
              </a:ext>
            </a:extLst>
          </p:cNvPr>
          <p:cNvGrpSpPr/>
          <p:nvPr/>
        </p:nvGrpSpPr>
        <p:grpSpPr>
          <a:xfrm>
            <a:off x="1877650" y="4570228"/>
            <a:ext cx="9383366" cy="1455064"/>
            <a:chOff x="2400474" y="9599058"/>
            <a:chExt cx="9383366" cy="1455064"/>
          </a:xfrm>
        </p:grpSpPr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534B3D83-9500-432C-6314-67A952F30013}"/>
                </a:ext>
              </a:extLst>
            </p:cNvPr>
            <p:cNvCxnSpPr>
              <a:cxnSpLocks/>
            </p:cNvCxnSpPr>
            <p:nvPr/>
          </p:nvCxnSpPr>
          <p:spPr>
            <a:xfrm>
              <a:off x="5601707" y="10096838"/>
              <a:ext cx="1264117" cy="39361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feld 11">
                  <a:extLst>
                    <a:ext uri="{FF2B5EF4-FFF2-40B4-BE49-F238E27FC236}">
                      <a16:creationId xmlns:a16="http://schemas.microsoft.com/office/drawing/2014/main" id="{8A8B043D-F91A-52FF-DCEA-C7D5E3AE8E82}"/>
                    </a:ext>
                  </a:extLst>
                </p:cNvPr>
                <p:cNvSpPr txBox="1"/>
                <p:nvPr/>
              </p:nvSpPr>
              <p:spPr>
                <a:xfrm>
                  <a:off x="2400474" y="9599058"/>
                  <a:ext cx="2875361" cy="891398"/>
                </a:xfrm>
                <a:prstGeom prst="rect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just"/>
                  <a14:m>
                    <m:oMathPara xmlns:m="http://schemas.openxmlformats.org/officeDocument/2006/math">
                      <m:oMath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1700" i="1" noProof="0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700" i="1" noProof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700" i="1" noProof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700" i="1" noProof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nary>
                          <m:naryPr>
                            <m:limLoc m:val="undOvr"/>
                            <m:ctrlPr>
                              <a:rPr lang="en-US" sz="1700" i="1" noProof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US" sz="1700" i="1" noProof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 noProof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en-US" sz="1700" i="1" noProof="0">
                                    <a:latin typeface="Cambria Math" panose="02040503050406030204" pitchFamily="18" charset="0"/>
                                  </a:rPr>
                                  <m:t>𝑡ℎ</m:t>
                                </m:r>
                              </m:sub>
                            </m:sSub>
                          </m:sub>
                          <m:sup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)∙</m:t>
                            </m:r>
                            <m:sSub>
                              <m:sSubPr>
                                <m:ctrlPr>
                                  <a:rPr lang="en-US" sz="1700" i="1" noProof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700" i="1" noProof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700" b="0" i="1" noProof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𝑃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700" i="1" noProof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700" i="1" noProof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</m:d>
                            <m:r>
                              <a:rPr lang="en-US" sz="1700" i="1" noProof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𝑑𝐸</m:t>
                            </m:r>
                          </m:e>
                        </m:nary>
                      </m:oMath>
                    </m:oMathPara>
                  </a14:m>
                  <a:endParaRPr lang="en-US" sz="1700" noProof="0" dirty="0">
                    <a:latin typeface="Calibri  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12" name="Textfeld 11">
                  <a:extLst>
                    <a:ext uri="{FF2B5EF4-FFF2-40B4-BE49-F238E27FC236}">
                      <a16:creationId xmlns:a16="http://schemas.microsoft.com/office/drawing/2014/main" id="{8A8B043D-F91A-52FF-DCEA-C7D5E3AE8E8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00474" y="9599058"/>
                  <a:ext cx="2875361" cy="89139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C384279F-E882-516A-1A6A-A504215B7521}"/>
                    </a:ext>
                  </a:extLst>
                </p:cNvPr>
                <p:cNvSpPr txBox="1"/>
                <p:nvPr/>
              </p:nvSpPr>
              <p:spPr>
                <a:xfrm>
                  <a:off x="7178562" y="9976904"/>
                  <a:ext cx="4605278" cy="1077218"/>
                </a:xfrm>
                <a:prstGeom prst="rect">
                  <a:avLst/>
                </a:prstGeom>
                <a:noFill/>
                <a:ln>
                  <a:solidFill>
                    <a:schemeClr val="accent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noProof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1600" i="1" noProof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a14:m>
                  <a:r>
                    <a:rPr lang="en-US" sz="1600" noProof="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: Number of irradiated nuclei</a:t>
                  </a:r>
                </a:p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noProof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1600" i="1" noProof="0">
                              <a:latin typeface="Cambria Math" panose="02040503050406030204" pitchFamily="18" charset="0"/>
                            </a:rPr>
                            <m:t>𝑡ℎ</m:t>
                          </m:r>
                        </m:sub>
                      </m:sSub>
                    </m:oMath>
                  </a14:m>
                  <a:r>
                    <a:rPr lang="en-US" sz="1600" noProof="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: Threshold energy of the reaction</a:t>
                  </a:r>
                </a:p>
                <a:p>
                  <a:pPr marL="342900" indent="-342900" algn="just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r>
                        <a:rPr lang="en-US" sz="1600" i="1" noProof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en-US" sz="1600" i="1" noProof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i="1" noProof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1600" i="1" noProof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600" noProof="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: Reaction cross section</a:t>
                  </a:r>
                </a:p>
                <a:p>
                  <a:pPr marL="342900" indent="-342900">
                    <a:buFont typeface="Arial" panose="020B0604020202020204" pitchFamily="34" charset="0"/>
                    <a:buChar char="•"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16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d>
                        <m:dPr>
                          <m:ctrlPr>
                            <a:rPr lang="en-US" sz="16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 noProof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a14:m>
                  <a:r>
                    <a:rPr lang="en-US" sz="1600" noProof="0" dirty="0">
                      <a:latin typeface="Calibri" panose="020F0502020204030204" pitchFamily="34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a:t>: Energy distribution of incoming particles</a:t>
                  </a:r>
                </a:p>
              </p:txBody>
            </p:sp>
          </mc:Choice>
          <mc:Fallback xmlns="">
            <p:sp>
              <p:nvSpPr>
                <p:cNvPr id="13" name="Textfeld 12">
                  <a:extLst>
                    <a:ext uri="{FF2B5EF4-FFF2-40B4-BE49-F238E27FC236}">
                      <a16:creationId xmlns:a16="http://schemas.microsoft.com/office/drawing/2014/main" id="{C384279F-E882-516A-1A6A-A504215B752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8562" y="9976904"/>
                  <a:ext cx="4605278" cy="1077218"/>
                </a:xfrm>
                <a:prstGeom prst="rect">
                  <a:avLst/>
                </a:prstGeom>
                <a:blipFill>
                  <a:blip r:embed="rId6"/>
                  <a:stretch>
                    <a:fillRect l="-396" t="-1117" b="-5587"/>
                  </a:stretch>
                </a:blipFill>
                <a:ln>
                  <a:solidFill>
                    <a:schemeClr val="accent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EDDC3CBB-A53E-BF84-E6BC-835F32C92A87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6460917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Theoretical Background</a:t>
            </a:r>
            <a:br>
              <a:rPr lang="en-US" sz="2800" b="1" noProof="0" dirty="0">
                <a:latin typeface="Calibri" pitchFamily="18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Principle of Nuclear Diagnostics 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09A244E4-FF0C-E36E-8EF2-5301E7BC7DAA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551C381B-68EC-B2E2-DEA5-18D9FAC1323D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5189F68E-74E8-237A-C4FB-DFD62F112CF7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25" name="Gerader Verbinder 24">
                  <a:extLst>
                    <a:ext uri="{FF2B5EF4-FFF2-40B4-BE49-F238E27FC236}">
                      <a16:creationId xmlns:a16="http://schemas.microsoft.com/office/drawing/2014/main" id="{A059B3C5-8F26-FF88-6D46-9C04140E831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6" name="Picture 4">
                  <a:extLst>
                    <a:ext uri="{FF2B5EF4-FFF2-40B4-BE49-F238E27FC236}">
                      <a16:creationId xmlns:a16="http://schemas.microsoft.com/office/drawing/2014/main" id="{B648B11A-13DF-3413-6CC0-1BE5BF6150B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7" name="Textfeld 8">
                  <a:extLst>
                    <a:ext uri="{FF2B5EF4-FFF2-40B4-BE49-F238E27FC236}">
                      <a16:creationId xmlns:a16="http://schemas.microsoft.com/office/drawing/2014/main" id="{67668C94-BD7B-5BF1-C343-239793EB3631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dirty="0"/>
                    <a:t>4</a:t>
                  </a:r>
                  <a:r>
                    <a:rPr lang="en-US" sz="1400" noProof="0" dirty="0"/>
                    <a:t>/16</a:t>
                  </a:r>
                </a:p>
              </p:txBody>
            </p:sp>
          </p:grpSp>
          <p:pic>
            <p:nvPicPr>
              <p:cNvPr id="16" name="Picture 2">
                <a:extLst>
                  <a:ext uri="{FF2B5EF4-FFF2-40B4-BE49-F238E27FC236}">
                    <a16:creationId xmlns:a16="http://schemas.microsoft.com/office/drawing/2014/main" id="{D0D12B0C-93AE-9C42-F933-6A9AF509F5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F13F3449-7015-7C64-CEF5-0B3E2E3A2F3C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1070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540F2-CF87-04F3-AEE7-AD846589F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47">
            <a:extLst>
              <a:ext uri="{FF2B5EF4-FFF2-40B4-BE49-F238E27FC236}">
                <a16:creationId xmlns:a16="http://schemas.microsoft.com/office/drawing/2014/main" id="{D93321E2-3192-EF3B-6258-9DB7FDAB0E4A}"/>
              </a:ext>
            </a:extLst>
          </p:cNvPr>
          <p:cNvGrpSpPr>
            <a:grpSpLocks noChangeAspect="1"/>
          </p:cNvGrpSpPr>
          <p:nvPr/>
        </p:nvGrpSpPr>
        <p:grpSpPr>
          <a:xfrm>
            <a:off x="8842329" y="4691858"/>
            <a:ext cx="2988297" cy="1623367"/>
            <a:chOff x="9215135" y="16056424"/>
            <a:chExt cx="5718894" cy="3249467"/>
          </a:xfrm>
        </p:grpSpPr>
        <p:grpSp>
          <p:nvGrpSpPr>
            <p:cNvPr id="32" name="Group 28">
              <a:extLst>
                <a:ext uri="{FF2B5EF4-FFF2-40B4-BE49-F238E27FC236}">
                  <a16:creationId xmlns:a16="http://schemas.microsoft.com/office/drawing/2014/main" id="{8E5844CE-DD9A-1CC3-066F-0D488A8190E4}"/>
                </a:ext>
              </a:extLst>
            </p:cNvPr>
            <p:cNvGrpSpPr/>
            <p:nvPr/>
          </p:nvGrpSpPr>
          <p:grpSpPr>
            <a:xfrm>
              <a:off x="9215135" y="16174949"/>
              <a:ext cx="5718894" cy="3130942"/>
              <a:chOff x="9110377" y="16194091"/>
              <a:chExt cx="5718894" cy="3130942"/>
            </a:xfrm>
          </p:grpSpPr>
          <p:pic>
            <p:nvPicPr>
              <p:cNvPr id="34" name="Picture 40">
                <a:extLst>
                  <a:ext uri="{FF2B5EF4-FFF2-40B4-BE49-F238E27FC236}">
                    <a16:creationId xmlns:a16="http://schemas.microsoft.com/office/drawing/2014/main" id="{D4F19970-2B5D-6A16-B1B7-94B502982A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2571"/>
              <a:stretch/>
            </p:blipFill>
            <p:spPr>
              <a:xfrm>
                <a:off x="9110377" y="16194091"/>
                <a:ext cx="5718894" cy="3130942"/>
              </a:xfrm>
              <a:prstGeom prst="rect">
                <a:avLst/>
              </a:prstGeom>
            </p:spPr>
          </p:pic>
          <p:sp>
            <p:nvSpPr>
              <p:cNvPr id="35" name="Rectangle 41">
                <a:extLst>
                  <a:ext uri="{FF2B5EF4-FFF2-40B4-BE49-F238E27FC236}">
                    <a16:creationId xmlns:a16="http://schemas.microsoft.com/office/drawing/2014/main" id="{DE398C3B-714F-2D87-4153-0CCEA406859A}"/>
                  </a:ext>
                </a:extLst>
              </p:cNvPr>
              <p:cNvSpPr/>
              <p:nvPr/>
            </p:nvSpPr>
            <p:spPr>
              <a:xfrm>
                <a:off x="14210041" y="16885682"/>
                <a:ext cx="619230" cy="19486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33" name="Rectangle 42">
              <a:extLst>
                <a:ext uri="{FF2B5EF4-FFF2-40B4-BE49-F238E27FC236}">
                  <a16:creationId xmlns:a16="http://schemas.microsoft.com/office/drawing/2014/main" id="{C4BCE26F-48F3-9BED-FABE-1B21D81AAB35}"/>
                </a:ext>
              </a:extLst>
            </p:cNvPr>
            <p:cNvSpPr/>
            <p:nvPr/>
          </p:nvSpPr>
          <p:spPr>
            <a:xfrm>
              <a:off x="9452057" y="16056424"/>
              <a:ext cx="1290272" cy="34274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4" name="Grafik 4">
            <a:extLst>
              <a:ext uri="{FF2B5EF4-FFF2-40B4-BE49-F238E27FC236}">
                <a16:creationId xmlns:a16="http://schemas.microsoft.com/office/drawing/2014/main" id="{B2D29693-F31F-CEAD-8825-5FE713E3C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C85EBB7-FD67-9B9C-20A2-C55567CD82D0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AEEDB14B-0C70-B77C-CCE3-237BCDCD3C2C}"/>
              </a:ext>
            </a:extLst>
          </p:cNvPr>
          <p:cNvSpPr txBox="1">
            <a:spLocks/>
          </p:cNvSpPr>
          <p:nvPr/>
        </p:nvSpPr>
        <p:spPr>
          <a:xfrm>
            <a:off x="838380" y="260482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Experiments at PHELIX </a:t>
            </a:r>
            <a:r>
              <a:rPr lang="en-US" sz="2800" b="1" noProof="0" dirty="0">
                <a:latin typeface="Calibri  "/>
              </a:rPr>
              <a:t>(GSI, Darmstadt)</a:t>
            </a:r>
            <a:endParaRPr lang="en-US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0583B4B-F808-B774-26B1-9A47F3B9D76B}"/>
              </a:ext>
            </a:extLst>
          </p:cNvPr>
          <p:cNvSpPr txBox="1">
            <a:spLocks/>
          </p:cNvSpPr>
          <p:nvPr/>
        </p:nvSpPr>
        <p:spPr>
          <a:xfrm>
            <a:off x="622012" y="1483998"/>
            <a:ext cx="10515240" cy="84825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7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Application of directed DLA electron beams for the </a:t>
            </a:r>
            <a:r>
              <a:rPr lang="en-US" sz="1700" b="1" noProof="0" dirty="0">
                <a:solidFill>
                  <a:srgbClr val="FF0000"/>
                </a:solidFill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production of Bremsstrahlung </a:t>
            </a:r>
            <a:r>
              <a:rPr lang="en-US" sz="17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&gt; 10 MeV</a:t>
            </a:r>
          </a:p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700" b="1" noProof="0" dirty="0">
                <a:latin typeface="Aptos  "/>
                <a:ea typeface="Calibri" panose="020F0502020204030204" pitchFamily="34" charset="0"/>
                <a:cs typeface="Calibri" panose="020F0502020204030204" pitchFamily="34" charset="0"/>
              </a:rPr>
              <a:t>Characterization of Bremsstrahlung spectra using photonuclear reactions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A2BEF86-D404-C3BA-0ED2-F042BD85C125}"/>
              </a:ext>
            </a:extLst>
          </p:cNvPr>
          <p:cNvSpPr txBox="1"/>
          <p:nvPr/>
        </p:nvSpPr>
        <p:spPr>
          <a:xfrm>
            <a:off x="5231731" y="2713519"/>
            <a:ext cx="4373532" cy="13696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noProof="0" dirty="0"/>
              <a:t>Targets:</a:t>
            </a:r>
          </a:p>
          <a:p>
            <a:endParaRPr lang="en-US" sz="5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noProof="0" dirty="0"/>
              <a:t>Foams of various thicknesses &amp; densities</a:t>
            </a:r>
            <a:br>
              <a:rPr lang="en-US" sz="1500" noProof="0" dirty="0"/>
            </a:br>
            <a:r>
              <a:rPr lang="en-US" sz="1500" noProof="0" dirty="0">
                <a:sym typeface="Wingdings" panose="05000000000000000000" pitchFamily="2" charset="2"/>
              </a:rPr>
              <a:t> </a:t>
            </a:r>
            <a:r>
              <a:rPr lang="en-US" sz="1400" noProof="0" dirty="0">
                <a:sym typeface="Wingdings" panose="05000000000000000000" pitchFamily="2" charset="2"/>
              </a:rPr>
              <a:t>300, 500, and 1000 µm &amp; 2, 4, and 8 mg/cm</a:t>
            </a:r>
            <a:r>
              <a:rPr lang="en-US" sz="1400" baseline="30000" noProof="0" dirty="0">
                <a:sym typeface="Wingdings" panose="05000000000000000000" pitchFamily="2" charset="2"/>
              </a:rPr>
              <a:t>3</a:t>
            </a:r>
            <a:endParaRPr lang="en-US" sz="14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noProof="0" dirty="0"/>
              <a:t>Au- (10 µm), Cu- (1 µm), Al-foils (50 µm)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noProof="0" dirty="0"/>
              <a:t>Foam + gold converter, tungsten, indium</a:t>
            </a:r>
          </a:p>
        </p:txBody>
      </p: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1A45AE6D-1A76-4D37-D9EA-62227C6142F9}"/>
              </a:ext>
            </a:extLst>
          </p:cNvPr>
          <p:cNvGrpSpPr/>
          <p:nvPr/>
        </p:nvGrpSpPr>
        <p:grpSpPr>
          <a:xfrm>
            <a:off x="5245132" y="2511219"/>
            <a:ext cx="6452471" cy="3263647"/>
            <a:chOff x="644860" y="2862777"/>
            <a:chExt cx="6452471" cy="3263647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EAD73DCF-BC94-AE98-D159-2901BA3F90FD}"/>
                </a:ext>
              </a:extLst>
            </p:cNvPr>
            <p:cNvGrpSpPr/>
            <p:nvPr/>
          </p:nvGrpSpPr>
          <p:grpSpPr>
            <a:xfrm>
              <a:off x="644860" y="2862777"/>
              <a:ext cx="6356630" cy="3263647"/>
              <a:chOff x="644860" y="2862777"/>
              <a:chExt cx="6356630" cy="3263647"/>
            </a:xfrm>
          </p:grpSpPr>
          <p:pic>
            <p:nvPicPr>
              <p:cNvPr id="15" name="Grafik 7">
                <a:extLst>
                  <a:ext uri="{FF2B5EF4-FFF2-40B4-BE49-F238E27FC236}">
                    <a16:creationId xmlns:a16="http://schemas.microsoft.com/office/drawing/2014/main" id="{FAFBEED5-AF9B-750A-F4F7-A6311950BF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245251" y="3222136"/>
                <a:ext cx="1683415" cy="1184298"/>
              </a:xfrm>
              <a:prstGeom prst="rect">
                <a:avLst/>
              </a:prstGeom>
            </p:spPr>
          </p:pic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FE70D45A-15CB-F950-D564-137579C155AD}"/>
                  </a:ext>
                </a:extLst>
              </p:cNvPr>
              <p:cNvSpPr txBox="1"/>
              <p:nvPr/>
            </p:nvSpPr>
            <p:spPr>
              <a:xfrm>
                <a:off x="5245250" y="2862777"/>
                <a:ext cx="17562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500" noProof="0" dirty="0"/>
                  <a:t>Foam + Converter</a:t>
                </a:r>
              </a:p>
            </p:txBody>
          </p:sp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3608CE09-EF7B-6C00-FA5E-A0891B3AE9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2898646" y="5035602"/>
                <a:ext cx="1251247" cy="1090822"/>
              </a:xfrm>
              <a:prstGeom prst="rect">
                <a:avLst/>
              </a:prstGeom>
              <a:noFill/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</p:pic>
          <p:sp>
            <p:nvSpPr>
              <p:cNvPr id="21" name="Textfeld 20">
                <a:extLst>
                  <a:ext uri="{FF2B5EF4-FFF2-40B4-BE49-F238E27FC236}">
                    <a16:creationId xmlns:a16="http://schemas.microsoft.com/office/drawing/2014/main" id="{3D04A4FF-0DBD-0824-0162-F7A6D1F3DFB9}"/>
                  </a:ext>
                </a:extLst>
              </p:cNvPr>
              <p:cNvSpPr txBox="1"/>
              <p:nvPr/>
            </p:nvSpPr>
            <p:spPr>
              <a:xfrm>
                <a:off x="2787428" y="4613733"/>
                <a:ext cx="1471813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noProof="0" dirty="0"/>
                  <a:t>Foam Structure</a:t>
                </a:r>
              </a:p>
            </p:txBody>
          </p:sp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DD6B283B-1A69-C743-4414-CB07D5B0CA0C}"/>
                  </a:ext>
                </a:extLst>
              </p:cNvPr>
              <p:cNvSpPr txBox="1"/>
              <p:nvPr/>
            </p:nvSpPr>
            <p:spPr>
              <a:xfrm>
                <a:off x="644860" y="4622690"/>
                <a:ext cx="2078261" cy="323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500" noProof="0" dirty="0"/>
                  <a:t>CHO-Foam (8 mg/cm</a:t>
                </a:r>
                <a:r>
                  <a:rPr lang="en-US" sz="1500" baseline="30000" noProof="0" dirty="0"/>
                  <a:t>3</a:t>
                </a:r>
                <a:r>
                  <a:rPr lang="en-US" sz="1500" noProof="0" dirty="0"/>
                  <a:t>)</a:t>
                </a:r>
              </a:p>
            </p:txBody>
          </p:sp>
          <p:pic>
            <p:nvPicPr>
              <p:cNvPr id="23" name="Grafik 22">
                <a:extLst>
                  <a:ext uri="{FF2B5EF4-FFF2-40B4-BE49-F238E27FC236}">
                    <a16:creationId xmlns:a16="http://schemas.microsoft.com/office/drawing/2014/main" id="{EC92E0DB-AE9C-A27C-4082-A028F8B75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6200000">
                <a:off x="1179267" y="4968042"/>
                <a:ext cx="1024785" cy="1237386"/>
              </a:xfrm>
              <a:prstGeom prst="rect">
                <a:avLst/>
              </a:prstGeom>
            </p:spPr>
          </p:pic>
        </p:grpSp>
        <p:cxnSp>
          <p:nvCxnSpPr>
            <p:cNvPr id="2" name="Gerade Verbindung mit Pfeil 1">
              <a:extLst>
                <a:ext uri="{FF2B5EF4-FFF2-40B4-BE49-F238E27FC236}">
                  <a16:creationId xmlns:a16="http://schemas.microsoft.com/office/drawing/2014/main" id="{60B8464B-E9B5-2C3A-55FE-D76B31E462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45250" y="3635057"/>
              <a:ext cx="250859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>
              <a:extLst>
                <a:ext uri="{FF2B5EF4-FFF2-40B4-BE49-F238E27FC236}">
                  <a16:creationId xmlns:a16="http://schemas.microsoft.com/office/drawing/2014/main" id="{40C5465E-B8C9-9294-4A5D-046E9E28F40C}"/>
                </a:ext>
              </a:extLst>
            </p:cNvPr>
            <p:cNvCxnSpPr/>
            <p:nvPr/>
          </p:nvCxnSpPr>
          <p:spPr>
            <a:xfrm>
              <a:off x="5976628" y="3635057"/>
              <a:ext cx="1120703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hteck 19">
            <a:extLst>
              <a:ext uri="{FF2B5EF4-FFF2-40B4-BE49-F238E27FC236}">
                <a16:creationId xmlns:a16="http://schemas.microsoft.com/office/drawing/2014/main" id="{DFA45138-CCBE-5153-71A7-CF873B93B809}"/>
              </a:ext>
            </a:extLst>
          </p:cNvPr>
          <p:cNvSpPr/>
          <p:nvPr/>
        </p:nvSpPr>
        <p:spPr>
          <a:xfrm>
            <a:off x="454524" y="2311149"/>
            <a:ext cx="11357642" cy="3919967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aphicFrame>
        <p:nvGraphicFramePr>
          <p:cNvPr id="24" name="Tabelle 4">
            <a:extLst>
              <a:ext uri="{FF2B5EF4-FFF2-40B4-BE49-F238E27FC236}">
                <a16:creationId xmlns:a16="http://schemas.microsoft.com/office/drawing/2014/main" id="{63CA527D-F987-4348-04AB-56FF4E7932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965800"/>
              </p:ext>
            </p:extLst>
          </p:nvPr>
        </p:nvGraphicFramePr>
        <p:xfrm>
          <a:off x="693813" y="2713520"/>
          <a:ext cx="4298842" cy="3179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231">
                  <a:extLst>
                    <a:ext uri="{9D8B030D-6E8A-4147-A177-3AD203B41FA5}">
                      <a16:colId xmlns:a16="http://schemas.microsoft.com/office/drawing/2014/main" val="2559367880"/>
                    </a:ext>
                  </a:extLst>
                </a:gridCol>
                <a:gridCol w="2318611">
                  <a:extLst>
                    <a:ext uri="{9D8B030D-6E8A-4147-A177-3AD203B41FA5}">
                      <a16:colId xmlns:a16="http://schemas.microsoft.com/office/drawing/2014/main" val="3274644295"/>
                    </a:ext>
                  </a:extLst>
                </a:gridCol>
              </a:tblGrid>
              <a:tr h="445255">
                <a:tc gridSpan="2"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Laser Parameters PHELIX (2022)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de-DE" sz="16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:a16="http://schemas.microsoft.com/office/drawing/2014/main" val="4233919793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Focal spot size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Best focus: (13 x 15) µm</a:t>
                      </a:r>
                      <a:r>
                        <a:rPr lang="en-US" sz="1500" baseline="30000" noProof="0" dirty="0">
                          <a:latin typeface="+mj-lt"/>
                        </a:rPr>
                        <a:t>2</a:t>
                      </a: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74541946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>
                          <a:latin typeface="+mj-lt"/>
                        </a:rPr>
                        <a:t>Wavelength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1052 nm</a:t>
                      </a: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283370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Intensity ns-pulse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~ 10</a:t>
                      </a:r>
                      <a:r>
                        <a:rPr lang="en-US" sz="1500" baseline="30000" noProof="0" dirty="0">
                          <a:latin typeface="+mj-lt"/>
                        </a:rPr>
                        <a:t>13</a:t>
                      </a:r>
                      <a:r>
                        <a:rPr lang="en-US" sz="1500" baseline="0" noProof="0" dirty="0">
                          <a:latin typeface="+mj-lt"/>
                        </a:rPr>
                        <a:t>–</a:t>
                      </a:r>
                      <a:r>
                        <a:rPr lang="en-US" sz="15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lang="en-US" sz="1500" kern="1200" baseline="300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  <a:r>
                        <a:rPr lang="en-US" sz="1500" baseline="0" noProof="0" dirty="0">
                          <a:latin typeface="+mj-lt"/>
                        </a:rPr>
                        <a:t> W/cm</a:t>
                      </a:r>
                      <a:r>
                        <a:rPr lang="en-US" sz="1500" baseline="30000" noProof="0" dirty="0">
                          <a:latin typeface="+mj-lt"/>
                        </a:rPr>
                        <a:t>2</a:t>
                      </a:r>
                      <a:endParaRPr lang="en-US" sz="1500" noProof="0" dirty="0">
                        <a:latin typeface="+mj-lt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851994160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>
                          <a:latin typeface="+mj-lt"/>
                        </a:rPr>
                        <a:t>Energy ns-pulse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0.3–3 % of main-pulse</a:t>
                      </a: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41507369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Delay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</a:rPr>
                        <a:t>~ 5 ns</a:t>
                      </a: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593796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>
                          <a:latin typeface="+mj-lt"/>
                        </a:rPr>
                        <a:t>Intensity ps-pulse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b="1" noProof="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~</a:t>
                      </a:r>
                      <a:r>
                        <a:rPr lang="en-US" sz="1500" b="1" noProof="0" dirty="0">
                          <a:solidFill>
                            <a:srgbClr val="FF0000"/>
                          </a:solidFill>
                          <a:latin typeface="+mj-lt"/>
                        </a:rPr>
                        <a:t> 10</a:t>
                      </a:r>
                      <a:r>
                        <a:rPr lang="en-US" sz="1500" b="1" baseline="30000" noProof="0" dirty="0">
                          <a:solidFill>
                            <a:srgbClr val="FF0000"/>
                          </a:solidFill>
                          <a:latin typeface="+mj-lt"/>
                        </a:rPr>
                        <a:t>19</a:t>
                      </a:r>
                      <a:r>
                        <a:rPr lang="en-US" sz="1500" b="1" baseline="0" noProof="0" dirty="0">
                          <a:solidFill>
                            <a:srgbClr val="FF0000"/>
                          </a:solidFill>
                          <a:latin typeface="+mj-lt"/>
                        </a:rPr>
                        <a:t> W/cm</a:t>
                      </a:r>
                      <a:r>
                        <a:rPr lang="en-US" sz="1500" b="1" baseline="30000" noProof="0" dirty="0">
                          <a:solidFill>
                            <a:srgbClr val="FF0000"/>
                          </a:solidFill>
                          <a:latin typeface="+mj-lt"/>
                        </a:rPr>
                        <a:t>2</a:t>
                      </a:r>
                      <a:endParaRPr lang="en-US" sz="1500" b="1" noProof="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0703004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>
                          <a:latin typeface="+mj-lt"/>
                        </a:rPr>
                        <a:t>Pulse duration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  <a:cs typeface="Arial" panose="020B0604020202020204" pitchFamily="34" charset="0"/>
                        </a:rPr>
                        <a:t>~ 650 fs</a:t>
                      </a:r>
                      <a:endParaRPr lang="en-US" sz="1500" noProof="0" dirty="0">
                        <a:latin typeface="+mj-lt"/>
                      </a:endParaRP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648093914"/>
                  </a:ext>
                </a:extLst>
              </a:tr>
              <a:tr h="3418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noProof="0" dirty="0">
                          <a:latin typeface="+mj-lt"/>
                        </a:rPr>
                        <a:t>Energy ps-pulse</a:t>
                      </a:r>
                    </a:p>
                  </a:txBody>
                  <a:tcPr anchor="ctr" anchorCtr="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noProof="0" dirty="0">
                          <a:latin typeface="+mj-lt"/>
                          <a:cs typeface="Arial" panose="020B0604020202020204" pitchFamily="34" charset="0"/>
                        </a:rPr>
                        <a:t>~ 70</a:t>
                      </a:r>
                      <a:r>
                        <a:rPr lang="en-US" sz="1500" noProof="0" dirty="0">
                          <a:latin typeface="+mj-lt"/>
                        </a:rPr>
                        <a:t> J</a:t>
                      </a:r>
                    </a:p>
                  </a:txBody>
                  <a:tcPr anchor="ctr" anchorCtr="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2204033"/>
                  </a:ext>
                </a:extLst>
              </a:tr>
            </a:tbl>
          </a:graphicData>
        </a:graphic>
      </p:graphicFrame>
      <p:sp>
        <p:nvSpPr>
          <p:cNvPr id="36" name="Textfeld 12">
            <a:extLst>
              <a:ext uri="{FF2B5EF4-FFF2-40B4-BE49-F238E27FC236}">
                <a16:creationId xmlns:a16="http://schemas.microsoft.com/office/drawing/2014/main" id="{65294BDA-2393-79CB-0FB5-801AF3CB9658}"/>
              </a:ext>
            </a:extLst>
          </p:cNvPr>
          <p:cNvSpPr txBox="1"/>
          <p:nvPr/>
        </p:nvSpPr>
        <p:spPr>
          <a:xfrm>
            <a:off x="9258207" y="4253843"/>
            <a:ext cx="23885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noProof="0" dirty="0"/>
              <a:t>Foam ionization by a tailored ns-pulse</a:t>
            </a:r>
            <a:endParaRPr lang="en-US" sz="1500" i="1" noProof="0" dirty="0"/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BE93032E-BF5C-496A-5F0E-EFF31CF335B9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AB963554-AEFF-E648-2E10-0CD9B9C4DF85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27" name="Gruppieren 26">
                <a:extLst>
                  <a:ext uri="{FF2B5EF4-FFF2-40B4-BE49-F238E27FC236}">
                    <a16:creationId xmlns:a16="http://schemas.microsoft.com/office/drawing/2014/main" id="{478F77A5-5613-70BE-CAEE-1F56B67AD546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29" name="Gerader Verbinder 28">
                  <a:extLst>
                    <a:ext uri="{FF2B5EF4-FFF2-40B4-BE49-F238E27FC236}">
                      <a16:creationId xmlns:a16="http://schemas.microsoft.com/office/drawing/2014/main" id="{A4F7628B-DF26-5ECB-11E7-EB40A574FE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30" name="Picture 4">
                  <a:extLst>
                    <a:ext uri="{FF2B5EF4-FFF2-40B4-BE49-F238E27FC236}">
                      <a16:creationId xmlns:a16="http://schemas.microsoft.com/office/drawing/2014/main" id="{F8074D6E-0036-5045-4DD1-7310B4AE28E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1" name="Textfeld 8">
                  <a:extLst>
                    <a:ext uri="{FF2B5EF4-FFF2-40B4-BE49-F238E27FC236}">
                      <a16:creationId xmlns:a16="http://schemas.microsoft.com/office/drawing/2014/main" id="{1006B7A5-BA2D-D85E-D6B4-02ACC60EEB10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5/16</a:t>
                  </a:r>
                </a:p>
              </p:txBody>
            </p:sp>
          </p:grpSp>
          <p:pic>
            <p:nvPicPr>
              <p:cNvPr id="28" name="Picture 2">
                <a:extLst>
                  <a:ext uri="{FF2B5EF4-FFF2-40B4-BE49-F238E27FC236}">
                    <a16:creationId xmlns:a16="http://schemas.microsoft.com/office/drawing/2014/main" id="{EA6C1E84-B8B7-2D9F-CEF2-E1C1B37D1D1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E2BA728C-AB9D-3C26-164E-AD9C5070251D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9725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ADD5B-9B54-ECE7-95BE-9FE2B5642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329C57A5-CDE2-CACA-B81D-A7A447DE6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E649D8F2-A2EB-501C-2C7E-8608C4F5AFAF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itel 1">
            <a:extLst>
              <a:ext uri="{FF2B5EF4-FFF2-40B4-BE49-F238E27FC236}">
                <a16:creationId xmlns:a16="http://schemas.microsoft.com/office/drawing/2014/main" id="{BC455A66-1CBF-81A9-BF0E-F6B8EDD27726}"/>
              </a:ext>
            </a:extLst>
          </p:cNvPr>
          <p:cNvSpPr txBox="1">
            <a:spLocks/>
          </p:cNvSpPr>
          <p:nvPr/>
        </p:nvSpPr>
        <p:spPr>
          <a:xfrm>
            <a:off x="838080" y="-170199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endParaRPr lang="en-US" sz="3600" noProof="0" dirty="0">
              <a:latin typeface="Calibri  "/>
            </a:endParaRPr>
          </a:p>
        </p:txBody>
      </p:sp>
      <p:grpSp>
        <p:nvGrpSpPr>
          <p:cNvPr id="92" name="Gruppieren 91">
            <a:extLst>
              <a:ext uri="{FF2B5EF4-FFF2-40B4-BE49-F238E27FC236}">
                <a16:creationId xmlns:a16="http://schemas.microsoft.com/office/drawing/2014/main" id="{AF06764D-5C66-6ECC-42D4-4BA5AED7E0FC}"/>
              </a:ext>
            </a:extLst>
          </p:cNvPr>
          <p:cNvGrpSpPr/>
          <p:nvPr/>
        </p:nvGrpSpPr>
        <p:grpSpPr>
          <a:xfrm>
            <a:off x="434656" y="1655427"/>
            <a:ext cx="6774212" cy="2855029"/>
            <a:chOff x="7941" y="-1624"/>
            <a:chExt cx="6774854" cy="2855801"/>
          </a:xfrm>
        </p:grpSpPr>
        <p:grpSp>
          <p:nvGrpSpPr>
            <p:cNvPr id="93" name="Gruppieren 92">
              <a:extLst>
                <a:ext uri="{FF2B5EF4-FFF2-40B4-BE49-F238E27FC236}">
                  <a16:creationId xmlns:a16="http://schemas.microsoft.com/office/drawing/2014/main" id="{1217049B-92C7-00C1-E712-62AE8990DE43}"/>
                </a:ext>
              </a:extLst>
            </p:cNvPr>
            <p:cNvGrpSpPr/>
            <p:nvPr/>
          </p:nvGrpSpPr>
          <p:grpSpPr>
            <a:xfrm>
              <a:off x="7941" y="-1624"/>
              <a:ext cx="6774854" cy="2855801"/>
              <a:chOff x="7941" y="-1624"/>
              <a:chExt cx="6774854" cy="2855801"/>
            </a:xfrm>
          </p:grpSpPr>
          <p:grpSp>
            <p:nvGrpSpPr>
              <p:cNvPr id="95" name="Gruppieren 94">
                <a:extLst>
                  <a:ext uri="{FF2B5EF4-FFF2-40B4-BE49-F238E27FC236}">
                    <a16:creationId xmlns:a16="http://schemas.microsoft.com/office/drawing/2014/main" id="{03A9B078-AB4F-D3D6-0032-76754AA15652}"/>
                  </a:ext>
                </a:extLst>
              </p:cNvPr>
              <p:cNvGrpSpPr/>
              <p:nvPr/>
            </p:nvGrpSpPr>
            <p:grpSpPr>
              <a:xfrm>
                <a:off x="7941" y="-1624"/>
                <a:ext cx="6774854" cy="2855801"/>
                <a:chOff x="7941" y="-1624"/>
                <a:chExt cx="6774854" cy="2855801"/>
              </a:xfrm>
            </p:grpSpPr>
            <p:pic>
              <p:nvPicPr>
                <p:cNvPr id="97" name="Picture 10" descr="A picture containing text, stationary, envelope&#10;&#10;Description automatically generated">
                  <a:extLst>
                    <a:ext uri="{FF2B5EF4-FFF2-40B4-BE49-F238E27FC236}">
                      <a16:creationId xmlns:a16="http://schemas.microsoft.com/office/drawing/2014/main" id="{288D8575-C025-AA7B-2443-5E66CAA4A73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955" b="98130" l="9966" r="89920">
                              <a14:foregroundMark x1="51269" y1="91006" x2="51269" y2="91006"/>
                              <a14:foregroundMark x1="43426" y1="94088" x2="22054" y2="94896"/>
                              <a14:foregroundMark x1="22054" y1="94896" x2="11936" y2="75745"/>
                              <a14:foregroundMark x1="11936" y1="75745" x2="34142" y2="64780"/>
                              <a14:foregroundMark x1="34142" y1="64780" x2="40546" y2="89186"/>
                              <a14:foregroundMark x1="40546" y1="89186" x2="40432" y2="94290"/>
                              <a14:foregroundMark x1="27207" y1="98130" x2="12088" y2="98130"/>
                              <a14:backgroundMark x1="76885" y1="79434" x2="69420" y2="28146"/>
                              <a14:backgroundMark x1="69420" y1="28146" x2="88026" y2="46387"/>
                              <a14:backgroundMark x1="88026" y1="46387" x2="83175" y2="70288"/>
                              <a14:backgroundMark x1="83175" y1="70288" x2="76317" y2="4568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400000">
                  <a:off x="4326610" y="397992"/>
                  <a:ext cx="2806885" cy="2105485"/>
                </a:xfrm>
                <a:prstGeom prst="rect">
                  <a:avLst/>
                </a:prstGeom>
              </p:spPr>
            </p:pic>
            <p:grpSp>
              <p:nvGrpSpPr>
                <p:cNvPr id="98" name="Gruppieren 97">
                  <a:extLst>
                    <a:ext uri="{FF2B5EF4-FFF2-40B4-BE49-F238E27FC236}">
                      <a16:creationId xmlns:a16="http://schemas.microsoft.com/office/drawing/2014/main" id="{69E0D7E8-88DC-C059-C26B-74DE7C7561DE}"/>
                    </a:ext>
                  </a:extLst>
                </p:cNvPr>
                <p:cNvGrpSpPr/>
                <p:nvPr/>
              </p:nvGrpSpPr>
              <p:grpSpPr>
                <a:xfrm>
                  <a:off x="7941" y="-1624"/>
                  <a:ext cx="6500248" cy="2233284"/>
                  <a:chOff x="7941" y="-1624"/>
                  <a:chExt cx="6500248" cy="2233284"/>
                </a:xfrm>
              </p:grpSpPr>
              <p:grpSp>
                <p:nvGrpSpPr>
                  <p:cNvPr id="99" name="Gruppieren 98">
                    <a:extLst>
                      <a:ext uri="{FF2B5EF4-FFF2-40B4-BE49-F238E27FC236}">
                        <a16:creationId xmlns:a16="http://schemas.microsoft.com/office/drawing/2014/main" id="{ED60D770-FDCC-DDF6-37D3-538D3436DC8B}"/>
                      </a:ext>
                    </a:extLst>
                  </p:cNvPr>
                  <p:cNvGrpSpPr/>
                  <p:nvPr/>
                </p:nvGrpSpPr>
                <p:grpSpPr>
                  <a:xfrm>
                    <a:off x="7941" y="-1624"/>
                    <a:ext cx="6500248" cy="2233284"/>
                    <a:chOff x="7950" y="135155"/>
                    <a:chExt cx="6507415" cy="2233688"/>
                  </a:xfrm>
                </p:grpSpPr>
                <p:grpSp>
                  <p:nvGrpSpPr>
                    <p:cNvPr id="103" name="Gruppieren 102">
                      <a:extLst>
                        <a:ext uri="{FF2B5EF4-FFF2-40B4-BE49-F238E27FC236}">
                          <a16:creationId xmlns:a16="http://schemas.microsoft.com/office/drawing/2014/main" id="{5B8EE977-1CC6-DAEE-462F-9D2B871480D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950" y="135155"/>
                      <a:ext cx="6507415" cy="2233688"/>
                      <a:chOff x="-1" y="135155"/>
                      <a:chExt cx="6507527" cy="2233688"/>
                    </a:xfrm>
                  </p:grpSpPr>
                  <p:grpSp>
                    <p:nvGrpSpPr>
                      <p:cNvPr id="105" name="Gruppieren 104">
                        <a:extLst>
                          <a:ext uri="{FF2B5EF4-FFF2-40B4-BE49-F238E27FC236}">
                            <a16:creationId xmlns:a16="http://schemas.microsoft.com/office/drawing/2014/main" id="{BD6BD305-20A4-06A2-44C9-7F3EB71AC537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-1" y="135155"/>
                        <a:ext cx="6507527" cy="2233688"/>
                        <a:chOff x="-1" y="87365"/>
                        <a:chExt cx="6507832" cy="2234002"/>
                      </a:xfrm>
                    </p:grpSpPr>
                    <p:grpSp>
                      <p:nvGrpSpPr>
                        <p:cNvPr id="107" name="Gruppieren 106">
                          <a:extLst>
                            <a:ext uri="{FF2B5EF4-FFF2-40B4-BE49-F238E27FC236}">
                              <a16:creationId xmlns:a16="http://schemas.microsoft.com/office/drawing/2014/main" id="{B1D5EF30-A3B1-BD86-2B07-400055EA0982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-1" y="132344"/>
                          <a:ext cx="3427973" cy="2189023"/>
                          <a:chOff x="-1" y="49794"/>
                          <a:chExt cx="3427973" cy="2189023"/>
                        </a:xfrm>
                      </p:grpSpPr>
                      <p:grpSp>
                        <p:nvGrpSpPr>
                          <p:cNvPr id="113" name="Group 40">
                            <a:extLst>
                              <a:ext uri="{FF2B5EF4-FFF2-40B4-BE49-F238E27FC236}">
                                <a16:creationId xmlns:a16="http://schemas.microsoft.com/office/drawing/2014/main" id="{A5019F88-92D8-5D40-DC86-527BF6079679}"/>
                              </a:ext>
                            </a:extLst>
                          </p:cNvPr>
                          <p:cNvGrpSpPr/>
                          <p:nvPr/>
                        </p:nvGrpSpPr>
                        <p:grpSpPr>
                          <a:xfrm>
                            <a:off x="-1" y="49794"/>
                            <a:ext cx="3427973" cy="2189023"/>
                            <a:chOff x="-1" y="47105"/>
                            <a:chExt cx="4572000" cy="3260330"/>
                          </a:xfrm>
                        </p:grpSpPr>
                        <p:pic>
                          <p:nvPicPr>
                            <p:cNvPr id="117" name="Picture 11">
                              <a:extLst>
                                <a:ext uri="{FF2B5EF4-FFF2-40B4-BE49-F238E27FC236}">
                                  <a16:creationId xmlns:a16="http://schemas.microsoft.com/office/drawing/2014/main" id="{138E493D-6753-2816-4EB3-DDBDA0AE5CFB}"/>
                                </a:ext>
                              </a:extLst>
                            </p:cNvPr>
                            <p:cNvPicPr>
                              <a:picLocks noChangeAspect="1"/>
                            </p:cNvPicPr>
                            <p:nvPr/>
                          </p:nvPicPr>
                          <p:blipFill rotWithShape="1">
                            <a:blip r:embed="rId6" cstate="print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 l="5147" r="25065"/>
                            <a:stretch/>
                          </p:blipFill>
                          <p:spPr>
                            <a:xfrm>
                              <a:off x="-1" y="47105"/>
                              <a:ext cx="4572000" cy="3260330"/>
                            </a:xfrm>
                            <a:prstGeom prst="rect">
                              <a:avLst/>
                            </a:prstGeom>
                          </p:spPr>
                        </p:pic>
                        <p:cxnSp>
                          <p:nvCxnSpPr>
                            <p:cNvPr id="118" name="Straight Connector 13">
                              <a:extLst>
                                <a:ext uri="{FF2B5EF4-FFF2-40B4-BE49-F238E27FC236}">
                                  <a16:creationId xmlns:a16="http://schemas.microsoft.com/office/drawing/2014/main" id="{9703F6F8-5AC0-8118-FBCD-288F1C0493FD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V="1">
                              <a:off x="2857022" y="1059282"/>
                              <a:ext cx="651974" cy="324885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19" name="Straight Connector 15">
                              <a:extLst>
                                <a:ext uri="{FF2B5EF4-FFF2-40B4-BE49-F238E27FC236}">
                                  <a16:creationId xmlns:a16="http://schemas.microsoft.com/office/drawing/2014/main" id="{F347032B-D40F-26BC-EF53-F3D4F86CBA0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V="1">
                              <a:off x="2857022" y="840392"/>
                              <a:ext cx="716015" cy="540329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20" name="Straight Connector 25">
                              <a:extLst>
                                <a:ext uri="{FF2B5EF4-FFF2-40B4-BE49-F238E27FC236}">
                                  <a16:creationId xmlns:a16="http://schemas.microsoft.com/office/drawing/2014/main" id="{65F9D95E-A223-0144-FFD4-7FF6766234EF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 flipV="1">
                              <a:off x="2113097" y="836946"/>
                              <a:ext cx="743925" cy="543775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  <p:cxnSp>
                          <p:nvCxnSpPr>
                            <p:cNvPr id="121" name="Straight Connector 31">
                              <a:extLst>
                                <a:ext uri="{FF2B5EF4-FFF2-40B4-BE49-F238E27FC236}">
                                  <a16:creationId xmlns:a16="http://schemas.microsoft.com/office/drawing/2014/main" id="{7FEDB188-EEAD-0609-7477-4197E65A0B91}"/>
                                </a:ext>
                              </a:extLst>
                            </p:cNvPr>
                            <p:cNvCxnSpPr>
                              <a:cxnSpLocks/>
                            </p:cNvCxnSpPr>
                            <p:nvPr/>
                          </p:nvCxnSpPr>
                          <p:spPr>
                            <a:xfrm flipH="1">
                              <a:off x="2364169" y="1380721"/>
                              <a:ext cx="492853" cy="442263"/>
                            </a:xfrm>
                            <a:prstGeom prst="line">
                              <a:avLst/>
                            </a:prstGeom>
                            <a:ln>
                              <a:solidFill>
                                <a:schemeClr val="bg1"/>
                              </a:solidFill>
                            </a:ln>
                          </p:spPr>
                          <p:style>
                            <a:lnRef idx="1">
                              <a:schemeClr val="accent1"/>
                            </a:lnRef>
                            <a:fillRef idx="0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tx1"/>
                            </a:fontRef>
                          </p:style>
                        </p:cxnSp>
                      </p:grpSp>
                      <p:sp>
                        <p:nvSpPr>
                          <p:cNvPr id="114" name="TextBox 28">
                            <a:extLst>
                              <a:ext uri="{FF2B5EF4-FFF2-40B4-BE49-F238E27FC236}">
                                <a16:creationId xmlns:a16="http://schemas.microsoft.com/office/drawing/2014/main" id="{A0227C00-5364-33A4-9EC2-7E7C3443D131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159661" y="401161"/>
                            <a:ext cx="1726995" cy="416878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800"/>
                              </a:spcAft>
                              <a:buNone/>
                            </a:pPr>
                            <a:r>
                              <a:rPr lang="en-US" sz="11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TLD Spectrometer</a:t>
                            </a:r>
                            <a:endParaRPr lang="en-US" sz="1200" kern="100" noProof="0" dirty="0">
                              <a:effectLst/>
                              <a:latin typeface="Times New Roman" panose="02020603050405020304" pitchFamily="18" charset="0"/>
                              <a:ea typeface="Aptos" panose="020B00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5" name="TextBox 23">
                            <a:extLst>
                              <a:ext uri="{FF2B5EF4-FFF2-40B4-BE49-F238E27FC236}">
                                <a16:creationId xmlns:a16="http://schemas.microsoft.com/office/drawing/2014/main" id="{E99693AD-EE4B-ADE4-B95F-8B2971947498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2238660" y="1574268"/>
                            <a:ext cx="919281" cy="43257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800"/>
                              </a:spcAft>
                              <a:buNone/>
                            </a:pPr>
                            <a:r>
                              <a:rPr lang="en-US" sz="11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Focus-Diagnostic</a:t>
                            </a:r>
                            <a:endParaRPr lang="en-US" sz="1200" kern="100" noProof="0" dirty="0">
                              <a:effectLst/>
                              <a:latin typeface="Times New Roman" panose="02020603050405020304" pitchFamily="18" charset="0"/>
                              <a:ea typeface="Aptos" panose="020B0004020202020204" pitchFamily="34" charset="0"/>
                            </a:endParaRPr>
                          </a:p>
                        </p:txBody>
                      </p:sp>
                      <p:sp>
                        <p:nvSpPr>
                          <p:cNvPr id="116" name="TextBox 27">
                            <a:extLst>
                              <a:ext uri="{FF2B5EF4-FFF2-40B4-BE49-F238E27FC236}">
                                <a16:creationId xmlns:a16="http://schemas.microsoft.com/office/drawing/2014/main" id="{79C4897E-E15B-FDFD-D30E-2A4476BA457C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1206277" y="1585503"/>
                            <a:ext cx="828392" cy="43249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>
                              <a:lnSpc>
                                <a:spcPct val="115000"/>
                              </a:lnSpc>
                              <a:spcAft>
                                <a:spcPts val="800"/>
                              </a:spcAft>
                              <a:buNone/>
                            </a:pPr>
                            <a:r>
                              <a:rPr lang="en-US" sz="11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0.99T-MS</a:t>
                            </a:r>
                            <a:br>
                              <a:rPr lang="en-US" sz="11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</a:br>
                            <a:r>
                              <a:rPr lang="en-US" sz="11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   +170°</a:t>
                            </a:r>
                            <a:endParaRPr lang="en-US" sz="1200" kern="100" noProof="0" dirty="0">
                              <a:effectLst/>
                              <a:latin typeface="Times New Roman" panose="02020603050405020304" pitchFamily="18" charset="0"/>
                              <a:ea typeface="Aptos" panose="020B0004020202020204" pitchFamily="34" charset="0"/>
                            </a:endParaRPr>
                          </a:p>
                        </p:txBody>
                      </p:sp>
                    </p:grpSp>
                    <p:grpSp>
                      <p:nvGrpSpPr>
                        <p:cNvPr id="108" name="Gruppieren 107">
                          <a:extLst>
                            <a:ext uri="{FF2B5EF4-FFF2-40B4-BE49-F238E27FC236}">
                              <a16:creationId xmlns:a16="http://schemas.microsoft.com/office/drawing/2014/main" id="{2C35A4CF-8718-A8D1-0C48-FD1E3311A347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645121" y="87365"/>
                          <a:ext cx="1862710" cy="1819766"/>
                          <a:chOff x="123921" y="87365"/>
                          <a:chExt cx="1862710" cy="1819766"/>
                        </a:xfrm>
                      </p:grpSpPr>
                      <p:sp>
                        <p:nvSpPr>
                          <p:cNvPr id="109" name="TextBox 33">
                            <a:extLst>
                              <a:ext uri="{FF2B5EF4-FFF2-40B4-BE49-F238E27FC236}">
                                <a16:creationId xmlns:a16="http://schemas.microsoft.com/office/drawing/2014/main" id="{5ECA4CCE-A46F-468E-C018-7AD75FBF804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172101">
                            <a:off x="130663" y="87365"/>
                            <a:ext cx="1337374" cy="260387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no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800"/>
                              </a:spcAft>
                              <a:buNone/>
                            </a:pPr>
                            <a:r>
                              <a:rPr lang="en-US" sz="12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100 mm</a:t>
                            </a:r>
                            <a:endParaRPr lang="en-US" sz="1200" kern="100" noProof="0" dirty="0">
                              <a:effectLst/>
                              <a:latin typeface="Times New Roman" panose="02020603050405020304" pitchFamily="18" charset="0"/>
                              <a:ea typeface="Aptos" panose="020B0004020202020204" pitchFamily="34" charset="0"/>
                            </a:endParaRPr>
                          </a:p>
                        </p:txBody>
                      </p:sp>
                      <p:cxnSp>
                        <p:nvCxnSpPr>
                          <p:cNvPr id="110" name="Straight Arrow Connector 16">
                            <a:extLst>
                              <a:ext uri="{FF2B5EF4-FFF2-40B4-BE49-F238E27FC236}">
                                <a16:creationId xmlns:a16="http://schemas.microsoft.com/office/drawing/2014/main" id="{4ED2179B-357B-B00E-A473-14ABC4A90F4B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614181" y="452468"/>
                            <a:ext cx="194744" cy="1454663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headEnd type="triangle"/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11" name="TextBox 39">
                            <a:extLst>
                              <a:ext uri="{FF2B5EF4-FFF2-40B4-BE49-F238E27FC236}">
                                <a16:creationId xmlns:a16="http://schemas.microsoft.com/office/drawing/2014/main" id="{FE6E8402-A24C-02A7-73D3-14A34846837F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 rot="4931307">
                            <a:off x="1278960" y="1013041"/>
                            <a:ext cx="1123676" cy="291666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>
                              <a:lnSpc>
                                <a:spcPct val="115000"/>
                              </a:lnSpc>
                              <a:spcAft>
                                <a:spcPts val="800"/>
                              </a:spcAft>
                              <a:buNone/>
                            </a:pPr>
                            <a:r>
                              <a:rPr lang="en-US" sz="1200" b="1" kern="1200" noProof="0" dirty="0">
                                <a:solidFill>
                                  <a:srgbClr val="000000"/>
                                </a:solidFill>
                                <a:effectLst/>
                                <a:latin typeface="Calibri" panose="020F0502020204030204" pitchFamily="34" charset="0"/>
                                <a:ea typeface="Aptos" panose="020B0004020202020204" pitchFamily="34" charset="0"/>
                              </a:rPr>
                              <a:t>100 mm</a:t>
                            </a:r>
                            <a:endParaRPr lang="en-US" sz="1200" kern="100" noProof="0" dirty="0">
                              <a:effectLst/>
                              <a:latin typeface="Times New Roman" panose="02020603050405020304" pitchFamily="18" charset="0"/>
                              <a:ea typeface="Aptos" panose="020B0004020202020204" pitchFamily="34" charset="0"/>
                            </a:endParaRPr>
                          </a:p>
                        </p:txBody>
                      </p:sp>
                      <p:cxnSp>
                        <p:nvCxnSpPr>
                          <p:cNvPr id="112" name="Straight Arrow Connector 43">
                            <a:extLst>
                              <a:ext uri="{FF2B5EF4-FFF2-40B4-BE49-F238E27FC236}">
                                <a16:creationId xmlns:a16="http://schemas.microsoft.com/office/drawing/2014/main" id="{7053476C-AF30-5506-64F3-C93BB2714E1F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23921" y="319534"/>
                            <a:ext cx="1334131" cy="49546"/>
                          </a:xfrm>
                          <a:prstGeom prst="straightConnector1">
                            <a:avLst/>
                          </a:prstGeom>
                          <a:ln w="19050">
                            <a:solidFill>
                              <a:srgbClr val="FF0000"/>
                            </a:solidFill>
                            <a:headEnd type="triangle"/>
                            <a:tailEnd type="triangle"/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0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tx1"/>
                          </a:fontRef>
                        </p:style>
                      </p:cxnSp>
                    </p:grpSp>
                  </p:grpSp>
                  <p:cxnSp>
                    <p:nvCxnSpPr>
                      <p:cNvPr id="106" name="Straight Arrow Connector 9">
                        <a:extLst>
                          <a:ext uri="{FF2B5EF4-FFF2-40B4-BE49-F238E27FC236}">
                            <a16:creationId xmlns:a16="http://schemas.microsoft.com/office/drawing/2014/main" id="{260CBD10-1493-9379-6CE3-957FAEDB7014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365373" y="1129688"/>
                        <a:ext cx="1954980" cy="152600"/>
                      </a:xfrm>
                      <a:prstGeom prst="straightConnector1">
                        <a:avLst/>
                      </a:prstGeom>
                      <a:ln w="28575">
                        <a:solidFill>
                          <a:schemeClr val="tx1"/>
                        </a:solidFill>
                        <a:tailEnd type="triangle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sp>
                  <p:nvSpPr>
                    <p:cNvPr id="104" name="Textfeld 2">
                      <a:extLst>
                        <a:ext uri="{FF2B5EF4-FFF2-40B4-BE49-F238E27FC236}">
                          <a16:creationId xmlns:a16="http://schemas.microsoft.com/office/drawing/2014/main" id="{DA8235C4-44DB-90E1-B348-04287211C1CD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 rot="19904147">
                      <a:off x="89855" y="1707453"/>
                      <a:ext cx="1109277" cy="264278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100" b="1" kern="100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</a:rPr>
                        <a:t>ps- &amp; ns-pulse</a:t>
                      </a:r>
                      <a:endParaRPr lang="en-US" sz="1200" kern="100" noProof="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</a:endParaRPr>
                    </a:p>
                  </p:txBody>
                </p:sp>
              </p:grpSp>
              <p:sp>
                <p:nvSpPr>
                  <p:cNvPr id="100" name="TextBox 27">
                    <a:extLst>
                      <a:ext uri="{FF2B5EF4-FFF2-40B4-BE49-F238E27FC236}">
                        <a16:creationId xmlns:a16="http://schemas.microsoft.com/office/drawing/2014/main" id="{2F7FAA70-75B3-6AD1-CE0C-55D4110FC26A}"/>
                      </a:ext>
                    </a:extLst>
                  </p:cNvPr>
                  <p:cNvSpPr txBox="1"/>
                  <p:nvPr/>
                </p:nvSpPr>
                <p:spPr>
                  <a:xfrm>
                    <a:off x="2305635" y="0"/>
                    <a:ext cx="827518" cy="432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0.99T-MS</a:t>
                    </a:r>
                    <a:b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</a:b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   0°, -5°</a:t>
                    </a:r>
                    <a:endParaRPr lang="en-US" sz="1200" kern="100" noProof="0" dirty="0">
                      <a:effectLst/>
                      <a:latin typeface="Times New Roman" panose="02020603050405020304" pitchFamily="18" charset="0"/>
                      <a:ea typeface="Aptos" panose="020B0004020202020204" pitchFamily="34" charset="0"/>
                    </a:endParaRPr>
                  </a:p>
                </p:txBody>
              </p:sp>
              <p:sp>
                <p:nvSpPr>
                  <p:cNvPr id="101" name="TextBox 27">
                    <a:extLst>
                      <a:ext uri="{FF2B5EF4-FFF2-40B4-BE49-F238E27FC236}">
                        <a16:creationId xmlns:a16="http://schemas.microsoft.com/office/drawing/2014/main" id="{9A2AA7A3-EE0A-488E-D32D-5F77CA9A848D}"/>
                      </a:ext>
                    </a:extLst>
                  </p:cNvPr>
                  <p:cNvSpPr txBox="1"/>
                  <p:nvPr/>
                </p:nvSpPr>
                <p:spPr>
                  <a:xfrm>
                    <a:off x="628300" y="56098"/>
                    <a:ext cx="827518" cy="43243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0.99T-MS</a:t>
                    </a:r>
                    <a:b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</a:b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     -80°</a:t>
                    </a:r>
                    <a:endParaRPr lang="en-US" sz="1200" kern="100" noProof="0" dirty="0">
                      <a:effectLst/>
                      <a:latin typeface="Times New Roman" panose="02020603050405020304" pitchFamily="18" charset="0"/>
                      <a:ea typeface="Aptos" panose="020B0004020202020204" pitchFamily="34" charset="0"/>
                    </a:endParaRPr>
                  </a:p>
                </p:txBody>
              </p:sp>
              <p:cxnSp>
                <p:nvCxnSpPr>
                  <p:cNvPr id="102" name="Gerader Verbinder 101">
                    <a:extLst>
                      <a:ext uri="{FF2B5EF4-FFF2-40B4-BE49-F238E27FC236}">
                        <a16:creationId xmlns:a16="http://schemas.microsoft.com/office/drawing/2014/main" id="{90E2501F-BBA1-FC79-5C86-4A8E21B53570}"/>
                      </a:ext>
                    </a:extLst>
                  </p:cNvPr>
                  <p:cNvCxnSpPr/>
                  <p:nvPr/>
                </p:nvCxnSpPr>
                <p:spPr>
                  <a:xfrm>
                    <a:off x="2019534" y="605860"/>
                    <a:ext cx="524510" cy="97155"/>
                  </a:xfrm>
                  <a:prstGeom prst="line">
                    <a:avLst/>
                  </a:prstGeom>
                  <a:ln w="12700"/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96" name="TextBox 23">
                <a:extLst>
                  <a:ext uri="{FF2B5EF4-FFF2-40B4-BE49-F238E27FC236}">
                    <a16:creationId xmlns:a16="http://schemas.microsoft.com/office/drawing/2014/main" id="{0F0B77C6-4026-2701-A724-C259F672617D}"/>
                  </a:ext>
                </a:extLst>
              </p:cNvPr>
              <p:cNvSpPr txBox="1"/>
              <p:nvPr/>
            </p:nvSpPr>
            <p:spPr>
              <a:xfrm rot="20811850">
                <a:off x="5102238" y="1612365"/>
                <a:ext cx="1248147" cy="291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US" sz="1200" b="1" kern="1200" noProof="0" dirty="0">
                    <a:effectLst/>
                    <a:latin typeface="Calibri" panose="020F0502020204030204" pitchFamily="34" charset="0"/>
                    <a:ea typeface="Aptos" panose="020B0004020202020204" pitchFamily="34" charset="0"/>
                  </a:rPr>
                  <a:t>Nuclear probes</a:t>
                </a:r>
                <a:endParaRPr lang="en-US" sz="1200" kern="100" noProof="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</a:endParaRPr>
              </a:p>
            </p:txBody>
          </p:sp>
        </p:grpSp>
        <p:cxnSp>
          <p:nvCxnSpPr>
            <p:cNvPr id="94" name="Gerade Verbindung mit Pfeil 93">
              <a:extLst>
                <a:ext uri="{FF2B5EF4-FFF2-40B4-BE49-F238E27FC236}">
                  <a16:creationId xmlns:a16="http://schemas.microsoft.com/office/drawing/2014/main" id="{D1DA79C7-A891-85F0-7C56-B65C0B0B87A2}"/>
                </a:ext>
              </a:extLst>
            </p:cNvPr>
            <p:cNvCxnSpPr/>
            <p:nvPr/>
          </p:nvCxnSpPr>
          <p:spPr>
            <a:xfrm flipH="1" flipV="1">
              <a:off x="5659316" y="1409380"/>
              <a:ext cx="45719" cy="2950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4" name="Straight Arrow Connector 9">
            <a:extLst>
              <a:ext uri="{FF2B5EF4-FFF2-40B4-BE49-F238E27FC236}">
                <a16:creationId xmlns:a16="http://schemas.microsoft.com/office/drawing/2014/main" id="{E34801F5-EF61-775A-B2B4-59A3AEF3E421}"/>
              </a:ext>
            </a:extLst>
          </p:cNvPr>
          <p:cNvCxnSpPr>
            <a:cxnSpLocks/>
          </p:cNvCxnSpPr>
          <p:nvPr/>
        </p:nvCxnSpPr>
        <p:spPr>
          <a:xfrm flipH="1">
            <a:off x="2261257" y="2770326"/>
            <a:ext cx="310116" cy="123304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Grafik 125">
            <a:extLst>
              <a:ext uri="{FF2B5EF4-FFF2-40B4-BE49-F238E27FC236}">
                <a16:creationId xmlns:a16="http://schemas.microsoft.com/office/drawing/2014/main" id="{1B931EA3-913E-C892-7481-F61FC3EE2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1321" y="4083175"/>
            <a:ext cx="2779121" cy="2102361"/>
          </a:xfrm>
          <a:prstGeom prst="rect">
            <a:avLst/>
          </a:prstGeom>
        </p:spPr>
      </p:pic>
      <p:grpSp>
        <p:nvGrpSpPr>
          <p:cNvPr id="128" name="Gruppieren 127">
            <a:extLst>
              <a:ext uri="{FF2B5EF4-FFF2-40B4-BE49-F238E27FC236}">
                <a16:creationId xmlns:a16="http://schemas.microsoft.com/office/drawing/2014/main" id="{F796498F-0FDA-2F7A-DCA2-ED275F94CABB}"/>
              </a:ext>
            </a:extLst>
          </p:cNvPr>
          <p:cNvGrpSpPr/>
          <p:nvPr/>
        </p:nvGrpSpPr>
        <p:grpSpPr>
          <a:xfrm>
            <a:off x="7875268" y="1731335"/>
            <a:ext cx="3583933" cy="2172543"/>
            <a:chOff x="209856" y="1541816"/>
            <a:chExt cx="3583933" cy="2172543"/>
          </a:xfrm>
        </p:grpSpPr>
        <p:pic>
          <p:nvPicPr>
            <p:cNvPr id="129" name="Grafik 128" descr="Ein Bild, das Text, Tastatur enthält.&#10;&#10;KI-generierte Inhalte können fehlerhaft sein.">
              <a:extLst>
                <a:ext uri="{FF2B5EF4-FFF2-40B4-BE49-F238E27FC236}">
                  <a16:creationId xmlns:a16="http://schemas.microsoft.com/office/drawing/2014/main" id="{8E073406-F261-F7C6-32D7-1F9FCF029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66408" y="1541816"/>
              <a:ext cx="3127381" cy="1909753"/>
            </a:xfrm>
            <a:prstGeom prst="rect">
              <a:avLst/>
            </a:prstGeom>
          </p:spPr>
        </p:pic>
        <p:cxnSp>
          <p:nvCxnSpPr>
            <p:cNvPr id="130" name="Straight Arrow Connector 16">
              <a:extLst>
                <a:ext uri="{FF2B5EF4-FFF2-40B4-BE49-F238E27FC236}">
                  <a16:creationId xmlns:a16="http://schemas.microsoft.com/office/drawing/2014/main" id="{2C96B459-D75F-9AA9-60FA-3344ECDD0603}"/>
                </a:ext>
              </a:extLst>
            </p:cNvPr>
            <p:cNvCxnSpPr>
              <a:cxnSpLocks/>
            </p:cNvCxnSpPr>
            <p:nvPr/>
          </p:nvCxnSpPr>
          <p:spPr>
            <a:xfrm rot="120000">
              <a:off x="936931" y="1887322"/>
              <a:ext cx="46355" cy="46037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TextBox 33">
              <a:extLst>
                <a:ext uri="{FF2B5EF4-FFF2-40B4-BE49-F238E27FC236}">
                  <a16:creationId xmlns:a16="http://schemas.microsoft.com/office/drawing/2014/main" id="{DF5BF449-1EE2-E48C-259D-C0DBEF982857}"/>
                </a:ext>
              </a:extLst>
            </p:cNvPr>
            <p:cNvSpPr txBox="1"/>
            <p:nvPr/>
          </p:nvSpPr>
          <p:spPr>
            <a:xfrm>
              <a:off x="209856" y="1993367"/>
              <a:ext cx="770890" cy="29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2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7.5 mm</a:t>
              </a:r>
              <a:endParaRPr lang="en-US" sz="1200" b="1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  <p:cxnSp>
          <p:nvCxnSpPr>
            <p:cNvPr id="132" name="Straight Arrow Connector 16">
              <a:extLst>
                <a:ext uri="{FF2B5EF4-FFF2-40B4-BE49-F238E27FC236}">
                  <a16:creationId xmlns:a16="http://schemas.microsoft.com/office/drawing/2014/main" id="{7C580AA7-E0BD-D95C-0CEF-C0E4448BE34C}"/>
                </a:ext>
              </a:extLst>
            </p:cNvPr>
            <p:cNvCxnSpPr>
              <a:cxnSpLocks/>
            </p:cNvCxnSpPr>
            <p:nvPr/>
          </p:nvCxnSpPr>
          <p:spPr>
            <a:xfrm rot="180000" flipV="1">
              <a:off x="1051701" y="2401992"/>
              <a:ext cx="474980" cy="4635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TextBox 33">
              <a:extLst>
                <a:ext uri="{FF2B5EF4-FFF2-40B4-BE49-F238E27FC236}">
                  <a16:creationId xmlns:a16="http://schemas.microsoft.com/office/drawing/2014/main" id="{277A4E2F-EE1B-7F3D-1F94-D6AB7F092C84}"/>
                </a:ext>
              </a:extLst>
            </p:cNvPr>
            <p:cNvSpPr txBox="1"/>
            <p:nvPr/>
          </p:nvSpPr>
          <p:spPr>
            <a:xfrm rot="21251749">
              <a:off x="954682" y="2440230"/>
              <a:ext cx="775970" cy="29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2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7.5 mm</a:t>
              </a:r>
              <a:endParaRPr lang="en-US" sz="1200" b="1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  <p:cxnSp>
          <p:nvCxnSpPr>
            <p:cNvPr id="134" name="Straight Arrow Connector 16">
              <a:extLst>
                <a:ext uri="{FF2B5EF4-FFF2-40B4-BE49-F238E27FC236}">
                  <a16:creationId xmlns:a16="http://schemas.microsoft.com/office/drawing/2014/main" id="{982E42B5-9CE6-6F41-3D0C-5E6E8BE2BBD5}"/>
                </a:ext>
              </a:extLst>
            </p:cNvPr>
            <p:cNvCxnSpPr>
              <a:cxnSpLocks/>
            </p:cNvCxnSpPr>
            <p:nvPr/>
          </p:nvCxnSpPr>
          <p:spPr>
            <a:xfrm>
              <a:off x="1515625" y="2710242"/>
              <a:ext cx="80010" cy="66167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TextBox 33">
              <a:extLst>
                <a:ext uri="{FF2B5EF4-FFF2-40B4-BE49-F238E27FC236}">
                  <a16:creationId xmlns:a16="http://schemas.microsoft.com/office/drawing/2014/main" id="{373D0311-BBA9-776D-FB3B-D90C591B4390}"/>
                </a:ext>
              </a:extLst>
            </p:cNvPr>
            <p:cNvSpPr txBox="1"/>
            <p:nvPr/>
          </p:nvSpPr>
          <p:spPr>
            <a:xfrm>
              <a:off x="838080" y="2941382"/>
              <a:ext cx="702945" cy="34861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2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 mm</a:t>
              </a:r>
              <a:endParaRPr lang="en-US" sz="1200" b="1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  <p:cxnSp>
          <p:nvCxnSpPr>
            <p:cNvPr id="136" name="Straight Arrow Connector 16">
              <a:extLst>
                <a:ext uri="{FF2B5EF4-FFF2-40B4-BE49-F238E27FC236}">
                  <a16:creationId xmlns:a16="http://schemas.microsoft.com/office/drawing/2014/main" id="{8EDEE289-F2B7-EE9E-B30E-8B11448834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2315" y="3368102"/>
              <a:ext cx="643890" cy="45085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33">
              <a:extLst>
                <a:ext uri="{FF2B5EF4-FFF2-40B4-BE49-F238E27FC236}">
                  <a16:creationId xmlns:a16="http://schemas.microsoft.com/office/drawing/2014/main" id="{F2B844B0-0C55-A5DC-92E5-0E6CEC838D7A}"/>
                </a:ext>
              </a:extLst>
            </p:cNvPr>
            <p:cNvSpPr txBox="1"/>
            <p:nvPr/>
          </p:nvSpPr>
          <p:spPr>
            <a:xfrm rot="21330475">
              <a:off x="1355922" y="3421650"/>
              <a:ext cx="1336675" cy="29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2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15 mm</a:t>
              </a:r>
              <a:endParaRPr lang="en-US" sz="1200" b="1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</p:grpSp>
      <p:sp>
        <p:nvSpPr>
          <p:cNvPr id="138" name="TextBox 2">
            <a:extLst>
              <a:ext uri="{FF2B5EF4-FFF2-40B4-BE49-F238E27FC236}">
                <a16:creationId xmlns:a16="http://schemas.microsoft.com/office/drawing/2014/main" id="{7E670BF0-3495-03D6-9F14-8F2C63D1407D}"/>
              </a:ext>
            </a:extLst>
          </p:cNvPr>
          <p:cNvSpPr txBox="1"/>
          <p:nvPr/>
        </p:nvSpPr>
        <p:spPr>
          <a:xfrm>
            <a:off x="3944411" y="1367880"/>
            <a:ext cx="471180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noProof="0" dirty="0"/>
              <a:t>Nuclear Probes on Thin Copper Plates (4 cm to TCC)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13B6D1-87E7-6C99-3B6A-AAAB40F7757E}"/>
              </a:ext>
            </a:extLst>
          </p:cNvPr>
          <p:cNvSpPr txBox="1">
            <a:spLocks/>
          </p:cNvSpPr>
          <p:nvPr/>
        </p:nvSpPr>
        <p:spPr>
          <a:xfrm>
            <a:off x="838380" y="634246"/>
            <a:ext cx="6865416" cy="57486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P-21-00005 </a:t>
            </a:r>
            <a:r>
              <a:rPr lang="en-US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Experimental Setup 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C6A3E494-9DB3-41BB-3000-98BD1FFBC7A9}"/>
              </a:ext>
            </a:extLst>
          </p:cNvPr>
          <p:cNvGrpSpPr>
            <a:grpSpLocks noChangeAspect="1"/>
          </p:cNvGrpSpPr>
          <p:nvPr/>
        </p:nvGrpSpPr>
        <p:grpSpPr>
          <a:xfrm>
            <a:off x="440251" y="4064904"/>
            <a:ext cx="3469219" cy="2184602"/>
            <a:chOff x="8030812" y="4178941"/>
            <a:chExt cx="2932429" cy="1846580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D36E1572-72A5-5B03-B87E-C92F7DC58059}"/>
                </a:ext>
              </a:extLst>
            </p:cNvPr>
            <p:cNvGrpSpPr/>
            <p:nvPr/>
          </p:nvGrpSpPr>
          <p:grpSpPr>
            <a:xfrm>
              <a:off x="8030812" y="4178941"/>
              <a:ext cx="2932429" cy="1846580"/>
              <a:chOff x="8030812" y="4178941"/>
              <a:chExt cx="2932429" cy="1846580"/>
            </a:xfrm>
          </p:grpSpPr>
          <p:grpSp>
            <p:nvGrpSpPr>
              <p:cNvPr id="6" name="Gruppieren 5">
                <a:extLst>
                  <a:ext uri="{FF2B5EF4-FFF2-40B4-BE49-F238E27FC236}">
                    <a16:creationId xmlns:a16="http://schemas.microsoft.com/office/drawing/2014/main" id="{87978D4D-3734-03ED-40A6-39280840A0F8}"/>
                  </a:ext>
                </a:extLst>
              </p:cNvPr>
              <p:cNvGrpSpPr/>
              <p:nvPr/>
            </p:nvGrpSpPr>
            <p:grpSpPr>
              <a:xfrm>
                <a:off x="8030812" y="4178941"/>
                <a:ext cx="2932429" cy="1846580"/>
                <a:chOff x="-35798" y="-80110"/>
                <a:chExt cx="2939759" cy="1849574"/>
              </a:xfrm>
            </p:grpSpPr>
            <p:grpSp>
              <p:nvGrpSpPr>
                <p:cNvPr id="10" name="Gruppieren 9">
                  <a:extLst>
                    <a:ext uri="{FF2B5EF4-FFF2-40B4-BE49-F238E27FC236}">
                      <a16:creationId xmlns:a16="http://schemas.microsoft.com/office/drawing/2014/main" id="{368ED594-EE68-ECF3-CC63-F6F01690D4D5}"/>
                    </a:ext>
                  </a:extLst>
                </p:cNvPr>
                <p:cNvGrpSpPr/>
                <p:nvPr/>
              </p:nvGrpSpPr>
              <p:grpSpPr>
                <a:xfrm>
                  <a:off x="-35798" y="-80110"/>
                  <a:ext cx="2939759" cy="1849574"/>
                  <a:chOff x="-35807" y="-80127"/>
                  <a:chExt cx="2940378" cy="1849989"/>
                </a:xfrm>
              </p:grpSpPr>
              <p:grpSp>
                <p:nvGrpSpPr>
                  <p:cNvPr id="14" name="Gruppieren 13">
                    <a:extLst>
                      <a:ext uri="{FF2B5EF4-FFF2-40B4-BE49-F238E27FC236}">
                        <a16:creationId xmlns:a16="http://schemas.microsoft.com/office/drawing/2014/main" id="{ED21B8DF-1877-7247-7C40-BA6AD72AC7E7}"/>
                      </a:ext>
                    </a:extLst>
                  </p:cNvPr>
                  <p:cNvGrpSpPr/>
                  <p:nvPr/>
                </p:nvGrpSpPr>
                <p:grpSpPr>
                  <a:xfrm>
                    <a:off x="-35807" y="-80127"/>
                    <a:ext cx="2940378" cy="1849989"/>
                    <a:chOff x="-35807" y="-80127"/>
                    <a:chExt cx="2940378" cy="1849989"/>
                  </a:xfrm>
                </p:grpSpPr>
                <p:grpSp>
                  <p:nvGrpSpPr>
                    <p:cNvPr id="19" name="Gruppieren 18">
                      <a:extLst>
                        <a:ext uri="{FF2B5EF4-FFF2-40B4-BE49-F238E27FC236}">
                          <a16:creationId xmlns:a16="http://schemas.microsoft.com/office/drawing/2014/main" id="{FB59AB25-343B-FCAF-BD00-A92901F612D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-35807" y="-80127"/>
                      <a:ext cx="2940378" cy="1831219"/>
                      <a:chOff x="2065311" y="-80175"/>
                      <a:chExt cx="2941242" cy="1832142"/>
                    </a:xfrm>
                  </p:grpSpPr>
                  <p:grpSp>
                    <p:nvGrpSpPr>
                      <p:cNvPr id="21" name="Gruppieren 20">
                        <a:extLst>
                          <a:ext uri="{FF2B5EF4-FFF2-40B4-BE49-F238E27FC236}">
                            <a16:creationId xmlns:a16="http://schemas.microsoft.com/office/drawing/2014/main" id="{C128F09F-229B-9E02-279C-C8A35B2CC900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2196606" y="-80175"/>
                        <a:ext cx="2711665" cy="1832142"/>
                        <a:chOff x="1511857" y="-6234"/>
                        <a:chExt cx="2713201" cy="1834414"/>
                      </a:xfrm>
                    </p:grpSpPr>
                    <p:sp>
                      <p:nvSpPr>
                        <p:cNvPr id="56" name="Rechteck 55">
                          <a:extLst>
                            <a:ext uri="{FF2B5EF4-FFF2-40B4-BE49-F238E27FC236}">
                              <a16:creationId xmlns:a16="http://schemas.microsoft.com/office/drawing/2014/main" id="{3EBB914F-68FE-1326-C22D-DB4BC019AB2F}"/>
                            </a:ext>
                          </a:extLst>
                        </p:cNvPr>
                        <p:cNvSpPr/>
                        <p:nvPr/>
                      </p:nvSpPr>
                      <p:spPr bwMode="auto">
                        <a:xfrm>
                          <a:off x="1511857" y="-6234"/>
                          <a:ext cx="2713201" cy="422994"/>
                        </a:xfrm>
                        <a:prstGeom prst="rect">
                          <a:avLst/>
                        </a:prstGeom>
                        <a:noFill/>
                        <a:ln w="0">
                          <a:noFill/>
                        </a:ln>
                      </p:spPr>
                      <p:style>
                        <a:lnRef idx="0">
                          <a:srgbClr val="000000"/>
                        </a:lnRef>
                        <a:fillRef idx="0">
                          <a:srgbClr val="000000"/>
                        </a:fillRef>
                        <a:effectRef idx="0">
                          <a:srgbClr val="000000"/>
                        </a:effectRef>
                        <a:fontRef idx="minor"/>
                      </p:style>
                      <p:txBody>
                        <a:bodyPr lIns="0" tIns="0" rIns="0" bIns="0" anchor="t">
                          <a:noAutofit/>
                        </a:bodyPr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710"/>
                            </a:spcAft>
                            <a:buNone/>
                          </a:pPr>
                          <a:r>
                            <a:rPr lang="en-US" sz="1200" b="1" kern="1200" noProof="0" dirty="0">
                              <a:solidFill>
                                <a:srgbClr val="000000"/>
                              </a:solidFill>
                              <a:effectLst/>
                              <a:ea typeface="Palatino Linotype" panose="02040502050505030304" pitchFamily="18" charset="0"/>
                            </a:rPr>
                            <a:t>Target Set-</a:t>
                          </a:r>
                          <a:r>
                            <a:rPr lang="en-US" sz="1200" b="1" noProof="0" dirty="0">
                              <a:solidFill>
                                <a:srgbClr val="000000"/>
                              </a:solidFill>
                              <a:ea typeface="Palatino Linotype" panose="02040502050505030304" pitchFamily="18" charset="0"/>
                            </a:rPr>
                            <a:t>U</a:t>
                          </a:r>
                          <a:r>
                            <a:rPr lang="en-US" sz="1200" b="1" kern="1200" noProof="0" dirty="0">
                              <a:solidFill>
                                <a:srgbClr val="000000"/>
                              </a:solidFill>
                              <a:effectLst/>
                              <a:ea typeface="Palatino Linotype" panose="02040502050505030304" pitchFamily="18" charset="0"/>
                            </a:rPr>
                            <a:t>p</a:t>
                          </a:r>
                          <a:endParaRPr lang="en-US" sz="1200" kern="100" noProof="0" dirty="0">
                            <a:effectLst/>
                            <a:latin typeface="Times New Roman" panose="02020603050405020304" pitchFamily="18" charset="0"/>
                            <a:ea typeface="Aptos" panose="020B0004020202020204" pitchFamily="34" charset="0"/>
                          </a:endParaRPr>
                        </a:p>
                      </p:txBody>
                    </p:sp>
                    <p:pic>
                      <p:nvPicPr>
                        <p:cNvPr id="57" name="Grafik 56">
                          <a:extLst>
                            <a:ext uri="{FF2B5EF4-FFF2-40B4-BE49-F238E27FC236}">
                              <a16:creationId xmlns:a16="http://schemas.microsoft.com/office/drawing/2014/main" id="{9513486B-8ECA-5CF8-6AA4-EC7611738CE6}"/>
                            </a:ext>
                          </a:extLst>
                        </p:cNvPr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5988" y="306824"/>
                          <a:ext cx="1162820" cy="15213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grpSp>
                  <p:cxnSp>
                    <p:nvCxnSpPr>
                      <p:cNvPr id="30" name="Gerade Verbindung mit Pfeil 29">
                        <a:extLst>
                          <a:ext uri="{FF2B5EF4-FFF2-40B4-BE49-F238E27FC236}">
                            <a16:creationId xmlns:a16="http://schemas.microsoft.com/office/drawing/2014/main" id="{02D2CD8A-384C-3750-098A-039B8F649660}"/>
                          </a:ext>
                        </a:extLst>
                      </p:cNvPr>
                      <p:cNvCxnSpPr/>
                      <p:nvPr/>
                    </p:nvCxnSpPr>
                    <p:spPr>
                      <a:xfrm flipV="1">
                        <a:off x="2687216" y="889441"/>
                        <a:ext cx="334516" cy="45719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4"/>
                      </a:lnRef>
                      <a:fillRef idx="0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0" name="Textfeld 2">
                        <a:extLst>
                          <a:ext uri="{FF2B5EF4-FFF2-40B4-BE49-F238E27FC236}">
                            <a16:creationId xmlns:a16="http://schemas.microsoft.com/office/drawing/2014/main" id="{843EE0D8-3425-39D7-95EA-B83F60B2E830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113073" y="802238"/>
                        <a:ext cx="723723" cy="39766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1 mm </a:t>
                        </a:r>
                        <a:b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</a:b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In probe</a:t>
                        </a:r>
                        <a:endParaRPr lang="en-US" sz="1100" b="1" kern="100" noProof="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</a:endParaRPr>
                      </a:p>
                    </p:txBody>
                  </p:sp>
                  <p:cxnSp>
                    <p:nvCxnSpPr>
                      <p:cNvPr id="51" name="Gerade Verbindung mit Pfeil 50">
                        <a:extLst>
                          <a:ext uri="{FF2B5EF4-FFF2-40B4-BE49-F238E27FC236}">
                            <a16:creationId xmlns:a16="http://schemas.microsoft.com/office/drawing/2014/main" id="{66FC0142-3ED5-5657-DD8E-A81D9B4C96B4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84127" y="461727"/>
                        <a:ext cx="381191" cy="365315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4"/>
                      </a:lnRef>
                      <a:fillRef idx="0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2" name="Textfeld 2">
                        <a:extLst>
                          <a:ext uri="{FF2B5EF4-FFF2-40B4-BE49-F238E27FC236}">
                            <a16:creationId xmlns:a16="http://schemas.microsoft.com/office/drawing/2014/main" id="{A7689113-E8B7-9FD4-7234-585FC9FF1B01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065311" y="189343"/>
                        <a:ext cx="913617" cy="562603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 algn="ctr"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2 mm W, </a:t>
                        </a:r>
                        <a:b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</a:b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1 mm Au</a:t>
                        </a:r>
                        <a:b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</a:b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converter</a:t>
                        </a:r>
                        <a:endParaRPr lang="en-US" sz="1100" b="1" kern="100" noProof="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</a:endParaRPr>
                      </a:p>
                    </p:txBody>
                  </p:sp>
                  <p:cxnSp>
                    <p:nvCxnSpPr>
                      <p:cNvPr id="53" name="Gerade Verbindung mit Pfeil 52">
                        <a:extLst>
                          <a:ext uri="{FF2B5EF4-FFF2-40B4-BE49-F238E27FC236}">
                            <a16:creationId xmlns:a16="http://schemas.microsoft.com/office/drawing/2014/main" id="{1868A7ED-5D4C-B485-CB2B-03C3F5F0CFFD}"/>
                          </a:ext>
                        </a:extLst>
                      </p:cNvPr>
                      <p:cNvCxnSpPr/>
                      <p:nvPr/>
                    </p:nvCxnSpPr>
                    <p:spPr>
                      <a:xfrm>
                        <a:off x="2787859" y="342295"/>
                        <a:ext cx="486094" cy="429667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4"/>
                      </a:lnRef>
                      <a:fillRef idx="0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4" name="Gerade Verbindung mit Pfeil 53">
                        <a:extLst>
                          <a:ext uri="{FF2B5EF4-FFF2-40B4-BE49-F238E27FC236}">
                            <a16:creationId xmlns:a16="http://schemas.microsoft.com/office/drawing/2014/main" id="{D9E15E5D-20F8-3B6F-ECEB-30F245AC9A96}"/>
                          </a:ext>
                        </a:extLst>
                      </p:cNvPr>
                      <p:cNvCxnSpPr/>
                      <p:nvPr/>
                    </p:nvCxnSpPr>
                    <p:spPr>
                      <a:xfrm flipH="1">
                        <a:off x="3699688" y="734350"/>
                        <a:ext cx="360837" cy="81667"/>
                      </a:xfrm>
                      <a:prstGeom prst="straightConnector1">
                        <a:avLst/>
                      </a:prstGeom>
                      <a:ln>
                        <a:tailEnd type="triangle"/>
                      </a:ln>
                    </p:spPr>
                    <p:style>
                      <a:lnRef idx="1">
                        <a:schemeClr val="accent4"/>
                      </a:lnRef>
                      <a:fillRef idx="0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55" name="Textfeld 2">
                        <a:extLst>
                          <a:ext uri="{FF2B5EF4-FFF2-40B4-BE49-F238E27FC236}">
                            <a16:creationId xmlns:a16="http://schemas.microsoft.com/office/drawing/2014/main" id="{20D7E0A5-EF79-ACD3-5544-970FD40211D2}"/>
                          </a:ext>
                        </a:extLst>
                      </p:cNvPr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3856624" y="207504"/>
                        <a:ext cx="1149929" cy="39766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rot="0" vert="horz" wrap="square" lIns="91440" tIns="45720" rIns="91440" bIns="45720" anchor="t" anchorCtr="0">
                        <a:spAutoFit/>
                      </a:bodyPr>
                      <a:lstStyle/>
                      <a:p>
                        <a:pPr>
                          <a:lnSpc>
                            <a:spcPct val="115000"/>
                          </a:lnSpc>
                          <a:spcAft>
                            <a:spcPts val="800"/>
                          </a:spcAft>
                          <a:buNone/>
                        </a:pP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1 mm Foam,</a:t>
                        </a:r>
                        <a:b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</a:br>
                        <a:r>
                          <a:rPr lang="en-US" sz="1100" b="1" kern="100" noProof="0" dirty="0">
                            <a:effectLst/>
                            <a:latin typeface="Calibri" panose="020F0502020204030204" pitchFamily="34" charset="0"/>
                            <a:ea typeface="Aptos" panose="020B0004020202020204" pitchFamily="34" charset="0"/>
                          </a:rPr>
                          <a:t>in copper washer</a:t>
                        </a:r>
                        <a:endParaRPr lang="en-US" sz="1100" b="1" kern="100" noProof="0" dirty="0">
                          <a:effectLst/>
                          <a:latin typeface="Times New Roman" panose="02020603050405020304" pitchFamily="18" charset="0"/>
                          <a:ea typeface="Aptos" panose="020B0004020202020204" pitchFamily="34" charset="0"/>
                        </a:endParaRPr>
                      </a:p>
                    </p:txBody>
                  </p:sp>
                </p:grpSp>
                <p:sp>
                  <p:nvSpPr>
                    <p:cNvPr id="20" name="Rechteck 19">
                      <a:extLst>
                        <a:ext uri="{FF2B5EF4-FFF2-40B4-BE49-F238E27FC236}">
                          <a16:creationId xmlns:a16="http://schemas.microsoft.com/office/drawing/2014/main" id="{7C78708D-A2D4-98AF-4245-6A3E00E16E0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449" y="173870"/>
                      <a:ext cx="2710870" cy="1595992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en-US" noProof="0" dirty="0"/>
                    </a:p>
                  </p:txBody>
                </p:sp>
              </p:grpSp>
              <p:pic>
                <p:nvPicPr>
                  <p:cNvPr id="15" name="Grafik 14" descr="Ein Bild, das Essen, Screenshot, Snack, Nachspeise enthält.&#10;&#10;KI-generierte Inhalte können fehlerhaft sein.">
                    <a:extLst>
                      <a:ext uri="{FF2B5EF4-FFF2-40B4-BE49-F238E27FC236}">
                        <a16:creationId xmlns:a16="http://schemas.microsoft.com/office/drawing/2014/main" id="{EC51E568-F25F-0C26-6E10-5DA8C63E41E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>
                    <a:extLst>
                      <a:ext uri="{BEBA8EAE-BF5A-486C-A8C5-ECC9F3942E4B}">
                        <a14:imgProps xmlns:a14="http://schemas.microsoft.com/office/drawing/2010/main">
                          <a14:imgLayer r:embed="rId11">
                            <a14:imgEffect>
                              <a14:backgroundRemoval t="4357" b="93361" l="9969" r="89720">
                                <a14:foregroundMark x1="37539" y1="9959" x2="60436" y2="45021"/>
                                <a14:foregroundMark x1="60436" y1="45021" x2="52804" y2="90041"/>
                                <a14:foregroundMark x1="52804" y1="90041" x2="45639" y2="88589"/>
                                <a14:foregroundMark x1="45016" y1="4564" x2="56075" y2="5187"/>
                                <a14:foregroundMark x1="65888" y1="35270" x2="69626" y2="35477"/>
                                <a14:foregroundMark x1="69626" y1="35477" x2="68536" y2="31328"/>
                                <a14:foregroundMark x1="67913" y1="32365" x2="66822" y2="26971"/>
                                <a14:foregroundMark x1="65265" y1="35270" x2="68536" y2="27386"/>
                                <a14:foregroundMark x1="49533" y1="93361" x2="62150" y2="88589"/>
                                <a14:backgroundMark x1="33645" y1="11203" x2="31308" y2="92324"/>
                                <a14:backgroundMark x1="31308" y1="92324" x2="23209" y2="54979"/>
                                <a14:backgroundMark x1="23209" y1="54979" x2="27882" y2="9336"/>
                                <a14:backgroundMark x1="27882" y1="9336" x2="28972" y2="8714"/>
                                <a14:backgroundMark x1="69531" y1="23434" x2="73988" y2="9336"/>
                                <a14:backgroundMark x1="62773" y1="44813" x2="64378" y2="39736"/>
                                <a14:backgroundMark x1="73988" y1="9336" x2="77414" y2="61203"/>
                                <a14:backgroundMark x1="77414" y1="61203" x2="76480" y2="65353"/>
                              </a14:backgroundRemoval>
                            </a14:imgEffect>
                          </a14:imgLayer>
                        </a14:imgProps>
                      </a:ext>
                    </a:extLst>
                  </a:blip>
                  <a:stretch/>
                </p:blipFill>
                <p:spPr bwMode="auto">
                  <a:xfrm>
                    <a:off x="1868347" y="1179109"/>
                    <a:ext cx="783590" cy="58610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16" name="Textfeld 11">
                    <a:extLst>
                      <a:ext uri="{FF2B5EF4-FFF2-40B4-BE49-F238E27FC236}">
                        <a16:creationId xmlns:a16="http://schemas.microsoft.com/office/drawing/2014/main" id="{7007E0D2-1345-1F8A-B507-45AC0F8FF366}"/>
                      </a:ext>
                    </a:extLst>
                  </p:cNvPr>
                  <p:cNvSpPr txBox="1"/>
                  <p:nvPr/>
                </p:nvSpPr>
                <p:spPr>
                  <a:xfrm>
                    <a:off x="1880227" y="808284"/>
                    <a:ext cx="951856" cy="39746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Foam target, </a:t>
                    </a:r>
                    <a:b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</a:br>
                    <a:r>
                      <a:rPr lang="en-US" sz="1100" b="1" kern="1200" noProof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CHO, 8 mg/cc</a:t>
                    </a:r>
                    <a:endParaRPr lang="en-US" sz="1100" b="1" kern="100" noProof="0" dirty="0">
                      <a:effectLst/>
                      <a:latin typeface="Times New Roman" panose="02020603050405020304" pitchFamily="18" charset="0"/>
                      <a:ea typeface="Aptos" panose="020B0004020202020204" pitchFamily="34" charset="0"/>
                    </a:endParaRPr>
                  </a:p>
                </p:txBody>
              </p:sp>
              <p:cxnSp>
                <p:nvCxnSpPr>
                  <p:cNvPr id="17" name="Gerade Verbindung mit Pfeil 16">
                    <a:extLst>
                      <a:ext uri="{FF2B5EF4-FFF2-40B4-BE49-F238E27FC236}">
                        <a16:creationId xmlns:a16="http://schemas.microsoft.com/office/drawing/2014/main" id="{326B4C01-6B02-8C1E-D1E1-B346672423A0}"/>
                      </a:ext>
                    </a:extLst>
                  </p:cNvPr>
                  <p:cNvCxnSpPr/>
                  <p:nvPr/>
                </p:nvCxnSpPr>
                <p:spPr>
                  <a:xfrm>
                    <a:off x="1405711" y="1056275"/>
                    <a:ext cx="567953" cy="263380"/>
                  </a:xfrm>
                  <a:prstGeom prst="straightConnector1">
                    <a:avLst/>
                  </a:prstGeom>
                  <a:ln>
                    <a:tailEnd type="triangle"/>
                  </a:ln>
                </p:spPr>
                <p:style>
                  <a:lnRef idx="1">
                    <a:schemeClr val="accent4"/>
                  </a:lnRef>
                  <a:fillRef idx="0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" name="Textfeld 2">
                    <a:extLst>
                      <a:ext uri="{FF2B5EF4-FFF2-40B4-BE49-F238E27FC236}">
                        <a16:creationId xmlns:a16="http://schemas.microsoft.com/office/drawing/2014/main" id="{39A81D5A-B23E-F81A-D184-626C68D42949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7503" y="1306938"/>
                    <a:ext cx="595831" cy="3974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sp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800"/>
                      </a:spcAft>
                      <a:buNone/>
                    </a:pPr>
                    <a:r>
                      <a:rPr lang="en-US" sz="1100" b="1" kern="100" noProof="0" dirty="0">
                        <a:effectLst/>
                        <a:latin typeface="Calibri" panose="020F0502020204030204" pitchFamily="34" charset="0"/>
                        <a:ea typeface="Aptos" panose="020B0004020202020204" pitchFamily="34" charset="0"/>
                      </a:rPr>
                      <a:t>0.2 mm Al-tape</a:t>
                    </a:r>
                    <a:endParaRPr lang="en-US" sz="1100" b="1" kern="100" noProof="0" dirty="0">
                      <a:effectLst/>
                      <a:latin typeface="Times New Roman" panose="02020603050405020304" pitchFamily="18" charset="0"/>
                      <a:ea typeface="Aptos" panose="020B0004020202020204" pitchFamily="34" charset="0"/>
                    </a:endParaRPr>
                  </a:p>
                </p:txBody>
              </p:sp>
            </p:grpSp>
            <p:cxnSp>
              <p:nvCxnSpPr>
                <p:cNvPr id="13" name="Gerade Verbindung mit Pfeil 12">
                  <a:extLst>
                    <a:ext uri="{FF2B5EF4-FFF2-40B4-BE49-F238E27FC236}">
                      <a16:creationId xmlns:a16="http://schemas.microsoft.com/office/drawing/2014/main" id="{8614AFFB-D5C8-3D60-6821-A10B1429FDA5}"/>
                    </a:ext>
                  </a:extLst>
                </p:cNvPr>
                <p:cNvCxnSpPr/>
                <p:nvPr/>
              </p:nvCxnSpPr>
              <p:spPr>
                <a:xfrm flipV="1">
                  <a:off x="641308" y="1044554"/>
                  <a:ext cx="202915" cy="286606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4"/>
                </a:lnRef>
                <a:fillRef idx="0">
                  <a:schemeClr val="accent4"/>
                </a:fillRef>
                <a:effectRef idx="0">
                  <a:schemeClr val="accent4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" name="Textfeld 2">
                <a:extLst>
                  <a:ext uri="{FF2B5EF4-FFF2-40B4-BE49-F238E27FC236}">
                    <a16:creationId xmlns:a16="http://schemas.microsoft.com/office/drawing/2014/main" id="{5477B040-6A1D-DD4C-7616-E1C95AC099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02134" y="4851056"/>
                <a:ext cx="694055" cy="2321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800"/>
                  </a:spcAft>
                  <a:buNone/>
                </a:pPr>
                <a:r>
                  <a:rPr lang="en-US" sz="1100" b="1" kern="100" noProof="0" dirty="0">
                    <a:effectLst/>
                    <a:latin typeface="Calibri" panose="020F0502020204030204" pitchFamily="34" charset="0"/>
                    <a:ea typeface="Aptos" panose="020B0004020202020204" pitchFamily="34" charset="0"/>
                  </a:rPr>
                  <a:t>Al holder</a:t>
                </a:r>
                <a:endParaRPr lang="en-US" sz="1100" b="1" kern="100" noProof="0" dirty="0">
                  <a:effectLst/>
                  <a:latin typeface="Times New Roman" panose="02020603050405020304" pitchFamily="18" charset="0"/>
                  <a:ea typeface="Aptos" panose="020B0004020202020204" pitchFamily="34" charset="0"/>
                </a:endParaRPr>
              </a:p>
            </p:txBody>
          </p:sp>
        </p:grpSp>
        <p:cxnSp>
          <p:nvCxnSpPr>
            <p:cNvPr id="7" name="Gerade Verbindung mit Pfeil 6">
              <a:extLst>
                <a:ext uri="{FF2B5EF4-FFF2-40B4-BE49-F238E27FC236}">
                  <a16:creationId xmlns:a16="http://schemas.microsoft.com/office/drawing/2014/main" id="{887B5B79-E086-C4D8-B177-452C62979A0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391264" y="4802310"/>
              <a:ext cx="440923" cy="34402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9">
            <a:extLst>
              <a:ext uri="{FF2B5EF4-FFF2-40B4-BE49-F238E27FC236}">
                <a16:creationId xmlns:a16="http://schemas.microsoft.com/office/drawing/2014/main" id="{BD981EDD-939C-A74B-E9CD-994026C55CF2}"/>
              </a:ext>
            </a:extLst>
          </p:cNvPr>
          <p:cNvCxnSpPr>
            <a:cxnSpLocks/>
          </p:cNvCxnSpPr>
          <p:nvPr/>
        </p:nvCxnSpPr>
        <p:spPr>
          <a:xfrm flipV="1">
            <a:off x="6645166" y="2770326"/>
            <a:ext cx="1609728" cy="46485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893EE7EA-BDC3-8A00-8D86-FDC8C1051AF5}"/>
              </a:ext>
            </a:extLst>
          </p:cNvPr>
          <p:cNvSpPr txBox="1"/>
          <p:nvPr/>
        </p:nvSpPr>
        <p:spPr>
          <a:xfrm>
            <a:off x="4044301" y="4343278"/>
            <a:ext cx="442666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39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noProof="0" dirty="0"/>
              <a:t>Detectors used:</a:t>
            </a:r>
            <a:br>
              <a:rPr lang="en-US" sz="1700" noProof="0" dirty="0"/>
            </a:br>
            <a:r>
              <a:rPr lang="en-US" sz="1700" noProof="0" dirty="0"/>
              <a:t>- </a:t>
            </a:r>
            <a:r>
              <a:rPr lang="en-US" sz="1600" noProof="0" dirty="0"/>
              <a:t>High-purity germanium detectors (</a:t>
            </a:r>
            <a:r>
              <a:rPr lang="en-US" sz="1600" noProof="0" dirty="0" err="1"/>
              <a:t>HPGe</a:t>
            </a:r>
            <a:r>
              <a:rPr lang="en-US" sz="1600" noProof="0" dirty="0"/>
              <a:t>)</a:t>
            </a:r>
            <a:br>
              <a:rPr lang="en-US" sz="1600" noProof="0" dirty="0"/>
            </a:br>
            <a:r>
              <a:rPr lang="en-US" sz="1600" noProof="0" dirty="0"/>
              <a:t>- Model: GEM-S5020P4-B</a:t>
            </a:r>
          </a:p>
          <a:p>
            <a:pPr marL="457200" indent="-3960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noProof="0" dirty="0">
                <a:sym typeface="Wingdings" panose="05000000000000000000" pitchFamily="2" charset="2"/>
              </a:rPr>
              <a:t>Background reduction through:</a:t>
            </a:r>
            <a:br>
              <a:rPr lang="en-US" sz="1700" noProof="0" dirty="0">
                <a:sym typeface="Wingdings" panose="05000000000000000000" pitchFamily="2" charset="2"/>
              </a:rPr>
            </a:br>
            <a:r>
              <a:rPr lang="en-US" sz="1600" noProof="0" dirty="0">
                <a:sym typeface="Wingdings" panose="05000000000000000000" pitchFamily="2" charset="2"/>
              </a:rPr>
              <a:t>- Nitrogen cooling</a:t>
            </a:r>
            <a:br>
              <a:rPr lang="en-US" sz="1600" noProof="0" dirty="0">
                <a:sym typeface="Wingdings" panose="05000000000000000000" pitchFamily="2" charset="2"/>
              </a:rPr>
            </a:br>
            <a:r>
              <a:rPr lang="en-US" sz="1600" noProof="0" dirty="0">
                <a:sym typeface="Wingdings" panose="05000000000000000000" pitchFamily="2" charset="2"/>
              </a:rPr>
              <a:t>- Lead shielding</a:t>
            </a:r>
            <a:endParaRPr lang="en-US" sz="1600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28B8A242-A605-BD84-E063-E47C51CCB589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8C98149C-FB4F-4A86-9947-CEB318CF261E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034E736A-B9B0-97EA-48CA-60633B475B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8FD8649D-19C7-DFF0-78E1-C6E982748A07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9" name="Textfeld 28">
                  <a:extLst>
                    <a:ext uri="{FF2B5EF4-FFF2-40B4-BE49-F238E27FC236}">
                      <a16:creationId xmlns:a16="http://schemas.microsoft.com/office/drawing/2014/main" id="{AA4300F2-9FB7-8DAF-9805-E60776E41492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31" name="Picture 4">
                  <a:extLst>
                    <a:ext uri="{FF2B5EF4-FFF2-40B4-BE49-F238E27FC236}">
                      <a16:creationId xmlns:a16="http://schemas.microsoft.com/office/drawing/2014/main" id="{6EE03D3C-D523-0B40-8C53-50F7977026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7" name="Textfeld 8">
                <a:extLst>
                  <a:ext uri="{FF2B5EF4-FFF2-40B4-BE49-F238E27FC236}">
                    <a16:creationId xmlns:a16="http://schemas.microsoft.com/office/drawing/2014/main" id="{24493A45-8D18-EF90-8AD9-A520B1B29597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6/16</a:t>
                </a:r>
              </a:p>
            </p:txBody>
          </p:sp>
        </p:grp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C574B0F6-DCDD-BE57-3CA0-584EB741DF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86625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03C92-8F41-15C5-1AFB-9BB0F39B8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B670CA67-38E4-0208-A40E-7F19D4D97C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7D719112-7610-65FC-D681-85F190CFA582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" name="Titel 1">
            <a:extLst>
              <a:ext uri="{FF2B5EF4-FFF2-40B4-BE49-F238E27FC236}">
                <a16:creationId xmlns:a16="http://schemas.microsoft.com/office/drawing/2014/main" id="{CE722A0D-9AF7-4BC9-DF07-D482C590F544}"/>
              </a:ext>
            </a:extLst>
          </p:cNvPr>
          <p:cNvSpPr txBox="1">
            <a:spLocks/>
          </p:cNvSpPr>
          <p:nvPr/>
        </p:nvSpPr>
        <p:spPr>
          <a:xfrm>
            <a:off x="814142" y="448351"/>
            <a:ext cx="6190957" cy="802792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endParaRPr lang="en-US" sz="3600" noProof="0" dirty="0">
              <a:latin typeface="Calibri  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1474BDC-117E-7699-C5F2-A90F428731A0}"/>
              </a:ext>
            </a:extLst>
          </p:cNvPr>
          <p:cNvSpPr txBox="1">
            <a:spLocks/>
          </p:cNvSpPr>
          <p:nvPr/>
        </p:nvSpPr>
        <p:spPr>
          <a:xfrm>
            <a:off x="838380" y="471796"/>
            <a:ext cx="5196660" cy="7841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Nuclear Diagnostics</a:t>
            </a:r>
          </a:p>
          <a:p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Autoradiography Using Thin Copper Foils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1840EA3-3E8D-48D7-BDD3-F5BF3020A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172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26">
                <a:extLst>
                  <a:ext uri="{FF2B5EF4-FFF2-40B4-BE49-F238E27FC236}">
                    <a16:creationId xmlns:a16="http://schemas.microsoft.com/office/drawing/2014/main" id="{DDD795DA-680C-E8BC-A8CD-4BD6495D98C7}"/>
                  </a:ext>
                </a:extLst>
              </p:cNvPr>
              <p:cNvSpPr txBox="1"/>
              <p:nvPr/>
            </p:nvSpPr>
            <p:spPr>
              <a:xfrm>
                <a:off x="8360206" y="4632959"/>
                <a:ext cx="3831794" cy="13930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0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700" b="0" i="0" noProof="0" smtClean="0">
                            <a:latin typeface="Cambria Math" panose="02040503050406030204" pitchFamily="18" charset="0"/>
                          </a:rPr>
                          <m:t>E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700" b="0" i="0" noProof="0" smtClean="0">
                            <a:latin typeface="Cambria Math" panose="02040503050406030204" pitchFamily="18" charset="0"/>
                          </a:rPr>
                          <m:t>th</m:t>
                        </m:r>
                      </m:sub>
                    </m:sSub>
                    <m:r>
                      <a:rPr lang="en-US" sz="1700" b="0" i="0" noProof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700" b="0" noProof="0" dirty="0">
                    <a:latin typeface="Calibri  "/>
                    <a:ea typeface="Tahoma" panose="020B0604030504040204" pitchFamily="34" charset="0"/>
                    <a:cs typeface="Calibri" panose="020F0502020204030204" pitchFamily="34" charset="0"/>
                  </a:rPr>
                  <a:t> 10.8 MeV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700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700" b="0" i="1" noProof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700" b="0" i="0" noProof="0" smtClean="0">
                            <a:latin typeface="Cambria Math" panose="02040503050406030204" pitchFamily="18" charset="0"/>
                          </a:rPr>
                          <m:t>1/2</m:t>
                        </m:r>
                      </m:sub>
                    </m:sSub>
                    <m:r>
                      <a:rPr lang="en-US" sz="1700" b="0" i="0" noProof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1700" b="0" noProof="0" dirty="0">
                    <a:latin typeface="Calibri  "/>
                    <a:ea typeface="Tahoma" panose="020B0604030504040204" pitchFamily="34" charset="0"/>
                    <a:cs typeface="Calibri" panose="020F0502020204030204" pitchFamily="34" charset="0"/>
                  </a:rPr>
                  <a:t> 9.74 min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700" b="0" i="0" noProof="0" smtClean="0">
                        <a:latin typeface="Cambria Math" panose="02040503050406030204" pitchFamily="18" charset="0"/>
                      </a:rPr>
                      <m:t>EC</m:t>
                    </m:r>
                    <m:r>
                      <a:rPr lang="en-US" sz="1700" b="0" i="0" noProof="0" smtClean="0">
                        <a:latin typeface="Cambria Math" panose="02040503050406030204" pitchFamily="18" charset="0"/>
                      </a:rPr>
                      <m:t> (2%)</m:t>
                    </m:r>
                  </m:oMath>
                </a14:m>
                <a:endParaRPr lang="en-US" sz="1700" b="0" noProof="0" dirty="0">
                  <a:latin typeface="Calibri  "/>
                  <a:ea typeface="Tahoma" panose="020B0604030504040204" pitchFamily="34" charset="0"/>
                  <a:cs typeface="Calibri" panose="020F0502020204030204" pitchFamily="34" charset="0"/>
                </a:endParaRP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700" b="0" i="0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US" sz="1700" b="0" noProof="0" dirty="0">
                    <a:latin typeface="Calibri  "/>
                    <a:ea typeface="Tahoma" panose="020B0604030504040204" pitchFamily="34" charset="0"/>
                    <a:cs typeface="Calibri" panose="020F0502020204030204" pitchFamily="34" charset="0"/>
                  </a:rPr>
                  <a:t>-energy: 1.172 MeV </a:t>
                </a:r>
                <a:r>
                  <a:rPr lang="en-US" sz="1700" noProof="0" dirty="0">
                    <a:latin typeface="Calibri  "/>
                    <a:ea typeface="Tahoma" panose="020B0604030504040204" pitchFamily="34" charset="0"/>
                    <a:cs typeface="Calibri" panose="020F0502020204030204" pitchFamily="34" charset="0"/>
                  </a:rPr>
                  <a:t>(0.34%)</a:t>
                </a:r>
                <a:endParaRPr lang="en-US" sz="1700" b="0" noProof="0" dirty="0">
                  <a:latin typeface="Calibri  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14" name="TextBox 26">
                <a:extLst>
                  <a:ext uri="{FF2B5EF4-FFF2-40B4-BE49-F238E27FC236}">
                    <a16:creationId xmlns:a16="http://schemas.microsoft.com/office/drawing/2014/main" id="{DDD795DA-680C-E8BC-A8CD-4BD6495D98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0206" y="4632959"/>
                <a:ext cx="3831794" cy="1393074"/>
              </a:xfrm>
              <a:prstGeom prst="rect">
                <a:avLst/>
              </a:prstGeom>
              <a:blipFill>
                <a:blip r:embed="rId4"/>
                <a:stretch>
                  <a:fillRect l="-795" t="-1310" b="-48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Grafik 25" descr="Ein Bild, das Text, Diagramm, Reihe, Screenshot enthält.&#10;&#10;KI-generierte Inhalte können fehlerhaft sein.">
            <a:extLst>
              <a:ext uri="{FF2B5EF4-FFF2-40B4-BE49-F238E27FC236}">
                <a16:creationId xmlns:a16="http://schemas.microsoft.com/office/drawing/2014/main" id="{3AF5BA6B-A0F6-420C-4361-3A05EC9F4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1171" y="1464876"/>
            <a:ext cx="4067110" cy="3067906"/>
          </a:xfrm>
          <a:prstGeom prst="rect">
            <a:avLst/>
          </a:prstGeom>
        </p:spPr>
      </p:pic>
      <p:pic>
        <p:nvPicPr>
          <p:cNvPr id="30" name="Grafik 29" descr="Ein Bild, das Text, Reihe, Screenshot, Diagramm enthält.&#10;&#10;KI-generierte Inhalte können fehlerhaft sein.">
            <a:extLst>
              <a:ext uri="{FF2B5EF4-FFF2-40B4-BE49-F238E27FC236}">
                <a16:creationId xmlns:a16="http://schemas.microsoft.com/office/drawing/2014/main" id="{B441B1E9-80FF-1BC1-3835-4170D401CD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1023" y="1419262"/>
            <a:ext cx="3985104" cy="31135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Inhaltsplatzhalter 2">
                <a:extLst>
                  <a:ext uri="{FF2B5EF4-FFF2-40B4-BE49-F238E27FC236}">
                    <a16:creationId xmlns:a16="http://schemas.microsoft.com/office/drawing/2014/main" id="{0C664C92-278E-A649-4315-28A4F52FAB6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32430" y="4681572"/>
                <a:ext cx="3539970" cy="14049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vert="horz" lIns="0" tIns="0" rIns="0" bIns="0"/>
              <a:lstStyle>
                <a:lvl1pPr algn="l" rtl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1417"/>
                  </a:spcAft>
                  <a:tabLst/>
                  <a:defRPr lang="de-DE" sz="28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 pitchFamily="18"/>
                    <a:ea typeface="Microsoft YaHei" pitchFamily="2"/>
                    <a:cs typeface="Arial" pitchFamily="2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342900" indent="-34290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Imaging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p>
                        <m:r>
                          <a:rPr lang="en-US" sz="180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1800" dirty="0"/>
                  <a:t>decay via image plate scanning provides spatial activity maps.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700" noProof="0" dirty="0">
                    <a:latin typeface="Aptos  "/>
                  </a:rPr>
                  <a:t>Enables correction of sample position and calculation of BS divergence</a:t>
                </a:r>
                <a:endParaRPr lang="en-US" sz="1700" noProof="0" dirty="0">
                  <a:latin typeface="Aptos  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33" name="Inhaltsplatzhalter 2">
                <a:extLst>
                  <a:ext uri="{FF2B5EF4-FFF2-40B4-BE49-F238E27FC236}">
                    <a16:creationId xmlns:a16="http://schemas.microsoft.com/office/drawing/2014/main" id="{0C664C92-278E-A649-4315-28A4F52FA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2430" y="4681572"/>
                <a:ext cx="3539970" cy="1404979"/>
              </a:xfrm>
              <a:prstGeom prst="rect">
                <a:avLst/>
              </a:prstGeom>
              <a:blipFill>
                <a:blip r:embed="rId7"/>
                <a:stretch>
                  <a:fillRect l="-3614" t="-7391" b="-173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8E6728C-B88F-32A5-D369-D362984DD0D2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AA1AF9C1-9908-E3C3-F594-94083CD2D83B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03B7BEE1-582D-E7EA-EC3E-5B2A083AB77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" name="Gruppieren 11">
                <a:extLst>
                  <a:ext uri="{FF2B5EF4-FFF2-40B4-BE49-F238E27FC236}">
                    <a16:creationId xmlns:a16="http://schemas.microsoft.com/office/drawing/2014/main" id="{DF3FB649-36DE-D936-2B0F-A50036B2C62A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B3AB9B05-A7AC-8FEF-E8BC-2801E0EC2FD1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5" name="Picture 4">
                  <a:extLst>
                    <a:ext uri="{FF2B5EF4-FFF2-40B4-BE49-F238E27FC236}">
                      <a16:creationId xmlns:a16="http://schemas.microsoft.com/office/drawing/2014/main" id="{A5BF0ED4-40FB-9517-3FA8-61DFEEAFD6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5" name="Textfeld 8">
                <a:extLst>
                  <a:ext uri="{FF2B5EF4-FFF2-40B4-BE49-F238E27FC236}">
                    <a16:creationId xmlns:a16="http://schemas.microsoft.com/office/drawing/2014/main" id="{C9D25928-33DD-E096-53C2-DD19C5DAD43C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7</a:t>
                </a:r>
                <a:r>
                  <a:rPr lang="en-US" sz="1400" noProof="0" dirty="0"/>
                  <a:t>/16</a:t>
                </a:r>
              </a:p>
            </p:txBody>
          </p:sp>
        </p:grp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10881B7-ECBD-AB12-7990-3DD7B79199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0DB247DE-F663-38BA-D1CB-4900EBF1A8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10" y="1473343"/>
            <a:ext cx="2448903" cy="2856677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99D7AE73-A0D8-0AFD-834A-2B38EC7F83AC}"/>
              </a:ext>
            </a:extLst>
          </p:cNvPr>
          <p:cNvSpPr txBox="1">
            <a:spLocks/>
          </p:cNvSpPr>
          <p:nvPr/>
        </p:nvSpPr>
        <p:spPr>
          <a:xfrm>
            <a:off x="158064" y="4689544"/>
            <a:ext cx="3419871" cy="129362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Autoradiography of copper foils irradiated by bremsstrahlung photons </a:t>
            </a:r>
            <a:r>
              <a:rPr lang="en-US" sz="1700" noProof="0" dirty="0" err="1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visualises</a:t>
            </a: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 the spatial distribution of radiation source </a:t>
            </a:r>
            <a:b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(E &gt; 10 MeV)</a:t>
            </a:r>
            <a:endParaRPr lang="en-US" sz="1800" noProof="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noProof="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991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78CEC-8749-1011-3F62-B8ADD5E42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A38D07C8-9841-79E9-36EA-F230293B8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172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2498FF23-F620-ECE2-0855-086DE04AA551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Grafik 4">
            <a:extLst>
              <a:ext uri="{FF2B5EF4-FFF2-40B4-BE49-F238E27FC236}">
                <a16:creationId xmlns:a16="http://schemas.microsoft.com/office/drawing/2014/main" id="{DA45244F-64EA-CFF3-3C13-AD0E36E52B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706B3DB-89AD-8F00-4742-4F793034C478}"/>
              </a:ext>
            </a:extLst>
          </p:cNvPr>
          <p:cNvSpPr txBox="1">
            <a:spLocks/>
          </p:cNvSpPr>
          <p:nvPr/>
        </p:nvSpPr>
        <p:spPr>
          <a:xfrm>
            <a:off x="838380" y="471796"/>
            <a:ext cx="5196660" cy="7841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Nuclear Diagnostics</a:t>
            </a:r>
          </a:p>
          <a:p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Autoradiography Using Thin Copper Foils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AE2FB656-0CF6-1103-2A06-6B86642579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10" y="1473343"/>
            <a:ext cx="2448903" cy="285667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5D747EE2-5534-722B-78D2-C69E098D7FAC}"/>
              </a:ext>
            </a:extLst>
          </p:cNvPr>
          <p:cNvSpPr txBox="1">
            <a:spLocks/>
          </p:cNvSpPr>
          <p:nvPr/>
        </p:nvSpPr>
        <p:spPr>
          <a:xfrm>
            <a:off x="158064" y="4689544"/>
            <a:ext cx="3419871" cy="129362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Autoradiography of copper foils irradiated by bremsstrahlung photons </a:t>
            </a:r>
            <a:r>
              <a:rPr lang="en-US" sz="1700" noProof="0" dirty="0" err="1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visualises</a:t>
            </a: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 the spatial distribution of radiation source </a:t>
            </a:r>
            <a:b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700" noProof="0" dirty="0">
                <a:latin typeface="Aptos  "/>
                <a:ea typeface="Tahoma" panose="020B0604030504040204" pitchFamily="34" charset="0"/>
                <a:cs typeface="Tahoma" panose="020B0604030504040204" pitchFamily="34" charset="0"/>
              </a:rPr>
              <a:t>(E &gt; 10 MeV)</a:t>
            </a:r>
            <a:endParaRPr lang="en-US" sz="1800" noProof="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600" noProof="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79CE85C9-E211-3E64-589E-F687392AF081}"/>
              </a:ext>
            </a:extLst>
          </p:cNvPr>
          <p:cNvGrpSpPr/>
          <p:nvPr/>
        </p:nvGrpSpPr>
        <p:grpSpPr>
          <a:xfrm>
            <a:off x="3442026" y="1786055"/>
            <a:ext cx="8749974" cy="4084547"/>
            <a:chOff x="3541989" y="1730649"/>
            <a:chExt cx="8749974" cy="4084547"/>
          </a:xfrm>
        </p:grpSpPr>
        <p:grpSp>
          <p:nvGrpSpPr>
            <p:cNvPr id="34" name="Gruppieren 33">
              <a:extLst>
                <a:ext uri="{FF2B5EF4-FFF2-40B4-BE49-F238E27FC236}">
                  <a16:creationId xmlns:a16="http://schemas.microsoft.com/office/drawing/2014/main" id="{DC77DF75-CD40-339A-CD12-B6C62E403D26}"/>
                </a:ext>
              </a:extLst>
            </p:cNvPr>
            <p:cNvGrpSpPr/>
            <p:nvPr/>
          </p:nvGrpSpPr>
          <p:grpSpPr>
            <a:xfrm>
              <a:off x="3541989" y="1730649"/>
              <a:ext cx="8749974" cy="4084547"/>
              <a:chOff x="3541989" y="1730649"/>
              <a:chExt cx="8749974" cy="4084547"/>
            </a:xfrm>
          </p:grpSpPr>
          <p:sp>
            <p:nvSpPr>
              <p:cNvPr id="4" name="Textfeld 3">
                <a:extLst>
                  <a:ext uri="{FF2B5EF4-FFF2-40B4-BE49-F238E27FC236}">
                    <a16:creationId xmlns:a16="http://schemas.microsoft.com/office/drawing/2014/main" id="{B8AD7FB9-9D06-8658-8065-347D70B9EFB5}"/>
                  </a:ext>
                </a:extLst>
              </p:cNvPr>
              <p:cNvSpPr txBox="1"/>
              <p:nvPr/>
            </p:nvSpPr>
            <p:spPr>
              <a:xfrm>
                <a:off x="4073245" y="1730649"/>
                <a:ext cx="27585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noProof="0" dirty="0"/>
                  <a:t>IP Scan for Autoradiography</a:t>
                </a:r>
              </a:p>
            </p:txBody>
          </p:sp>
          <p:pic>
            <p:nvPicPr>
              <p:cNvPr id="7" name="Grafik 6">
                <a:extLst>
                  <a:ext uri="{FF2B5EF4-FFF2-40B4-BE49-F238E27FC236}">
                    <a16:creationId xmlns:a16="http://schemas.microsoft.com/office/drawing/2014/main" id="{B32C0F80-C93A-5741-AE7D-FA2BD9B07B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90940" y="1990590"/>
                <a:ext cx="5401023" cy="3824606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1F5EE7E7-27BB-AD5B-A477-990F931355EB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541989" y="2105975"/>
                <a:ext cx="3711592" cy="3523460"/>
                <a:chOff x="744807" y="81113"/>
                <a:chExt cx="2614211" cy="2482516"/>
              </a:xfrm>
            </p:grpSpPr>
            <p:grpSp>
              <p:nvGrpSpPr>
                <p:cNvPr id="17" name="Gruppieren 16">
                  <a:extLst>
                    <a:ext uri="{FF2B5EF4-FFF2-40B4-BE49-F238E27FC236}">
                      <a16:creationId xmlns:a16="http://schemas.microsoft.com/office/drawing/2014/main" id="{99818BFA-E5B6-BCC6-1207-1F86C7945A60}"/>
                    </a:ext>
                  </a:extLst>
                </p:cNvPr>
                <p:cNvGrpSpPr/>
                <p:nvPr/>
              </p:nvGrpSpPr>
              <p:grpSpPr>
                <a:xfrm>
                  <a:off x="744807" y="116396"/>
                  <a:ext cx="2516693" cy="2447233"/>
                  <a:chOff x="-13119" y="-960"/>
                  <a:chExt cx="2516693" cy="2447233"/>
                </a:xfrm>
              </p:grpSpPr>
              <p:pic>
                <p:nvPicPr>
                  <p:cNvPr id="19" name="Grafik 18">
                    <a:extLst>
                      <a:ext uri="{FF2B5EF4-FFF2-40B4-BE49-F238E27FC236}">
                        <a16:creationId xmlns:a16="http://schemas.microsoft.com/office/drawing/2014/main" id="{9E8E9C17-9DB7-C936-7FCF-D48DAE7627B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-13119" y="-960"/>
                    <a:ext cx="2474313" cy="24472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22" name="Gruppieren 21">
                    <a:extLst>
                      <a:ext uri="{FF2B5EF4-FFF2-40B4-BE49-F238E27FC236}">
                        <a16:creationId xmlns:a16="http://schemas.microsoft.com/office/drawing/2014/main" id="{1996D9DF-7C3C-C4F0-CE60-A7BBC44D4BFB}"/>
                      </a:ext>
                    </a:extLst>
                  </p:cNvPr>
                  <p:cNvGrpSpPr/>
                  <p:nvPr/>
                </p:nvGrpSpPr>
                <p:grpSpPr>
                  <a:xfrm>
                    <a:off x="592789" y="210827"/>
                    <a:ext cx="1910785" cy="1591595"/>
                    <a:chOff x="480051" y="104604"/>
                    <a:chExt cx="1911423" cy="1591674"/>
                  </a:xfrm>
                </p:grpSpPr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24" name="Textfeld 22">
                          <a:extLst>
                            <a:ext uri="{FF2B5EF4-FFF2-40B4-BE49-F238E27FC236}">
                              <a16:creationId xmlns:a16="http://schemas.microsoft.com/office/drawing/2014/main" id="{73663663-C0A1-3FF8-E6B0-B97D79B81386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1620935" y="104604"/>
                          <a:ext cx="591753" cy="222869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200" i="1" kern="1200" noProof="0" smtClean="0">
                                      <a:solidFill>
                                        <a:srgbClr val="FFFF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200" i="1" kern="1200" noProof="0" smtClean="0">
                                      <a:solidFill>
                                        <a:srgbClr val="FFFF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200" i="1" kern="1200" noProof="0" smtClean="0">
                                      <a:solidFill>
                                        <a:srgbClr val="FFFFFF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Calibri" panose="020F0502020204030204" pitchFamily="34" charset="0"/>
                                    </a:rPr>
                                    <m:t>1/2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i="1" kern="1200" noProof="0" dirty="0">
                              <a:solidFill>
                                <a:srgbClr val="FFFFFF"/>
                              </a:solidFill>
                              <a:effectLst/>
                              <a:latin typeface="Calibri" panose="020F0502020204030204" pitchFamily="34" charset="0"/>
                              <a:ea typeface="Times New Roman" panose="02020603050405020304" pitchFamily="18" charset="0"/>
                            </a:rPr>
                            <a:t> = 20°</a:t>
                          </a:r>
                          <a:endParaRPr lang="en-US" sz="1200" kern="100" noProof="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24" name="Textfeld 22">
                          <a:extLst>
                            <a:ext uri="{FF2B5EF4-FFF2-40B4-BE49-F238E27FC236}">
                              <a16:creationId xmlns:a16="http://schemas.microsoft.com/office/drawing/2014/main" id="{73663663-C0A1-3FF8-E6B0-B97D79B81386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1620935" y="104604"/>
                          <a:ext cx="591753" cy="222869"/>
                        </a:xfrm>
                        <a:prstGeom prst="rect">
                          <a:avLst/>
                        </a:prstGeom>
                        <a:blipFill>
                          <a:blip r:embed="rId8"/>
                          <a:stretch>
                            <a:fillRect b="-11538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en-US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  <p:cxnSp>
                  <p:nvCxnSpPr>
                    <p:cNvPr id="25" name="Gerade Verbindung mit Pfeil 24">
                      <a:extLst>
                        <a:ext uri="{FF2B5EF4-FFF2-40B4-BE49-F238E27FC236}">
                          <a16:creationId xmlns:a16="http://schemas.microsoft.com/office/drawing/2014/main" id="{E6CF42BF-6322-F9D2-391E-FBD5E7AAD60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111510" y="772807"/>
                      <a:ext cx="328322" cy="133833"/>
                    </a:xfrm>
                    <a:prstGeom prst="straightConnector1">
                      <a:avLst/>
                    </a:prstGeom>
                    <a:ln w="6350">
                      <a:solidFill>
                        <a:schemeClr val="bg1"/>
                      </a:solidFill>
                      <a:tailEnd type="triangle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6" name="Gerade Verbindung mit Pfeil 25">
                      <a:extLst>
                        <a:ext uri="{FF2B5EF4-FFF2-40B4-BE49-F238E27FC236}">
                          <a16:creationId xmlns:a16="http://schemas.microsoft.com/office/drawing/2014/main" id="{96D68C22-DE95-A893-3B15-E5255994BF06}"/>
                        </a:ext>
                      </a:extLst>
                    </p:cNvPr>
                    <p:cNvCxnSpPr/>
                    <p:nvPr/>
                  </p:nvCxnSpPr>
                  <p:spPr>
                    <a:xfrm flipH="1" flipV="1">
                      <a:off x="1682750" y="1177556"/>
                      <a:ext cx="126719" cy="250116"/>
                    </a:xfrm>
                    <a:prstGeom prst="straightConnector1">
                      <a:avLst/>
                    </a:prstGeom>
                    <a:ln w="6350">
                      <a:solidFill>
                        <a:schemeClr val="bg1"/>
                      </a:solidFill>
                      <a:tailEnd type="triangle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7" name="Textfeld 2">
                      <a:extLst>
                        <a:ext uri="{FF2B5EF4-FFF2-40B4-BE49-F238E27FC236}">
                          <a16:creationId xmlns:a16="http://schemas.microsoft.com/office/drawing/2014/main" id="{B034EB8B-5522-88B3-109E-C3DC2AEAAB72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80051" y="651918"/>
                      <a:ext cx="685075" cy="26098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FWHM area</a:t>
                      </a:r>
                      <a:endParaRPr lang="en-US" sz="1200" kern="1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28" name="Textfeld 2">
                      <a:extLst>
                        <a:ext uri="{FF2B5EF4-FFF2-40B4-BE49-F238E27FC236}">
                          <a16:creationId xmlns:a16="http://schemas.microsoft.com/office/drawing/2014/main" id="{F5019FC5-F08D-CCD9-FD28-082F059D4B99}"/>
                        </a:ext>
                      </a:extLst>
                    </p:cNvPr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442149" y="1435293"/>
                      <a:ext cx="949325" cy="260985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noProof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</a:rPr>
                        <a:t>Probe position</a:t>
                      </a:r>
                      <a:endParaRPr lang="en-US" sz="1200" kern="1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p:txBody>
                </p:sp>
              </p:grpSp>
            </p:grpSp>
            <p:sp>
              <p:nvSpPr>
                <p:cNvPr id="16" name="Textfeld 4">
                  <a:extLst>
                    <a:ext uri="{FF2B5EF4-FFF2-40B4-BE49-F238E27FC236}">
                      <a16:creationId xmlns:a16="http://schemas.microsoft.com/office/drawing/2014/main" id="{A0F1F6B2-BE0E-CF7A-EC7F-48FFA00CD6C8}"/>
                    </a:ext>
                  </a:extLst>
                </p:cNvPr>
                <p:cNvSpPr txBox="1"/>
                <p:nvPr/>
              </p:nvSpPr>
              <p:spPr>
                <a:xfrm>
                  <a:off x="777509" y="81113"/>
                  <a:ext cx="2581509" cy="2072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800"/>
                    </a:spcAft>
                    <a:buNone/>
                  </a:pPr>
                  <a:r>
                    <a:rPr lang="en-US" sz="1200" b="1" kern="1200" noProof="0" dirty="0">
                      <a:solidFill>
                        <a:srgbClr val="000000"/>
                      </a:solidFill>
                      <a:effectLst/>
                      <a:latin typeface="Aptos  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Foam 1 mm, 4 mg/cm</a:t>
                  </a:r>
                  <a:r>
                    <a:rPr lang="en-US" sz="1200" b="1" kern="1200" baseline="30000" noProof="0" dirty="0">
                      <a:solidFill>
                        <a:srgbClr val="000000"/>
                      </a:solidFill>
                      <a:effectLst/>
                      <a:latin typeface="Aptos  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3</a:t>
                  </a:r>
                  <a:r>
                    <a:rPr lang="en-US" sz="1200" b="1" kern="1200" noProof="0" dirty="0">
                      <a:solidFill>
                        <a:srgbClr val="000000"/>
                      </a:solidFill>
                      <a:effectLst/>
                      <a:latin typeface="Aptos  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, 2 mm W </a:t>
                  </a:r>
                  <a:r>
                    <a:rPr lang="en-US" sz="1200" b="1" noProof="0" dirty="0">
                      <a:solidFill>
                        <a:srgbClr val="000000"/>
                      </a:solidFill>
                      <a:latin typeface="Aptos  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+</a:t>
                  </a:r>
                  <a:r>
                    <a:rPr lang="en-US" sz="1200" b="1" kern="1200" noProof="0" dirty="0">
                      <a:solidFill>
                        <a:srgbClr val="000000"/>
                      </a:solidFill>
                      <a:effectLst/>
                      <a:latin typeface="Aptos  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 ns-pulse</a:t>
                  </a:r>
                  <a:endParaRPr lang="en-US" sz="1200" kern="100" noProof="0" dirty="0">
                    <a:effectLst/>
                    <a:latin typeface="Aptos  "/>
                    <a:ea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3" name="Textfeld 2">
                <a:extLst>
                  <a:ext uri="{FF2B5EF4-FFF2-40B4-BE49-F238E27FC236}">
                    <a16:creationId xmlns:a16="http://schemas.microsoft.com/office/drawing/2014/main" id="{EBE76497-39BB-D4B6-CAC6-F9EE2D34D99A}"/>
                  </a:ext>
                </a:extLst>
              </p:cNvPr>
              <p:cNvSpPr txBox="1"/>
              <p:nvPr/>
            </p:nvSpPr>
            <p:spPr>
              <a:xfrm>
                <a:off x="7665301" y="1766513"/>
                <a:ext cx="424802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noProof="0" dirty="0"/>
                  <a:t>Divergences for Various Foam Target Setups</a:t>
                </a:r>
              </a:p>
            </p:txBody>
          </p:sp>
        </p:grp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C710D717-7C24-0A04-2A91-9582ED482E6C}"/>
                </a:ext>
              </a:extLst>
            </p:cNvPr>
            <p:cNvSpPr txBox="1"/>
            <p:nvPr/>
          </p:nvSpPr>
          <p:spPr>
            <a:xfrm>
              <a:off x="4568511" y="5373011"/>
              <a:ext cx="192591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Horizontal Position [mm]</a:t>
              </a:r>
              <a:endParaRPr lang="en-US" sz="1200" b="1" dirty="0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3FD04050-3721-44C1-2BD8-D383CFE3218B}"/>
                </a:ext>
              </a:extLst>
            </p:cNvPr>
            <p:cNvSpPr txBox="1"/>
            <p:nvPr/>
          </p:nvSpPr>
          <p:spPr>
            <a:xfrm rot="16200000">
              <a:off x="2870851" y="3609090"/>
              <a:ext cx="173400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sz="1200" b="1" dirty="0"/>
                <a:t>Vertical Position [mm]</a:t>
              </a:r>
              <a:endParaRPr lang="en-US" sz="1200" b="1" dirty="0"/>
            </a:p>
          </p:txBody>
        </p: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73A1ED73-A8BF-F115-A593-48443743E004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ACE18194-A39E-1411-980E-585795384585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41" name="Gerader Verbinder 40">
                <a:extLst>
                  <a:ext uri="{FF2B5EF4-FFF2-40B4-BE49-F238E27FC236}">
                    <a16:creationId xmlns:a16="http://schemas.microsoft.com/office/drawing/2014/main" id="{B1304765-4057-5920-3A47-49505E110B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2" name="Gruppieren 41">
                <a:extLst>
                  <a:ext uri="{FF2B5EF4-FFF2-40B4-BE49-F238E27FC236}">
                    <a16:creationId xmlns:a16="http://schemas.microsoft.com/office/drawing/2014/main" id="{0E7AD780-726E-195A-1A91-093DC1C13736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44" name="Textfeld 43">
                  <a:extLst>
                    <a:ext uri="{FF2B5EF4-FFF2-40B4-BE49-F238E27FC236}">
                      <a16:creationId xmlns:a16="http://schemas.microsoft.com/office/drawing/2014/main" id="{8F264AED-32B6-C816-A84E-F8781F60F1E2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45" name="Picture 4">
                  <a:extLst>
                    <a:ext uri="{FF2B5EF4-FFF2-40B4-BE49-F238E27FC236}">
                      <a16:creationId xmlns:a16="http://schemas.microsoft.com/office/drawing/2014/main" id="{AE0E10AA-96B1-8365-4FD5-F53339D5A53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3" name="Textfeld 8">
                <a:extLst>
                  <a:ext uri="{FF2B5EF4-FFF2-40B4-BE49-F238E27FC236}">
                    <a16:creationId xmlns:a16="http://schemas.microsoft.com/office/drawing/2014/main" id="{5ED786E1-BE68-991A-CDC2-9E8BBB3C9BFC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7/16</a:t>
                </a:r>
              </a:p>
            </p:txBody>
          </p:sp>
        </p:grpSp>
        <p:pic>
          <p:nvPicPr>
            <p:cNvPr id="40" name="Picture 2">
              <a:extLst>
                <a:ext uri="{FF2B5EF4-FFF2-40B4-BE49-F238E27FC236}">
                  <a16:creationId xmlns:a16="http://schemas.microsoft.com/office/drawing/2014/main" id="{93E62624-E0E1-C8A4-708F-8C37DCC44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70270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F26CA-B343-493E-6EE2-7C77B887F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C1216584-F608-9B4A-8C31-C39772EF4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391" y="2081589"/>
            <a:ext cx="4667551" cy="39513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795E0009-00AB-82FB-71D1-D916FE62E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172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9E1B5AAC-0401-EEA3-2BB7-CF7B05025E73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DF820A33-2B0C-BA15-A548-5A7B221DEF12}"/>
              </a:ext>
            </a:extLst>
          </p:cNvPr>
          <p:cNvSpPr txBox="1">
            <a:spLocks/>
          </p:cNvSpPr>
          <p:nvPr/>
        </p:nvSpPr>
        <p:spPr>
          <a:xfrm>
            <a:off x="868435" y="470253"/>
            <a:ext cx="6907942" cy="7867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Nuclear Diagnostics</a:t>
            </a:r>
          </a:p>
          <a:p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Bremsstrahlung Reconstruction for Shot on Foam Target</a:t>
            </a:r>
            <a:endParaRPr lang="en-US" sz="2200" b="1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11" name="Grafik 4">
            <a:extLst>
              <a:ext uri="{FF2B5EF4-FFF2-40B4-BE49-F238E27FC236}">
                <a16:creationId xmlns:a16="http://schemas.microsoft.com/office/drawing/2014/main" id="{EE4C3F94-42B4-0C5F-0F31-5D20F80030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C94583E8-BBF3-88B4-9482-6E983A76B5FF}"/>
              </a:ext>
            </a:extLst>
          </p:cNvPr>
          <p:cNvGrpSpPr/>
          <p:nvPr/>
        </p:nvGrpSpPr>
        <p:grpSpPr>
          <a:xfrm>
            <a:off x="67733" y="1826028"/>
            <a:ext cx="11988515" cy="4323429"/>
            <a:chOff x="265885" y="1544431"/>
            <a:chExt cx="11988515" cy="4323429"/>
          </a:xfrm>
        </p:grpSpPr>
        <p:pic>
          <p:nvPicPr>
            <p:cNvPr id="47" name="Grafik 46">
              <a:extLst>
                <a:ext uri="{FF2B5EF4-FFF2-40B4-BE49-F238E27FC236}">
                  <a16:creationId xmlns:a16="http://schemas.microsoft.com/office/drawing/2014/main" id="{6AB31321-38A0-5588-94D8-6A6018F52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885" y="2000085"/>
              <a:ext cx="7357534" cy="38677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0208CF81-54BD-6065-8A03-1388A276B512}"/>
                </a:ext>
              </a:extLst>
            </p:cNvPr>
            <p:cNvSpPr txBox="1"/>
            <p:nvPr/>
          </p:nvSpPr>
          <p:spPr>
            <a:xfrm>
              <a:off x="866253" y="1544431"/>
              <a:ext cx="65546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noProof="0" dirty="0"/>
                <a:t>Probe Spectrum for Foam-Target measured in </a:t>
              </a:r>
              <a:r>
                <a:rPr lang="en-US" b="1" noProof="0" dirty="0" err="1"/>
                <a:t>HPGe</a:t>
              </a:r>
              <a:r>
                <a:rPr lang="en-US" b="1" noProof="0" dirty="0"/>
                <a:t>-Detector</a:t>
              </a:r>
            </a:p>
          </p:txBody>
        </p:sp>
        <p:sp>
          <p:nvSpPr>
            <p:cNvPr id="52" name="Textfeld 51">
              <a:extLst>
                <a:ext uri="{FF2B5EF4-FFF2-40B4-BE49-F238E27FC236}">
                  <a16:creationId xmlns:a16="http://schemas.microsoft.com/office/drawing/2014/main" id="{6626A5E8-75AF-9F97-2DAC-CB746E80B535}"/>
                </a:ext>
              </a:extLst>
            </p:cNvPr>
            <p:cNvSpPr txBox="1"/>
            <p:nvPr/>
          </p:nvSpPr>
          <p:spPr>
            <a:xfrm>
              <a:off x="7843551" y="1562777"/>
              <a:ext cx="44108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noProof="0" dirty="0"/>
                <a:t>Reconstructed BS-Spectrum</a:t>
              </a:r>
            </a:p>
          </p:txBody>
        </p:sp>
        <p:cxnSp>
          <p:nvCxnSpPr>
            <p:cNvPr id="54" name="Gerade Verbindung mit Pfeil 53">
              <a:extLst>
                <a:ext uri="{FF2B5EF4-FFF2-40B4-BE49-F238E27FC236}">
                  <a16:creationId xmlns:a16="http://schemas.microsoft.com/office/drawing/2014/main" id="{4181D6CD-21DA-59D9-2519-287F7E2429D1}"/>
                </a:ext>
              </a:extLst>
            </p:cNvPr>
            <p:cNvCxnSpPr>
              <a:cxnSpLocks/>
            </p:cNvCxnSpPr>
            <p:nvPr/>
          </p:nvCxnSpPr>
          <p:spPr>
            <a:xfrm>
              <a:off x="6810618" y="3488266"/>
              <a:ext cx="87648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4209DD22-4C5F-62A1-5337-CE1EF613BA15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95FD5EE3-0A24-B392-FC52-E32F10E1FF8B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2" name="Gerader Verbinder 11">
                <a:extLst>
                  <a:ext uri="{FF2B5EF4-FFF2-40B4-BE49-F238E27FC236}">
                    <a16:creationId xmlns:a16="http://schemas.microsoft.com/office/drawing/2014/main" id="{CDC4B999-782A-D92B-20A5-C79ACEA4CA9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Gruppieren 12">
                <a:extLst>
                  <a:ext uri="{FF2B5EF4-FFF2-40B4-BE49-F238E27FC236}">
                    <a16:creationId xmlns:a16="http://schemas.microsoft.com/office/drawing/2014/main" id="{FE78F0B7-FF15-2662-9A3A-E0E4EA4B2D7A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15" name="Textfeld 14">
                  <a:extLst>
                    <a:ext uri="{FF2B5EF4-FFF2-40B4-BE49-F238E27FC236}">
                      <a16:creationId xmlns:a16="http://schemas.microsoft.com/office/drawing/2014/main" id="{E2498C57-5F12-7050-88EF-479638E8AEA1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16" name="Picture 4">
                  <a:extLst>
                    <a:ext uri="{FF2B5EF4-FFF2-40B4-BE49-F238E27FC236}">
                      <a16:creationId xmlns:a16="http://schemas.microsoft.com/office/drawing/2014/main" id="{7BF05CEC-293F-44FC-7645-011D8D8997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4" name="Textfeld 8">
                <a:extLst>
                  <a:ext uri="{FF2B5EF4-FFF2-40B4-BE49-F238E27FC236}">
                    <a16:creationId xmlns:a16="http://schemas.microsoft.com/office/drawing/2014/main" id="{714184E4-AFEE-C20D-6D3C-B989AA76C1EA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8/16</a:t>
                </a:r>
              </a:p>
            </p:txBody>
          </p:sp>
        </p:grp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600F0820-27CB-C4C8-8100-5E8A2BDFF8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96989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271A-43D4-60EE-287C-A4BD061E9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1805671A-E1F2-7091-E794-1EF003510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7622"/>
            <a:ext cx="3598402" cy="5328327"/>
          </a:xfrm>
          <a:prstGeom prst="rect">
            <a:avLst/>
          </a:prstGeom>
        </p:spPr>
      </p:pic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4C14684F-9800-247F-0921-39FE5E7A7923}"/>
              </a:ext>
            </a:extLst>
          </p:cNvPr>
          <p:cNvCxnSpPr>
            <a:cxnSpLocks/>
          </p:cNvCxnSpPr>
          <p:nvPr/>
        </p:nvCxnSpPr>
        <p:spPr>
          <a:xfrm flipV="1">
            <a:off x="0" y="113397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" name="Grafik 4">
            <a:extLst>
              <a:ext uri="{FF2B5EF4-FFF2-40B4-BE49-F238E27FC236}">
                <a16:creationId xmlns:a16="http://schemas.microsoft.com/office/drawing/2014/main" id="{415A0F20-422F-FC61-4BD9-523393D8E8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51748"/>
            <a:ext cx="1649237" cy="927751"/>
          </a:xfrm>
          <a:prstGeom prst="rect">
            <a:avLst/>
          </a:prstGeom>
        </p:spPr>
      </p:pic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AF5EFD28-AAB8-3109-1985-84C03F92B644}"/>
              </a:ext>
            </a:extLst>
          </p:cNvPr>
          <p:cNvGrpSpPr>
            <a:grpSpLocks noChangeAspect="1"/>
          </p:cNvGrpSpPr>
          <p:nvPr/>
        </p:nvGrpSpPr>
        <p:grpSpPr>
          <a:xfrm>
            <a:off x="3662945" y="2131908"/>
            <a:ext cx="8435895" cy="3399172"/>
            <a:chOff x="12075" y="0"/>
            <a:chExt cx="5976619" cy="2408026"/>
          </a:xfrm>
        </p:grpSpPr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AD0AFA36-5418-2602-A913-C188436FDF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75" y="34723"/>
              <a:ext cx="3010586" cy="237330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9" name="Gruppieren 48">
              <a:extLst>
                <a:ext uri="{FF2B5EF4-FFF2-40B4-BE49-F238E27FC236}">
                  <a16:creationId xmlns:a16="http://schemas.microsoft.com/office/drawing/2014/main" id="{2F9AFA5A-AD62-C800-093F-049966D3D7E5}"/>
                </a:ext>
              </a:extLst>
            </p:cNvPr>
            <p:cNvGrpSpPr/>
            <p:nvPr/>
          </p:nvGrpSpPr>
          <p:grpSpPr>
            <a:xfrm>
              <a:off x="603322" y="0"/>
              <a:ext cx="5385372" cy="2354619"/>
              <a:chOff x="576611" y="0"/>
              <a:chExt cx="5386895" cy="2355215"/>
            </a:xfrm>
          </p:grpSpPr>
          <p:pic>
            <p:nvPicPr>
              <p:cNvPr id="50" name="Grafik 49">
                <a:extLst>
                  <a:ext uri="{FF2B5EF4-FFF2-40B4-BE49-F238E27FC236}">
                    <a16:creationId xmlns:a16="http://schemas.microsoft.com/office/drawing/2014/main" id="{4DCC619E-BA39-3E5A-4546-66645E2E41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61556" y="0"/>
                <a:ext cx="2901950" cy="235521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1" name="Grafik 50">
                <a:extLst>
                  <a:ext uri="{FF2B5EF4-FFF2-40B4-BE49-F238E27FC236}">
                    <a16:creationId xmlns:a16="http://schemas.microsoft.com/office/drawing/2014/main" id="{AE030DEB-E903-0D94-B9CE-1E8E10B57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6611" y="182619"/>
                <a:ext cx="1547452" cy="1218703"/>
              </a:xfrm>
              <a:prstGeom prst="rect">
                <a:avLst/>
              </a:prstGeom>
              <a:noFill/>
              <a:ln w="3175">
                <a:solidFill>
                  <a:schemeClr val="tx1"/>
                </a:solidFill>
              </a:ln>
              <a:effectLst/>
            </p:spPr>
          </p:pic>
        </p:grpSp>
      </p:grpSp>
      <p:sp>
        <p:nvSpPr>
          <p:cNvPr id="71" name="Textfeld 70">
            <a:extLst>
              <a:ext uri="{FF2B5EF4-FFF2-40B4-BE49-F238E27FC236}">
                <a16:creationId xmlns:a16="http://schemas.microsoft.com/office/drawing/2014/main" id="{F582B36E-C40E-A30D-860C-99D9088E709E}"/>
              </a:ext>
            </a:extLst>
          </p:cNvPr>
          <p:cNvSpPr txBox="1"/>
          <p:nvPr/>
        </p:nvSpPr>
        <p:spPr>
          <a:xfrm>
            <a:off x="4461642" y="1386701"/>
            <a:ext cx="58930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noProof="0" dirty="0">
                <a:solidFill>
                  <a:schemeClr val="accent4">
                    <a:lumMod val="75000"/>
                  </a:schemeClr>
                </a:solidFill>
              </a:rPr>
              <a:t>Sh 30: </a:t>
            </a:r>
            <a:r>
              <a:rPr lang="en-US" sz="1700" b="1" noProof="0" dirty="0">
                <a:solidFill>
                  <a:schemeClr val="accent4">
                    <a:lumMod val="7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mm Foam 4 mg/cc + 3 mm converter and ns-pulse</a:t>
            </a:r>
            <a:br>
              <a:rPr lang="en-US" sz="1700" noProof="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700" b="1" noProof="0" dirty="0">
                <a:solidFill>
                  <a:srgbClr val="FF0000"/>
                </a:solidFill>
              </a:rPr>
              <a:t>Sh 41: 2 mm W and ns-pulse</a:t>
            </a:r>
          </a:p>
        </p:txBody>
      </p:sp>
      <p:sp>
        <p:nvSpPr>
          <p:cNvPr id="72" name="Textfeld 71">
            <a:extLst>
              <a:ext uri="{FF2B5EF4-FFF2-40B4-BE49-F238E27FC236}">
                <a16:creationId xmlns:a16="http://schemas.microsoft.com/office/drawing/2014/main" id="{135974A8-1FAA-3322-F4A6-A7DBA00D94E2}"/>
              </a:ext>
            </a:extLst>
          </p:cNvPr>
          <p:cNvSpPr txBox="1"/>
          <p:nvPr/>
        </p:nvSpPr>
        <p:spPr>
          <a:xfrm>
            <a:off x="4138451" y="5538895"/>
            <a:ext cx="7962642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noProof="0" dirty="0">
                <a:sym typeface="Wingdings" panose="05000000000000000000" pitchFamily="2" charset="2"/>
              </a:rPr>
              <a:t> </a:t>
            </a:r>
            <a:r>
              <a:rPr lang="en-US" sz="1700" b="1" u="sng" noProof="0" dirty="0">
                <a:sym typeface="Wingdings" panose="05000000000000000000" pitchFamily="2" charset="2"/>
              </a:rPr>
              <a:t>Record conversion efficiency</a:t>
            </a:r>
            <a:r>
              <a:rPr lang="en-US" sz="1700" b="1" noProof="0" dirty="0">
                <a:sym typeface="Wingdings" panose="05000000000000000000" pitchFamily="2" charset="2"/>
              </a:rPr>
              <a:t> for Laser (FWHM) to BS (&gt; 7 MeV) of up to 1.8%!</a:t>
            </a:r>
            <a:endParaRPr lang="en-US" sz="1700" b="1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61BC90-63CC-3904-F8A8-A881144ED845}"/>
              </a:ext>
            </a:extLst>
          </p:cNvPr>
          <p:cNvSpPr txBox="1">
            <a:spLocks/>
          </p:cNvSpPr>
          <p:nvPr/>
        </p:nvSpPr>
        <p:spPr>
          <a:xfrm>
            <a:off x="868435" y="339625"/>
            <a:ext cx="9243830" cy="78679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Nuclear Diagnostics</a:t>
            </a:r>
          </a:p>
          <a:p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Comparison of Results for Foam Target with Converter and only Converter</a:t>
            </a:r>
            <a:endParaRPr lang="en-US" sz="2200" b="1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8B33AF84-FAAA-AEA5-EF44-BF4FA6BC904F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684EFC91-1CD6-CAC6-8F22-19695F6F19BB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9847485B-DA7D-83A4-EC00-F26E8F3E741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95E5553A-4693-0E77-FC57-839EE52C2A47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59EE3B15-F460-5B0F-DCAA-4EB7F2BF4BCC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2" name="Picture 4">
                  <a:extLst>
                    <a:ext uri="{FF2B5EF4-FFF2-40B4-BE49-F238E27FC236}">
                      <a16:creationId xmlns:a16="http://schemas.microsoft.com/office/drawing/2014/main" id="{55B9299F-C5FE-BCA0-DA9F-8F0247C214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feld 8">
                <a:extLst>
                  <a:ext uri="{FF2B5EF4-FFF2-40B4-BE49-F238E27FC236}">
                    <a16:creationId xmlns:a16="http://schemas.microsoft.com/office/drawing/2014/main" id="{FB0606D1-0D92-2997-E550-8331A88B99EF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9/16</a:t>
                </a:r>
              </a:p>
            </p:txBody>
          </p:sp>
        </p:grp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CF53A984-E380-BF10-E32A-7FB6DBDDEA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2489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939CA-4038-8FAB-917C-AE6EEA371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C5547CED-E4F0-2CED-4B7C-B7B85F40B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172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cxnSp>
        <p:nvCxnSpPr>
          <p:cNvPr id="5" name="Gerader Verbinder 4">
            <a:extLst>
              <a:ext uri="{FF2B5EF4-FFF2-40B4-BE49-F238E27FC236}">
                <a16:creationId xmlns:a16="http://schemas.microsoft.com/office/drawing/2014/main" id="{50E937D4-B137-6560-AF5C-8824B2D5EA53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5B16598-ACED-53A1-A9E0-DEFCF59BFDB3}"/>
              </a:ext>
            </a:extLst>
          </p:cNvPr>
          <p:cNvSpPr txBox="1"/>
          <p:nvPr/>
        </p:nvSpPr>
        <p:spPr>
          <a:xfrm>
            <a:off x="535437" y="453828"/>
            <a:ext cx="91817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 for Nuclear Diagnostics and </a:t>
            </a:r>
            <a:r>
              <a:rPr lang="en-US" sz="2200" b="1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Thermoluminescent</a:t>
            </a:r>
            <a:r>
              <a:rPr lang="en-US" sz="22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Dosimeter (TLD) Spectrometer in Good Agreement </a:t>
            </a:r>
          </a:p>
        </p:txBody>
      </p:sp>
      <p:pic>
        <p:nvPicPr>
          <p:cNvPr id="11" name="Grafik 4">
            <a:extLst>
              <a:ext uri="{FF2B5EF4-FFF2-40B4-BE49-F238E27FC236}">
                <a16:creationId xmlns:a16="http://schemas.microsoft.com/office/drawing/2014/main" id="{6520F713-99D0-C5B4-C46B-317E1D3ED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BBF278CE-99F8-6BDD-AE82-F9729647F7FB}"/>
              </a:ext>
            </a:extLst>
          </p:cNvPr>
          <p:cNvGrpSpPr>
            <a:grpSpLocks noChangeAspect="1"/>
          </p:cNvGrpSpPr>
          <p:nvPr/>
        </p:nvGrpSpPr>
        <p:grpSpPr>
          <a:xfrm>
            <a:off x="4332508" y="2384634"/>
            <a:ext cx="7788241" cy="3171457"/>
            <a:chOff x="2903246" y="79617"/>
            <a:chExt cx="5913523" cy="2410323"/>
          </a:xfrm>
        </p:grpSpPr>
        <p:pic>
          <p:nvPicPr>
            <p:cNvPr id="49" name="Grafik 48">
              <a:extLst>
                <a:ext uri="{FF2B5EF4-FFF2-40B4-BE49-F238E27FC236}">
                  <a16:creationId xmlns:a16="http://schemas.microsoft.com/office/drawing/2014/main" id="{993A3478-925C-1CAB-E802-FC4B202C9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4495" y="79617"/>
              <a:ext cx="3062274" cy="237905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Grafik 47">
              <a:extLst>
                <a:ext uri="{FF2B5EF4-FFF2-40B4-BE49-F238E27FC236}">
                  <a16:creationId xmlns:a16="http://schemas.microsoft.com/office/drawing/2014/main" id="{6A650E06-53F1-9A9C-FAC2-C9F4FB363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3246" y="106964"/>
              <a:ext cx="2922427" cy="23829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" name="Group 20">
            <a:extLst>
              <a:ext uri="{FF2B5EF4-FFF2-40B4-BE49-F238E27FC236}">
                <a16:creationId xmlns:a16="http://schemas.microsoft.com/office/drawing/2014/main" id="{680E60C8-C634-0FFD-1E7B-59109D9955FB}"/>
              </a:ext>
            </a:extLst>
          </p:cNvPr>
          <p:cNvGrpSpPr>
            <a:grpSpLocks noChangeAspect="1"/>
          </p:cNvGrpSpPr>
          <p:nvPr/>
        </p:nvGrpSpPr>
        <p:grpSpPr>
          <a:xfrm>
            <a:off x="240551" y="1938275"/>
            <a:ext cx="4268284" cy="2513158"/>
            <a:chOff x="1010438" y="331026"/>
            <a:chExt cx="4927158" cy="2906763"/>
          </a:xfrm>
        </p:grpSpPr>
        <p:pic>
          <p:nvPicPr>
            <p:cNvPr id="51" name="Grafik 50">
              <a:extLst>
                <a:ext uri="{FF2B5EF4-FFF2-40B4-BE49-F238E27FC236}">
                  <a16:creationId xmlns:a16="http://schemas.microsoft.com/office/drawing/2014/main" id="{8E979EDB-78EB-E3FB-E77E-E6D803F51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46997" y="753770"/>
              <a:ext cx="4587053" cy="2484019"/>
            </a:xfrm>
            <a:prstGeom prst="rect">
              <a:avLst/>
            </a:prstGeom>
          </p:spPr>
        </p:pic>
        <p:sp>
          <p:nvSpPr>
            <p:cNvPr id="52" name="Textfeld 20">
              <a:extLst>
                <a:ext uri="{FF2B5EF4-FFF2-40B4-BE49-F238E27FC236}">
                  <a16:creationId xmlns:a16="http://schemas.microsoft.com/office/drawing/2014/main" id="{983C28D9-A0EB-4320-99AB-BEC59C0C07BC}"/>
                </a:ext>
              </a:extLst>
            </p:cNvPr>
            <p:cNvSpPr txBox="1"/>
            <p:nvPr/>
          </p:nvSpPr>
          <p:spPr>
            <a:xfrm>
              <a:off x="1010438" y="331026"/>
              <a:ext cx="4927158" cy="377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4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8-Channel in Vacuum TLD Spectrometer at PHELIX</a:t>
              </a:r>
              <a:endParaRPr lang="en-US" sz="1400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</p:grpSp>
      <p:sp>
        <p:nvSpPr>
          <p:cNvPr id="54" name="Textfeld 53">
            <a:extLst>
              <a:ext uri="{FF2B5EF4-FFF2-40B4-BE49-F238E27FC236}">
                <a16:creationId xmlns:a16="http://schemas.microsoft.com/office/drawing/2014/main" id="{16C700E1-A801-4040-4F2B-45062859397F}"/>
              </a:ext>
            </a:extLst>
          </p:cNvPr>
          <p:cNvSpPr txBox="1"/>
          <p:nvPr/>
        </p:nvSpPr>
        <p:spPr>
          <a:xfrm>
            <a:off x="1028334" y="1435848"/>
            <a:ext cx="9408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noProof="0" dirty="0">
                <a:solidFill>
                  <a:schemeClr val="accent4">
                    <a:lumMod val="75000"/>
                  </a:schemeClr>
                </a:solidFill>
              </a:rPr>
              <a:t>Results for Sh</a:t>
            </a:r>
            <a:r>
              <a:rPr lang="en-US" b="1" noProof="0" dirty="0">
                <a:solidFill>
                  <a:schemeClr val="accent4">
                    <a:lumMod val="75000"/>
                  </a:schemeClr>
                </a:solidFill>
              </a:rPr>
              <a:t>ot</a:t>
            </a:r>
            <a:r>
              <a:rPr lang="en-US" sz="1800" b="1" noProof="0" dirty="0">
                <a:solidFill>
                  <a:schemeClr val="accent4">
                    <a:lumMod val="75000"/>
                  </a:schemeClr>
                </a:solidFill>
              </a:rPr>
              <a:t> 30: </a:t>
            </a:r>
            <a:r>
              <a:rPr lang="en-US" sz="1800" b="1" noProof="0" dirty="0">
                <a:solidFill>
                  <a:schemeClr val="accent4">
                    <a:lumMod val="7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 mm Foam 4 mg/cc + 3 mm Converter and ns-Pulse</a:t>
            </a:r>
            <a:endParaRPr lang="en-US" noProof="0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3083F43-48DC-10FB-829C-77625831F892}"/>
              </a:ext>
            </a:extLst>
          </p:cNvPr>
          <p:cNvGrpSpPr/>
          <p:nvPr/>
        </p:nvGrpSpPr>
        <p:grpSpPr>
          <a:xfrm>
            <a:off x="606998" y="4460197"/>
            <a:ext cx="3358228" cy="1810160"/>
            <a:chOff x="0" y="1"/>
            <a:chExt cx="3358515" cy="1810328"/>
          </a:xfrm>
        </p:grpSpPr>
        <p:pic>
          <p:nvPicPr>
            <p:cNvPr id="9" name="Grafik 8" descr="Ein Bild, das Farbigkeit, Screenshot, Diagramm, Reihe enthält.&#10;&#10;KI-generierte Inhalte können fehlerhaft sein.">
              <a:extLst>
                <a:ext uri="{FF2B5EF4-FFF2-40B4-BE49-F238E27FC236}">
                  <a16:creationId xmlns:a16="http://schemas.microsoft.com/office/drawing/2014/main" id="{3AF5049A-CA1E-B5A7-F454-9D106C7E0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333954"/>
              <a:ext cx="3358515" cy="1476375"/>
            </a:xfrm>
            <a:prstGeom prst="rect">
              <a:avLst/>
            </a:prstGeom>
          </p:spPr>
        </p:pic>
        <p:sp>
          <p:nvSpPr>
            <p:cNvPr id="10" name="Textfeld 11">
              <a:extLst>
                <a:ext uri="{FF2B5EF4-FFF2-40B4-BE49-F238E27FC236}">
                  <a16:creationId xmlns:a16="http://schemas.microsoft.com/office/drawing/2014/main" id="{3DC6FB06-D6BA-EAB3-9453-E147B217B22D}"/>
                </a:ext>
              </a:extLst>
            </p:cNvPr>
            <p:cNvSpPr txBox="1"/>
            <p:nvPr/>
          </p:nvSpPr>
          <p:spPr>
            <a:xfrm>
              <a:off x="0" y="1"/>
              <a:ext cx="3358514" cy="32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800"/>
                </a:spcAft>
                <a:buNone/>
              </a:pPr>
              <a:r>
                <a:rPr lang="en-US" sz="1400" b="1" kern="1200" noProof="0" dirty="0">
                  <a:solidFill>
                    <a:srgbClr val="000000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Signal on Imaging Plates</a:t>
              </a:r>
              <a:endParaRPr lang="en-US" sz="1400" kern="100" noProof="0" dirty="0">
                <a:effectLst/>
                <a:latin typeface="Times New Roman" panose="02020603050405020304" pitchFamily="18" charset="0"/>
                <a:ea typeface="Aptos" panose="020B0004020202020204" pitchFamily="34" charset="0"/>
              </a:endParaRPr>
            </a:p>
          </p:txBody>
        </p:sp>
      </p:grpSp>
      <p:sp>
        <p:nvSpPr>
          <p:cNvPr id="12" name="Textfeld 20">
            <a:extLst>
              <a:ext uri="{FF2B5EF4-FFF2-40B4-BE49-F238E27FC236}">
                <a16:creationId xmlns:a16="http://schemas.microsoft.com/office/drawing/2014/main" id="{4C784C20-2971-0314-D2EC-0E0B67B477FA}"/>
              </a:ext>
            </a:extLst>
          </p:cNvPr>
          <p:cNvSpPr txBox="1"/>
          <p:nvPr/>
        </p:nvSpPr>
        <p:spPr>
          <a:xfrm>
            <a:off x="5329574" y="2095041"/>
            <a:ext cx="2353593" cy="326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kern="1200" noProof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TLD Spectrometer Results </a:t>
            </a:r>
            <a:endParaRPr lang="en-US" sz="1400" kern="100" noProof="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13" name="Textfeld 20">
            <a:extLst>
              <a:ext uri="{FF2B5EF4-FFF2-40B4-BE49-F238E27FC236}">
                <a16:creationId xmlns:a16="http://schemas.microsoft.com/office/drawing/2014/main" id="{3E2355B1-965D-F75C-BC23-4948C6DBBCC7}"/>
              </a:ext>
            </a:extLst>
          </p:cNvPr>
          <p:cNvSpPr txBox="1"/>
          <p:nvPr/>
        </p:nvSpPr>
        <p:spPr>
          <a:xfrm>
            <a:off x="8477533" y="2095041"/>
            <a:ext cx="3501440" cy="326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noProof="0" dirty="0">
                <a:solidFill>
                  <a:srgbClr val="00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TLD vs. ND Bremsstrahlung Comparison</a:t>
            </a:r>
            <a:endParaRPr lang="en-US" sz="1400" kern="100" noProof="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5F6E12BD-D475-F04B-C3C7-BE10E1075C9B}"/>
              </a:ext>
            </a:extLst>
          </p:cNvPr>
          <p:cNvSpPr/>
          <p:nvPr/>
        </p:nvSpPr>
        <p:spPr>
          <a:xfrm>
            <a:off x="10010693" y="5640776"/>
            <a:ext cx="1968280" cy="68791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noProof="0" dirty="0">
                <a:solidFill>
                  <a:schemeClr val="tx1"/>
                </a:solidFill>
              </a:rPr>
              <a:t>TLD simulations by: </a:t>
            </a:r>
          </a:p>
          <a:p>
            <a:pPr algn="ctr"/>
            <a:r>
              <a:rPr lang="en-US" sz="1400" noProof="0" dirty="0">
                <a:solidFill>
                  <a:schemeClr val="tx1"/>
                </a:solidFill>
              </a:rPr>
              <a:t>Alessandro </a:t>
            </a:r>
            <a:r>
              <a:rPr lang="en-US" sz="1400" noProof="0" dirty="0" err="1">
                <a:solidFill>
                  <a:schemeClr val="tx1"/>
                </a:solidFill>
              </a:rPr>
              <a:t>Tentori</a:t>
            </a:r>
            <a:r>
              <a:rPr lang="en-US" sz="1400" noProof="0" dirty="0">
                <a:solidFill>
                  <a:schemeClr val="tx1"/>
                </a:solidFill>
              </a:rPr>
              <a:t>, GSI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17FE0A99-EED0-AD3C-5479-D601A852A9DC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9ECE5993-7858-3811-53A5-DB418AC81C77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6" name="Gerader Verbinder 15">
                <a:extLst>
                  <a:ext uri="{FF2B5EF4-FFF2-40B4-BE49-F238E27FC236}">
                    <a16:creationId xmlns:a16="http://schemas.microsoft.com/office/drawing/2014/main" id="{C6107B37-FB2E-0D25-51C2-42AED8ED9F9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8757C0C3-E17E-1CC9-3F37-3385C079C759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1" name="Textfeld 20">
                  <a:extLst>
                    <a:ext uri="{FF2B5EF4-FFF2-40B4-BE49-F238E27FC236}">
                      <a16:creationId xmlns:a16="http://schemas.microsoft.com/office/drawing/2014/main" id="{E8739660-8DB0-28BF-0C58-38F370224DA7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2" name="Picture 4">
                  <a:extLst>
                    <a:ext uri="{FF2B5EF4-FFF2-40B4-BE49-F238E27FC236}">
                      <a16:creationId xmlns:a16="http://schemas.microsoft.com/office/drawing/2014/main" id="{F32D77B3-6972-EF89-1B8C-AF53F08F02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feld 8">
                <a:extLst>
                  <a:ext uri="{FF2B5EF4-FFF2-40B4-BE49-F238E27FC236}">
                    <a16:creationId xmlns:a16="http://schemas.microsoft.com/office/drawing/2014/main" id="{3C9A8EBC-974D-C1A5-3B38-BB0F28172BFD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10/16</a:t>
                </a:r>
              </a:p>
            </p:txBody>
          </p:sp>
        </p:grpSp>
        <p:pic>
          <p:nvPicPr>
            <p:cNvPr id="15" name="Picture 2">
              <a:extLst>
                <a:ext uri="{FF2B5EF4-FFF2-40B4-BE49-F238E27FC236}">
                  <a16:creationId xmlns:a16="http://schemas.microsoft.com/office/drawing/2014/main" id="{79F4D687-67AC-2B5C-2A5A-787F4B43E7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39476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EE991-DC38-F53E-7455-3556F093A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feld 40">
            <a:extLst>
              <a:ext uri="{FF2B5EF4-FFF2-40B4-BE49-F238E27FC236}">
                <a16:creationId xmlns:a16="http://schemas.microsoft.com/office/drawing/2014/main" id="{FE8DFF77-66CB-30C7-0C1D-B70D78995C24}"/>
              </a:ext>
            </a:extLst>
          </p:cNvPr>
          <p:cNvSpPr txBox="1"/>
          <p:nvPr/>
        </p:nvSpPr>
        <p:spPr>
          <a:xfrm>
            <a:off x="7808351" y="5617065"/>
            <a:ext cx="3953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à"/>
            </a:pPr>
            <a:r>
              <a:rPr lang="en-US" b="1" noProof="0" dirty="0">
                <a:solidFill>
                  <a:srgbClr val="FF0000"/>
                </a:solidFill>
              </a:rPr>
              <a:t>Laser peak intensity &gt;10</a:t>
            </a:r>
            <a:r>
              <a:rPr lang="en-US" b="1" baseline="30000" noProof="0" dirty="0">
                <a:solidFill>
                  <a:srgbClr val="FF0000"/>
                </a:solidFill>
              </a:rPr>
              <a:t>19</a:t>
            </a:r>
            <a:r>
              <a:rPr lang="en-US" b="1" noProof="0" dirty="0">
                <a:solidFill>
                  <a:srgbClr val="FF0000"/>
                </a:solidFill>
              </a:rPr>
              <a:t> W/cm</a:t>
            </a:r>
            <a:r>
              <a:rPr lang="en-US" b="1" baseline="30000" noProof="0" dirty="0">
                <a:solidFill>
                  <a:srgbClr val="FF0000"/>
                </a:solidFill>
              </a:rPr>
              <a:t>2 </a:t>
            </a:r>
            <a:endParaRPr lang="en-US" b="1" noProof="0" dirty="0">
              <a:solidFill>
                <a:srgbClr val="FF0000"/>
              </a:solidFill>
            </a:endParaRP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43B5B737-C2D3-7FB8-335C-21CDE048B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F4DCDB1A-DF65-842A-6E03-00E261F68957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C3271FF-4AA9-0E1A-EEA2-46953EA40EAD}"/>
              </a:ext>
            </a:extLst>
          </p:cNvPr>
          <p:cNvSpPr txBox="1">
            <a:spLocks/>
          </p:cNvSpPr>
          <p:nvPr/>
        </p:nvSpPr>
        <p:spPr>
          <a:xfrm>
            <a:off x="-1" y="1503610"/>
            <a:ext cx="9481989" cy="131863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800" noProof="0" dirty="0"/>
              <a:t>Transfer of previous approaches to </a:t>
            </a:r>
            <a:r>
              <a:rPr lang="en-US" sz="1800" b="1" noProof="0" dirty="0"/>
              <a:t>Advanced Radiographic </a:t>
            </a:r>
            <a:br>
              <a:rPr lang="en-US" sz="1800" b="1" noProof="0" dirty="0"/>
            </a:br>
            <a:r>
              <a:rPr lang="en-US" sz="1800" b="1" noProof="0" dirty="0"/>
              <a:t>Capability </a:t>
            </a:r>
            <a:r>
              <a:rPr lang="en-US" sz="1800" noProof="0" dirty="0"/>
              <a:t>(</a:t>
            </a:r>
            <a:r>
              <a:rPr lang="en-US" sz="1800" b="1" noProof="0" dirty="0"/>
              <a:t>ARC) conditions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69FFCBD7-13C6-0B28-9BF6-D5F73F8DB951}"/>
              </a:ext>
            </a:extLst>
          </p:cNvPr>
          <p:cNvGrpSpPr/>
          <p:nvPr/>
        </p:nvGrpSpPr>
        <p:grpSpPr>
          <a:xfrm>
            <a:off x="693881" y="2370127"/>
            <a:ext cx="5778518" cy="3389958"/>
            <a:chOff x="630446" y="2917062"/>
            <a:chExt cx="5778518" cy="3389958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DB38772B-F151-42DA-018D-CAD8B5E9593F}"/>
                </a:ext>
              </a:extLst>
            </p:cNvPr>
            <p:cNvGrpSpPr/>
            <p:nvPr/>
          </p:nvGrpSpPr>
          <p:grpSpPr>
            <a:xfrm>
              <a:off x="630446" y="2917062"/>
              <a:ext cx="5465554" cy="3097307"/>
              <a:chOff x="630446" y="2917062"/>
              <a:chExt cx="5465554" cy="3097307"/>
            </a:xfrm>
          </p:grpSpPr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977B9E05-742E-0A68-3935-DA80EC862F5A}"/>
                  </a:ext>
                </a:extLst>
              </p:cNvPr>
              <p:cNvSpPr txBox="1"/>
              <p:nvPr/>
            </p:nvSpPr>
            <p:spPr>
              <a:xfrm>
                <a:off x="630446" y="2917062"/>
                <a:ext cx="546555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700" b="0" u="none" strike="noStrike" baseline="0" noProof="0" dirty="0">
                    <a:sym typeface="Wingdings" panose="05000000000000000000" pitchFamily="2" charset="2"/>
                  </a:rPr>
                  <a:t></a:t>
                </a:r>
                <a:r>
                  <a:rPr lang="en-US" sz="1700" b="0" i="1" u="none" strike="noStrike" baseline="0" noProof="0" dirty="0">
                    <a:sym typeface="Wingdings" panose="05000000000000000000" pitchFamily="2" charset="2"/>
                  </a:rPr>
                  <a:t> </a:t>
                </a:r>
                <a:r>
                  <a:rPr lang="en-US" sz="1600" noProof="0" dirty="0"/>
                  <a:t>For the development of ultra-bright MeV photon sources for ICF experiments at ARC/NIF</a:t>
                </a:r>
                <a:endParaRPr lang="en-US" sz="1700" i="1" noProof="0" dirty="0"/>
              </a:p>
            </p:txBody>
          </p:sp>
          <p:pic>
            <p:nvPicPr>
              <p:cNvPr id="37" name="Grafik 36" descr="Ein Bild, das Wasser, Zeichnung, Türkis, Majorelle Blue enthält.&#10;&#10;Automatisch generierte Beschreibung">
                <a:extLst>
                  <a:ext uri="{FF2B5EF4-FFF2-40B4-BE49-F238E27FC236}">
                    <a16:creationId xmlns:a16="http://schemas.microsoft.com/office/drawing/2014/main" id="{ED6B7EDB-494A-F78F-D3AA-19B41EEEE2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37648" y="3462329"/>
                <a:ext cx="4193493" cy="2552040"/>
              </a:xfrm>
              <a:prstGeom prst="rect">
                <a:avLst/>
              </a:prstGeom>
            </p:spPr>
          </p:pic>
        </p:grp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67BB3215-F023-66FA-7C3E-E331A81A4F1A}"/>
                </a:ext>
              </a:extLst>
            </p:cNvPr>
            <p:cNvSpPr txBox="1"/>
            <p:nvPr/>
          </p:nvSpPr>
          <p:spPr>
            <a:xfrm>
              <a:off x="1172633" y="5968466"/>
              <a:ext cx="523633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i="1" noProof="0" dirty="0"/>
                <a:t>https://lasers.llnl.gov/news/nif-focus-inside-arc-laser</a:t>
              </a:r>
            </a:p>
          </p:txBody>
        </p:sp>
      </p:grpSp>
      <p:sp>
        <p:nvSpPr>
          <p:cNvPr id="3" name="Rechteck 2">
            <a:extLst>
              <a:ext uri="{FF2B5EF4-FFF2-40B4-BE49-F238E27FC236}">
                <a16:creationId xmlns:a16="http://schemas.microsoft.com/office/drawing/2014/main" id="{8E708570-438C-2F94-661C-D33927F44159}"/>
              </a:ext>
            </a:extLst>
          </p:cNvPr>
          <p:cNvSpPr/>
          <p:nvPr/>
        </p:nvSpPr>
        <p:spPr>
          <a:xfrm>
            <a:off x="7434263" y="4481513"/>
            <a:ext cx="557212" cy="35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F986DC8C-3553-FB3C-8E7C-79FD850435F2}"/>
              </a:ext>
            </a:extLst>
          </p:cNvPr>
          <p:cNvSpPr/>
          <p:nvPr/>
        </p:nvSpPr>
        <p:spPr>
          <a:xfrm>
            <a:off x="7991475" y="4608334"/>
            <a:ext cx="338592" cy="225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33E33D9-23B1-D98D-868B-CA5BBBAC5B7D}"/>
              </a:ext>
            </a:extLst>
          </p:cNvPr>
          <p:cNvGrpSpPr>
            <a:grpSpLocks noChangeAspect="1"/>
          </p:cNvGrpSpPr>
          <p:nvPr/>
        </p:nvGrpSpPr>
        <p:grpSpPr>
          <a:xfrm>
            <a:off x="7702246" y="1781914"/>
            <a:ext cx="4059256" cy="3835435"/>
            <a:chOff x="6842288" y="3598809"/>
            <a:chExt cx="2981464" cy="2817071"/>
          </a:xfrm>
        </p:grpSpPr>
        <p:pic>
          <p:nvPicPr>
            <p:cNvPr id="12" name="Google Shape;558;p90">
              <a:extLst>
                <a:ext uri="{FF2B5EF4-FFF2-40B4-BE49-F238E27FC236}">
                  <a16:creationId xmlns:a16="http://schemas.microsoft.com/office/drawing/2014/main" id="{AC0D3BA2-53AC-4241-8A19-7F2BF8DCDCB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5">
              <a:alphaModFix/>
            </a:blip>
            <a:srcRect l="26458" r="11138"/>
            <a:stretch/>
          </p:blipFill>
          <p:spPr>
            <a:xfrm>
              <a:off x="6842288" y="3715516"/>
              <a:ext cx="2981464" cy="27003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86267849-0899-9567-B9EE-7EA97A613AC3}"/>
                </a:ext>
              </a:extLst>
            </p:cNvPr>
            <p:cNvSpPr txBox="1"/>
            <p:nvPr/>
          </p:nvSpPr>
          <p:spPr>
            <a:xfrm>
              <a:off x="7054723" y="3598809"/>
              <a:ext cx="2438712" cy="271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noProof="0" dirty="0"/>
                <a:t>PHELIX Best Focus</a:t>
              </a:r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96579B58-57EA-B8B5-3771-017B1D6476A6}"/>
              </a:ext>
            </a:extLst>
          </p:cNvPr>
          <p:cNvSpPr txBox="1">
            <a:spLocks/>
          </p:cNvSpPr>
          <p:nvPr/>
        </p:nvSpPr>
        <p:spPr>
          <a:xfrm>
            <a:off x="838380" y="260482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Experiments at PHELIX: </a:t>
            </a: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(2024)</a:t>
            </a:r>
            <a:endParaRPr lang="en-US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87CBA84-1B35-BDE6-FDC8-B97FD0BCEC26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0" name="Gruppieren 9">
              <a:extLst>
                <a:ext uri="{FF2B5EF4-FFF2-40B4-BE49-F238E27FC236}">
                  <a16:creationId xmlns:a16="http://schemas.microsoft.com/office/drawing/2014/main" id="{95DD6C25-15C8-CDBC-75E2-74A79C3FD701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4" name="Gerader Verbinder 23">
                <a:extLst>
                  <a:ext uri="{FF2B5EF4-FFF2-40B4-BE49-F238E27FC236}">
                    <a16:creationId xmlns:a16="http://schemas.microsoft.com/office/drawing/2014/main" id="{F2C9D491-DA05-5A2B-2898-D38197B2663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pieren 24">
                <a:extLst>
                  <a:ext uri="{FF2B5EF4-FFF2-40B4-BE49-F238E27FC236}">
                    <a16:creationId xmlns:a16="http://schemas.microsoft.com/office/drawing/2014/main" id="{39AB14C0-9568-34F2-07A4-7FE0A1771BF4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7" name="Textfeld 26">
                  <a:extLst>
                    <a:ext uri="{FF2B5EF4-FFF2-40B4-BE49-F238E27FC236}">
                      <a16:creationId xmlns:a16="http://schemas.microsoft.com/office/drawing/2014/main" id="{72622926-A6C6-ACC5-547B-059B78B31F20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8" name="Picture 4">
                  <a:extLst>
                    <a:ext uri="{FF2B5EF4-FFF2-40B4-BE49-F238E27FC236}">
                      <a16:creationId xmlns:a16="http://schemas.microsoft.com/office/drawing/2014/main" id="{B163787A-B2FA-5096-DFF0-01D820CF39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6" name="Textfeld 8">
                <a:extLst>
                  <a:ext uri="{FF2B5EF4-FFF2-40B4-BE49-F238E27FC236}">
                    <a16:creationId xmlns:a16="http://schemas.microsoft.com/office/drawing/2014/main" id="{5966CB71-9C82-0DEA-1539-C429FAD9F277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11/16</a:t>
                </a:r>
              </a:p>
            </p:txBody>
          </p:sp>
        </p:grp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8B1D40B9-137A-B4BF-03B2-16CE4FE4FA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EDD14FC3-DF62-FB01-4EFE-2935EE0010F6}"/>
              </a:ext>
            </a:extLst>
          </p:cNvPr>
          <p:cNvSpPr txBox="1"/>
          <p:nvPr/>
        </p:nvSpPr>
        <p:spPr>
          <a:xfrm>
            <a:off x="373315" y="5760085"/>
            <a:ext cx="65319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1" i="1" noProof="0" dirty="0">
                <a:sym typeface="Wingdings" panose="05000000000000000000" pitchFamily="2" charset="2"/>
              </a:rPr>
              <a:t>Mission of ARC</a:t>
            </a:r>
            <a:r>
              <a:rPr lang="en-US" sz="1700" i="1" noProof="0" dirty="0">
                <a:sym typeface="Wingdings" panose="05000000000000000000" pitchFamily="2" charset="2"/>
              </a:rPr>
              <a:t>: MeV Bremsstrahlung source to radiograph the moment of DT-implosion</a:t>
            </a:r>
            <a:endParaRPr lang="en-US" sz="1700" i="1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1D51D78-6BD7-4A53-E372-4C5EB398F5E1}"/>
              </a:ext>
            </a:extLst>
          </p:cNvPr>
          <p:cNvSpPr txBox="1"/>
          <p:nvPr/>
        </p:nvSpPr>
        <p:spPr>
          <a:xfrm>
            <a:off x="3549650" y="4398062"/>
            <a:ext cx="134940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0" dirty="0"/>
              <a:t>ARC Beamlet Pair</a:t>
            </a:r>
          </a:p>
        </p:txBody>
      </p:sp>
    </p:spTree>
    <p:extLst>
      <p:ext uri="{BB962C8B-B14F-4D97-AF65-F5344CB8AC3E}">
        <p14:creationId xmlns:p14="http://schemas.microsoft.com/office/powerpoint/2010/main" val="4123552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77EB9-8A2C-7E39-3B09-9CC1ABA7C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5210FA1-F120-220F-56E4-BD0F5385C129}"/>
              </a:ext>
            </a:extLst>
          </p:cNvPr>
          <p:cNvGrpSpPr/>
          <p:nvPr/>
        </p:nvGrpSpPr>
        <p:grpSpPr>
          <a:xfrm>
            <a:off x="7061271" y="1688873"/>
            <a:ext cx="5130728" cy="4422936"/>
            <a:chOff x="6723902" y="2570682"/>
            <a:chExt cx="4334669" cy="3798424"/>
          </a:xfrm>
        </p:grpSpPr>
        <p:pic>
          <p:nvPicPr>
            <p:cNvPr id="33" name="Grafik 32">
              <a:extLst>
                <a:ext uri="{FF2B5EF4-FFF2-40B4-BE49-F238E27FC236}">
                  <a16:creationId xmlns:a16="http://schemas.microsoft.com/office/drawing/2014/main" id="{AD7687CB-E4AB-E098-B11B-C84B21483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27899" y="2570682"/>
              <a:ext cx="3681056" cy="3591473"/>
            </a:xfrm>
            <a:prstGeom prst="rect">
              <a:avLst/>
            </a:prstGeom>
          </p:spPr>
        </p:pic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99BA5BD6-8BF9-2C8A-4322-C339954B9AD4}"/>
                </a:ext>
              </a:extLst>
            </p:cNvPr>
            <p:cNvSpPr txBox="1"/>
            <p:nvPr/>
          </p:nvSpPr>
          <p:spPr>
            <a:xfrm>
              <a:off x="6723902" y="6078355"/>
              <a:ext cx="4334669" cy="290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de-DE" sz="1600" b="1" dirty="0">
                  <a:sym typeface="Wingdings" panose="05000000000000000000" pitchFamily="2" charset="2"/>
                </a:rPr>
                <a:t></a:t>
              </a:r>
              <a:r>
                <a:rPr lang="de-DE" sz="1600" b="1" noProof="0" dirty="0"/>
                <a:t> </a:t>
              </a:r>
              <a:r>
                <a:rPr lang="de-DE" sz="1600" b="1" dirty="0">
                  <a:solidFill>
                    <a:srgbClr val="FF0000"/>
                  </a:solidFill>
                </a:rPr>
                <a:t>Only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 5–10 % </a:t>
              </a:r>
              <a:r>
                <a:rPr lang="de-DE" sz="1600" b="1" noProof="0" dirty="0" err="1">
                  <a:solidFill>
                    <a:srgbClr val="FF0000"/>
                  </a:solidFill>
                </a:rPr>
                <a:t>energy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 </a:t>
              </a:r>
              <a:r>
                <a:rPr lang="de-DE" sz="1600" b="1" noProof="0" dirty="0" err="1">
                  <a:solidFill>
                    <a:srgbClr val="FF0000"/>
                  </a:solidFill>
                </a:rPr>
                <a:t>with</a:t>
              </a:r>
              <a:r>
                <a:rPr lang="de-DE" sz="1600" b="1" dirty="0">
                  <a:solidFill>
                    <a:srgbClr val="FF0000"/>
                  </a:solidFill>
                </a:rPr>
                <a:t> 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10</a:t>
              </a:r>
              <a:r>
                <a:rPr lang="de-DE" sz="1600" b="1" baseline="30000" noProof="0" dirty="0">
                  <a:solidFill>
                    <a:srgbClr val="FF0000"/>
                  </a:solidFill>
                </a:rPr>
                <a:t>18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 W/cm</a:t>
              </a:r>
              <a:r>
                <a:rPr lang="de-DE" sz="1600" b="1" baseline="30000" noProof="0" dirty="0">
                  <a:solidFill>
                    <a:srgbClr val="FF0000"/>
                  </a:solidFill>
                </a:rPr>
                <a:t>2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 </a:t>
              </a:r>
              <a:r>
                <a:rPr lang="de-DE" sz="1600" b="1" noProof="0" dirty="0" err="1">
                  <a:solidFill>
                    <a:srgbClr val="FF0000"/>
                  </a:solidFill>
                </a:rPr>
                <a:t>peak</a:t>
              </a:r>
              <a:r>
                <a:rPr lang="de-DE" sz="1600" b="1" noProof="0" dirty="0">
                  <a:solidFill>
                    <a:srgbClr val="FF0000"/>
                  </a:solidFill>
                </a:rPr>
                <a:t> </a:t>
              </a:r>
              <a:r>
                <a:rPr lang="de-DE" sz="1600" b="1" noProof="0" dirty="0" err="1">
                  <a:solidFill>
                    <a:srgbClr val="FF0000"/>
                  </a:solidFill>
                </a:rPr>
                <a:t>intensity</a:t>
              </a:r>
              <a:endParaRPr lang="de-DE" sz="1600" b="1" noProof="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4" name="Grafik 4">
            <a:extLst>
              <a:ext uri="{FF2B5EF4-FFF2-40B4-BE49-F238E27FC236}">
                <a16:creationId xmlns:a16="http://schemas.microsoft.com/office/drawing/2014/main" id="{B253F220-4687-7F8E-BEBD-1A3944DB6B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D2088436-145B-D448-D17A-1A63B4D3A43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34124ED-6865-78CC-110D-56DF27F1DF46}"/>
              </a:ext>
            </a:extLst>
          </p:cNvPr>
          <p:cNvSpPr txBox="1">
            <a:spLocks/>
          </p:cNvSpPr>
          <p:nvPr/>
        </p:nvSpPr>
        <p:spPr>
          <a:xfrm>
            <a:off x="-1" y="1503610"/>
            <a:ext cx="8466084" cy="166606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800" dirty="0"/>
              <a:t>Transfer of previous approaches to </a:t>
            </a:r>
            <a:r>
              <a:rPr lang="en-US" sz="1800" b="1" dirty="0"/>
              <a:t>Advanced Radiographic </a:t>
            </a:r>
            <a:br>
              <a:rPr lang="en-US" sz="1800" b="1" dirty="0"/>
            </a:br>
            <a:r>
              <a:rPr lang="en-US" sz="1800" b="1" dirty="0"/>
              <a:t>Capability </a:t>
            </a:r>
            <a:r>
              <a:rPr lang="en-US" sz="1800" dirty="0"/>
              <a:t>(</a:t>
            </a:r>
            <a:r>
              <a:rPr lang="en-US" sz="1800" b="1" dirty="0"/>
              <a:t>ARC) conditions</a:t>
            </a:r>
          </a:p>
          <a:p>
            <a:pPr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	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de-DE" sz="1700" b="0" i="0" u="none" strike="noStrike" baseline="0" noProof="0" dirty="0" err="1">
                <a:solidFill>
                  <a:srgbClr val="000000"/>
                </a:solidFill>
              </a:rPr>
              <a:t>Near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 </a:t>
            </a:r>
            <a:r>
              <a:rPr lang="de-DE" sz="1700" i="0" u="none" strike="noStrike" baseline="0" noProof="0" dirty="0" err="1">
                <a:solidFill>
                  <a:srgbClr val="000000"/>
                </a:solidFill>
              </a:rPr>
              <a:t>relativistic</a:t>
            </a:r>
            <a:r>
              <a:rPr lang="de-DE" sz="1700" i="0" u="none" strike="noStrike" baseline="0" noProof="0" dirty="0">
                <a:solidFill>
                  <a:srgbClr val="000000"/>
                </a:solidFill>
              </a:rPr>
              <a:t> </a:t>
            </a:r>
            <a:r>
              <a:rPr lang="de-DE" sz="1700" i="0" u="none" strike="noStrike" baseline="0" noProof="0" dirty="0" err="1">
                <a:solidFill>
                  <a:srgbClr val="000000"/>
                </a:solidFill>
              </a:rPr>
              <a:t>intensity</a:t>
            </a:r>
            <a:r>
              <a:rPr lang="de-DE" sz="1700" i="0" u="none" strike="noStrike" baseline="0" noProof="0" dirty="0">
                <a:solidFill>
                  <a:srgbClr val="000000"/>
                </a:solidFill>
              </a:rPr>
              <a:t> 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(&lt;10</a:t>
            </a:r>
            <a:r>
              <a:rPr lang="de-DE" sz="1700" b="0" i="0" u="none" strike="noStrike" baseline="30000" noProof="0" dirty="0">
                <a:solidFill>
                  <a:srgbClr val="000000"/>
                </a:solidFill>
              </a:rPr>
              <a:t>18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 W/cm</a:t>
            </a:r>
            <a:r>
              <a:rPr lang="de-DE" sz="1700" b="0" i="0" u="none" strike="noStrike" baseline="30000" noProof="0" dirty="0">
                <a:solidFill>
                  <a:srgbClr val="000000"/>
                </a:solidFill>
              </a:rPr>
              <a:t>2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) , </a:t>
            </a:r>
            <a:br>
              <a:rPr lang="de-DE" sz="1700" b="0" i="0" u="none" strike="noStrike" baseline="0" noProof="0" dirty="0">
                <a:solidFill>
                  <a:srgbClr val="000000"/>
                </a:solidFill>
              </a:rPr>
            </a:b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	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de-DE" sz="1700" b="0" i="0" u="none" strike="noStrike" baseline="0" noProof="0" dirty="0" err="1">
                <a:solidFill>
                  <a:srgbClr val="000000"/>
                </a:solidFill>
              </a:rPr>
              <a:t>Stretched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 PHELIX pulse &amp; </a:t>
            </a:r>
            <a:r>
              <a:rPr lang="de-DE" sz="1700" b="0" i="0" u="none" strike="noStrike" baseline="0" noProof="0" dirty="0" err="1">
                <a:solidFill>
                  <a:srgbClr val="000000"/>
                </a:solidFill>
              </a:rPr>
              <a:t>increased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 </a:t>
            </a:r>
            <a:r>
              <a:rPr lang="de-DE" sz="1700" b="0" i="0" u="none" strike="noStrike" baseline="0" noProof="0" dirty="0" err="1">
                <a:solidFill>
                  <a:srgbClr val="000000"/>
                </a:solidFill>
              </a:rPr>
              <a:t>focal</a:t>
            </a:r>
            <a:r>
              <a:rPr lang="de-DE" sz="1700" b="0" i="0" u="none" strike="noStrike" baseline="0" noProof="0" dirty="0">
                <a:solidFill>
                  <a:srgbClr val="000000"/>
                </a:solidFill>
              </a:rPr>
              <a:t> </a:t>
            </a:r>
            <a:r>
              <a:rPr lang="de-DE" sz="1700" b="0" i="0" u="none" strike="noStrike" baseline="0" noProof="0" dirty="0" err="1">
                <a:solidFill>
                  <a:srgbClr val="000000"/>
                </a:solidFill>
              </a:rPr>
              <a:t>spot</a:t>
            </a:r>
            <a:endParaRPr lang="de-DE" sz="1700" b="1" noProof="0" dirty="0"/>
          </a:p>
          <a:p>
            <a:pPr>
              <a:spcBef>
                <a:spcPts val="1001"/>
              </a:spcBef>
            </a:pPr>
            <a:endParaRPr lang="de-DE" sz="1800" noProof="0" dirty="0">
              <a:latin typeface="Calibri" pitchFamily="34"/>
            </a:endParaRP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401750FB-70F1-7220-9ED5-C3B5D40CE332}"/>
              </a:ext>
            </a:extLst>
          </p:cNvPr>
          <p:cNvSpPr txBox="1"/>
          <p:nvPr/>
        </p:nvSpPr>
        <p:spPr>
          <a:xfrm>
            <a:off x="630446" y="2917062"/>
            <a:ext cx="546555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700" b="0" u="none" strike="noStrike" baseline="0" noProof="0" dirty="0">
                <a:sym typeface="Wingdings" panose="05000000000000000000" pitchFamily="2" charset="2"/>
              </a:rPr>
              <a:t></a:t>
            </a:r>
            <a:r>
              <a:rPr lang="de-DE" sz="1700" b="0" i="1" u="none" strike="noStrike" baseline="0" noProof="0" dirty="0">
                <a:sym typeface="Wingdings" panose="05000000000000000000" pitchFamily="2" charset="2"/>
              </a:rPr>
              <a:t> </a:t>
            </a:r>
            <a:r>
              <a:rPr lang="en-US" sz="1600" dirty="0"/>
              <a:t>For the development of ultra-bright MeV photon sources for ICF experiments at ARC/NIF</a:t>
            </a:r>
            <a:endParaRPr lang="de-DE" sz="1700" i="1" noProof="0" dirty="0"/>
          </a:p>
        </p:txBody>
      </p:sp>
      <p:pic>
        <p:nvPicPr>
          <p:cNvPr id="37" name="Grafik 36" descr="Ein Bild, das Wasser, Zeichnung, Türkis, Majorelle Blue enthält.&#10;&#10;Automatisch generierte Beschreibung">
            <a:extLst>
              <a:ext uri="{FF2B5EF4-FFF2-40B4-BE49-F238E27FC236}">
                <a16:creationId xmlns:a16="http://schemas.microsoft.com/office/drawing/2014/main" id="{13D25B9E-26D6-BE86-EC94-D821467F5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7648" y="3462329"/>
            <a:ext cx="4193493" cy="2552040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FCFBAC13-D7B6-B300-E672-124568B007EA}"/>
              </a:ext>
            </a:extLst>
          </p:cNvPr>
          <p:cNvSpPr txBox="1"/>
          <p:nvPr/>
        </p:nvSpPr>
        <p:spPr>
          <a:xfrm>
            <a:off x="1172633" y="5968466"/>
            <a:ext cx="52363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i="1" noProof="0" dirty="0"/>
              <a:t>https://lasers.llnl.gov/news/nif-focus-inside-arc-laser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21DE4D4-0534-275F-AA5B-FC5AD2174ED7}"/>
              </a:ext>
            </a:extLst>
          </p:cNvPr>
          <p:cNvSpPr/>
          <p:nvPr/>
        </p:nvSpPr>
        <p:spPr>
          <a:xfrm>
            <a:off x="7434263" y="4481513"/>
            <a:ext cx="557212" cy="3526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A235154E-4736-E915-B06D-425CE54DA7DA}"/>
              </a:ext>
            </a:extLst>
          </p:cNvPr>
          <p:cNvSpPr/>
          <p:nvPr/>
        </p:nvSpPr>
        <p:spPr>
          <a:xfrm>
            <a:off x="7991475" y="4608334"/>
            <a:ext cx="338592" cy="2257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36559CC-72D7-A22B-9B23-E34A6396D721}"/>
              </a:ext>
            </a:extLst>
          </p:cNvPr>
          <p:cNvSpPr txBox="1">
            <a:spLocks/>
          </p:cNvSpPr>
          <p:nvPr/>
        </p:nvSpPr>
        <p:spPr>
          <a:xfrm>
            <a:off x="838380" y="260482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Experiments at PHELIX: 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(2024)</a:t>
            </a:r>
            <a:endParaRPr lang="en-US" sz="2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F1DF653-65E3-32D5-6C01-D864D61179A6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AA7A7199-5D33-51BA-2D04-BE0E31116913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C528874E-A884-D922-34E6-D7488ED214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1B824B75-2F2D-A040-D5CC-76B03A634446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5" name="Textfeld 24">
                  <a:extLst>
                    <a:ext uri="{FF2B5EF4-FFF2-40B4-BE49-F238E27FC236}">
                      <a16:creationId xmlns:a16="http://schemas.microsoft.com/office/drawing/2014/main" id="{ECD9854F-E208-3FCC-66F1-0C2C731E7E5D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26" name="Picture 4">
                  <a:extLst>
                    <a:ext uri="{FF2B5EF4-FFF2-40B4-BE49-F238E27FC236}">
                      <a16:creationId xmlns:a16="http://schemas.microsoft.com/office/drawing/2014/main" id="{8E002E9B-1518-BD3C-B5E9-6E444E9D91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4" name="Textfeld 8">
                <a:extLst>
                  <a:ext uri="{FF2B5EF4-FFF2-40B4-BE49-F238E27FC236}">
                    <a16:creationId xmlns:a16="http://schemas.microsoft.com/office/drawing/2014/main" id="{785A64A0-7D25-4AA5-9D8C-63BB0789491E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11/16</a:t>
                </a:r>
              </a:p>
            </p:txBody>
          </p:sp>
        </p:grp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7F88E649-D051-4088-82B0-A474FC60AE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feld 6">
            <a:extLst>
              <a:ext uri="{FF2B5EF4-FFF2-40B4-BE49-F238E27FC236}">
                <a16:creationId xmlns:a16="http://schemas.microsoft.com/office/drawing/2014/main" id="{D65AF3FE-1605-400D-E9A4-49D2C99C507F}"/>
              </a:ext>
            </a:extLst>
          </p:cNvPr>
          <p:cNvSpPr txBox="1"/>
          <p:nvPr/>
        </p:nvSpPr>
        <p:spPr>
          <a:xfrm>
            <a:off x="7991475" y="1503610"/>
            <a:ext cx="332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ARC Focus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8DDA3A2-DEC3-42C9-2962-931D3D05135B}"/>
              </a:ext>
            </a:extLst>
          </p:cNvPr>
          <p:cNvSpPr txBox="1"/>
          <p:nvPr/>
        </p:nvSpPr>
        <p:spPr>
          <a:xfrm>
            <a:off x="3486150" y="5001312"/>
            <a:ext cx="1349408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0" dirty="0"/>
              <a:t>ARC Beamlet Pair</a:t>
            </a:r>
          </a:p>
        </p:txBody>
      </p:sp>
    </p:spTree>
    <p:extLst>
      <p:ext uri="{BB962C8B-B14F-4D97-AF65-F5344CB8AC3E}">
        <p14:creationId xmlns:p14="http://schemas.microsoft.com/office/powerpoint/2010/main" val="2489339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1E4D1-8B59-8D5E-F161-36429F547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80D13DA6-9FAD-3761-BACF-A0D225335EC2}"/>
              </a:ext>
            </a:extLst>
          </p:cNvPr>
          <p:cNvGrpSpPr>
            <a:grpSpLocks noChangeAspect="1"/>
          </p:cNvGrpSpPr>
          <p:nvPr/>
        </p:nvGrpSpPr>
        <p:grpSpPr>
          <a:xfrm>
            <a:off x="7680453" y="2528753"/>
            <a:ext cx="4628898" cy="3430471"/>
            <a:chOff x="3324968" y="3005349"/>
            <a:chExt cx="4002613" cy="2966332"/>
          </a:xfrm>
          <a:noFill/>
        </p:grpSpPr>
        <p:pic>
          <p:nvPicPr>
            <p:cNvPr id="42" name="Рисунок 9" descr="Изображение выглядит как текст, снимок экрана, диаграмма, График&#10;&#10;Автоматически созданное описание">
              <a:extLst>
                <a:ext uri="{FF2B5EF4-FFF2-40B4-BE49-F238E27FC236}">
                  <a16:creationId xmlns:a16="http://schemas.microsoft.com/office/drawing/2014/main" id="{9233D55D-5F68-B963-4908-5231B66A6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4968" y="3005349"/>
              <a:ext cx="4002613" cy="2966332"/>
            </a:xfrm>
            <a:prstGeom prst="rect">
              <a:avLst/>
            </a:prstGeom>
            <a:grpFill/>
          </p:spPr>
        </p:pic>
        <p:sp>
          <p:nvSpPr>
            <p:cNvPr id="43" name="Textfeld 42">
              <a:extLst>
                <a:ext uri="{FF2B5EF4-FFF2-40B4-BE49-F238E27FC236}">
                  <a16:creationId xmlns:a16="http://schemas.microsoft.com/office/drawing/2014/main" id="{6D92F74C-6362-FC34-0907-1BD4C36947C0}"/>
                </a:ext>
              </a:extLst>
            </p:cNvPr>
            <p:cNvSpPr txBox="1"/>
            <p:nvPr/>
          </p:nvSpPr>
          <p:spPr>
            <a:xfrm>
              <a:off x="4543513" y="3549506"/>
              <a:ext cx="1108738" cy="39920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T</a:t>
              </a:r>
              <a:r>
                <a:rPr lang="en-GB" sz="1200" b="1" baseline="-25000" dirty="0"/>
                <a:t>eff </a:t>
              </a:r>
              <a:r>
                <a:rPr lang="en-GB" sz="1200" b="1" dirty="0"/>
                <a:t>= 5–9 MeV </a:t>
              </a:r>
            </a:p>
            <a:p>
              <a:r>
                <a:rPr lang="en-GB" sz="1200" b="1" dirty="0" err="1"/>
                <a:t>foam+foil</a:t>
              </a:r>
              <a:endParaRPr lang="en-GB" sz="1200" b="1" dirty="0"/>
            </a:p>
          </p:txBody>
        </p:sp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AB6B9978-359D-517B-EC78-B86DDAB231BB}"/>
                </a:ext>
              </a:extLst>
            </p:cNvPr>
            <p:cNvSpPr txBox="1"/>
            <p:nvPr/>
          </p:nvSpPr>
          <p:spPr>
            <a:xfrm>
              <a:off x="4309945" y="4931497"/>
              <a:ext cx="888786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GB" sz="1200" b="1" dirty="0"/>
                <a:t>T</a:t>
              </a:r>
              <a:r>
                <a:rPr lang="en-GB" sz="1200" b="1" baseline="-25000" dirty="0"/>
                <a:t>eff</a:t>
              </a:r>
              <a:r>
                <a:rPr lang="en-GB" sz="1200" b="1" dirty="0"/>
                <a:t> = 0.1 MeV (foil)</a:t>
              </a:r>
            </a:p>
          </p:txBody>
        </p:sp>
      </p:grpSp>
      <p:pic>
        <p:nvPicPr>
          <p:cNvPr id="4" name="Grafik 4">
            <a:extLst>
              <a:ext uri="{FF2B5EF4-FFF2-40B4-BE49-F238E27FC236}">
                <a16:creationId xmlns:a16="http://schemas.microsoft.com/office/drawing/2014/main" id="{2D1FA5A7-D259-C4ED-D259-63D9CBE9C2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CAE5B0D6-D1BA-FE91-D9CC-DEF717A48A3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CA2EEE8-3916-DE62-DB50-DD43A9F7AACE}"/>
              </a:ext>
            </a:extLst>
          </p:cNvPr>
          <p:cNvSpPr txBox="1">
            <a:spLocks/>
          </p:cNvSpPr>
          <p:nvPr/>
        </p:nvSpPr>
        <p:spPr>
          <a:xfrm>
            <a:off x="622012" y="1483998"/>
            <a:ext cx="10117087" cy="848251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800" dirty="0"/>
              <a:t>Transfer of previous approaches to </a:t>
            </a:r>
            <a:r>
              <a:rPr lang="en-US" sz="1800" b="1" dirty="0"/>
              <a:t>ARC conditions</a:t>
            </a:r>
          </a:p>
          <a:p>
            <a:pPr marL="971550" lvl="1" indent="-28575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en-US" sz="1800" dirty="0"/>
              <a:t>Investigation of </a:t>
            </a:r>
            <a:r>
              <a:rPr lang="en-US" sz="1800" b="1" dirty="0"/>
              <a:t>neutron generation &amp; measurement</a:t>
            </a:r>
            <a:endParaRPr lang="de-DE" sz="1800" b="1" noProof="0" dirty="0">
              <a:latin typeface="Calibri" pitchFamily="34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A6E46EFE-77B3-15D2-8B5B-AFA02D3D6D5D}"/>
              </a:ext>
            </a:extLst>
          </p:cNvPr>
          <p:cNvSpPr txBox="1"/>
          <p:nvPr/>
        </p:nvSpPr>
        <p:spPr>
          <a:xfrm>
            <a:off x="1142999" y="2528753"/>
            <a:ext cx="173083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DE" b="1" i="1" noProof="0" dirty="0" err="1"/>
              <a:t>Oct</a:t>
            </a:r>
            <a:r>
              <a:rPr lang="de-DE" b="1" i="1" noProof="0" dirty="0"/>
              <a:t>./Nov. 2024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695D39DD-F257-28A0-1445-F82E0B2F9ED4}"/>
              </a:ext>
            </a:extLst>
          </p:cNvPr>
          <p:cNvSpPr txBox="1"/>
          <p:nvPr/>
        </p:nvSpPr>
        <p:spPr>
          <a:xfrm>
            <a:off x="936992" y="3156146"/>
            <a:ext cx="3453734" cy="27392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Laser parameters:</a:t>
            </a:r>
          </a:p>
          <a:p>
            <a:endParaRPr lang="de-DE" sz="500" noProof="0" dirty="0"/>
          </a:p>
          <a:p>
            <a:pPr>
              <a:spcAft>
                <a:spcPts val="200"/>
              </a:spcAft>
            </a:pPr>
            <a:r>
              <a:rPr lang="de-DE" sz="1600" noProof="0" dirty="0" err="1"/>
              <a:t>Nd:glass</a:t>
            </a:r>
            <a:r>
              <a:rPr lang="de-DE" sz="1600" noProof="0" dirty="0"/>
              <a:t> </a:t>
            </a:r>
            <a:r>
              <a:rPr lang="de-DE" sz="1600" noProof="0" dirty="0">
                <a:latin typeface="Symbol" panose="05050102010706020507" pitchFamily="18" charset="2"/>
              </a:rPr>
              <a:t> l </a:t>
            </a:r>
            <a:r>
              <a:rPr lang="de-DE" sz="1600" noProof="0" dirty="0"/>
              <a:t>= 1.053 </a:t>
            </a:r>
            <a:r>
              <a:rPr lang="de-DE" sz="1600" noProof="0" dirty="0">
                <a:latin typeface="Symbol" panose="05050102010706020507" pitchFamily="18" charset="2"/>
              </a:rPr>
              <a:t>m</a:t>
            </a:r>
            <a:r>
              <a:rPr lang="de-DE" sz="1600" noProof="0" dirty="0"/>
              <a:t>m, s-polar</a:t>
            </a:r>
            <a:r>
              <a:rPr lang="de-DE" sz="1600" dirty="0" err="1"/>
              <a:t>ized</a:t>
            </a:r>
            <a:endParaRPr lang="de-DE" sz="1600" noProof="0" dirty="0"/>
          </a:p>
          <a:p>
            <a:r>
              <a:rPr lang="de-DE" sz="1600" u="sng" noProof="0" dirty="0"/>
              <a:t>Main pulse: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E = </a:t>
            </a:r>
            <a:r>
              <a:rPr lang="de-DE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de-DE" sz="1600" noProof="0" dirty="0"/>
              <a:t>30 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>
                <a:latin typeface="Symbol" panose="05050102010706020507" pitchFamily="18" charset="2"/>
              </a:rPr>
              <a:t>t </a:t>
            </a:r>
            <a:r>
              <a:rPr lang="de-DE" sz="1600" noProof="0" dirty="0"/>
              <a:t>= </a:t>
            </a:r>
            <a:r>
              <a:rPr lang="de-DE" sz="1600" noProof="0" dirty="0">
                <a:latin typeface="Arial" panose="020B0604020202020204" pitchFamily="34" charset="0"/>
                <a:cs typeface="Arial" panose="020B0604020202020204" pitchFamily="34" charset="0"/>
              </a:rPr>
              <a:t>~</a:t>
            </a:r>
            <a:r>
              <a:rPr lang="de-DE" sz="1400" b="1" noProof="0" dirty="0">
                <a:solidFill>
                  <a:srgbClr val="FF0000"/>
                </a:solidFill>
                <a:latin typeface="Aptos  "/>
              </a:rPr>
              <a:t> </a:t>
            </a:r>
            <a:r>
              <a:rPr lang="de-DE" sz="1600" b="1" dirty="0">
                <a:solidFill>
                  <a:srgbClr val="FF0000"/>
                </a:solidFill>
                <a:latin typeface="Aptos  "/>
                <a:cs typeface="Arial" panose="020B0604020202020204" pitchFamily="34" charset="0"/>
              </a:rPr>
              <a:t>0.</a:t>
            </a:r>
            <a:r>
              <a:rPr lang="de-DE" sz="1600" b="1" dirty="0">
                <a:solidFill>
                  <a:srgbClr val="FF0000"/>
                </a:solidFill>
                <a:latin typeface="Aptos  "/>
              </a:rPr>
              <a:t>65 ps </a:t>
            </a:r>
            <a:r>
              <a:rPr lang="de-DE" sz="1600" b="1" dirty="0" err="1">
                <a:solidFill>
                  <a:srgbClr val="FF0000"/>
                </a:solidFill>
                <a:latin typeface="Aptos  "/>
              </a:rPr>
              <a:t>up</a:t>
            </a:r>
            <a:r>
              <a:rPr lang="de-DE" sz="1600" b="1" dirty="0">
                <a:solidFill>
                  <a:srgbClr val="FF0000"/>
                </a:solidFill>
                <a:latin typeface="Aptos  "/>
              </a:rPr>
              <a:t> to</a:t>
            </a:r>
            <a:r>
              <a:rPr lang="de-DE" sz="1600" b="1" noProof="0" dirty="0">
                <a:solidFill>
                  <a:srgbClr val="FF0000"/>
                </a:solidFill>
                <a:latin typeface="Aptos  "/>
              </a:rPr>
              <a:t> </a:t>
            </a:r>
            <a:r>
              <a:rPr lang="de-DE" sz="1600" b="1" dirty="0">
                <a:solidFill>
                  <a:srgbClr val="FF0000"/>
                </a:solidFill>
              </a:rPr>
              <a:t>2.</a:t>
            </a:r>
            <a:r>
              <a:rPr lang="de-DE" sz="1600" b="1" noProof="0" dirty="0">
                <a:solidFill>
                  <a:srgbClr val="FF0000"/>
                </a:solidFill>
              </a:rPr>
              <a:t>5 ps </a:t>
            </a:r>
          </a:p>
          <a:p>
            <a:r>
              <a:rPr lang="de-DE" sz="1600" u="sng" noProof="0" dirty="0" err="1"/>
              <a:t>ns</a:t>
            </a:r>
            <a:r>
              <a:rPr lang="de-DE" sz="1600" u="sng" noProof="0" dirty="0"/>
              <a:t>-pulse: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/>
              <a:t>E = 1–9 J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>
                <a:latin typeface="Symbol" panose="05050102010706020507" pitchFamily="18" charset="2"/>
              </a:rPr>
              <a:t>t </a:t>
            </a:r>
            <a:r>
              <a:rPr lang="de-DE" sz="1600" noProof="0" dirty="0"/>
              <a:t>= 3 </a:t>
            </a:r>
            <a:r>
              <a:rPr lang="de-DE" sz="1600" noProof="0" dirty="0" err="1"/>
              <a:t>ns</a:t>
            </a:r>
            <a:r>
              <a:rPr lang="de-DE" sz="1600" noProof="0" dirty="0"/>
              <a:t>, </a:t>
            </a:r>
            <a:r>
              <a:rPr lang="de-DE" sz="1600" noProof="0" dirty="0" err="1"/>
              <a:t>delay</a:t>
            </a:r>
            <a:r>
              <a:rPr lang="de-DE" sz="1600" noProof="0" dirty="0"/>
              <a:t> = 2–7 </a:t>
            </a:r>
            <a:r>
              <a:rPr lang="de-DE" sz="1600" noProof="0" dirty="0" err="1"/>
              <a:t>ns</a:t>
            </a:r>
            <a:endParaRPr lang="de-DE" sz="16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1600" noProof="0" dirty="0" err="1"/>
              <a:t>ns</a:t>
            </a:r>
            <a:r>
              <a:rPr lang="de-DE" sz="1600" noProof="0" dirty="0"/>
              <a:t>-pulse </a:t>
            </a:r>
            <a:r>
              <a:rPr lang="de-DE" sz="1600" noProof="0" dirty="0" err="1"/>
              <a:t>energy</a:t>
            </a:r>
            <a:r>
              <a:rPr lang="de-DE" sz="1600" noProof="0" dirty="0"/>
              <a:t> </a:t>
            </a:r>
            <a:br>
              <a:rPr lang="de-DE" sz="1600" noProof="0" dirty="0"/>
            </a:br>
            <a:r>
              <a:rPr lang="de-DE" sz="1600" noProof="0" dirty="0"/>
              <a:t>&amp; </a:t>
            </a:r>
            <a:r>
              <a:rPr lang="de-DE" sz="1600" noProof="0" dirty="0" err="1"/>
              <a:t>delay</a:t>
            </a:r>
            <a:r>
              <a:rPr lang="de-DE" sz="1600" noProof="0" dirty="0"/>
              <a:t> </a:t>
            </a:r>
            <a:r>
              <a:rPr lang="de-DE" sz="1600" noProof="0" dirty="0" err="1"/>
              <a:t>tailored</a:t>
            </a:r>
            <a:r>
              <a:rPr lang="de-DE" sz="1600" noProof="0" dirty="0"/>
              <a:t> </a:t>
            </a:r>
            <a:r>
              <a:rPr lang="de-DE" sz="1600" dirty="0"/>
              <a:t>to </a:t>
            </a:r>
            <a:r>
              <a:rPr lang="de-DE" sz="1600" dirty="0" err="1"/>
              <a:t>foam</a:t>
            </a:r>
            <a:r>
              <a:rPr lang="de-DE" sz="1600" dirty="0"/>
              <a:t> </a:t>
            </a:r>
            <a:r>
              <a:rPr lang="de-DE" sz="1600" dirty="0" err="1"/>
              <a:t>target</a:t>
            </a:r>
            <a:endParaRPr lang="de-DE" sz="1600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0BE553-04A4-F6AA-B13C-48C484A5ACBC}"/>
              </a:ext>
            </a:extLst>
          </p:cNvPr>
          <p:cNvSpPr txBox="1">
            <a:spLocks/>
          </p:cNvSpPr>
          <p:nvPr/>
        </p:nvSpPr>
        <p:spPr>
          <a:xfrm>
            <a:off x="838380" y="260482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P-23-00193: </a:t>
            </a:r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Laser and Target Parameters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7B13D099-2E2A-A435-18BA-F69DAAD2F684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E71442CD-FF2A-07DC-92C7-1F971111B727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6" name="Gerader Verbinder 25">
                <a:extLst>
                  <a:ext uri="{FF2B5EF4-FFF2-40B4-BE49-F238E27FC236}">
                    <a16:creationId xmlns:a16="http://schemas.microsoft.com/office/drawing/2014/main" id="{4300509D-69AC-2C79-780D-019435F7C30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9" name="Gruppieren 28">
                <a:extLst>
                  <a:ext uri="{FF2B5EF4-FFF2-40B4-BE49-F238E27FC236}">
                    <a16:creationId xmlns:a16="http://schemas.microsoft.com/office/drawing/2014/main" id="{A76697F5-290F-8BEA-127A-514ED9A14707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31" name="Textfeld 30">
                  <a:extLst>
                    <a:ext uri="{FF2B5EF4-FFF2-40B4-BE49-F238E27FC236}">
                      <a16:creationId xmlns:a16="http://schemas.microsoft.com/office/drawing/2014/main" id="{89CB491B-BBDA-CCAC-35D0-65FC5825766D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35" name="Picture 4">
                  <a:extLst>
                    <a:ext uri="{FF2B5EF4-FFF2-40B4-BE49-F238E27FC236}">
                      <a16:creationId xmlns:a16="http://schemas.microsoft.com/office/drawing/2014/main" id="{35AB71D9-2A8C-5EFD-ADC3-941E3E7991E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feld 8">
                <a:extLst>
                  <a:ext uri="{FF2B5EF4-FFF2-40B4-BE49-F238E27FC236}">
                    <a16:creationId xmlns:a16="http://schemas.microsoft.com/office/drawing/2014/main" id="{99CDFFBD-94C9-DE98-337C-2AC794D9BDC2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12/16</a:t>
                </a:r>
              </a:p>
            </p:txBody>
          </p:sp>
        </p:grpSp>
        <p:pic>
          <p:nvPicPr>
            <p:cNvPr id="24" name="Picture 2">
              <a:extLst>
                <a:ext uri="{FF2B5EF4-FFF2-40B4-BE49-F238E27FC236}">
                  <a16:creationId xmlns:a16="http://schemas.microsoft.com/office/drawing/2014/main" id="{239656A5-9B10-67CD-BB6F-BC081CB04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1E694CAD-D0F6-4700-B64E-CE8DEBCC20F7}"/>
              </a:ext>
            </a:extLst>
          </p:cNvPr>
          <p:cNvSpPr/>
          <p:nvPr/>
        </p:nvSpPr>
        <p:spPr>
          <a:xfrm>
            <a:off x="622012" y="2228864"/>
            <a:ext cx="11296719" cy="4061781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noProof="0" dirty="0"/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520350E8-6AC9-DD13-2352-BCB13FE90852}"/>
              </a:ext>
            </a:extLst>
          </p:cNvPr>
          <p:cNvGrpSpPr/>
          <p:nvPr/>
        </p:nvGrpSpPr>
        <p:grpSpPr>
          <a:xfrm>
            <a:off x="4849506" y="2448342"/>
            <a:ext cx="3104534" cy="3779569"/>
            <a:chOff x="3030989" y="2610067"/>
            <a:chExt cx="3104534" cy="3779569"/>
          </a:xfrm>
        </p:grpSpPr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10F6F629-CA56-C1FB-D269-9D0F29146123}"/>
                </a:ext>
              </a:extLst>
            </p:cNvPr>
            <p:cNvSpPr txBox="1"/>
            <p:nvPr/>
          </p:nvSpPr>
          <p:spPr>
            <a:xfrm>
              <a:off x="3466187" y="2610067"/>
              <a:ext cx="22341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b="1" dirty="0"/>
                <a:t>PHELIX </a:t>
              </a:r>
              <a:r>
                <a:rPr lang="en-GB" sz="1600" b="1" i="1" dirty="0"/>
                <a:t> </a:t>
              </a:r>
              <a:r>
                <a:rPr lang="en-GB" sz="1600" b="1" dirty="0"/>
                <a:t>I</a:t>
              </a:r>
              <a:r>
                <a:rPr lang="en-GB" sz="1600" dirty="0"/>
                <a:t> </a:t>
              </a:r>
              <a:r>
                <a:rPr lang="en-GB" sz="1600" b="1" dirty="0"/>
                <a:t>~ 10</a:t>
              </a:r>
              <a:r>
                <a:rPr lang="en-GB" sz="1600" b="1" baseline="30000" dirty="0"/>
                <a:t>18</a:t>
              </a:r>
              <a:r>
                <a:rPr lang="en-GB" sz="1600" b="1" dirty="0"/>
                <a:t> W/cm</a:t>
              </a:r>
              <a:r>
                <a:rPr lang="en-GB" sz="1600" b="1" baseline="30000" dirty="0"/>
                <a:t>2</a:t>
              </a:r>
              <a:endParaRPr lang="en-GB" sz="1600" b="1" dirty="0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2B353501-C26C-9210-5A5B-050EC4A0C5A5}"/>
                </a:ext>
              </a:extLst>
            </p:cNvPr>
            <p:cNvSpPr txBox="1"/>
            <p:nvPr/>
          </p:nvSpPr>
          <p:spPr>
            <a:xfrm>
              <a:off x="3030989" y="5835638"/>
              <a:ext cx="310453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/>
                <a:t>Very large focal spot </a:t>
              </a:r>
              <a:r>
                <a:rPr lang="en-US" sz="1500" dirty="0"/>
                <a:t>(&gt;40 µm) at near-relativistic intensity</a:t>
              </a:r>
              <a:endParaRPr lang="en-US" sz="1500" dirty="0">
                <a:effectLst/>
              </a:endParaRPr>
            </a:p>
          </p:txBody>
        </p:sp>
      </p:grpSp>
      <p:sp>
        <p:nvSpPr>
          <p:cNvPr id="46" name="Textfeld 45">
            <a:extLst>
              <a:ext uri="{FF2B5EF4-FFF2-40B4-BE49-F238E27FC236}">
                <a16:creationId xmlns:a16="http://schemas.microsoft.com/office/drawing/2014/main" id="{89A0AD82-8F53-7272-9FDE-7ACFDFFA67E2}"/>
              </a:ext>
            </a:extLst>
          </p:cNvPr>
          <p:cNvSpPr txBox="1"/>
          <p:nvPr/>
        </p:nvSpPr>
        <p:spPr>
          <a:xfrm>
            <a:off x="8418471" y="2448342"/>
            <a:ext cx="308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Electron Spectra (10</a:t>
            </a:r>
            <a:r>
              <a:rPr lang="en-GB" sz="1600" b="1" baseline="30000" dirty="0"/>
              <a:t>18</a:t>
            </a:r>
            <a:r>
              <a:rPr lang="en-GB" sz="1600" b="1" dirty="0"/>
              <a:t> W/cm</a:t>
            </a:r>
            <a:r>
              <a:rPr lang="en-GB" sz="1600" b="1" baseline="30000" dirty="0"/>
              <a:t>2</a:t>
            </a:r>
            <a:r>
              <a:rPr lang="en-GB" sz="1600" b="1" dirty="0"/>
              <a:t>) </a:t>
            </a:r>
          </a:p>
        </p:txBody>
      </p:sp>
      <p:pic>
        <p:nvPicPr>
          <p:cNvPr id="50" name="Grafik 49">
            <a:extLst>
              <a:ext uri="{FF2B5EF4-FFF2-40B4-BE49-F238E27FC236}">
                <a16:creationId xmlns:a16="http://schemas.microsoft.com/office/drawing/2014/main" id="{64A5A720-1FC5-18CB-1C3E-1B091FF69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1345" y="2866679"/>
            <a:ext cx="2899108" cy="280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54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B1D2A-5733-B5C2-C316-451A2EF28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E02F943C-542E-9DB3-9E67-5EF81045F7BE}"/>
              </a:ext>
            </a:extLst>
          </p:cNvPr>
          <p:cNvSpPr txBox="1">
            <a:spLocks/>
          </p:cNvSpPr>
          <p:nvPr/>
        </p:nvSpPr>
        <p:spPr>
          <a:xfrm>
            <a:off x="838080" y="-170199"/>
            <a:ext cx="8544459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0" tIns="45000" rIns="90000" bIns="45000" anchor="b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endParaRPr lang="en-US" sz="3600" noProof="0" dirty="0">
              <a:latin typeface="Calibri  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D6AFE003-06C7-460D-223F-54A4D825EDD8}"/>
              </a:ext>
            </a:extLst>
          </p:cNvPr>
          <p:cNvGrpSpPr/>
          <p:nvPr/>
        </p:nvGrpSpPr>
        <p:grpSpPr>
          <a:xfrm>
            <a:off x="413409" y="1272383"/>
            <a:ext cx="6221376" cy="5060854"/>
            <a:chOff x="91109" y="1082771"/>
            <a:chExt cx="6221376" cy="5060854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2B4E24CB-92C4-864B-E112-85912C091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09" y="1361951"/>
              <a:ext cx="6019730" cy="4781674"/>
            </a:xfrm>
            <a:prstGeom prst="rect">
              <a:avLst/>
            </a:prstGeom>
          </p:spPr>
        </p:pic>
        <p:sp>
          <p:nvSpPr>
            <p:cNvPr id="14" name="Textfeld 126">
              <a:extLst>
                <a:ext uri="{FF2B5EF4-FFF2-40B4-BE49-F238E27FC236}">
                  <a16:creationId xmlns:a16="http://schemas.microsoft.com/office/drawing/2014/main" id="{D13A3295-1198-849B-290D-DE8E5C10726E}"/>
                </a:ext>
              </a:extLst>
            </p:cNvPr>
            <p:cNvSpPr/>
            <p:nvPr/>
          </p:nvSpPr>
          <p:spPr>
            <a:xfrm>
              <a:off x="1699613" y="1082771"/>
              <a:ext cx="4138742" cy="367878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squar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800" b="1" u="none" strike="noStrike" noProof="0" dirty="0">
                  <a:solidFill>
                    <a:schemeClr val="dk1"/>
                  </a:solidFill>
                  <a:uFillTx/>
                  <a:latin typeface="Calibri"/>
                </a:rPr>
                <a:t>Target: CHO-foam (2 mg/cc) + 1 mm Pb</a:t>
              </a:r>
              <a:endParaRPr lang="en-US" sz="1800" b="1" u="none" strike="noStrike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5" name="Textfeld 129">
              <a:extLst>
                <a:ext uri="{FF2B5EF4-FFF2-40B4-BE49-F238E27FC236}">
                  <a16:creationId xmlns:a16="http://schemas.microsoft.com/office/drawing/2014/main" id="{4EABD290-CBF8-1994-FAD2-58495F781313}"/>
                </a:ext>
              </a:extLst>
            </p:cNvPr>
            <p:cNvSpPr/>
            <p:nvPr/>
          </p:nvSpPr>
          <p:spPr>
            <a:xfrm>
              <a:off x="5383104" y="3253028"/>
              <a:ext cx="705043" cy="30632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400" b="0" u="none" strike="noStrike" noProof="0" dirty="0">
                  <a:solidFill>
                    <a:schemeClr val="dk1"/>
                  </a:solidFill>
                  <a:uFillTx/>
                  <a:latin typeface="Calibri"/>
                </a:rPr>
                <a:t>0.65 ps</a:t>
              </a:r>
              <a:endParaRPr lang="en-US" sz="1400" b="0" u="none" strike="noStrike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6" name="Textfeld 130">
              <a:extLst>
                <a:ext uri="{FF2B5EF4-FFF2-40B4-BE49-F238E27FC236}">
                  <a16:creationId xmlns:a16="http://schemas.microsoft.com/office/drawing/2014/main" id="{5720D39E-F1D0-FFE3-3CAC-8ED84C82EABD}"/>
                </a:ext>
              </a:extLst>
            </p:cNvPr>
            <p:cNvSpPr/>
            <p:nvPr/>
          </p:nvSpPr>
          <p:spPr>
            <a:xfrm>
              <a:off x="5339749" y="3717125"/>
              <a:ext cx="609840" cy="30384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400" b="0" u="none" strike="noStrike" noProof="0" dirty="0">
                  <a:solidFill>
                    <a:schemeClr val="dk1"/>
                  </a:solidFill>
                  <a:uFillTx/>
                  <a:latin typeface="Calibri"/>
                </a:rPr>
                <a:t>1.3 ps</a:t>
              </a:r>
              <a:endParaRPr lang="en-US" sz="1400" b="0" u="none" strike="noStrike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17" name="Textfeld 128">
              <a:extLst>
                <a:ext uri="{FF2B5EF4-FFF2-40B4-BE49-F238E27FC236}">
                  <a16:creationId xmlns:a16="http://schemas.microsoft.com/office/drawing/2014/main" id="{6ABE1DF1-0E4F-618B-FD4D-9BBD470D5ED0}"/>
                </a:ext>
              </a:extLst>
            </p:cNvPr>
            <p:cNvSpPr/>
            <p:nvPr/>
          </p:nvSpPr>
          <p:spPr>
            <a:xfrm>
              <a:off x="4602873" y="4589321"/>
              <a:ext cx="1709612" cy="306323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en-US" sz="1400" b="0" u="none" strike="noStrike" noProof="0" dirty="0">
                  <a:solidFill>
                    <a:schemeClr val="dk1"/>
                  </a:solidFill>
                  <a:uFillTx/>
                  <a:latin typeface="Calibri"/>
                </a:rPr>
                <a:t>2.5 ps </a:t>
              </a:r>
              <a:r>
                <a:rPr lang="en-US" sz="1400" noProof="0" dirty="0">
                  <a:solidFill>
                    <a:schemeClr val="dk1"/>
                  </a:solidFill>
                  <a:latin typeface="Calibri"/>
                </a:rPr>
                <a:t>p</a:t>
              </a:r>
              <a:r>
                <a:rPr lang="en-US" sz="1400" b="0" u="none" strike="noStrike" noProof="0" dirty="0">
                  <a:solidFill>
                    <a:schemeClr val="dk1"/>
                  </a:solidFill>
                  <a:uFillTx/>
                  <a:latin typeface="Calibri"/>
                </a:rPr>
                <a:t>ulse d</a:t>
              </a:r>
              <a:r>
                <a:rPr lang="en-US" sz="1400" noProof="0" dirty="0">
                  <a:solidFill>
                    <a:schemeClr val="dk1"/>
                  </a:solidFill>
                  <a:latin typeface="Calibri"/>
                </a:rPr>
                <a:t>uration</a:t>
              </a:r>
              <a:endParaRPr lang="en-US" sz="1400" b="0" u="none" strike="noStrike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graphicFrame>
        <p:nvGraphicFramePr>
          <p:cNvPr id="18" name="Tabelle 17">
            <a:extLst>
              <a:ext uri="{FF2B5EF4-FFF2-40B4-BE49-F238E27FC236}">
                <a16:creationId xmlns:a16="http://schemas.microsoft.com/office/drawing/2014/main" id="{53E36E27-F15B-6589-CEA5-8C111A0C0C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282885"/>
              </p:ext>
            </p:extLst>
          </p:nvPr>
        </p:nvGraphicFramePr>
        <p:xfrm>
          <a:off x="6773760" y="3429000"/>
          <a:ext cx="5109665" cy="1878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306">
                  <a:extLst>
                    <a:ext uri="{9D8B030D-6E8A-4147-A177-3AD203B41FA5}">
                      <a16:colId xmlns:a16="http://schemas.microsoft.com/office/drawing/2014/main" val="285343436"/>
                    </a:ext>
                  </a:extLst>
                </a:gridCol>
                <a:gridCol w="882945">
                  <a:extLst>
                    <a:ext uri="{9D8B030D-6E8A-4147-A177-3AD203B41FA5}">
                      <a16:colId xmlns:a16="http://schemas.microsoft.com/office/drawing/2014/main" val="2730293781"/>
                    </a:ext>
                  </a:extLst>
                </a:gridCol>
                <a:gridCol w="1076925">
                  <a:extLst>
                    <a:ext uri="{9D8B030D-6E8A-4147-A177-3AD203B41FA5}">
                      <a16:colId xmlns:a16="http://schemas.microsoft.com/office/drawing/2014/main" val="697273205"/>
                    </a:ext>
                  </a:extLst>
                </a:gridCol>
                <a:gridCol w="869170">
                  <a:extLst>
                    <a:ext uri="{9D8B030D-6E8A-4147-A177-3AD203B41FA5}">
                      <a16:colId xmlns:a16="http://schemas.microsoft.com/office/drawing/2014/main" val="2553241147"/>
                    </a:ext>
                  </a:extLst>
                </a:gridCol>
                <a:gridCol w="1074528">
                  <a:extLst>
                    <a:ext uri="{9D8B030D-6E8A-4147-A177-3AD203B41FA5}">
                      <a16:colId xmlns:a16="http://schemas.microsoft.com/office/drawing/2014/main" val="4000053814"/>
                    </a:ext>
                  </a:extLst>
                </a:gridCol>
                <a:gridCol w="697791">
                  <a:extLst>
                    <a:ext uri="{9D8B030D-6E8A-4147-A177-3AD203B41FA5}">
                      <a16:colId xmlns:a16="http://schemas.microsoft.com/office/drawing/2014/main" val="3631563625"/>
                    </a:ext>
                  </a:extLst>
                </a:gridCol>
              </a:tblGrid>
              <a:tr h="4153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Shot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Target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Pulse duration / ps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Divergence / </a:t>
                      </a:r>
                      <a:r>
                        <a:rPr lang="en-US" sz="1300" kern="1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sr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1300" kern="100" baseline="-250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Ph</a:t>
                      </a:r>
                      <a:br>
                        <a:rPr lang="en-US" sz="1300" kern="1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300" kern="1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(&gt; 7 MeV)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1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r>
                        <a:rPr lang="en-US" sz="1300" kern="100" baseline="-25000" noProof="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avg</a:t>
                      </a:r>
                      <a:r>
                        <a:rPr lang="en-US" sz="1300" kern="1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br>
                        <a:rPr lang="en-US" sz="1300" kern="1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300" kern="100" baseline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 MeV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45542614"/>
                  </a:ext>
                </a:extLst>
              </a:tr>
              <a:tr h="35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46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</a:rPr>
                        <a:t>Foam </a:t>
                      </a:r>
                      <a:br>
                        <a:rPr lang="en-US" sz="1300" kern="0" noProof="0" dirty="0">
                          <a:effectLst/>
                        </a:rPr>
                      </a:br>
                      <a:r>
                        <a:rPr lang="en-US" sz="1300" kern="0" noProof="0" dirty="0">
                          <a:effectLst/>
                        </a:rPr>
                        <a:t>(2 mg/cc, 800 µm)</a:t>
                      </a: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+ 1 mm Pb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3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r>
                        <a:rPr lang="en-US" sz="1300" noProof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.65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2.2E+10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11.2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56086374"/>
                  </a:ext>
                </a:extLst>
              </a:tr>
              <a:tr h="35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1.3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0.22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7.1E+09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10.9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33401386"/>
                  </a:ext>
                </a:extLst>
              </a:tr>
              <a:tr h="35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48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0.65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2.0E+10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11.1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05250212"/>
                  </a:ext>
                </a:extLst>
              </a:tr>
              <a:tr h="35898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51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300" kern="0" noProof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2.5</a:t>
                      </a:r>
                      <a:endParaRPr lang="en-US" sz="1300" kern="100" noProof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1.2E+10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9.3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72878993"/>
                  </a:ext>
                </a:extLst>
              </a:tr>
            </a:tbl>
          </a:graphicData>
        </a:graphic>
      </p:graphicFrame>
      <p:sp>
        <p:nvSpPr>
          <p:cNvPr id="31" name="Textfeld 30">
            <a:extLst>
              <a:ext uri="{FF2B5EF4-FFF2-40B4-BE49-F238E27FC236}">
                <a16:creationId xmlns:a16="http://schemas.microsoft.com/office/drawing/2014/main" id="{5FDB367A-41EB-446B-B385-2A7A37546732}"/>
              </a:ext>
            </a:extLst>
          </p:cNvPr>
          <p:cNvSpPr txBox="1"/>
          <p:nvPr/>
        </p:nvSpPr>
        <p:spPr>
          <a:xfrm>
            <a:off x="6773760" y="1622581"/>
            <a:ext cx="52022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/>
              <a:t>Bremsstrahlung spectra with photon energies up to 25–30 MeV and an average energy of 9–11 MeV at near-relativistic intensity and below.</a:t>
            </a:r>
            <a:endParaRPr lang="en-US" b="1" noProof="0" dirty="0">
              <a:effectLst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D04E821D-70FE-4FC3-8968-A5DFE0CD6705}"/>
              </a:ext>
            </a:extLst>
          </p:cNvPr>
          <p:cNvSpPr txBox="1"/>
          <p:nvPr/>
        </p:nvSpPr>
        <p:spPr>
          <a:xfrm>
            <a:off x="6773760" y="2756706"/>
            <a:ext cx="5272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/>
              <a:t>Same target (foam + Pb), </a:t>
            </a:r>
            <a:r>
              <a:rPr lang="en-US" sz="1600" b="1" noProof="0" dirty="0"/>
              <a:t>different pulse durations </a:t>
            </a:r>
            <a:br>
              <a:rPr lang="en-US" sz="1600" noProof="0" dirty="0"/>
            </a:br>
            <a:r>
              <a:rPr lang="en-US" sz="1600" noProof="0" dirty="0"/>
              <a:t>(0.65–2.5 ps) and </a:t>
            </a:r>
            <a:r>
              <a:rPr lang="en-US" sz="1600" b="1" noProof="0" dirty="0"/>
              <a:t>laser intensities </a:t>
            </a:r>
            <a:r>
              <a:rPr lang="en-US" sz="1600" b="1" noProof="0" dirty="0">
                <a:solidFill>
                  <a:srgbClr val="FF0000"/>
                </a:solidFill>
              </a:rPr>
              <a:t>(2· 10</a:t>
            </a:r>
            <a:r>
              <a:rPr lang="en-US" sz="1600" b="1" baseline="30000" noProof="0" dirty="0">
                <a:solidFill>
                  <a:srgbClr val="FF0000"/>
                </a:solidFill>
              </a:rPr>
              <a:t>17</a:t>
            </a:r>
            <a:r>
              <a:rPr lang="en-US" sz="1600" b="1" noProof="0" dirty="0">
                <a:solidFill>
                  <a:srgbClr val="FF0000"/>
                </a:solidFill>
              </a:rPr>
              <a:t> – 10</a:t>
            </a:r>
            <a:r>
              <a:rPr lang="en-US" sz="1600" b="1" baseline="30000" noProof="0" dirty="0">
                <a:solidFill>
                  <a:srgbClr val="FF0000"/>
                </a:solidFill>
              </a:rPr>
              <a:t>18</a:t>
            </a:r>
            <a:r>
              <a:rPr lang="en-US" sz="1600" b="1" noProof="0" dirty="0">
                <a:solidFill>
                  <a:srgbClr val="FF0000"/>
                </a:solidFill>
              </a:rPr>
              <a:t> W/cm</a:t>
            </a:r>
            <a:r>
              <a:rPr lang="en-US" sz="1600" b="1" baseline="30000" noProof="0" dirty="0">
                <a:solidFill>
                  <a:srgbClr val="FF0000"/>
                </a:solidFill>
              </a:rPr>
              <a:t>2</a:t>
            </a:r>
            <a:r>
              <a:rPr lang="en-US" sz="1600" b="1" noProof="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DE37935-6AE5-22E1-8E1F-5BB0ABFA0F7D}"/>
              </a:ext>
            </a:extLst>
          </p:cNvPr>
          <p:cNvSpPr txBox="1">
            <a:spLocks/>
          </p:cNvSpPr>
          <p:nvPr/>
        </p:nvSpPr>
        <p:spPr>
          <a:xfrm>
            <a:off x="990780" y="-21303"/>
            <a:ext cx="8713303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  "/>
              </a:rPr>
              <a:t>Experiments at PHELIX (</a:t>
            </a: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</a:t>
            </a:r>
            <a:r>
              <a:rPr lang="en-US" sz="2800" b="1" noProof="0" dirty="0">
                <a:latin typeface="Calibri  "/>
              </a:rPr>
              <a:t>)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 of MeV-BS with Sub-Relativistic Laser Intensities (ARC-Like)</a:t>
            </a:r>
            <a:endParaRPr lang="en-US" sz="2000" b="1" noProof="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412DCA14-00D7-280A-924B-EA9E2214A5F8}"/>
              </a:ext>
            </a:extLst>
          </p:cNvPr>
          <p:cNvCxnSpPr>
            <a:cxnSpLocks/>
          </p:cNvCxnSpPr>
          <p:nvPr/>
        </p:nvCxnSpPr>
        <p:spPr>
          <a:xfrm flipV="1">
            <a:off x="0" y="1144458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Grafik 4">
            <a:extLst>
              <a:ext uri="{FF2B5EF4-FFF2-40B4-BE49-F238E27FC236}">
                <a16:creationId xmlns:a16="http://schemas.microsoft.com/office/drawing/2014/main" id="{5EF49E6E-7568-D71F-33F4-D60E878FAE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09966"/>
            <a:ext cx="1649237" cy="927751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6981D20-B013-CA0E-35FE-FC90DB75C0B9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4" name="Gruppieren 3">
              <a:extLst>
                <a:ext uri="{FF2B5EF4-FFF2-40B4-BE49-F238E27FC236}">
                  <a16:creationId xmlns:a16="http://schemas.microsoft.com/office/drawing/2014/main" id="{D4B309D3-FF12-7FC0-CD11-BC29CE6E5836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4DBC33AE-DFA5-96E5-FBAC-8AACA25657B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3E51453A-9CD1-A345-F596-26C5BBA99BC7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9" name="Textfeld 28">
                  <a:extLst>
                    <a:ext uri="{FF2B5EF4-FFF2-40B4-BE49-F238E27FC236}">
                      <a16:creationId xmlns:a16="http://schemas.microsoft.com/office/drawing/2014/main" id="{45569C94-E7DC-E2C8-9196-96BB575B9CFF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30" name="Picture 4">
                  <a:extLst>
                    <a:ext uri="{FF2B5EF4-FFF2-40B4-BE49-F238E27FC236}">
                      <a16:creationId xmlns:a16="http://schemas.microsoft.com/office/drawing/2014/main" id="{5409E0D1-6649-E467-27C1-DB99795C30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2" name="Textfeld 8">
                <a:extLst>
                  <a:ext uri="{FF2B5EF4-FFF2-40B4-BE49-F238E27FC236}">
                    <a16:creationId xmlns:a16="http://schemas.microsoft.com/office/drawing/2014/main" id="{537CAF26-B7EF-7ACF-8801-6C2E0AA690A8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noProof="0" dirty="0"/>
                  <a:t>13/16</a:t>
                </a:r>
              </a:p>
            </p:txBody>
          </p:sp>
        </p:grp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EC1D5E90-DABD-24AB-24B0-F9770BC5D7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7F1A51ED-C2F6-6651-B324-9CACFEA562E0}"/>
              </a:ext>
            </a:extLst>
          </p:cNvPr>
          <p:cNvSpPr txBox="1"/>
          <p:nvPr/>
        </p:nvSpPr>
        <p:spPr>
          <a:xfrm>
            <a:off x="6718700" y="5468092"/>
            <a:ext cx="53276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Similar MeV photon conversion efficiency at sub-relativistic intensities</a:t>
            </a:r>
            <a:endParaRPr lang="en-US" b="1" noProof="0" dirty="0">
              <a:solidFill>
                <a:schemeClr val="accent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9163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3A0F5-D3E2-0BEF-7918-B6C01AD78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4B467F63-3E87-BA74-26A9-98DE05503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40E14DA0-8BB8-7A1F-37E6-A4577AE65587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elle 18">
            <a:extLst>
              <a:ext uri="{FF2B5EF4-FFF2-40B4-BE49-F238E27FC236}">
                <a16:creationId xmlns:a16="http://schemas.microsoft.com/office/drawing/2014/main" id="{2652BDBF-D559-6AAA-A1D1-402A3CA40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5578563"/>
              </p:ext>
            </p:extLst>
          </p:nvPr>
        </p:nvGraphicFramePr>
        <p:xfrm>
          <a:off x="6724250" y="1933210"/>
          <a:ext cx="5331276" cy="3468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3637">
                  <a:extLst>
                    <a:ext uri="{9D8B030D-6E8A-4147-A177-3AD203B41FA5}">
                      <a16:colId xmlns:a16="http://schemas.microsoft.com/office/drawing/2014/main" val="3554900347"/>
                    </a:ext>
                  </a:extLst>
                </a:gridCol>
                <a:gridCol w="2958513">
                  <a:extLst>
                    <a:ext uri="{9D8B030D-6E8A-4147-A177-3AD203B41FA5}">
                      <a16:colId xmlns:a16="http://schemas.microsoft.com/office/drawing/2014/main" val="1732138029"/>
                    </a:ext>
                  </a:extLst>
                </a:gridCol>
                <a:gridCol w="1489126">
                  <a:extLst>
                    <a:ext uri="{9D8B030D-6E8A-4147-A177-3AD203B41FA5}">
                      <a16:colId xmlns:a16="http://schemas.microsoft.com/office/drawing/2014/main" val="903701039"/>
                    </a:ext>
                  </a:extLst>
                </a:gridCol>
              </a:tblGrid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Shot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Target </a:t>
                      </a:r>
                      <a:r>
                        <a:rPr lang="en-US" sz="1200" kern="0" noProof="0" dirty="0">
                          <a:effectLst/>
                        </a:rPr>
                        <a:t>(all with ns-pulse)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Laser parameters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6431326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(8 mg/cc, 300 µm) + 1 mm Ta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0.65 ps /  10</a:t>
                      </a:r>
                      <a:r>
                        <a:rPr lang="en-US" sz="1100" kern="0" baseline="30000" noProof="0" dirty="0">
                          <a:effectLst/>
                        </a:rPr>
                        <a:t>18</a:t>
                      </a:r>
                      <a:r>
                        <a:rPr lang="en-US" sz="1100" kern="0" baseline="0" noProof="0" dirty="0">
                          <a:effectLst/>
                        </a:rPr>
                        <a:t> Wcm</a:t>
                      </a:r>
                      <a:r>
                        <a:rPr lang="en-US" sz="1100" kern="0" baseline="30000" noProof="0" dirty="0">
                          <a:effectLst/>
                        </a:rPr>
                        <a:t>-2</a:t>
                      </a:r>
                      <a:endParaRPr lang="en-US" sz="1100" kern="100" baseline="300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2601870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 mm Ta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18015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+ 110 µm Pb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55537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44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+ 10 µm Au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19659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46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 mm Pb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9303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47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1.3 ps / 5 </a:t>
                      </a:r>
                      <a:r>
                        <a:rPr lang="en-US" sz="1100" dirty="0"/>
                        <a:t>⋅ </a:t>
                      </a:r>
                      <a:r>
                        <a:rPr lang="en-US" sz="1100" kern="0" noProof="0" dirty="0">
                          <a:effectLst/>
                        </a:rPr>
                        <a:t>10</a:t>
                      </a:r>
                      <a:r>
                        <a:rPr lang="en-US" sz="1100" kern="0" baseline="30000" noProof="0" dirty="0">
                          <a:effectLst/>
                        </a:rPr>
                        <a:t>17</a:t>
                      </a:r>
                      <a:r>
                        <a:rPr lang="en-US" sz="1100" kern="0" baseline="0" noProof="0" dirty="0">
                          <a:effectLst/>
                        </a:rPr>
                        <a:t> Wcm</a:t>
                      </a:r>
                      <a:r>
                        <a:rPr lang="en-US" sz="1100" kern="0" baseline="30000" noProof="0" dirty="0">
                          <a:effectLst/>
                        </a:rPr>
                        <a:t>-2</a:t>
                      </a:r>
                      <a:endParaRPr lang="en-US" sz="1100" kern="100" baseline="300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6219800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48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1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.65 ps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9897205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51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2.5 ps / 2.5 </a:t>
                      </a:r>
                      <a:r>
                        <a:rPr lang="en-US" sz="1100" dirty="0"/>
                        <a:t>⋅</a:t>
                      </a:r>
                      <a:r>
                        <a:rPr lang="en-US" sz="1100" kern="0" noProof="0" dirty="0">
                          <a:effectLst/>
                        </a:rPr>
                        <a:t>10</a:t>
                      </a:r>
                      <a:r>
                        <a:rPr lang="en-US" sz="1100" kern="0" baseline="30000" noProof="0" dirty="0">
                          <a:effectLst/>
                        </a:rPr>
                        <a:t>17</a:t>
                      </a:r>
                      <a:r>
                        <a:rPr lang="en-US" sz="1100" kern="0" baseline="0" noProof="0" dirty="0">
                          <a:effectLst/>
                        </a:rPr>
                        <a:t> Wcm</a:t>
                      </a:r>
                      <a:r>
                        <a:rPr lang="en-US" sz="1100" kern="0" baseline="30000" noProof="0" dirty="0">
                          <a:effectLst/>
                        </a:rPr>
                        <a:t>-2</a:t>
                      </a:r>
                      <a:endParaRPr lang="en-US" sz="1100" kern="100" baseline="300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7072649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52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+ 2 mm Pb + 1 mm Au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de-DE" sz="11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en-US" sz="11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.65 ps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96185636"/>
                  </a:ext>
                </a:extLst>
              </a:tr>
            </a:tbl>
          </a:graphicData>
        </a:graphic>
      </p:graphicFrame>
      <p:sp>
        <p:nvSpPr>
          <p:cNvPr id="12" name="Rechteck 11">
            <a:extLst>
              <a:ext uri="{FF2B5EF4-FFF2-40B4-BE49-F238E27FC236}">
                <a16:creationId xmlns:a16="http://schemas.microsoft.com/office/drawing/2014/main" id="{BE7BFE67-9A2F-9673-230D-9C406B23789A}"/>
              </a:ext>
            </a:extLst>
          </p:cNvPr>
          <p:cNvSpPr/>
          <p:nvPr/>
        </p:nvSpPr>
        <p:spPr>
          <a:xfrm>
            <a:off x="6733170" y="2621372"/>
            <a:ext cx="3824763" cy="3456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4B32AFC7-0C6A-9EA3-D1BA-63B79D89268A}"/>
              </a:ext>
            </a:extLst>
          </p:cNvPr>
          <p:cNvSpPr txBox="1"/>
          <p:nvPr/>
        </p:nvSpPr>
        <p:spPr>
          <a:xfrm>
            <a:off x="535437" y="1442575"/>
            <a:ext cx="5018696" cy="3166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/>
              <a:t>TLD-Results in Forward Direction (+3.5°)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F9CEAFE-A042-AA30-B69C-8886F5C874A8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TLD-Analysis: Similar Doses Across Different Pulse Durations and Target Setups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222E2F0E-E5B8-8A2F-205D-D84B0B16B54A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091C39BF-C586-7ABD-B201-9911A4C03F4E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19038917-F628-49EB-BCEB-77BDB96829D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91FF0ECE-1BAE-BB75-DB39-F6A4B3A5FB8A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3" name="Textfeld 22">
                  <a:extLst>
                    <a:ext uri="{FF2B5EF4-FFF2-40B4-BE49-F238E27FC236}">
                      <a16:creationId xmlns:a16="http://schemas.microsoft.com/office/drawing/2014/main" id="{44236E56-B61A-5E11-0449-6B6DADD39CB1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4" name="Picture 4">
                  <a:extLst>
                    <a:ext uri="{FF2B5EF4-FFF2-40B4-BE49-F238E27FC236}">
                      <a16:creationId xmlns:a16="http://schemas.microsoft.com/office/drawing/2014/main" id="{C1943C1A-13A0-703C-8E28-C75290D9B6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2" name="Textfeld 8">
                <a:extLst>
                  <a:ext uri="{FF2B5EF4-FFF2-40B4-BE49-F238E27FC236}">
                    <a16:creationId xmlns:a16="http://schemas.microsoft.com/office/drawing/2014/main" id="{A037653D-C52F-FB5D-39EE-6E289AA1976E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14</a:t>
                </a:r>
                <a:r>
                  <a:rPr lang="en-US" sz="1400" noProof="0" dirty="0"/>
                  <a:t>/16</a:t>
                </a:r>
              </a:p>
            </p:txBody>
          </p:sp>
        </p:grp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FFA73AFA-1E25-10B6-3546-2440887DBF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8BB6E7E5-5846-49D9-0D36-9AD87629ABFD}"/>
              </a:ext>
            </a:extLst>
          </p:cNvPr>
          <p:cNvGrpSpPr/>
          <p:nvPr/>
        </p:nvGrpSpPr>
        <p:grpSpPr>
          <a:xfrm>
            <a:off x="292264" y="1489330"/>
            <a:ext cx="5510971" cy="4038127"/>
            <a:chOff x="759727" y="1492276"/>
            <a:chExt cx="5510971" cy="4038127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124CAFD9-44AD-1059-2D53-3E8B44B34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9727" y="1492276"/>
              <a:ext cx="5510971" cy="4038127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0EB6B71E-B80F-A2D0-CF41-73593AE39106}"/>
                </a:ext>
              </a:extLst>
            </p:cNvPr>
            <p:cNvSpPr txBox="1"/>
            <p:nvPr/>
          </p:nvSpPr>
          <p:spPr>
            <a:xfrm>
              <a:off x="2670412" y="4302513"/>
              <a:ext cx="179856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Converter + ns-pulse</a:t>
              </a:r>
              <a:endParaRPr lang="en-GB" sz="1400" baseline="30000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A4682FBC-BB9A-4B7B-83B5-DB7C86941B62}"/>
                </a:ext>
              </a:extLst>
            </p:cNvPr>
            <p:cNvSpPr txBox="1"/>
            <p:nvPr/>
          </p:nvSpPr>
          <p:spPr>
            <a:xfrm>
              <a:off x="2379820" y="2974752"/>
              <a:ext cx="237975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Foam + converter + ns-pulse</a:t>
              </a:r>
              <a:endParaRPr lang="en-GB" sz="1400" baseline="30000" dirty="0"/>
            </a:p>
          </p:txBody>
        </p:sp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C89F4E60-5B23-B395-859B-1D7EBBE2640D}"/>
                </a:ext>
              </a:extLst>
            </p:cNvPr>
            <p:cNvSpPr txBox="1"/>
            <p:nvPr/>
          </p:nvSpPr>
          <p:spPr>
            <a:xfrm>
              <a:off x="1927621" y="1980482"/>
              <a:ext cx="342728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00" dirty="0"/>
                <a:t>10</a:t>
              </a:r>
              <a:r>
                <a:rPr lang="en-GB" sz="1300" baseline="30000" dirty="0"/>
                <a:t>18</a:t>
              </a:r>
              <a:r>
                <a:rPr lang="en-GB" sz="1300" dirty="0"/>
                <a:t> W/cm</a:t>
              </a:r>
              <a:r>
                <a:rPr lang="en-GB" sz="1300" baseline="30000" dirty="0"/>
                <a:t>2</a:t>
              </a:r>
              <a:r>
                <a:rPr lang="en-GB" sz="1300" dirty="0"/>
                <a:t>, 0.65 ps / &gt; 2 </a:t>
              </a:r>
              <a:r>
                <a:rPr lang="en-US" sz="1400" dirty="0"/>
                <a:t>⋅</a:t>
              </a:r>
              <a:r>
                <a:rPr lang="en-GB" sz="1300" dirty="0"/>
                <a:t> 10</a:t>
              </a:r>
              <a:r>
                <a:rPr lang="en-GB" sz="1300" baseline="30000" dirty="0"/>
                <a:t>17</a:t>
              </a:r>
              <a:r>
                <a:rPr lang="en-GB" sz="1300" dirty="0"/>
                <a:t> W/cm</a:t>
              </a:r>
              <a:r>
                <a:rPr lang="en-GB" sz="1300" baseline="30000" dirty="0"/>
                <a:t>2</a:t>
              </a:r>
              <a:r>
                <a:rPr lang="en-GB" sz="1300" dirty="0"/>
                <a:t>, 2.5 ps </a:t>
              </a:r>
              <a:endParaRPr lang="en-GB" sz="1300" baseline="30000" dirty="0"/>
            </a:p>
          </p:txBody>
        </p:sp>
      </p:grpSp>
      <p:sp>
        <p:nvSpPr>
          <p:cNvPr id="34" name="Textfeld 33">
            <a:extLst>
              <a:ext uri="{FF2B5EF4-FFF2-40B4-BE49-F238E27FC236}">
                <a16:creationId xmlns:a16="http://schemas.microsoft.com/office/drawing/2014/main" id="{D22403EA-5900-F762-3D5A-52D5AA9D91BC}"/>
              </a:ext>
            </a:extLst>
          </p:cNvPr>
          <p:cNvSpPr txBox="1"/>
          <p:nvPr/>
        </p:nvSpPr>
        <p:spPr>
          <a:xfrm>
            <a:off x="3635566" y="3875649"/>
            <a:ext cx="1062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10</a:t>
            </a:r>
            <a:r>
              <a:rPr lang="en-GB" sz="1400" baseline="30000" dirty="0"/>
              <a:t>18</a:t>
            </a:r>
            <a:r>
              <a:rPr lang="en-GB" sz="1400" dirty="0"/>
              <a:t> W/cm</a:t>
            </a:r>
            <a:r>
              <a:rPr lang="en-GB" sz="1400" baseline="30000" dirty="0"/>
              <a:t>2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81CDC87-A4FF-A0C1-407C-0DEB2609F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0625" y="2131424"/>
            <a:ext cx="2285219" cy="3046957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0742D4E2-CDD5-3B8E-8011-CABA4800E8EC}"/>
              </a:ext>
            </a:extLst>
          </p:cNvPr>
          <p:cNvSpPr txBox="1"/>
          <p:nvPr/>
        </p:nvSpPr>
        <p:spPr>
          <a:xfrm>
            <a:off x="410719" y="1483804"/>
            <a:ext cx="538302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/>
              <a:t>TLD-BS-Results in Forward Direction (+3.5°)</a:t>
            </a:r>
          </a:p>
        </p:txBody>
      </p:sp>
      <p:pic>
        <p:nvPicPr>
          <p:cNvPr id="8" name="Grafik 18">
            <a:extLst>
              <a:ext uri="{FF2B5EF4-FFF2-40B4-BE49-F238E27FC236}">
                <a16:creationId xmlns:a16="http://schemas.microsoft.com/office/drawing/2014/main" id="{98EBC943-CC9A-341B-872B-6DFE2DD69B4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50259"/>
          <a:stretch/>
        </p:blipFill>
        <p:spPr>
          <a:xfrm>
            <a:off x="4984771" y="4814164"/>
            <a:ext cx="1601245" cy="1480469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15E94F1-EE83-762A-81C1-0A09A160DB2B}"/>
              </a:ext>
            </a:extLst>
          </p:cNvPr>
          <p:cNvSpPr txBox="1"/>
          <p:nvPr/>
        </p:nvSpPr>
        <p:spPr>
          <a:xfrm>
            <a:off x="6844260" y="5554398"/>
            <a:ext cx="450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/>
              <a:t>Varying pulse durations  (0.65–2.5 ps) and laser intensities </a:t>
            </a:r>
            <a:r>
              <a:rPr lang="en-US" sz="1600" noProof="0" dirty="0">
                <a:solidFill>
                  <a:srgbClr val="FF0000"/>
                </a:solidFill>
              </a:rPr>
              <a:t>(2· 10</a:t>
            </a:r>
            <a:r>
              <a:rPr lang="en-US" sz="1600" baseline="30000" noProof="0" dirty="0">
                <a:solidFill>
                  <a:srgbClr val="FF0000"/>
                </a:solidFill>
              </a:rPr>
              <a:t>17</a:t>
            </a:r>
            <a:r>
              <a:rPr lang="en-US" sz="1600" noProof="0" dirty="0">
                <a:solidFill>
                  <a:srgbClr val="FF0000"/>
                </a:solidFill>
              </a:rPr>
              <a:t> – 10</a:t>
            </a:r>
            <a:r>
              <a:rPr lang="en-US" sz="1600" baseline="30000" noProof="0" dirty="0">
                <a:solidFill>
                  <a:srgbClr val="FF0000"/>
                </a:solidFill>
              </a:rPr>
              <a:t>18</a:t>
            </a:r>
            <a:r>
              <a:rPr lang="en-US" sz="1600" noProof="0" dirty="0">
                <a:solidFill>
                  <a:srgbClr val="FF0000"/>
                </a:solidFill>
              </a:rPr>
              <a:t> W/cm</a:t>
            </a:r>
            <a:r>
              <a:rPr lang="en-US" sz="1600" baseline="30000" noProof="0" dirty="0">
                <a:solidFill>
                  <a:srgbClr val="FF0000"/>
                </a:solidFill>
              </a:rPr>
              <a:t>2</a:t>
            </a:r>
            <a:r>
              <a:rPr lang="en-US" sz="1600" noProof="0" dirty="0">
                <a:solidFill>
                  <a:srgbClr val="FF0000"/>
                </a:solidFill>
              </a:rPr>
              <a:t>) </a:t>
            </a:r>
            <a:r>
              <a:rPr lang="en-US" sz="1600" noProof="0" dirty="0"/>
              <a:t>were used</a:t>
            </a:r>
          </a:p>
        </p:txBody>
      </p:sp>
    </p:spTree>
    <p:extLst>
      <p:ext uri="{BB962C8B-B14F-4D97-AF65-F5344CB8AC3E}">
        <p14:creationId xmlns:p14="http://schemas.microsoft.com/office/powerpoint/2010/main" val="2368912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B73E0-2C16-A3E8-F7E0-8D9A7EC11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9D4E6336-757E-051C-00C0-86E12604CD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61D09532-4983-7782-9A3F-40F484980216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930CBA25-B6C6-D525-C96F-D11704BBAFE3}"/>
              </a:ext>
            </a:extLst>
          </p:cNvPr>
          <p:cNvSpPr txBox="1">
            <a:spLocks/>
          </p:cNvSpPr>
          <p:nvPr/>
        </p:nvSpPr>
        <p:spPr>
          <a:xfrm>
            <a:off x="838380" y="448351"/>
            <a:ext cx="9092799" cy="67098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altLang="en-US" sz="2600" b="1" dirty="0" err="1">
                <a:latin typeface="Aptos  "/>
              </a:rPr>
              <a:t>Stronlgy</a:t>
            </a:r>
            <a:r>
              <a:rPr lang="en-US" altLang="en-US" sz="2600" b="1" dirty="0">
                <a:latin typeface="Aptos  "/>
              </a:rPr>
              <a:t> Enhanced Photon Fluence Using Foams compared to </a:t>
            </a:r>
            <a:r>
              <a:rPr lang="en-US" sz="2600" b="1" dirty="0">
                <a:latin typeface="Aptos  "/>
              </a:rPr>
              <a:t>Compound Parabolic Concentrator (CPC) </a:t>
            </a:r>
            <a:endParaRPr lang="en-US" altLang="en-US" sz="2600" b="1" dirty="0">
              <a:latin typeface="Aptos  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D23D4F68-2029-2734-351F-1B250279E85A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22E4AF94-B22C-B7E4-3664-6E692F338635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C6810D05-8B9E-3ABD-8946-1DC4D73CCE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251941D3-FBA2-319B-3140-3821C79E64EB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DC0410DF-63BF-F068-7AA8-1616F4BCB639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21" name="Picture 4">
                  <a:extLst>
                    <a:ext uri="{FF2B5EF4-FFF2-40B4-BE49-F238E27FC236}">
                      <a16:creationId xmlns:a16="http://schemas.microsoft.com/office/drawing/2014/main" id="{2E67A335-A470-F361-6431-EFBC72CE7B1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feld 8">
                <a:extLst>
                  <a:ext uri="{FF2B5EF4-FFF2-40B4-BE49-F238E27FC236}">
                    <a16:creationId xmlns:a16="http://schemas.microsoft.com/office/drawing/2014/main" id="{7FB21810-E607-8820-5DF7-9AB61B1ED2C1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15/16</a:t>
                </a:r>
              </a:p>
            </p:txBody>
          </p:sp>
        </p:grp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FDAD4F90-101B-2FAC-CC6E-9E0DDA1BA5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13">
            <a:extLst>
              <a:ext uri="{FF2B5EF4-FFF2-40B4-BE49-F238E27FC236}">
                <a16:creationId xmlns:a16="http://schemas.microsoft.com/office/drawing/2014/main" id="{6911B8ED-A2F9-12A2-9566-9CC58B10B13D}"/>
              </a:ext>
            </a:extLst>
          </p:cNvPr>
          <p:cNvGrpSpPr/>
          <p:nvPr/>
        </p:nvGrpSpPr>
        <p:grpSpPr>
          <a:xfrm>
            <a:off x="3017520" y="1755734"/>
            <a:ext cx="5959571" cy="3183674"/>
            <a:chOff x="2911103" y="926563"/>
            <a:chExt cx="6013717" cy="3597469"/>
          </a:xfrm>
        </p:grpSpPr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F6A1C231-643E-0746-2238-D0EB41F31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32897" y="1311762"/>
              <a:ext cx="2691923" cy="3013119"/>
            </a:xfrm>
            <a:prstGeom prst="rect">
              <a:avLst/>
            </a:prstGeom>
          </p:spPr>
        </p:pic>
        <p:sp>
          <p:nvSpPr>
            <p:cNvPr id="7" name="TextBox 2">
              <a:extLst>
                <a:ext uri="{FF2B5EF4-FFF2-40B4-BE49-F238E27FC236}">
                  <a16:creationId xmlns:a16="http://schemas.microsoft.com/office/drawing/2014/main" id="{CA98D1A0-FC9A-7164-7E71-A6DD263A0FB8}"/>
                </a:ext>
              </a:extLst>
            </p:cNvPr>
            <p:cNvSpPr txBox="1"/>
            <p:nvPr/>
          </p:nvSpPr>
          <p:spPr>
            <a:xfrm>
              <a:off x="6586432" y="926563"/>
              <a:ext cx="22060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Example of CPC source</a:t>
              </a:r>
            </a:p>
          </p:txBody>
        </p:sp>
        <p:grpSp>
          <p:nvGrpSpPr>
            <p:cNvPr id="8" name="Group 3">
              <a:extLst>
                <a:ext uri="{FF2B5EF4-FFF2-40B4-BE49-F238E27FC236}">
                  <a16:creationId xmlns:a16="http://schemas.microsoft.com/office/drawing/2014/main" id="{9F1E90B0-B571-C165-DB29-7706ECD76964}"/>
                </a:ext>
              </a:extLst>
            </p:cNvPr>
            <p:cNvGrpSpPr/>
            <p:nvPr/>
          </p:nvGrpSpPr>
          <p:grpSpPr>
            <a:xfrm>
              <a:off x="2911103" y="945795"/>
              <a:ext cx="3096235" cy="3578237"/>
              <a:chOff x="2639226" y="875226"/>
              <a:chExt cx="3096235" cy="3578237"/>
            </a:xfrm>
          </p:grpSpPr>
          <p:grpSp>
            <p:nvGrpSpPr>
              <p:cNvPr id="10" name="Group 4">
                <a:extLst>
                  <a:ext uri="{FF2B5EF4-FFF2-40B4-BE49-F238E27FC236}">
                    <a16:creationId xmlns:a16="http://schemas.microsoft.com/office/drawing/2014/main" id="{C2FDE02F-D76D-899A-06B6-E60C7BCC60C5}"/>
                  </a:ext>
                </a:extLst>
              </p:cNvPr>
              <p:cNvGrpSpPr/>
              <p:nvPr/>
            </p:nvGrpSpPr>
            <p:grpSpPr>
              <a:xfrm>
                <a:off x="2639226" y="1170627"/>
                <a:ext cx="3096235" cy="3282836"/>
                <a:chOff x="6122630" y="0"/>
                <a:chExt cx="6159300" cy="6733309"/>
              </a:xfrm>
            </p:grpSpPr>
            <p:pic>
              <p:nvPicPr>
                <p:cNvPr id="13" name="Picture 6">
                  <a:extLst>
                    <a:ext uri="{FF2B5EF4-FFF2-40B4-BE49-F238E27FC236}">
                      <a16:creationId xmlns:a16="http://schemas.microsoft.com/office/drawing/2014/main" id="{84232220-41BF-77DE-B0F3-1B54460103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22630" y="0"/>
                  <a:ext cx="5899093" cy="6733309"/>
                </a:xfrm>
                <a:prstGeom prst="rect">
                  <a:avLst/>
                </a:prstGeom>
              </p:spPr>
            </p:pic>
            <p:sp>
              <p:nvSpPr>
                <p:cNvPr id="14" name="TextBox 7">
                  <a:extLst>
                    <a:ext uri="{FF2B5EF4-FFF2-40B4-BE49-F238E27FC236}">
                      <a16:creationId xmlns:a16="http://schemas.microsoft.com/office/drawing/2014/main" id="{25EBB658-5629-49DB-2E17-47392EA24485}"/>
                    </a:ext>
                  </a:extLst>
                </p:cNvPr>
                <p:cNvSpPr txBox="1"/>
                <p:nvPr/>
              </p:nvSpPr>
              <p:spPr>
                <a:xfrm rot="5400000">
                  <a:off x="9488418" y="2849185"/>
                  <a:ext cx="5066608" cy="5204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100" dirty="0"/>
                    <a:t>Au activations at 1 m per 1 g</a:t>
                  </a:r>
                </a:p>
              </p:txBody>
            </p:sp>
          </p:grpSp>
          <p:sp>
            <p:nvSpPr>
              <p:cNvPr id="12" name="TextBox 5">
                <a:extLst>
                  <a:ext uri="{FF2B5EF4-FFF2-40B4-BE49-F238E27FC236}">
                    <a16:creationId xmlns:a16="http://schemas.microsoft.com/office/drawing/2014/main" id="{F34A1B6A-C7F1-7993-3C54-98A2CA527376}"/>
                  </a:ext>
                </a:extLst>
              </p:cNvPr>
              <p:cNvSpPr txBox="1"/>
              <p:nvPr/>
            </p:nvSpPr>
            <p:spPr>
              <a:xfrm>
                <a:off x="3508373" y="875226"/>
                <a:ext cx="915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DLA S02</a:t>
                </a:r>
              </a:p>
            </p:txBody>
          </p:sp>
        </p:grp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D81DD046-81AD-2DCA-91B1-E2BCED1BAC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4861" y="4924696"/>
            <a:ext cx="1484529" cy="1356681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6BF838C0-2E02-520B-ED26-5CC92B293320}"/>
              </a:ext>
            </a:extLst>
          </p:cNvPr>
          <p:cNvSpPr txBox="1"/>
          <p:nvPr/>
        </p:nvSpPr>
        <p:spPr>
          <a:xfrm>
            <a:off x="346528" y="2481763"/>
            <a:ext cx="2447465" cy="877163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700" b="1" dirty="0"/>
              <a:t>Target: </a:t>
            </a:r>
            <a:r>
              <a:rPr lang="en-GB" sz="1700" dirty="0"/>
              <a:t>CHO 2 mg/cc, </a:t>
            </a:r>
            <a:br>
              <a:rPr lang="en-GB" sz="1700" dirty="0"/>
            </a:br>
            <a:r>
              <a:rPr lang="en-GB" sz="1700" dirty="0"/>
              <a:t>1 mm + 2 mm Au</a:t>
            </a:r>
          </a:p>
          <a:p>
            <a:r>
              <a:rPr lang="en-GB" sz="1700" b="1" dirty="0"/>
              <a:t>ARC</a:t>
            </a:r>
            <a:r>
              <a:rPr lang="en-GB" sz="1700" dirty="0"/>
              <a:t>: 1.8 ps, </a:t>
            </a:r>
            <a:r>
              <a:rPr lang="en-GB" sz="1700" b="1" dirty="0"/>
              <a:t>0.27 kJ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EFE7E5BC-49A8-5D8B-0572-3D1B5B2AB416}"/>
              </a:ext>
            </a:extLst>
          </p:cNvPr>
          <p:cNvSpPr txBox="1"/>
          <p:nvPr/>
        </p:nvSpPr>
        <p:spPr>
          <a:xfrm>
            <a:off x="9200734" y="2481762"/>
            <a:ext cx="2601846" cy="877163"/>
          </a:xfrm>
          <a:prstGeom prst="rect">
            <a:avLst/>
          </a:prstGeom>
          <a:solidFill>
            <a:schemeClr val="accent4">
              <a:lumMod val="20000"/>
              <a:lumOff val="80000"/>
              <a:alpha val="44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700" b="1" dirty="0"/>
              <a:t>Target:</a:t>
            </a:r>
            <a:r>
              <a:rPr lang="en-GB" sz="1700" dirty="0"/>
              <a:t> CPC + 2 mm Au</a:t>
            </a:r>
          </a:p>
          <a:p>
            <a:r>
              <a:rPr lang="en-GB" sz="1700" b="1" dirty="0"/>
              <a:t>ARC</a:t>
            </a:r>
            <a:r>
              <a:rPr lang="en-GB" sz="1700" dirty="0"/>
              <a:t>:  4 beams, each</a:t>
            </a:r>
          </a:p>
          <a:p>
            <a:r>
              <a:rPr lang="en-GB" sz="1700" dirty="0"/>
              <a:t>10 ps; 4x 600 J= </a:t>
            </a:r>
            <a:r>
              <a:rPr lang="en-GB" sz="1700" b="1" dirty="0"/>
              <a:t>2.4 kJ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15D8CCA8-B5B3-F0EA-7963-AEBD06F6F17A}"/>
              </a:ext>
            </a:extLst>
          </p:cNvPr>
          <p:cNvSpPr txBox="1"/>
          <p:nvPr/>
        </p:nvSpPr>
        <p:spPr>
          <a:xfrm>
            <a:off x="6337858" y="5086443"/>
            <a:ext cx="16034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ARC axis, </a:t>
            </a:r>
          </a:p>
          <a:p>
            <a:r>
              <a:rPr lang="en-GB" sz="1600" dirty="0"/>
              <a:t>20 cm from TCC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0D04DD51-5B45-C4CF-CA61-E026036DF029}"/>
              </a:ext>
            </a:extLst>
          </p:cNvPr>
          <p:cNvSpPr txBox="1"/>
          <p:nvPr/>
        </p:nvSpPr>
        <p:spPr>
          <a:xfrm>
            <a:off x="225601" y="6071095"/>
            <a:ext cx="1938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S. Kerr, D. </a:t>
            </a:r>
            <a:r>
              <a:rPr lang="en-GB" sz="1600" dirty="0" err="1"/>
              <a:t>Rusby</a:t>
            </a:r>
            <a:r>
              <a:rPr lang="en-GB" sz="1600" dirty="0"/>
              <a:t>, NIF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F80340E-D43E-5B6B-5D64-212D8133E493}"/>
              </a:ext>
            </a:extLst>
          </p:cNvPr>
          <p:cNvSpPr txBox="1"/>
          <p:nvPr/>
        </p:nvSpPr>
        <p:spPr>
          <a:xfrm>
            <a:off x="800535" y="1354587"/>
            <a:ext cx="10311430" cy="415498"/>
          </a:xfrm>
          <a:prstGeom prst="rect">
            <a:avLst/>
          </a:prstGeom>
          <a:solidFill>
            <a:schemeClr val="accent4">
              <a:lumMod val="20000"/>
              <a:lumOff val="8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Same activation of </a:t>
            </a:r>
            <a:r>
              <a:rPr lang="en-US" sz="2000" b="1" baseline="30000" dirty="0"/>
              <a:t>196</a:t>
            </a:r>
            <a:r>
              <a:rPr lang="en-US" sz="2000" b="1" dirty="0"/>
              <a:t>Au with 10×lower laser energy → 10×higher photon fluence</a:t>
            </a:r>
            <a:endParaRPr lang="en-GB" sz="2000" b="1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1A37BBC-59DE-6D44-A136-23D7E22E2C36}"/>
              </a:ext>
            </a:extLst>
          </p:cNvPr>
          <p:cNvSpPr txBox="1"/>
          <p:nvPr/>
        </p:nvSpPr>
        <p:spPr>
          <a:xfrm>
            <a:off x="8948058" y="3722915"/>
            <a:ext cx="1982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CPC: FWHM 87°</a:t>
            </a:r>
          </a:p>
          <a:p>
            <a:r>
              <a:rPr lang="en-GB" sz="1600" b="1" dirty="0"/>
              <a:t>BS in GDR (&gt; 8 MeV)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41B19ED-9FAD-5980-214E-689C4E96472B}"/>
              </a:ext>
            </a:extLst>
          </p:cNvPr>
          <p:cNvSpPr txBox="1"/>
          <p:nvPr/>
        </p:nvSpPr>
        <p:spPr>
          <a:xfrm>
            <a:off x="459762" y="3881688"/>
            <a:ext cx="1982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DLA: FWHM 40°</a:t>
            </a:r>
          </a:p>
          <a:p>
            <a:r>
              <a:rPr lang="en-GB" sz="1600" b="1" dirty="0"/>
              <a:t>BS in GDR (&gt; 8 MeV)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5B58822B-3B20-3A91-B434-42D6379C4337}"/>
              </a:ext>
            </a:extLst>
          </p:cNvPr>
          <p:cNvSpPr txBox="1"/>
          <p:nvPr/>
        </p:nvSpPr>
        <p:spPr>
          <a:xfrm>
            <a:off x="6299695" y="5692078"/>
            <a:ext cx="19505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0.75 T spectrometer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327EC7C-8D2E-E540-2F73-6B80447714D1}"/>
              </a:ext>
            </a:extLst>
          </p:cNvPr>
          <p:cNvSpPr txBox="1"/>
          <p:nvPr/>
        </p:nvSpPr>
        <p:spPr>
          <a:xfrm>
            <a:off x="2164080" y="5374640"/>
            <a:ext cx="2447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Array of Au-discs for </a:t>
            </a:r>
          </a:p>
          <a:p>
            <a:r>
              <a:rPr lang="en-GB" sz="1600" dirty="0"/>
              <a:t>activation by gamma-rays</a:t>
            </a:r>
          </a:p>
        </p:txBody>
      </p:sp>
      <p:pic>
        <p:nvPicPr>
          <p:cNvPr id="37" name="Grafik 36">
            <a:extLst>
              <a:ext uri="{FF2B5EF4-FFF2-40B4-BE49-F238E27FC236}">
                <a16:creationId xmlns:a16="http://schemas.microsoft.com/office/drawing/2014/main" id="{2ACD973F-3AD7-E98F-D51A-F384A0EA44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64857" y="5002433"/>
            <a:ext cx="2040027" cy="1098682"/>
          </a:xfrm>
          <a:prstGeom prst="rect">
            <a:avLst/>
          </a:prstGeom>
        </p:spPr>
      </p:pic>
      <p:pic>
        <p:nvPicPr>
          <p:cNvPr id="45" name="Picture 4">
            <a:extLst>
              <a:ext uri="{FF2B5EF4-FFF2-40B4-BE49-F238E27FC236}">
                <a16:creationId xmlns:a16="http://schemas.microsoft.com/office/drawing/2014/main" id="{2EF96BDA-764C-5D2B-C91D-D9E855228BA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0171" y="4752303"/>
            <a:ext cx="2261967" cy="1605997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A9FD4C22-F65D-FE5F-0346-A17940366735}"/>
              </a:ext>
            </a:extLst>
          </p:cNvPr>
          <p:cNvSpPr txBox="1"/>
          <p:nvPr/>
        </p:nvSpPr>
        <p:spPr>
          <a:xfrm>
            <a:off x="9330245" y="4520774"/>
            <a:ext cx="22619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/>
              <a:t>Focusing in CPC-Cone</a:t>
            </a:r>
          </a:p>
        </p:txBody>
      </p:sp>
    </p:spTree>
    <p:extLst>
      <p:ext uri="{BB962C8B-B14F-4D97-AF65-F5344CB8AC3E}">
        <p14:creationId xmlns:p14="http://schemas.microsoft.com/office/powerpoint/2010/main" val="27718762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5CB3B-89C0-E302-D4AC-F5C8A1B11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B7CB1703-BC92-13B5-942C-A1A452774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B3DE8A1-6A00-4689-D5A2-004F939D0B8F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311C10B-9E4F-0712-D031-465CCEC8A952}"/>
              </a:ext>
            </a:extLst>
          </p:cNvPr>
          <p:cNvSpPr txBox="1">
            <a:spLocks/>
          </p:cNvSpPr>
          <p:nvPr/>
        </p:nvSpPr>
        <p:spPr>
          <a:xfrm>
            <a:off x="403591" y="1703562"/>
            <a:ext cx="11538499" cy="425175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latin typeface="Aptos  "/>
              </a:rPr>
              <a:t>Nuclear diagnostics</a:t>
            </a:r>
            <a:r>
              <a:rPr lang="en-US" sz="1900" dirty="0">
                <a:latin typeface="Aptos  "/>
              </a:rPr>
              <a:t> is an essential tool for characterizing (&gt; 7 MeV) bremsstrahlung spectra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chemeClr val="accent1"/>
                </a:solidFill>
                <a:latin typeface="Aptos  "/>
              </a:rPr>
              <a:t>Up to 2% conversion efficiency</a:t>
            </a:r>
            <a:r>
              <a:rPr lang="en-US" sz="1900" dirty="0">
                <a:solidFill>
                  <a:schemeClr val="accent1"/>
                </a:solidFill>
                <a:latin typeface="Aptos  "/>
              </a:rPr>
              <a:t> </a:t>
            </a:r>
            <a:r>
              <a:rPr lang="en-US" sz="1900" dirty="0">
                <a:latin typeface="Aptos  "/>
              </a:rPr>
              <a:t>from laser to bremsstrahlung </a:t>
            </a:r>
            <a:r>
              <a:rPr lang="de-DE" sz="1900" dirty="0">
                <a:solidFill>
                  <a:schemeClr val="tx1"/>
                </a:solidFill>
                <a:latin typeface="Aptos  "/>
              </a:rPr>
              <a:t>(&gt; 7 MeV) – </a:t>
            </a:r>
            <a:r>
              <a:rPr lang="de-DE" sz="1900" dirty="0" err="1">
                <a:solidFill>
                  <a:schemeClr val="tx1"/>
                </a:solidFill>
                <a:latin typeface="Aptos  "/>
              </a:rPr>
              <a:t>new</a:t>
            </a:r>
            <a:r>
              <a:rPr lang="de-DE" sz="1900" dirty="0">
                <a:solidFill>
                  <a:schemeClr val="tx1"/>
                </a:solidFill>
                <a:latin typeface="Aptos  "/>
              </a:rPr>
              <a:t> </a:t>
            </a:r>
            <a:r>
              <a:rPr lang="de-DE" sz="1900" dirty="0" err="1">
                <a:solidFill>
                  <a:schemeClr val="tx1"/>
                </a:solidFill>
                <a:latin typeface="Aptos  "/>
              </a:rPr>
              <a:t>record</a:t>
            </a:r>
            <a:r>
              <a:rPr lang="de-DE" sz="1900" dirty="0">
                <a:solidFill>
                  <a:schemeClr val="tx1"/>
                </a:solidFill>
                <a:latin typeface="Aptos  "/>
              </a:rPr>
              <a:t>!</a:t>
            </a:r>
            <a:endParaRPr lang="en-US" sz="1900" dirty="0">
              <a:latin typeface="Aptos  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chemeClr val="accent1"/>
                </a:solidFill>
                <a:latin typeface="Aptos  "/>
              </a:rPr>
              <a:t>Superiority of foam &amp; converter</a:t>
            </a:r>
            <a:r>
              <a:rPr lang="en-US" sz="1900" dirty="0">
                <a:solidFill>
                  <a:schemeClr val="accent1"/>
                </a:solidFill>
                <a:latin typeface="Aptos  "/>
              </a:rPr>
              <a:t> </a:t>
            </a:r>
            <a:r>
              <a:rPr lang="en-US" sz="1900" dirty="0">
                <a:latin typeface="Aptos  "/>
              </a:rPr>
              <a:t>confirmed compared to converter-only setups with pre-plasma:	</a:t>
            </a:r>
          </a:p>
          <a:p>
            <a:pPr>
              <a:spcAft>
                <a:spcPts val="1200"/>
              </a:spcAft>
            </a:pPr>
            <a:r>
              <a:rPr lang="en-US" sz="1900" dirty="0">
                <a:latin typeface="Aptos  "/>
              </a:rPr>
              <a:t>	</a:t>
            </a:r>
            <a:r>
              <a:rPr lang="en-US" sz="1800" dirty="0">
                <a:latin typeface="Aptos  "/>
              </a:rPr>
              <a:t>- Yields and energies strongly exceed ponderomotive scaling even at subrelativistic intensities (&lt; 10</a:t>
            </a:r>
            <a:r>
              <a:rPr lang="en-US" sz="1800" baseline="30000" dirty="0">
                <a:latin typeface="Aptos  "/>
              </a:rPr>
              <a:t>18</a:t>
            </a:r>
            <a:r>
              <a:rPr lang="en-US" sz="1800" dirty="0">
                <a:latin typeface="Aptos  "/>
              </a:rPr>
              <a:t> W/cm</a:t>
            </a:r>
            <a:r>
              <a:rPr lang="en-US" sz="1800" baseline="30000" dirty="0">
                <a:latin typeface="Aptos  "/>
              </a:rPr>
              <a:t>2</a:t>
            </a:r>
            <a:r>
              <a:rPr lang="en-US" sz="1800" dirty="0">
                <a:latin typeface="Aptos  "/>
              </a:rPr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solidFill>
                  <a:schemeClr val="accent1"/>
                </a:solidFill>
                <a:latin typeface="Aptos  "/>
              </a:rPr>
              <a:t>Shot to shot stability </a:t>
            </a:r>
            <a:r>
              <a:rPr lang="en-US" sz="1900" dirty="0">
                <a:latin typeface="Aptos  "/>
              </a:rPr>
              <a:t>using various kind of foam, converter and laser parameter combinations</a:t>
            </a:r>
          </a:p>
          <a:p>
            <a:pPr marL="285750" indent="-28575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900" b="1" dirty="0">
                <a:latin typeface="Aptos  "/>
              </a:rPr>
              <a:t>Experiment at ARC/NIF</a:t>
            </a:r>
            <a:r>
              <a:rPr lang="en-US" sz="1900" dirty="0">
                <a:latin typeface="Aptos  "/>
              </a:rPr>
              <a:t> 02/26 for the </a:t>
            </a:r>
            <a:r>
              <a:rPr lang="en-US" sz="1900" b="1" dirty="0">
                <a:solidFill>
                  <a:schemeClr val="accent1"/>
                </a:solidFill>
                <a:latin typeface="Aptos  "/>
              </a:rPr>
              <a:t>first time with foam targets demonstrated 10x higher photon fluence </a:t>
            </a:r>
            <a:r>
              <a:rPr lang="en-US" sz="1900" dirty="0">
                <a:solidFill>
                  <a:schemeClr val="accent1"/>
                </a:solidFill>
                <a:latin typeface="Aptos  "/>
              </a:rPr>
              <a:t>per Joule on target laser energy in GDR than commonly used target approach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DE" sz="2100" b="1" u="sng" dirty="0">
                <a:latin typeface="Aptos  "/>
                <a:sym typeface="Wingdings" panose="05000000000000000000" pitchFamily="2" charset="2"/>
              </a:rPr>
              <a:t>Outlook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à"/>
            </a:pPr>
            <a:r>
              <a:rPr lang="en-US" sz="2000" b="1" dirty="0">
                <a:latin typeface="Aptos  "/>
              </a:rPr>
              <a:t>Further experiments at ARC/NIF and PETAL/LMJ (2028)</a:t>
            </a:r>
            <a:endParaRPr lang="en-US" sz="2000" dirty="0">
              <a:latin typeface="Aptos  "/>
            </a:endParaRPr>
          </a:p>
          <a:p>
            <a:pPr>
              <a:spcAft>
                <a:spcPts val="0"/>
              </a:spcAft>
            </a:pPr>
            <a:r>
              <a:rPr lang="de-DE" sz="1700" noProof="0" dirty="0">
                <a:latin typeface="Aptos  "/>
                <a:sym typeface="Wingdings" panose="05000000000000000000" pitchFamily="2" charset="2"/>
              </a:rPr>
              <a:t>	            	</a:t>
            </a:r>
            <a:endParaRPr lang="de-DE" sz="2000" b="1" u="sng" noProof="0" dirty="0">
              <a:latin typeface="Aptos  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47E42E4-76EB-D116-BE31-0A77BC228F70}"/>
              </a:ext>
            </a:extLst>
          </p:cNvPr>
          <p:cNvSpPr txBox="1">
            <a:spLocks/>
          </p:cNvSpPr>
          <p:nvPr/>
        </p:nvSpPr>
        <p:spPr>
          <a:xfrm>
            <a:off x="838380" y="663162"/>
            <a:ext cx="4386763" cy="45617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de-DE" sz="2800" b="1" dirty="0">
                <a:latin typeface="Calibri" pitchFamily="18"/>
              </a:rPr>
              <a:t>Summary and Outlook</a:t>
            </a:r>
            <a:endParaRPr lang="de-DE" sz="2000" b="1" i="1" noProof="0" dirty="0">
              <a:latin typeface="Calibri" pitchFamily="18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7C40B33-A445-292E-8790-8A160B7EA73E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BF3C0F8B-0721-4C80-43A3-5AC58118295B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F14BEE3D-3FC1-6C8F-A198-2A79CC023C5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2FB9F49B-3DBF-A023-7300-3A690F694908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EECCE0A3-2755-857D-B1DB-4846EB5C3263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21" name="Picture 4">
                  <a:extLst>
                    <a:ext uri="{FF2B5EF4-FFF2-40B4-BE49-F238E27FC236}">
                      <a16:creationId xmlns:a16="http://schemas.microsoft.com/office/drawing/2014/main" id="{01531A05-9BD1-0904-A069-4F0CE7B7B36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feld 8">
                <a:extLst>
                  <a:ext uri="{FF2B5EF4-FFF2-40B4-BE49-F238E27FC236}">
                    <a16:creationId xmlns:a16="http://schemas.microsoft.com/office/drawing/2014/main" id="{C3553C46-2F8C-426B-20FB-7FAF3597ED33}"/>
                  </a:ext>
                </a:extLst>
              </p:cNvPr>
              <p:cNvSpPr txBox="1"/>
              <p:nvPr/>
            </p:nvSpPr>
            <p:spPr>
              <a:xfrm>
                <a:off x="10244138" y="6481348"/>
                <a:ext cx="7081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e-DE" sz="1400" dirty="0"/>
                  <a:t>16/16</a:t>
                </a:r>
              </a:p>
            </p:txBody>
          </p:sp>
        </p:grp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2DCECC7C-67DF-977B-673B-079A05D75C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08248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B11326-2259-E494-0152-D916168E0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C35F0-A7FC-DE8E-2CF0-940FC17BC1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157" y="336761"/>
            <a:ext cx="9986443" cy="458655"/>
          </a:xfrm>
        </p:spPr>
        <p:txBody>
          <a:bodyPr>
            <a:noAutofit/>
          </a:bodyPr>
          <a:lstStyle/>
          <a:p>
            <a:pPr algn="just"/>
            <a:r>
              <a:rPr lang="en-US" sz="2600" b="1" dirty="0">
                <a:cs typeface="Times New Roman" pitchFamily="18" charset="0"/>
              </a:rPr>
              <a:t>Thank you for your attention and to all participants</a:t>
            </a:r>
            <a:r>
              <a:rPr lang="de-DE" sz="2600" b="1" dirty="0">
                <a:cs typeface="Times New Roman" pitchFamily="18" charset="0"/>
              </a:rPr>
              <a:t> and </a:t>
            </a:r>
            <a:r>
              <a:rPr lang="en-US" sz="2600" b="1" dirty="0">
                <a:cs typeface="Times New Roman" pitchFamily="18" charset="0"/>
              </a:rPr>
              <a:t>collaborators</a:t>
            </a:r>
            <a:r>
              <a:rPr lang="de-DE" sz="2600" b="1" dirty="0">
                <a:cs typeface="Times New Roman" pitchFamily="18" charset="0"/>
              </a:rPr>
              <a:t>!</a:t>
            </a:r>
            <a:endParaRPr lang="de-DE" sz="2600" b="1" u="sng" dirty="0"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3F8B02-383D-8E52-489F-6B64DD902BCC}"/>
              </a:ext>
            </a:extLst>
          </p:cNvPr>
          <p:cNvSpPr txBox="1"/>
          <p:nvPr/>
        </p:nvSpPr>
        <p:spPr>
          <a:xfrm>
            <a:off x="2464823" y="960534"/>
            <a:ext cx="4447116" cy="526297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200" b="1" dirty="0"/>
              <a:t>ROSMEJ, Olga </a:t>
            </a:r>
            <a:r>
              <a:rPr lang="en-US" sz="1200" dirty="0"/>
              <a:t>(GSI)</a:t>
            </a:r>
          </a:p>
          <a:p>
            <a:r>
              <a:rPr lang="en-US" sz="1200" b="1" dirty="0"/>
              <a:t>MARTYNENKO, Artem </a:t>
            </a:r>
            <a:r>
              <a:rPr lang="en-US" sz="1200" dirty="0"/>
              <a:t>(GSI)</a:t>
            </a:r>
          </a:p>
          <a:p>
            <a:r>
              <a:rPr lang="en-US" sz="1200" b="1" dirty="0"/>
              <a:t>KOZLOVA, Ekaterina </a:t>
            </a:r>
            <a:r>
              <a:rPr lang="en-US" sz="1200" dirty="0"/>
              <a:t>(GSI)</a:t>
            </a:r>
          </a:p>
          <a:p>
            <a:r>
              <a:rPr lang="en-US" sz="1200" b="1" dirty="0"/>
              <a:t>KÜHL, Thomas </a:t>
            </a:r>
            <a:r>
              <a:rPr lang="en-US" sz="1200" dirty="0"/>
              <a:t>(GSI)</a:t>
            </a:r>
            <a:br>
              <a:rPr lang="en-US" sz="1200" dirty="0"/>
            </a:br>
            <a:r>
              <a:rPr lang="en-US" sz="1200" b="1" dirty="0"/>
              <a:t>SPIELMANN, Uwe </a:t>
            </a:r>
            <a:r>
              <a:rPr lang="en-US" sz="1200" dirty="0"/>
              <a:t>(GSI)</a:t>
            </a:r>
          </a:p>
          <a:p>
            <a:r>
              <a:rPr lang="en-US" sz="1200" b="1" dirty="0"/>
              <a:t>TENTORI, Alessandro</a:t>
            </a:r>
            <a:r>
              <a:rPr lang="en-US" sz="1200" dirty="0"/>
              <a:t> (GSI)</a:t>
            </a:r>
          </a:p>
          <a:p>
            <a:endParaRPr lang="en-US" sz="1200" b="1" dirty="0"/>
          </a:p>
          <a:p>
            <a:endParaRPr lang="en-US" sz="1200" b="1" dirty="0"/>
          </a:p>
          <a:p>
            <a:r>
              <a:rPr lang="en-US" sz="1200" b="1" dirty="0"/>
              <a:t>SCHULTHEIS, Simon </a:t>
            </a:r>
            <a:r>
              <a:rPr lang="en-US" sz="1200" dirty="0"/>
              <a:t>(TU Darmstadt)</a:t>
            </a:r>
          </a:p>
          <a:p>
            <a:r>
              <a:rPr lang="en-US" sz="1200" b="1" dirty="0"/>
              <a:t>ZARROUK, Karim </a:t>
            </a:r>
            <a:r>
              <a:rPr lang="en-US" sz="1200" dirty="0"/>
              <a:t>(TU Darmstadt)</a:t>
            </a:r>
          </a:p>
          <a:p>
            <a:r>
              <a:rPr lang="en-US" sz="1200" b="1" dirty="0"/>
              <a:t>BOLLER, Pascal </a:t>
            </a:r>
            <a:r>
              <a:rPr lang="en-US" sz="1200" dirty="0"/>
              <a:t>(TU Darmstadt)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ROSMEJ, Olga </a:t>
            </a:r>
            <a:r>
              <a:rPr lang="en-US" sz="1200" dirty="0"/>
              <a:t>(Goethe Uni Frankfurt, HFHF)</a:t>
            </a:r>
          </a:p>
          <a:p>
            <a:r>
              <a:rPr lang="en-US" sz="1200" b="1" dirty="0"/>
              <a:t>BUSCH, Sebastian </a:t>
            </a:r>
            <a:r>
              <a:rPr lang="en-US" sz="1200" dirty="0"/>
              <a:t>(Goethe Uni Frankfurt, HFHF)</a:t>
            </a:r>
            <a:endParaRPr lang="en-US" sz="1200" b="1" dirty="0"/>
          </a:p>
          <a:p>
            <a:r>
              <a:rPr lang="en-US" sz="1200" b="1" dirty="0"/>
              <a:t>GYRDYMOV, Mikhail </a:t>
            </a:r>
            <a:r>
              <a:rPr lang="en-US" sz="1200" dirty="0"/>
              <a:t>(Goethe Uni Frankfurt)</a:t>
            </a:r>
          </a:p>
          <a:p>
            <a:r>
              <a:rPr lang="en-US" sz="1200" b="1" dirty="0">
                <a:latin typeface="Aptos (Textkörper)"/>
              </a:rPr>
              <a:t>BELOIU,</a:t>
            </a:r>
            <a:r>
              <a:rPr lang="en-US" sz="1200" dirty="0">
                <a:latin typeface="Aptos (Textkörper)"/>
              </a:rPr>
              <a:t> </a:t>
            </a:r>
            <a:r>
              <a:rPr lang="en-US" sz="1200" b="1" dirty="0">
                <a:latin typeface="Aptos (Textkörper)"/>
              </a:rPr>
              <a:t>Philipp</a:t>
            </a:r>
            <a:r>
              <a:rPr lang="en-US" sz="1200" dirty="0">
                <a:latin typeface="Aptos (Textkörper)"/>
              </a:rPr>
              <a:t> (Goethe Uni Frankfurt)</a:t>
            </a:r>
          </a:p>
          <a:p>
            <a:r>
              <a:rPr lang="en-US" sz="1200" b="1" dirty="0"/>
              <a:t>JACOBY, Joachim </a:t>
            </a:r>
            <a:r>
              <a:rPr lang="en-US" sz="1200" dirty="0"/>
              <a:t>(Goethe Uni Frankfurt)</a:t>
            </a:r>
          </a:p>
          <a:p>
            <a:endParaRPr lang="en-US" sz="1200" dirty="0"/>
          </a:p>
          <a:p>
            <a:r>
              <a:rPr lang="en-US" sz="1200" b="1" dirty="0"/>
              <a:t>TAVANA, </a:t>
            </a:r>
            <a:r>
              <a:rPr lang="en-US" sz="1200" b="1" dirty="0" err="1"/>
              <a:t>Parysatis</a:t>
            </a:r>
            <a:r>
              <a:rPr lang="en-US" sz="1200" b="1" dirty="0"/>
              <a:t> </a:t>
            </a:r>
            <a:r>
              <a:rPr lang="en-US" sz="1200" dirty="0"/>
              <a:t>(Goethe Uni Frankfurt/ Uni Jena)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BLEOTU, Petrisor-Gabriel </a:t>
            </a:r>
            <a:r>
              <a:rPr lang="en-US" sz="1200" dirty="0"/>
              <a:t>(ELI-NP)</a:t>
            </a:r>
          </a:p>
          <a:p>
            <a:r>
              <a:rPr lang="en-US" sz="1200" b="1" dirty="0"/>
              <a:t>MAGUREANU, Alexandru </a:t>
            </a:r>
            <a:r>
              <a:rPr lang="en-US" sz="1200" dirty="0"/>
              <a:t>(ELI-NP)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NAZAROV</a:t>
            </a:r>
            <a:r>
              <a:rPr lang="en-US" sz="1200" dirty="0"/>
              <a:t>, Wigen (UOD)</a:t>
            </a:r>
          </a:p>
          <a:p>
            <a:endParaRPr lang="en-US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3D9BC1-54A7-6F0C-4A88-1042B7D6EE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54" y="1176218"/>
            <a:ext cx="1168398" cy="3687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7AA850-E974-B336-2A84-B3F017DA55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16" y="2314584"/>
            <a:ext cx="1577562" cy="6533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893CC5-8F2F-5495-6CF2-7681D229CD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670" y="2558762"/>
            <a:ext cx="816901" cy="8169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4D3543-6D3D-CD62-7072-0024786C66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3565" y="2025083"/>
            <a:ext cx="1225237" cy="3685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06B58F8-62A5-F37D-3F13-89DAB96C25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742" y="1272307"/>
            <a:ext cx="950316" cy="2851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AD1411D-9650-BEDE-B4B9-F7913628B7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21" y="4587017"/>
            <a:ext cx="843904" cy="84390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E84DD051-5889-5145-D4C0-729C5D57D2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9105" y="3592119"/>
            <a:ext cx="1207949" cy="52847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5B98F80D-9366-CC60-D089-D9A12C13834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26074" y="3408978"/>
            <a:ext cx="943105" cy="445643"/>
          </a:xfrm>
          <a:prstGeom prst="rect">
            <a:avLst/>
          </a:prstGeom>
        </p:spPr>
      </p:pic>
      <p:sp>
        <p:nvSpPr>
          <p:cNvPr id="15" name="TextBox 12">
            <a:extLst>
              <a:ext uri="{FF2B5EF4-FFF2-40B4-BE49-F238E27FC236}">
                <a16:creationId xmlns:a16="http://schemas.microsoft.com/office/drawing/2014/main" id="{BB9F2B87-EBC3-9158-2E3E-9F8F2228860F}"/>
              </a:ext>
            </a:extLst>
          </p:cNvPr>
          <p:cNvSpPr txBox="1"/>
          <p:nvPr/>
        </p:nvSpPr>
        <p:spPr>
          <a:xfrm>
            <a:off x="8413716" y="1115430"/>
            <a:ext cx="3565691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ALONZO, Massimo </a:t>
            </a:r>
            <a:r>
              <a:rPr lang="en-US" sz="1200" dirty="0"/>
              <a:t>(ENEA Frascati)</a:t>
            </a:r>
          </a:p>
          <a:p>
            <a:r>
              <a:rPr lang="en-US" sz="1200" b="1" dirty="0"/>
              <a:t>SCISCIO, Massimiliano </a:t>
            </a:r>
            <a:r>
              <a:rPr lang="en-US" sz="1200" dirty="0"/>
              <a:t>(ENEA Frascati)</a:t>
            </a:r>
          </a:p>
          <a:p>
            <a:r>
              <a:rPr lang="en-US" sz="1200" b="1" dirty="0"/>
              <a:t>CIPRIANI, Mattia </a:t>
            </a:r>
            <a:r>
              <a:rPr lang="en-US" sz="1200" dirty="0"/>
              <a:t>(ENEA Frascati)</a:t>
            </a:r>
          </a:p>
          <a:p>
            <a:r>
              <a:rPr lang="en-US" sz="1200" b="1" dirty="0"/>
              <a:t>CONSOLI, Fabrizio </a:t>
            </a:r>
            <a:r>
              <a:rPr lang="en-US" sz="1200" dirty="0"/>
              <a:t>(ENEA Frascati)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VERONA, Claudio </a:t>
            </a:r>
            <a:r>
              <a:rPr lang="en-US" sz="1200" dirty="0"/>
              <a:t>(University of Rome)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CHENG, RUI </a:t>
            </a:r>
            <a:r>
              <a:rPr lang="en-US" sz="1200" dirty="0"/>
              <a:t>(Institute Of Modern Physics, China)</a:t>
            </a:r>
          </a:p>
          <a:p>
            <a:r>
              <a:rPr lang="en-US" sz="1200" b="1" dirty="0"/>
              <a:t>YANG, Jie </a:t>
            </a:r>
            <a:r>
              <a:rPr lang="en-US" sz="1200" dirty="0"/>
              <a:t>(Institute of Modern Physics)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CIKHARDT, Jakub </a:t>
            </a:r>
            <a:r>
              <a:rPr lang="en-US" sz="1200" dirty="0"/>
              <a:t>(Czech Technical University)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SCHNEIDER, Dieter </a:t>
            </a:r>
            <a:r>
              <a:rPr lang="en-US" sz="1200" dirty="0"/>
              <a:t>(LLNL)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b="1" dirty="0"/>
              <a:t>ANDREEV</a:t>
            </a:r>
            <a:r>
              <a:rPr lang="en-US" sz="1200" dirty="0"/>
              <a:t>, Nikolai (JIHT)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1026" name="Picture 2" descr="Das neue Logo der Universität Jena … irritiert - Design Tagebuch">
            <a:extLst>
              <a:ext uri="{FF2B5EF4-FFF2-40B4-BE49-F238E27FC236}">
                <a16:creationId xmlns:a16="http://schemas.microsoft.com/office/drawing/2014/main" id="{7FA0874D-104C-81D9-7BCE-E0E1D274C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873" y="3861727"/>
            <a:ext cx="1158875" cy="82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3">
            <a:extLst>
              <a:ext uri="{FF2B5EF4-FFF2-40B4-BE49-F238E27FC236}">
                <a16:creationId xmlns:a16="http://schemas.microsoft.com/office/drawing/2014/main" id="{15B5B9C9-7871-9B10-415C-A8AB66B0090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49" y="3371625"/>
            <a:ext cx="931333" cy="507576"/>
          </a:xfrm>
          <a:prstGeom prst="rect">
            <a:avLst/>
          </a:prstGeom>
        </p:spPr>
      </p:pic>
      <p:pic>
        <p:nvPicPr>
          <p:cNvPr id="5" name="Grafik 4" descr="HPCwire - Since 1987 – Covering the Fastest Computers in the World and the  People Who Run Them">
            <a:extLst>
              <a:ext uri="{FF2B5EF4-FFF2-40B4-BE49-F238E27FC236}">
                <a16:creationId xmlns:a16="http://schemas.microsoft.com/office/drawing/2014/main" id="{516CA84B-9D64-1B73-CD31-7A2CA0FED5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36744" y="4285684"/>
            <a:ext cx="1372672" cy="528479"/>
          </a:xfrm>
          <a:prstGeom prst="rect">
            <a:avLst/>
          </a:prstGeom>
        </p:spPr>
      </p:pic>
      <p:pic>
        <p:nvPicPr>
          <p:cNvPr id="6" name="Grafik 5" descr="Joint Institute for High Temperatures, Russian Academy of Sciences |  Moscow, Russia">
            <a:extLst>
              <a:ext uri="{FF2B5EF4-FFF2-40B4-BE49-F238E27FC236}">
                <a16:creationId xmlns:a16="http://schemas.microsoft.com/office/drawing/2014/main" id="{FD8590E3-7BDD-BB5A-581B-D0D5FC6A29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29204" y="4979250"/>
            <a:ext cx="737367" cy="737367"/>
          </a:xfrm>
          <a:prstGeom prst="rect">
            <a:avLst/>
          </a:prstGeom>
        </p:spPr>
      </p:pic>
      <p:pic>
        <p:nvPicPr>
          <p:cNvPr id="9" name="Grafik 8" descr="University of Dundee | Scotland.org">
            <a:extLst>
              <a:ext uri="{FF2B5EF4-FFF2-40B4-BE49-F238E27FC236}">
                <a16:creationId xmlns:a16="http://schemas.microsoft.com/office/drawing/2014/main" id="{DA99C22B-E11F-5A4F-DF0C-AA033CF51D1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4636" y="5497057"/>
            <a:ext cx="1251489" cy="43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039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4599DB-D02C-0FB3-BF00-1A57D6A1A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Backup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784940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28CB-8A36-89B2-9CC4-6F125B447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DADD8839-C0F0-A325-C463-68BA474B9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0" y="1827260"/>
            <a:ext cx="6178296" cy="3475879"/>
          </a:xfrm>
          <a:prstGeom prst="rect">
            <a:avLst/>
          </a:prstGeom>
        </p:spPr>
      </p:pic>
      <p:pic>
        <p:nvPicPr>
          <p:cNvPr id="12" name="Grafik 11" descr="Ein Bild, das Text, Diagramm, Reihe, Screenshot enthält.&#10;&#10;KI-generierte Inhalte können fehlerhaft sein.">
            <a:extLst>
              <a:ext uri="{FF2B5EF4-FFF2-40B4-BE49-F238E27FC236}">
                <a16:creationId xmlns:a16="http://schemas.microsoft.com/office/drawing/2014/main" id="{744511F5-3C64-ACAA-16A4-9E89F74E1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136" y="1551234"/>
            <a:ext cx="2606975" cy="1966496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9685DAA4-55A1-05AE-D176-7F1387AE9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2265" y="14711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0E68F3A7-234F-8190-D7BD-AC2C517D2FC8}"/>
              </a:ext>
            </a:extLst>
          </p:cNvPr>
          <p:cNvCxnSpPr>
            <a:cxnSpLocks/>
          </p:cNvCxnSpPr>
          <p:nvPr/>
        </p:nvCxnSpPr>
        <p:spPr>
          <a:xfrm flipV="1">
            <a:off x="0" y="975218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098CB2DC-CBBD-CD63-EF6D-364B38F681E5}"/>
              </a:ext>
            </a:extLst>
          </p:cNvPr>
          <p:cNvSpPr txBox="1"/>
          <p:nvPr/>
        </p:nvSpPr>
        <p:spPr>
          <a:xfrm>
            <a:off x="9192898" y="1643732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noProof="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FF0F9D0C-A25D-8639-38C2-6E976C8A91D0}"/>
              </a:ext>
            </a:extLst>
          </p:cNvPr>
          <p:cNvSpPr txBox="1"/>
          <p:nvPr/>
        </p:nvSpPr>
        <p:spPr>
          <a:xfrm>
            <a:off x="9900499" y="1645989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noProof="0" dirty="0"/>
          </a:p>
        </p:txBody>
      </p:sp>
      <p:pic>
        <p:nvPicPr>
          <p:cNvPr id="27" name="Grafik 26">
            <a:extLst>
              <a:ext uri="{FF2B5EF4-FFF2-40B4-BE49-F238E27FC236}">
                <a16:creationId xmlns:a16="http://schemas.microsoft.com/office/drawing/2014/main" id="{1F51ECC9-57A9-3A98-737E-F84A2BD1E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967" y="3835697"/>
            <a:ext cx="3885496" cy="2494438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7AD00FE7-F9A4-059B-A765-02AD201C1D2A}"/>
              </a:ext>
            </a:extLst>
          </p:cNvPr>
          <p:cNvSpPr txBox="1"/>
          <p:nvPr/>
        </p:nvSpPr>
        <p:spPr>
          <a:xfrm>
            <a:off x="169982" y="1253474"/>
            <a:ext cx="40998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noProof="0" dirty="0"/>
              <a:t>Cross Sections for (</a:t>
            </a:r>
            <a:r>
              <a:rPr lang="en-US" sz="2000" b="1" u="sng" noProof="0" dirty="0" err="1">
                <a:latin typeface="Aptos Narrow" panose="020B0004020202020204" pitchFamily="34" charset="0"/>
              </a:rPr>
              <a:t>γ,xn</a:t>
            </a:r>
            <a:r>
              <a:rPr lang="en-US" sz="2000" b="1" u="sng" noProof="0" dirty="0">
                <a:latin typeface="Aptos Narrow" panose="020B0004020202020204" pitchFamily="34" charset="0"/>
              </a:rPr>
              <a:t>)-Reactions</a:t>
            </a:r>
            <a:endParaRPr lang="en-US" sz="2000" b="1" u="sng" noProof="0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C7BAE922-D453-EE40-F398-98AB3FC2204D}"/>
              </a:ext>
            </a:extLst>
          </p:cNvPr>
          <p:cNvSpPr txBox="1"/>
          <p:nvPr/>
        </p:nvSpPr>
        <p:spPr>
          <a:xfrm>
            <a:off x="7378678" y="3628374"/>
            <a:ext cx="337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noProof="0" dirty="0"/>
              <a:t>Reactions in Indium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E526029-C5BD-2088-D1E4-CF3B0495428E}"/>
              </a:ext>
            </a:extLst>
          </p:cNvPr>
          <p:cNvSpPr txBox="1"/>
          <p:nvPr/>
        </p:nvSpPr>
        <p:spPr>
          <a:xfrm>
            <a:off x="6620974" y="1124025"/>
            <a:ext cx="3062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noProof="0" dirty="0"/>
              <a:t>Reactions in Copper Plates 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C73C0AAC-1BF2-5C73-5507-743CBD42FC54}"/>
              </a:ext>
            </a:extLst>
          </p:cNvPr>
          <p:cNvGrpSpPr/>
          <p:nvPr/>
        </p:nvGrpSpPr>
        <p:grpSpPr>
          <a:xfrm>
            <a:off x="9067096" y="1629843"/>
            <a:ext cx="2945806" cy="1911002"/>
            <a:chOff x="6791081" y="1556802"/>
            <a:chExt cx="2945806" cy="1911002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6823E348-7073-7DD9-14FD-AB74D4B08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99994" y="1880725"/>
              <a:ext cx="2029050" cy="1587079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4202DA26-DF6C-E2D6-96FE-1A2495F34CD7}"/>
                </a:ext>
              </a:extLst>
            </p:cNvPr>
            <p:cNvSpPr txBox="1"/>
            <p:nvPr/>
          </p:nvSpPr>
          <p:spPr>
            <a:xfrm>
              <a:off x="6791081" y="1556802"/>
              <a:ext cx="29458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/>
                <a:t>Imaging Plate (IP) Scan with Probe</a:t>
              </a:r>
            </a:p>
          </p:txBody>
        </p:sp>
      </p:grpSp>
      <p:sp>
        <p:nvSpPr>
          <p:cNvPr id="7" name="Rechteck 6">
            <a:extLst>
              <a:ext uri="{FF2B5EF4-FFF2-40B4-BE49-F238E27FC236}">
                <a16:creationId xmlns:a16="http://schemas.microsoft.com/office/drawing/2014/main" id="{0E9C5D21-742E-6644-C785-3D8A93A4BD91}"/>
              </a:ext>
            </a:extLst>
          </p:cNvPr>
          <p:cNvSpPr/>
          <p:nvPr/>
        </p:nvSpPr>
        <p:spPr>
          <a:xfrm>
            <a:off x="73891" y="1104332"/>
            <a:ext cx="6178296" cy="52513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BD481731-1ED1-A5CD-5D99-9B695FBF8BDA}"/>
              </a:ext>
            </a:extLst>
          </p:cNvPr>
          <p:cNvSpPr/>
          <p:nvPr/>
        </p:nvSpPr>
        <p:spPr>
          <a:xfrm>
            <a:off x="6301067" y="1096516"/>
            <a:ext cx="5817041" cy="248049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59117FF-AE1F-8FBC-8604-6710E0AFDF77}"/>
              </a:ext>
            </a:extLst>
          </p:cNvPr>
          <p:cNvSpPr/>
          <p:nvPr/>
        </p:nvSpPr>
        <p:spPr>
          <a:xfrm>
            <a:off x="6301067" y="3609628"/>
            <a:ext cx="5817042" cy="27460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3D6C576-7F15-18A8-5D97-1AFE2AD6C6DF}"/>
              </a:ext>
            </a:extLst>
          </p:cNvPr>
          <p:cNvSpPr txBox="1"/>
          <p:nvPr/>
        </p:nvSpPr>
        <p:spPr>
          <a:xfrm>
            <a:off x="10893209" y="3724144"/>
            <a:ext cx="1053494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i="1" noProof="0" dirty="0"/>
              <a:t>Neutrons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0929D936-440E-F2A6-828C-F1B2D2490E95}"/>
              </a:ext>
            </a:extLst>
          </p:cNvPr>
          <p:cNvSpPr txBox="1"/>
          <p:nvPr/>
        </p:nvSpPr>
        <p:spPr>
          <a:xfrm>
            <a:off x="4836027" y="1204463"/>
            <a:ext cx="898836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i="1" noProof="0" dirty="0"/>
              <a:t>MeV-BS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3690CFB2-11EB-A6CB-0520-A11B9FB3EA65}"/>
              </a:ext>
            </a:extLst>
          </p:cNvPr>
          <p:cNvSpPr txBox="1"/>
          <p:nvPr/>
        </p:nvSpPr>
        <p:spPr>
          <a:xfrm>
            <a:off x="10164316" y="1179601"/>
            <a:ext cx="1721690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i="1" noProof="0" dirty="0"/>
              <a:t>Autoradiography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7C31117-DBE8-5ABA-46A9-56A11A627A20}"/>
              </a:ext>
            </a:extLst>
          </p:cNvPr>
          <p:cNvSpPr txBox="1">
            <a:spLocks/>
          </p:cNvSpPr>
          <p:nvPr/>
        </p:nvSpPr>
        <p:spPr>
          <a:xfrm>
            <a:off x="905370" y="-62793"/>
            <a:ext cx="6460917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Theoretical Background</a:t>
            </a:r>
            <a:br>
              <a:rPr lang="en-US" sz="2800" b="1" noProof="0" dirty="0">
                <a:latin typeface="Calibri" pitchFamily="18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Cross Sections of Nuclear Reactions 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3D25C076-2E67-52ED-25AB-8ACC4280C69A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E08C1BBD-8FC6-3E85-E564-B650FAC5655D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29C128D2-8AFC-8226-E708-12115B670E73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87291"/>
                <a:chOff x="0" y="6401834"/>
                <a:chExt cx="12192000" cy="387291"/>
              </a:xfrm>
            </p:grpSpPr>
            <p:cxnSp>
              <p:nvCxnSpPr>
                <p:cNvPr id="23" name="Gerader Verbinder 22">
                  <a:extLst>
                    <a:ext uri="{FF2B5EF4-FFF2-40B4-BE49-F238E27FC236}">
                      <a16:creationId xmlns:a16="http://schemas.microsoft.com/office/drawing/2014/main" id="{CF4C63F8-7348-1D83-A693-71D3CE6135A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4" name="Picture 4">
                  <a:extLst>
                    <a:ext uri="{FF2B5EF4-FFF2-40B4-BE49-F238E27FC236}">
                      <a16:creationId xmlns:a16="http://schemas.microsoft.com/office/drawing/2014/main" id="{3F8B4585-A3ED-0D7C-6373-3772FC89A30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5" name="Textfeld 8">
                  <a:extLst>
                    <a:ext uri="{FF2B5EF4-FFF2-40B4-BE49-F238E27FC236}">
                      <a16:creationId xmlns:a16="http://schemas.microsoft.com/office/drawing/2014/main" id="{44D88E0C-6765-2D0C-AC2B-78275521F8AF}"/>
                    </a:ext>
                  </a:extLst>
                </p:cNvPr>
                <p:cNvSpPr txBox="1"/>
                <p:nvPr/>
              </p:nvSpPr>
              <p:spPr>
                <a:xfrm>
                  <a:off x="10244138" y="6481348"/>
                  <a:ext cx="7081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en-US" sz="1400" noProof="0" dirty="0"/>
                </a:p>
              </p:txBody>
            </p:sp>
          </p:grpSp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C4C35C30-D2E4-467B-23B5-6C0496F553D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0" name="Textfeld 19">
              <a:extLst>
                <a:ext uri="{FF2B5EF4-FFF2-40B4-BE49-F238E27FC236}">
                  <a16:creationId xmlns:a16="http://schemas.microsoft.com/office/drawing/2014/main" id="{A6D243A5-25EE-FF12-CC7E-2CDF43EB6C88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0690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36E15-81FD-118F-AC8E-01E6A09E4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rafik 91">
            <a:extLst>
              <a:ext uri="{FF2B5EF4-FFF2-40B4-BE49-F238E27FC236}">
                <a16:creationId xmlns:a16="http://schemas.microsoft.com/office/drawing/2014/main" id="{F1FF7B34-7730-2646-2A5F-944115E8A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728" y="3478510"/>
            <a:ext cx="2487546" cy="3316727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3C3620-677B-42FB-E90D-A0E854DBA379}"/>
              </a:ext>
            </a:extLst>
          </p:cNvPr>
          <p:cNvSpPr txBox="1">
            <a:spLocks/>
          </p:cNvSpPr>
          <p:nvPr/>
        </p:nvSpPr>
        <p:spPr>
          <a:xfrm>
            <a:off x="542621" y="2350742"/>
            <a:ext cx="4314862" cy="2319767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noProof="0" dirty="0">
              <a:latin typeface="Aptos  "/>
            </a:endParaRP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Aptos  "/>
              </a:rPr>
              <a:t>Detectors used:</a:t>
            </a:r>
            <a:br>
              <a:rPr lang="en-US" sz="1600" noProof="0" dirty="0">
                <a:latin typeface="Aptos  "/>
              </a:rPr>
            </a:br>
            <a:r>
              <a:rPr lang="en-US" sz="1600" noProof="0" dirty="0">
                <a:latin typeface="Aptos  "/>
              </a:rPr>
              <a:t>High-purity germanium detectors (</a:t>
            </a:r>
            <a:r>
              <a:rPr lang="en-US" sz="1600" noProof="0" dirty="0" err="1">
                <a:latin typeface="Aptos  "/>
              </a:rPr>
              <a:t>HPGe</a:t>
            </a:r>
            <a:r>
              <a:rPr lang="en-US" sz="1600" noProof="0" dirty="0">
                <a:latin typeface="Aptos  "/>
              </a:rPr>
              <a:t>)</a:t>
            </a:r>
            <a:br>
              <a:rPr lang="en-US" sz="1600" noProof="0" dirty="0">
                <a:latin typeface="Aptos  "/>
              </a:rPr>
            </a:br>
            <a:r>
              <a:rPr lang="en-US" sz="1600" noProof="0" dirty="0">
                <a:latin typeface="Aptos  "/>
              </a:rPr>
              <a:t>Model: GEM-S5020P4-B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noProof="0" dirty="0">
                <a:latin typeface="Aptos  "/>
                <a:sym typeface="Wingdings" panose="05000000000000000000" pitchFamily="2" charset="2"/>
              </a:rPr>
              <a:t>Background reduction through:</a:t>
            </a:r>
            <a:br>
              <a:rPr lang="en-US" sz="1600" noProof="0" dirty="0">
                <a:latin typeface="Aptos  "/>
                <a:sym typeface="Wingdings" panose="05000000000000000000" pitchFamily="2" charset="2"/>
              </a:rPr>
            </a:br>
            <a:r>
              <a:rPr lang="en-US" sz="1600" noProof="0" dirty="0">
                <a:latin typeface="Aptos  "/>
                <a:sym typeface="Wingdings" panose="05000000000000000000" pitchFamily="2" charset="2"/>
              </a:rPr>
              <a:t>- Nitrogen cooling</a:t>
            </a:r>
            <a:br>
              <a:rPr lang="en-US" sz="1700" noProof="0" dirty="0">
                <a:latin typeface="Aptos  "/>
                <a:sym typeface="Wingdings" panose="05000000000000000000" pitchFamily="2" charset="2"/>
              </a:rPr>
            </a:br>
            <a:r>
              <a:rPr lang="en-US" sz="1700" noProof="0" dirty="0">
                <a:latin typeface="Aptos  "/>
                <a:sym typeface="Wingdings" panose="05000000000000000000" pitchFamily="2" charset="2"/>
              </a:rPr>
              <a:t>- Lead shielding</a:t>
            </a:r>
            <a:br>
              <a:rPr lang="en-US" sz="1800" noProof="0" dirty="0">
                <a:latin typeface="Aptos  "/>
                <a:sym typeface="Wingdings" panose="05000000000000000000" pitchFamily="2" charset="2"/>
              </a:rPr>
            </a:br>
            <a:endParaRPr lang="en-US" sz="1800" noProof="0" dirty="0">
              <a:latin typeface="Aptos  "/>
              <a:sym typeface="Wingdings" panose="05000000000000000000" pitchFamily="2" charset="2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2F8481-D7A6-00E6-9C75-4B745A988F82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– Experimental Setup</a:t>
            </a:r>
            <a:endParaRPr lang="en-US" sz="2800" b="1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196F44B3-BECB-A76A-3D63-656592BFEB15}"/>
              </a:ext>
            </a:extLst>
          </p:cNvPr>
          <p:cNvSpPr txBox="1"/>
          <p:nvPr/>
        </p:nvSpPr>
        <p:spPr>
          <a:xfrm>
            <a:off x="838380" y="1529418"/>
            <a:ext cx="3115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/>
              <a:t>Experimental Setup and  Placement of ND</a:t>
            </a:r>
          </a:p>
        </p:txBody>
      </p:sp>
      <p:sp>
        <p:nvSpPr>
          <p:cNvPr id="43" name="Pfeil: nach rechts 42">
            <a:extLst>
              <a:ext uri="{FF2B5EF4-FFF2-40B4-BE49-F238E27FC236}">
                <a16:creationId xmlns:a16="http://schemas.microsoft.com/office/drawing/2014/main" id="{C519A5BE-6DCA-32AE-8E94-4E008926E381}"/>
              </a:ext>
            </a:extLst>
          </p:cNvPr>
          <p:cNvSpPr/>
          <p:nvPr/>
        </p:nvSpPr>
        <p:spPr>
          <a:xfrm rot="1047721">
            <a:off x="4104231" y="2184033"/>
            <a:ext cx="1080000" cy="1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61" name="Grafik 60">
            <a:extLst>
              <a:ext uri="{FF2B5EF4-FFF2-40B4-BE49-F238E27FC236}">
                <a16:creationId xmlns:a16="http://schemas.microsoft.com/office/drawing/2014/main" id="{D06868B7-C6BB-71C2-1235-FE1A6CFBE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506" y="4537862"/>
            <a:ext cx="3606951" cy="1655975"/>
          </a:xfrm>
          <a:prstGeom prst="rect">
            <a:avLst/>
          </a:prstGeom>
        </p:spPr>
      </p:pic>
      <p:pic>
        <p:nvPicPr>
          <p:cNvPr id="62" name="Grafik 18">
            <a:extLst>
              <a:ext uri="{FF2B5EF4-FFF2-40B4-BE49-F238E27FC236}">
                <a16:creationId xmlns:a16="http://schemas.microsoft.com/office/drawing/2014/main" id="{86DE1815-2581-10E5-697F-3567AA8ABD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259"/>
          <a:stretch/>
        </p:blipFill>
        <p:spPr>
          <a:xfrm>
            <a:off x="5418385" y="4757007"/>
            <a:ext cx="1724803" cy="1594707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66646D65-B4D0-F759-24B9-6224C60893C3}"/>
              </a:ext>
            </a:extLst>
          </p:cNvPr>
          <p:cNvCxnSpPr/>
          <p:nvPr/>
        </p:nvCxnSpPr>
        <p:spPr>
          <a:xfrm flipH="1" flipV="1">
            <a:off x="7273480" y="2424516"/>
            <a:ext cx="432000" cy="36000"/>
          </a:xfrm>
          <a:prstGeom prst="straightConnector1">
            <a:avLst/>
          </a:prstGeom>
          <a:ln w="9525">
            <a:tailEnd type="triangle" w="sm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34">
            <a:extLst>
              <a:ext uri="{FF2B5EF4-FFF2-40B4-BE49-F238E27FC236}">
                <a16:creationId xmlns:a16="http://schemas.microsoft.com/office/drawing/2014/main" id="{82A83F3D-3D9B-358C-29B8-C9664E889FC9}"/>
              </a:ext>
            </a:extLst>
          </p:cNvPr>
          <p:cNvSpPr txBox="1"/>
          <p:nvPr/>
        </p:nvSpPr>
        <p:spPr>
          <a:xfrm>
            <a:off x="7673416" y="2307520"/>
            <a:ext cx="60465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noProof="0" dirty="0"/>
              <a:t>Target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7C3276D8-1952-4337-8550-202DAFF11C0E}"/>
              </a:ext>
            </a:extLst>
          </p:cNvPr>
          <p:cNvGrpSpPr>
            <a:grpSpLocks noChangeAspect="1"/>
          </p:cNvGrpSpPr>
          <p:nvPr/>
        </p:nvGrpSpPr>
        <p:grpSpPr>
          <a:xfrm>
            <a:off x="5320631" y="1340671"/>
            <a:ext cx="3209785" cy="3267956"/>
            <a:chOff x="82467" y="1331899"/>
            <a:chExt cx="5151970" cy="5245343"/>
          </a:xfrm>
        </p:grpSpPr>
        <p:pic>
          <p:nvPicPr>
            <p:cNvPr id="22" name="Picture 3" descr="A 3d model of a building&#10;&#10;Description automatically generated with medium confidence">
              <a:extLst>
                <a:ext uri="{FF2B5EF4-FFF2-40B4-BE49-F238E27FC236}">
                  <a16:creationId xmlns:a16="http://schemas.microsoft.com/office/drawing/2014/main" id="{B38CB178-5448-7B62-2F03-4BBCDE4550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3944" r="24643"/>
            <a:stretch/>
          </p:blipFill>
          <p:spPr>
            <a:xfrm>
              <a:off x="95112" y="1331899"/>
              <a:ext cx="5013235" cy="5144999"/>
            </a:xfrm>
            <a:prstGeom prst="rect">
              <a:avLst/>
            </a:prstGeom>
          </p:spPr>
        </p:pic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B9C9AD96-322A-3205-C03D-B28A1FBEA10E}"/>
                </a:ext>
              </a:extLst>
            </p:cNvPr>
            <p:cNvSpPr txBox="1"/>
            <p:nvPr/>
          </p:nvSpPr>
          <p:spPr>
            <a:xfrm>
              <a:off x="82467" y="3091286"/>
              <a:ext cx="1764276" cy="7904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noProof="0" dirty="0"/>
                <a:t>Bonner Sphere </a:t>
              </a:r>
            </a:p>
          </p:txBody>
        </p:sp>
        <p:sp>
          <p:nvSpPr>
            <p:cNvPr id="24" name="TextBox 33">
              <a:extLst>
                <a:ext uri="{FF2B5EF4-FFF2-40B4-BE49-F238E27FC236}">
                  <a16:creationId xmlns:a16="http://schemas.microsoft.com/office/drawing/2014/main" id="{3D4E5EAF-27AB-0690-F07E-2829FB339391}"/>
                </a:ext>
              </a:extLst>
            </p:cNvPr>
            <p:cNvSpPr txBox="1"/>
            <p:nvPr/>
          </p:nvSpPr>
          <p:spPr>
            <a:xfrm>
              <a:off x="4045328" y="1680318"/>
              <a:ext cx="931924" cy="469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noProof="0" dirty="0"/>
                <a:t>+170°</a:t>
              </a:r>
            </a:p>
          </p:txBody>
        </p:sp>
        <p:sp>
          <p:nvSpPr>
            <p:cNvPr id="25" name="TextBox 34">
              <a:extLst>
                <a:ext uri="{FF2B5EF4-FFF2-40B4-BE49-F238E27FC236}">
                  <a16:creationId xmlns:a16="http://schemas.microsoft.com/office/drawing/2014/main" id="{DB254184-04E8-EAAF-7F6C-CF28C6E94287}"/>
                </a:ext>
              </a:extLst>
            </p:cNvPr>
            <p:cNvSpPr txBox="1"/>
            <p:nvPr/>
          </p:nvSpPr>
          <p:spPr>
            <a:xfrm>
              <a:off x="3895986" y="1388838"/>
              <a:ext cx="1338451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0.99T-MS</a:t>
              </a:r>
            </a:p>
          </p:txBody>
        </p:sp>
        <p:sp>
          <p:nvSpPr>
            <p:cNvPr id="26" name="TextBox 35">
              <a:extLst>
                <a:ext uri="{FF2B5EF4-FFF2-40B4-BE49-F238E27FC236}">
                  <a16:creationId xmlns:a16="http://schemas.microsoft.com/office/drawing/2014/main" id="{82F34CAC-81A8-DC68-D40F-B6B8233ACC74}"/>
                </a:ext>
              </a:extLst>
            </p:cNvPr>
            <p:cNvSpPr txBox="1"/>
            <p:nvPr/>
          </p:nvSpPr>
          <p:spPr>
            <a:xfrm>
              <a:off x="1137698" y="5322262"/>
              <a:ext cx="764681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3.5°</a:t>
              </a:r>
            </a:p>
          </p:txBody>
        </p:sp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8D9E961B-86B3-4C86-533E-EC916BE55980}"/>
                </a:ext>
              </a:extLst>
            </p:cNvPr>
            <p:cNvSpPr txBox="1"/>
            <p:nvPr/>
          </p:nvSpPr>
          <p:spPr>
            <a:xfrm>
              <a:off x="395150" y="5072553"/>
              <a:ext cx="2534976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TLD-Spectrometer</a:t>
              </a:r>
            </a:p>
          </p:txBody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21F9B4F1-53A3-CD2C-86B0-4E00040C3BBF}"/>
                </a:ext>
              </a:extLst>
            </p:cNvPr>
            <p:cNvSpPr txBox="1"/>
            <p:nvPr/>
          </p:nvSpPr>
          <p:spPr>
            <a:xfrm>
              <a:off x="563658" y="3773740"/>
              <a:ext cx="756963" cy="4446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noProof="0" dirty="0"/>
                <a:t>+20°</a:t>
              </a:r>
            </a:p>
          </p:txBody>
        </p:sp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5043686B-A145-0380-13F5-4117EC7607AE}"/>
                </a:ext>
              </a:extLst>
            </p:cNvPr>
            <p:cNvSpPr txBox="1"/>
            <p:nvPr/>
          </p:nvSpPr>
          <p:spPr>
            <a:xfrm>
              <a:off x="2035442" y="5660817"/>
              <a:ext cx="744097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-10°</a:t>
              </a:r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1C87DFED-3007-046A-F34E-9241F00A1CA0}"/>
                </a:ext>
              </a:extLst>
            </p:cNvPr>
            <p:cNvSpPr txBox="1"/>
            <p:nvPr/>
          </p:nvSpPr>
          <p:spPr>
            <a:xfrm>
              <a:off x="1822511" y="5436148"/>
              <a:ext cx="1338451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0.99T-MS</a:t>
              </a:r>
            </a:p>
          </p:txBody>
        </p:sp>
        <p:sp>
          <p:nvSpPr>
            <p:cNvPr id="31" name="TextBox 7">
              <a:extLst>
                <a:ext uri="{FF2B5EF4-FFF2-40B4-BE49-F238E27FC236}">
                  <a16:creationId xmlns:a16="http://schemas.microsoft.com/office/drawing/2014/main" id="{FEC9320D-ED02-1D6D-C3A7-781EB4969C8B}"/>
                </a:ext>
              </a:extLst>
            </p:cNvPr>
            <p:cNvSpPr txBox="1"/>
            <p:nvPr/>
          </p:nvSpPr>
          <p:spPr>
            <a:xfrm>
              <a:off x="3236504" y="6107935"/>
              <a:ext cx="661763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20°</a:t>
              </a: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39A0F665-C5FE-BC88-95CD-BA9102798398}"/>
                </a:ext>
              </a:extLst>
            </p:cNvPr>
            <p:cNvSpPr txBox="1"/>
            <p:nvPr/>
          </p:nvSpPr>
          <p:spPr>
            <a:xfrm>
              <a:off x="2432277" y="5838204"/>
              <a:ext cx="2534976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TLD-Spectrometer</a:t>
              </a:r>
            </a:p>
          </p:txBody>
        </p:sp>
        <p:sp>
          <p:nvSpPr>
            <p:cNvPr id="33" name="TextBox 9">
              <a:extLst>
                <a:ext uri="{FF2B5EF4-FFF2-40B4-BE49-F238E27FC236}">
                  <a16:creationId xmlns:a16="http://schemas.microsoft.com/office/drawing/2014/main" id="{19B13141-AFC9-FE76-F458-695C71BD1A91}"/>
                </a:ext>
              </a:extLst>
            </p:cNvPr>
            <p:cNvSpPr txBox="1"/>
            <p:nvPr/>
          </p:nvSpPr>
          <p:spPr>
            <a:xfrm>
              <a:off x="1780535" y="2086247"/>
              <a:ext cx="2622662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Nuclear Diagnostic</a:t>
              </a:r>
            </a:p>
          </p:txBody>
        </p:sp>
        <p:sp>
          <p:nvSpPr>
            <p:cNvPr id="34" name="TextBox 10">
              <a:extLst>
                <a:ext uri="{FF2B5EF4-FFF2-40B4-BE49-F238E27FC236}">
                  <a16:creationId xmlns:a16="http://schemas.microsoft.com/office/drawing/2014/main" id="{21BF011D-3C48-A28E-915B-ED5D9B56F58F}"/>
                </a:ext>
              </a:extLst>
            </p:cNvPr>
            <p:cNvSpPr txBox="1"/>
            <p:nvPr/>
          </p:nvSpPr>
          <p:spPr>
            <a:xfrm>
              <a:off x="2190075" y="2358578"/>
              <a:ext cx="1585454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0°, </a:t>
              </a:r>
              <a:r>
                <a:rPr lang="en-US" sz="1300" b="1" noProof="0" dirty="0">
                  <a:latin typeface="Arial" panose="020B0604020202020204" pitchFamily="34" charset="0"/>
                  <a:cs typeface="Arial" panose="020B0604020202020204" pitchFamily="34" charset="0"/>
                </a:rPr>
                <a:t>~</a:t>
              </a:r>
              <a:r>
                <a:rPr lang="en-US" sz="1300" b="1" noProof="0" dirty="0"/>
                <a:t>17 mm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6E9590-FCBD-E312-0BCE-3E61E4877330}"/>
                </a:ext>
              </a:extLst>
            </p:cNvPr>
            <p:cNvSpPr txBox="1"/>
            <p:nvPr/>
          </p:nvSpPr>
          <p:spPr>
            <a:xfrm rot="19780266">
              <a:off x="4300817" y="2009007"/>
              <a:ext cx="870173" cy="4693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 noProof="0" dirty="0"/>
                <a:t>Laser</a:t>
              </a:r>
            </a:p>
          </p:txBody>
        </p:sp>
      </p:grpSp>
      <p:cxnSp>
        <p:nvCxnSpPr>
          <p:cNvPr id="86" name="Straight Arrow Connector 9">
            <a:extLst>
              <a:ext uri="{FF2B5EF4-FFF2-40B4-BE49-F238E27FC236}">
                <a16:creationId xmlns:a16="http://schemas.microsoft.com/office/drawing/2014/main" id="{105D2DD6-7241-3EF8-E413-6B864871E0E4}"/>
              </a:ext>
            </a:extLst>
          </p:cNvPr>
          <p:cNvCxnSpPr>
            <a:cxnSpLocks/>
          </p:cNvCxnSpPr>
          <p:nvPr/>
        </p:nvCxnSpPr>
        <p:spPr>
          <a:xfrm flipH="1">
            <a:off x="6784612" y="4576661"/>
            <a:ext cx="504396" cy="1876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9">
            <a:extLst>
              <a:ext uri="{FF2B5EF4-FFF2-40B4-BE49-F238E27FC236}">
                <a16:creationId xmlns:a16="http://schemas.microsoft.com/office/drawing/2014/main" id="{CB281DBD-7EDB-5DC7-652D-9BD071F4E50E}"/>
              </a:ext>
            </a:extLst>
          </p:cNvPr>
          <p:cNvCxnSpPr>
            <a:cxnSpLocks/>
          </p:cNvCxnSpPr>
          <p:nvPr/>
        </p:nvCxnSpPr>
        <p:spPr>
          <a:xfrm>
            <a:off x="6260762" y="4148191"/>
            <a:ext cx="0" cy="569705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9">
            <a:extLst>
              <a:ext uri="{FF2B5EF4-FFF2-40B4-BE49-F238E27FC236}">
                <a16:creationId xmlns:a16="http://schemas.microsoft.com/office/drawing/2014/main" id="{FEEBDFF0-7823-2F4C-C6CB-F7C92A9A1404}"/>
              </a:ext>
            </a:extLst>
          </p:cNvPr>
          <p:cNvCxnSpPr>
            <a:cxnSpLocks/>
          </p:cNvCxnSpPr>
          <p:nvPr/>
        </p:nvCxnSpPr>
        <p:spPr>
          <a:xfrm>
            <a:off x="7143188" y="2492973"/>
            <a:ext cx="1600585" cy="9287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hteck 46">
            <a:extLst>
              <a:ext uri="{FF2B5EF4-FFF2-40B4-BE49-F238E27FC236}">
                <a16:creationId xmlns:a16="http://schemas.microsoft.com/office/drawing/2014/main" id="{DD27255A-186B-9756-9236-BFA867AF3465}"/>
              </a:ext>
            </a:extLst>
          </p:cNvPr>
          <p:cNvSpPr/>
          <p:nvPr/>
        </p:nvSpPr>
        <p:spPr>
          <a:xfrm>
            <a:off x="9049433" y="1322057"/>
            <a:ext cx="2919348" cy="23899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D29BDDCB-0E03-35EB-7599-85D52D18C577}"/>
              </a:ext>
            </a:extLst>
          </p:cNvPr>
          <p:cNvGrpSpPr/>
          <p:nvPr/>
        </p:nvGrpSpPr>
        <p:grpSpPr>
          <a:xfrm>
            <a:off x="9058050" y="3801297"/>
            <a:ext cx="2916000" cy="2536885"/>
            <a:chOff x="8999219" y="1358802"/>
            <a:chExt cx="2859991" cy="2536885"/>
          </a:xfrm>
        </p:grpSpPr>
        <p:pic>
          <p:nvPicPr>
            <p:cNvPr id="65" name="Grafik 64">
              <a:extLst>
                <a:ext uri="{FF2B5EF4-FFF2-40B4-BE49-F238E27FC236}">
                  <a16:creationId xmlns:a16="http://schemas.microsoft.com/office/drawing/2014/main" id="{91E03947-A2DA-9E6A-5CA7-E17C68DE32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57116" y="1624997"/>
              <a:ext cx="1420839" cy="20032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499021C5-8D48-FE6D-4E3F-97626C3A66DB}"/>
                </a:ext>
              </a:extLst>
            </p:cNvPr>
            <p:cNvSpPr/>
            <p:nvPr/>
          </p:nvSpPr>
          <p:spPr>
            <a:xfrm>
              <a:off x="8999219" y="1358802"/>
              <a:ext cx="2859991" cy="25368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68" name="Grafik 67" descr="Ein Bild, das Maschine, Im Haus, Elektronik, Haushaltsgerät enthält.&#10;&#10;Automatisch generierte Beschreibung">
            <a:extLst>
              <a:ext uri="{FF2B5EF4-FFF2-40B4-BE49-F238E27FC236}">
                <a16:creationId xmlns:a16="http://schemas.microsoft.com/office/drawing/2014/main" id="{EEE8E843-51F2-21EB-C47D-F5D2BEA44C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41369" y="1592495"/>
            <a:ext cx="1587136" cy="1840603"/>
          </a:xfrm>
          <a:prstGeom prst="rect">
            <a:avLst/>
          </a:prstGeom>
        </p:spPr>
      </p:pic>
      <p:cxnSp>
        <p:nvCxnSpPr>
          <p:cNvPr id="69" name="Gerader Verbinder 68">
            <a:extLst>
              <a:ext uri="{FF2B5EF4-FFF2-40B4-BE49-F238E27FC236}">
                <a16:creationId xmlns:a16="http://schemas.microsoft.com/office/drawing/2014/main" id="{DD45E262-FE34-6E98-4AF2-D04F2D69B2E7}"/>
              </a:ext>
            </a:extLst>
          </p:cNvPr>
          <p:cNvCxnSpPr>
            <a:cxnSpLocks/>
          </p:cNvCxnSpPr>
          <p:nvPr/>
        </p:nvCxnSpPr>
        <p:spPr>
          <a:xfrm flipV="1">
            <a:off x="0" y="120305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0" name="Grafik 4">
            <a:extLst>
              <a:ext uri="{FF2B5EF4-FFF2-40B4-BE49-F238E27FC236}">
                <a16:creationId xmlns:a16="http://schemas.microsoft.com/office/drawing/2014/main" id="{B95FEF89-246C-F5F3-DB8B-C41FF0DE91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2265" y="148644"/>
            <a:ext cx="1649237" cy="927751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00CE5E1-B8A2-8B0B-546F-4F7C291133F1}"/>
              </a:ext>
            </a:extLst>
          </p:cNvPr>
          <p:cNvSpPr txBox="1"/>
          <p:nvPr/>
        </p:nvSpPr>
        <p:spPr>
          <a:xfrm>
            <a:off x="9129630" y="1352685"/>
            <a:ext cx="2782941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400" b="1" noProof="0" dirty="0"/>
              <a:t>Gamma &amp; Neutron Measurements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78DD3CC-084B-5E86-E053-E6191F206B8B}"/>
              </a:ext>
            </a:extLst>
          </p:cNvPr>
          <p:cNvSpPr txBox="1"/>
          <p:nvPr/>
        </p:nvSpPr>
        <p:spPr>
          <a:xfrm>
            <a:off x="9496603" y="3816017"/>
            <a:ext cx="2046201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500" b="1" noProof="0" dirty="0"/>
              <a:t>Gamma Measurements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6F42CD22-140A-3BE4-D950-C35672CB4B08}"/>
              </a:ext>
            </a:extLst>
          </p:cNvPr>
          <p:cNvSpPr txBox="1"/>
          <p:nvPr/>
        </p:nvSpPr>
        <p:spPr>
          <a:xfrm>
            <a:off x="9049433" y="3456257"/>
            <a:ext cx="291934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400" i="1" noProof="0" dirty="0"/>
              <a:t>Foam Target + Converter Box</a:t>
            </a:r>
            <a:endParaRPr lang="en-US" sz="1400" noProof="0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4E8F3A1-E205-2644-4F14-A491FA07B56B}"/>
              </a:ext>
            </a:extLst>
          </p:cNvPr>
          <p:cNvSpPr txBox="1"/>
          <p:nvPr/>
        </p:nvSpPr>
        <p:spPr>
          <a:xfrm>
            <a:off x="9104846" y="6080766"/>
            <a:ext cx="2912240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i="1" noProof="0" dirty="0"/>
              <a:t>Foam Target + Diagnostic Stack</a:t>
            </a:r>
            <a:endParaRPr lang="en-US" sz="1400" noProof="0" dirty="0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0CF77236-C4DF-9C84-30DD-AF9276309806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480090F8-D272-0139-388C-5E86A11B6CE4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1" name="Gerader Verbinder 10">
                <a:extLst>
                  <a:ext uri="{FF2B5EF4-FFF2-40B4-BE49-F238E27FC236}">
                    <a16:creationId xmlns:a16="http://schemas.microsoft.com/office/drawing/2014/main" id="{9A282B0A-BAE6-88A3-2BC4-7193D6AE486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C796D0BF-D7B1-F019-D39E-7677D64C10A3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A4B44ED1-9E05-79B4-4576-21C1B2C7DC4A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40" name="Picture 4">
                  <a:extLst>
                    <a:ext uri="{FF2B5EF4-FFF2-40B4-BE49-F238E27FC236}">
                      <a16:creationId xmlns:a16="http://schemas.microsoft.com/office/drawing/2014/main" id="{E177B20D-083C-100C-0355-2AAB28A334D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44003A6E-F60B-2ECA-5161-901F22AAFF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94109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A1C1B-DE81-690D-C667-1D64ECE6E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CA3BEA42-1ADF-8D57-F0FD-7AD80D387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F17D196-0125-57BB-5B2C-60DAAD0235E2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Rectangle 2">
            <a:extLst>
              <a:ext uri="{FF2B5EF4-FFF2-40B4-BE49-F238E27FC236}">
                <a16:creationId xmlns:a16="http://schemas.microsoft.com/office/drawing/2014/main" id="{A2518F7F-F85E-760F-24B6-A86C625A3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217273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noProof="0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81FB4D6-FFF5-A438-2D69-A6CC853F64A1}"/>
              </a:ext>
            </a:extLst>
          </p:cNvPr>
          <p:cNvSpPr txBox="1">
            <a:spLocks/>
          </p:cNvSpPr>
          <p:nvPr/>
        </p:nvSpPr>
        <p:spPr>
          <a:xfrm>
            <a:off x="855611" y="178633"/>
            <a:ext cx="4002639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de-DE" sz="2800" noProof="0" dirty="0">
                <a:latin typeface="Calibri" pitchFamily="18"/>
              </a:rPr>
            </a:br>
            <a:r>
              <a:rPr lang="de-DE" sz="2000" b="1" noProof="0" dirty="0" err="1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Autoradiography</a:t>
            </a:r>
            <a:r>
              <a:rPr lang="de-DE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: </a:t>
            </a:r>
            <a:r>
              <a:rPr lang="de-DE" sz="2000" b="1" noProof="0" dirty="0" err="1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Divergence</a:t>
            </a:r>
            <a:r>
              <a:rPr lang="de-DE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 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D7911DB6-B5DC-C557-C9F6-A804456EF7F8}"/>
              </a:ext>
            </a:extLst>
          </p:cNvPr>
          <p:cNvSpPr txBox="1"/>
          <p:nvPr/>
        </p:nvSpPr>
        <p:spPr>
          <a:xfrm>
            <a:off x="3749040" y="1718733"/>
            <a:ext cx="699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i="1" noProof="0" dirty="0">
                <a:solidFill>
                  <a:schemeClr val="bg1"/>
                </a:solidFill>
              </a:rPr>
              <a:t>Sh 36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26DF92A2-33BD-AE8F-9230-BE79CBBE2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0168" y="1903399"/>
            <a:ext cx="4972678" cy="377850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le 1">
                <a:extLst>
                  <a:ext uri="{FF2B5EF4-FFF2-40B4-BE49-F238E27FC236}">
                    <a16:creationId xmlns:a16="http://schemas.microsoft.com/office/drawing/2014/main" id="{714F88A3-168B-5A80-760F-A8ED55BC34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811776"/>
                  </p:ext>
                </p:extLst>
              </p:nvPr>
            </p:nvGraphicFramePr>
            <p:xfrm>
              <a:off x="531809" y="1976141"/>
              <a:ext cx="5563891" cy="35448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36591">
                      <a:extLst>
                        <a:ext uri="{9D8B030D-6E8A-4147-A177-3AD203B41FA5}">
                          <a16:colId xmlns:a16="http://schemas.microsoft.com/office/drawing/2014/main" val="285343436"/>
                        </a:ext>
                      </a:extLst>
                    </a:gridCol>
                    <a:gridCol w="2827374">
                      <a:extLst>
                        <a:ext uri="{9D8B030D-6E8A-4147-A177-3AD203B41FA5}">
                          <a16:colId xmlns:a16="http://schemas.microsoft.com/office/drawing/2014/main" val="2730293781"/>
                        </a:ext>
                      </a:extLst>
                    </a:gridCol>
                    <a:gridCol w="1109115">
                      <a:extLst>
                        <a:ext uri="{9D8B030D-6E8A-4147-A177-3AD203B41FA5}">
                          <a16:colId xmlns:a16="http://schemas.microsoft.com/office/drawing/2014/main" val="697273205"/>
                        </a:ext>
                      </a:extLst>
                    </a:gridCol>
                    <a:gridCol w="990811">
                      <a:extLst>
                        <a:ext uri="{9D8B030D-6E8A-4147-A177-3AD203B41FA5}">
                          <a16:colId xmlns:a16="http://schemas.microsoft.com/office/drawing/2014/main" val="3064853172"/>
                        </a:ext>
                      </a:extLst>
                    </a:gridCol>
                  </a:tblGrid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Shot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Target (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Foams</a:t>
                          </a:r>
                          <a:r>
                            <a:rPr lang="de-DE" sz="1300" kern="0" noProof="0" dirty="0">
                              <a:effectLst/>
                            </a:rPr>
                            <a:t>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preionized</a:t>
                          </a:r>
                          <a:r>
                            <a:rPr lang="de-DE" sz="1300" kern="0" noProof="0" dirty="0">
                              <a:effectLst/>
                            </a:rPr>
                            <a:t>)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Pulse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duration</a:t>
                          </a:r>
                          <a:r>
                            <a:rPr lang="de-DE" sz="1300" kern="0" noProof="0" dirty="0">
                              <a:effectLst/>
                            </a:rPr>
                            <a:t> /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fs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sz="1200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sz="1200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a:rPr lang="de-DE" sz="1200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de-DE" sz="1200" b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de-DE" sz="1200" b="0" i="1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r>
                            <a:rPr lang="de-DE" sz="1200" kern="0" noProof="0" dirty="0">
                              <a:effectLst/>
                            </a:rPr>
                            <a:t> / °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4554261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36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(8 mg/cc, 300 µm) + 1 mm Ta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20.7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1169505"/>
                      </a:ext>
                    </a:extLst>
                  </a:tr>
                  <a:tr h="57162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(8 mg/cc, 300 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+ 1 mm Ta + 1 mm Au</a:t>
                          </a:r>
                          <a:endParaRPr lang="de-DE" sz="1300" kern="100" noProof="0" dirty="0">
                            <a:solidFill>
                              <a:srgbClr val="FF0000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16.6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6940700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46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</a:t>
                          </a:r>
                          <a:r>
                            <a:rPr lang="en-US" sz="1400" kern="0" noProof="0" dirty="0">
                              <a:effectLst/>
                            </a:rPr>
                            <a:t>2 mg/cc, </a:t>
                          </a:r>
                          <a:r>
                            <a:rPr lang="de-DE" sz="1300" kern="0" noProof="0" dirty="0">
                              <a:effectLst/>
                            </a:rPr>
                            <a:t>800 µm) + 1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Pb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14.5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5608637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47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1300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14.8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1433401386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48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14.0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105250212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51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2500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14.4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272878993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52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</a:t>
                          </a:r>
                          <a:r>
                            <a:rPr lang="en-US" sz="1400" kern="0" noProof="0" dirty="0">
                              <a:effectLst/>
                            </a:rPr>
                            <a:t>2 mg/cc, </a:t>
                          </a:r>
                          <a:r>
                            <a:rPr lang="de-DE" sz="1300" kern="0" noProof="0" dirty="0">
                              <a:effectLst/>
                            </a:rPr>
                            <a:t>800 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+ 2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Pb</a:t>
                          </a:r>
                          <a:r>
                            <a:rPr lang="de-DE" sz="1300" kern="0" noProof="0" dirty="0">
                              <a:effectLst/>
                            </a:rPr>
                            <a:t> + 1 mm Au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23.0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4086596567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64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 err="1">
                              <a:effectLst/>
                            </a:rPr>
                            <a:t>Foam</a:t>
                          </a:r>
                          <a:r>
                            <a:rPr lang="de-DE" sz="1300" kern="0" noProof="0" dirty="0">
                              <a:effectLst/>
                            </a:rPr>
                            <a:t> (5 mg/cc, 500µm)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+ 1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Cu</a:t>
                          </a:r>
                          <a:r>
                            <a:rPr lang="de-DE" sz="1300" kern="0" noProof="0" dirty="0">
                              <a:effectLst/>
                            </a:rPr>
                            <a:t> + 3 mm Ta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24.8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47931331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le 1">
                <a:extLst>
                  <a:ext uri="{FF2B5EF4-FFF2-40B4-BE49-F238E27FC236}">
                    <a16:creationId xmlns:a16="http://schemas.microsoft.com/office/drawing/2014/main" id="{714F88A3-168B-5A80-760F-A8ED55BC347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42811776"/>
                  </p:ext>
                </p:extLst>
              </p:nvPr>
            </p:nvGraphicFramePr>
            <p:xfrm>
              <a:off x="531809" y="1976141"/>
              <a:ext cx="5563891" cy="354484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636591">
                      <a:extLst>
                        <a:ext uri="{9D8B030D-6E8A-4147-A177-3AD203B41FA5}">
                          <a16:colId xmlns:a16="http://schemas.microsoft.com/office/drawing/2014/main" val="285343436"/>
                        </a:ext>
                      </a:extLst>
                    </a:gridCol>
                    <a:gridCol w="2827374">
                      <a:extLst>
                        <a:ext uri="{9D8B030D-6E8A-4147-A177-3AD203B41FA5}">
                          <a16:colId xmlns:a16="http://schemas.microsoft.com/office/drawing/2014/main" val="2730293781"/>
                        </a:ext>
                      </a:extLst>
                    </a:gridCol>
                    <a:gridCol w="1109115">
                      <a:extLst>
                        <a:ext uri="{9D8B030D-6E8A-4147-A177-3AD203B41FA5}">
                          <a16:colId xmlns:a16="http://schemas.microsoft.com/office/drawing/2014/main" val="697273205"/>
                        </a:ext>
                      </a:extLst>
                    </a:gridCol>
                    <a:gridCol w="990811">
                      <a:extLst>
                        <a:ext uri="{9D8B030D-6E8A-4147-A177-3AD203B41FA5}">
                          <a16:colId xmlns:a16="http://schemas.microsoft.com/office/drawing/2014/main" val="3064853172"/>
                        </a:ext>
                      </a:extLst>
                    </a:gridCol>
                  </a:tblGrid>
                  <a:tr h="4445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Shot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Target (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Foams</a:t>
                          </a:r>
                          <a:r>
                            <a:rPr lang="de-DE" sz="1300" kern="0" noProof="0" dirty="0">
                              <a:effectLst/>
                            </a:rPr>
                            <a:t>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preionized</a:t>
                          </a:r>
                          <a:r>
                            <a:rPr lang="de-DE" sz="1300" kern="0" noProof="0" dirty="0">
                              <a:effectLst/>
                            </a:rPr>
                            <a:t>)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Pulse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duration</a:t>
                          </a:r>
                          <a:r>
                            <a:rPr lang="de-DE" sz="1300" kern="0" noProof="0" dirty="0">
                              <a:effectLst/>
                            </a:rPr>
                            <a:t> /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fs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4450" marR="44450" marT="0" marB="0" anchor="ctr">
                        <a:blipFill>
                          <a:blip r:embed="rId5"/>
                          <a:stretch>
                            <a:fillRect l="-460736" t="-5479" r="-3067" b="-7191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4554261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36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(8 mg/cc, 300 µm) + 1 mm Ta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3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20.7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1169505"/>
                      </a:ext>
                    </a:extLst>
                  </a:tr>
                  <a:tr h="571621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  <a:latin typeface="Aptos" panose="020B0004020202020204" pitchFamily="34" charset="0"/>
                              <a:ea typeface="Aptos" panose="020B0004020202020204" pitchFamily="34" charset="0"/>
                              <a:cs typeface="Times New Roman" panose="02020603050405020304" pitchFamily="18" charset="0"/>
                            </a:rPr>
                            <a:t>40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(8 mg/cc, 300 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+ 1 mm Ta + 1 mm Au</a:t>
                          </a:r>
                          <a:endParaRPr lang="de-DE" sz="1300" kern="100" noProof="0" dirty="0">
                            <a:solidFill>
                              <a:srgbClr val="FF0000"/>
                            </a:solidFill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16.6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6940700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46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4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</a:t>
                          </a:r>
                          <a:r>
                            <a:rPr lang="en-US" sz="1400" kern="0" noProof="0" dirty="0">
                              <a:effectLst/>
                            </a:rPr>
                            <a:t>2 mg/cc, </a:t>
                          </a:r>
                          <a:r>
                            <a:rPr lang="de-DE" sz="1300" kern="0" noProof="0" dirty="0">
                              <a:effectLst/>
                            </a:rPr>
                            <a:t>800 µm) + 1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Pb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14.5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3156086374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47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1300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14.8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1433401386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48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14.0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105250212"/>
                      </a:ext>
                    </a:extLst>
                  </a:tr>
                  <a:tr h="32444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51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2500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14.4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272878993"/>
                      </a:ext>
                    </a:extLst>
                  </a:tr>
                  <a:tr h="462026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52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Foam (</a:t>
                          </a:r>
                          <a:r>
                            <a:rPr lang="en-US" sz="1400" kern="0" noProof="0" dirty="0">
                              <a:effectLst/>
                            </a:rPr>
                            <a:t>2 mg/cc, </a:t>
                          </a:r>
                          <a:r>
                            <a:rPr lang="de-DE" sz="1300" kern="0" noProof="0" dirty="0">
                              <a:effectLst/>
                            </a:rPr>
                            <a:t>800 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+ 2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Pb</a:t>
                          </a:r>
                          <a:r>
                            <a:rPr lang="de-DE" sz="1300" kern="0" noProof="0" dirty="0">
                              <a:effectLst/>
                            </a:rPr>
                            <a:t> + 1 mm Au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rowSpan="2"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650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23.0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4086596567"/>
                      </a:ext>
                    </a:extLst>
                  </a:tr>
                  <a:tr h="444500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>
                              <a:effectLst/>
                            </a:rPr>
                            <a:t>64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300" kern="0" noProof="0" dirty="0" err="1">
                              <a:effectLst/>
                            </a:rPr>
                            <a:t>Foam</a:t>
                          </a:r>
                          <a:r>
                            <a:rPr lang="de-DE" sz="1300" kern="0" noProof="0" dirty="0">
                              <a:effectLst/>
                            </a:rPr>
                            <a:t> (5 mg/cc, 500µm) </a:t>
                          </a:r>
                          <a:br>
                            <a:rPr lang="de-DE" sz="1300" kern="0" noProof="0" dirty="0">
                              <a:effectLst/>
                            </a:rPr>
                          </a:br>
                          <a:r>
                            <a:rPr lang="de-DE" sz="1300" kern="0" noProof="0" dirty="0">
                              <a:effectLst/>
                            </a:rPr>
                            <a:t>+ 1 mm </a:t>
                          </a:r>
                          <a:r>
                            <a:rPr lang="de-DE" sz="1300" kern="0" noProof="0" dirty="0" err="1">
                              <a:effectLst/>
                            </a:rPr>
                            <a:t>Cu</a:t>
                          </a:r>
                          <a:r>
                            <a:rPr lang="de-DE" sz="1300" kern="0" noProof="0" dirty="0">
                              <a:effectLst/>
                            </a:rPr>
                            <a:t> + 3 mm Ta</a:t>
                          </a:r>
                          <a:endParaRPr lang="de-DE" sz="13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 vMerge="1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de-DE" sz="1200" kern="0" noProof="0" dirty="0">
                              <a:effectLst/>
                            </a:rPr>
                            <a:t>24.8</a:t>
                          </a:r>
                          <a:endParaRPr lang="de-DE" sz="1200" kern="100" noProof="0" dirty="0">
                            <a:effectLst/>
                            <a:latin typeface="Aptos" panose="020B0004020202020204" pitchFamily="34" charset="0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247931331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hteck 4">
            <a:extLst>
              <a:ext uri="{FF2B5EF4-FFF2-40B4-BE49-F238E27FC236}">
                <a16:creationId xmlns:a16="http://schemas.microsoft.com/office/drawing/2014/main" id="{F0AEFA84-1BD0-057C-3BA9-5D0F7BB66A76}"/>
              </a:ext>
            </a:extLst>
          </p:cNvPr>
          <p:cNvSpPr/>
          <p:nvPr/>
        </p:nvSpPr>
        <p:spPr>
          <a:xfrm>
            <a:off x="9005207" y="5486149"/>
            <a:ext cx="571500" cy="195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AFF08533-688A-9EA8-0496-5C1494AFFAE9}"/>
              </a:ext>
            </a:extLst>
          </p:cNvPr>
          <p:cNvSpPr/>
          <p:nvPr/>
        </p:nvSpPr>
        <p:spPr>
          <a:xfrm rot="16200000">
            <a:off x="6337987" y="3614219"/>
            <a:ext cx="683774" cy="219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19E9004-636E-4A8B-91BA-63D73DAF1537}"/>
              </a:ext>
            </a:extLst>
          </p:cNvPr>
          <p:cNvSpPr txBox="1"/>
          <p:nvPr/>
        </p:nvSpPr>
        <p:spPr>
          <a:xfrm rot="16200000">
            <a:off x="6199839" y="3581931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Half angle</a:t>
            </a:r>
            <a:endParaRPr lang="en-US" sz="1400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BDD13AE-2FAE-2690-201E-41E3CBF1752D}"/>
              </a:ext>
            </a:extLst>
          </p:cNvPr>
          <p:cNvSpPr txBox="1"/>
          <p:nvPr/>
        </p:nvSpPr>
        <p:spPr>
          <a:xfrm>
            <a:off x="9005207" y="5474560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Shot</a:t>
            </a:r>
            <a:endParaRPr lang="en-US" sz="1400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F6E0A25C-869F-F092-A12B-796CE11A186D}"/>
              </a:ext>
            </a:extLst>
          </p:cNvPr>
          <p:cNvSpPr/>
          <p:nvPr/>
        </p:nvSpPr>
        <p:spPr>
          <a:xfrm>
            <a:off x="10625171" y="2024268"/>
            <a:ext cx="652430" cy="158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4072BFD-C8A4-14F0-2EB3-B538C1375313}"/>
              </a:ext>
            </a:extLst>
          </p:cNvPr>
          <p:cNvSpPr txBox="1"/>
          <p:nvPr/>
        </p:nvSpPr>
        <p:spPr>
          <a:xfrm>
            <a:off x="10498940" y="1961671"/>
            <a:ext cx="894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Divergence</a:t>
            </a:r>
            <a:endParaRPr lang="en-US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Grafik 4">
            <a:extLst>
              <a:ext uri="{FF2B5EF4-FFF2-40B4-BE49-F238E27FC236}">
                <a16:creationId xmlns:a16="http://schemas.microsoft.com/office/drawing/2014/main" id="{CBF4A426-6A3C-CA1B-8759-57E7FF2438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09966"/>
            <a:ext cx="1649237" cy="927751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688CA638-5742-3C97-B3CA-81D0E8D0A77E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09254F2B-006D-1CB8-A6C9-E560CD36BD4F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3" name="Gerader Verbinder 12">
                <a:extLst>
                  <a:ext uri="{FF2B5EF4-FFF2-40B4-BE49-F238E27FC236}">
                    <a16:creationId xmlns:a16="http://schemas.microsoft.com/office/drawing/2014/main" id="{4259D30B-FFB7-67C6-E5D8-F805407786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BB422D0B-0AB9-58B0-0859-327238BA97BE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17" name="Textfeld 16">
                  <a:extLst>
                    <a:ext uri="{FF2B5EF4-FFF2-40B4-BE49-F238E27FC236}">
                      <a16:creationId xmlns:a16="http://schemas.microsoft.com/office/drawing/2014/main" id="{20734AC1-6F74-7039-AC41-7C37AF796628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18" name="Picture 4">
                  <a:extLst>
                    <a:ext uri="{FF2B5EF4-FFF2-40B4-BE49-F238E27FC236}">
                      <a16:creationId xmlns:a16="http://schemas.microsoft.com/office/drawing/2014/main" id="{6698E52D-184A-4092-87B3-D23511840F5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BA5AC606-C1BA-3552-A32D-8AB69CA7D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88916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2A6E7-1316-B08F-5021-A9918A4AD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FC2E7601-D6FA-5F07-6078-EFC1A09B1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EE7F015-DDF3-D783-BDF5-7F72D92D2C5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3E456E8E-1CCA-F1B0-933A-1384609D7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3" y="2573669"/>
            <a:ext cx="8714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DA25D4D-15F7-A18E-D7AD-A479DCE92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29" y="2091958"/>
            <a:ext cx="4328002" cy="3332212"/>
          </a:xfrm>
          <a:prstGeom prst="rect">
            <a:avLst/>
          </a:prstGeom>
        </p:spPr>
      </p:pic>
      <p:graphicFrame>
        <p:nvGraphicFramePr>
          <p:cNvPr id="20" name="Tabelle 19">
            <a:extLst>
              <a:ext uri="{FF2B5EF4-FFF2-40B4-BE49-F238E27FC236}">
                <a16:creationId xmlns:a16="http://schemas.microsoft.com/office/drawing/2014/main" id="{566E6133-9AF1-55F9-85C1-085F576ED9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40015"/>
              </p:ext>
            </p:extLst>
          </p:nvPr>
        </p:nvGraphicFramePr>
        <p:xfrm>
          <a:off x="4861618" y="2129580"/>
          <a:ext cx="4695445" cy="31505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78250">
                  <a:extLst>
                    <a:ext uri="{9D8B030D-6E8A-4147-A177-3AD203B41FA5}">
                      <a16:colId xmlns:a16="http://schemas.microsoft.com/office/drawing/2014/main" val="3554900347"/>
                    </a:ext>
                  </a:extLst>
                </a:gridCol>
                <a:gridCol w="2489384">
                  <a:extLst>
                    <a:ext uri="{9D8B030D-6E8A-4147-A177-3AD203B41FA5}">
                      <a16:colId xmlns:a16="http://schemas.microsoft.com/office/drawing/2014/main" val="1732138029"/>
                    </a:ext>
                  </a:extLst>
                </a:gridCol>
                <a:gridCol w="1427811">
                  <a:extLst>
                    <a:ext uri="{9D8B030D-6E8A-4147-A177-3AD203B41FA5}">
                      <a16:colId xmlns:a16="http://schemas.microsoft.com/office/drawing/2014/main" val="903701039"/>
                    </a:ext>
                  </a:extLst>
                </a:gridCol>
              </a:tblGrid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Shot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Target (all with ns-pulse)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Pulse Duration / fs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6431326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(8 mg/cc, 300 µm) + 1 mm Ta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2601870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+ 110 µm Pb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55537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+ 10 µm Au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19659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mg, 800 µm) + 1 mm Pb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9303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1300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6219800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48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9897205"/>
                  </a:ext>
                </a:extLst>
              </a:tr>
              <a:tr h="346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51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2500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7072649"/>
                  </a:ext>
                </a:extLst>
              </a:tr>
              <a:tr h="3537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mg, 800 µm) </a:t>
                      </a:r>
                      <a:br>
                        <a:rPr lang="en-US" sz="1100" kern="0" noProof="0" dirty="0">
                          <a:effectLst/>
                        </a:rPr>
                      </a:br>
                      <a:r>
                        <a:rPr lang="en-US" sz="1100" kern="0" noProof="0" dirty="0">
                          <a:effectLst/>
                        </a:rPr>
                        <a:t>+ 2 mm Pb + 1 mm Au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96185636"/>
                  </a:ext>
                </a:extLst>
              </a:tr>
            </a:tbl>
          </a:graphicData>
        </a:graphic>
      </p:graphicFrame>
      <p:pic>
        <p:nvPicPr>
          <p:cNvPr id="22" name="Grafik 21">
            <a:extLst>
              <a:ext uri="{FF2B5EF4-FFF2-40B4-BE49-F238E27FC236}">
                <a16:creationId xmlns:a16="http://schemas.microsoft.com/office/drawing/2014/main" id="{78F0B848-BFD9-472A-8ECA-212C940CC5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6614" y="545666"/>
            <a:ext cx="2392072" cy="3189429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C9F70AA-3938-1C85-243F-AE4B07646E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5652" y="3429000"/>
            <a:ext cx="1775850" cy="1927320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DE42E36D-183C-A277-6624-57012CC8226C}"/>
              </a:ext>
            </a:extLst>
          </p:cNvPr>
          <p:cNvSpPr txBox="1"/>
          <p:nvPr/>
        </p:nvSpPr>
        <p:spPr>
          <a:xfrm>
            <a:off x="336767" y="1444189"/>
            <a:ext cx="4524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noProof="0" dirty="0"/>
              <a:t>6-channel in Vacuum TLD Spectrometer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68F5A26-103B-E316-132F-ACA7CB247139}"/>
              </a:ext>
            </a:extLst>
          </p:cNvPr>
          <p:cNvSpPr txBox="1"/>
          <p:nvPr/>
        </p:nvSpPr>
        <p:spPr>
          <a:xfrm>
            <a:off x="452120" y="2068244"/>
            <a:ext cx="4168088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/>
              <a:t>TLD-Results in Forward Direction (+3.5°)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22D9B-20B0-D797-3FB1-555CB0867864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TLD-Analysis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332BB9F3-FCE1-B44A-830B-CBECBB1917EC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F8ADFAC6-7FDA-5ADE-C3CF-C1F85D72B165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3" name="Gerader Verbinder 12">
                <a:extLst>
                  <a:ext uri="{FF2B5EF4-FFF2-40B4-BE49-F238E27FC236}">
                    <a16:creationId xmlns:a16="http://schemas.microsoft.com/office/drawing/2014/main" id="{002F2452-6896-50BA-AB7D-6EB0DA58E2E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uppieren 13">
                <a:extLst>
                  <a:ext uri="{FF2B5EF4-FFF2-40B4-BE49-F238E27FC236}">
                    <a16:creationId xmlns:a16="http://schemas.microsoft.com/office/drawing/2014/main" id="{99A8DE63-87F3-99C2-CFB3-D10F99AAC44D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D7A09479-DAF6-7692-FAE7-ABF45162C606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5" name="Picture 4">
                  <a:extLst>
                    <a:ext uri="{FF2B5EF4-FFF2-40B4-BE49-F238E27FC236}">
                      <a16:creationId xmlns:a16="http://schemas.microsoft.com/office/drawing/2014/main" id="{82C71864-F321-613E-A640-753685A9430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E14B4B53-079B-907E-2EDF-9F05E4C0C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5850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18407-BBCA-8EAD-AA10-B43189156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2EFBFD18-6D0C-B7BE-A2A0-7D1B90E2BA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43" y="3568318"/>
            <a:ext cx="3423293" cy="281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rafik 78" descr="Ein Bild, das Zubehör enthält.&#10;&#10;KI-generierte Inhalte können fehlerhaft sein.">
            <a:extLst>
              <a:ext uri="{FF2B5EF4-FFF2-40B4-BE49-F238E27FC236}">
                <a16:creationId xmlns:a16="http://schemas.microsoft.com/office/drawing/2014/main" id="{2B5A975C-B1A2-A245-6931-4AC93CDE16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8631" y="4477498"/>
            <a:ext cx="1723875" cy="1473913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D7CA4594-E0AE-5ADE-49BD-B6CC116DA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6D5EF4AC-159C-C618-55EC-8536DC34016E}"/>
              </a:ext>
            </a:extLst>
          </p:cNvPr>
          <p:cNvGrpSpPr>
            <a:grpSpLocks noChangeAspect="1"/>
          </p:cNvGrpSpPr>
          <p:nvPr/>
        </p:nvGrpSpPr>
        <p:grpSpPr>
          <a:xfrm rot="5400000">
            <a:off x="5161455" y="1967248"/>
            <a:ext cx="1484320" cy="1196738"/>
            <a:chOff x="632797" y="4933103"/>
            <a:chExt cx="1864265" cy="1503070"/>
          </a:xfrm>
        </p:grpSpPr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E05ECD05-8DDA-FF01-52C6-B62E8E03F768}"/>
                </a:ext>
              </a:extLst>
            </p:cNvPr>
            <p:cNvSpPr txBox="1"/>
            <p:nvPr/>
          </p:nvSpPr>
          <p:spPr>
            <a:xfrm rot="16200000">
              <a:off x="93870" y="5472030"/>
              <a:ext cx="1503070" cy="42521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noProof="0" dirty="0"/>
                <a:t>CHO-Foam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6B1B9EF6-63A5-58B6-D546-3A3C32D975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1195306" y="4952001"/>
              <a:ext cx="1179416" cy="1424097"/>
            </a:xfrm>
            <a:prstGeom prst="rect">
              <a:avLst/>
            </a:prstGeom>
          </p:spPr>
        </p:pic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C163E8E-F534-375F-9E42-D9D8E1008B3A}"/>
              </a:ext>
            </a:extLst>
          </p:cNvPr>
          <p:cNvGrpSpPr/>
          <p:nvPr/>
        </p:nvGrpSpPr>
        <p:grpSpPr>
          <a:xfrm>
            <a:off x="7108465" y="1302668"/>
            <a:ext cx="1667255" cy="2568409"/>
            <a:chOff x="4313631" y="1635689"/>
            <a:chExt cx="1667255" cy="2568409"/>
          </a:xfrm>
        </p:grpSpPr>
        <p:pic>
          <p:nvPicPr>
            <p:cNvPr id="16" name="Picture 8">
              <a:extLst>
                <a:ext uri="{FF2B5EF4-FFF2-40B4-BE49-F238E27FC236}">
                  <a16:creationId xmlns:a16="http://schemas.microsoft.com/office/drawing/2014/main" id="{21F1B477-FFCA-0967-525E-A30839757C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b="15331"/>
            <a:stretch/>
          </p:blipFill>
          <p:spPr>
            <a:xfrm>
              <a:off x="4664660" y="1994822"/>
              <a:ext cx="1158340" cy="2209276"/>
            </a:xfrm>
            <a:prstGeom prst="rect">
              <a:avLst/>
            </a:prstGeom>
          </p:spPr>
        </p:pic>
        <p:sp>
          <p:nvSpPr>
            <p:cNvPr id="17" name="TextBox 14">
              <a:extLst>
                <a:ext uri="{FF2B5EF4-FFF2-40B4-BE49-F238E27FC236}">
                  <a16:creationId xmlns:a16="http://schemas.microsoft.com/office/drawing/2014/main" id="{16E67C4D-49AA-99A7-A72F-79EDA83028D4}"/>
                </a:ext>
              </a:extLst>
            </p:cNvPr>
            <p:cNvSpPr txBox="1"/>
            <p:nvPr/>
          </p:nvSpPr>
          <p:spPr>
            <a:xfrm>
              <a:off x="4313631" y="1635689"/>
              <a:ext cx="1667255" cy="353943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700" b="1" noProof="0" dirty="0"/>
                <a:t>Target Holder</a:t>
              </a:r>
            </a:p>
          </p:txBody>
        </p:sp>
      </p:grpSp>
      <p:cxnSp>
        <p:nvCxnSpPr>
          <p:cNvPr id="68" name="Straight Arrow Connector 9">
            <a:extLst>
              <a:ext uri="{FF2B5EF4-FFF2-40B4-BE49-F238E27FC236}">
                <a16:creationId xmlns:a16="http://schemas.microsoft.com/office/drawing/2014/main" id="{2D4FE488-64EA-C60F-29D7-D6F7FABB5619}"/>
              </a:ext>
            </a:extLst>
          </p:cNvPr>
          <p:cNvCxnSpPr>
            <a:cxnSpLocks/>
          </p:cNvCxnSpPr>
          <p:nvPr/>
        </p:nvCxnSpPr>
        <p:spPr>
          <a:xfrm flipH="1">
            <a:off x="6617314" y="2022428"/>
            <a:ext cx="1171415" cy="55196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9">
            <a:extLst>
              <a:ext uri="{FF2B5EF4-FFF2-40B4-BE49-F238E27FC236}">
                <a16:creationId xmlns:a16="http://schemas.microsoft.com/office/drawing/2014/main" id="{D5F8DCBF-EE2C-6882-6782-1CC2532D233A}"/>
              </a:ext>
            </a:extLst>
          </p:cNvPr>
          <p:cNvCxnSpPr>
            <a:cxnSpLocks/>
          </p:cNvCxnSpPr>
          <p:nvPr/>
        </p:nvCxnSpPr>
        <p:spPr>
          <a:xfrm>
            <a:off x="4387369" y="3918917"/>
            <a:ext cx="2002155" cy="119772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9">
            <a:extLst>
              <a:ext uri="{FF2B5EF4-FFF2-40B4-BE49-F238E27FC236}">
                <a16:creationId xmlns:a16="http://schemas.microsoft.com/office/drawing/2014/main" id="{40124AF2-3217-39DE-8011-C00558A42731}"/>
              </a:ext>
            </a:extLst>
          </p:cNvPr>
          <p:cNvCxnSpPr>
            <a:cxnSpLocks/>
          </p:cNvCxnSpPr>
          <p:nvPr/>
        </p:nvCxnSpPr>
        <p:spPr>
          <a:xfrm flipV="1">
            <a:off x="7788729" y="5069631"/>
            <a:ext cx="2111770" cy="1858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C369133-40AC-5C8B-94E7-0E67B43EC9C7}"/>
              </a:ext>
            </a:extLst>
          </p:cNvPr>
          <p:cNvGrpSpPr/>
          <p:nvPr/>
        </p:nvGrpSpPr>
        <p:grpSpPr>
          <a:xfrm>
            <a:off x="3682683" y="2910266"/>
            <a:ext cx="1250509" cy="938619"/>
            <a:chOff x="2721903" y="2947004"/>
            <a:chExt cx="1250509" cy="938619"/>
          </a:xfrm>
        </p:grpSpPr>
        <p:pic>
          <p:nvPicPr>
            <p:cNvPr id="60" name="Grafik 59">
              <a:extLst>
                <a:ext uri="{FF2B5EF4-FFF2-40B4-BE49-F238E27FC236}">
                  <a16:creationId xmlns:a16="http://schemas.microsoft.com/office/drawing/2014/main" id="{AACB446E-1EA1-DF9B-FD95-1EDD5ABAB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721903" y="3271757"/>
              <a:ext cx="1250508" cy="613866"/>
            </a:xfrm>
            <a:prstGeom prst="rect">
              <a:avLst/>
            </a:prstGeom>
          </p:spPr>
        </p:pic>
        <p:sp>
          <p:nvSpPr>
            <p:cNvPr id="120" name="Textfeld 119">
              <a:extLst>
                <a:ext uri="{FF2B5EF4-FFF2-40B4-BE49-F238E27FC236}">
                  <a16:creationId xmlns:a16="http://schemas.microsoft.com/office/drawing/2014/main" id="{BD1DCEBA-ADCE-09BF-9DFC-5F92B19DB805}"/>
                </a:ext>
              </a:extLst>
            </p:cNvPr>
            <p:cNvSpPr txBox="1"/>
            <p:nvPr/>
          </p:nvSpPr>
          <p:spPr>
            <a:xfrm>
              <a:off x="2721904" y="2947004"/>
              <a:ext cx="125050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noProof="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γ-Probe Stack</a:t>
              </a:r>
            </a:p>
          </p:txBody>
        </p:sp>
      </p:grpSp>
      <p:sp>
        <p:nvSpPr>
          <p:cNvPr id="121" name="Textfeld 120">
            <a:extLst>
              <a:ext uri="{FF2B5EF4-FFF2-40B4-BE49-F238E27FC236}">
                <a16:creationId xmlns:a16="http://schemas.microsoft.com/office/drawing/2014/main" id="{217D0466-219B-74C5-A97B-FF16FD69B048}"/>
              </a:ext>
            </a:extLst>
          </p:cNvPr>
          <p:cNvSpPr txBox="1"/>
          <p:nvPr/>
        </p:nvSpPr>
        <p:spPr>
          <a:xfrm rot="1898606">
            <a:off x="4165110" y="4311193"/>
            <a:ext cx="16119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noProof="0" dirty="0"/>
              <a:t>In Al, on Cu-plate</a:t>
            </a: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842BF26E-8E10-FDC8-46DA-FF06F66E8487}"/>
              </a:ext>
            </a:extLst>
          </p:cNvPr>
          <p:cNvGrpSpPr/>
          <p:nvPr/>
        </p:nvGrpSpPr>
        <p:grpSpPr>
          <a:xfrm>
            <a:off x="5114320" y="4542830"/>
            <a:ext cx="2526916" cy="1884741"/>
            <a:chOff x="5181985" y="4245275"/>
            <a:chExt cx="2526916" cy="1884741"/>
          </a:xfrm>
        </p:grpSpPr>
        <p:sp>
          <p:nvSpPr>
            <p:cNvPr id="123" name="Textfeld 122">
              <a:extLst>
                <a:ext uri="{FF2B5EF4-FFF2-40B4-BE49-F238E27FC236}">
                  <a16:creationId xmlns:a16="http://schemas.microsoft.com/office/drawing/2014/main" id="{AC6325BB-304F-448E-06E4-D2531D224194}"/>
                </a:ext>
              </a:extLst>
            </p:cNvPr>
            <p:cNvSpPr txBox="1"/>
            <p:nvPr/>
          </p:nvSpPr>
          <p:spPr>
            <a:xfrm>
              <a:off x="6623205" y="5853017"/>
              <a:ext cx="620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60 mm</a:t>
              </a:r>
            </a:p>
          </p:txBody>
        </p:sp>
        <p:sp>
          <p:nvSpPr>
            <p:cNvPr id="126" name="Geschweifte Klammer links 125">
              <a:extLst>
                <a:ext uri="{FF2B5EF4-FFF2-40B4-BE49-F238E27FC236}">
                  <a16:creationId xmlns:a16="http://schemas.microsoft.com/office/drawing/2014/main" id="{30617D21-C1EA-B11D-148D-E223E6E300AC}"/>
                </a:ext>
              </a:extLst>
            </p:cNvPr>
            <p:cNvSpPr/>
            <p:nvPr/>
          </p:nvSpPr>
          <p:spPr>
            <a:xfrm>
              <a:off x="5766561" y="4245275"/>
              <a:ext cx="209230" cy="1368000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27" name="Textfeld 126">
              <a:extLst>
                <a:ext uri="{FF2B5EF4-FFF2-40B4-BE49-F238E27FC236}">
                  <a16:creationId xmlns:a16="http://schemas.microsoft.com/office/drawing/2014/main" id="{18C1E498-7CF7-D80D-68F1-23C5F0D48882}"/>
                </a:ext>
              </a:extLst>
            </p:cNvPr>
            <p:cNvSpPr txBox="1"/>
            <p:nvPr/>
          </p:nvSpPr>
          <p:spPr>
            <a:xfrm>
              <a:off x="5181985" y="4790657"/>
              <a:ext cx="62068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60 mm</a:t>
              </a:r>
            </a:p>
          </p:txBody>
        </p:sp>
        <p:sp>
          <p:nvSpPr>
            <p:cNvPr id="128" name="Geschweifte Klammer links 127">
              <a:extLst>
                <a:ext uri="{FF2B5EF4-FFF2-40B4-BE49-F238E27FC236}">
                  <a16:creationId xmlns:a16="http://schemas.microsoft.com/office/drawing/2014/main" id="{E3C3EC12-1D45-030C-54D4-30DE4EAC35D5}"/>
                </a:ext>
              </a:extLst>
            </p:cNvPr>
            <p:cNvSpPr/>
            <p:nvPr/>
          </p:nvSpPr>
          <p:spPr>
            <a:xfrm rot="16200000">
              <a:off x="6807583" y="4951699"/>
              <a:ext cx="153048" cy="1649588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Textfeld 23">
            <a:extLst>
              <a:ext uri="{FF2B5EF4-FFF2-40B4-BE49-F238E27FC236}">
                <a16:creationId xmlns:a16="http://schemas.microsoft.com/office/drawing/2014/main" id="{1132DA96-C663-0BA5-7FD7-53F8D7A74B23}"/>
              </a:ext>
            </a:extLst>
          </p:cNvPr>
          <p:cNvSpPr txBox="1"/>
          <p:nvPr/>
        </p:nvSpPr>
        <p:spPr>
          <a:xfrm>
            <a:off x="5289667" y="4062688"/>
            <a:ext cx="2924647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noProof="0" dirty="0"/>
              <a:t>Cu-Plate for </a:t>
            </a:r>
            <a:r>
              <a:rPr lang="en-US" sz="1700" b="1" noProof="0" dirty="0" err="1"/>
              <a:t>Autoradiograpy</a:t>
            </a:r>
            <a:endParaRPr lang="en-US" sz="1700" b="1" noProof="0" dirty="0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F1D955A4-A52D-0061-E1D2-1FABAC4851B9}"/>
              </a:ext>
            </a:extLst>
          </p:cNvPr>
          <p:cNvSpPr/>
          <p:nvPr/>
        </p:nvSpPr>
        <p:spPr>
          <a:xfrm>
            <a:off x="9049433" y="1322057"/>
            <a:ext cx="2919348" cy="238992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E0820283-82E5-EBD3-8622-6813215417D4}"/>
              </a:ext>
            </a:extLst>
          </p:cNvPr>
          <p:cNvGrpSpPr/>
          <p:nvPr/>
        </p:nvGrpSpPr>
        <p:grpSpPr>
          <a:xfrm>
            <a:off x="9058050" y="3801297"/>
            <a:ext cx="2916000" cy="2536885"/>
            <a:chOff x="8999219" y="1358802"/>
            <a:chExt cx="2859991" cy="2536885"/>
          </a:xfrm>
        </p:grpSpPr>
        <p:pic>
          <p:nvPicPr>
            <p:cNvPr id="61" name="Grafik 60">
              <a:extLst>
                <a:ext uri="{FF2B5EF4-FFF2-40B4-BE49-F238E27FC236}">
                  <a16:creationId xmlns:a16="http://schemas.microsoft.com/office/drawing/2014/main" id="{B0CE4559-6671-585E-3F16-FB09D6902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757116" y="1624997"/>
              <a:ext cx="1420839" cy="20032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Rechteck 58">
              <a:extLst>
                <a:ext uri="{FF2B5EF4-FFF2-40B4-BE49-F238E27FC236}">
                  <a16:creationId xmlns:a16="http://schemas.microsoft.com/office/drawing/2014/main" id="{AFD211F6-AE79-FCD9-2AF1-A16CFDB99C81}"/>
                </a:ext>
              </a:extLst>
            </p:cNvPr>
            <p:cNvSpPr/>
            <p:nvPr/>
          </p:nvSpPr>
          <p:spPr>
            <a:xfrm>
              <a:off x="8999219" y="1358802"/>
              <a:ext cx="2859991" cy="25368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66" name="Grafik 65" descr="Ein Bild, das Maschine, Im Haus, Elektronik, Haushaltsgerät enthält.&#10;&#10;Automatisch generierte Beschreibung">
            <a:extLst>
              <a:ext uri="{FF2B5EF4-FFF2-40B4-BE49-F238E27FC236}">
                <a16:creationId xmlns:a16="http://schemas.microsoft.com/office/drawing/2014/main" id="{23352728-1001-AA79-55D0-2715562D9D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41369" y="1592495"/>
            <a:ext cx="1587136" cy="1840603"/>
          </a:xfrm>
          <a:prstGeom prst="rect">
            <a:avLst/>
          </a:prstGeom>
        </p:spPr>
      </p:pic>
      <p:cxnSp>
        <p:nvCxnSpPr>
          <p:cNvPr id="65" name="Straight Arrow Connector 9">
            <a:extLst>
              <a:ext uri="{FF2B5EF4-FFF2-40B4-BE49-F238E27FC236}">
                <a16:creationId xmlns:a16="http://schemas.microsoft.com/office/drawing/2014/main" id="{03EA1038-5013-6D56-A5D3-2F9CDCBB4775}"/>
              </a:ext>
            </a:extLst>
          </p:cNvPr>
          <p:cNvCxnSpPr>
            <a:cxnSpLocks/>
          </p:cNvCxnSpPr>
          <p:nvPr/>
        </p:nvCxnSpPr>
        <p:spPr>
          <a:xfrm flipH="1">
            <a:off x="8695712" y="2524556"/>
            <a:ext cx="1416553" cy="1300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Grafik 4">
            <a:extLst>
              <a:ext uri="{FF2B5EF4-FFF2-40B4-BE49-F238E27FC236}">
                <a16:creationId xmlns:a16="http://schemas.microsoft.com/office/drawing/2014/main" id="{4212EC25-29C0-FF33-5FCB-FF8CA1C2C9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2265" y="148644"/>
            <a:ext cx="1649237" cy="927751"/>
          </a:xfrm>
          <a:prstGeom prst="rect">
            <a:avLst/>
          </a:prstGeom>
        </p:spPr>
      </p:pic>
      <p:cxnSp>
        <p:nvCxnSpPr>
          <p:cNvPr id="71" name="Gerader Verbinder 70">
            <a:extLst>
              <a:ext uri="{FF2B5EF4-FFF2-40B4-BE49-F238E27FC236}">
                <a16:creationId xmlns:a16="http://schemas.microsoft.com/office/drawing/2014/main" id="{168D89C8-20B9-E7E0-D2E5-AA67936E5AE6}"/>
              </a:ext>
            </a:extLst>
          </p:cNvPr>
          <p:cNvCxnSpPr>
            <a:cxnSpLocks/>
          </p:cNvCxnSpPr>
          <p:nvPr/>
        </p:nvCxnSpPr>
        <p:spPr>
          <a:xfrm flipV="1">
            <a:off x="0" y="120305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9">
            <a:extLst>
              <a:ext uri="{FF2B5EF4-FFF2-40B4-BE49-F238E27FC236}">
                <a16:creationId xmlns:a16="http://schemas.microsoft.com/office/drawing/2014/main" id="{0078A12E-4432-2AEB-89F8-6F0264DD6724}"/>
              </a:ext>
            </a:extLst>
          </p:cNvPr>
          <p:cNvCxnSpPr>
            <a:cxnSpLocks/>
          </p:cNvCxnSpPr>
          <p:nvPr/>
        </p:nvCxnSpPr>
        <p:spPr>
          <a:xfrm flipH="1" flipV="1">
            <a:off x="8695712" y="3671701"/>
            <a:ext cx="1852216" cy="11911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feld 1">
            <a:extLst>
              <a:ext uri="{FF2B5EF4-FFF2-40B4-BE49-F238E27FC236}">
                <a16:creationId xmlns:a16="http://schemas.microsoft.com/office/drawing/2014/main" id="{2EDD5AF5-8A58-B5A9-B8C1-08EED15AF998}"/>
              </a:ext>
            </a:extLst>
          </p:cNvPr>
          <p:cNvSpPr txBox="1"/>
          <p:nvPr/>
        </p:nvSpPr>
        <p:spPr>
          <a:xfrm>
            <a:off x="365244" y="1496057"/>
            <a:ext cx="409701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noProof="0" dirty="0"/>
              <a:t>Nuclear Probes (Gamma Measurement)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F3A0CCC9-F510-2E22-C3AD-6EFDF1C2F4C2}"/>
              </a:ext>
            </a:extLst>
          </p:cNvPr>
          <p:cNvGrpSpPr/>
          <p:nvPr/>
        </p:nvGrpSpPr>
        <p:grpSpPr>
          <a:xfrm>
            <a:off x="34415" y="1883622"/>
            <a:ext cx="4236008" cy="809561"/>
            <a:chOff x="34415" y="1883622"/>
            <a:chExt cx="4236008" cy="809561"/>
          </a:xfrm>
        </p:grpSpPr>
        <p:sp>
          <p:nvSpPr>
            <p:cNvPr id="44" name="Textfeld 43">
              <a:extLst>
                <a:ext uri="{FF2B5EF4-FFF2-40B4-BE49-F238E27FC236}">
                  <a16:creationId xmlns:a16="http://schemas.microsoft.com/office/drawing/2014/main" id="{E35328C7-49FF-6031-E9DA-56781140B579}"/>
                </a:ext>
              </a:extLst>
            </p:cNvPr>
            <p:cNvSpPr txBox="1"/>
            <p:nvPr/>
          </p:nvSpPr>
          <p:spPr>
            <a:xfrm>
              <a:off x="664411" y="2416184"/>
              <a:ext cx="6431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15 mm</a:t>
              </a:r>
            </a:p>
          </p:txBody>
        </p:sp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95BC8954-4873-C23C-EE0A-31A908066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4913" y="1883622"/>
              <a:ext cx="3545510" cy="560649"/>
            </a:xfrm>
            <a:prstGeom prst="rect">
              <a:avLst/>
            </a:prstGeom>
          </p:spPr>
        </p:pic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6FD7FABA-0532-FB0B-67D9-1A658FD3C8BC}"/>
                </a:ext>
              </a:extLst>
            </p:cNvPr>
            <p:cNvSpPr txBox="1"/>
            <p:nvPr/>
          </p:nvSpPr>
          <p:spPr>
            <a:xfrm>
              <a:off x="795866" y="2001139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Cr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442506F2-706C-B97B-BB21-BEB55A459A33}"/>
                </a:ext>
              </a:extLst>
            </p:cNvPr>
            <p:cNvSpPr txBox="1"/>
            <p:nvPr/>
          </p:nvSpPr>
          <p:spPr>
            <a:xfrm>
              <a:off x="1320797" y="2013842"/>
              <a:ext cx="3754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chemeClr val="bg1"/>
                  </a:solidFill>
                </a:rPr>
                <a:t>Cu</a:t>
              </a:r>
            </a:p>
          </p:txBody>
        </p:sp>
        <p:sp>
          <p:nvSpPr>
            <p:cNvPr id="48" name="Textfeld 47">
              <a:extLst>
                <a:ext uri="{FF2B5EF4-FFF2-40B4-BE49-F238E27FC236}">
                  <a16:creationId xmlns:a16="http://schemas.microsoft.com/office/drawing/2014/main" id="{06D7854C-29A8-D3BD-757C-126DA633946C}"/>
                </a:ext>
              </a:extLst>
            </p:cNvPr>
            <p:cNvSpPr txBox="1"/>
            <p:nvPr/>
          </p:nvSpPr>
          <p:spPr>
            <a:xfrm>
              <a:off x="1853749" y="2013842"/>
              <a:ext cx="394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chemeClr val="bg1"/>
                  </a:solidFill>
                </a:rPr>
                <a:t>Nb</a:t>
              </a:r>
            </a:p>
          </p:txBody>
        </p:sp>
        <p:sp>
          <p:nvSpPr>
            <p:cNvPr id="49" name="Textfeld 48">
              <a:extLst>
                <a:ext uri="{FF2B5EF4-FFF2-40B4-BE49-F238E27FC236}">
                  <a16:creationId xmlns:a16="http://schemas.microsoft.com/office/drawing/2014/main" id="{90969710-CEF1-F211-D0EA-14CF4ED51264}"/>
                </a:ext>
              </a:extLst>
            </p:cNvPr>
            <p:cNvSpPr txBox="1"/>
            <p:nvPr/>
          </p:nvSpPr>
          <p:spPr>
            <a:xfrm>
              <a:off x="2594551" y="200187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In</a:t>
              </a:r>
            </a:p>
          </p:txBody>
        </p:sp>
        <p:sp>
          <p:nvSpPr>
            <p:cNvPr id="50" name="Textfeld 49">
              <a:extLst>
                <a:ext uri="{FF2B5EF4-FFF2-40B4-BE49-F238E27FC236}">
                  <a16:creationId xmlns:a16="http://schemas.microsoft.com/office/drawing/2014/main" id="{18CC94F6-F4BB-22CA-7052-CA3D24B81F75}"/>
                </a:ext>
              </a:extLst>
            </p:cNvPr>
            <p:cNvSpPr txBox="1"/>
            <p:nvPr/>
          </p:nvSpPr>
          <p:spPr>
            <a:xfrm>
              <a:off x="3243576" y="1964961"/>
              <a:ext cx="3453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Ta</a:t>
              </a:r>
            </a:p>
          </p:txBody>
        </p:sp>
        <p:sp>
          <p:nvSpPr>
            <p:cNvPr id="51" name="Textfeld 50">
              <a:extLst>
                <a:ext uri="{FF2B5EF4-FFF2-40B4-BE49-F238E27FC236}">
                  <a16:creationId xmlns:a16="http://schemas.microsoft.com/office/drawing/2014/main" id="{573CFC3B-7029-33CB-9846-A089F06947B0}"/>
                </a:ext>
              </a:extLst>
            </p:cNvPr>
            <p:cNvSpPr txBox="1"/>
            <p:nvPr/>
          </p:nvSpPr>
          <p:spPr>
            <a:xfrm>
              <a:off x="3805729" y="1979746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Au</a:t>
              </a:r>
            </a:p>
          </p:txBody>
        </p:sp>
        <p:sp>
          <p:nvSpPr>
            <p:cNvPr id="52" name="Geschweifte Klammer links 51">
              <a:extLst>
                <a:ext uri="{FF2B5EF4-FFF2-40B4-BE49-F238E27FC236}">
                  <a16:creationId xmlns:a16="http://schemas.microsoft.com/office/drawing/2014/main" id="{8C75750E-68AA-EF85-8937-2529FDF2295D}"/>
                </a:ext>
              </a:extLst>
            </p:cNvPr>
            <p:cNvSpPr/>
            <p:nvPr/>
          </p:nvSpPr>
          <p:spPr>
            <a:xfrm rot="16200000">
              <a:off x="934538" y="2234154"/>
              <a:ext cx="66019" cy="396171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4" name="Geschweifte Klammer links 53">
              <a:extLst>
                <a:ext uri="{FF2B5EF4-FFF2-40B4-BE49-F238E27FC236}">
                  <a16:creationId xmlns:a16="http://schemas.microsoft.com/office/drawing/2014/main" id="{833F8497-FB73-3BF4-767A-368B0882F9D0}"/>
                </a:ext>
              </a:extLst>
            </p:cNvPr>
            <p:cNvSpPr/>
            <p:nvPr/>
          </p:nvSpPr>
          <p:spPr>
            <a:xfrm>
              <a:off x="620182" y="1959696"/>
              <a:ext cx="66019" cy="396171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55" name="Textfeld 54">
              <a:extLst>
                <a:ext uri="{FF2B5EF4-FFF2-40B4-BE49-F238E27FC236}">
                  <a16:creationId xmlns:a16="http://schemas.microsoft.com/office/drawing/2014/main" id="{71DDEE3E-E028-4330-4175-9FFD501EE930}"/>
                </a:ext>
              </a:extLst>
            </p:cNvPr>
            <p:cNvSpPr txBox="1"/>
            <p:nvPr/>
          </p:nvSpPr>
          <p:spPr>
            <a:xfrm>
              <a:off x="34415" y="2022428"/>
              <a:ext cx="6431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15 mm</a:t>
              </a:r>
            </a:p>
          </p:txBody>
        </p:sp>
        <p:sp>
          <p:nvSpPr>
            <p:cNvPr id="56" name="Geschweifte Klammer links 55">
              <a:extLst>
                <a:ext uri="{FF2B5EF4-FFF2-40B4-BE49-F238E27FC236}">
                  <a16:creationId xmlns:a16="http://schemas.microsoft.com/office/drawing/2014/main" id="{7A0BEDF4-BFF8-4F90-EFA9-75E68DEF3C61}"/>
                </a:ext>
              </a:extLst>
            </p:cNvPr>
            <p:cNvSpPr/>
            <p:nvPr/>
          </p:nvSpPr>
          <p:spPr>
            <a:xfrm>
              <a:off x="619938" y="1970229"/>
              <a:ext cx="66019" cy="396000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57" name="Geschweifte Klammer links 56">
            <a:extLst>
              <a:ext uri="{FF2B5EF4-FFF2-40B4-BE49-F238E27FC236}">
                <a16:creationId xmlns:a16="http://schemas.microsoft.com/office/drawing/2014/main" id="{1A4E9473-3F50-F29B-FAC3-A57D236E44EB}"/>
              </a:ext>
            </a:extLst>
          </p:cNvPr>
          <p:cNvSpPr/>
          <p:nvPr/>
        </p:nvSpPr>
        <p:spPr>
          <a:xfrm rot="16200000">
            <a:off x="2322747" y="905525"/>
            <a:ext cx="341376" cy="3564465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67" name="Straight Arrow Connector 9">
            <a:extLst>
              <a:ext uri="{FF2B5EF4-FFF2-40B4-BE49-F238E27FC236}">
                <a16:creationId xmlns:a16="http://schemas.microsoft.com/office/drawing/2014/main" id="{674B7923-B6D7-CAF3-F308-70BD8B092BBA}"/>
              </a:ext>
            </a:extLst>
          </p:cNvPr>
          <p:cNvCxnSpPr>
            <a:cxnSpLocks/>
          </p:cNvCxnSpPr>
          <p:nvPr/>
        </p:nvCxnSpPr>
        <p:spPr>
          <a:xfrm>
            <a:off x="2493436" y="2858446"/>
            <a:ext cx="1028400" cy="225911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feld 71">
            <a:extLst>
              <a:ext uri="{FF2B5EF4-FFF2-40B4-BE49-F238E27FC236}">
                <a16:creationId xmlns:a16="http://schemas.microsoft.com/office/drawing/2014/main" id="{D45C334E-D8B1-973A-B244-1818B0E1613C}"/>
              </a:ext>
            </a:extLst>
          </p:cNvPr>
          <p:cNvSpPr txBox="1"/>
          <p:nvPr/>
        </p:nvSpPr>
        <p:spPr>
          <a:xfrm>
            <a:off x="9129630" y="1352685"/>
            <a:ext cx="2775375" cy="2154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400" b="1" noProof="0" dirty="0"/>
              <a:t>Gamma &amp; Neutron Measurements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638491ED-076D-B055-FA3D-2D15EC4B229C}"/>
              </a:ext>
            </a:extLst>
          </p:cNvPr>
          <p:cNvSpPr txBox="1"/>
          <p:nvPr/>
        </p:nvSpPr>
        <p:spPr>
          <a:xfrm>
            <a:off x="9049433" y="3456257"/>
            <a:ext cx="291934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1400" i="1" noProof="0" dirty="0"/>
              <a:t>Foam Target + Converter Box</a:t>
            </a:r>
            <a:endParaRPr lang="en-US" sz="1400" noProof="0" dirty="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33AE5C43-2872-2970-2B60-47A7AB265712}"/>
              </a:ext>
            </a:extLst>
          </p:cNvPr>
          <p:cNvSpPr txBox="1"/>
          <p:nvPr/>
        </p:nvSpPr>
        <p:spPr>
          <a:xfrm>
            <a:off x="9496603" y="3816017"/>
            <a:ext cx="2046201" cy="2308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1500" b="1" noProof="0" dirty="0"/>
              <a:t>Gamma Measurements</a:t>
            </a:r>
          </a:p>
        </p:txBody>
      </p:sp>
      <p:sp>
        <p:nvSpPr>
          <p:cNvPr id="76" name="Textfeld 75">
            <a:extLst>
              <a:ext uri="{FF2B5EF4-FFF2-40B4-BE49-F238E27FC236}">
                <a16:creationId xmlns:a16="http://schemas.microsoft.com/office/drawing/2014/main" id="{30547B66-76C2-3D76-0423-C8FB1E98737E}"/>
              </a:ext>
            </a:extLst>
          </p:cNvPr>
          <p:cNvSpPr txBox="1"/>
          <p:nvPr/>
        </p:nvSpPr>
        <p:spPr>
          <a:xfrm>
            <a:off x="9104846" y="6080766"/>
            <a:ext cx="2912240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i="1" noProof="0" dirty="0"/>
              <a:t>Foam Target + Diagnostic Stack</a:t>
            </a:r>
            <a:endParaRPr lang="en-US" sz="1400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A1A8495-C468-4075-3BF1-DC2326702878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– Experimental Setup</a:t>
            </a:r>
            <a:b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Nuclear Diagnostics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E1772FAA-3460-3C4C-BBC8-D86C9F111B21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707D7C24-47C8-DE71-F37B-1EF0BD672B27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1" name="Gerader Verbinder 20">
                <a:extLst>
                  <a:ext uri="{FF2B5EF4-FFF2-40B4-BE49-F238E27FC236}">
                    <a16:creationId xmlns:a16="http://schemas.microsoft.com/office/drawing/2014/main" id="{4606CAF3-29DD-449B-D75C-A50A169AA42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" name="Gruppieren 22">
                <a:extLst>
                  <a:ext uri="{FF2B5EF4-FFF2-40B4-BE49-F238E27FC236}">
                    <a16:creationId xmlns:a16="http://schemas.microsoft.com/office/drawing/2014/main" id="{074CEB68-1406-4C25-1BEA-430F636D00A4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9" name="Textfeld 28">
                  <a:extLst>
                    <a:ext uri="{FF2B5EF4-FFF2-40B4-BE49-F238E27FC236}">
                      <a16:creationId xmlns:a16="http://schemas.microsoft.com/office/drawing/2014/main" id="{B9A88EE3-6BF4-061E-41A6-632809F7163B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30" name="Picture 4">
                  <a:extLst>
                    <a:ext uri="{FF2B5EF4-FFF2-40B4-BE49-F238E27FC236}">
                      <a16:creationId xmlns:a16="http://schemas.microsoft.com/office/drawing/2014/main" id="{08186DA4-4D47-A353-A80A-7D17E61073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6878D8D8-BF00-8C8C-3935-7038AEDC23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77910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99B59-502A-1392-431C-4E86710EA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rafik 18" descr="Ein Bild, das gelb, Quadrat enthält.&#10;&#10;KI-generierte Inhalte können fehlerhaft sein.">
            <a:extLst>
              <a:ext uri="{FF2B5EF4-FFF2-40B4-BE49-F238E27FC236}">
                <a16:creationId xmlns:a16="http://schemas.microsoft.com/office/drawing/2014/main" id="{36490EF5-14B8-8B2D-A57E-66F7A00B05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679" y="4681984"/>
            <a:ext cx="1356989" cy="1103832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D598203F-E9BA-95C8-E679-759C25236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48644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65666364-6499-B18F-17AA-A4679131CCD6}"/>
              </a:ext>
            </a:extLst>
          </p:cNvPr>
          <p:cNvCxnSpPr>
            <a:cxnSpLocks/>
          </p:cNvCxnSpPr>
          <p:nvPr/>
        </p:nvCxnSpPr>
        <p:spPr>
          <a:xfrm flipV="1">
            <a:off x="0" y="120305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E87A94E3-BA32-EAA8-BB49-6C86E795076D}"/>
              </a:ext>
            </a:extLst>
          </p:cNvPr>
          <p:cNvGrpSpPr/>
          <p:nvPr/>
        </p:nvGrpSpPr>
        <p:grpSpPr>
          <a:xfrm>
            <a:off x="9054906" y="3791745"/>
            <a:ext cx="2962180" cy="2536885"/>
            <a:chOff x="8999219" y="1358802"/>
            <a:chExt cx="2895300" cy="2536885"/>
          </a:xfrm>
        </p:grpSpPr>
        <p:grpSp>
          <p:nvGrpSpPr>
            <p:cNvPr id="52" name="Gruppieren 51">
              <a:extLst>
                <a:ext uri="{FF2B5EF4-FFF2-40B4-BE49-F238E27FC236}">
                  <a16:creationId xmlns:a16="http://schemas.microsoft.com/office/drawing/2014/main" id="{59AC55F0-7981-37D2-7710-E737677885D4}"/>
                </a:ext>
              </a:extLst>
            </p:cNvPr>
            <p:cNvGrpSpPr/>
            <p:nvPr/>
          </p:nvGrpSpPr>
          <p:grpSpPr>
            <a:xfrm>
              <a:off x="9048031" y="1383074"/>
              <a:ext cx="2846488" cy="2480193"/>
              <a:chOff x="9048307" y="1423914"/>
              <a:chExt cx="2846488" cy="2480193"/>
            </a:xfrm>
            <a:noFill/>
          </p:grpSpPr>
          <p:pic>
            <p:nvPicPr>
              <p:cNvPr id="45" name="Grafik 44">
                <a:extLst>
                  <a:ext uri="{FF2B5EF4-FFF2-40B4-BE49-F238E27FC236}">
                    <a16:creationId xmlns:a16="http://schemas.microsoft.com/office/drawing/2014/main" id="{F5B0FFEA-A1B0-16D0-735F-8E102968D6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749620" y="1673788"/>
                <a:ext cx="1420839" cy="2003219"/>
              </a:xfrm>
              <a:prstGeom prst="rect">
                <a:avLst/>
              </a:prstGeom>
              <a:grpFill/>
              <a:ln>
                <a:noFill/>
              </a:ln>
            </p:spPr>
          </p:pic>
          <p:sp>
            <p:nvSpPr>
              <p:cNvPr id="50" name="Textfeld 49">
                <a:extLst>
                  <a:ext uri="{FF2B5EF4-FFF2-40B4-BE49-F238E27FC236}">
                    <a16:creationId xmlns:a16="http://schemas.microsoft.com/office/drawing/2014/main" id="{EEE1D539-DED2-1FD2-C3E3-CC6A851D4725}"/>
                  </a:ext>
                </a:extLst>
              </p:cNvPr>
              <p:cNvSpPr txBox="1"/>
              <p:nvPr/>
            </p:nvSpPr>
            <p:spPr>
              <a:xfrm>
                <a:off x="9431219" y="1423914"/>
                <a:ext cx="2000002" cy="2308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1500" b="1" noProof="0" dirty="0"/>
                  <a:t>Gamma Measurements</a:t>
                </a:r>
              </a:p>
            </p:txBody>
          </p:sp>
          <p:sp>
            <p:nvSpPr>
              <p:cNvPr id="51" name="Textfeld 50">
                <a:extLst>
                  <a:ext uri="{FF2B5EF4-FFF2-40B4-BE49-F238E27FC236}">
                    <a16:creationId xmlns:a16="http://schemas.microsoft.com/office/drawing/2014/main" id="{F0862F6F-C681-2984-8477-0B6CF03225B3}"/>
                  </a:ext>
                </a:extLst>
              </p:cNvPr>
              <p:cNvSpPr txBox="1"/>
              <p:nvPr/>
            </p:nvSpPr>
            <p:spPr>
              <a:xfrm>
                <a:off x="9048307" y="3688663"/>
                <a:ext cx="2846488" cy="21544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400" i="1" noProof="0" dirty="0"/>
                  <a:t>Foam Target + Diagnostic Stack</a:t>
                </a:r>
                <a:endParaRPr lang="en-US" sz="1400" noProof="0" dirty="0"/>
              </a:p>
            </p:txBody>
          </p:sp>
        </p:grpSp>
        <p:sp>
          <p:nvSpPr>
            <p:cNvPr id="54" name="Rechteck 53">
              <a:extLst>
                <a:ext uri="{FF2B5EF4-FFF2-40B4-BE49-F238E27FC236}">
                  <a16:creationId xmlns:a16="http://schemas.microsoft.com/office/drawing/2014/main" id="{16A2776B-651C-0ED0-8353-5FCB35786936}"/>
                </a:ext>
              </a:extLst>
            </p:cNvPr>
            <p:cNvSpPr/>
            <p:nvPr/>
          </p:nvSpPr>
          <p:spPr>
            <a:xfrm>
              <a:off x="8999219" y="1358802"/>
              <a:ext cx="2850163" cy="25368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929B1736-5759-97BC-AD57-9E4AF789BE2A}"/>
              </a:ext>
            </a:extLst>
          </p:cNvPr>
          <p:cNvGrpSpPr/>
          <p:nvPr/>
        </p:nvGrpSpPr>
        <p:grpSpPr>
          <a:xfrm>
            <a:off x="9049433" y="1322057"/>
            <a:ext cx="2919348" cy="2389922"/>
            <a:chOff x="8999220" y="3964252"/>
            <a:chExt cx="2880000" cy="2389922"/>
          </a:xfrm>
        </p:grpSpPr>
        <p:grpSp>
          <p:nvGrpSpPr>
            <p:cNvPr id="49" name="Gruppieren 48">
              <a:extLst>
                <a:ext uri="{FF2B5EF4-FFF2-40B4-BE49-F238E27FC236}">
                  <a16:creationId xmlns:a16="http://schemas.microsoft.com/office/drawing/2014/main" id="{B475E5B7-C8F1-6157-763B-14D9CA2A0E52}"/>
                </a:ext>
              </a:extLst>
            </p:cNvPr>
            <p:cNvGrpSpPr/>
            <p:nvPr/>
          </p:nvGrpSpPr>
          <p:grpSpPr>
            <a:xfrm>
              <a:off x="8999220" y="3994880"/>
              <a:ext cx="2880000" cy="2319016"/>
              <a:chOff x="8965810" y="3896026"/>
              <a:chExt cx="2880000" cy="2319016"/>
            </a:xfrm>
          </p:grpSpPr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F50EFF6C-FA06-EBAE-5D06-EE0BF566E2ED}"/>
                  </a:ext>
                </a:extLst>
              </p:cNvPr>
              <p:cNvSpPr txBox="1"/>
              <p:nvPr/>
            </p:nvSpPr>
            <p:spPr>
              <a:xfrm>
                <a:off x="8965810" y="5999598"/>
                <a:ext cx="288000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1400" i="1" noProof="0" dirty="0"/>
                  <a:t>Foam Target + Converter Box</a:t>
                </a:r>
                <a:endParaRPr lang="en-US" sz="1400" noProof="0" dirty="0"/>
              </a:p>
            </p:txBody>
          </p:sp>
          <p:sp>
            <p:nvSpPr>
              <p:cNvPr id="48" name="Textfeld 47">
                <a:extLst>
                  <a:ext uri="{FF2B5EF4-FFF2-40B4-BE49-F238E27FC236}">
                    <a16:creationId xmlns:a16="http://schemas.microsoft.com/office/drawing/2014/main" id="{DFD6AAAC-53D3-BDF6-F296-CA2A0BD8EADA}"/>
                  </a:ext>
                </a:extLst>
              </p:cNvPr>
              <p:cNvSpPr txBox="1"/>
              <p:nvPr/>
            </p:nvSpPr>
            <p:spPr>
              <a:xfrm>
                <a:off x="9044926" y="3896026"/>
                <a:ext cx="274543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spAutoFit/>
              </a:bodyPr>
              <a:lstStyle/>
              <a:p>
                <a:r>
                  <a:rPr lang="en-US" sz="1400" b="1" noProof="0" dirty="0"/>
                  <a:t>Gamma &amp; Neutron Measurements</a:t>
                </a:r>
              </a:p>
            </p:txBody>
          </p:sp>
        </p:grpSp>
        <p:sp>
          <p:nvSpPr>
            <p:cNvPr id="55" name="Rechteck 54">
              <a:extLst>
                <a:ext uri="{FF2B5EF4-FFF2-40B4-BE49-F238E27FC236}">
                  <a16:creationId xmlns:a16="http://schemas.microsoft.com/office/drawing/2014/main" id="{B5BE168B-1583-2209-B35F-0E049B21D22B}"/>
                </a:ext>
              </a:extLst>
            </p:cNvPr>
            <p:cNvSpPr/>
            <p:nvPr/>
          </p:nvSpPr>
          <p:spPr>
            <a:xfrm>
              <a:off x="8999220" y="3964252"/>
              <a:ext cx="2880000" cy="2389922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pic>
        <p:nvPicPr>
          <p:cNvPr id="36" name="Grafik 35" descr="Ein Bild, das Maschine, Im Haus, Elektronik, Haushaltsgerät enthält.&#10;&#10;Automatisch generierte Beschreibung">
            <a:extLst>
              <a:ext uri="{FF2B5EF4-FFF2-40B4-BE49-F238E27FC236}">
                <a16:creationId xmlns:a16="http://schemas.microsoft.com/office/drawing/2014/main" id="{36DCDF3F-4518-8DAC-D890-B38C75EB4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1369" y="1592495"/>
            <a:ext cx="1587136" cy="1840603"/>
          </a:xfrm>
          <a:prstGeom prst="rect">
            <a:avLst/>
          </a:prstGeom>
        </p:spPr>
      </p:pic>
      <p:cxnSp>
        <p:nvCxnSpPr>
          <p:cNvPr id="65" name="Straight Arrow Connector 9">
            <a:extLst>
              <a:ext uri="{FF2B5EF4-FFF2-40B4-BE49-F238E27FC236}">
                <a16:creationId xmlns:a16="http://schemas.microsoft.com/office/drawing/2014/main" id="{4C62B9BC-B8E7-EC54-03D8-F662DED48D3F}"/>
              </a:ext>
            </a:extLst>
          </p:cNvPr>
          <p:cNvCxnSpPr>
            <a:cxnSpLocks/>
          </p:cNvCxnSpPr>
          <p:nvPr/>
        </p:nvCxnSpPr>
        <p:spPr>
          <a:xfrm flipH="1">
            <a:off x="8096250" y="2268649"/>
            <a:ext cx="2249903" cy="130161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9">
            <a:extLst>
              <a:ext uri="{FF2B5EF4-FFF2-40B4-BE49-F238E27FC236}">
                <a16:creationId xmlns:a16="http://schemas.microsoft.com/office/drawing/2014/main" id="{A3FC3DA4-AF14-F712-A1BF-CE09C25C3742}"/>
              </a:ext>
            </a:extLst>
          </p:cNvPr>
          <p:cNvCxnSpPr>
            <a:cxnSpLocks/>
            <a:stCxn id="77" idx="1"/>
          </p:cNvCxnSpPr>
          <p:nvPr/>
        </p:nvCxnSpPr>
        <p:spPr>
          <a:xfrm>
            <a:off x="2493436" y="2858446"/>
            <a:ext cx="182031" cy="15844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Geschweifte Klammer links 76">
            <a:extLst>
              <a:ext uri="{FF2B5EF4-FFF2-40B4-BE49-F238E27FC236}">
                <a16:creationId xmlns:a16="http://schemas.microsoft.com/office/drawing/2014/main" id="{883FA646-F4F8-00B6-3A72-B1EB06135B7B}"/>
              </a:ext>
            </a:extLst>
          </p:cNvPr>
          <p:cNvSpPr/>
          <p:nvPr/>
        </p:nvSpPr>
        <p:spPr>
          <a:xfrm rot="16200000">
            <a:off x="2322747" y="905525"/>
            <a:ext cx="341376" cy="3564465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18" name="Grafik 17" descr="Ein Bild, das Box, Im Haus, Boden enthält.&#10;&#10;Automatisch generierte Beschreibung">
            <a:extLst>
              <a:ext uri="{FF2B5EF4-FFF2-40B4-BE49-F238E27FC236}">
                <a16:creationId xmlns:a16="http://schemas.microsoft.com/office/drawing/2014/main" id="{EDDB008D-1A0F-7897-A8CA-783A714B13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105" y="3158980"/>
            <a:ext cx="2358103" cy="3140516"/>
          </a:xfrm>
          <a:prstGeom prst="rect">
            <a:avLst/>
          </a:prstGeom>
        </p:spPr>
      </p:pic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1C7683F8-85DD-D2A8-44F9-248A055FCBE9}"/>
              </a:ext>
            </a:extLst>
          </p:cNvPr>
          <p:cNvGrpSpPr/>
          <p:nvPr/>
        </p:nvGrpSpPr>
        <p:grpSpPr>
          <a:xfrm>
            <a:off x="34415" y="1883622"/>
            <a:ext cx="4236008" cy="809561"/>
            <a:chOff x="34415" y="1883622"/>
            <a:chExt cx="4236008" cy="809561"/>
          </a:xfrm>
        </p:grpSpPr>
        <p:sp>
          <p:nvSpPr>
            <p:cNvPr id="34" name="Textfeld 33">
              <a:extLst>
                <a:ext uri="{FF2B5EF4-FFF2-40B4-BE49-F238E27FC236}">
                  <a16:creationId xmlns:a16="http://schemas.microsoft.com/office/drawing/2014/main" id="{43833360-6C24-3B80-ADC2-C23FF89579F6}"/>
                </a:ext>
              </a:extLst>
            </p:cNvPr>
            <p:cNvSpPr txBox="1"/>
            <p:nvPr/>
          </p:nvSpPr>
          <p:spPr>
            <a:xfrm>
              <a:off x="664411" y="2416184"/>
              <a:ext cx="6431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15 mm</a:t>
              </a:r>
            </a:p>
          </p:txBody>
        </p:sp>
        <p:pic>
          <p:nvPicPr>
            <p:cNvPr id="25" name="Grafik 24">
              <a:extLst>
                <a:ext uri="{FF2B5EF4-FFF2-40B4-BE49-F238E27FC236}">
                  <a16:creationId xmlns:a16="http://schemas.microsoft.com/office/drawing/2014/main" id="{0F6E3115-5D47-C364-880D-A0AB00241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4913" y="1883622"/>
              <a:ext cx="3545510" cy="560649"/>
            </a:xfrm>
            <a:prstGeom prst="rect">
              <a:avLst/>
            </a:prstGeom>
          </p:spPr>
        </p:pic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DEE4E1DA-F441-C11A-5EA8-D927297FDDBB}"/>
                </a:ext>
              </a:extLst>
            </p:cNvPr>
            <p:cNvSpPr txBox="1"/>
            <p:nvPr/>
          </p:nvSpPr>
          <p:spPr>
            <a:xfrm>
              <a:off x="795866" y="2001139"/>
              <a:ext cx="3433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Cr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75AE1F9B-F9FD-896C-3450-E4D10F47B9A0}"/>
                </a:ext>
              </a:extLst>
            </p:cNvPr>
            <p:cNvSpPr txBox="1"/>
            <p:nvPr/>
          </p:nvSpPr>
          <p:spPr>
            <a:xfrm>
              <a:off x="1320797" y="2013842"/>
              <a:ext cx="3754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chemeClr val="bg1"/>
                  </a:solidFill>
                </a:rPr>
                <a:t>Cu</a:t>
              </a:r>
            </a:p>
          </p:txBody>
        </p:sp>
        <p:sp>
          <p:nvSpPr>
            <p:cNvPr id="28" name="Textfeld 27">
              <a:extLst>
                <a:ext uri="{FF2B5EF4-FFF2-40B4-BE49-F238E27FC236}">
                  <a16:creationId xmlns:a16="http://schemas.microsoft.com/office/drawing/2014/main" id="{CB40F842-6B6D-ED6E-6021-09832B1DBC17}"/>
                </a:ext>
              </a:extLst>
            </p:cNvPr>
            <p:cNvSpPr txBox="1"/>
            <p:nvPr/>
          </p:nvSpPr>
          <p:spPr>
            <a:xfrm>
              <a:off x="1853749" y="2013842"/>
              <a:ext cx="394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chemeClr val="bg1"/>
                  </a:solidFill>
                </a:rPr>
                <a:t>Nb</a:t>
              </a:r>
            </a:p>
          </p:txBody>
        </p: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B46AAED8-11AD-8B88-437D-5FD5BAB73F59}"/>
                </a:ext>
              </a:extLst>
            </p:cNvPr>
            <p:cNvSpPr txBox="1"/>
            <p:nvPr/>
          </p:nvSpPr>
          <p:spPr>
            <a:xfrm>
              <a:off x="2594551" y="2001876"/>
              <a:ext cx="32412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In</a:t>
              </a: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61AD1705-429D-BF80-6B3E-40B12FD5FFDD}"/>
                </a:ext>
              </a:extLst>
            </p:cNvPr>
            <p:cNvSpPr txBox="1"/>
            <p:nvPr/>
          </p:nvSpPr>
          <p:spPr>
            <a:xfrm>
              <a:off x="3243576" y="1964961"/>
              <a:ext cx="3453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Ta</a:t>
              </a:r>
            </a:p>
          </p:txBody>
        </p:sp>
        <p:sp>
          <p:nvSpPr>
            <p:cNvPr id="31" name="Textfeld 30">
              <a:extLst>
                <a:ext uri="{FF2B5EF4-FFF2-40B4-BE49-F238E27FC236}">
                  <a16:creationId xmlns:a16="http://schemas.microsoft.com/office/drawing/2014/main" id="{68E05CBD-04D4-40DD-F600-4BE6EE32FA44}"/>
                </a:ext>
              </a:extLst>
            </p:cNvPr>
            <p:cNvSpPr txBox="1"/>
            <p:nvPr/>
          </p:nvSpPr>
          <p:spPr>
            <a:xfrm>
              <a:off x="3805729" y="1979746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noProof="0" dirty="0">
                  <a:solidFill>
                    <a:srgbClr val="FF0000"/>
                  </a:solidFill>
                </a:rPr>
                <a:t>Au</a:t>
              </a:r>
            </a:p>
          </p:txBody>
        </p:sp>
        <p:sp>
          <p:nvSpPr>
            <p:cNvPr id="32" name="Geschweifte Klammer links 31">
              <a:extLst>
                <a:ext uri="{FF2B5EF4-FFF2-40B4-BE49-F238E27FC236}">
                  <a16:creationId xmlns:a16="http://schemas.microsoft.com/office/drawing/2014/main" id="{34ECA1D2-6266-21C5-3D72-914F47F7214E}"/>
                </a:ext>
              </a:extLst>
            </p:cNvPr>
            <p:cNvSpPr/>
            <p:nvPr/>
          </p:nvSpPr>
          <p:spPr>
            <a:xfrm rot="16200000">
              <a:off x="934538" y="2234154"/>
              <a:ext cx="66019" cy="396171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Geschweifte Klammer links 32">
              <a:extLst>
                <a:ext uri="{FF2B5EF4-FFF2-40B4-BE49-F238E27FC236}">
                  <a16:creationId xmlns:a16="http://schemas.microsoft.com/office/drawing/2014/main" id="{E3C9B418-4BD5-3610-516B-46C0C15603B3}"/>
                </a:ext>
              </a:extLst>
            </p:cNvPr>
            <p:cNvSpPr/>
            <p:nvPr/>
          </p:nvSpPr>
          <p:spPr>
            <a:xfrm>
              <a:off x="620182" y="1959696"/>
              <a:ext cx="66019" cy="396171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400C5C76-DAF6-4F17-465B-60B1D3AD4A2E}"/>
                </a:ext>
              </a:extLst>
            </p:cNvPr>
            <p:cNvSpPr txBox="1"/>
            <p:nvPr/>
          </p:nvSpPr>
          <p:spPr>
            <a:xfrm>
              <a:off x="34415" y="2022428"/>
              <a:ext cx="6431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noProof="0" dirty="0"/>
                <a:t>15 mm</a:t>
              </a:r>
            </a:p>
          </p:txBody>
        </p:sp>
        <p:sp>
          <p:nvSpPr>
            <p:cNvPr id="12" name="Geschweifte Klammer links 11">
              <a:extLst>
                <a:ext uri="{FF2B5EF4-FFF2-40B4-BE49-F238E27FC236}">
                  <a16:creationId xmlns:a16="http://schemas.microsoft.com/office/drawing/2014/main" id="{D5787F3B-EFA6-78A7-FF01-F437C6E0F0F9}"/>
                </a:ext>
              </a:extLst>
            </p:cNvPr>
            <p:cNvSpPr/>
            <p:nvPr/>
          </p:nvSpPr>
          <p:spPr>
            <a:xfrm>
              <a:off x="619938" y="1970229"/>
              <a:ext cx="66019" cy="396000"/>
            </a:xfrm>
            <a:prstGeom prst="leftBrace">
              <a:avLst/>
            </a:pr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42" name="Straight Arrow Connector 9">
            <a:extLst>
              <a:ext uri="{FF2B5EF4-FFF2-40B4-BE49-F238E27FC236}">
                <a16:creationId xmlns:a16="http://schemas.microsoft.com/office/drawing/2014/main" id="{1811180C-92F5-AD98-D9B4-7B28B0B42A21}"/>
              </a:ext>
            </a:extLst>
          </p:cNvPr>
          <p:cNvCxnSpPr>
            <a:cxnSpLocks/>
          </p:cNvCxnSpPr>
          <p:nvPr/>
        </p:nvCxnSpPr>
        <p:spPr>
          <a:xfrm flipV="1">
            <a:off x="5012267" y="5358749"/>
            <a:ext cx="1557866" cy="9983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9">
            <a:extLst>
              <a:ext uri="{FF2B5EF4-FFF2-40B4-BE49-F238E27FC236}">
                <a16:creationId xmlns:a16="http://schemas.microsoft.com/office/drawing/2014/main" id="{E1A79CD3-86B2-BBB7-820A-6C4BBF0D1C7D}"/>
              </a:ext>
            </a:extLst>
          </p:cNvPr>
          <p:cNvCxnSpPr>
            <a:cxnSpLocks/>
            <a:stCxn id="63" idx="1"/>
          </p:cNvCxnSpPr>
          <p:nvPr/>
        </p:nvCxnSpPr>
        <p:spPr>
          <a:xfrm flipH="1">
            <a:off x="6608950" y="2849978"/>
            <a:ext cx="221901" cy="119246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3" name="Geschweifte Klammer links 62">
            <a:extLst>
              <a:ext uri="{FF2B5EF4-FFF2-40B4-BE49-F238E27FC236}">
                <a16:creationId xmlns:a16="http://schemas.microsoft.com/office/drawing/2014/main" id="{5C97B754-5281-2DA0-FB61-95DAF0452C97}"/>
              </a:ext>
            </a:extLst>
          </p:cNvPr>
          <p:cNvSpPr/>
          <p:nvPr/>
        </p:nvSpPr>
        <p:spPr>
          <a:xfrm rot="16200000">
            <a:off x="6660162" y="644810"/>
            <a:ext cx="341376" cy="4068959"/>
          </a:xfrm>
          <a:prstGeom prst="leftBrac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72" name="Grafik 71">
            <a:extLst>
              <a:ext uri="{FF2B5EF4-FFF2-40B4-BE49-F238E27FC236}">
                <a16:creationId xmlns:a16="http://schemas.microsoft.com/office/drawing/2014/main" id="{2FD72E00-422C-F367-9F3C-208EA75470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097" y="1774517"/>
            <a:ext cx="3999590" cy="699560"/>
          </a:xfrm>
          <a:prstGeom prst="rect">
            <a:avLst/>
          </a:prstGeom>
        </p:spPr>
      </p:pic>
      <p:cxnSp>
        <p:nvCxnSpPr>
          <p:cNvPr id="70" name="Straight Arrow Connector 9">
            <a:extLst>
              <a:ext uri="{FF2B5EF4-FFF2-40B4-BE49-F238E27FC236}">
                <a16:creationId xmlns:a16="http://schemas.microsoft.com/office/drawing/2014/main" id="{315E1D82-79AA-3BB5-EAA3-B180A88E813D}"/>
              </a:ext>
            </a:extLst>
          </p:cNvPr>
          <p:cNvCxnSpPr>
            <a:cxnSpLocks/>
          </p:cNvCxnSpPr>
          <p:nvPr/>
        </p:nvCxnSpPr>
        <p:spPr>
          <a:xfrm flipV="1">
            <a:off x="3710470" y="2340869"/>
            <a:ext cx="2107417" cy="10889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>
            <a:extLst>
              <a:ext uri="{FF2B5EF4-FFF2-40B4-BE49-F238E27FC236}">
                <a16:creationId xmlns:a16="http://schemas.microsoft.com/office/drawing/2014/main" id="{C3A197BD-CB5E-7B65-2F4E-558628B54F16}"/>
              </a:ext>
            </a:extLst>
          </p:cNvPr>
          <p:cNvSpPr txBox="1"/>
          <p:nvPr/>
        </p:nvSpPr>
        <p:spPr>
          <a:xfrm>
            <a:off x="328368" y="4278654"/>
            <a:ext cx="4381392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noProof="0" dirty="0"/>
              <a:t>Nuclear Probes for Neutron Measurement)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6D83824-1C75-5065-4B84-5A5C559C99A5}"/>
              </a:ext>
            </a:extLst>
          </p:cNvPr>
          <p:cNvSpPr txBox="1"/>
          <p:nvPr/>
        </p:nvSpPr>
        <p:spPr>
          <a:xfrm>
            <a:off x="4835686" y="1373210"/>
            <a:ext cx="3927314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noProof="0" dirty="0"/>
              <a:t>Neutron Box Setup (</a:t>
            </a:r>
            <a:r>
              <a:rPr lang="en-US" sz="1700" b="1" noProof="0" dirty="0" err="1"/>
              <a:t>Expl</a:t>
            </a:r>
            <a:r>
              <a:rPr lang="en-US" sz="1700" b="1" noProof="0" dirty="0"/>
              <a:t>.)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E549A6B7-AEDC-F657-F827-A691E45CA2CD}"/>
              </a:ext>
            </a:extLst>
          </p:cNvPr>
          <p:cNvSpPr txBox="1"/>
          <p:nvPr/>
        </p:nvSpPr>
        <p:spPr>
          <a:xfrm>
            <a:off x="287024" y="4920528"/>
            <a:ext cx="196079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noProof="0" dirty="0"/>
              <a:t>8x In (25x25x1 mm</a:t>
            </a:r>
            <a:r>
              <a:rPr lang="en-US" sz="1600" baseline="30000" noProof="0" dirty="0"/>
              <a:t>3</a:t>
            </a:r>
            <a:r>
              <a:rPr lang="en-US" sz="1600" noProof="0" dirty="0"/>
              <a:t>)</a:t>
            </a:r>
          </a:p>
          <a:p>
            <a:r>
              <a:rPr lang="en-US" sz="1600" noProof="0" dirty="0"/>
              <a:t>1x Au (15x15x1 mm</a:t>
            </a:r>
            <a:r>
              <a:rPr lang="en-US" sz="1600" baseline="30000" noProof="0" dirty="0"/>
              <a:t>3</a:t>
            </a:r>
            <a:r>
              <a:rPr lang="en-US" sz="1600" noProof="0" dirty="0"/>
              <a:t>)</a:t>
            </a:r>
          </a:p>
        </p:txBody>
      </p: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083D0B27-7F56-09CA-4222-39D8CE0472A7}"/>
              </a:ext>
            </a:extLst>
          </p:cNvPr>
          <p:cNvGrpSpPr/>
          <p:nvPr/>
        </p:nvGrpSpPr>
        <p:grpSpPr>
          <a:xfrm>
            <a:off x="2695928" y="4750171"/>
            <a:ext cx="2415535" cy="1457096"/>
            <a:chOff x="2594738" y="4964903"/>
            <a:chExt cx="2415535" cy="1457096"/>
          </a:xfrm>
        </p:grpSpPr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34294F45-F927-2C7E-B407-DB2D64A8C120}"/>
                </a:ext>
              </a:extLst>
            </p:cNvPr>
            <p:cNvGrpSpPr/>
            <p:nvPr/>
          </p:nvGrpSpPr>
          <p:grpSpPr>
            <a:xfrm>
              <a:off x="2861089" y="4964903"/>
              <a:ext cx="2149184" cy="1457096"/>
              <a:chOff x="2199066" y="4982217"/>
              <a:chExt cx="2149184" cy="1457096"/>
            </a:xfrm>
          </p:grpSpPr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0F2C398F-6FCC-8342-D2C4-D8D7C6F8B304}"/>
                  </a:ext>
                </a:extLst>
              </p:cNvPr>
              <p:cNvSpPr txBox="1"/>
              <p:nvPr/>
            </p:nvSpPr>
            <p:spPr>
              <a:xfrm>
                <a:off x="3762833" y="5291085"/>
                <a:ext cx="58541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i="1" noProof="0" dirty="0"/>
                  <a:t>25 mm</a:t>
                </a:r>
              </a:p>
            </p:txBody>
          </p:sp>
          <p:sp>
            <p:nvSpPr>
              <p:cNvPr id="16" name="Geschweifte Klammer links 15">
                <a:extLst>
                  <a:ext uri="{FF2B5EF4-FFF2-40B4-BE49-F238E27FC236}">
                    <a16:creationId xmlns:a16="http://schemas.microsoft.com/office/drawing/2014/main" id="{99CE8E61-68F8-99EE-690B-499DDEE8605A}"/>
                  </a:ext>
                </a:extLst>
              </p:cNvPr>
              <p:cNvSpPr/>
              <p:nvPr/>
            </p:nvSpPr>
            <p:spPr>
              <a:xfrm rot="10400773">
                <a:off x="3588378" y="4982217"/>
                <a:ext cx="202956" cy="917158"/>
              </a:xfrm>
              <a:prstGeom prst="lef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BE8C2E3D-4DB5-45D5-31E8-2C4C7DDA7D4F}"/>
                  </a:ext>
                </a:extLst>
              </p:cNvPr>
              <p:cNvSpPr txBox="1"/>
              <p:nvPr/>
            </p:nvSpPr>
            <p:spPr>
              <a:xfrm>
                <a:off x="2559785" y="6177703"/>
                <a:ext cx="585417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i="1" noProof="0" dirty="0"/>
                  <a:t>25 mm</a:t>
                </a:r>
              </a:p>
            </p:txBody>
          </p:sp>
          <p:sp>
            <p:nvSpPr>
              <p:cNvPr id="21" name="Geschweifte Klammer links 20">
                <a:extLst>
                  <a:ext uri="{FF2B5EF4-FFF2-40B4-BE49-F238E27FC236}">
                    <a16:creationId xmlns:a16="http://schemas.microsoft.com/office/drawing/2014/main" id="{26DA9397-4D6E-0AEE-0577-34BCC3EEAB35}"/>
                  </a:ext>
                </a:extLst>
              </p:cNvPr>
              <p:cNvSpPr/>
              <p:nvPr/>
            </p:nvSpPr>
            <p:spPr>
              <a:xfrm rot="16200000">
                <a:off x="2769913" y="5452992"/>
                <a:ext cx="166403" cy="1308097"/>
              </a:xfrm>
              <a:prstGeom prst="lef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40" name="Geschweifte Klammer links 39">
              <a:extLst>
                <a:ext uri="{FF2B5EF4-FFF2-40B4-BE49-F238E27FC236}">
                  <a16:creationId xmlns:a16="http://schemas.microsoft.com/office/drawing/2014/main" id="{A5250EB0-BAFE-176C-3C30-076E6C811146}"/>
                </a:ext>
              </a:extLst>
            </p:cNvPr>
            <p:cNvSpPr/>
            <p:nvPr/>
          </p:nvSpPr>
          <p:spPr>
            <a:xfrm>
              <a:off x="2594738" y="5648594"/>
              <a:ext cx="170718" cy="269914"/>
            </a:xfrm>
            <a:prstGeom prst="leftBrace">
              <a:avLst/>
            </a:prstGeom>
            <a:ln>
              <a:solidFill>
                <a:schemeClr val="tx2">
                  <a:lumMod val="75000"/>
                  <a:lumOff val="25000"/>
                </a:schemeClr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D6A74752-4FDD-E94D-DF6D-D954920247EF}"/>
              </a:ext>
            </a:extLst>
          </p:cNvPr>
          <p:cNvCxnSpPr>
            <a:cxnSpLocks/>
          </p:cNvCxnSpPr>
          <p:nvPr/>
        </p:nvCxnSpPr>
        <p:spPr>
          <a:xfrm flipH="1" flipV="1">
            <a:off x="2227204" y="5206634"/>
            <a:ext cx="466608" cy="360069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Grafik 22">
            <a:extLst>
              <a:ext uri="{FF2B5EF4-FFF2-40B4-BE49-F238E27FC236}">
                <a16:creationId xmlns:a16="http://schemas.microsoft.com/office/drawing/2014/main" id="{60F311E3-6411-C915-DC4F-7DDF52FEE8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19780" y="3442991"/>
            <a:ext cx="1250508" cy="613866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C1DFB58B-3DA4-426F-15B0-BB649981089A}"/>
              </a:ext>
            </a:extLst>
          </p:cNvPr>
          <p:cNvSpPr txBox="1"/>
          <p:nvPr/>
        </p:nvSpPr>
        <p:spPr>
          <a:xfrm>
            <a:off x="2196274" y="3102906"/>
            <a:ext cx="1671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 dirty="0">
                <a:latin typeface="Aptos Narrow" panose="020B0004020202020204" pitchFamily="34" charset="0"/>
              </a:rPr>
              <a:t>γ-P</a:t>
            </a:r>
            <a:r>
              <a:rPr lang="en-US" noProof="0" dirty="0"/>
              <a:t>robe Stack</a:t>
            </a:r>
          </a:p>
        </p:txBody>
      </p:sp>
      <p:sp>
        <p:nvSpPr>
          <p:cNvPr id="53" name="Gleichschenkliges Dreieck 52">
            <a:extLst>
              <a:ext uri="{FF2B5EF4-FFF2-40B4-BE49-F238E27FC236}">
                <a16:creationId xmlns:a16="http://schemas.microsoft.com/office/drawing/2014/main" id="{19349B9A-9859-6DCC-4579-DAA4246D338B}"/>
              </a:ext>
            </a:extLst>
          </p:cNvPr>
          <p:cNvSpPr/>
          <p:nvPr/>
        </p:nvSpPr>
        <p:spPr>
          <a:xfrm rot="3735099">
            <a:off x="5706497" y="4532861"/>
            <a:ext cx="271877" cy="95757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A287610-FAF0-11B5-37A8-5DD553D16B8F}"/>
              </a:ext>
            </a:extLst>
          </p:cNvPr>
          <p:cNvSpPr txBox="1"/>
          <p:nvPr/>
        </p:nvSpPr>
        <p:spPr>
          <a:xfrm rot="20021177">
            <a:off x="5279785" y="4888336"/>
            <a:ext cx="1135911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b="1" noProof="0" dirty="0">
                <a:solidFill>
                  <a:schemeClr val="bg2"/>
                </a:solidFill>
              </a:rPr>
              <a:t>Laser dir.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1185210-4D7D-D10B-B812-A6BDCB5CB602}"/>
              </a:ext>
            </a:extLst>
          </p:cNvPr>
          <p:cNvSpPr txBox="1"/>
          <p:nvPr/>
        </p:nvSpPr>
        <p:spPr>
          <a:xfrm>
            <a:off x="365244" y="1496057"/>
            <a:ext cx="409701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b="1" noProof="0" dirty="0"/>
              <a:t>Nuclear Probes (Gamma Measurement)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CFF9FA0-46D1-E34C-3CAC-CBADCF944572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– Experimental Setup</a:t>
            </a:r>
            <a:b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Nuclear Diagnostics 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0C8357-A339-6B9C-B1F0-168A17EA90BC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20" name="Gruppieren 19">
              <a:extLst>
                <a:ext uri="{FF2B5EF4-FFF2-40B4-BE49-F238E27FC236}">
                  <a16:creationId xmlns:a16="http://schemas.microsoft.com/office/drawing/2014/main" id="{D41BCFAB-78FF-381A-6F69-4BCEB58269C4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44" name="Gerader Verbinder 43">
                <a:extLst>
                  <a:ext uri="{FF2B5EF4-FFF2-40B4-BE49-F238E27FC236}">
                    <a16:creationId xmlns:a16="http://schemas.microsoft.com/office/drawing/2014/main" id="{9BF392F3-0D54-D259-ABC1-DBDFA1EBD56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uppieren 45">
                <a:extLst>
                  <a:ext uri="{FF2B5EF4-FFF2-40B4-BE49-F238E27FC236}">
                    <a16:creationId xmlns:a16="http://schemas.microsoft.com/office/drawing/2014/main" id="{E42D96C9-E527-D4F7-7311-8FBBFB650EF7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59" name="Textfeld 58">
                  <a:extLst>
                    <a:ext uri="{FF2B5EF4-FFF2-40B4-BE49-F238E27FC236}">
                      <a16:creationId xmlns:a16="http://schemas.microsoft.com/office/drawing/2014/main" id="{3EB96515-9C02-CFB6-C9A6-57AD50F2D5CC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61" name="Picture 4">
                  <a:extLst>
                    <a:ext uri="{FF2B5EF4-FFF2-40B4-BE49-F238E27FC236}">
                      <a16:creationId xmlns:a16="http://schemas.microsoft.com/office/drawing/2014/main" id="{5FBED84F-F404-B77B-74F3-64F81B5126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37" name="Picture 2">
              <a:extLst>
                <a:ext uri="{FF2B5EF4-FFF2-40B4-BE49-F238E27FC236}">
                  <a16:creationId xmlns:a16="http://schemas.microsoft.com/office/drawing/2014/main" id="{392EA9D3-FDF2-7805-28AE-48675BD067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374255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15003-8E09-8E6E-7276-5C1B0EF71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feld 41">
            <a:extLst>
              <a:ext uri="{FF2B5EF4-FFF2-40B4-BE49-F238E27FC236}">
                <a16:creationId xmlns:a16="http://schemas.microsoft.com/office/drawing/2014/main" id="{3856C4B5-0AE0-A987-91A5-F27C615F87D5}"/>
              </a:ext>
            </a:extLst>
          </p:cNvPr>
          <p:cNvSpPr txBox="1"/>
          <p:nvPr/>
        </p:nvSpPr>
        <p:spPr>
          <a:xfrm>
            <a:off x="757688" y="1357955"/>
            <a:ext cx="3664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0" dirty="0"/>
              <a:t>Cross Sections: (γ, </a:t>
            </a:r>
            <a:r>
              <a:rPr lang="en-US" b="1" noProof="0" dirty="0" err="1"/>
              <a:t>xn</a:t>
            </a:r>
            <a:r>
              <a:rPr lang="en-US" b="1" noProof="0" dirty="0"/>
              <a:t>)-Reactions 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6ED47CA5-4711-EA45-7B48-91181E192089}"/>
              </a:ext>
            </a:extLst>
          </p:cNvPr>
          <p:cNvGrpSpPr/>
          <p:nvPr/>
        </p:nvGrpSpPr>
        <p:grpSpPr>
          <a:xfrm>
            <a:off x="5624621" y="1383701"/>
            <a:ext cx="6476536" cy="4968246"/>
            <a:chOff x="-324372" y="871520"/>
            <a:chExt cx="6476536" cy="4968246"/>
          </a:xfrm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3CA66A8F-167E-285C-94E7-0B92D512C24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324372" y="871520"/>
              <a:ext cx="6476536" cy="4968246"/>
              <a:chOff x="114521" y="646310"/>
              <a:chExt cx="6147760" cy="5119569"/>
            </a:xfrm>
          </p:grpSpPr>
          <p:pic>
            <p:nvPicPr>
              <p:cNvPr id="33" name="Grafik 32">
                <a:extLst>
                  <a:ext uri="{FF2B5EF4-FFF2-40B4-BE49-F238E27FC236}">
                    <a16:creationId xmlns:a16="http://schemas.microsoft.com/office/drawing/2014/main" id="{8EFEBF92-709C-39BE-994E-A584A8AB94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521" y="1040162"/>
                <a:ext cx="6147760" cy="4725717"/>
              </a:xfrm>
              <a:prstGeom prst="rect">
                <a:avLst/>
              </a:prstGeom>
            </p:spPr>
          </p:pic>
          <p:sp>
            <p:nvSpPr>
              <p:cNvPr id="34" name="Textfeld 33">
                <a:extLst>
                  <a:ext uri="{FF2B5EF4-FFF2-40B4-BE49-F238E27FC236}">
                    <a16:creationId xmlns:a16="http://schemas.microsoft.com/office/drawing/2014/main" id="{25A90139-6EB7-74D7-22FE-9A806E55CD38}"/>
                  </a:ext>
                </a:extLst>
              </p:cNvPr>
              <p:cNvSpPr txBox="1"/>
              <p:nvPr/>
            </p:nvSpPr>
            <p:spPr>
              <a:xfrm>
                <a:off x="564580" y="646310"/>
                <a:ext cx="3934991" cy="380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noProof="0" dirty="0"/>
                  <a:t>Ge-Detector Spectrum (Up to 550 keV)</a:t>
                </a:r>
              </a:p>
            </p:txBody>
          </p:sp>
        </p:grpSp>
        <p:sp>
          <p:nvSpPr>
            <p:cNvPr id="32" name="Rechteck 31">
              <a:extLst>
                <a:ext uri="{FF2B5EF4-FFF2-40B4-BE49-F238E27FC236}">
                  <a16:creationId xmlns:a16="http://schemas.microsoft.com/office/drawing/2014/main" id="{B4FBA24B-0809-CC90-78EA-3A2A79DCB74C}"/>
                </a:ext>
              </a:extLst>
            </p:cNvPr>
            <p:cNvSpPr/>
            <p:nvPr/>
          </p:nvSpPr>
          <p:spPr>
            <a:xfrm>
              <a:off x="2617992" y="1527852"/>
              <a:ext cx="2868588" cy="405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B468F4BE-990F-22DE-6E69-D9FC2F9C7980}"/>
              </a:ext>
            </a:extLst>
          </p:cNvPr>
          <p:cNvSpPr txBox="1"/>
          <p:nvPr/>
        </p:nvSpPr>
        <p:spPr>
          <a:xfrm>
            <a:off x="8445554" y="6045704"/>
            <a:ext cx="139020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Energy [keV]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5BE54F9B-6BB3-C9A5-F3CF-3FCF184EE1B3}"/>
              </a:ext>
            </a:extLst>
          </p:cNvPr>
          <p:cNvSpPr txBox="1">
            <a:spLocks/>
          </p:cNvSpPr>
          <p:nvPr/>
        </p:nvSpPr>
        <p:spPr>
          <a:xfrm>
            <a:off x="115784" y="300938"/>
            <a:ext cx="7411687" cy="798552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600" b="1" noProof="0" dirty="0"/>
              <a:t>Characterization of bremsstrahlung spectra </a:t>
            </a:r>
            <a:br>
              <a:rPr lang="en-US" sz="2600" b="1" noProof="0" dirty="0"/>
            </a:br>
            <a:r>
              <a:rPr lang="en-US" sz="2600" b="1" noProof="0" dirty="0"/>
              <a:t>using photonuclear reactions</a:t>
            </a:r>
            <a:endParaRPr lang="en-US" sz="2600" b="1" noProof="0" dirty="0">
              <a:latin typeface="Calibri" pitchFamily="34"/>
            </a:endParaRPr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162C65F9-66A9-0735-4E14-EC1A15618A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510656"/>
              </p:ext>
            </p:extLst>
          </p:nvPr>
        </p:nvGraphicFramePr>
        <p:xfrm>
          <a:off x="7235372" y="2072159"/>
          <a:ext cx="4160446" cy="50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3466">
                  <a:extLst>
                    <a:ext uri="{9D8B030D-6E8A-4147-A177-3AD203B41FA5}">
                      <a16:colId xmlns:a16="http://schemas.microsoft.com/office/drawing/2014/main" val="3885960232"/>
                    </a:ext>
                  </a:extLst>
                </a:gridCol>
                <a:gridCol w="1466980">
                  <a:extLst>
                    <a:ext uri="{9D8B030D-6E8A-4147-A177-3AD203B41FA5}">
                      <a16:colId xmlns:a16="http://schemas.microsoft.com/office/drawing/2014/main" val="1312380480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noProof="0" dirty="0">
                          <a:effectLst/>
                        </a:rPr>
                        <a:t>Target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noProof="0" dirty="0">
                          <a:effectLst/>
                        </a:rPr>
                        <a:t>Pulse Duration / fs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083679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noProof="0" dirty="0">
                          <a:effectLst/>
                        </a:rPr>
                        <a:t>CHO (8 mg/cc, 300 µm) + 1 mm Ta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2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4844276"/>
                  </a:ext>
                </a:extLst>
              </a:tr>
            </a:tbl>
          </a:graphicData>
        </a:graphic>
      </p:graphicFrame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1E8B577F-E393-32BE-801B-5D563D5E261C}"/>
              </a:ext>
            </a:extLst>
          </p:cNvPr>
          <p:cNvGrpSpPr/>
          <p:nvPr/>
        </p:nvGrpSpPr>
        <p:grpSpPr>
          <a:xfrm>
            <a:off x="140590" y="1916060"/>
            <a:ext cx="5397731" cy="4177193"/>
            <a:chOff x="225467" y="2115513"/>
            <a:chExt cx="5397731" cy="4177193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AAEF6B8F-C12C-FEC1-B2DA-F7D2ABF94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372" y="2115513"/>
              <a:ext cx="5363826" cy="4158633"/>
            </a:xfrm>
            <a:prstGeom prst="rect">
              <a:avLst/>
            </a:prstGeom>
          </p:spPr>
        </p:pic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237FC2EB-8458-3A4B-4F7F-67D00DF7C965}"/>
                </a:ext>
              </a:extLst>
            </p:cNvPr>
            <p:cNvSpPr/>
            <p:nvPr/>
          </p:nvSpPr>
          <p:spPr>
            <a:xfrm>
              <a:off x="2441121" y="5974682"/>
              <a:ext cx="1534885" cy="318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Energy [MeV]</a:t>
              </a:r>
            </a:p>
          </p:txBody>
        </p:sp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16F94594-176C-C679-F558-257BB60D1C92}"/>
                </a:ext>
              </a:extLst>
            </p:cNvPr>
            <p:cNvSpPr/>
            <p:nvPr/>
          </p:nvSpPr>
          <p:spPr>
            <a:xfrm rot="16200000">
              <a:off x="-646940" y="3820711"/>
              <a:ext cx="2076461" cy="3316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3" name="Rechteck 22">
              <a:extLst>
                <a:ext uri="{FF2B5EF4-FFF2-40B4-BE49-F238E27FC236}">
                  <a16:creationId xmlns:a16="http://schemas.microsoft.com/office/drawing/2014/main" id="{A3F358D1-330F-C277-97BB-717034079A2C}"/>
                </a:ext>
              </a:extLst>
            </p:cNvPr>
            <p:cNvSpPr/>
            <p:nvPr/>
          </p:nvSpPr>
          <p:spPr>
            <a:xfrm rot="16200000">
              <a:off x="-646941" y="3555062"/>
              <a:ext cx="2076464" cy="3316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Cross Section [mb]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8243D0E4-3CC7-A559-F13A-A9001DA3C288}"/>
              </a:ext>
            </a:extLst>
          </p:cNvPr>
          <p:cNvGrpSpPr/>
          <p:nvPr/>
        </p:nvGrpSpPr>
        <p:grpSpPr>
          <a:xfrm>
            <a:off x="7865605" y="1512"/>
            <a:ext cx="4453711" cy="1565563"/>
            <a:chOff x="586283" y="4727808"/>
            <a:chExt cx="4453711" cy="1565563"/>
          </a:xfrm>
        </p:grpSpPr>
        <p:pic>
          <p:nvPicPr>
            <p:cNvPr id="36" name="Grafik 35">
              <a:extLst>
                <a:ext uri="{FF2B5EF4-FFF2-40B4-BE49-F238E27FC236}">
                  <a16:creationId xmlns:a16="http://schemas.microsoft.com/office/drawing/2014/main" id="{E025D0FE-D44F-4F92-C7C3-362EDE4E7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41907" y="4727808"/>
              <a:ext cx="2098087" cy="1565563"/>
            </a:xfrm>
            <a:prstGeom prst="rect">
              <a:avLst/>
            </a:prstGeom>
          </p:spPr>
        </p:pic>
        <p:pic>
          <p:nvPicPr>
            <p:cNvPr id="37" name="Grafik 36">
              <a:extLst>
                <a:ext uri="{FF2B5EF4-FFF2-40B4-BE49-F238E27FC236}">
                  <a16:creationId xmlns:a16="http://schemas.microsoft.com/office/drawing/2014/main" id="{53994B12-0F67-4111-7D32-B010BDF67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283" y="5102767"/>
              <a:ext cx="2400750" cy="637367"/>
            </a:xfrm>
            <a:prstGeom prst="rect">
              <a:avLst/>
            </a:prstGeom>
          </p:spPr>
        </p:pic>
        <p:cxnSp>
          <p:nvCxnSpPr>
            <p:cNvPr id="38" name="Gerade Verbindung mit Pfeil 37">
              <a:extLst>
                <a:ext uri="{FF2B5EF4-FFF2-40B4-BE49-F238E27FC236}">
                  <a16:creationId xmlns:a16="http://schemas.microsoft.com/office/drawing/2014/main" id="{61F5DD20-901D-38A4-A8BB-BCFF79C28537}"/>
                </a:ext>
              </a:extLst>
            </p:cNvPr>
            <p:cNvCxnSpPr>
              <a:cxnSpLocks/>
            </p:cNvCxnSpPr>
            <p:nvPr/>
          </p:nvCxnSpPr>
          <p:spPr>
            <a:xfrm>
              <a:off x="2842414" y="5421450"/>
              <a:ext cx="687620" cy="19999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55FE69F0-B61F-91FC-D71A-89612C421E0F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D95B0585-4325-A7C3-BCD4-0CD7DA621C5F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6" name="Gerader Verbinder 5">
                <a:extLst>
                  <a:ext uri="{FF2B5EF4-FFF2-40B4-BE49-F238E27FC236}">
                    <a16:creationId xmlns:a16="http://schemas.microsoft.com/office/drawing/2014/main" id="{16A26F41-7EE6-3AE5-4DA2-C612F73F25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Gruppieren 8">
                <a:extLst>
                  <a:ext uri="{FF2B5EF4-FFF2-40B4-BE49-F238E27FC236}">
                    <a16:creationId xmlns:a16="http://schemas.microsoft.com/office/drawing/2014/main" id="{92B4D680-CAAA-8796-F459-406DBA16295F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5" name="Textfeld 24">
                  <a:extLst>
                    <a:ext uri="{FF2B5EF4-FFF2-40B4-BE49-F238E27FC236}">
                      <a16:creationId xmlns:a16="http://schemas.microsoft.com/office/drawing/2014/main" id="{B0462CAC-9EB7-B2C3-5E42-3FB7F367DC8A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6" name="Picture 4">
                  <a:extLst>
                    <a:ext uri="{FF2B5EF4-FFF2-40B4-BE49-F238E27FC236}">
                      <a16:creationId xmlns:a16="http://schemas.microsoft.com/office/drawing/2014/main" id="{867207D1-C1ED-5EEC-4031-34BA4989BA5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40CBFE4E-D2C4-B38E-82AC-E62BD31C043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68671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AD1F4-DDE1-E5B4-1753-75127FE8C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CE5041BC-BD4C-BC00-932B-5A69530EF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5A4B8898-FCB1-C71B-5E94-B3295ECCB564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CA900C0-5CF5-C902-D7DC-0631323F9C2E}"/>
              </a:ext>
            </a:extLst>
          </p:cNvPr>
          <p:cNvSpPr txBox="1">
            <a:spLocks/>
          </p:cNvSpPr>
          <p:nvPr/>
        </p:nvSpPr>
        <p:spPr>
          <a:xfrm>
            <a:off x="838379" y="167116"/>
            <a:ext cx="7041363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de-DE" sz="2800" noProof="0" dirty="0">
                <a:latin typeface="Calibri" pitchFamily="18"/>
              </a:rPr>
            </a:br>
            <a:r>
              <a:rPr lang="de-DE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Bremsstrahlung Reconstruction </a:t>
            </a:r>
            <a:r>
              <a:rPr lang="de-DE" sz="2200" b="1" noProof="0" dirty="0" err="1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using</a:t>
            </a:r>
            <a:r>
              <a:rPr lang="de-DE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 </a:t>
            </a:r>
            <a:r>
              <a:rPr lang="de-DE" sz="2200" b="1" noProof="0" dirty="0" err="1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Nuclear</a:t>
            </a:r>
            <a:r>
              <a:rPr lang="de-DE" sz="22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 </a:t>
            </a:r>
            <a:r>
              <a:rPr lang="de-DE" sz="2200" b="1" noProof="0" dirty="0" err="1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Diagnostics</a:t>
            </a:r>
            <a:endParaRPr lang="de-DE" sz="2200" b="1" noProof="0" dirty="0">
              <a:solidFill>
                <a:schemeClr val="accent4">
                  <a:lumMod val="50000"/>
                </a:schemeClr>
              </a:solidFill>
              <a:latin typeface="Calibri" pitchFamily="18"/>
            </a:endParaRPr>
          </a:p>
        </p:txBody>
      </p:sp>
      <p:sp>
        <p:nvSpPr>
          <p:cNvPr id="21" name="Rectangle 8">
            <a:extLst>
              <a:ext uri="{FF2B5EF4-FFF2-40B4-BE49-F238E27FC236}">
                <a16:creationId xmlns:a16="http://schemas.microsoft.com/office/drawing/2014/main" id="{FFE3278A-BD76-3D99-C3E2-23EF08F0A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3" y="2573669"/>
            <a:ext cx="8714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 noProof="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0A8FC3B-45B5-7961-0EE7-1F76E51BFE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9796" y="1928336"/>
            <a:ext cx="5171786" cy="4218053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9E7366C2-85F8-1A52-56F8-2E621F12B480}"/>
              </a:ext>
            </a:extLst>
          </p:cNvPr>
          <p:cNvSpPr txBox="1"/>
          <p:nvPr/>
        </p:nvSpPr>
        <p:spPr>
          <a:xfrm>
            <a:off x="838380" y="1504800"/>
            <a:ext cx="41454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noProof="0" dirty="0"/>
              <a:t>Ge-</a:t>
            </a:r>
            <a:r>
              <a:rPr lang="de-DE" b="1" noProof="0" dirty="0" err="1"/>
              <a:t>Detector</a:t>
            </a:r>
            <a:r>
              <a:rPr lang="de-DE" b="1" noProof="0" dirty="0"/>
              <a:t> </a:t>
            </a:r>
            <a:r>
              <a:rPr lang="de-DE" b="1" noProof="0" dirty="0" err="1"/>
              <a:t>Spectrum</a:t>
            </a:r>
            <a:r>
              <a:rPr lang="de-DE" b="1" noProof="0" dirty="0"/>
              <a:t> </a:t>
            </a:r>
            <a:r>
              <a:rPr lang="de-DE" b="1" dirty="0"/>
              <a:t>(Up </a:t>
            </a:r>
            <a:r>
              <a:rPr lang="de-DE" b="1" dirty="0" err="1"/>
              <a:t>to</a:t>
            </a:r>
            <a:r>
              <a:rPr lang="de-DE" b="1" dirty="0"/>
              <a:t> 550 keV)</a:t>
            </a:r>
            <a:endParaRPr lang="de-DE" b="1" noProof="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C606BAA-4029-4470-8853-74B22578043B}"/>
              </a:ext>
            </a:extLst>
          </p:cNvPr>
          <p:cNvSpPr txBox="1"/>
          <p:nvPr/>
        </p:nvSpPr>
        <p:spPr>
          <a:xfrm>
            <a:off x="6796869" y="1505815"/>
            <a:ext cx="4535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noProof="0" dirty="0" err="1"/>
              <a:t>Reconstructed</a:t>
            </a:r>
            <a:r>
              <a:rPr lang="de-DE" b="1" noProof="0" dirty="0"/>
              <a:t> Bremsstrahlung </a:t>
            </a:r>
            <a:r>
              <a:rPr lang="de-DE" b="1" noProof="0" dirty="0" err="1"/>
              <a:t>Spectrum</a:t>
            </a:r>
            <a:endParaRPr lang="de-DE" b="1" noProof="0" dirty="0"/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F1426813-A6BC-535E-86BB-6A1B4CA04764}"/>
              </a:ext>
            </a:extLst>
          </p:cNvPr>
          <p:cNvGrpSpPr/>
          <p:nvPr/>
        </p:nvGrpSpPr>
        <p:grpSpPr>
          <a:xfrm>
            <a:off x="465950" y="1982397"/>
            <a:ext cx="5428630" cy="4191933"/>
            <a:chOff x="465950" y="1967157"/>
            <a:chExt cx="5428630" cy="4191933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A4D6574B-65EF-EFBC-413A-9C169E8DBB43}"/>
                </a:ext>
              </a:extLst>
            </p:cNvPr>
            <p:cNvGrpSpPr/>
            <p:nvPr/>
          </p:nvGrpSpPr>
          <p:grpSpPr>
            <a:xfrm>
              <a:off x="465950" y="1967157"/>
              <a:ext cx="5428630" cy="4173425"/>
              <a:chOff x="465950" y="1967157"/>
              <a:chExt cx="5428630" cy="4173425"/>
            </a:xfrm>
          </p:grpSpPr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C1FBABA5-280B-0982-8C2B-A6333D23E7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950" y="1967157"/>
                <a:ext cx="5428630" cy="4173425"/>
              </a:xfrm>
              <a:prstGeom prst="rect">
                <a:avLst/>
              </a:prstGeom>
            </p:spPr>
          </p:pic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190A60F0-2146-4889-2CCB-877FE4C095B0}"/>
                  </a:ext>
                </a:extLst>
              </p:cNvPr>
              <p:cNvSpPr/>
              <p:nvPr/>
            </p:nvSpPr>
            <p:spPr>
              <a:xfrm>
                <a:off x="3422650" y="2254250"/>
                <a:ext cx="1840139" cy="14992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feld 6">
                <a:extLst>
                  <a:ext uri="{FF2B5EF4-FFF2-40B4-BE49-F238E27FC236}">
                    <a16:creationId xmlns:a16="http://schemas.microsoft.com/office/drawing/2014/main" id="{7C33A6B5-4883-B9F1-B539-F195013D06E2}"/>
                  </a:ext>
                </a:extLst>
              </p:cNvPr>
              <p:cNvSpPr txBox="1"/>
              <p:nvPr/>
            </p:nvSpPr>
            <p:spPr>
              <a:xfrm>
                <a:off x="3375499" y="2173379"/>
                <a:ext cx="1990545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300" dirty="0"/>
                  <a:t>Shot 36 – Gamma </a:t>
                </a:r>
                <a:r>
                  <a:rPr lang="de-DE" sz="1300" dirty="0" err="1"/>
                  <a:t>Probes</a:t>
                </a:r>
                <a:endParaRPr lang="en-US" sz="1300" dirty="0"/>
              </a:p>
            </p:txBody>
          </p:sp>
          <p:sp>
            <p:nvSpPr>
              <p:cNvPr id="8" name="Rechteck 7">
                <a:extLst>
                  <a:ext uri="{FF2B5EF4-FFF2-40B4-BE49-F238E27FC236}">
                    <a16:creationId xmlns:a16="http://schemas.microsoft.com/office/drawing/2014/main" id="{E5A24305-A8D0-E19B-63ED-59D44708EB05}"/>
                  </a:ext>
                </a:extLst>
              </p:cNvPr>
              <p:cNvSpPr/>
              <p:nvPr/>
            </p:nvSpPr>
            <p:spPr>
              <a:xfrm>
                <a:off x="2637907" y="5931667"/>
                <a:ext cx="1840139" cy="18126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5A7F9367-E934-B56A-7DD2-321120217F62}"/>
                </a:ext>
              </a:extLst>
            </p:cNvPr>
            <p:cNvSpPr txBox="1"/>
            <p:nvPr/>
          </p:nvSpPr>
          <p:spPr>
            <a:xfrm>
              <a:off x="2824803" y="5851313"/>
              <a:ext cx="11233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Energy [keV]</a:t>
              </a:r>
              <a:endPara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A0887E6-1737-8AE0-8329-2D26B72577EB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6AFB5329-3571-35E5-5B0D-158A2D130F1E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5" name="Gerader Verbinder 14">
                <a:extLst>
                  <a:ext uri="{FF2B5EF4-FFF2-40B4-BE49-F238E27FC236}">
                    <a16:creationId xmlns:a16="http://schemas.microsoft.com/office/drawing/2014/main" id="{CB2A698B-0C0C-C177-1162-C0E011F755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uppieren 16">
                <a:extLst>
                  <a:ext uri="{FF2B5EF4-FFF2-40B4-BE49-F238E27FC236}">
                    <a16:creationId xmlns:a16="http://schemas.microsoft.com/office/drawing/2014/main" id="{079242BA-AF3F-F94B-B1F6-8C8E1B41B198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9AE51A34-DEAD-644C-8187-6972D6363A04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1400" noProof="0" dirty="0"/>
                    <a:t>                   </a:t>
                  </a:r>
                  <a:r>
                    <a:rPr lang="de-DE" sz="1400" dirty="0"/>
                    <a:t>19</a:t>
                  </a:r>
                  <a:r>
                    <a:rPr lang="de-DE" sz="1400" noProof="0" dirty="0"/>
                    <a:t>.10.2026		                                                         Sebastian Busch </a:t>
                  </a:r>
                </a:p>
              </p:txBody>
            </p:sp>
            <p:pic>
              <p:nvPicPr>
                <p:cNvPr id="31" name="Picture 4">
                  <a:extLst>
                    <a:ext uri="{FF2B5EF4-FFF2-40B4-BE49-F238E27FC236}">
                      <a16:creationId xmlns:a16="http://schemas.microsoft.com/office/drawing/2014/main" id="{C79BE35C-44B8-DB77-42B8-3C25A81BB0A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BDD42508-C270-01C9-F7BE-1B9FA3B615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17066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8063A-7E24-0D31-799E-DEC9A772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>
            <a:extLst>
              <a:ext uri="{FF2B5EF4-FFF2-40B4-BE49-F238E27FC236}">
                <a16:creationId xmlns:a16="http://schemas.microsoft.com/office/drawing/2014/main" id="{464E53D4-006A-4168-BF8C-C7B880E54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0735" y="2537382"/>
            <a:ext cx="4960537" cy="3790805"/>
          </a:xfrm>
          <a:prstGeom prst="rect">
            <a:avLst/>
          </a:prstGeom>
        </p:spPr>
      </p:pic>
      <p:pic>
        <p:nvPicPr>
          <p:cNvPr id="4" name="Grafik 4">
            <a:extLst>
              <a:ext uri="{FF2B5EF4-FFF2-40B4-BE49-F238E27FC236}">
                <a16:creationId xmlns:a16="http://schemas.microsoft.com/office/drawing/2014/main" id="{D59E6C58-D54D-DD6F-927D-F6EEBE1BC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73B92372-BF40-17A5-2093-E2E3F1EF88EC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EAC787B1-B54D-E1A9-58A5-153164BD55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3" y="2573669"/>
            <a:ext cx="8714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0A34E441-73A6-3583-05F4-F654FFCE10B8}"/>
              </a:ext>
            </a:extLst>
          </p:cNvPr>
          <p:cNvCxnSpPr>
            <a:cxnSpLocks/>
            <a:stCxn id="6" idx="1"/>
          </p:cNvCxnSpPr>
          <p:nvPr/>
        </p:nvCxnSpPr>
        <p:spPr>
          <a:xfrm>
            <a:off x="4605936" y="2565481"/>
            <a:ext cx="1527165" cy="37578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Geschweifte Klammer links 5">
            <a:extLst>
              <a:ext uri="{FF2B5EF4-FFF2-40B4-BE49-F238E27FC236}">
                <a16:creationId xmlns:a16="http://schemas.microsoft.com/office/drawing/2014/main" id="{2C99F219-2423-8C23-9B5D-6B16378C3A2A}"/>
              </a:ext>
            </a:extLst>
          </p:cNvPr>
          <p:cNvSpPr/>
          <p:nvPr/>
        </p:nvSpPr>
        <p:spPr>
          <a:xfrm rot="16200000">
            <a:off x="4545540" y="1913710"/>
            <a:ext cx="170749" cy="1132793"/>
          </a:xfrm>
          <a:prstGeom prst="leftBrace">
            <a:avLst>
              <a:gd name="adj1" fmla="val 8333"/>
              <a:gd name="adj2" fmla="val 477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A179381C-F7D7-A848-85D0-34770CE97B1C}"/>
                  </a:ext>
                </a:extLst>
              </p:cNvPr>
              <p:cNvSpPr txBox="1"/>
              <p:nvPr/>
            </p:nvSpPr>
            <p:spPr>
              <a:xfrm>
                <a:off x="7845481" y="1600760"/>
                <a:ext cx="4198653" cy="7629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700" noProof="0" dirty="0"/>
                  <a:t>Bremsstrahlung divergence: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700" b="0" i="0" noProof="0" smtClean="0"/>
                      <m:t>24.9°</m:t>
                    </m:r>
                  </m:oMath>
                </a14:m>
                <a:endParaRPr lang="en-US" sz="1700" noProof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Ph</m:t>
                          </m:r>
                        </m:sub>
                      </m:sSub>
                      <m:d>
                        <m:dPr>
                          <m:ctrl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</m:d>
                      <m:r>
                        <a:rPr lang="en-US" sz="1700" b="0" i="0" noProof="0" smtClean="0">
                          <a:latin typeface="Cambria Math" panose="02040503050406030204" pitchFamily="18" charset="0"/>
                        </a:rPr>
                        <m:t>=2.88⋅</m:t>
                      </m:r>
                      <m:sSup>
                        <m:sSupPr>
                          <m:ctrl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  <m:r>
                        <a:rPr lang="en-US" sz="1700" b="0" i="0" noProof="0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e</m:t>
                          </m:r>
                        </m:e>
                        <m:sup>
                          <m:r>
                            <a:rPr lang="en-US" sz="1700" b="0" i="0" noProof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700" b="0" i="0" noProof="0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sz="1700" b="0" i="0" noProof="0" smtClean="0"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num>
                            <m:den>
                              <m:r>
                                <a:rPr lang="en-US" sz="1700" b="0" i="0" noProof="0" smtClean="0">
                                  <a:latin typeface="Cambria Math" panose="02040503050406030204" pitchFamily="18" charset="0"/>
                                </a:rPr>
                                <m:t>4.55 </m:t>
                              </m:r>
                              <m:r>
                                <m:rPr>
                                  <m:sty m:val="p"/>
                                </m:rPr>
                                <a:rPr lang="en-US" sz="1700" b="0" i="0" noProof="0" smtClean="0">
                                  <a:latin typeface="Cambria Math" panose="02040503050406030204" pitchFamily="18" charset="0"/>
                                </a:rPr>
                                <m:t>MeV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1700" noProof="0" dirty="0"/>
              </a:p>
            </p:txBody>
          </p:sp>
        </mc:Choice>
        <mc:Fallback xmlns="">
          <p:sp>
            <p:nvSpPr>
              <p:cNvPr id="22" name="Textfeld 21">
                <a:extLst>
                  <a:ext uri="{FF2B5EF4-FFF2-40B4-BE49-F238E27FC236}">
                    <a16:creationId xmlns:a16="http://schemas.microsoft.com/office/drawing/2014/main" id="{A179381C-F7D7-A848-85D0-34770CE97B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5481" y="1600760"/>
                <a:ext cx="4198653" cy="762966"/>
              </a:xfrm>
              <a:prstGeom prst="rect">
                <a:avLst/>
              </a:prstGeom>
              <a:blipFill>
                <a:blip r:embed="rId5"/>
                <a:stretch>
                  <a:fillRect l="-1016" t="-2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4CE9E297-DBBE-77F6-7FCD-525B2B9EB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605820"/>
              </p:ext>
            </p:extLst>
          </p:nvPr>
        </p:nvGraphicFramePr>
        <p:xfrm>
          <a:off x="267186" y="1525598"/>
          <a:ext cx="7426386" cy="84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662">
                  <a:extLst>
                    <a:ext uri="{9D8B030D-6E8A-4147-A177-3AD203B41FA5}">
                      <a16:colId xmlns:a16="http://schemas.microsoft.com/office/drawing/2014/main" val="2609713152"/>
                    </a:ext>
                  </a:extLst>
                </a:gridCol>
                <a:gridCol w="6150724">
                  <a:extLst>
                    <a:ext uri="{9D8B030D-6E8A-4147-A177-3AD203B41FA5}">
                      <a16:colId xmlns:a16="http://schemas.microsoft.com/office/drawing/2014/main" val="3257364963"/>
                    </a:ext>
                  </a:extLst>
                </a:gridCol>
              </a:tblGrid>
              <a:tr h="3146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Neutron box setup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46881"/>
                  </a:ext>
                </a:extLst>
              </a:tr>
              <a:tr h="2487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Shot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Sequence</a:t>
                      </a: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010071"/>
                  </a:ext>
                </a:extLst>
              </a:tr>
              <a:tr h="2825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64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noProof="0" dirty="0">
                          <a:effectLst/>
                        </a:rPr>
                        <a:t>Small Cu – large Ta – small Ta – gamma probes – 1st–20th small Cu – large Cu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11886"/>
                  </a:ext>
                </a:extLst>
              </a:tr>
            </a:tbl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9F0689F6-CC16-169A-3E10-8102250E9BFF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BEA27F15-5983-8AA6-D3A5-2EF6B979A19D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7" name="Gerader Verbinder 16">
                <a:extLst>
                  <a:ext uri="{FF2B5EF4-FFF2-40B4-BE49-F238E27FC236}">
                    <a16:creationId xmlns:a16="http://schemas.microsoft.com/office/drawing/2014/main" id="{4E92033D-84BB-4001-1D37-0F039D71DC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uppieren 17">
                <a:extLst>
                  <a:ext uri="{FF2B5EF4-FFF2-40B4-BE49-F238E27FC236}">
                    <a16:creationId xmlns:a16="http://schemas.microsoft.com/office/drawing/2014/main" id="{3617D58A-C0CA-4589-5466-9786F29D421C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96E558CE-7DE8-8C0C-A386-F664316AECD9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5" name="Picture 4">
                  <a:extLst>
                    <a:ext uri="{FF2B5EF4-FFF2-40B4-BE49-F238E27FC236}">
                      <a16:creationId xmlns:a16="http://schemas.microsoft.com/office/drawing/2014/main" id="{ED909822-ADF2-8B78-01AD-966E17187DA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598CF652-78A4-5411-91A5-5B7BFDA331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80F21652-49D2-C690-9923-65CBC96396F5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Cu-Analysis for Neutron Box in Shot 64 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C8797563-7218-3E57-E09E-2290E37A325E}"/>
              </a:ext>
            </a:extLst>
          </p:cNvPr>
          <p:cNvGrpSpPr/>
          <p:nvPr/>
        </p:nvGrpSpPr>
        <p:grpSpPr>
          <a:xfrm>
            <a:off x="267186" y="2703550"/>
            <a:ext cx="4236008" cy="3644377"/>
            <a:chOff x="59926" y="2743490"/>
            <a:chExt cx="4236008" cy="3644377"/>
          </a:xfrm>
        </p:grpSpPr>
        <p:pic>
          <p:nvPicPr>
            <p:cNvPr id="2" name="Grafik 1">
              <a:extLst>
                <a:ext uri="{FF2B5EF4-FFF2-40B4-BE49-F238E27FC236}">
                  <a16:creationId xmlns:a16="http://schemas.microsoft.com/office/drawing/2014/main" id="{960F9F4B-3E44-D883-8284-C430F34E5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449" y="3532883"/>
              <a:ext cx="3467767" cy="2854984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55862942-5F84-9D3A-E09D-BFB6C7B546AC}"/>
                </a:ext>
              </a:extLst>
            </p:cNvPr>
            <p:cNvGrpSpPr/>
            <p:nvPr/>
          </p:nvGrpSpPr>
          <p:grpSpPr>
            <a:xfrm>
              <a:off x="59926" y="2743490"/>
              <a:ext cx="4236008" cy="809561"/>
              <a:chOff x="34415" y="1883622"/>
              <a:chExt cx="4236008" cy="809561"/>
            </a:xfrm>
          </p:grpSpPr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087C9E78-B0A2-C41F-9773-1C3F378D0085}"/>
                  </a:ext>
                </a:extLst>
              </p:cNvPr>
              <p:cNvSpPr txBox="1"/>
              <p:nvPr/>
            </p:nvSpPr>
            <p:spPr>
              <a:xfrm>
                <a:off x="664411" y="2416184"/>
                <a:ext cx="6431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noProof="0" dirty="0"/>
                  <a:t>15 mm</a:t>
                </a:r>
              </a:p>
            </p:txBody>
          </p:sp>
          <p:pic>
            <p:nvPicPr>
              <p:cNvPr id="13" name="Grafik 12">
                <a:extLst>
                  <a:ext uri="{FF2B5EF4-FFF2-40B4-BE49-F238E27FC236}">
                    <a16:creationId xmlns:a16="http://schemas.microsoft.com/office/drawing/2014/main" id="{22254821-E835-6E7B-35CB-C0FE8EB792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24913" y="1883622"/>
                <a:ext cx="3545510" cy="560649"/>
              </a:xfrm>
              <a:prstGeom prst="rect">
                <a:avLst/>
              </a:prstGeom>
            </p:spPr>
          </p:pic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A43CF92B-BC46-2E3D-0D87-040ACE8910BC}"/>
                  </a:ext>
                </a:extLst>
              </p:cNvPr>
              <p:cNvSpPr txBox="1"/>
              <p:nvPr/>
            </p:nvSpPr>
            <p:spPr>
              <a:xfrm>
                <a:off x="795866" y="2001139"/>
                <a:ext cx="34336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FF0000"/>
                    </a:solidFill>
                  </a:rPr>
                  <a:t>Cr</a:t>
                </a: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974D1973-C920-2713-0B91-E50D18560227}"/>
                  </a:ext>
                </a:extLst>
              </p:cNvPr>
              <p:cNvSpPr txBox="1"/>
              <p:nvPr/>
            </p:nvSpPr>
            <p:spPr>
              <a:xfrm>
                <a:off x="1320797" y="2013842"/>
                <a:ext cx="3754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chemeClr val="bg1"/>
                    </a:solidFill>
                  </a:rPr>
                  <a:t>Cu</a:t>
                </a:r>
              </a:p>
            </p:txBody>
          </p:sp>
          <p:sp>
            <p:nvSpPr>
              <p:cNvPr id="23" name="Textfeld 22">
                <a:extLst>
                  <a:ext uri="{FF2B5EF4-FFF2-40B4-BE49-F238E27FC236}">
                    <a16:creationId xmlns:a16="http://schemas.microsoft.com/office/drawing/2014/main" id="{42382813-7900-1BBC-AE89-5385DFBD6F97}"/>
                  </a:ext>
                </a:extLst>
              </p:cNvPr>
              <p:cNvSpPr txBox="1"/>
              <p:nvPr/>
            </p:nvSpPr>
            <p:spPr>
              <a:xfrm>
                <a:off x="1853749" y="2013842"/>
                <a:ext cx="3946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chemeClr val="bg1"/>
                    </a:solidFill>
                  </a:rPr>
                  <a:t>Nb</a:t>
                </a:r>
              </a:p>
            </p:txBody>
          </p:sp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BC70FA62-2E89-39A1-BD97-9E68C0E66CC5}"/>
                  </a:ext>
                </a:extLst>
              </p:cNvPr>
              <p:cNvSpPr txBox="1"/>
              <p:nvPr/>
            </p:nvSpPr>
            <p:spPr>
              <a:xfrm>
                <a:off x="2594551" y="2001876"/>
                <a:ext cx="324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FF0000"/>
                    </a:solidFill>
                  </a:rPr>
                  <a:t>In</a:t>
                </a:r>
              </a:p>
            </p:txBody>
          </p:sp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4BDC9E8B-34FE-4000-8081-512DD9C22072}"/>
                  </a:ext>
                </a:extLst>
              </p:cNvPr>
              <p:cNvSpPr txBox="1"/>
              <p:nvPr/>
            </p:nvSpPr>
            <p:spPr>
              <a:xfrm>
                <a:off x="3243576" y="1964961"/>
                <a:ext cx="34535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FF0000"/>
                    </a:solidFill>
                  </a:rPr>
                  <a:t>Ta</a:t>
                </a:r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1A7A92CB-EBE6-3523-79D4-439A18D49067}"/>
                  </a:ext>
                </a:extLst>
              </p:cNvPr>
              <p:cNvSpPr txBox="1"/>
              <p:nvPr/>
            </p:nvSpPr>
            <p:spPr>
              <a:xfrm>
                <a:off x="3805729" y="1979746"/>
                <a:ext cx="3834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>
                    <a:solidFill>
                      <a:srgbClr val="FF0000"/>
                    </a:solidFill>
                  </a:rPr>
                  <a:t>Au</a:t>
                </a:r>
              </a:p>
            </p:txBody>
          </p:sp>
          <p:sp>
            <p:nvSpPr>
              <p:cNvPr id="30" name="Geschweifte Klammer links 29">
                <a:extLst>
                  <a:ext uri="{FF2B5EF4-FFF2-40B4-BE49-F238E27FC236}">
                    <a16:creationId xmlns:a16="http://schemas.microsoft.com/office/drawing/2014/main" id="{75ACC7E8-259C-C14A-C018-8427132B8829}"/>
                  </a:ext>
                </a:extLst>
              </p:cNvPr>
              <p:cNvSpPr/>
              <p:nvPr/>
            </p:nvSpPr>
            <p:spPr>
              <a:xfrm rot="16200000">
                <a:off x="934538" y="2234154"/>
                <a:ext cx="66019" cy="396171"/>
              </a:xfrm>
              <a:prstGeom prst="lef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1" name="Geschweifte Klammer links 30">
                <a:extLst>
                  <a:ext uri="{FF2B5EF4-FFF2-40B4-BE49-F238E27FC236}">
                    <a16:creationId xmlns:a16="http://schemas.microsoft.com/office/drawing/2014/main" id="{06FBDBE7-93A2-C0AC-E62C-19716ED47085}"/>
                  </a:ext>
                </a:extLst>
              </p:cNvPr>
              <p:cNvSpPr/>
              <p:nvPr/>
            </p:nvSpPr>
            <p:spPr>
              <a:xfrm>
                <a:off x="620182" y="1959696"/>
                <a:ext cx="66019" cy="396171"/>
              </a:xfrm>
              <a:prstGeom prst="lef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2" name="Textfeld 31">
                <a:extLst>
                  <a:ext uri="{FF2B5EF4-FFF2-40B4-BE49-F238E27FC236}">
                    <a16:creationId xmlns:a16="http://schemas.microsoft.com/office/drawing/2014/main" id="{403D7231-A928-3933-BF3E-3AA39D013E41}"/>
                  </a:ext>
                </a:extLst>
              </p:cNvPr>
              <p:cNvSpPr txBox="1"/>
              <p:nvPr/>
            </p:nvSpPr>
            <p:spPr>
              <a:xfrm>
                <a:off x="34415" y="2022428"/>
                <a:ext cx="6431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i="1" noProof="0" dirty="0"/>
                  <a:t>15 mm</a:t>
                </a:r>
              </a:p>
            </p:txBody>
          </p:sp>
          <p:sp>
            <p:nvSpPr>
              <p:cNvPr id="33" name="Geschweifte Klammer links 32">
                <a:extLst>
                  <a:ext uri="{FF2B5EF4-FFF2-40B4-BE49-F238E27FC236}">
                    <a16:creationId xmlns:a16="http://schemas.microsoft.com/office/drawing/2014/main" id="{04C18608-DD36-3116-C57B-D9878B2BC42F}"/>
                  </a:ext>
                </a:extLst>
              </p:cNvPr>
              <p:cNvSpPr/>
              <p:nvPr/>
            </p:nvSpPr>
            <p:spPr>
              <a:xfrm>
                <a:off x="619938" y="1970229"/>
                <a:ext cx="66019" cy="396000"/>
              </a:xfrm>
              <a:prstGeom prst="leftBrac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53706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49BB1-6AE5-4D6C-A7CF-1DBF475D1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Tabelle 20">
            <a:extLst>
              <a:ext uri="{FF2B5EF4-FFF2-40B4-BE49-F238E27FC236}">
                <a16:creationId xmlns:a16="http://schemas.microsoft.com/office/drawing/2014/main" id="{EDC43585-CF97-F468-7B49-F4ED8FA694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790590"/>
              </p:ext>
            </p:extLst>
          </p:nvPr>
        </p:nvGraphicFramePr>
        <p:xfrm>
          <a:off x="355869" y="4590667"/>
          <a:ext cx="6527605" cy="84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1274">
                  <a:extLst>
                    <a:ext uri="{9D8B030D-6E8A-4147-A177-3AD203B41FA5}">
                      <a16:colId xmlns:a16="http://schemas.microsoft.com/office/drawing/2014/main" val="2609713152"/>
                    </a:ext>
                  </a:extLst>
                </a:gridCol>
                <a:gridCol w="5406331">
                  <a:extLst>
                    <a:ext uri="{9D8B030D-6E8A-4147-A177-3AD203B41FA5}">
                      <a16:colId xmlns:a16="http://schemas.microsoft.com/office/drawing/2014/main" val="3257364963"/>
                    </a:ext>
                  </a:extLst>
                </a:gridCol>
              </a:tblGrid>
              <a:tr h="3146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Neutron Box Setup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46881"/>
                  </a:ext>
                </a:extLst>
              </a:tr>
              <a:tr h="2487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Shot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Order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010071"/>
                  </a:ext>
                </a:extLst>
              </a:tr>
              <a:tr h="2825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64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noProof="0" dirty="0">
                          <a:effectLst/>
                        </a:rPr>
                        <a:t>Small Cu – big Ta – sm. Ta – Gamma probes – 1.-20. sm. Cu – big Cu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11886"/>
                  </a:ext>
                </a:extLst>
              </a:tr>
            </a:tbl>
          </a:graphicData>
        </a:graphic>
      </p:graphicFrame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08F1DC0-5CAB-7DBA-6EA3-D4E1A8743A00}"/>
              </a:ext>
            </a:extLst>
          </p:cNvPr>
          <p:cNvGrpSpPr/>
          <p:nvPr/>
        </p:nvGrpSpPr>
        <p:grpSpPr>
          <a:xfrm>
            <a:off x="8120083" y="1736080"/>
            <a:ext cx="3128751" cy="2104571"/>
            <a:chOff x="8123489" y="1176547"/>
            <a:chExt cx="3128751" cy="2104571"/>
          </a:xfrm>
        </p:grpSpPr>
        <p:pic>
          <p:nvPicPr>
            <p:cNvPr id="41" name="Picture 10" descr="A box with foil and a number on it&#10;&#10;Description automatically generated">
              <a:extLst>
                <a:ext uri="{FF2B5EF4-FFF2-40B4-BE49-F238E27FC236}">
                  <a16:creationId xmlns:a16="http://schemas.microsoft.com/office/drawing/2014/main" id="{0881E758-79CF-C374-5B59-5DCECE73C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86597" y="1176547"/>
              <a:ext cx="1969747" cy="2104571"/>
            </a:xfrm>
            <a:prstGeom prst="rect">
              <a:avLst/>
            </a:prstGeom>
          </p:spPr>
        </p:pic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08C40AEC-DB26-9E01-A70E-D7F757024959}"/>
                </a:ext>
              </a:extLst>
            </p:cNvPr>
            <p:cNvGrpSpPr/>
            <p:nvPr/>
          </p:nvGrpSpPr>
          <p:grpSpPr>
            <a:xfrm>
              <a:off x="8123489" y="2019837"/>
              <a:ext cx="3128751" cy="221580"/>
              <a:chOff x="8645571" y="1521563"/>
              <a:chExt cx="3128751" cy="221580"/>
            </a:xfrm>
          </p:grpSpPr>
          <p:cxnSp>
            <p:nvCxnSpPr>
              <p:cNvPr id="16" name="Gerade Verbindung mit Pfeil 15">
                <a:extLst>
                  <a:ext uri="{FF2B5EF4-FFF2-40B4-BE49-F238E27FC236}">
                    <a16:creationId xmlns:a16="http://schemas.microsoft.com/office/drawing/2014/main" id="{47CF4A28-2661-646B-FCEC-37D9701AFA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60721" y="1521563"/>
                <a:ext cx="813601" cy="6531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Gerade Verbindung mit Pfeil 13">
                <a:extLst>
                  <a:ext uri="{FF2B5EF4-FFF2-40B4-BE49-F238E27FC236}">
                    <a16:creationId xmlns:a16="http://schemas.microsoft.com/office/drawing/2014/main" id="{882F11DB-CFD0-9849-FB38-BD0AF3EB7F6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645571" y="1677829"/>
                <a:ext cx="813601" cy="6531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01DE3710-39C9-3636-41D5-8AEB0C698090}"/>
              </a:ext>
            </a:extLst>
          </p:cNvPr>
          <p:cNvGrpSpPr/>
          <p:nvPr/>
        </p:nvGrpSpPr>
        <p:grpSpPr>
          <a:xfrm>
            <a:off x="135468" y="1994243"/>
            <a:ext cx="7725944" cy="2403475"/>
            <a:chOff x="225310" y="791633"/>
            <a:chExt cx="7334349" cy="2403475"/>
          </a:xfrm>
        </p:grpSpPr>
        <p:grpSp>
          <p:nvGrpSpPr>
            <p:cNvPr id="32" name="Gruppieren 31">
              <a:extLst>
                <a:ext uri="{FF2B5EF4-FFF2-40B4-BE49-F238E27FC236}">
                  <a16:creationId xmlns:a16="http://schemas.microsoft.com/office/drawing/2014/main" id="{56C102C6-907A-9E2E-161B-384B4B9C663E}"/>
                </a:ext>
              </a:extLst>
            </p:cNvPr>
            <p:cNvGrpSpPr/>
            <p:nvPr/>
          </p:nvGrpSpPr>
          <p:grpSpPr>
            <a:xfrm>
              <a:off x="225310" y="791633"/>
              <a:ext cx="7334349" cy="2403475"/>
              <a:chOff x="225310" y="791633"/>
              <a:chExt cx="7334349" cy="2403475"/>
            </a:xfrm>
          </p:grpSpPr>
          <p:sp>
            <p:nvSpPr>
              <p:cNvPr id="6" name="Inhaltsplatzhalter 2">
                <a:extLst>
                  <a:ext uri="{FF2B5EF4-FFF2-40B4-BE49-F238E27FC236}">
                    <a16:creationId xmlns:a16="http://schemas.microsoft.com/office/drawing/2014/main" id="{667155B6-A87D-E3F1-DD6E-376E1438053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5310" y="791633"/>
                <a:ext cx="7334349" cy="240347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0" indent="0" algn="ctr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Aft>
                    <a:spcPts val="600"/>
                  </a:spcAft>
                </a:pPr>
                <a:r>
                  <a:rPr lang="en-US" sz="2000" b="1" noProof="0" dirty="0"/>
                  <a:t>Materials inside converter box </a:t>
                </a:r>
                <a:r>
                  <a:rPr lang="en-US" sz="2000" noProof="0" dirty="0"/>
                  <a:t>(from laser direction, values in mm):</a:t>
                </a:r>
              </a:p>
              <a:p>
                <a:pPr algn="l"/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Cu (15x15x1)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Ta (33x35x2)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Ta (15x15x1)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Au (15x15x1), Ta (15x15x1), 2xIn (15x15x0.25 </a:t>
                </a:r>
                <a:r>
                  <a:rPr lang="en-US" sz="1500" noProof="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jeweils</a:t>
                </a: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), 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 Nb (15x15x0.5), Cu (15x15x1), Cr (15x15x1)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- 20xCu (15x15x1 each)</a:t>
                </a:r>
                <a:b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</a:br>
                <a:r>
                  <a:rPr lang="en-US" sz="1500" noProof="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- Cu (30x30x2)</a:t>
                </a:r>
                <a:endParaRPr lang="en-US" sz="1500" noProof="0" dirty="0"/>
              </a:p>
              <a:p>
                <a:pPr algn="l"/>
                <a:endParaRPr lang="en-US" noProof="0" dirty="0"/>
              </a:p>
            </p:txBody>
          </p:sp>
          <p:sp>
            <p:nvSpPr>
              <p:cNvPr id="15" name="Geschweifte Klammer links 14">
                <a:extLst>
                  <a:ext uri="{FF2B5EF4-FFF2-40B4-BE49-F238E27FC236}">
                    <a16:creationId xmlns:a16="http://schemas.microsoft.com/office/drawing/2014/main" id="{B54F7ECA-CA9F-8258-EB0F-46CAAD0D70EB}"/>
                  </a:ext>
                </a:extLst>
              </p:cNvPr>
              <p:cNvSpPr/>
              <p:nvPr/>
            </p:nvSpPr>
            <p:spPr>
              <a:xfrm rot="10800000">
                <a:off x="4661990" y="1951092"/>
                <a:ext cx="189359" cy="386374"/>
              </a:xfrm>
              <a:prstGeom prst="leftBrace">
                <a:avLst>
                  <a:gd name="adj1" fmla="val 8333"/>
                  <a:gd name="adj2" fmla="val 47795"/>
                </a:avLst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Textfeld 17">
                <a:extLst>
                  <a:ext uri="{FF2B5EF4-FFF2-40B4-BE49-F238E27FC236}">
                    <a16:creationId xmlns:a16="http://schemas.microsoft.com/office/drawing/2014/main" id="{1519EBF6-B8FE-0C37-3F4F-9FD3F1825DE3}"/>
                  </a:ext>
                </a:extLst>
              </p:cNvPr>
              <p:cNvSpPr txBox="1"/>
              <p:nvPr/>
            </p:nvSpPr>
            <p:spPr>
              <a:xfrm>
                <a:off x="4851506" y="1967307"/>
                <a:ext cx="1557485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00" noProof="0" dirty="0"/>
                  <a:t>Gamma probes</a:t>
                </a:r>
              </a:p>
            </p:txBody>
          </p:sp>
          <p:sp>
            <p:nvSpPr>
              <p:cNvPr id="19" name="Geschweifte Klammer links 18">
                <a:extLst>
                  <a:ext uri="{FF2B5EF4-FFF2-40B4-BE49-F238E27FC236}">
                    <a16:creationId xmlns:a16="http://schemas.microsoft.com/office/drawing/2014/main" id="{8811846D-4620-831C-A933-3157F1D05F17}"/>
                  </a:ext>
                </a:extLst>
              </p:cNvPr>
              <p:cNvSpPr/>
              <p:nvPr/>
            </p:nvSpPr>
            <p:spPr>
              <a:xfrm rot="10800000">
                <a:off x="1616116" y="1572791"/>
                <a:ext cx="189359" cy="360000"/>
              </a:xfrm>
              <a:prstGeom prst="leftBrace">
                <a:avLst>
                  <a:gd name="adj1" fmla="val 8333"/>
                  <a:gd name="adj2" fmla="val 47795"/>
                </a:avLst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7CFD9CC0-545A-172B-55CB-AEFA4E004D37}"/>
                  </a:ext>
                </a:extLst>
              </p:cNvPr>
              <p:cNvSpPr txBox="1"/>
              <p:nvPr/>
            </p:nvSpPr>
            <p:spPr>
              <a:xfrm>
                <a:off x="1875880" y="1563423"/>
                <a:ext cx="1059445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00" noProof="0" dirty="0"/>
                  <a:t>Converter</a:t>
                </a:r>
              </a:p>
            </p:txBody>
          </p:sp>
          <p:sp>
            <p:nvSpPr>
              <p:cNvPr id="26" name="Geschweifte Klammer links 25">
                <a:extLst>
                  <a:ext uri="{FF2B5EF4-FFF2-40B4-BE49-F238E27FC236}">
                    <a16:creationId xmlns:a16="http://schemas.microsoft.com/office/drawing/2014/main" id="{E64E1CA1-81A4-BCC2-E35C-F021D6B583FD}"/>
                  </a:ext>
                </a:extLst>
              </p:cNvPr>
              <p:cNvSpPr/>
              <p:nvPr/>
            </p:nvSpPr>
            <p:spPr>
              <a:xfrm rot="10800000">
                <a:off x="2445651" y="2366305"/>
                <a:ext cx="189359" cy="386374"/>
              </a:xfrm>
              <a:prstGeom prst="leftBrace">
                <a:avLst>
                  <a:gd name="adj1" fmla="val 8333"/>
                  <a:gd name="adj2" fmla="val 47795"/>
                </a:avLst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8" name="Geschweifte Klammer links 27">
                <a:extLst>
                  <a:ext uri="{FF2B5EF4-FFF2-40B4-BE49-F238E27FC236}">
                    <a16:creationId xmlns:a16="http://schemas.microsoft.com/office/drawing/2014/main" id="{F657C27E-0622-6D2A-9BB2-793946743425}"/>
                  </a:ext>
                </a:extLst>
              </p:cNvPr>
              <p:cNvSpPr/>
              <p:nvPr/>
            </p:nvSpPr>
            <p:spPr>
              <a:xfrm rot="10800000">
                <a:off x="1610797" y="1327343"/>
                <a:ext cx="190800" cy="216000"/>
              </a:xfrm>
              <a:prstGeom prst="leftBrace">
                <a:avLst>
                  <a:gd name="adj1" fmla="val 8333"/>
                  <a:gd name="adj2" fmla="val 47795"/>
                </a:avLst>
              </a:prstGeom>
              <a:ln/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535035B6-1CF0-34A8-832C-7515CB614867}"/>
                  </a:ext>
                </a:extLst>
              </p:cNvPr>
              <p:cNvSpPr txBox="1"/>
              <p:nvPr/>
            </p:nvSpPr>
            <p:spPr>
              <a:xfrm>
                <a:off x="1877651" y="1238837"/>
                <a:ext cx="1635946" cy="3539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700" noProof="0" dirty="0"/>
                  <a:t>Autoradiography</a:t>
                </a:r>
              </a:p>
            </p:txBody>
          </p:sp>
        </p:grpSp>
        <p:cxnSp>
          <p:nvCxnSpPr>
            <p:cNvPr id="22" name="Gerade Verbindung mit Pfeil 21">
              <a:extLst>
                <a:ext uri="{FF2B5EF4-FFF2-40B4-BE49-F238E27FC236}">
                  <a16:creationId xmlns:a16="http://schemas.microsoft.com/office/drawing/2014/main" id="{528EFF1B-A52D-2A66-75B6-43F092784C83}"/>
                </a:ext>
              </a:extLst>
            </p:cNvPr>
            <p:cNvCxnSpPr>
              <a:cxnSpLocks/>
            </p:cNvCxnSpPr>
            <p:nvPr/>
          </p:nvCxnSpPr>
          <p:spPr>
            <a:xfrm>
              <a:off x="3164757" y="3031927"/>
              <a:ext cx="0" cy="11767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Geschweifte Klammer links 22">
              <a:extLst>
                <a:ext uri="{FF2B5EF4-FFF2-40B4-BE49-F238E27FC236}">
                  <a16:creationId xmlns:a16="http://schemas.microsoft.com/office/drawing/2014/main" id="{DC7D5779-99BF-723B-B729-3D9DC5FA9839}"/>
                </a:ext>
              </a:extLst>
            </p:cNvPr>
            <p:cNvSpPr/>
            <p:nvPr/>
          </p:nvSpPr>
          <p:spPr>
            <a:xfrm rot="16200000">
              <a:off x="3149405" y="-166424"/>
              <a:ext cx="296341" cy="6117896"/>
            </a:xfrm>
            <a:prstGeom prst="leftBrace">
              <a:avLst>
                <a:gd name="adj1" fmla="val 8333"/>
                <a:gd name="adj2" fmla="val 47795"/>
              </a:avLst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695B78B0-3D74-C0BB-B920-0436E2A59DFD}"/>
                </a:ext>
              </a:extLst>
            </p:cNvPr>
            <p:cNvSpPr txBox="1"/>
            <p:nvPr/>
          </p:nvSpPr>
          <p:spPr>
            <a:xfrm>
              <a:off x="2692010" y="2365621"/>
              <a:ext cx="1635946" cy="3539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700" noProof="0" dirty="0"/>
                <a:t>Autoradiography</a:t>
              </a: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869A7D3E-DB7A-0F06-8F63-CFCB3190FF24}"/>
              </a:ext>
            </a:extLst>
          </p:cNvPr>
          <p:cNvSpPr txBox="1">
            <a:spLocks/>
          </p:cNvSpPr>
          <p:nvPr/>
        </p:nvSpPr>
        <p:spPr>
          <a:xfrm>
            <a:off x="7475428" y="1154097"/>
            <a:ext cx="4220186" cy="4182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noProof="0" dirty="0"/>
              <a:t>Converter Box Setup</a:t>
            </a:r>
          </a:p>
        </p:txBody>
      </p:sp>
      <p:pic>
        <p:nvPicPr>
          <p:cNvPr id="4" name="Grafik 4">
            <a:extLst>
              <a:ext uri="{FF2B5EF4-FFF2-40B4-BE49-F238E27FC236}">
                <a16:creationId xmlns:a16="http://schemas.microsoft.com/office/drawing/2014/main" id="{C3D445E3-0BBE-3A1E-6C3A-81BA0FF5A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2265" y="38675"/>
            <a:ext cx="1649237" cy="927751"/>
          </a:xfrm>
          <a:prstGeom prst="rect">
            <a:avLst/>
          </a:prstGeom>
        </p:spPr>
      </p:pic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A03D72E3-4460-E0E8-F4FD-1967DC9DA9A4}"/>
              </a:ext>
            </a:extLst>
          </p:cNvPr>
          <p:cNvGrpSpPr/>
          <p:nvPr/>
        </p:nvGrpSpPr>
        <p:grpSpPr>
          <a:xfrm>
            <a:off x="8551780" y="4149050"/>
            <a:ext cx="2385103" cy="2084165"/>
            <a:chOff x="8572471" y="4160687"/>
            <a:chExt cx="2385103" cy="2084165"/>
          </a:xfrm>
        </p:grpSpPr>
        <p:grpSp>
          <p:nvGrpSpPr>
            <p:cNvPr id="44" name="Gruppieren 43">
              <a:extLst>
                <a:ext uri="{FF2B5EF4-FFF2-40B4-BE49-F238E27FC236}">
                  <a16:creationId xmlns:a16="http://schemas.microsoft.com/office/drawing/2014/main" id="{154EF8EF-2733-E0D3-7840-742B68D9FE5E}"/>
                </a:ext>
              </a:extLst>
            </p:cNvPr>
            <p:cNvGrpSpPr/>
            <p:nvPr/>
          </p:nvGrpSpPr>
          <p:grpSpPr>
            <a:xfrm>
              <a:off x="8572471" y="4160687"/>
              <a:ext cx="2385103" cy="2084165"/>
              <a:chOff x="1093423" y="3956626"/>
              <a:chExt cx="2385103" cy="2084165"/>
            </a:xfrm>
          </p:grpSpPr>
          <p:sp>
            <p:nvSpPr>
              <p:cNvPr id="46" name="Oval 6">
                <a:extLst>
                  <a:ext uri="{FF2B5EF4-FFF2-40B4-BE49-F238E27FC236}">
                    <a16:creationId xmlns:a16="http://schemas.microsoft.com/office/drawing/2014/main" id="{2D25C2D5-0755-77E7-B218-189813C8687B}"/>
                  </a:ext>
                </a:extLst>
              </p:cNvPr>
              <p:cNvSpPr/>
              <p:nvPr/>
            </p:nvSpPr>
            <p:spPr>
              <a:xfrm>
                <a:off x="1376810" y="4962148"/>
                <a:ext cx="180000" cy="180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TextBox 7">
                <a:extLst>
                  <a:ext uri="{FF2B5EF4-FFF2-40B4-BE49-F238E27FC236}">
                    <a16:creationId xmlns:a16="http://schemas.microsoft.com/office/drawing/2014/main" id="{EB26F084-B3FB-19E4-9B49-2B8BE3301930}"/>
                  </a:ext>
                </a:extLst>
              </p:cNvPr>
              <p:cNvSpPr txBox="1"/>
              <p:nvPr/>
            </p:nvSpPr>
            <p:spPr>
              <a:xfrm>
                <a:off x="1093423" y="4637415"/>
                <a:ext cx="7000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noProof="0" dirty="0"/>
                  <a:t>Target</a:t>
                </a:r>
              </a:p>
            </p:txBody>
          </p:sp>
          <p:cxnSp>
            <p:nvCxnSpPr>
              <p:cNvPr id="53" name="Straight Arrow Connector 8">
                <a:extLst>
                  <a:ext uri="{FF2B5EF4-FFF2-40B4-BE49-F238E27FC236}">
                    <a16:creationId xmlns:a16="http://schemas.microsoft.com/office/drawing/2014/main" id="{DC469F82-B5F0-40FA-C4EF-E93B1AB60A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43423" y="5264714"/>
                <a:ext cx="720000" cy="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10">
                <a:extLst>
                  <a:ext uri="{FF2B5EF4-FFF2-40B4-BE49-F238E27FC236}">
                    <a16:creationId xmlns:a16="http://schemas.microsoft.com/office/drawing/2014/main" id="{293B23F7-6944-2107-2F0E-0FC566DB89EE}"/>
                  </a:ext>
                </a:extLst>
              </p:cNvPr>
              <p:cNvSpPr txBox="1"/>
              <p:nvPr/>
            </p:nvSpPr>
            <p:spPr>
              <a:xfrm>
                <a:off x="1443423" y="5311821"/>
                <a:ext cx="6928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noProof="0" dirty="0"/>
                  <a:t>10 mm</a:t>
                </a:r>
              </a:p>
            </p:txBody>
          </p:sp>
          <p:sp>
            <p:nvSpPr>
              <p:cNvPr id="59" name="Rectangle 11">
                <a:extLst>
                  <a:ext uri="{FF2B5EF4-FFF2-40B4-BE49-F238E27FC236}">
                    <a16:creationId xmlns:a16="http://schemas.microsoft.com/office/drawing/2014/main" id="{33023C4C-DF41-F06A-CBD4-EFDA59BF0F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217773" y="4386963"/>
                <a:ext cx="1260753" cy="1260000"/>
              </a:xfrm>
              <a:prstGeom prst="rect">
                <a:avLst/>
              </a:prstGeom>
              <a:solidFill>
                <a:schemeClr val="bg2">
                  <a:lumMod val="90000"/>
                </a:schemeClr>
              </a:solidFill>
              <a:ln w="571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61" name="TextBox 26">
                <a:extLst>
                  <a:ext uri="{FF2B5EF4-FFF2-40B4-BE49-F238E27FC236}">
                    <a16:creationId xmlns:a16="http://schemas.microsoft.com/office/drawing/2014/main" id="{260583A3-0D44-9DEF-8BEC-439AC499E58A}"/>
                  </a:ext>
                </a:extLst>
              </p:cNvPr>
              <p:cNvSpPr txBox="1"/>
              <p:nvPr/>
            </p:nvSpPr>
            <p:spPr>
              <a:xfrm>
                <a:off x="1937122" y="3956626"/>
                <a:ext cx="80123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400" noProof="0" dirty="0">
                    <a:latin typeface="docs-Calibri"/>
                  </a:rPr>
                  <a:t>3 mm</a:t>
                </a:r>
                <a:endParaRPr lang="en-US" sz="1400" noProof="0" dirty="0"/>
              </a:p>
            </p:txBody>
          </p:sp>
          <p:cxnSp>
            <p:nvCxnSpPr>
              <p:cNvPr id="64" name="Straight Connector 28">
                <a:extLst>
                  <a:ext uri="{FF2B5EF4-FFF2-40B4-BE49-F238E27FC236}">
                    <a16:creationId xmlns:a16="http://schemas.microsoft.com/office/drawing/2014/main" id="{EE51505B-0D1E-5DEF-221C-EB2F72825A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40713" y="5715014"/>
                <a:ext cx="972000" cy="0"/>
              </a:xfrm>
              <a:prstGeom prst="line">
                <a:avLst/>
              </a:prstGeom>
              <a:ln w="76200"/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66" name="TextBox 29">
                <a:extLst>
                  <a:ext uri="{FF2B5EF4-FFF2-40B4-BE49-F238E27FC236}">
                    <a16:creationId xmlns:a16="http://schemas.microsoft.com/office/drawing/2014/main" id="{6CC05AA0-0193-3EA9-39AD-51E521621BF9}"/>
                  </a:ext>
                </a:extLst>
              </p:cNvPr>
              <p:cNvSpPr txBox="1"/>
              <p:nvPr/>
            </p:nvSpPr>
            <p:spPr>
              <a:xfrm>
                <a:off x="2220123" y="5702237"/>
                <a:ext cx="8114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noProof="0" dirty="0">
                    <a:solidFill>
                      <a:schemeClr val="accent3"/>
                    </a:solidFill>
                  </a:rPr>
                  <a:t>In + Au </a:t>
                </a:r>
              </a:p>
            </p:txBody>
          </p:sp>
          <p:cxnSp>
            <p:nvCxnSpPr>
              <p:cNvPr id="67" name="Straight Arrow Connector 13">
                <a:extLst>
                  <a:ext uri="{FF2B5EF4-FFF2-40B4-BE49-F238E27FC236}">
                    <a16:creationId xmlns:a16="http://schemas.microsoft.com/office/drawing/2014/main" id="{DC77670C-6190-CB22-191D-39CC61AAF7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63423" y="4240809"/>
                <a:ext cx="162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sm" len="sm"/>
                <a:tailEnd type="triangle" w="sm" len="sm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1A4ED7A0-DF21-6015-8E64-81380E369B6F}"/>
                </a:ext>
              </a:extLst>
            </p:cNvPr>
            <p:cNvSpPr/>
            <p:nvPr/>
          </p:nvSpPr>
          <p:spPr>
            <a:xfrm>
              <a:off x="9714235" y="5010753"/>
              <a:ext cx="1224000" cy="423724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/>
                <a:t>Converter + Probes</a:t>
              </a:r>
            </a:p>
          </p:txBody>
        </p:sp>
      </p:grp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479E6217-F2B6-0F03-B8AA-F281052BE46E}"/>
              </a:ext>
            </a:extLst>
          </p:cNvPr>
          <p:cNvCxnSpPr>
            <a:cxnSpLocks/>
          </p:cNvCxnSpPr>
          <p:nvPr/>
        </p:nvCxnSpPr>
        <p:spPr>
          <a:xfrm flipV="1">
            <a:off x="0" y="1027561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4AAAB86E-4C5D-4639-27E7-CFD4423C57A0}"/>
              </a:ext>
            </a:extLst>
          </p:cNvPr>
          <p:cNvSpPr txBox="1"/>
          <p:nvPr/>
        </p:nvSpPr>
        <p:spPr>
          <a:xfrm>
            <a:off x="233629" y="1193012"/>
            <a:ext cx="136657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noProof="0" dirty="0"/>
              <a:t>Shot 64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DAA0B9-57F7-DF7D-67B3-B7C4ECFB1451}"/>
              </a:ext>
            </a:extLst>
          </p:cNvPr>
          <p:cNvSpPr txBox="1">
            <a:spLocks/>
          </p:cNvSpPr>
          <p:nvPr/>
        </p:nvSpPr>
        <p:spPr>
          <a:xfrm>
            <a:off x="838380" y="-49297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pPr>
              <a:spcBef>
                <a:spcPts val="1001"/>
              </a:spcBef>
            </a:pPr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– Experimental Setup</a:t>
            </a:r>
            <a:b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200" b="1" noProof="0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Neutron Conver Box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FCB16D8-0C6C-5C03-57A4-5649193AE5F8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3" name="Gruppieren 2">
              <a:extLst>
                <a:ext uri="{FF2B5EF4-FFF2-40B4-BE49-F238E27FC236}">
                  <a16:creationId xmlns:a16="http://schemas.microsoft.com/office/drawing/2014/main" id="{A97767BE-51AA-C282-C949-A91FF8FC9E23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36" name="Gerader Verbinder 35">
                <a:extLst>
                  <a:ext uri="{FF2B5EF4-FFF2-40B4-BE49-F238E27FC236}">
                    <a16:creationId xmlns:a16="http://schemas.microsoft.com/office/drawing/2014/main" id="{2C6C1936-F06F-CBF0-3529-2E1F61AFDDE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ieren 37">
                <a:extLst>
                  <a:ext uri="{FF2B5EF4-FFF2-40B4-BE49-F238E27FC236}">
                    <a16:creationId xmlns:a16="http://schemas.microsoft.com/office/drawing/2014/main" id="{8B62EAEE-1826-4E16-B78B-DC1C82C1FAF6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42" name="Textfeld 41">
                  <a:extLst>
                    <a:ext uri="{FF2B5EF4-FFF2-40B4-BE49-F238E27FC236}">
                      <a16:creationId xmlns:a16="http://schemas.microsoft.com/office/drawing/2014/main" id="{680EF387-B5EF-087A-250C-FE6B4F933F1F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43" name="Picture 4">
                  <a:extLst>
                    <a:ext uri="{FF2B5EF4-FFF2-40B4-BE49-F238E27FC236}">
                      <a16:creationId xmlns:a16="http://schemas.microsoft.com/office/drawing/2014/main" id="{27165D64-6B66-6E1F-6588-FC1E00B511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0FD8016A-2CEC-222A-2F8F-DE420C22D8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187723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66A4E-5880-DA06-B1BD-2FF877F4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4F8F2345-D8FB-5B81-DEE4-C82B90CA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F9895DFC-170B-5AB5-1A77-AC861A4ED03F}"/>
              </a:ext>
            </a:extLst>
          </p:cNvPr>
          <p:cNvCxnSpPr>
            <a:cxnSpLocks/>
          </p:cNvCxnSpPr>
          <p:nvPr/>
        </p:nvCxnSpPr>
        <p:spPr>
          <a:xfrm flipV="1">
            <a:off x="0" y="1257700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520101E-F138-F190-FCD9-3743BE4D2DA9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4504897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Cu-Analysis for Neutron Box in Shot 64 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AED3687A-22DD-DC46-0C8C-8CD7DC51FA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7806" y="295305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pic>
        <p:nvPicPr>
          <p:cNvPr id="26" name="Picture 10" descr="A box with foil and a number on it&#10;&#10;Description automatically generated">
            <a:extLst>
              <a:ext uri="{FF2B5EF4-FFF2-40B4-BE49-F238E27FC236}">
                <a16:creationId xmlns:a16="http://schemas.microsoft.com/office/drawing/2014/main" id="{4458ED86-9A6E-6EEA-8D8D-0E427FDDF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297" y="1419095"/>
            <a:ext cx="1592656" cy="1701669"/>
          </a:xfrm>
          <a:prstGeom prst="rect">
            <a:avLst/>
          </a:prstGeom>
        </p:spPr>
      </p:pic>
      <p:sp>
        <p:nvSpPr>
          <p:cNvPr id="11" name="Geschweifte Klammer links 10">
            <a:extLst>
              <a:ext uri="{FF2B5EF4-FFF2-40B4-BE49-F238E27FC236}">
                <a16:creationId xmlns:a16="http://schemas.microsoft.com/office/drawing/2014/main" id="{2C822B23-FCDA-D3FB-943A-6098CE2908DA}"/>
              </a:ext>
            </a:extLst>
          </p:cNvPr>
          <p:cNvSpPr/>
          <p:nvPr/>
        </p:nvSpPr>
        <p:spPr>
          <a:xfrm rot="16200000">
            <a:off x="5992578" y="1770826"/>
            <a:ext cx="170751" cy="1372289"/>
          </a:xfrm>
          <a:prstGeom prst="leftBrace">
            <a:avLst>
              <a:gd name="adj1" fmla="val 8333"/>
              <a:gd name="adj2" fmla="val 477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aphicFrame>
        <p:nvGraphicFramePr>
          <p:cNvPr id="12" name="Tabelle 11">
            <a:extLst>
              <a:ext uri="{FF2B5EF4-FFF2-40B4-BE49-F238E27FC236}">
                <a16:creationId xmlns:a16="http://schemas.microsoft.com/office/drawing/2014/main" id="{C0BE1EC8-3A8A-5218-A82C-377BDB6FB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6058698"/>
              </p:ext>
            </p:extLst>
          </p:nvPr>
        </p:nvGraphicFramePr>
        <p:xfrm>
          <a:off x="267186" y="1525598"/>
          <a:ext cx="7426386" cy="84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662">
                  <a:extLst>
                    <a:ext uri="{9D8B030D-6E8A-4147-A177-3AD203B41FA5}">
                      <a16:colId xmlns:a16="http://schemas.microsoft.com/office/drawing/2014/main" val="2609713152"/>
                    </a:ext>
                  </a:extLst>
                </a:gridCol>
                <a:gridCol w="6150724">
                  <a:extLst>
                    <a:ext uri="{9D8B030D-6E8A-4147-A177-3AD203B41FA5}">
                      <a16:colId xmlns:a16="http://schemas.microsoft.com/office/drawing/2014/main" val="3257364963"/>
                    </a:ext>
                  </a:extLst>
                </a:gridCol>
              </a:tblGrid>
              <a:tr h="3146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Neutron box setup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46881"/>
                  </a:ext>
                </a:extLst>
              </a:tr>
              <a:tr h="2487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Shot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Sequence</a:t>
                      </a: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010071"/>
                  </a:ext>
                </a:extLst>
              </a:tr>
              <a:tr h="2825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64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noProof="0" dirty="0">
                          <a:effectLst/>
                        </a:rPr>
                        <a:t>Small Cu – large Ta – small Ta – gamma probes – 1st–20th small Cu – large Cu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11886"/>
                  </a:ext>
                </a:extLst>
              </a:tr>
            </a:tbl>
          </a:graphicData>
        </a:graphic>
      </p:graphicFrame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9685CC7-231F-2BBE-F6E5-1A47B56BF424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779660" y="2509880"/>
            <a:ext cx="1222876" cy="5972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Geschweifte Klammer links 15">
            <a:extLst>
              <a:ext uri="{FF2B5EF4-FFF2-40B4-BE49-F238E27FC236}">
                <a16:creationId xmlns:a16="http://schemas.microsoft.com/office/drawing/2014/main" id="{5791D5C5-3743-F812-286E-C55DBA37040F}"/>
              </a:ext>
            </a:extLst>
          </p:cNvPr>
          <p:cNvSpPr/>
          <p:nvPr/>
        </p:nvSpPr>
        <p:spPr>
          <a:xfrm rot="16200000">
            <a:off x="1935301" y="2013156"/>
            <a:ext cx="170750" cy="822697"/>
          </a:xfrm>
          <a:prstGeom prst="leftBrace">
            <a:avLst>
              <a:gd name="adj1" fmla="val 8333"/>
              <a:gd name="adj2" fmla="val 477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7E6396E1-76F1-F0D5-25CF-46B4584C98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3636" y="3262867"/>
            <a:ext cx="3893726" cy="2976920"/>
          </a:xfrm>
          <a:prstGeom prst="rect">
            <a:avLst/>
          </a:prstGeom>
        </p:spPr>
      </p:pic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FB8E5F84-E788-6E6C-C49E-287B92A4B649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29" name="Gruppieren 28">
              <a:extLst>
                <a:ext uri="{FF2B5EF4-FFF2-40B4-BE49-F238E27FC236}">
                  <a16:creationId xmlns:a16="http://schemas.microsoft.com/office/drawing/2014/main" id="{4861D8F1-E2DB-0284-20EB-8EDDDA4918B8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32" name="Gerader Verbinder 31">
                <a:extLst>
                  <a:ext uri="{FF2B5EF4-FFF2-40B4-BE49-F238E27FC236}">
                    <a16:creationId xmlns:a16="http://schemas.microsoft.com/office/drawing/2014/main" id="{B41FE480-F86C-CD90-B5F4-3F4748BDA6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uppieren 32">
                <a:extLst>
                  <a:ext uri="{FF2B5EF4-FFF2-40B4-BE49-F238E27FC236}">
                    <a16:creationId xmlns:a16="http://schemas.microsoft.com/office/drawing/2014/main" id="{9CA6A29C-A0BF-5051-D8F2-0F8EE4CDCD2A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40" name="Textfeld 39">
                  <a:extLst>
                    <a:ext uri="{FF2B5EF4-FFF2-40B4-BE49-F238E27FC236}">
                      <a16:creationId xmlns:a16="http://schemas.microsoft.com/office/drawing/2014/main" id="{840FA8EB-C63A-84A8-76ED-B98B8A30C122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41" name="Picture 4">
                  <a:extLst>
                    <a:ext uri="{FF2B5EF4-FFF2-40B4-BE49-F238E27FC236}">
                      <a16:creationId xmlns:a16="http://schemas.microsoft.com/office/drawing/2014/main" id="{AEA5D863-DB1E-DF48-43A4-871A5E6C63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AE6DDB15-417A-5578-FD81-08B42EA2C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Grafik 4">
            <a:extLst>
              <a:ext uri="{FF2B5EF4-FFF2-40B4-BE49-F238E27FC236}">
                <a16:creationId xmlns:a16="http://schemas.microsoft.com/office/drawing/2014/main" id="{EA8E9AB6-4AC5-38C7-A6A0-9B703AA259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396" y="3262331"/>
            <a:ext cx="2649108" cy="269173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D09BD80-CEBB-AAF0-6D75-048B162B12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3006" y="2999866"/>
            <a:ext cx="4205187" cy="3278971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DDB5A4A-769E-3C1F-661F-F6E61A01ECF1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2500394" y="2542346"/>
            <a:ext cx="3547301" cy="6120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1209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C1BBE-466C-C90C-6B42-59A54DB6E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5CA49FA9-6847-A82D-CC91-8FC22E58F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92B8D313-DA3D-939D-3125-EF0EC44BDC43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0747676D-87E2-E594-743E-B53CA7D335A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197037" y="2574393"/>
            <a:ext cx="2847868" cy="3458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Geschweifte Klammer links 5">
            <a:extLst>
              <a:ext uri="{FF2B5EF4-FFF2-40B4-BE49-F238E27FC236}">
                <a16:creationId xmlns:a16="http://schemas.microsoft.com/office/drawing/2014/main" id="{F8ECD11E-ECAE-0E70-5997-987ED653EA77}"/>
              </a:ext>
            </a:extLst>
          </p:cNvPr>
          <p:cNvSpPr/>
          <p:nvPr/>
        </p:nvSpPr>
        <p:spPr>
          <a:xfrm rot="16200000">
            <a:off x="5989876" y="1815997"/>
            <a:ext cx="169474" cy="1347318"/>
          </a:xfrm>
          <a:prstGeom prst="leftBrace">
            <a:avLst>
              <a:gd name="adj1" fmla="val 8333"/>
              <a:gd name="adj2" fmla="val 47795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aphicFrame>
        <p:nvGraphicFramePr>
          <p:cNvPr id="16" name="Tabelle 15">
            <a:extLst>
              <a:ext uri="{FF2B5EF4-FFF2-40B4-BE49-F238E27FC236}">
                <a16:creationId xmlns:a16="http://schemas.microsoft.com/office/drawing/2014/main" id="{2672B018-85C0-BBE7-1CEC-334F1145AE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67696"/>
              </p:ext>
            </p:extLst>
          </p:nvPr>
        </p:nvGraphicFramePr>
        <p:xfrm>
          <a:off x="8003662" y="1425799"/>
          <a:ext cx="3902996" cy="1593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7363">
                  <a:extLst>
                    <a:ext uri="{9D8B030D-6E8A-4147-A177-3AD203B41FA5}">
                      <a16:colId xmlns:a16="http://schemas.microsoft.com/office/drawing/2014/main" val="3126944657"/>
                    </a:ext>
                  </a:extLst>
                </a:gridCol>
                <a:gridCol w="1935633">
                  <a:extLst>
                    <a:ext uri="{9D8B030D-6E8A-4147-A177-3AD203B41FA5}">
                      <a16:colId xmlns:a16="http://schemas.microsoft.com/office/drawing/2014/main" val="2750195443"/>
                    </a:ext>
                  </a:extLst>
                </a:gridCol>
              </a:tblGrid>
              <a:tr h="22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Neutron Source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Neutrons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47746227"/>
                  </a:ext>
                </a:extLst>
              </a:tr>
              <a:tr h="2354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 Cu (1 mm)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4.6E+05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67080334"/>
                  </a:ext>
                </a:extLst>
              </a:tr>
              <a:tr h="22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Ta-Converter (2 mm)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3.6E+07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0028096"/>
                  </a:ext>
                </a:extLst>
              </a:tr>
              <a:tr h="2187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Cu-Stack (20 mm)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3.1E+07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12586289"/>
                  </a:ext>
                </a:extLst>
              </a:tr>
              <a:tr h="22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Au-Probe (1 mm)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2.0E+07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29841675"/>
                  </a:ext>
                </a:extLst>
              </a:tr>
              <a:tr h="22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Ta-Probe (1 mm)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1.2E+07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62759547"/>
                  </a:ext>
                </a:extLst>
              </a:tr>
              <a:tr h="227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Sum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&gt;8.9E+07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64334419"/>
                  </a:ext>
                </a:extLst>
              </a:tr>
            </a:tbl>
          </a:graphicData>
        </a:graphic>
      </p:graphicFrame>
      <p:pic>
        <p:nvPicPr>
          <p:cNvPr id="17" name="Grafik 16">
            <a:extLst>
              <a:ext uri="{FF2B5EF4-FFF2-40B4-BE49-F238E27FC236}">
                <a16:creationId xmlns:a16="http://schemas.microsoft.com/office/drawing/2014/main" id="{4391222C-DC69-94B4-8B97-F0C035CABE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5381" y="3063901"/>
            <a:ext cx="3902996" cy="3221074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949A8B87-8322-D997-7718-8600D943A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396" y="3262331"/>
            <a:ext cx="2649108" cy="2691738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CC718C35-BAA7-5505-1300-2F31B4CCEEEC}"/>
              </a:ext>
            </a:extLst>
          </p:cNvPr>
          <p:cNvSpPr txBox="1"/>
          <p:nvPr/>
        </p:nvSpPr>
        <p:spPr>
          <a:xfrm rot="16200000">
            <a:off x="7566490" y="4469701"/>
            <a:ext cx="73129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noProof="0" dirty="0"/>
              <a:t>Number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F85D8DF-1147-16D0-CF1F-EFE51DF809EC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Cu-Analysis for Neutron Box in Shot 64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0DF7CFB9-DAEC-540E-CD83-D589FAEAEB8C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5" name="Gruppieren 14">
              <a:extLst>
                <a:ext uri="{FF2B5EF4-FFF2-40B4-BE49-F238E27FC236}">
                  <a16:creationId xmlns:a16="http://schemas.microsoft.com/office/drawing/2014/main" id="{D94F6E33-58D7-94BB-B31A-E9B069CCDBDA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20" name="Gerader Verbinder 19">
                <a:extLst>
                  <a:ext uri="{FF2B5EF4-FFF2-40B4-BE49-F238E27FC236}">
                    <a16:creationId xmlns:a16="http://schemas.microsoft.com/office/drawing/2014/main" id="{42A1F1F4-C2E9-5911-2435-DDEBD769F1E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" name="Gruppieren 20">
                <a:extLst>
                  <a:ext uri="{FF2B5EF4-FFF2-40B4-BE49-F238E27FC236}">
                    <a16:creationId xmlns:a16="http://schemas.microsoft.com/office/drawing/2014/main" id="{2C52DD67-3F10-122F-9057-309D90A9870F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4" name="Textfeld 23">
                  <a:extLst>
                    <a:ext uri="{FF2B5EF4-FFF2-40B4-BE49-F238E27FC236}">
                      <a16:creationId xmlns:a16="http://schemas.microsoft.com/office/drawing/2014/main" id="{59A4DC08-A61E-DE70-2C37-D1F572C13C80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8" name="Picture 4">
                  <a:extLst>
                    <a:ext uri="{FF2B5EF4-FFF2-40B4-BE49-F238E27FC236}">
                      <a16:creationId xmlns:a16="http://schemas.microsoft.com/office/drawing/2014/main" id="{02F6EE05-6FC9-4F4A-A99F-F0DD08831B3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88FDB256-FF95-2CC5-0BB0-963435516B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30" name="Tabelle 29">
            <a:extLst>
              <a:ext uri="{FF2B5EF4-FFF2-40B4-BE49-F238E27FC236}">
                <a16:creationId xmlns:a16="http://schemas.microsoft.com/office/drawing/2014/main" id="{B94A319E-696B-0021-FD21-027029E7B6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391428"/>
              </p:ext>
            </p:extLst>
          </p:nvPr>
        </p:nvGraphicFramePr>
        <p:xfrm>
          <a:off x="267186" y="1525598"/>
          <a:ext cx="7426386" cy="84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5662">
                  <a:extLst>
                    <a:ext uri="{9D8B030D-6E8A-4147-A177-3AD203B41FA5}">
                      <a16:colId xmlns:a16="http://schemas.microsoft.com/office/drawing/2014/main" val="2609713152"/>
                    </a:ext>
                  </a:extLst>
                </a:gridCol>
                <a:gridCol w="6150724">
                  <a:extLst>
                    <a:ext uri="{9D8B030D-6E8A-4147-A177-3AD203B41FA5}">
                      <a16:colId xmlns:a16="http://schemas.microsoft.com/office/drawing/2014/main" val="3257364963"/>
                    </a:ext>
                  </a:extLst>
                </a:gridCol>
              </a:tblGrid>
              <a:tr h="314692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Neutron box setup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446881"/>
                  </a:ext>
                </a:extLst>
              </a:tr>
              <a:tr h="2487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Shot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Sequence</a:t>
                      </a: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010071"/>
                  </a:ext>
                </a:extLst>
              </a:tr>
              <a:tr h="2825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noProof="0" dirty="0">
                          <a:effectLst/>
                        </a:rPr>
                        <a:t>64</a:t>
                      </a:r>
                      <a:endParaRPr lang="en-US" sz="1400" b="1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u="none" strike="noStrike" noProof="0" dirty="0">
                          <a:effectLst/>
                        </a:rPr>
                        <a:t>Small Cu – large Ta – small Ta – gamma probes – 1st–20th small Cu – large Cu</a:t>
                      </a:r>
                      <a:endParaRPr lang="en-US" sz="14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2" marR="5442" marT="5442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3411886"/>
                  </a:ext>
                </a:extLst>
              </a:tr>
            </a:tbl>
          </a:graphicData>
        </a:graphic>
      </p:graphicFrame>
      <p:pic>
        <p:nvPicPr>
          <p:cNvPr id="8" name="Grafik 7">
            <a:extLst>
              <a:ext uri="{FF2B5EF4-FFF2-40B4-BE49-F238E27FC236}">
                <a16:creationId xmlns:a16="http://schemas.microsoft.com/office/drawing/2014/main" id="{13AE9377-A133-AF23-EFD2-493B0D2777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3006" y="2999866"/>
            <a:ext cx="4205187" cy="3278971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855A64B-CE00-FCAB-13B2-36DE910504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1153" y="3120213"/>
            <a:ext cx="4071451" cy="324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358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953AE-0A35-82EE-C1D2-3CF29731E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46C8435B-6B0D-6C38-AE91-4055FA80C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19E75429-136F-5565-80A0-0394333AD700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2BCD38B6-3597-0D1C-76E1-40C277661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3" y="2573669"/>
            <a:ext cx="8714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442DF26-3664-A6A9-A16F-A849BBFFA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020" y="1605942"/>
            <a:ext cx="3532153" cy="268531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FA267030-8586-77EF-0A7F-0AA1DC98A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66" y="1571786"/>
            <a:ext cx="3532153" cy="271947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elle 11">
                <a:extLst>
                  <a:ext uri="{FF2B5EF4-FFF2-40B4-BE49-F238E27FC236}">
                    <a16:creationId xmlns:a16="http://schemas.microsoft.com/office/drawing/2014/main" id="{2C8101C8-8006-B05F-6B40-144C15FA8D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322134"/>
                  </p:ext>
                </p:extLst>
              </p:nvPr>
            </p:nvGraphicFramePr>
            <p:xfrm>
              <a:off x="2248148" y="4917479"/>
              <a:ext cx="7456579" cy="963765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1969630">
                      <a:extLst>
                        <a:ext uri="{9D8B030D-6E8A-4147-A177-3AD203B41FA5}">
                          <a16:colId xmlns:a16="http://schemas.microsoft.com/office/drawing/2014/main" val="386391849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656192030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1064545215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915227159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1065844021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153824864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3938839030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80021313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3632414593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363543147"/>
                        </a:ext>
                      </a:extLst>
                    </a:gridCol>
                  </a:tblGrid>
                  <a:tr h="3212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Shot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36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38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46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47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51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52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5798710"/>
                      </a:ext>
                    </a:extLst>
                  </a:tr>
                  <a:tr h="3212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kern="0" noProof="0" dirty="0">
                              <a:effectLst/>
                            </a:rPr>
                            <a:t> (TLD) / °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26.0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56.3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10.9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13.2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13.4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17.2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15.3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19.0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23.9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514884751"/>
                      </a:ext>
                    </a:extLst>
                  </a:tr>
                  <a:tr h="3212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  <m:sub>
                                  <m:r>
                                    <a:rPr lang="en-US" sz="1400" b="0" noProof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400" kern="100" noProof="0" dirty="0">
                              <a:effectLst/>
                            </a:rPr>
                            <a:t> (Cu-Scans) / °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20.7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14.5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23.0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403087148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elle 11">
                <a:extLst>
                  <a:ext uri="{FF2B5EF4-FFF2-40B4-BE49-F238E27FC236}">
                    <a16:creationId xmlns:a16="http://schemas.microsoft.com/office/drawing/2014/main" id="{2C8101C8-8006-B05F-6B40-144C15FA8DE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3322134"/>
                  </p:ext>
                </p:extLst>
              </p:nvPr>
            </p:nvGraphicFramePr>
            <p:xfrm>
              <a:off x="2248148" y="4917479"/>
              <a:ext cx="7456579" cy="963765"/>
            </p:xfrm>
            <a:graphic>
              <a:graphicData uri="http://schemas.openxmlformats.org/drawingml/2006/table">
                <a:tbl>
                  <a:tblPr firstRow="1" firstCol="1" bandRow="1">
                    <a:tableStyleId>{93296810-A885-4BE3-A3E7-6D5BEEA58F35}</a:tableStyleId>
                  </a:tblPr>
                  <a:tblGrid>
                    <a:gridCol w="1969630">
                      <a:extLst>
                        <a:ext uri="{9D8B030D-6E8A-4147-A177-3AD203B41FA5}">
                          <a16:colId xmlns:a16="http://schemas.microsoft.com/office/drawing/2014/main" val="386391849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656192030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1064545215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915227159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1065844021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153824864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3938839030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80021313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3632414593"/>
                        </a:ext>
                      </a:extLst>
                    </a:gridCol>
                    <a:gridCol w="609661">
                      <a:extLst>
                        <a:ext uri="{9D8B030D-6E8A-4147-A177-3AD203B41FA5}">
                          <a16:colId xmlns:a16="http://schemas.microsoft.com/office/drawing/2014/main" val="2363543147"/>
                        </a:ext>
                      </a:extLst>
                    </a:gridCol>
                  </a:tblGrid>
                  <a:tr h="321255"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Shot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36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38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46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47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48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51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52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>
                        <a:solidFill>
                          <a:schemeClr val="accent3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95798710"/>
                      </a:ext>
                    </a:extLst>
                  </a:tr>
                  <a:tr h="3212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4450" marR="44450" marT="0" marB="0" anchor="ctr">
                        <a:blipFill>
                          <a:blip r:embed="rId6"/>
                          <a:stretch>
                            <a:fillRect l="-310" t="-101887" r="-280495" b="-1188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26.0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0" noProof="0" dirty="0">
                              <a:effectLst/>
                            </a:rPr>
                            <a:t>56.3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10.9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13.2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13.4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17.2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15.3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19.0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0" noProof="0" dirty="0">
                              <a:effectLst/>
                            </a:rPr>
                            <a:t>23.9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514884751"/>
                      </a:ext>
                    </a:extLst>
                  </a:tr>
                  <a:tr h="32125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4450" marR="44450" marT="0" marB="0" anchor="ctr">
                        <a:blipFill>
                          <a:blip r:embed="rId6"/>
                          <a:stretch>
                            <a:fillRect l="-310" t="-201887" r="-280495" b="-188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20.7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15000"/>
                            </a:lnSpc>
                            <a:spcAft>
                              <a:spcPts val="800"/>
                            </a:spcAft>
                          </a:pPr>
                          <a:r>
                            <a:rPr lang="en-US" sz="1400" kern="100" noProof="0" dirty="0">
                              <a:effectLst/>
                            </a:rPr>
                            <a:t>X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14.5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14.8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14.4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80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kern="100" noProof="0" dirty="0">
                              <a:effectLst/>
                            </a:rPr>
                            <a:t>23.0</a:t>
                          </a:r>
                          <a:endParaRPr lang="en-US" sz="1400" kern="100" noProof="0" dirty="0">
                            <a:effectLst/>
                            <a:latin typeface="+mn-lt"/>
                            <a:ea typeface="Aptos" panose="020B000402020202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44450" marR="44450" marT="0" marB="0" anchor="ctr"/>
                    </a:tc>
                    <a:extLst>
                      <a:ext uri="{0D108BD9-81ED-4DB2-BD59-A6C34878D82A}">
                        <a16:rowId xmlns:a16="http://schemas.microsoft.com/office/drawing/2014/main" val="4030871481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22" name="Tabelle 21">
            <a:extLst>
              <a:ext uri="{FF2B5EF4-FFF2-40B4-BE49-F238E27FC236}">
                <a16:creationId xmlns:a16="http://schemas.microsoft.com/office/drawing/2014/main" id="{8A54857A-71D6-040E-8DDF-19441487C8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7509216"/>
              </p:ext>
            </p:extLst>
          </p:nvPr>
        </p:nvGraphicFramePr>
        <p:xfrm>
          <a:off x="7465498" y="1467899"/>
          <a:ext cx="4609036" cy="2941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3929">
                  <a:extLst>
                    <a:ext uri="{9D8B030D-6E8A-4147-A177-3AD203B41FA5}">
                      <a16:colId xmlns:a16="http://schemas.microsoft.com/office/drawing/2014/main" val="3554900347"/>
                    </a:ext>
                  </a:extLst>
                </a:gridCol>
                <a:gridCol w="2523240">
                  <a:extLst>
                    <a:ext uri="{9D8B030D-6E8A-4147-A177-3AD203B41FA5}">
                      <a16:colId xmlns:a16="http://schemas.microsoft.com/office/drawing/2014/main" val="1732138029"/>
                    </a:ext>
                  </a:extLst>
                </a:gridCol>
                <a:gridCol w="1321867">
                  <a:extLst>
                    <a:ext uri="{9D8B030D-6E8A-4147-A177-3AD203B41FA5}">
                      <a16:colId xmlns:a16="http://schemas.microsoft.com/office/drawing/2014/main" val="903701039"/>
                    </a:ext>
                  </a:extLst>
                </a:gridCol>
              </a:tblGrid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Shot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Target </a:t>
                      </a:r>
                      <a:r>
                        <a:rPr lang="en-US" sz="1200" kern="0" noProof="0" dirty="0">
                          <a:effectLst/>
                        </a:rPr>
                        <a:t>(all with ns-pulse)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Pulse Duration / fs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6431326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(8 mg/cc, 300 µm) + 1 mm Ta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2601870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38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 mm Ta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418015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+ 110 µm Pb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455537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+ 10 µm Au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19659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+ 1 mm Pb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49303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47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1300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6219800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48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69897205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51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2500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7072649"/>
                  </a:ext>
                </a:extLst>
              </a:tr>
              <a:tr h="2850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Foam (2 mg/cc, 800 µm)  </a:t>
                      </a:r>
                      <a:br>
                        <a:rPr lang="en-US" sz="1100" kern="0" noProof="0" dirty="0">
                          <a:effectLst/>
                        </a:rPr>
                      </a:br>
                      <a:r>
                        <a:rPr lang="en-US" sz="1100" kern="0" noProof="0" dirty="0">
                          <a:effectLst/>
                        </a:rPr>
                        <a:t>+ 2 mm Pb + 1 mm Au</a:t>
                      </a:r>
                      <a:endParaRPr lang="en-US" sz="11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650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96185636"/>
                  </a:ext>
                </a:extLst>
              </a:tr>
            </a:tbl>
          </a:graphicData>
        </a:graphic>
      </p:graphicFrame>
      <p:sp>
        <p:nvSpPr>
          <p:cNvPr id="11" name="Textfeld 10">
            <a:extLst>
              <a:ext uri="{FF2B5EF4-FFF2-40B4-BE49-F238E27FC236}">
                <a16:creationId xmlns:a16="http://schemas.microsoft.com/office/drawing/2014/main" id="{884E5BAF-6596-CBB2-A49E-640DF9F0B6F2}"/>
              </a:ext>
            </a:extLst>
          </p:cNvPr>
          <p:cNvSpPr txBox="1"/>
          <p:nvPr/>
        </p:nvSpPr>
        <p:spPr>
          <a:xfrm>
            <a:off x="240212" y="1484267"/>
            <a:ext cx="340940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/>
              <a:t>TLD-Results in Forward Direction (+3.5°)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77655A0-8B0A-E9DC-533B-DCD30A3D2E41}"/>
              </a:ext>
            </a:extLst>
          </p:cNvPr>
          <p:cNvSpPr txBox="1"/>
          <p:nvPr/>
        </p:nvSpPr>
        <p:spPr>
          <a:xfrm>
            <a:off x="3846356" y="1484555"/>
            <a:ext cx="329613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0" dirty="0"/>
              <a:t>TLD-Results in 20° Direction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4AFD86E-4A99-41CA-BB7E-8329925E6E20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P-23-00193 - Results</a:t>
            </a:r>
            <a:br>
              <a:rPr lang="en-US" sz="2800" noProof="0" dirty="0">
                <a:latin typeface="Calibri" pitchFamily="18"/>
              </a:rPr>
            </a:br>
            <a:r>
              <a:rPr lang="en-US" sz="2000" b="1" noProof="0" dirty="0">
                <a:solidFill>
                  <a:schemeClr val="accent4">
                    <a:lumMod val="50000"/>
                  </a:schemeClr>
                </a:solidFill>
                <a:latin typeface="Calibri" pitchFamily="18"/>
              </a:rPr>
              <a:t>TLD-Analysis </a:t>
            </a: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AFA50CEE-E485-A2F8-E464-DA76CA59DD01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0E4D423C-2C3A-9ADC-2009-897730F56DE2}"/>
                </a:ext>
              </a:extLst>
            </p:cNvPr>
            <p:cNvGrpSpPr/>
            <p:nvPr/>
          </p:nvGrpSpPr>
          <p:grpSpPr>
            <a:xfrm>
              <a:off x="0" y="6401834"/>
              <a:ext cx="12192000" cy="403111"/>
              <a:chOff x="0" y="6401834"/>
              <a:chExt cx="12192000" cy="403111"/>
            </a:xfrm>
          </p:grpSpPr>
          <p:cxnSp>
            <p:nvCxnSpPr>
              <p:cNvPr id="18" name="Gerader Verbinder 17">
                <a:extLst>
                  <a:ext uri="{FF2B5EF4-FFF2-40B4-BE49-F238E27FC236}">
                    <a16:creationId xmlns:a16="http://schemas.microsoft.com/office/drawing/2014/main" id="{D5155ADB-8E3C-F606-DD61-81F8421BB2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0" y="6401834"/>
                <a:ext cx="12192000" cy="7815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uppieren 18">
                <a:extLst>
                  <a:ext uri="{FF2B5EF4-FFF2-40B4-BE49-F238E27FC236}">
                    <a16:creationId xmlns:a16="http://schemas.microsoft.com/office/drawing/2014/main" id="{C55D8E19-D402-9D0B-2961-BF74EBF1E5DD}"/>
                  </a:ext>
                </a:extLst>
              </p:cNvPr>
              <p:cNvGrpSpPr/>
              <p:nvPr/>
            </p:nvGrpSpPr>
            <p:grpSpPr>
              <a:xfrm>
                <a:off x="535437" y="6495477"/>
                <a:ext cx="9144000" cy="309468"/>
                <a:chOff x="495680" y="6487663"/>
                <a:chExt cx="9144000" cy="309468"/>
              </a:xfrm>
            </p:grpSpPr>
            <p:sp>
              <p:nvSpPr>
                <p:cNvPr id="25" name="Textfeld 24">
                  <a:extLst>
                    <a:ext uri="{FF2B5EF4-FFF2-40B4-BE49-F238E27FC236}">
                      <a16:creationId xmlns:a16="http://schemas.microsoft.com/office/drawing/2014/main" id="{4EA9BD4F-33C9-BC1B-929F-DC2AD67679F5}"/>
                    </a:ext>
                  </a:extLst>
                </p:cNvPr>
                <p:cNvSpPr txBox="1"/>
                <p:nvPr/>
              </p:nvSpPr>
              <p:spPr>
                <a:xfrm>
                  <a:off x="495680" y="6489354"/>
                  <a:ext cx="914400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400" noProof="0" dirty="0"/>
                    <a:t>                   19.10.2026		                                                         Sebastian Busch </a:t>
                  </a:r>
                </a:p>
              </p:txBody>
            </p:sp>
            <p:pic>
              <p:nvPicPr>
                <p:cNvPr id="27" name="Picture 4">
                  <a:extLst>
                    <a:ext uri="{FF2B5EF4-FFF2-40B4-BE49-F238E27FC236}">
                      <a16:creationId xmlns:a16="http://schemas.microsoft.com/office/drawing/2014/main" id="{87F94B5C-0926-DA56-8DFC-CC9E47B3ED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79668" y="6487663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186163FA-A91D-0E62-1011-3171974655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0067" y="6541539"/>
              <a:ext cx="445654" cy="247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3357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le 4">
            <a:extLst>
              <a:ext uri="{FF2B5EF4-FFF2-40B4-BE49-F238E27FC236}">
                <a16:creationId xmlns:a16="http://schemas.microsoft.com/office/drawing/2014/main" id="{9073EA7A-4B86-B693-4EEC-4E7AED83E84C}"/>
              </a:ext>
            </a:extLst>
          </p:cNvPr>
          <p:cNvGraphicFramePr>
            <a:graphicFrameLocks noGrp="1"/>
          </p:cNvGraphicFramePr>
          <p:nvPr/>
        </p:nvGraphicFramePr>
        <p:xfrm>
          <a:off x="1340242" y="3020516"/>
          <a:ext cx="9252568" cy="2619091"/>
        </p:xfrm>
        <a:graphic>
          <a:graphicData uri="http://schemas.openxmlformats.org/drawingml/2006/table">
            <a:tbl>
              <a:tblPr>
                <a:tableStyleId>{B301B821-A1FF-4177-AEE7-76D212191A09}</a:tableStyleId>
              </a:tblPr>
              <a:tblGrid>
                <a:gridCol w="1212317">
                  <a:extLst>
                    <a:ext uri="{9D8B030D-6E8A-4147-A177-3AD203B41FA5}">
                      <a16:colId xmlns:a16="http://schemas.microsoft.com/office/drawing/2014/main" val="2997593599"/>
                    </a:ext>
                  </a:extLst>
                </a:gridCol>
                <a:gridCol w="653843">
                  <a:extLst>
                    <a:ext uri="{9D8B030D-6E8A-4147-A177-3AD203B41FA5}">
                      <a16:colId xmlns:a16="http://schemas.microsoft.com/office/drawing/2014/main" val="1807579021"/>
                    </a:ext>
                  </a:extLst>
                </a:gridCol>
                <a:gridCol w="1794476">
                  <a:extLst>
                    <a:ext uri="{9D8B030D-6E8A-4147-A177-3AD203B41FA5}">
                      <a16:colId xmlns:a16="http://schemas.microsoft.com/office/drawing/2014/main" val="232155522"/>
                    </a:ext>
                  </a:extLst>
                </a:gridCol>
                <a:gridCol w="1397983">
                  <a:extLst>
                    <a:ext uri="{9D8B030D-6E8A-4147-A177-3AD203B41FA5}">
                      <a16:colId xmlns:a16="http://schemas.microsoft.com/office/drawing/2014/main" val="3134865123"/>
                    </a:ext>
                  </a:extLst>
                </a:gridCol>
                <a:gridCol w="1397983">
                  <a:extLst>
                    <a:ext uri="{9D8B030D-6E8A-4147-A177-3AD203B41FA5}">
                      <a16:colId xmlns:a16="http://schemas.microsoft.com/office/drawing/2014/main" val="4029566770"/>
                    </a:ext>
                  </a:extLst>
                </a:gridCol>
                <a:gridCol w="1397983">
                  <a:extLst>
                    <a:ext uri="{9D8B030D-6E8A-4147-A177-3AD203B41FA5}">
                      <a16:colId xmlns:a16="http://schemas.microsoft.com/office/drawing/2014/main" val="2616325244"/>
                    </a:ext>
                  </a:extLst>
                </a:gridCol>
                <a:gridCol w="1397983">
                  <a:extLst>
                    <a:ext uri="{9D8B030D-6E8A-4147-A177-3AD203B41FA5}">
                      <a16:colId xmlns:a16="http://schemas.microsoft.com/office/drawing/2014/main" val="3489225184"/>
                    </a:ext>
                  </a:extLst>
                </a:gridCol>
              </a:tblGrid>
              <a:tr h="260165">
                <a:tc rowSpan="2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Experiment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Shot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Number of Activated Nuclei (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196</a:t>
                      </a:r>
                      <a:r>
                        <a:rPr lang="en-US" sz="1400" b="1" u="none" strike="noStrike" dirty="0">
                          <a:effectLst/>
                        </a:rPr>
                        <a:t>Au)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Activations At 1m Per 1g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1425704"/>
                  </a:ext>
                </a:extLst>
              </a:tr>
              <a:tr h="4386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de-D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Per J </a:t>
                      </a:r>
                      <a:br>
                        <a:rPr lang="en-US" sz="1400" b="1" u="none" strike="noStrike" dirty="0">
                          <a:effectLst/>
                        </a:rPr>
                      </a:br>
                      <a:r>
                        <a:rPr lang="en-US" sz="1400" b="1" u="none" strike="noStrike" dirty="0">
                          <a:effectLst/>
                        </a:rPr>
                        <a:t>(Total)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Per J </a:t>
                      </a:r>
                      <a:br>
                        <a:rPr lang="en-US" sz="1400" b="1" u="none" strike="noStrike" dirty="0">
                          <a:effectLst/>
                        </a:rPr>
                      </a:br>
                      <a:r>
                        <a:rPr lang="en-US" sz="1400" b="1" u="none" strike="noStrike" dirty="0">
                          <a:effectLst/>
                        </a:rPr>
                        <a:t>(&gt;10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18</a:t>
                      </a:r>
                      <a:r>
                        <a:rPr lang="en-US" sz="1400" b="1" u="none" strike="noStrike" baseline="0" dirty="0">
                          <a:effectLst/>
                        </a:rPr>
                        <a:t> </a:t>
                      </a:r>
                      <a:r>
                        <a:rPr lang="de-DE" sz="1400" b="1" dirty="0"/>
                        <a:t>W/cm</a:t>
                      </a:r>
                      <a:r>
                        <a:rPr lang="de-DE" sz="1400" b="1" baseline="30000" dirty="0"/>
                        <a:t>2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u="none" strike="noStrike" dirty="0">
                          <a:effectLst/>
                        </a:rPr>
                        <a:t>Per J </a:t>
                      </a:r>
                      <a:br>
                        <a:rPr lang="en-US" sz="1400" b="1" u="none" strike="noStrike" dirty="0">
                          <a:effectLst/>
                        </a:rPr>
                      </a:br>
                      <a:r>
                        <a:rPr lang="en-US" sz="1400" b="1" u="none" strike="noStrike" dirty="0">
                          <a:effectLst/>
                        </a:rPr>
                        <a:t>(&gt;10</a:t>
                      </a:r>
                      <a:r>
                        <a:rPr lang="en-US" sz="1400" b="1" u="none" strike="noStrike" baseline="30000" dirty="0">
                          <a:effectLst/>
                        </a:rPr>
                        <a:t>17 </a:t>
                      </a:r>
                      <a:r>
                        <a:rPr lang="de-DE" sz="1400" b="1" dirty="0"/>
                        <a:t>W/cm</a:t>
                      </a:r>
                      <a:r>
                        <a:rPr lang="de-DE" sz="1400" b="1" baseline="30000" dirty="0"/>
                        <a:t>2</a:t>
                      </a:r>
                      <a:r>
                        <a:rPr lang="en-US" sz="1400" b="1" u="none" strike="noStrike" dirty="0">
                          <a:effectLst/>
                        </a:rPr>
                        <a:t>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597180"/>
                  </a:ext>
                </a:extLst>
              </a:tr>
              <a:tr h="320040">
                <a:tc rowSpan="4">
                  <a:txBody>
                    <a:bodyPr/>
                    <a:lstStyle/>
                    <a:p>
                      <a:pPr algn="ctr" fontAlgn="ctr">
                        <a:spcBef>
                          <a:spcPts val="600"/>
                        </a:spcBef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ARC-like (2024)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46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1.37E+06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2.01E+03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6.71E+01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2.89E+03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1.53E+02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12679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47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1.37E+06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2.02E+03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6.72E+01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-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1.39E+02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465246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48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3.06E+06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4.50E+03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1.50E+02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6.47E+03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3.41E+02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101687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51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1.90E+06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2.80E+03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9.32E+01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-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6.12E+02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6411717"/>
                  </a:ext>
                </a:extLst>
              </a:tr>
              <a:tr h="320040">
                <a:tc rowSpan="2"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b="1" u="none" strike="noStrike" dirty="0">
                          <a:effectLst/>
                        </a:rPr>
                        <a:t>NIF/ARC 2026 (avg.1-14 probes)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2.64E+06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2.97E+04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1.07E+02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2.47E+03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2.06E+02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349395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de-D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3.16E+06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3.50E+04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1.27E+02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1.40E+03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spcBef>
                          <a:spcPts val="600"/>
                        </a:spcBef>
                        <a:buNone/>
                      </a:pPr>
                      <a:r>
                        <a:rPr lang="en-US" sz="1400" u="none" strike="noStrike" dirty="0">
                          <a:effectLst/>
                        </a:rPr>
                        <a:t>2.52E+02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912616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0255C728-C8C9-BC84-0FC5-D1D01809C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640" y="523934"/>
            <a:ext cx="4305301" cy="1917655"/>
          </a:xfrm>
          <a:prstGeom prst="rect">
            <a:avLst/>
          </a:prstGeom>
        </p:spPr>
      </p:pic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9DF687E9-F355-9507-543E-CBE247B062FD}"/>
              </a:ext>
            </a:extLst>
          </p:cNvPr>
          <p:cNvGraphicFramePr>
            <a:graphicFrameLocks noGrp="1"/>
          </p:cNvGraphicFramePr>
          <p:nvPr/>
        </p:nvGraphicFramePr>
        <p:xfrm>
          <a:off x="486422" y="595865"/>
          <a:ext cx="5938655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7731">
                  <a:extLst>
                    <a:ext uri="{9D8B030D-6E8A-4147-A177-3AD203B41FA5}">
                      <a16:colId xmlns:a16="http://schemas.microsoft.com/office/drawing/2014/main" val="447832238"/>
                    </a:ext>
                  </a:extLst>
                </a:gridCol>
                <a:gridCol w="1187731">
                  <a:extLst>
                    <a:ext uri="{9D8B030D-6E8A-4147-A177-3AD203B41FA5}">
                      <a16:colId xmlns:a16="http://schemas.microsoft.com/office/drawing/2014/main" val="186963818"/>
                    </a:ext>
                  </a:extLst>
                </a:gridCol>
                <a:gridCol w="1187731">
                  <a:extLst>
                    <a:ext uri="{9D8B030D-6E8A-4147-A177-3AD203B41FA5}">
                      <a16:colId xmlns:a16="http://schemas.microsoft.com/office/drawing/2014/main" val="1278808480"/>
                    </a:ext>
                  </a:extLst>
                </a:gridCol>
                <a:gridCol w="1187731">
                  <a:extLst>
                    <a:ext uri="{9D8B030D-6E8A-4147-A177-3AD203B41FA5}">
                      <a16:colId xmlns:a16="http://schemas.microsoft.com/office/drawing/2014/main" val="1716319965"/>
                    </a:ext>
                  </a:extLst>
                </a:gridCol>
                <a:gridCol w="1187731">
                  <a:extLst>
                    <a:ext uri="{9D8B030D-6E8A-4147-A177-3AD203B41FA5}">
                      <a16:colId xmlns:a16="http://schemas.microsoft.com/office/drawing/2014/main" val="1926747036"/>
                    </a:ext>
                  </a:extLst>
                </a:gridCol>
              </a:tblGrid>
              <a:tr h="320040">
                <a:tc rowSpan="2"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Shot</a:t>
                      </a:r>
                      <a:endParaRPr lang="en-US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/>
                        <a:t>Pulse </a:t>
                      </a:r>
                      <a:r>
                        <a:rPr lang="de-DE" sz="1400" dirty="0" err="1"/>
                        <a:t>duration</a:t>
                      </a:r>
                      <a:r>
                        <a:rPr lang="de-DE" sz="1400" dirty="0"/>
                        <a:t> / </a:t>
                      </a:r>
                      <a:r>
                        <a:rPr lang="de-DE" sz="1400" dirty="0" err="1"/>
                        <a:t>fs</a:t>
                      </a:r>
                      <a:endParaRPr lang="en-US" sz="1400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Laser Energy Above: </a:t>
                      </a:r>
                      <a:endParaRPr lang="en-US" sz="1400" dirty="0"/>
                    </a:p>
                  </a:txBody>
                  <a:tcPr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35862"/>
                  </a:ext>
                </a:extLst>
              </a:tr>
              <a:tr h="3200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de-DE" sz="1400" b="0" baseline="30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18</a:t>
                      </a:r>
                      <a:r>
                        <a:rPr lang="de-DE" sz="1400" b="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W/cm</a:t>
                      </a:r>
                      <a:r>
                        <a:rPr lang="de-DE" sz="1400" b="0" baseline="30000" dirty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400" b="0" baseline="30000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de-DE" sz="1400" b="1" baseline="30000" dirty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de-DE" sz="1400" b="1" dirty="0">
                          <a:solidFill>
                            <a:schemeClr val="bg1"/>
                          </a:solidFill>
                        </a:rPr>
                        <a:t> W/cm</a:t>
                      </a:r>
                      <a:r>
                        <a:rPr lang="de-DE" sz="1400" b="1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4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b="1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en-US" sz="1400" b="1" baseline="30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23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46, 48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650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0.70 J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13.19 J</a:t>
                      </a:r>
                      <a:endParaRPr lang="en-US" sz="1400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~30 J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191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47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1300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14.51 J</a:t>
                      </a:r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0800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51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2500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4.57 J</a:t>
                      </a:r>
                      <a:endParaRPr lang="en-US" sz="1400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5534721"/>
                  </a:ext>
                </a:extLst>
              </a:tr>
            </a:tbl>
          </a:graphicData>
        </a:graphic>
      </p:graphicFrame>
      <p:sp>
        <p:nvSpPr>
          <p:cNvPr id="9" name="Textfeld 8">
            <a:extLst>
              <a:ext uri="{FF2B5EF4-FFF2-40B4-BE49-F238E27FC236}">
                <a16:creationId xmlns:a16="http://schemas.microsoft.com/office/drawing/2014/main" id="{9023E97E-509B-9E65-DEFB-749800252911}"/>
              </a:ext>
            </a:extLst>
          </p:cNvPr>
          <p:cNvSpPr txBox="1"/>
          <p:nvPr/>
        </p:nvSpPr>
        <p:spPr>
          <a:xfrm>
            <a:off x="2548993" y="5796278"/>
            <a:ext cx="653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Same order of magnitude for number of activated </a:t>
            </a:r>
            <a:r>
              <a:rPr lang="en-US" b="1" baseline="30000" dirty="0"/>
              <a:t>196</a:t>
            </a:r>
            <a:r>
              <a:rPr lang="en-US" b="1" dirty="0"/>
              <a:t>Au nuclei per laser energy for PHELIX- &amp; ARC/NIF-experiment.</a:t>
            </a:r>
            <a:endParaRPr lang="en-US" b="1" dirty="0">
              <a:effectLst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263A88E-48F4-12BC-9367-3431059DD47D}"/>
              </a:ext>
            </a:extLst>
          </p:cNvPr>
          <p:cNvSpPr txBox="1"/>
          <p:nvPr/>
        </p:nvSpPr>
        <p:spPr>
          <a:xfrm>
            <a:off x="638849" y="226533"/>
            <a:ext cx="5327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PHELIX: </a:t>
            </a:r>
            <a:endParaRPr lang="en-US" b="1" dirty="0">
              <a:effectLst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F1BDC4B-F2B2-EA0A-2487-DE8800A65065}"/>
              </a:ext>
            </a:extLst>
          </p:cNvPr>
          <p:cNvSpPr txBox="1"/>
          <p:nvPr/>
        </p:nvSpPr>
        <p:spPr>
          <a:xfrm>
            <a:off x="6562640" y="217843"/>
            <a:ext cx="43053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effectLst/>
              </a:rPr>
              <a:t>N</a:t>
            </a:r>
            <a:r>
              <a:rPr lang="en-US" b="1" dirty="0">
                <a:effectLst/>
              </a:rPr>
              <a:t>IF/ARC:</a:t>
            </a:r>
          </a:p>
        </p:txBody>
      </p:sp>
    </p:spTree>
    <p:extLst>
      <p:ext uri="{BB962C8B-B14F-4D97-AF65-F5344CB8AC3E}">
        <p14:creationId xmlns:p14="http://schemas.microsoft.com/office/powerpoint/2010/main" val="2973566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B6668-5EE2-9945-E971-3E93D7B14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8F093D4B-A377-78E4-04E1-1F0F37F8C5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53D155B0-0B23-FC2B-85EA-39F30E4D0584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8" name="Textfeld 27">
            <a:extLst>
              <a:ext uri="{FF2B5EF4-FFF2-40B4-BE49-F238E27FC236}">
                <a16:creationId xmlns:a16="http://schemas.microsoft.com/office/drawing/2014/main" id="{19D124C3-962F-4A7C-A5BE-FDAE09EBB5ED}"/>
              </a:ext>
            </a:extLst>
          </p:cNvPr>
          <p:cNvSpPr txBox="1"/>
          <p:nvPr/>
        </p:nvSpPr>
        <p:spPr>
          <a:xfrm>
            <a:off x="4574651" y="2149664"/>
            <a:ext cx="1951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noProof="0" dirty="0"/>
              <a:t> Mix- &amp; </a:t>
            </a:r>
            <a:r>
              <a:rPr lang="en-US" sz="1600" baseline="30000" noProof="0" dirty="0"/>
              <a:t>22</a:t>
            </a:r>
            <a:r>
              <a:rPr lang="en-US" sz="1600" noProof="0" dirty="0"/>
              <a:t>Na-source:</a:t>
            </a: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7A053F1C-0A69-5FC3-E93B-57F24A7373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507" y="4625458"/>
            <a:ext cx="1374578" cy="189942"/>
          </a:xfrm>
          <a:prstGeom prst="rect">
            <a:avLst/>
          </a:prstGeom>
        </p:spPr>
      </p:pic>
      <p:sp>
        <p:nvSpPr>
          <p:cNvPr id="39" name="Textfeld 38">
            <a:extLst>
              <a:ext uri="{FF2B5EF4-FFF2-40B4-BE49-F238E27FC236}">
                <a16:creationId xmlns:a16="http://schemas.microsoft.com/office/drawing/2014/main" id="{21BFAA4E-B943-E24B-865A-94D20FD73D84}"/>
              </a:ext>
            </a:extLst>
          </p:cNvPr>
          <p:cNvSpPr txBox="1"/>
          <p:nvPr/>
        </p:nvSpPr>
        <p:spPr>
          <a:xfrm>
            <a:off x="4430465" y="5139182"/>
            <a:ext cx="2682784" cy="249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u="sng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Reference Date:</a:t>
            </a:r>
            <a:r>
              <a:rPr lang="en-US" sz="100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01.06.2006</a:t>
            </a:r>
            <a:endParaRPr lang="en-US" sz="10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Objekt 20">
            <a:extLst>
              <a:ext uri="{FF2B5EF4-FFF2-40B4-BE49-F238E27FC236}">
                <a16:creationId xmlns:a16="http://schemas.microsoft.com/office/drawing/2014/main" id="{B83379B3-2E11-BF7F-2E09-CEF50CFF0D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76487" y="2259955"/>
          <a:ext cx="4864572" cy="3730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5" imgW="9802045" imgH="7502457" progId="Origin95.Graph">
                  <p:embed/>
                </p:oleObj>
              </mc:Choice>
              <mc:Fallback>
                <p:oleObj name="Graph" r:id="rId5" imgW="9802045" imgH="7502457" progId="Origin95.Graph">
                  <p:embed/>
                  <p:pic>
                    <p:nvPicPr>
                      <p:cNvPr id="21" name="Objekt 20">
                        <a:extLst>
                          <a:ext uri="{FF2B5EF4-FFF2-40B4-BE49-F238E27FC236}">
                            <a16:creationId xmlns:a16="http://schemas.microsoft.com/office/drawing/2014/main" id="{B83379B3-2E11-BF7F-2E09-CEF50CFF0D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6487" y="2259955"/>
                        <a:ext cx="4864572" cy="373082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8">
            <a:extLst>
              <a:ext uri="{FF2B5EF4-FFF2-40B4-BE49-F238E27FC236}">
                <a16:creationId xmlns:a16="http://schemas.microsoft.com/office/drawing/2014/main" id="{57F59863-6E6F-9032-74B9-0701F64AED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886" y="28624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graphicFrame>
        <p:nvGraphicFramePr>
          <p:cNvPr id="26" name="Tabelle 25">
            <a:extLst>
              <a:ext uri="{FF2B5EF4-FFF2-40B4-BE49-F238E27FC236}">
                <a16:creationId xmlns:a16="http://schemas.microsoft.com/office/drawing/2014/main" id="{63198DCE-C907-32BD-9BFB-E944F63842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2800426"/>
              </p:ext>
            </p:extLst>
          </p:nvPr>
        </p:nvGraphicFramePr>
        <p:xfrm>
          <a:off x="4430465" y="2596364"/>
          <a:ext cx="2857500" cy="20256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90550862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11511584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82171553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Nuclide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Half-life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Activity / kBq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259962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241</a:t>
                      </a:r>
                      <a:r>
                        <a:rPr lang="en-US" sz="1100" kern="0" noProof="0" dirty="0">
                          <a:effectLst/>
                        </a:rPr>
                        <a:t>Am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432.6 (6)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0.9501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964590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109</a:t>
                      </a:r>
                      <a:r>
                        <a:rPr lang="en-US" sz="1100" kern="0" noProof="0" dirty="0">
                          <a:effectLst/>
                        </a:rPr>
                        <a:t>Cd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461.9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4.54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173057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139</a:t>
                      </a:r>
                      <a:r>
                        <a:rPr lang="en-US" sz="1100" kern="0" noProof="0" dirty="0">
                          <a:effectLst/>
                        </a:rPr>
                        <a:t>Ce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137.641 (20)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0.4866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60993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57</a:t>
                      </a:r>
                      <a:r>
                        <a:rPr lang="en-US" sz="1100" kern="0" noProof="0" dirty="0">
                          <a:effectLst/>
                        </a:rPr>
                        <a:t>Co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271.81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0.3953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71072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60</a:t>
                      </a:r>
                      <a:r>
                        <a:rPr lang="en-US" sz="1100" kern="0" noProof="0" dirty="0">
                          <a:effectLst/>
                        </a:rPr>
                        <a:t>Co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5.2711 (8)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0.7703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639214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137</a:t>
                      </a:r>
                      <a:r>
                        <a:rPr lang="en-US" sz="1100" kern="0" noProof="0" dirty="0">
                          <a:effectLst/>
                        </a:rPr>
                        <a:t>Cs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30.05 (8)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0.63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221721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133</a:t>
                      </a:r>
                      <a:r>
                        <a:rPr lang="en-US" sz="1100" kern="0" noProof="0" dirty="0">
                          <a:effectLst/>
                        </a:rPr>
                        <a:t>Ba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10.539 (6)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0.4322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191775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85</a:t>
                      </a:r>
                      <a:r>
                        <a:rPr lang="en-US" sz="1100" kern="0" noProof="0" dirty="0">
                          <a:effectLst/>
                        </a:rPr>
                        <a:t>Sr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64.850 (7)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0.7524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82157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88</a:t>
                      </a:r>
                      <a:r>
                        <a:rPr lang="en-US" sz="1100" kern="0" noProof="0" dirty="0">
                          <a:effectLst/>
                        </a:rPr>
                        <a:t>Y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106.63 (5)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1.688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054024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51</a:t>
                      </a:r>
                      <a:r>
                        <a:rPr lang="en-US" sz="1100" kern="0" noProof="0" dirty="0">
                          <a:effectLst/>
                        </a:rPr>
                        <a:t>Cr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27.704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10.66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81387975"/>
                  </a:ext>
                </a:extLst>
              </a:tr>
            </a:tbl>
          </a:graphicData>
        </a:graphic>
      </p:graphicFrame>
      <p:sp>
        <p:nvSpPr>
          <p:cNvPr id="32" name="Rechteck 31">
            <a:extLst>
              <a:ext uri="{FF2B5EF4-FFF2-40B4-BE49-F238E27FC236}">
                <a16:creationId xmlns:a16="http://schemas.microsoft.com/office/drawing/2014/main" id="{F4470D61-5383-02F0-2577-E5C5215A0789}"/>
              </a:ext>
            </a:extLst>
          </p:cNvPr>
          <p:cNvSpPr/>
          <p:nvPr/>
        </p:nvSpPr>
        <p:spPr>
          <a:xfrm>
            <a:off x="4430465" y="4631887"/>
            <a:ext cx="1597551" cy="1899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A18597C7-FF74-8F5C-1E30-DB7031979F17}"/>
              </a:ext>
            </a:extLst>
          </p:cNvPr>
          <p:cNvSpPr txBox="1"/>
          <p:nvPr/>
        </p:nvSpPr>
        <p:spPr>
          <a:xfrm>
            <a:off x="4430465" y="4579572"/>
            <a:ext cx="26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noProof="0" dirty="0">
                <a:latin typeface="Calibri   "/>
              </a:rPr>
              <a:t>Reference Date</a:t>
            </a:r>
            <a:r>
              <a:rPr lang="en-US" sz="1000" noProof="0" dirty="0">
                <a:latin typeface="Calibri   "/>
              </a:rPr>
              <a:t>: 13.06.2023</a:t>
            </a:r>
          </a:p>
        </p:txBody>
      </p:sp>
      <p:graphicFrame>
        <p:nvGraphicFramePr>
          <p:cNvPr id="33" name="Tabelle 32">
            <a:extLst>
              <a:ext uri="{FF2B5EF4-FFF2-40B4-BE49-F238E27FC236}">
                <a16:creationId xmlns:a16="http://schemas.microsoft.com/office/drawing/2014/main" id="{A401070B-B969-D69A-D6E3-03EAEEAF7D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371744"/>
              </p:ext>
            </p:extLst>
          </p:nvPr>
        </p:nvGraphicFramePr>
        <p:xfrm>
          <a:off x="4430466" y="4815021"/>
          <a:ext cx="2857499" cy="3665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0476">
                  <a:extLst>
                    <a:ext uri="{9D8B030D-6E8A-4147-A177-3AD203B41FA5}">
                      <a16:colId xmlns:a16="http://schemas.microsoft.com/office/drawing/2014/main" val="4083667383"/>
                    </a:ext>
                  </a:extLst>
                </a:gridCol>
                <a:gridCol w="1144988">
                  <a:extLst>
                    <a:ext uri="{9D8B030D-6E8A-4147-A177-3AD203B41FA5}">
                      <a16:colId xmlns:a16="http://schemas.microsoft.com/office/drawing/2014/main" val="368953596"/>
                    </a:ext>
                  </a:extLst>
                </a:gridCol>
                <a:gridCol w="962035">
                  <a:extLst>
                    <a:ext uri="{9D8B030D-6E8A-4147-A177-3AD203B41FA5}">
                      <a16:colId xmlns:a16="http://schemas.microsoft.com/office/drawing/2014/main" val="2455459973"/>
                    </a:ext>
                  </a:extLst>
                </a:gridCol>
              </a:tblGrid>
              <a:tr h="84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Nuclide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Half-life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Activity / kBq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13814061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22</a:t>
                      </a:r>
                      <a:r>
                        <a:rPr lang="en-US" sz="1100" kern="0" noProof="0" dirty="0">
                          <a:effectLst/>
                        </a:rPr>
                        <a:t>Na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949.69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3.7⋅10</a:t>
                      </a:r>
                      <a:r>
                        <a:rPr lang="en-US" sz="1100" kern="0" baseline="30000" noProof="0" dirty="0">
                          <a:effectLst/>
                        </a:rPr>
                        <a:t>4</a:t>
                      </a:r>
                      <a:endParaRPr lang="en-US" sz="1200" kern="100" baseline="300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17340005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471BABD0-B89C-9CF8-0F70-939BFCB6F1AB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Detector Preparation: Calibration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C8E4936-0E2C-7C52-8583-DA6F78A05A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6637" y="445758"/>
            <a:ext cx="2199860" cy="1009970"/>
          </a:xfrm>
          <a:prstGeom prst="rect">
            <a:avLst/>
          </a:prstGeom>
        </p:spPr>
      </p:pic>
      <p:pic>
        <p:nvPicPr>
          <p:cNvPr id="8" name="Grafik 7" descr="Ein Bild, das Text, Diagramm, Reihe, Zahl enthält.&#10;&#10;KI-generierte Inhalte können fehlerhaft sein.">
            <a:extLst>
              <a:ext uri="{FF2B5EF4-FFF2-40B4-BE49-F238E27FC236}">
                <a16:creationId xmlns:a16="http://schemas.microsoft.com/office/drawing/2014/main" id="{0BFCC346-89B4-70B0-24FF-CC6795F7BC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7" y="2205578"/>
            <a:ext cx="12135078" cy="374809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C221710-8C64-C932-1A53-9293320F047F}"/>
              </a:ext>
            </a:extLst>
          </p:cNvPr>
          <p:cNvSpPr/>
          <p:nvPr/>
        </p:nvSpPr>
        <p:spPr>
          <a:xfrm>
            <a:off x="7092583" y="2726267"/>
            <a:ext cx="459684" cy="181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CC59A646-B1C8-72CF-671E-F539A6AE74C6}"/>
              </a:ext>
            </a:extLst>
          </p:cNvPr>
          <p:cNvSpPr txBox="1"/>
          <p:nvPr/>
        </p:nvSpPr>
        <p:spPr>
          <a:xfrm>
            <a:off x="6984856" y="2638172"/>
            <a:ext cx="62869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noProof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kBq</a:t>
            </a: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F232FEB4-C235-A87C-7427-4C9E79352BD3}"/>
              </a:ext>
            </a:extLst>
          </p:cNvPr>
          <p:cNvSpPr/>
          <p:nvPr/>
        </p:nvSpPr>
        <p:spPr>
          <a:xfrm>
            <a:off x="4250267" y="2372462"/>
            <a:ext cx="3623733" cy="3581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1F71DF9-D3CC-DEA6-A196-8138945AFBC9}"/>
              </a:ext>
            </a:extLst>
          </p:cNvPr>
          <p:cNvSpPr txBox="1"/>
          <p:nvPr/>
        </p:nvSpPr>
        <p:spPr>
          <a:xfrm>
            <a:off x="4514386" y="5106735"/>
            <a:ext cx="2682784" cy="249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000" u="sng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Reference Date:</a:t>
            </a:r>
            <a:r>
              <a:rPr lang="en-US" sz="100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01.06.2006</a:t>
            </a:r>
            <a:endParaRPr lang="en-US" sz="1000" noProof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5" name="Tabelle 24">
            <a:extLst>
              <a:ext uri="{FF2B5EF4-FFF2-40B4-BE49-F238E27FC236}">
                <a16:creationId xmlns:a16="http://schemas.microsoft.com/office/drawing/2014/main" id="{E8C0FE8B-2E55-7C70-3615-8A317575EF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206597"/>
              </p:ext>
            </p:extLst>
          </p:nvPr>
        </p:nvGraphicFramePr>
        <p:xfrm>
          <a:off x="4462050" y="2513828"/>
          <a:ext cx="3104571" cy="202565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27886">
                  <a:extLst>
                    <a:ext uri="{9D8B030D-6E8A-4147-A177-3AD203B41FA5}">
                      <a16:colId xmlns:a16="http://schemas.microsoft.com/office/drawing/2014/main" val="1905508624"/>
                    </a:ext>
                  </a:extLst>
                </a:gridCol>
                <a:gridCol w="1214232">
                  <a:extLst>
                    <a:ext uri="{9D8B030D-6E8A-4147-A177-3AD203B41FA5}">
                      <a16:colId xmlns:a16="http://schemas.microsoft.com/office/drawing/2014/main" val="3115115840"/>
                    </a:ext>
                  </a:extLst>
                </a:gridCol>
                <a:gridCol w="1062453">
                  <a:extLst>
                    <a:ext uri="{9D8B030D-6E8A-4147-A177-3AD203B41FA5}">
                      <a16:colId xmlns:a16="http://schemas.microsoft.com/office/drawing/2014/main" val="1821715539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Nuclide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Half-Life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Activity / kBq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599621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241</a:t>
                      </a:r>
                      <a:r>
                        <a:rPr lang="en-US" sz="1100" kern="0" noProof="0" dirty="0">
                          <a:effectLst/>
                        </a:rPr>
                        <a:t>Am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432.6 (6)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0.9501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9645901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109</a:t>
                      </a:r>
                      <a:r>
                        <a:rPr lang="en-US" sz="1100" kern="0" noProof="0" dirty="0">
                          <a:effectLst/>
                        </a:rPr>
                        <a:t>Cd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461.9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4.54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1730571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139</a:t>
                      </a:r>
                      <a:r>
                        <a:rPr lang="en-US" sz="1100" kern="0" noProof="0" dirty="0">
                          <a:effectLst/>
                        </a:rPr>
                        <a:t>Ce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137.641 (20)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0.4866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860993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57</a:t>
                      </a:r>
                      <a:r>
                        <a:rPr lang="en-US" sz="1100" kern="0" noProof="0" dirty="0">
                          <a:effectLst/>
                        </a:rPr>
                        <a:t>Co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271.81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0.3953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710726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60</a:t>
                      </a:r>
                      <a:r>
                        <a:rPr lang="en-US" sz="1100" kern="0" noProof="0" dirty="0">
                          <a:effectLst/>
                        </a:rPr>
                        <a:t>Co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5.2711 (8)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0.7703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639214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137</a:t>
                      </a:r>
                      <a:r>
                        <a:rPr lang="en-US" sz="1100" kern="0" noProof="0" dirty="0">
                          <a:effectLst/>
                        </a:rPr>
                        <a:t>Cs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30.05 (8)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0.63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221721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133</a:t>
                      </a:r>
                      <a:r>
                        <a:rPr lang="en-US" sz="1100" kern="0" noProof="0" dirty="0">
                          <a:effectLst/>
                        </a:rPr>
                        <a:t>Ba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10.539 (6) 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0.4322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1917759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85</a:t>
                      </a:r>
                      <a:r>
                        <a:rPr lang="en-US" sz="1100" kern="0" noProof="0" dirty="0">
                          <a:effectLst/>
                        </a:rPr>
                        <a:t>Sr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64.850 (7)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0.7524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8215777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88</a:t>
                      </a:r>
                      <a:r>
                        <a:rPr lang="en-US" sz="1100" kern="0" noProof="0" dirty="0">
                          <a:effectLst/>
                        </a:rPr>
                        <a:t>Y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106.63 (5)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1.688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0540246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51</a:t>
                      </a:r>
                      <a:r>
                        <a:rPr lang="en-US" sz="1100" kern="0" noProof="0" dirty="0">
                          <a:effectLst/>
                        </a:rPr>
                        <a:t>Cr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27.704 (4)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10.66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387975"/>
                  </a:ext>
                </a:extLst>
              </a:tr>
            </a:tbl>
          </a:graphicData>
        </a:graphic>
      </p:graphicFrame>
      <p:sp>
        <p:nvSpPr>
          <p:cNvPr id="27" name="Textfeld 26">
            <a:extLst>
              <a:ext uri="{FF2B5EF4-FFF2-40B4-BE49-F238E27FC236}">
                <a16:creationId xmlns:a16="http://schemas.microsoft.com/office/drawing/2014/main" id="{F846FE8B-2D7D-1A2D-DDE4-AD821CE943D9}"/>
              </a:ext>
            </a:extLst>
          </p:cNvPr>
          <p:cNvSpPr txBox="1"/>
          <p:nvPr/>
        </p:nvSpPr>
        <p:spPr>
          <a:xfrm>
            <a:off x="4514386" y="4502668"/>
            <a:ext cx="26827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noProof="0" dirty="0">
                <a:latin typeface="Calibri   "/>
              </a:rPr>
              <a:t>Reference Date</a:t>
            </a:r>
            <a:r>
              <a:rPr lang="en-US" sz="1000" noProof="0" dirty="0">
                <a:latin typeface="Calibri   "/>
              </a:rPr>
              <a:t>: 13.06.2023</a:t>
            </a:r>
          </a:p>
        </p:txBody>
      </p:sp>
      <p:graphicFrame>
        <p:nvGraphicFramePr>
          <p:cNvPr id="29" name="Tabelle 28">
            <a:extLst>
              <a:ext uri="{FF2B5EF4-FFF2-40B4-BE49-F238E27FC236}">
                <a16:creationId xmlns:a16="http://schemas.microsoft.com/office/drawing/2014/main" id="{BBB1A0EF-9949-E766-79A3-72A8B70FE0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572036"/>
              </p:ext>
            </p:extLst>
          </p:nvPr>
        </p:nvGraphicFramePr>
        <p:xfrm>
          <a:off x="4462051" y="4774106"/>
          <a:ext cx="3090216" cy="36652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811595">
                  <a:extLst>
                    <a:ext uri="{9D8B030D-6E8A-4147-A177-3AD203B41FA5}">
                      <a16:colId xmlns:a16="http://schemas.microsoft.com/office/drawing/2014/main" val="4083667383"/>
                    </a:ext>
                  </a:extLst>
                </a:gridCol>
                <a:gridCol w="1238237">
                  <a:extLst>
                    <a:ext uri="{9D8B030D-6E8A-4147-A177-3AD203B41FA5}">
                      <a16:colId xmlns:a16="http://schemas.microsoft.com/office/drawing/2014/main" val="368953596"/>
                    </a:ext>
                  </a:extLst>
                </a:gridCol>
                <a:gridCol w="1040384">
                  <a:extLst>
                    <a:ext uri="{9D8B030D-6E8A-4147-A177-3AD203B41FA5}">
                      <a16:colId xmlns:a16="http://schemas.microsoft.com/office/drawing/2014/main" val="2455459973"/>
                    </a:ext>
                  </a:extLst>
                </a:gridCol>
              </a:tblGrid>
              <a:tr h="841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Nuclide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Half-Life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b="1" kern="0" noProof="0" dirty="0">
                          <a:effectLst/>
                        </a:rPr>
                        <a:t>Activity / kBq</a:t>
                      </a:r>
                      <a:endParaRPr lang="en-US" sz="1200" b="1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8140617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baseline="30000" noProof="0" dirty="0">
                          <a:effectLst/>
                        </a:rPr>
                        <a:t>22</a:t>
                      </a:r>
                      <a:r>
                        <a:rPr lang="en-US" sz="1100" kern="0" noProof="0" dirty="0">
                          <a:effectLst/>
                        </a:rPr>
                        <a:t>Na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949.69 d</a:t>
                      </a:r>
                      <a:endParaRPr lang="en-US" sz="1200" kern="1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US" sz="1100" kern="0" noProof="0" dirty="0">
                          <a:effectLst/>
                        </a:rPr>
                        <a:t>3.7⋅10</a:t>
                      </a:r>
                      <a:r>
                        <a:rPr lang="en-US" sz="1100" kern="0" baseline="30000" noProof="0" dirty="0">
                          <a:effectLst/>
                        </a:rPr>
                        <a:t>4</a:t>
                      </a:r>
                      <a:endParaRPr lang="en-US" sz="1200" kern="100" baseline="30000" noProof="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340005"/>
                  </a:ext>
                </a:extLst>
              </a:tr>
            </a:tbl>
          </a:graphicData>
        </a:graphic>
      </p:graphicFrame>
      <p:sp>
        <p:nvSpPr>
          <p:cNvPr id="37" name="Rechteck 36">
            <a:extLst>
              <a:ext uri="{FF2B5EF4-FFF2-40B4-BE49-F238E27FC236}">
                <a16:creationId xmlns:a16="http://schemas.microsoft.com/office/drawing/2014/main" id="{B4A556A1-56B4-A67A-33E7-5F70E8A02E78}"/>
              </a:ext>
            </a:extLst>
          </p:cNvPr>
          <p:cNvSpPr/>
          <p:nvPr/>
        </p:nvSpPr>
        <p:spPr>
          <a:xfrm>
            <a:off x="7874000" y="2318941"/>
            <a:ext cx="4267059" cy="34265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0" name="Grafik 39" descr="Ein Bild, das Text, Reihe, Diagramm, Screenshot enthält.&#10;&#10;KI-generierte Inhalte können fehlerhaft sein.">
            <a:extLst>
              <a:ext uri="{FF2B5EF4-FFF2-40B4-BE49-F238E27FC236}">
                <a16:creationId xmlns:a16="http://schemas.microsoft.com/office/drawing/2014/main" id="{9E047618-2E7A-3C4D-14AA-E44559C9DB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1741" y="2400302"/>
            <a:ext cx="4073060" cy="3206143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140F987-94CB-C032-4C8B-4424D86E4555}"/>
              </a:ext>
            </a:extLst>
          </p:cNvPr>
          <p:cNvSpPr txBox="1">
            <a:spLocks/>
          </p:cNvSpPr>
          <p:nvPr/>
        </p:nvSpPr>
        <p:spPr>
          <a:xfrm>
            <a:off x="638382" y="2043397"/>
            <a:ext cx="11196419" cy="378212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001"/>
              </a:spcBef>
              <a:spcAft>
                <a:spcPts val="600"/>
              </a:spcAft>
            </a:pPr>
            <a:r>
              <a:rPr lang="en-US" sz="2000" b="1" noProof="0" dirty="0">
                <a:latin typeface="Calibri" pitchFamily="34"/>
              </a:rPr>
              <a:t>  Energy Calibration		  Calibration Sources		   </a:t>
            </a:r>
            <a:r>
              <a:rPr lang="en-US" sz="2000" b="1" noProof="0" dirty="0"/>
              <a:t>Detector Efficiency</a:t>
            </a:r>
          </a:p>
          <a:p>
            <a:pPr>
              <a:spcBef>
                <a:spcPts val="1001"/>
              </a:spcBef>
            </a:pPr>
            <a:endParaRPr lang="en-US" sz="2200" b="1" noProof="0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86F70D8-1C32-0744-C6BA-CA3858724F88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E83A732E-AE40-CC6B-CE0F-BE9B0147BDAA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11" name="Gruppieren 10">
                <a:extLst>
                  <a:ext uri="{FF2B5EF4-FFF2-40B4-BE49-F238E27FC236}">
                    <a16:creationId xmlns:a16="http://schemas.microsoft.com/office/drawing/2014/main" id="{8DFF1D57-246B-DF62-773C-47F2D598EE79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17283"/>
                <a:chOff x="0" y="6401834"/>
                <a:chExt cx="12192000" cy="317283"/>
              </a:xfrm>
            </p:grpSpPr>
            <p:cxnSp>
              <p:nvCxnSpPr>
                <p:cNvPr id="15" name="Gerader Verbinder 14">
                  <a:extLst>
                    <a:ext uri="{FF2B5EF4-FFF2-40B4-BE49-F238E27FC236}">
                      <a16:creationId xmlns:a16="http://schemas.microsoft.com/office/drawing/2014/main" id="{3EC52626-0717-6650-FF6E-BF38606DB27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7" name="Picture 4">
                  <a:extLst>
                    <a:ext uri="{FF2B5EF4-FFF2-40B4-BE49-F238E27FC236}">
                      <a16:creationId xmlns:a16="http://schemas.microsoft.com/office/drawing/2014/main" id="{AE81DB2F-B770-8188-2EC1-55CBB3A836F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007E82A9-8914-AD30-ADBE-0EB287A895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BF3DB8E0-8E1B-483E-3364-213B11CB03E4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24710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E1FB0-A271-F9DA-F2D2-3809DC33A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4">
            <a:extLst>
              <a:ext uri="{FF2B5EF4-FFF2-40B4-BE49-F238E27FC236}">
                <a16:creationId xmlns:a16="http://schemas.microsoft.com/office/drawing/2014/main" id="{FBFE4DFE-4DB5-547C-5A34-F92B88215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2265" y="167116"/>
            <a:ext cx="1649237" cy="927751"/>
          </a:xfrm>
          <a:prstGeom prst="rect">
            <a:avLst/>
          </a:prstGeom>
        </p:spPr>
      </p:pic>
      <p:cxnSp>
        <p:nvCxnSpPr>
          <p:cNvPr id="9" name="Gerader Verbinder 8">
            <a:extLst>
              <a:ext uri="{FF2B5EF4-FFF2-40B4-BE49-F238E27FC236}">
                <a16:creationId xmlns:a16="http://schemas.microsoft.com/office/drawing/2014/main" id="{3859DC62-821E-212A-855D-B92A8D574E7E}"/>
              </a:ext>
            </a:extLst>
          </p:cNvPr>
          <p:cNvCxnSpPr>
            <a:cxnSpLocks/>
          </p:cNvCxnSpPr>
          <p:nvPr/>
        </p:nvCxnSpPr>
        <p:spPr>
          <a:xfrm flipV="1">
            <a:off x="0" y="1249233"/>
            <a:ext cx="12192000" cy="7815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11657CFB-AE3E-038B-4044-4DECAEB740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143" y="2573669"/>
            <a:ext cx="8714783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DAD0D3D9-9578-CB06-7147-38912048601C}"/>
              </a:ext>
            </a:extLst>
          </p:cNvPr>
          <p:cNvGrpSpPr/>
          <p:nvPr/>
        </p:nvGrpSpPr>
        <p:grpSpPr>
          <a:xfrm>
            <a:off x="3573521" y="2339165"/>
            <a:ext cx="8491544" cy="3508100"/>
            <a:chOff x="3672313" y="1829530"/>
            <a:chExt cx="8491544" cy="3508100"/>
          </a:xfrm>
        </p:grpSpPr>
        <p:grpSp>
          <p:nvGrpSpPr>
            <p:cNvPr id="33" name="Gruppieren 32">
              <a:extLst>
                <a:ext uri="{FF2B5EF4-FFF2-40B4-BE49-F238E27FC236}">
                  <a16:creationId xmlns:a16="http://schemas.microsoft.com/office/drawing/2014/main" id="{65A583F1-8745-05D6-5030-40392862E3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72313" y="2118180"/>
              <a:ext cx="8491544" cy="3219450"/>
              <a:chOff x="0" y="18779"/>
              <a:chExt cx="5661445" cy="2146300"/>
            </a:xfrm>
          </p:grpSpPr>
          <p:pic>
            <p:nvPicPr>
              <p:cNvPr id="34" name="Grafik 33">
                <a:extLst>
                  <a:ext uri="{FF2B5EF4-FFF2-40B4-BE49-F238E27FC236}">
                    <a16:creationId xmlns:a16="http://schemas.microsoft.com/office/drawing/2014/main" id="{58598A15-D827-8191-D905-1647E42C8F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39696"/>
                <a:ext cx="2903220" cy="21082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" name="Grafik 34">
                <a:extLst>
                  <a:ext uri="{FF2B5EF4-FFF2-40B4-BE49-F238E27FC236}">
                    <a16:creationId xmlns:a16="http://schemas.microsoft.com/office/drawing/2014/main" id="{C255F260-25E1-C268-41A9-DBF42A8A6D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56015" y="18779"/>
                <a:ext cx="2805430" cy="21463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7F2F53D6-CA64-88A4-1158-4DBC527126E0}"/>
                </a:ext>
              </a:extLst>
            </p:cNvPr>
            <p:cNvSpPr txBox="1"/>
            <p:nvPr/>
          </p:nvSpPr>
          <p:spPr>
            <a:xfrm>
              <a:off x="4032956" y="1830535"/>
              <a:ext cx="14261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noProof="0" dirty="0"/>
                <a:t>Up to 600 keV</a:t>
              </a:r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FE0B1C4D-0DA7-E048-B93F-F57056779DAF}"/>
                </a:ext>
              </a:extLst>
            </p:cNvPr>
            <p:cNvSpPr txBox="1"/>
            <p:nvPr/>
          </p:nvSpPr>
          <p:spPr>
            <a:xfrm>
              <a:off x="8364547" y="1829530"/>
              <a:ext cx="15065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noProof="0" dirty="0"/>
                <a:t>Above 600 keV</a:t>
              </a:r>
            </a:p>
          </p:txBody>
        </p:sp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C4960E02-EE89-6D97-9E39-870A0F0C7B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6637" y="445758"/>
            <a:ext cx="2199860" cy="1009970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29793D98-8344-FA7B-D940-170BC77D6731}"/>
              </a:ext>
            </a:extLst>
          </p:cNvPr>
          <p:cNvSpPr txBox="1"/>
          <p:nvPr/>
        </p:nvSpPr>
        <p:spPr>
          <a:xfrm>
            <a:off x="182143" y="1811297"/>
            <a:ext cx="351871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 err="1"/>
              <a:t>HPGe</a:t>
            </a:r>
            <a:r>
              <a:rPr lang="en-US" b="1" noProof="0" dirty="0"/>
              <a:t>-detector background</a:t>
            </a:r>
            <a:br>
              <a:rPr lang="en-US" noProof="0" dirty="0"/>
            </a:br>
            <a:r>
              <a:rPr lang="en-US" noProof="0" dirty="0"/>
              <a:t>had to be considered:</a:t>
            </a:r>
          </a:p>
          <a:p>
            <a:endParaRPr lang="en-US" noProof="0" dirty="0"/>
          </a:p>
          <a:p>
            <a:endParaRPr lang="en-US" noProof="0" dirty="0"/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1600" b="1" noProof="0" dirty="0"/>
              <a:t>Long measurements </a:t>
            </a:r>
            <a:r>
              <a:rPr lang="en-US" sz="1600" noProof="0" dirty="0"/>
              <a:t>without </a:t>
            </a:r>
            <a:br>
              <a:rPr lang="en-US" sz="1600" noProof="0" dirty="0"/>
            </a:br>
            <a:r>
              <a:rPr lang="en-US" sz="1600" noProof="0" dirty="0"/>
              <a:t>sample were performed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1600" b="1" noProof="0" dirty="0" err="1"/>
              <a:t>Substract</a:t>
            </a:r>
            <a:r>
              <a:rPr lang="en-US" sz="1600" b="1" noProof="0" dirty="0"/>
              <a:t> background</a:t>
            </a:r>
            <a:br>
              <a:rPr lang="en-US" sz="1600" noProof="0" dirty="0"/>
            </a:br>
            <a:r>
              <a:rPr lang="en-US" sz="1600" noProof="0" dirty="0"/>
              <a:t>for true number of counts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en-US" sz="1600" noProof="0" dirty="0"/>
              <a:t>Avoid/</a:t>
            </a:r>
            <a:r>
              <a:rPr lang="en-US" sz="1600" noProof="0" dirty="0" err="1"/>
              <a:t>Substract</a:t>
            </a:r>
            <a:r>
              <a:rPr lang="en-US" sz="1600" noProof="0" dirty="0"/>
              <a:t> </a:t>
            </a:r>
            <a:r>
              <a:rPr lang="en-US" sz="1600" b="1" noProof="0" dirty="0"/>
              <a:t>overlapping</a:t>
            </a:r>
            <a:br>
              <a:rPr lang="en-US" sz="1600" b="1" noProof="0" dirty="0"/>
            </a:br>
            <a:r>
              <a:rPr lang="en-US" sz="1600" b="1" noProof="0" dirty="0"/>
              <a:t>lines</a:t>
            </a:r>
          </a:p>
          <a:p>
            <a:pPr marL="285750" indent="-285750">
              <a:buFontTx/>
              <a:buChar char="-"/>
            </a:pPr>
            <a:endParaRPr lang="en-US" noProof="0" dirty="0"/>
          </a:p>
          <a:p>
            <a:pPr marL="285750" indent="-285750">
              <a:buFontTx/>
              <a:buChar char="-"/>
            </a:pPr>
            <a:endParaRPr lang="en-US" noProof="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7C2E4D-45DB-957E-5D3D-47417C2F9B42}"/>
              </a:ext>
            </a:extLst>
          </p:cNvPr>
          <p:cNvSpPr txBox="1">
            <a:spLocks/>
          </p:cNvSpPr>
          <p:nvPr/>
        </p:nvSpPr>
        <p:spPr>
          <a:xfrm>
            <a:off x="838380" y="167116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>
            <a:noAutofit/>
          </a:bodyPr>
          <a:lstStyle>
            <a:lvl1pPr lvl="0" algn="l" rtl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6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 Light" pitchFamily="18"/>
                <a:ea typeface="Microsoft YaHei" pitchFamily="2"/>
                <a:cs typeface="Arial" pitchFamily="2"/>
              </a:defRPr>
            </a:lvl1pPr>
          </a:lstStyle>
          <a:p>
            <a:r>
              <a:rPr lang="en-US" sz="2800" b="1" noProof="0" dirty="0">
                <a:latin typeface="Calibri" pitchFamily="18"/>
              </a:rPr>
              <a:t>Detector Preparation: Background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00992545-0219-52E8-AAF3-9F58CE3D429E}"/>
              </a:ext>
            </a:extLst>
          </p:cNvPr>
          <p:cNvSpPr txBox="1">
            <a:spLocks/>
          </p:cNvSpPr>
          <p:nvPr/>
        </p:nvSpPr>
        <p:spPr>
          <a:xfrm>
            <a:off x="3906601" y="1885647"/>
            <a:ext cx="3518714" cy="300848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>
            <a:lvl1pPr algn="l" rtl="0" hangingPunct="1">
              <a:lnSpc>
                <a:spcPct val="90000"/>
              </a:lnSpc>
              <a:spcBef>
                <a:spcPts val="0"/>
              </a:spcBef>
              <a:spcAft>
                <a:spcPts val="1417"/>
              </a:spcAft>
              <a:tabLst/>
              <a:defRPr lang="de-DE" sz="28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Microsoft YaHei" pitchFamily="2"/>
                <a:cs typeface="Arial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b="1" noProof="0" dirty="0"/>
              <a:t>Background measurement</a:t>
            </a:r>
            <a:endParaRPr lang="en-US" sz="1800" noProof="0" dirty="0"/>
          </a:p>
          <a:p>
            <a:pPr>
              <a:spcAft>
                <a:spcPts val="600"/>
              </a:spcAft>
            </a:pPr>
            <a:endParaRPr lang="en-US" sz="2000" noProof="0" dirty="0"/>
          </a:p>
          <a:p>
            <a:pPr>
              <a:spcAft>
                <a:spcPts val="600"/>
              </a:spcAft>
            </a:pPr>
            <a:endParaRPr lang="en-US" sz="2000" noProof="0" dirty="0"/>
          </a:p>
          <a:p>
            <a:pPr>
              <a:spcAft>
                <a:spcPts val="600"/>
              </a:spcAft>
            </a:pPr>
            <a:endParaRPr lang="en-US" sz="2000" noProof="0" dirty="0"/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91909F2E-37D8-269B-612D-1A79D4F13068}"/>
              </a:ext>
            </a:extLst>
          </p:cNvPr>
          <p:cNvGrpSpPr/>
          <p:nvPr/>
        </p:nvGrpSpPr>
        <p:grpSpPr>
          <a:xfrm>
            <a:off x="0" y="6401834"/>
            <a:ext cx="12192000" cy="403111"/>
            <a:chOff x="0" y="6401834"/>
            <a:chExt cx="12192000" cy="403111"/>
          </a:xfrm>
        </p:grpSpPr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7ECA7DF4-DE7A-7142-E742-8C9B61432CF3}"/>
                </a:ext>
              </a:extLst>
            </p:cNvPr>
            <p:cNvGrpSpPr/>
            <p:nvPr/>
          </p:nvGrpSpPr>
          <p:grpSpPr>
            <a:xfrm>
              <a:off x="0" y="6401834"/>
              <a:ext cx="12192000" cy="387291"/>
              <a:chOff x="0" y="6401834"/>
              <a:chExt cx="12192000" cy="387291"/>
            </a:xfrm>
          </p:grpSpPr>
          <p:grpSp>
            <p:nvGrpSpPr>
              <p:cNvPr id="20" name="Gruppieren 19">
                <a:extLst>
                  <a:ext uri="{FF2B5EF4-FFF2-40B4-BE49-F238E27FC236}">
                    <a16:creationId xmlns:a16="http://schemas.microsoft.com/office/drawing/2014/main" id="{260DA4D5-0738-85BF-A3E1-7A24138E4D6B}"/>
                  </a:ext>
                </a:extLst>
              </p:cNvPr>
              <p:cNvGrpSpPr/>
              <p:nvPr/>
            </p:nvGrpSpPr>
            <p:grpSpPr>
              <a:xfrm>
                <a:off x="0" y="6401834"/>
                <a:ext cx="12192000" cy="317283"/>
                <a:chOff x="0" y="6401834"/>
                <a:chExt cx="12192000" cy="317283"/>
              </a:xfrm>
            </p:grpSpPr>
            <p:cxnSp>
              <p:nvCxnSpPr>
                <p:cNvPr id="23" name="Gerader Verbinder 22">
                  <a:extLst>
                    <a:ext uri="{FF2B5EF4-FFF2-40B4-BE49-F238E27FC236}">
                      <a16:creationId xmlns:a16="http://schemas.microsoft.com/office/drawing/2014/main" id="{2681093E-F6EB-DBC9-816B-5F8702304C4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0" y="6401834"/>
                  <a:ext cx="12192000" cy="7815"/>
                </a:xfrm>
                <a:prstGeom prst="line">
                  <a:avLst/>
                </a:prstGeom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4" name="Picture 4">
                  <a:extLst>
                    <a:ext uri="{FF2B5EF4-FFF2-40B4-BE49-F238E27FC236}">
                      <a16:creationId xmlns:a16="http://schemas.microsoft.com/office/drawing/2014/main" id="{D5B050DF-ABE8-3F45-0794-7AD877914C6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19425" y="6495477"/>
                  <a:ext cx="708193" cy="223640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2" name="Picture 2">
                <a:extLst>
                  <a:ext uri="{FF2B5EF4-FFF2-40B4-BE49-F238E27FC236}">
                    <a16:creationId xmlns:a16="http://schemas.microsoft.com/office/drawing/2014/main" id="{EEB2A6A6-A482-84EA-9A08-DCF0AA920A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30067" y="6541539"/>
                <a:ext cx="445654" cy="2475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7B28C545-BBC7-D253-5C8F-79F6C9543F32}"/>
                </a:ext>
              </a:extLst>
            </p:cNvPr>
            <p:cNvSpPr txBox="1"/>
            <p:nvPr/>
          </p:nvSpPr>
          <p:spPr>
            <a:xfrm>
              <a:off x="535437" y="6497168"/>
              <a:ext cx="9144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noProof="0" dirty="0"/>
                <a:t>                   19.10.2026		                                                         Sebastian Busch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3139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3987</Words>
  <Application>Microsoft Office PowerPoint</Application>
  <PresentationFormat>Widescreen</PresentationFormat>
  <Paragraphs>864</Paragraphs>
  <Slides>37</Slides>
  <Notes>35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56" baseType="lpstr">
      <vt:lpstr>Aptos</vt:lpstr>
      <vt:lpstr>Aptos  </vt:lpstr>
      <vt:lpstr>Aptos (Textkörper)</vt:lpstr>
      <vt:lpstr>Aptos Display</vt:lpstr>
      <vt:lpstr>Aptos Narrow</vt:lpstr>
      <vt:lpstr>Arial</vt:lpstr>
      <vt:lpstr>Arial </vt:lpstr>
      <vt:lpstr>Calibri</vt:lpstr>
      <vt:lpstr>Calibri  </vt:lpstr>
      <vt:lpstr>Calibri   </vt:lpstr>
      <vt:lpstr>Cambria Math</vt:lpstr>
      <vt:lpstr>docs-Calibri</vt:lpstr>
      <vt:lpstr>Palatino Linotype</vt:lpstr>
      <vt:lpstr>Symbol</vt:lpstr>
      <vt:lpstr>Tahoma</vt:lpstr>
      <vt:lpstr>Times New Roman</vt:lpstr>
      <vt:lpstr>Wingdings</vt:lpstr>
      <vt:lpstr>Office</vt:lpstr>
      <vt:lpstr>Graph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 for your attention and to all participants and collaborators!</vt:lpstr>
      <vt:lpstr>Backup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W4Kg8rKGRI@goetheuniversitaet.onmicrosoft.com</dc:creator>
  <cp:lastModifiedBy>Donatella Pifferetti</cp:lastModifiedBy>
  <cp:revision>121</cp:revision>
  <dcterms:created xsi:type="dcterms:W3CDTF">2026-09-24T15:47:14Z</dcterms:created>
  <dcterms:modified xsi:type="dcterms:W3CDTF">2026-10-18T14:44:38Z</dcterms:modified>
</cp:coreProperties>
</file>