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6" r:id="rId2"/>
    <p:sldId id="384" r:id="rId3"/>
    <p:sldId id="294" r:id="rId4"/>
    <p:sldId id="385" r:id="rId5"/>
    <p:sldId id="388" r:id="rId6"/>
    <p:sldId id="389" r:id="rId7"/>
    <p:sldId id="662" r:id="rId8"/>
    <p:sldId id="661" r:id="rId9"/>
    <p:sldId id="663" r:id="rId10"/>
    <p:sldId id="664" r:id="rId11"/>
    <p:sldId id="665" r:id="rId12"/>
    <p:sldId id="588" r:id="rId13"/>
    <p:sldId id="589" r:id="rId14"/>
    <p:sldId id="595" r:id="rId15"/>
    <p:sldId id="667" r:id="rId16"/>
    <p:sldId id="594" r:id="rId17"/>
    <p:sldId id="666" r:id="rId18"/>
    <p:sldId id="658" r:id="rId19"/>
    <p:sldId id="259" r:id="rId20"/>
    <p:sldId id="268" r:id="rId21"/>
    <p:sldId id="659" r:id="rId22"/>
    <p:sldId id="273" r:id="rId23"/>
    <p:sldId id="274" r:id="rId24"/>
    <p:sldId id="585" r:id="rId25"/>
    <p:sldId id="590" r:id="rId26"/>
    <p:sldId id="591" r:id="rId27"/>
    <p:sldId id="592" r:id="rId28"/>
    <p:sldId id="593" r:id="rId29"/>
  </p:sldIdLst>
  <p:sldSz cx="13439775" cy="7559675"/>
  <p:notesSz cx="10691813" cy="7559675"/>
  <p:defaultTextStyle>
    <a:defPPr>
      <a:defRPr lang="en-US"/>
    </a:defPPr>
    <a:lvl1pPr algn="l" defTabSz="447675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741363" indent="-284163" algn="l" defTabSz="447675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1141413" indent="-227013" algn="l" defTabSz="447675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598613" indent="-227013" algn="l" defTabSz="447675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2055813" indent="-227013" algn="l" defTabSz="447675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C8FC8"/>
    <a:srgbClr val="004E9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5" autoAdjust="0"/>
    <p:restoredTop sz="86307" autoAdjust="0"/>
  </p:normalViewPr>
  <p:slideViewPr>
    <p:cSldViewPr showGuides="1">
      <p:cViewPr>
        <p:scale>
          <a:sx n="59" d="100"/>
          <a:sy n="59" d="100"/>
        </p:scale>
        <p:origin x="1816" y="1112"/>
      </p:cViewPr>
      <p:guideLst>
        <p:guide orient="horz" pos="2381"/>
        <p:guide pos="42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117" d="100"/>
          <a:sy n="117" d="100"/>
        </p:scale>
        <p:origin x="12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6BD4D31-A497-4690-AE9E-0AAE93B1A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49216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F2D425-4B9D-40BE-83B7-83D5BA5AFF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054725" y="0"/>
            <a:ext cx="4635500" cy="3778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F6112C70-36CA-B546-AA62-058E06FD6F7B}" type="datetimeFigureOut">
              <a:rPr lang="it-IT" altLang="it-IT"/>
              <a:pPr>
                <a:defRPr/>
              </a:pPr>
              <a:t>17/10/26</a:t>
            </a:fld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793F296-1232-475F-A723-96A9B51A00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4725" y="7180263"/>
            <a:ext cx="4635500" cy="3778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1D6824B0-703E-9E4E-9639-4B080FC0D595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84612AC-B2ED-4CB0-921C-0E6B84479B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7180263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">
            <a:extLst>
              <a:ext uri="{FF2B5EF4-FFF2-40B4-BE49-F238E27FC236}">
                <a16:creationId xmlns:a16="http://schemas.microsoft.com/office/drawing/2014/main" id="{D505922F-1EAB-86A3-EC63-8848B1B97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691813" cy="755967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EFB5B60-4862-C8B3-5DB5-676F4374C3D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25750" y="574675"/>
            <a:ext cx="5033963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5C1B664-8506-4DB5-962F-5E7BA720A49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1068388" y="3590925"/>
            <a:ext cx="8550275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10245" name="Text Box 4">
            <a:extLst>
              <a:ext uri="{FF2B5EF4-FFF2-40B4-BE49-F238E27FC236}">
                <a16:creationId xmlns:a16="http://schemas.microsoft.com/office/drawing/2014/main" id="{9629BCD7-7DF7-0380-0F07-D5478E798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6386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10246" name="Text Box 5">
            <a:extLst>
              <a:ext uri="{FF2B5EF4-FFF2-40B4-BE49-F238E27FC236}">
                <a16:creationId xmlns:a16="http://schemas.microsoft.com/office/drawing/2014/main" id="{8C723721-86C9-3B1B-5992-88ED3D475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1550" y="0"/>
            <a:ext cx="46386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10247" name="Text Box 6">
            <a:extLst>
              <a:ext uri="{FF2B5EF4-FFF2-40B4-BE49-F238E27FC236}">
                <a16:creationId xmlns:a16="http://schemas.microsoft.com/office/drawing/2014/main" id="{710884E6-94C7-8D08-00F6-5B2475D6E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181850"/>
            <a:ext cx="4638675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65D6B41A-8528-4ECE-9024-235BE1ED6E2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051550" y="7181850"/>
            <a:ext cx="4635500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F1B55B60-C7D6-8743-B60D-6A0FCBC8C0F6}" type="slidenum">
              <a:rPr lang="it-IT" altLang="it-IT"/>
              <a:pPr/>
              <a:t>‹#›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MS PGothic" charset="0"/>
      </a:defRPr>
    </a:lvl1pPr>
    <a:lvl2pPr marL="742950" indent="-28575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MS PGothic" charset="0"/>
      </a:defRPr>
    </a:lvl2pPr>
    <a:lvl3pPr marL="11430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MS PGothic" charset="0"/>
      </a:defRPr>
    </a:lvl3pPr>
    <a:lvl4pPr marL="16002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MS PGothic" charset="0"/>
      </a:defRPr>
    </a:lvl4pPr>
    <a:lvl5pPr marL="20574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MS PGothic" charset="0"/>
      </a:defRPr>
    </a:lvl5pPr>
    <a:lvl6pPr marL="2285763" algn="l" defTabSz="457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457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457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457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44A0023A-4D9D-4F31-C8F6-E36B702976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25750" y="574675"/>
            <a:ext cx="5033963" cy="2832100"/>
          </a:xfrm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D1D8E5D3-B326-A1F6-8A71-731B9D5A1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Slide 2: Title of the Presentation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Before you start</a:t>
            </a:r>
            <a:r>
              <a:rPr lang="en-GB" altLang="it-IT" dirty="0">
                <a:latin typeface="Times New Roman" panose="02020603050405020304" pitchFamily="18" charset="0"/>
              </a:rPr>
              <a:t> editing the slides of your talk change to the </a:t>
            </a:r>
            <a:r>
              <a:rPr lang="en-GB" altLang="it-IT" b="1" dirty="0">
                <a:latin typeface="Times New Roman" panose="02020603050405020304" pitchFamily="18" charset="0"/>
              </a:rPr>
              <a:t>Master Slide view</a:t>
            </a:r>
            <a:r>
              <a:rPr lang="en-GB" altLang="it-IT" dirty="0">
                <a:latin typeface="Times New Roman" panose="02020603050405020304" pitchFamily="18" charset="0"/>
              </a:rPr>
              <a:t>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Microsoft Office :Menu: </a:t>
            </a:r>
            <a:r>
              <a:rPr lang="en-US" altLang="it-IT" i="1" dirty="0">
                <a:latin typeface="Times New Roman" panose="02020603050405020304" pitchFamily="18" charset="0"/>
              </a:rPr>
              <a:t>View</a:t>
            </a:r>
            <a:r>
              <a:rPr lang="en-US" altLang="it-IT" dirty="0">
                <a:latin typeface="Times New Roman" panose="02020603050405020304" pitchFamily="18" charset="0"/>
              </a:rPr>
              <a:t> &gt; </a:t>
            </a:r>
            <a:r>
              <a:rPr lang="en-US" altLang="it-IT" i="1" dirty="0">
                <a:latin typeface="Times New Roman" panose="02020603050405020304" pitchFamily="18" charset="0"/>
              </a:rPr>
              <a:t>Slide Master;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Macintosh – </a:t>
            </a:r>
            <a:r>
              <a:rPr lang="en-US" altLang="it-IT" i="1" dirty="0">
                <a:latin typeface="Times New Roman" panose="02020603050405020304" pitchFamily="18" charset="0"/>
              </a:rPr>
              <a:t>View &gt; Master &gt; Slide Master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Edit the following items: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Times New Roman" panose="02020603050405020304" pitchFamily="18" charset="0"/>
              <a:buAutoNum type="arabicPeriod"/>
            </a:pPr>
            <a:r>
              <a:rPr lang="de-DE" altLang="it-IT" b="1" dirty="0">
                <a:latin typeface="Times New Roman" panose="02020603050405020304" pitchFamily="18" charset="0"/>
                <a:sym typeface="Wingdings" pitchFamily="2" charset="2"/>
              </a:rPr>
              <a:t>O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n the Slide Master (first master slide) – lower area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a) On the left Delete the text and write the title of the event/Conference, Location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b) On the right delete the text and write the name and surname of the speaker and the date (day, month , year)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Close Master View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To start adding slides </a:t>
            </a: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insert a new slide and 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select a Layout: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Title &amp; Subtitle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 with bullet points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Picture, graphs, visuals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Two columns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Blank</a:t>
            </a:r>
            <a:endParaRPr lang="en-GB" altLang="it-IT" dirty="0">
              <a:latin typeface="Times New Roman" panose="02020603050405020304" pitchFamily="18" charset="0"/>
            </a:endParaRP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Calibri" panose="020F050202020403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8C5BF048-5756-F3FD-77CA-82957EE759B0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40F744-F828-D24B-A8D2-42273955BE2C}" type="slidenum">
              <a:rPr lang="it-IT" altLang="it-IT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it-IT" altLang="it-IT" sz="14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F1B55B60-C7D6-8743-B60D-6A0FCBC8C0F6}" type="slidenum">
              <a:rPr lang="it-IT" altLang="it-IT" smtClean="0"/>
              <a:pPr/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09780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F1B55B60-C7D6-8743-B60D-6A0FCBC8C0F6}" type="slidenum">
              <a:rPr lang="it-IT" altLang="it-IT" smtClean="0"/>
              <a:pPr/>
              <a:t>14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85020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58C3-9FDA-5A6D-26AC-C1FFA8155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677193-C12F-71AA-3D57-AE84A091D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484B32-26A7-3255-D43B-EFA9328CE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D9DD0-191B-6A42-4826-221315903A43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F1B55B60-C7D6-8743-B60D-6A0FCBC8C0F6}" type="slidenum">
              <a:rPr lang="it-IT" altLang="it-IT" smtClean="0"/>
              <a:pPr/>
              <a:t>15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695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F1B55B60-C7D6-8743-B60D-6A0FCBC8C0F6}" type="slidenum">
              <a:rPr lang="it-IT" altLang="it-IT" smtClean="0"/>
              <a:pPr/>
              <a:t>16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57790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1FB5ABB-4274-787C-AD66-A27A113298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25750" y="574675"/>
            <a:ext cx="5033963" cy="2832100"/>
          </a:xfrm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56509AFE-5308-E528-8C89-37CEDB2E7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it-IT" b="1" dirty="0">
                <a:latin typeface="Times New Roman" panose="02020603050405020304" pitchFamily="18" charset="0"/>
              </a:rPr>
              <a:t>Last Slide 1: Thanks to the audience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89FDF41-048E-8923-CF7E-DBB30DE1F042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A89BCA-BD93-DB44-AA51-01695BBB9E5B}" type="slidenum">
              <a:rPr lang="it-IT" altLang="it-IT" sz="140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it-IT" altLang="it-IT" sz="14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44A0023A-4D9D-4F31-C8F6-E36B702976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25750" y="574675"/>
            <a:ext cx="5033963" cy="2832100"/>
          </a:xfrm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D1D8E5D3-B326-A1F6-8A71-731B9D5A1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Slide 2: Title of the Presentation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Before you start</a:t>
            </a:r>
            <a:r>
              <a:rPr lang="en-GB" altLang="it-IT" dirty="0">
                <a:latin typeface="Times New Roman" panose="02020603050405020304" pitchFamily="18" charset="0"/>
              </a:rPr>
              <a:t> editing the slides of your talk change to the </a:t>
            </a:r>
            <a:r>
              <a:rPr lang="en-GB" altLang="it-IT" b="1" dirty="0">
                <a:latin typeface="Times New Roman" panose="02020603050405020304" pitchFamily="18" charset="0"/>
              </a:rPr>
              <a:t>Master Slide view</a:t>
            </a:r>
            <a:r>
              <a:rPr lang="en-GB" altLang="it-IT" dirty="0">
                <a:latin typeface="Times New Roman" panose="02020603050405020304" pitchFamily="18" charset="0"/>
              </a:rPr>
              <a:t>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Microsoft Office :Menu: </a:t>
            </a:r>
            <a:r>
              <a:rPr lang="en-US" altLang="it-IT" i="1" dirty="0">
                <a:latin typeface="Times New Roman" panose="02020603050405020304" pitchFamily="18" charset="0"/>
              </a:rPr>
              <a:t>View</a:t>
            </a:r>
            <a:r>
              <a:rPr lang="en-US" altLang="it-IT" dirty="0">
                <a:latin typeface="Times New Roman" panose="02020603050405020304" pitchFamily="18" charset="0"/>
              </a:rPr>
              <a:t> &gt; </a:t>
            </a:r>
            <a:r>
              <a:rPr lang="en-US" altLang="it-IT" i="1" dirty="0">
                <a:latin typeface="Times New Roman" panose="02020603050405020304" pitchFamily="18" charset="0"/>
              </a:rPr>
              <a:t>Slide Master;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Macintosh – </a:t>
            </a:r>
            <a:r>
              <a:rPr lang="en-US" altLang="it-IT" i="1" dirty="0">
                <a:latin typeface="Times New Roman" panose="02020603050405020304" pitchFamily="18" charset="0"/>
              </a:rPr>
              <a:t>View &gt; Master &gt; Slide Master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Edit the following items: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Times New Roman" panose="02020603050405020304" pitchFamily="18" charset="0"/>
              <a:buAutoNum type="arabicPeriod"/>
            </a:pPr>
            <a:r>
              <a:rPr lang="de-DE" altLang="it-IT" b="1" dirty="0">
                <a:latin typeface="Times New Roman" panose="02020603050405020304" pitchFamily="18" charset="0"/>
                <a:sym typeface="Wingdings" pitchFamily="2" charset="2"/>
              </a:rPr>
              <a:t>O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n the Slide Master (first master slide) – lower area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a) On the left Delete the text and write the title of the event/Conference, Location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b) On the right delete the text and write the name and surname of the speaker and the date (day, month , year)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Close Master View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To start adding slides </a:t>
            </a: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insert a new slide and 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select a Layout: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Title &amp; Subtitle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 with bullet points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Picture, graphs, visuals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Two columns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Blank</a:t>
            </a:r>
            <a:endParaRPr lang="en-GB" altLang="it-IT" dirty="0">
              <a:latin typeface="Times New Roman" panose="02020603050405020304" pitchFamily="18" charset="0"/>
            </a:endParaRP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Calibri" panose="020F050202020403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8C5BF048-5756-F3FD-77CA-82957EE759B0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40F744-F828-D24B-A8D2-42273955BE2C}" type="slidenum">
              <a:rPr lang="it-IT" altLang="it-IT" sz="140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it-IT" altLang="it-IT" sz="1400" dirty="0"/>
          </a:p>
        </p:txBody>
      </p:sp>
    </p:spTree>
    <p:extLst>
      <p:ext uri="{BB962C8B-B14F-4D97-AF65-F5344CB8AC3E}">
        <p14:creationId xmlns:p14="http://schemas.microsoft.com/office/powerpoint/2010/main" val="3832324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178EF-9C00-A5BB-1E29-8FA9682DD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B96D8CF-A755-B713-87DD-7D5D5EDE5C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25750" y="574675"/>
            <a:ext cx="5033963" cy="2832100"/>
          </a:xfrm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5B85A2E-1F7C-EF4A-70A2-B1EF28CCA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Slide 2: Title of the Presentation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Before you start</a:t>
            </a:r>
            <a:r>
              <a:rPr lang="en-GB" altLang="it-IT" dirty="0">
                <a:latin typeface="Times New Roman" panose="02020603050405020304" pitchFamily="18" charset="0"/>
              </a:rPr>
              <a:t> editing the slides of your talk change to the </a:t>
            </a:r>
            <a:r>
              <a:rPr lang="en-GB" altLang="it-IT" b="1" dirty="0">
                <a:latin typeface="Times New Roman" panose="02020603050405020304" pitchFamily="18" charset="0"/>
              </a:rPr>
              <a:t>Master Slide view</a:t>
            </a:r>
            <a:r>
              <a:rPr lang="en-GB" altLang="it-IT" dirty="0">
                <a:latin typeface="Times New Roman" panose="02020603050405020304" pitchFamily="18" charset="0"/>
              </a:rPr>
              <a:t>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Microsoft Office :Menu: </a:t>
            </a:r>
            <a:r>
              <a:rPr lang="en-US" altLang="it-IT" i="1" dirty="0">
                <a:latin typeface="Times New Roman" panose="02020603050405020304" pitchFamily="18" charset="0"/>
              </a:rPr>
              <a:t>View</a:t>
            </a:r>
            <a:r>
              <a:rPr lang="en-US" altLang="it-IT" dirty="0">
                <a:latin typeface="Times New Roman" panose="02020603050405020304" pitchFamily="18" charset="0"/>
              </a:rPr>
              <a:t> &gt; </a:t>
            </a:r>
            <a:r>
              <a:rPr lang="en-US" altLang="it-IT" i="1" dirty="0">
                <a:latin typeface="Times New Roman" panose="02020603050405020304" pitchFamily="18" charset="0"/>
              </a:rPr>
              <a:t>Slide Master;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Macintosh – </a:t>
            </a:r>
            <a:r>
              <a:rPr lang="en-US" altLang="it-IT" i="1" dirty="0">
                <a:latin typeface="Times New Roman" panose="02020603050405020304" pitchFamily="18" charset="0"/>
              </a:rPr>
              <a:t>View &gt; Master &gt; Slide Master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Edit the following items: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Times New Roman" panose="02020603050405020304" pitchFamily="18" charset="0"/>
              <a:buAutoNum type="arabicPeriod"/>
            </a:pPr>
            <a:r>
              <a:rPr lang="de-DE" altLang="it-IT" b="1" dirty="0">
                <a:latin typeface="Times New Roman" panose="02020603050405020304" pitchFamily="18" charset="0"/>
                <a:sym typeface="Wingdings" pitchFamily="2" charset="2"/>
              </a:rPr>
              <a:t>O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n the Slide Master (first master slide) – lower area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a) On the left Delete the text and write the title of the event/Conference, Location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b) On the right delete the text and write the name and surname of the speaker and the date (day, month , year)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Close Master View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To start adding slides </a:t>
            </a: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insert a new slide and 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select a Layout: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Title &amp; Subtitle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 with bullet points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Picture, graphs, visuals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Two columns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Blank</a:t>
            </a:r>
            <a:endParaRPr lang="en-GB" altLang="it-IT" dirty="0">
              <a:latin typeface="Times New Roman" panose="02020603050405020304" pitchFamily="18" charset="0"/>
            </a:endParaRP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Calibri" panose="020F050202020403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ACE4575-233A-8B13-9504-FA29BBAA92BB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40F744-F828-D24B-A8D2-42273955BE2C}" type="slidenum">
              <a:rPr lang="it-IT" altLang="it-IT" sz="140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it-IT" altLang="it-IT" sz="1400" dirty="0"/>
          </a:p>
        </p:txBody>
      </p:sp>
    </p:spTree>
    <p:extLst>
      <p:ext uri="{BB962C8B-B14F-4D97-AF65-F5344CB8AC3E}">
        <p14:creationId xmlns:p14="http://schemas.microsoft.com/office/powerpoint/2010/main" val="1975089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AD613-B5C3-D358-5916-B8365824E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8E9E347E-504F-923C-A9E4-B18835AF54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25750" y="574675"/>
            <a:ext cx="5033963" cy="2832100"/>
          </a:xfrm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CC4C9D73-2079-BF3A-3BEB-9D1DDB79C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Slide 2: Title of the Presentation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</a:rPr>
              <a:t>Before you start</a:t>
            </a:r>
            <a:r>
              <a:rPr lang="en-GB" altLang="it-IT" dirty="0">
                <a:latin typeface="Times New Roman" panose="02020603050405020304" pitchFamily="18" charset="0"/>
              </a:rPr>
              <a:t> editing the slides of your talk change to the </a:t>
            </a:r>
            <a:r>
              <a:rPr lang="en-GB" altLang="it-IT" b="1" dirty="0">
                <a:latin typeface="Times New Roman" panose="02020603050405020304" pitchFamily="18" charset="0"/>
              </a:rPr>
              <a:t>Master Slide view</a:t>
            </a:r>
            <a:r>
              <a:rPr lang="en-GB" altLang="it-IT" dirty="0">
                <a:latin typeface="Times New Roman" panose="02020603050405020304" pitchFamily="18" charset="0"/>
              </a:rPr>
              <a:t>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Microsoft Office :Menu: </a:t>
            </a:r>
            <a:r>
              <a:rPr lang="en-US" altLang="it-IT" i="1" dirty="0">
                <a:latin typeface="Times New Roman" panose="02020603050405020304" pitchFamily="18" charset="0"/>
              </a:rPr>
              <a:t>View</a:t>
            </a:r>
            <a:r>
              <a:rPr lang="en-US" altLang="it-IT" dirty="0">
                <a:latin typeface="Times New Roman" panose="02020603050405020304" pitchFamily="18" charset="0"/>
              </a:rPr>
              <a:t> &gt; </a:t>
            </a:r>
            <a:r>
              <a:rPr lang="en-US" altLang="it-IT" i="1" dirty="0">
                <a:latin typeface="Times New Roman" panose="02020603050405020304" pitchFamily="18" charset="0"/>
              </a:rPr>
              <a:t>Slide Master;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it-IT" dirty="0">
                <a:latin typeface="Times New Roman" panose="02020603050405020304" pitchFamily="18" charset="0"/>
              </a:rPr>
              <a:t>Macintosh – </a:t>
            </a:r>
            <a:r>
              <a:rPr lang="en-US" altLang="it-IT" i="1" dirty="0">
                <a:latin typeface="Times New Roman" panose="02020603050405020304" pitchFamily="18" charset="0"/>
              </a:rPr>
              <a:t>View &gt; Master &gt; Slide Master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Edit the following items: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Times New Roman" panose="02020603050405020304" pitchFamily="18" charset="0"/>
              <a:buAutoNum type="arabicPeriod"/>
            </a:pPr>
            <a:r>
              <a:rPr lang="de-DE" altLang="it-IT" b="1" dirty="0">
                <a:latin typeface="Times New Roman" panose="02020603050405020304" pitchFamily="18" charset="0"/>
                <a:sym typeface="Wingdings" pitchFamily="2" charset="2"/>
              </a:rPr>
              <a:t>O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n the Slide Master (first master slide) – lower area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a) On the left Delete the text and write the title of the event/Conference, Location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b) On the right delete the text and write the name and surname of the speaker and the date (day, month , year)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Close Master View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Times New Roman" panose="02020603050405020304" pitchFamily="18" charset="0"/>
              <a:sym typeface="Wingdings" pitchFamily="2" charset="2"/>
            </a:endParaRP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To start adding slides </a:t>
            </a: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insert a new slide and </a:t>
            </a:r>
            <a:r>
              <a:rPr lang="en-GB" altLang="it-IT" b="1" dirty="0">
                <a:latin typeface="Times New Roman" panose="02020603050405020304" pitchFamily="18" charset="0"/>
                <a:sym typeface="Wingdings" pitchFamily="2" charset="2"/>
              </a:rPr>
              <a:t>select a Layout: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Title &amp; Subtitle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 with bullet points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Text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For Picture, graphs, visuals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Two columns 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it-IT" dirty="0">
                <a:latin typeface="Times New Roman" panose="02020603050405020304" pitchFamily="18" charset="0"/>
                <a:sym typeface="Wingdings" pitchFamily="2" charset="2"/>
              </a:rPr>
              <a:t>Blank</a:t>
            </a:r>
            <a:endParaRPr lang="en-GB" altLang="it-IT" dirty="0">
              <a:latin typeface="Times New Roman" panose="02020603050405020304" pitchFamily="18" charset="0"/>
            </a:endParaRP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altLang="it-IT" b="1" dirty="0">
              <a:latin typeface="Calibri" panose="020F050202020403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6FBBC6E8-3760-2260-45C6-19F9E7D2CD97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40F744-F828-D24B-A8D2-42273955BE2C}" type="slidenum">
              <a:rPr lang="it-IT" altLang="it-IT" sz="140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it-IT" altLang="it-IT" sz="1400" dirty="0"/>
          </a:p>
        </p:txBody>
      </p:sp>
    </p:spTree>
    <p:extLst>
      <p:ext uri="{BB962C8B-B14F-4D97-AF65-F5344CB8AC3E}">
        <p14:creationId xmlns:p14="http://schemas.microsoft.com/office/powerpoint/2010/main" val="3707002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F1B55B60-C7D6-8743-B60D-6A0FCBC8C0F6}" type="slidenum">
              <a:rPr lang="it-IT" altLang="it-IT" smtClean="0"/>
              <a:pPr/>
              <a:t>24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2245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PT-schermata 1.jpg">
            <a:extLst>
              <a:ext uri="{FF2B5EF4-FFF2-40B4-BE49-F238E27FC236}">
                <a16:creationId xmlns:a16="http://schemas.microsoft.com/office/drawing/2014/main" id="{9A3A4AE6-93DC-49FF-AFD9-5ED0A14448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4" y="0"/>
            <a:ext cx="10080625" cy="755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 descr="Immagine che contiene Elementi grafici, Carattere, testo, grafica&#10;&#10;Il contenuto generato dall'IA potrebbe non essere corretto.">
            <a:extLst>
              <a:ext uri="{FF2B5EF4-FFF2-40B4-BE49-F238E27FC236}">
                <a16:creationId xmlns:a16="http://schemas.microsoft.com/office/drawing/2014/main" id="{73204D32-86E3-4E1C-9330-C2F666A758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696551" y="179437"/>
            <a:ext cx="577852" cy="72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8554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59701" y="2483694"/>
            <a:ext cx="11520374" cy="1620837"/>
          </a:xfrm>
          <a:prstGeom prst="rect">
            <a:avLst/>
          </a:prstGeom>
          <a:effectLst>
            <a:outerShdw blurRad="79558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>
            <a:lvl1pPr>
              <a:defRPr sz="4800" baseline="0">
                <a:latin typeface="+mj-lt"/>
              </a:defRPr>
            </a:lvl1pPr>
          </a:lstStyle>
          <a:p>
            <a:r>
              <a:rPr lang="it-IT" dirty="0"/>
              <a:t>Clic per modificare titolo / </a:t>
            </a:r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pic>
        <p:nvPicPr>
          <p:cNvPr id="7" name="Immagine 6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A80ACB70-276A-4CB3-BD09-1D30DF84C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90267" y="272884"/>
            <a:ext cx="763625" cy="722470"/>
          </a:xfrm>
          <a:prstGeom prst="rect">
            <a:avLst/>
          </a:prstGeom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16C7F425-D478-4552-8636-D76852CEE12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pic>
        <p:nvPicPr>
          <p:cNvPr id="8" name="Immagine 7" descr="Immagine che contiene Elementi grafici, Carattere, testo, grafica&#10;&#10;Il contenuto generato dall'IA potrebbe non essere corretto.">
            <a:extLst>
              <a:ext uri="{FF2B5EF4-FFF2-40B4-BE49-F238E27FC236}">
                <a16:creationId xmlns:a16="http://schemas.microsoft.com/office/drawing/2014/main" id="{466C4861-F5D4-4265-9BFE-DC715FAA62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696551" y="179437"/>
            <a:ext cx="577852" cy="72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60677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Text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FF421-4BBE-B3B6-6175-30EEA153BBE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cxnSp>
        <p:nvCxnSpPr>
          <p:cNvPr id="8" name="Connettore 1 3">
            <a:extLst>
              <a:ext uri="{FF2B5EF4-FFF2-40B4-BE49-F238E27FC236}">
                <a16:creationId xmlns:a16="http://schemas.microsoft.com/office/drawing/2014/main" id="{9BACD19C-DB78-4488-B3E4-B159D847E56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37292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 Text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959702" y="1763713"/>
            <a:ext cx="11520351" cy="4989512"/>
          </a:xfrm>
          <a:prstGeom prst="rect">
            <a:avLst/>
          </a:prstGeom>
          <a:effectLst>
            <a:outerShdw blurRad="159008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457154" indent="-45715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 sz="3200" b="0"/>
            </a:lvl1pPr>
            <a:lvl2pPr marL="990501" indent="-38096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933"/>
            </a:lvl2pPr>
            <a:lvl3pPr marL="1600040" indent="-38096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  <a:defRPr sz="2666" i="1" baseline="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it-IT" dirty="0"/>
              <a:t>Clic per modificare testo o schema / </a:t>
            </a:r>
            <a:r>
              <a:rPr lang="it-IT" dirty="0" err="1"/>
              <a:t>Insert</a:t>
            </a:r>
            <a:r>
              <a:rPr lang="it-IT" dirty="0"/>
              <a:t> text or </a:t>
            </a:r>
            <a:r>
              <a:rPr lang="it-IT" dirty="0" err="1"/>
              <a:t>content</a:t>
            </a:r>
            <a:endParaRPr lang="it-IT" dirty="0"/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FF421-4BBE-B3B6-6175-30EEA153BBE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EC2889C7-FD5F-49BE-AA47-326761ABE544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  <a:effectLst>
            <a:outerShdw blurRad="129918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 dirty="0"/>
              <a:t>Elettra MCP systems</a:t>
            </a:r>
          </a:p>
        </p:txBody>
      </p:sp>
      <p:cxnSp>
        <p:nvCxnSpPr>
          <p:cNvPr id="8" name="Connettore 1 3">
            <a:extLst>
              <a:ext uri="{FF2B5EF4-FFF2-40B4-BE49-F238E27FC236}">
                <a16:creationId xmlns:a16="http://schemas.microsoft.com/office/drawing/2014/main" id="{9BACD19C-DB78-4488-B3E4-B159D847E56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02713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idx="1" hasCustomPrompt="1"/>
          </p:nvPr>
        </p:nvSpPr>
        <p:spPr>
          <a:xfrm>
            <a:off x="959702" y="1763713"/>
            <a:ext cx="11520362" cy="4989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 sz="3200"/>
            </a:lvl1pPr>
            <a:lvl2pPr marL="609539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2pPr>
            <a:lvl3pPr marL="121907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it-IT" dirty="0"/>
              <a:t>Clic per modificare testo o schema / </a:t>
            </a:r>
            <a:r>
              <a:rPr lang="it-IT" dirty="0" err="1"/>
              <a:t>Insert</a:t>
            </a:r>
            <a:r>
              <a:rPr lang="it-IT" dirty="0"/>
              <a:t> text or </a:t>
            </a:r>
            <a:r>
              <a:rPr lang="it-IT" dirty="0" err="1"/>
              <a:t>content</a:t>
            </a:r>
            <a:endParaRPr lang="it-IT" dirty="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A67FB6C-1B87-F3F4-32EC-52BB8AF7D5A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22F93F4-1BB7-442C-988E-CEC21E95A7E9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 dirty="0"/>
              <a:t>Clic per modificare titolo / </a:t>
            </a:r>
            <a:r>
              <a:rPr lang="it-IT" sz="3200" kern="0" dirty="0" err="1"/>
              <a:t>Insert</a:t>
            </a:r>
            <a:r>
              <a:rPr lang="it-IT" sz="3200" kern="0" dirty="0"/>
              <a:t> </a:t>
            </a:r>
            <a:r>
              <a:rPr lang="it-IT" sz="3200" kern="0" dirty="0" err="1"/>
              <a:t>title</a:t>
            </a:r>
            <a:endParaRPr lang="it-IT" sz="3200" kern="0" dirty="0"/>
          </a:p>
        </p:txBody>
      </p:sp>
      <p:cxnSp>
        <p:nvCxnSpPr>
          <p:cNvPr id="7" name="Connettore 1 3">
            <a:extLst>
              <a:ext uri="{FF2B5EF4-FFF2-40B4-BE49-F238E27FC236}">
                <a16:creationId xmlns:a16="http://schemas.microsoft.com/office/drawing/2014/main" id="{87EE0E80-EDF7-4682-BA32-F7AB97A7D23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62607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Pictures, graphs, visuals..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BE416BC-98A4-B81A-2450-4E5E6FFBB27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CBFADAD6-D8CD-4963-A69F-9C826AF0E66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4056" y="2106389"/>
            <a:ext cx="3300272" cy="11605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 b="1">
                <a:solidFill>
                  <a:srgbClr val="000000"/>
                </a:solidFill>
              </a:rPr>
              <a:t>Text Box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>
                <a:solidFill>
                  <a:srgbClr val="000000"/>
                </a:solidFill>
              </a:rPr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>
                <a:solidFill>
                  <a:srgbClr val="000000"/>
                </a:solidFill>
              </a:rPr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>
                <a:solidFill>
                  <a:srgbClr val="000000"/>
                </a:solidFill>
              </a:rPr>
              <a:t>Text Text Text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DE94B02D-D8CE-459F-806A-349228AB05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061" y="4570353"/>
            <a:ext cx="3275098" cy="1139815"/>
          </a:xfrm>
          <a:prstGeom prst="rect">
            <a:avLst/>
          </a:prstGeom>
          <a:solidFill>
            <a:srgbClr val="0068A6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defTabSz="449263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49263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49263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49263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49263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 b="1"/>
              <a:t>Rectangle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/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/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/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/>
              <a:t>Text Text Text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E3523FA2-D9EB-46C2-9ABC-DE94359CEDB2}"/>
              </a:ext>
            </a:extLst>
          </p:cNvPr>
          <p:cNvSpPr/>
          <p:nvPr userDrawn="1"/>
        </p:nvSpPr>
        <p:spPr bwMode="auto">
          <a:xfrm>
            <a:off x="5759854" y="4570353"/>
            <a:ext cx="4609174" cy="1139815"/>
          </a:xfrm>
          <a:prstGeom prst="rect">
            <a:avLst/>
          </a:prstGeom>
          <a:solidFill>
            <a:srgbClr val="0068A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598989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sz="1866" b="1">
                <a:latin typeface="Arial" charset="0"/>
                <a:ea typeface="ＭＳ Ｐゴシック" charset="0"/>
                <a:cs typeface="ＭＳ Ｐゴシック" charset="0"/>
              </a:rPr>
              <a:t>Rectangle</a:t>
            </a:r>
          </a:p>
          <a:p>
            <a:pPr marL="457178" indent="-457178" defTabSz="598989" eaLnBrk="1">
              <a:lnSpc>
                <a:spcPct val="93000"/>
              </a:lnSpc>
              <a:buClr>
                <a:schemeClr val="bg1"/>
              </a:buClr>
              <a:buSzPct val="100000"/>
              <a:buFont typeface="Wingdings" charset="2"/>
              <a:buChar char="ü"/>
              <a:defRPr/>
            </a:pPr>
            <a:r>
              <a:rPr lang="en-US" sz="1866">
                <a:latin typeface="Arial" charset="0"/>
                <a:ea typeface="ＭＳ Ｐゴシック" charset="0"/>
                <a:cs typeface="ＭＳ Ｐゴシック" charset="0"/>
              </a:rPr>
              <a:t>Text Text Text</a:t>
            </a:r>
          </a:p>
          <a:p>
            <a:pPr marL="1043465" lvl="1" indent="-457178" defTabSz="598989" eaLnBrk="1">
              <a:lnSpc>
                <a:spcPct val="93000"/>
              </a:lnSpc>
              <a:buClr>
                <a:schemeClr val="bg1"/>
              </a:buClr>
              <a:buSzPct val="100000"/>
              <a:buFont typeface="Arial"/>
              <a:buChar char="•"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  <a:p>
            <a:pPr marL="1576840" lvl="2" indent="-457178" defTabSz="598989" eaLnBrk="1">
              <a:lnSpc>
                <a:spcPct val="93000"/>
              </a:lnSpc>
              <a:buClr>
                <a:schemeClr val="bg1"/>
              </a:buClr>
              <a:buSzPct val="100000"/>
              <a:buFont typeface="Lucida Grande"/>
              <a:buChar char="–"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D10832D7-6D09-4E52-AA9F-9A6A74F051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59853" y="2106390"/>
            <a:ext cx="4609176" cy="12007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27063" indent="-187325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25538" indent="-28575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it-IT" sz="1866" b="1">
                <a:solidFill>
                  <a:srgbClr val="000000"/>
                </a:solidFill>
              </a:rPr>
              <a:t>Text Box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Wingdings" pitchFamily="2" charset="2"/>
              <a:buChar char="ü"/>
            </a:pPr>
            <a:r>
              <a:rPr lang="en-US" altLang="it-IT" sz="1866">
                <a:solidFill>
                  <a:srgbClr val="000000"/>
                </a:solidFill>
              </a:rPr>
              <a:t>Text Text Text</a:t>
            </a:r>
          </a:p>
          <a:p>
            <a:pPr lvl="1" eaLnBrk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it-IT" sz="1866">
                <a:solidFill>
                  <a:srgbClr val="000000"/>
                </a:solidFill>
              </a:rPr>
              <a:t>Text Text Text</a:t>
            </a:r>
          </a:p>
          <a:p>
            <a:pPr lvl="2" eaLnBrk="1">
              <a:buClr>
                <a:srgbClr val="000000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altLang="it-IT" sz="1866">
                <a:solidFill>
                  <a:srgbClr val="000000"/>
                </a:solidFill>
              </a:rPr>
              <a:t>Text Text Text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F0CB1DAB-F266-4B57-9558-8064408C86F9}"/>
              </a:ext>
            </a:extLst>
          </p:cNvPr>
          <p:cNvSpPr txBox="1"/>
          <p:nvPr userDrawn="1"/>
        </p:nvSpPr>
        <p:spPr>
          <a:xfrm>
            <a:off x="904056" y="3315656"/>
            <a:ext cx="3300272" cy="11605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866" b="1">
                <a:latin typeface="Arial" charset="0"/>
                <a:ea typeface="MS PGothic" charset="0"/>
                <a:cs typeface="MS PGothic" charset="0"/>
              </a:rPr>
              <a:t>Text Box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EAED2244-7ACC-4704-A094-8AE44B140B6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59856" y="3317851"/>
            <a:ext cx="4609173" cy="11605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27063" indent="-187325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25538" indent="-28575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598989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sz="1866" b="1">
                <a:latin typeface="Arial" charset="0"/>
                <a:ea typeface="ＭＳ Ｐゴシック" charset="0"/>
                <a:cs typeface="ＭＳ Ｐゴシック" charset="0"/>
              </a:rPr>
              <a:t>Text Box</a:t>
            </a:r>
          </a:p>
          <a:p>
            <a:pPr marL="457178" indent="-457178" defTabSz="598989" eaLnBrk="1">
              <a:lnSpc>
                <a:spcPct val="93000"/>
              </a:lnSpc>
              <a:buClr>
                <a:schemeClr val="bg1"/>
              </a:buClr>
              <a:buSzPct val="100000"/>
              <a:buFont typeface="Wingdings" charset="2"/>
              <a:buChar char="ü"/>
              <a:defRPr/>
            </a:pPr>
            <a:r>
              <a:rPr lang="en-US" sz="1866">
                <a:latin typeface="Arial" charset="0"/>
                <a:ea typeface="ＭＳ Ｐゴシック" charset="0"/>
                <a:cs typeface="ＭＳ Ｐゴシック" charset="0"/>
              </a:rPr>
              <a:t>Text Text Text</a:t>
            </a:r>
          </a:p>
          <a:p>
            <a:pPr marL="1043465" lvl="1" indent="-457178" defTabSz="598989" eaLnBrk="1">
              <a:lnSpc>
                <a:spcPct val="93000"/>
              </a:lnSpc>
              <a:buClr>
                <a:schemeClr val="bg1"/>
              </a:buClr>
              <a:buSzPct val="100000"/>
              <a:buFont typeface="Arial"/>
              <a:buChar char="•"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  <a:p>
            <a:pPr marL="1576840" lvl="2" indent="-457178" defTabSz="598989" eaLnBrk="1">
              <a:lnSpc>
                <a:spcPct val="93000"/>
              </a:lnSpc>
              <a:buClr>
                <a:schemeClr val="bg1"/>
              </a:buClr>
              <a:buSzPct val="100000"/>
              <a:buFont typeface="Lucida Grande"/>
              <a:buChar char="–"/>
              <a:defRPr/>
            </a:pPr>
            <a:r>
              <a:rPr lang="en-US" sz="1866">
                <a:latin typeface="Arial" charset="0"/>
                <a:ea typeface="MS PGothic" charset="0"/>
                <a:cs typeface="MS PGothic" charset="0"/>
              </a:rPr>
              <a:t>Text Text Text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2767F940-7E63-4B1E-B07A-DD5226F796DB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 dirty="0"/>
              <a:t>Clic per modificare titolo / </a:t>
            </a:r>
            <a:r>
              <a:rPr lang="it-IT" sz="3200" kern="0" dirty="0" err="1"/>
              <a:t>Insert</a:t>
            </a:r>
            <a:r>
              <a:rPr lang="it-IT" sz="3200" kern="0" dirty="0"/>
              <a:t> </a:t>
            </a:r>
            <a:r>
              <a:rPr lang="it-IT" sz="3200" kern="0" dirty="0" err="1"/>
              <a:t>title</a:t>
            </a:r>
            <a:endParaRPr lang="it-IT" sz="3200" kern="0" dirty="0"/>
          </a:p>
        </p:txBody>
      </p:sp>
      <p:cxnSp>
        <p:nvCxnSpPr>
          <p:cNvPr id="12" name="Connettore 1 3">
            <a:extLst>
              <a:ext uri="{FF2B5EF4-FFF2-40B4-BE49-F238E27FC236}">
                <a16:creationId xmlns:a16="http://schemas.microsoft.com/office/drawing/2014/main" id="{F03F70FC-3377-4669-A9D3-F1CAAD2968B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87691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 Pictures, graphs, visuals..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BE416BC-98A4-B81A-2450-4E5E6FFBB27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2767F940-7E63-4B1E-B07A-DD5226F796DB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/>
              <a:t>Clic per modificare titolo / </a:t>
            </a:r>
            <a:r>
              <a:rPr lang="it-IT" sz="3200" kern="0" err="1"/>
              <a:t>Insert</a:t>
            </a:r>
            <a:r>
              <a:rPr lang="it-IT" sz="3200" kern="0"/>
              <a:t> </a:t>
            </a:r>
            <a:r>
              <a:rPr lang="it-IT" sz="3200" kern="0" err="1"/>
              <a:t>title</a:t>
            </a:r>
            <a:endParaRPr lang="it-IT" sz="3200" kern="0"/>
          </a:p>
        </p:txBody>
      </p:sp>
      <p:cxnSp>
        <p:nvCxnSpPr>
          <p:cNvPr id="12" name="Connettore 1 3">
            <a:extLst>
              <a:ext uri="{FF2B5EF4-FFF2-40B4-BE49-F238E27FC236}">
                <a16:creationId xmlns:a16="http://schemas.microsoft.com/office/drawing/2014/main" id="{F03F70FC-3377-4669-A9D3-F1CAAD2968B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53110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959700" y="1763713"/>
            <a:ext cx="5658596" cy="4989512"/>
          </a:xfrm>
          <a:prstGeom prst="rect">
            <a:avLst/>
          </a:prstGeom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Fare clic per modificare testo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6821482" y="1763713"/>
            <a:ext cx="5658573" cy="4989512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Fare clic per modificare testo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043B2F-6E38-4A1E-D8C3-9D70043B78D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F9062DEB-1E58-4A06-91B3-FBBC0EE75E44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/>
              <a:t>Clic per modificare titolo / </a:t>
            </a:r>
            <a:r>
              <a:rPr lang="it-IT" sz="3200" kern="0" err="1"/>
              <a:t>Insert</a:t>
            </a:r>
            <a:r>
              <a:rPr lang="it-IT" sz="3200" kern="0"/>
              <a:t> </a:t>
            </a:r>
            <a:r>
              <a:rPr lang="it-IT" sz="3200" kern="0" err="1"/>
              <a:t>title</a:t>
            </a:r>
            <a:endParaRPr lang="it-IT" sz="3200" kern="0"/>
          </a:p>
        </p:txBody>
      </p:sp>
      <p:cxnSp>
        <p:nvCxnSpPr>
          <p:cNvPr id="10" name="Connettore 1 3">
            <a:extLst>
              <a:ext uri="{FF2B5EF4-FFF2-40B4-BE49-F238E27FC236}">
                <a16:creationId xmlns:a16="http://schemas.microsoft.com/office/drawing/2014/main" id="{E7B104B3-185A-47F3-801F-7F71ED48839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38710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959701" y="1763713"/>
            <a:ext cx="7104215" cy="4989512"/>
          </a:xfrm>
          <a:prstGeom prst="rect">
            <a:avLst/>
          </a:prstGeom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modificare testo o schema </a:t>
            </a:r>
            <a:br>
              <a:rPr lang="it-IT" dirty="0"/>
            </a:br>
            <a:r>
              <a:rPr lang="it-IT" dirty="0"/>
              <a:t>/ </a:t>
            </a:r>
            <a:r>
              <a:rPr lang="it-IT" dirty="0" err="1"/>
              <a:t>Insert</a:t>
            </a:r>
            <a:r>
              <a:rPr lang="it-IT" dirty="0"/>
              <a:t> text or </a:t>
            </a:r>
            <a:r>
              <a:rPr lang="it-IT" dirty="0" err="1"/>
              <a:t>content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8255937" y="1763713"/>
            <a:ext cx="4224117" cy="4989512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inserire immagine / </a:t>
            </a:r>
            <a:r>
              <a:rPr lang="it-IT" dirty="0" err="1"/>
              <a:t>Insert</a:t>
            </a:r>
            <a:r>
              <a:rPr lang="it-IT" dirty="0"/>
              <a:t> Image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043B2F-6E38-4A1E-D8C3-9D70043B78D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40B16F8B-EE5F-411A-92DB-5068FB371421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 dirty="0"/>
              <a:t>Clic per modificare titolo / </a:t>
            </a:r>
            <a:r>
              <a:rPr lang="it-IT" sz="3200" kern="0" dirty="0" err="1"/>
              <a:t>Insert</a:t>
            </a:r>
            <a:r>
              <a:rPr lang="it-IT" sz="3200" kern="0" dirty="0"/>
              <a:t> </a:t>
            </a:r>
            <a:r>
              <a:rPr lang="it-IT" sz="3200" kern="0" dirty="0" err="1"/>
              <a:t>title</a:t>
            </a:r>
            <a:endParaRPr lang="it-IT" sz="3200" kern="0" dirty="0"/>
          </a:p>
        </p:txBody>
      </p:sp>
      <p:cxnSp>
        <p:nvCxnSpPr>
          <p:cNvPr id="10" name="Connettore 1 3">
            <a:extLst>
              <a:ext uri="{FF2B5EF4-FFF2-40B4-BE49-F238E27FC236}">
                <a16:creationId xmlns:a16="http://schemas.microsoft.com/office/drawing/2014/main" id="{06FED73C-0FF5-4223-BDE9-3FF53CCA461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32062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959699" y="1763713"/>
            <a:ext cx="5736938" cy="4989512"/>
          </a:xfrm>
          <a:prstGeom prst="rect">
            <a:avLst/>
          </a:prstGeom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modificare testo o schema </a:t>
            </a:r>
            <a:br>
              <a:rPr lang="it-IT" dirty="0"/>
            </a:br>
            <a:r>
              <a:rPr lang="it-IT" dirty="0"/>
              <a:t>/ </a:t>
            </a:r>
            <a:r>
              <a:rPr lang="it-IT" dirty="0" err="1"/>
              <a:t>Insert</a:t>
            </a:r>
            <a:r>
              <a:rPr lang="it-IT" dirty="0"/>
              <a:t> text or </a:t>
            </a:r>
            <a:r>
              <a:rPr lang="it-IT" dirty="0" err="1"/>
              <a:t>content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6900557" y="1763713"/>
            <a:ext cx="2687788" cy="23041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inserire immagine / </a:t>
            </a:r>
            <a:r>
              <a:rPr lang="it-IT" dirty="0" err="1"/>
              <a:t>Insert</a:t>
            </a:r>
            <a:r>
              <a:rPr lang="it-IT" dirty="0"/>
              <a:t> Image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043B2F-6E38-4A1E-D8C3-9D70043B78D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/>
              <a:pPr/>
              <a:t>‹#›</a:t>
            </a:fld>
            <a:endParaRPr lang="it-IT" altLang="it-IT"/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F62CDC80-268C-A405-E602-7CB1EE8E1501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9792265" y="1760284"/>
            <a:ext cx="2687788" cy="230415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inserire immagine / </a:t>
            </a:r>
            <a:r>
              <a:rPr lang="it-IT" dirty="0" err="1"/>
              <a:t>Insert</a:t>
            </a:r>
            <a:r>
              <a:rPr lang="it-IT" dirty="0"/>
              <a:t> Image</a:t>
            </a:r>
          </a:p>
        </p:txBody>
      </p:sp>
      <p:sp>
        <p:nvSpPr>
          <p:cNvPr id="6" name="Segnaposto contenuto 3">
            <a:extLst>
              <a:ext uri="{FF2B5EF4-FFF2-40B4-BE49-F238E27FC236}">
                <a16:creationId xmlns:a16="http://schemas.microsoft.com/office/drawing/2014/main" id="{5F7D126E-9D96-CE83-CA12-FE14DE21A05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900557" y="4216280"/>
            <a:ext cx="2687788" cy="254037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inserire immagine / </a:t>
            </a:r>
            <a:r>
              <a:rPr lang="it-IT" dirty="0" err="1"/>
              <a:t>Insert</a:t>
            </a:r>
            <a:r>
              <a:rPr lang="it-IT" dirty="0"/>
              <a:t> Image</a:t>
            </a:r>
          </a:p>
        </p:txBody>
      </p:sp>
      <p:sp>
        <p:nvSpPr>
          <p:cNvPr id="8" name="Segnaposto contenuto 3">
            <a:extLst>
              <a:ext uri="{FF2B5EF4-FFF2-40B4-BE49-F238E27FC236}">
                <a16:creationId xmlns:a16="http://schemas.microsoft.com/office/drawing/2014/main" id="{31BEEDC5-B338-E1C9-ED07-D619EFF78BA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9792265" y="4212851"/>
            <a:ext cx="2687788" cy="254037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/>
          <a:lstStyle>
            <a:lvl1pPr marL="457154" indent="-457154">
              <a:buFont typeface="Wingdings" panose="05000000000000000000" pitchFamily="2" charset="2"/>
              <a:buChar char="ü"/>
              <a:defRPr sz="2666"/>
            </a:lvl1pPr>
            <a:lvl2pPr marL="990501" indent="-380962">
              <a:buFont typeface="Arial" panose="020B0604020202020204" pitchFamily="34" charset="0"/>
              <a:buChar char="•"/>
              <a:defRPr sz="2400"/>
            </a:lvl2pPr>
            <a:lvl3pPr marL="1600040" indent="-380962">
              <a:buFont typeface="Arial" panose="020B0604020202020204" pitchFamily="34" charset="0"/>
              <a:buChar char="−"/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 dirty="0"/>
              <a:t>Clic per inserire immagine / </a:t>
            </a:r>
            <a:r>
              <a:rPr lang="it-IT" dirty="0" err="1"/>
              <a:t>Insert</a:t>
            </a:r>
            <a:r>
              <a:rPr lang="it-IT" dirty="0"/>
              <a:t> Image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D7808ED1-BB4B-44C9-803B-41DC5CCFEB7F}"/>
              </a:ext>
            </a:extLst>
          </p:cNvPr>
          <p:cNvSpPr txBox="1">
            <a:spLocks/>
          </p:cNvSpPr>
          <p:nvPr userDrawn="1"/>
        </p:nvSpPr>
        <p:spPr>
          <a:xfrm>
            <a:off x="2471415" y="235974"/>
            <a:ext cx="9504297" cy="870194"/>
          </a:xfrm>
          <a:prstGeom prst="rect">
            <a:avLst/>
          </a:prstGeom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it-IT" sz="3200" kern="0"/>
              <a:t>Clic per modificare titolo / </a:t>
            </a:r>
            <a:r>
              <a:rPr lang="it-IT" sz="3200" kern="0" err="1"/>
              <a:t>Insert</a:t>
            </a:r>
            <a:r>
              <a:rPr lang="it-IT" sz="3200" kern="0"/>
              <a:t> </a:t>
            </a:r>
            <a:r>
              <a:rPr lang="it-IT" sz="3200" kern="0" err="1"/>
              <a:t>title</a:t>
            </a:r>
            <a:endParaRPr lang="it-IT" sz="3200" kern="0"/>
          </a:p>
        </p:txBody>
      </p:sp>
      <p:cxnSp>
        <p:nvCxnSpPr>
          <p:cNvPr id="12" name="Connettore 1 3">
            <a:extLst>
              <a:ext uri="{FF2B5EF4-FFF2-40B4-BE49-F238E27FC236}">
                <a16:creationId xmlns:a16="http://schemas.microsoft.com/office/drawing/2014/main" id="{64072AF3-D362-4ECE-9698-C99CE1CF454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79398" y="479914"/>
            <a:ext cx="0" cy="382317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915064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0219CE1-3FA9-4B69-9764-27D3F107CD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0006"/>
          <a:stretch/>
        </p:blipFill>
        <p:spPr>
          <a:xfrm>
            <a:off x="-1" y="0"/>
            <a:ext cx="13439775" cy="6796164"/>
          </a:xfrm>
          <a:prstGeom prst="rect">
            <a:avLst/>
          </a:prstGeom>
        </p:spPr>
      </p:pic>
      <p:sp>
        <p:nvSpPr>
          <p:cNvPr id="9" name="Text Box 1">
            <a:extLst>
              <a:ext uri="{FF2B5EF4-FFF2-40B4-BE49-F238E27FC236}">
                <a16:creationId xmlns:a16="http://schemas.microsoft.com/office/drawing/2014/main" id="{49DFB8A3-272C-0F07-2838-09CABBFED7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" y="6876182"/>
            <a:ext cx="13439775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19979" tIns="102221" rIns="119979" bIns="5999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598895" eaLnBrk="1">
              <a:lnSpc>
                <a:spcPct val="93000"/>
              </a:lnSpc>
              <a:buSzPct val="100000"/>
              <a:defRPr/>
            </a:pPr>
            <a:r>
              <a:rPr lang="it-IT" sz="3200">
                <a:solidFill>
                  <a:srgbClr val="004E92"/>
                </a:solidFill>
                <a:latin typeface="Arial Narrow" panose="020B0606020202030204" pitchFamily="34" charset="0"/>
              </a:rPr>
              <a:t>www.elettra.eu</a:t>
            </a:r>
          </a:p>
          <a:p>
            <a:pPr algn="ctr" defTabSz="598895" eaLnBrk="1">
              <a:lnSpc>
                <a:spcPct val="93000"/>
              </a:lnSpc>
              <a:buSzPct val="100000"/>
              <a:defRPr/>
            </a:pPr>
            <a:endParaRPr lang="it-IT" sz="4400"/>
          </a:p>
        </p:txBody>
      </p:sp>
      <p:pic>
        <p:nvPicPr>
          <p:cNvPr id="5" name="Immagine 1" descr="PPT_EST logo.png">
            <a:extLst>
              <a:ext uri="{FF2B5EF4-FFF2-40B4-BE49-F238E27FC236}">
                <a16:creationId xmlns:a16="http://schemas.microsoft.com/office/drawing/2014/main" id="{D45D6455-7172-4F12-8032-F2A06A2312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207053"/>
            <a:ext cx="1861542" cy="92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38304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: 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9F1037CB-BAD6-201A-582F-1FD091F92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3275014"/>
            <a:ext cx="13439775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119979" tIns="102221" rIns="119979" bIns="5999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598895" eaLnBrk="1">
              <a:lnSpc>
                <a:spcPct val="93000"/>
              </a:lnSpc>
              <a:buSzPct val="100000"/>
              <a:defRPr/>
            </a:pPr>
            <a:r>
              <a:rPr lang="it-IT" sz="4400" err="1">
                <a:solidFill>
                  <a:schemeClr val="tx1"/>
                </a:solidFill>
                <a:latin typeface="Arial Narrow" panose="020B0606020202030204" pitchFamily="34" charset="0"/>
              </a:rPr>
              <a:t>Thank</a:t>
            </a:r>
            <a:r>
              <a:rPr lang="it-IT" sz="440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t-IT" sz="4400" err="1">
                <a:solidFill>
                  <a:schemeClr val="tx1"/>
                </a:solidFill>
                <a:latin typeface="Arial Narrow" panose="020B0606020202030204" pitchFamily="34" charset="0"/>
              </a:rPr>
              <a:t>you</a:t>
            </a:r>
            <a:r>
              <a:rPr lang="it-IT" sz="4400">
                <a:solidFill>
                  <a:schemeClr val="tx1"/>
                </a:solidFill>
                <a:latin typeface="Arial Narrow" panose="020B0606020202030204" pitchFamily="34" charset="0"/>
              </a:rPr>
              <a:t>!</a:t>
            </a:r>
          </a:p>
          <a:p>
            <a:pPr algn="ctr" defTabSz="598895" eaLnBrk="1">
              <a:lnSpc>
                <a:spcPct val="93000"/>
              </a:lnSpc>
              <a:buSzPct val="100000"/>
              <a:defRPr/>
            </a:pPr>
            <a:endParaRPr lang="it-IT" sz="4400">
              <a:solidFill>
                <a:schemeClr val="tx1"/>
              </a:solidFill>
            </a:endParaRPr>
          </a:p>
        </p:txBody>
      </p:sp>
      <p:pic>
        <p:nvPicPr>
          <p:cNvPr id="4" name="Immagine 3" descr="Immagine che contiene Elementi grafici, Carattere, testo, grafica&#10;&#10;Il contenuto generato dall'IA potrebbe non essere corretto.">
            <a:extLst>
              <a:ext uri="{FF2B5EF4-FFF2-40B4-BE49-F238E27FC236}">
                <a16:creationId xmlns:a16="http://schemas.microsoft.com/office/drawing/2014/main" id="{A38E062A-8161-4386-9863-C13FE4CF3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696551" y="179437"/>
            <a:ext cx="577852" cy="72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68289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For Text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2380586" y="197885"/>
            <a:ext cx="10795332" cy="9361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>
              <a:defRPr sz="3528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it-IT" dirty="0"/>
              <a:t>Clic per modificare titolo / </a:t>
            </a:r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263848" y="1587959"/>
            <a:ext cx="12912074" cy="4989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504021" indent="-504021">
              <a:lnSpc>
                <a:spcPct val="100000"/>
              </a:lnSpc>
              <a:spcBef>
                <a:spcPts val="0"/>
              </a:spcBef>
              <a:spcAft>
                <a:spcPts val="882"/>
              </a:spcAft>
              <a:buFont typeface="Wingdings" panose="05000000000000000000" pitchFamily="2" charset="2"/>
              <a:buChar char="ü"/>
              <a:defRPr sz="3528" b="0">
                <a:solidFill>
                  <a:schemeClr val="accent1">
                    <a:lumMod val="75000"/>
                  </a:schemeClr>
                </a:solidFill>
              </a:defRPr>
            </a:lvl1pPr>
            <a:lvl2pPr marL="1092044" indent="-42001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3234">
                <a:solidFill>
                  <a:schemeClr val="accent1">
                    <a:lumMod val="75000"/>
                  </a:schemeClr>
                </a:solidFill>
              </a:defRPr>
            </a:lvl2pPr>
            <a:lvl3pPr marL="1764072" indent="-42001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  <a:defRPr sz="2940" i="1" baseline="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2647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2647"/>
            </a:lvl5pPr>
          </a:lstStyle>
          <a:p>
            <a:pPr lvl="0"/>
            <a:r>
              <a:rPr lang="it-IT" dirty="0"/>
              <a:t>Clic per modificare testo o schema / </a:t>
            </a:r>
            <a:r>
              <a:rPr lang="it-IT" dirty="0" err="1"/>
              <a:t>Insert</a:t>
            </a:r>
            <a:r>
              <a:rPr lang="it-IT" dirty="0"/>
              <a:t> text or </a:t>
            </a:r>
            <a:r>
              <a:rPr lang="it-IT" dirty="0" err="1"/>
              <a:t>content</a:t>
            </a:r>
            <a:endParaRPr lang="it-IT" dirty="0"/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2289EC-9E93-5AE3-A38A-3C8D3FE8E9C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2672080" y="7031444"/>
            <a:ext cx="503849" cy="2895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655694" algn="l"/>
                <a:tab pos="1316053" algn="l"/>
                <a:tab pos="1976415" algn="l"/>
                <a:tab pos="2636776" algn="l"/>
                <a:tab pos="3297135" algn="l"/>
                <a:tab pos="3957495" algn="l"/>
                <a:tab pos="4617857" algn="l"/>
                <a:tab pos="5278215" algn="l"/>
                <a:tab pos="5938577" algn="l"/>
                <a:tab pos="6598936" algn="l"/>
                <a:tab pos="7259297" algn="l"/>
                <a:tab pos="7919656" algn="l"/>
                <a:tab pos="8580018" algn="l"/>
                <a:tab pos="9240378" algn="l"/>
                <a:tab pos="9900739" algn="l"/>
                <a:tab pos="10561098" algn="l"/>
                <a:tab pos="11221460" algn="l"/>
                <a:tab pos="11881818" algn="l"/>
                <a:tab pos="12542180" algn="l"/>
                <a:tab pos="13202540" algn="l"/>
              </a:tabLst>
              <a:defRPr sz="1762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5032F37-E3DC-AD45-8750-6C73878F6DC4}" type="slidenum">
              <a:rPr lang="it-IT" altLang="it-IT" smtClean="0"/>
              <a:pPr/>
              <a:t>‹#›</a:t>
            </a:fld>
            <a:endParaRPr lang="it-IT" altLang="it-IT" dirty="0"/>
          </a:p>
        </p:txBody>
      </p:sp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38BC87E0-8952-C957-71A0-46E5CE28F196}"/>
              </a:ext>
            </a:extLst>
          </p:cNvPr>
          <p:cNvCxnSpPr/>
          <p:nvPr userDrawn="1"/>
        </p:nvCxnSpPr>
        <p:spPr bwMode="auto">
          <a:xfrm>
            <a:off x="2168907" y="346256"/>
            <a:ext cx="0" cy="57606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718599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2D18D-CBA2-2A40-99B4-E427E7B5D84D}" type="datetime1">
              <a:rPr lang="en-US"/>
              <a:pPr>
                <a:defRPr/>
              </a:pPr>
              <a:t>10/18/26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07ABA-1950-FE48-AFE6-52EF113A5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37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2" descr="PPT-sfondo ok.jpg">
            <a:extLst>
              <a:ext uri="{FF2B5EF4-FFF2-40B4-BE49-F238E27FC236}">
                <a16:creationId xmlns:a16="http://schemas.microsoft.com/office/drawing/2014/main" id="{813E291B-F3DE-4370-A6D3-4D71187290A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100"/>
            <a:ext cx="13439775" cy="755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7">
            <a:extLst>
              <a:ext uri="{FF2B5EF4-FFF2-40B4-BE49-F238E27FC236}">
                <a16:creationId xmlns:a16="http://schemas.microsoft.com/office/drawing/2014/main" id="{01C64BDC-27F0-438C-9A52-A620F46D71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973383" y="7100299"/>
            <a:ext cx="4417135" cy="3143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9979" tIns="75346" rIns="119979" bIns="5999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>
              <a:lnSpc>
                <a:spcPct val="93000"/>
              </a:lnSpc>
              <a:buSzPct val="100000"/>
              <a:defRPr/>
            </a:pPr>
            <a:r>
              <a:rPr lang="en-GB" altLang="it-IT" sz="1467" dirty="0">
                <a:solidFill>
                  <a:srgbClr val="000000"/>
                </a:solidFill>
              </a:rPr>
              <a:t>Ralf, 19/10/2026</a:t>
            </a:r>
            <a:endParaRPr lang="it-IT" altLang="it-IT" sz="1467" dirty="0"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25E6A8-136D-4B77-A1EA-5EB030A278F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672080" y="7142367"/>
            <a:ext cx="283611" cy="2301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85032F37-E3DC-AD45-8750-6C73878F6DC4}" type="slidenum">
              <a:rPr lang="it-IT" altLang="it-IT" smtClean="0"/>
              <a:pPr/>
              <a:t>‹#›</a:t>
            </a:fld>
            <a:endParaRPr lang="it-IT" altLang="it-IT" dirty="0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AC3A2D2F-11AF-4D14-97FF-69376AF8696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59710" y="7111412"/>
            <a:ext cx="6527286" cy="3571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9979" tIns="75346" rIns="119979" bIns="5999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476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>
              <a:lnSpc>
                <a:spcPct val="93000"/>
              </a:lnSpc>
              <a:buSzPct val="100000"/>
              <a:defRPr/>
            </a:pPr>
            <a:r>
              <a:rPr lang="it-IT" altLang="en-US" sz="1467" dirty="0">
                <a:solidFill>
                  <a:srgbClr val="000000"/>
                </a:solidFill>
              </a:rPr>
              <a:t>ICFDT 2026 Frascati </a:t>
            </a:r>
          </a:p>
        </p:txBody>
      </p:sp>
      <p:pic>
        <p:nvPicPr>
          <p:cNvPr id="10" name="Immagine 1" descr="PPT_EST logo.png">
            <a:extLst>
              <a:ext uri="{FF2B5EF4-FFF2-40B4-BE49-F238E27FC236}">
                <a16:creationId xmlns:a16="http://schemas.microsoft.com/office/drawing/2014/main" id="{F4F086AC-7422-4958-BF5B-D5144ECE4AF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207053"/>
            <a:ext cx="1861542" cy="9280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AB7587-7EFF-78A5-1BE8-E39E0328C126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 rot="5400000">
            <a:off x="-2821187" y="4080742"/>
            <a:ext cx="6300120" cy="6577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13" r:id="rId4"/>
    <p:sldLayoutId id="2147484304" r:id="rId5"/>
    <p:sldLayoutId id="2147484305" r:id="rId6"/>
    <p:sldLayoutId id="2147484312" r:id="rId7"/>
    <p:sldLayoutId id="2147484306" r:id="rId8"/>
    <p:sldLayoutId id="2147484310" r:id="rId9"/>
    <p:sldLayoutId id="2147484311" r:id="rId10"/>
    <p:sldLayoutId id="2147484308" r:id="rId11"/>
    <p:sldLayoutId id="2147484307" r:id="rId12"/>
    <p:sldLayoutId id="2147484314" r:id="rId13"/>
    <p:sldLayoutId id="2147484315" r:id="rId14"/>
  </p:sldLayoutIdLst>
  <p:transition spd="med">
    <p:fade/>
  </p:transition>
  <p:hf hdr="0" ftr="0" dt="0"/>
  <p:txStyles>
    <p:titleStyle>
      <a:lvl1pPr algn="ctr" defTabSz="59684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5866">
          <a:solidFill>
            <a:srgbClr val="000000"/>
          </a:solidFill>
          <a:latin typeface="+mj-lt"/>
          <a:ea typeface="MS PGothic" pitchFamily="34" charset="-128"/>
          <a:cs typeface="MS PGothic" charset="0"/>
        </a:defRPr>
      </a:lvl1pPr>
      <a:lvl2pPr algn="ctr" defTabSz="59684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5866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2pPr>
      <a:lvl3pPr algn="ctr" defTabSz="59684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5866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3pPr>
      <a:lvl4pPr algn="ctr" defTabSz="59684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5866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4pPr>
      <a:lvl5pPr algn="ctr" defTabSz="59684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5866">
          <a:solidFill>
            <a:srgbClr val="000000"/>
          </a:solidFill>
          <a:latin typeface="Arial" charset="0"/>
          <a:ea typeface="MS PGothic" pitchFamily="34" charset="-128"/>
          <a:cs typeface="MS PGothic" charset="0"/>
        </a:defRPr>
      </a:lvl5pPr>
      <a:lvl6pPr marL="3352118" indent="-304738" algn="ctr" defTabSz="59889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5866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6pPr>
      <a:lvl7pPr marL="3961593" indent="-304738" algn="ctr" defTabSz="59889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5866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7pPr>
      <a:lvl8pPr marL="4571070" indent="-304738" algn="ctr" defTabSz="59889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5866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8pPr>
      <a:lvl9pPr marL="5180545" indent="-304738" algn="ctr" defTabSz="598895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5866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455038" indent="-455038" algn="l" defTabSz="596840" rtl="0" eaLnBrk="0" fontAlgn="base" hangingPunct="0">
        <a:lnSpc>
          <a:spcPct val="93000"/>
        </a:lnSpc>
        <a:spcBef>
          <a:spcPct val="0"/>
        </a:spcBef>
        <a:spcAft>
          <a:spcPts val="1884"/>
        </a:spcAft>
        <a:buClr>
          <a:srgbClr val="000000"/>
        </a:buClr>
        <a:buSzPct val="100000"/>
        <a:buFont typeface="Times New Roman" panose="02020603050405020304" pitchFamily="18" charset="0"/>
        <a:defRPr sz="4266">
          <a:solidFill>
            <a:srgbClr val="000000"/>
          </a:solidFill>
          <a:latin typeface="+mn-lt"/>
          <a:ea typeface="MS PGothic" pitchFamily="34" charset="-128"/>
          <a:cs typeface="MS PGothic" charset="0"/>
        </a:defRPr>
      </a:lvl1pPr>
      <a:lvl2pPr marL="988385" indent="-378846" algn="l" defTabSz="596840" rtl="0" eaLnBrk="0" fontAlgn="base" hangingPunct="0">
        <a:lnSpc>
          <a:spcPct val="93000"/>
        </a:lnSpc>
        <a:spcBef>
          <a:spcPct val="0"/>
        </a:spcBef>
        <a:spcAft>
          <a:spcPts val="1517"/>
        </a:spcAft>
        <a:buClr>
          <a:srgbClr val="000000"/>
        </a:buClr>
        <a:buSzPct val="100000"/>
        <a:buFont typeface="Times New Roman" panose="02020603050405020304" pitchFamily="18" charset="0"/>
        <a:defRPr sz="3733">
          <a:solidFill>
            <a:srgbClr val="000000"/>
          </a:solidFill>
          <a:latin typeface="+mn-lt"/>
          <a:ea typeface="MS PGothic" pitchFamily="34" charset="-128"/>
          <a:cs typeface="MS PGothic" charset="0"/>
        </a:defRPr>
      </a:lvl2pPr>
      <a:lvl3pPr marL="1521732" indent="-302654" algn="l" defTabSz="596840" rtl="0" eaLnBrk="0" fontAlgn="base" hangingPunct="0">
        <a:lnSpc>
          <a:spcPct val="93000"/>
        </a:lnSpc>
        <a:spcBef>
          <a:spcPct val="0"/>
        </a:spcBef>
        <a:spcAft>
          <a:spcPts val="1133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MS PGothic" pitchFamily="34" charset="-128"/>
          <a:cs typeface="MS PGothic" charset="0"/>
        </a:defRPr>
      </a:lvl3pPr>
      <a:lvl4pPr marL="2131271" indent="-302654" algn="l" defTabSz="596840" rtl="0" eaLnBrk="0" fontAlgn="base" hangingPunct="0">
        <a:lnSpc>
          <a:spcPct val="93000"/>
        </a:lnSpc>
        <a:spcBef>
          <a:spcPct val="0"/>
        </a:spcBef>
        <a:spcAft>
          <a:spcPts val="767"/>
        </a:spcAft>
        <a:buClr>
          <a:srgbClr val="000000"/>
        </a:buClr>
        <a:buSzPct val="100000"/>
        <a:buFont typeface="Times New Roman" panose="02020603050405020304" pitchFamily="18" charset="0"/>
        <a:defRPr sz="2666">
          <a:solidFill>
            <a:srgbClr val="000000"/>
          </a:solidFill>
          <a:latin typeface="+mn-lt"/>
          <a:ea typeface="MS PGothic" pitchFamily="34" charset="-128"/>
          <a:cs typeface="MS PGothic" charset="0"/>
        </a:defRPr>
      </a:lvl4pPr>
      <a:lvl5pPr marL="2740810" indent="-302654" algn="l" defTabSz="596840" rtl="0" eaLnBrk="0" fontAlgn="base" hangingPunct="0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panose="02020603050405020304" pitchFamily="18" charset="0"/>
        <a:defRPr sz="2666">
          <a:solidFill>
            <a:srgbClr val="000000"/>
          </a:solidFill>
          <a:latin typeface="+mn-lt"/>
          <a:ea typeface="MS PGothic" pitchFamily="34" charset="-128"/>
          <a:cs typeface="MS PGothic" charset="0"/>
        </a:defRPr>
      </a:lvl5pPr>
      <a:lvl6pPr marL="3352118" indent="-304738" algn="l" defTabSz="598895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charset="0"/>
        <a:defRPr sz="2666">
          <a:solidFill>
            <a:srgbClr val="000000"/>
          </a:solidFill>
          <a:latin typeface="+mn-lt"/>
          <a:ea typeface="+mn-ea"/>
          <a:cs typeface="+mn-cs"/>
        </a:defRPr>
      </a:lvl6pPr>
      <a:lvl7pPr marL="3961593" indent="-304738" algn="l" defTabSz="598895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charset="0"/>
        <a:defRPr sz="2666">
          <a:solidFill>
            <a:srgbClr val="000000"/>
          </a:solidFill>
          <a:latin typeface="+mn-lt"/>
          <a:ea typeface="+mn-ea"/>
          <a:cs typeface="+mn-cs"/>
        </a:defRPr>
      </a:lvl7pPr>
      <a:lvl8pPr marL="4571070" indent="-304738" algn="l" defTabSz="598895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charset="0"/>
        <a:defRPr sz="2666">
          <a:solidFill>
            <a:srgbClr val="000000"/>
          </a:solidFill>
          <a:latin typeface="+mn-lt"/>
          <a:ea typeface="+mn-ea"/>
          <a:cs typeface="+mn-cs"/>
        </a:defRPr>
      </a:lvl8pPr>
      <a:lvl9pPr marL="5180545" indent="-304738" algn="l" defTabSz="598895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charset="0"/>
        <a:defRPr sz="2666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75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51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26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03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79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856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331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807" algn="l" defTabSz="6094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42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tiff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tiff"/><Relationship Id="rId12" Type="http://schemas.openxmlformats.org/officeDocument/2006/relationships/image" Target="../media/image46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tiff"/><Relationship Id="rId11" Type="http://schemas.openxmlformats.org/officeDocument/2006/relationships/image" Target="../media/image45.png"/><Relationship Id="rId5" Type="http://schemas.openxmlformats.org/officeDocument/2006/relationships/image" Target="../media/image39.tiff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jpe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t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tiff"/><Relationship Id="rId3" Type="http://schemas.openxmlformats.org/officeDocument/2006/relationships/image" Target="../media/image72.emf"/><Relationship Id="rId7" Type="http://schemas.openxmlformats.org/officeDocument/2006/relationships/image" Target="../media/image76.tiff"/><Relationship Id="rId12" Type="http://schemas.openxmlformats.org/officeDocument/2006/relationships/image" Target="../media/image81.tif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emf"/><Relationship Id="rId11" Type="http://schemas.openxmlformats.org/officeDocument/2006/relationships/image" Target="../media/image80.tiff"/><Relationship Id="rId5" Type="http://schemas.openxmlformats.org/officeDocument/2006/relationships/image" Target="../media/image74.emf"/><Relationship Id="rId10" Type="http://schemas.openxmlformats.org/officeDocument/2006/relationships/image" Target="../media/image79.tiff"/><Relationship Id="rId4" Type="http://schemas.openxmlformats.org/officeDocument/2006/relationships/image" Target="../media/image73.emf"/><Relationship Id="rId9" Type="http://schemas.openxmlformats.org/officeDocument/2006/relationships/image" Target="../media/image7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89.png"/><Relationship Id="rId7" Type="http://schemas.openxmlformats.org/officeDocument/2006/relationships/image" Target="../media/image9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emf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1.png"/><Relationship Id="rId3" Type="http://schemas.openxmlformats.org/officeDocument/2006/relationships/image" Target="../media/image104.jpg"/><Relationship Id="rId7" Type="http://schemas.openxmlformats.org/officeDocument/2006/relationships/image" Target="../media/image280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11" Type="http://schemas.openxmlformats.org/officeDocument/2006/relationships/image" Target="../media/image109.png"/><Relationship Id="rId5" Type="http://schemas.openxmlformats.org/officeDocument/2006/relationships/image" Target="../media/image106.png"/><Relationship Id="rId10" Type="http://schemas.openxmlformats.org/officeDocument/2006/relationships/image" Target="../media/image310.png"/><Relationship Id="rId4" Type="http://schemas.openxmlformats.org/officeDocument/2006/relationships/image" Target="../media/image105.png"/><Relationship Id="rId9" Type="http://schemas.openxmlformats.org/officeDocument/2006/relationships/image" Target="../media/image30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9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32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24.emf"/><Relationship Id="rId4" Type="http://schemas.openxmlformats.org/officeDocument/2006/relationships/image" Target="../media/image12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8AB9D636-E5B9-45DA-9449-470EB76B3D09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990501" indent="-380962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523848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2133387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742926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3352465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962004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4571543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5181082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193CD87-F6C3-1F4C-BDD6-06FE04212A54}" type="slidenum">
              <a:rPr lang="en-US" sz="1733" smtClean="0">
                <a:solidFill>
                  <a:srgbClr val="000000"/>
                </a:solidFill>
              </a:rPr>
              <a:pPr/>
              <a:t>1</a:t>
            </a:fld>
            <a:endParaRPr lang="en-US" sz="1733" dirty="0">
              <a:solidFill>
                <a:srgbClr val="000000"/>
              </a:solidFill>
            </a:endParaRPr>
          </a:p>
        </p:txBody>
      </p:sp>
      <p:pic>
        <p:nvPicPr>
          <p:cNvPr id="3" name="Picture 2" descr="we see more">
            <a:extLst>
              <a:ext uri="{FF2B5EF4-FFF2-40B4-BE49-F238E27FC236}">
                <a16:creationId xmlns:a16="http://schemas.microsoft.com/office/drawing/2014/main" id="{4208C4E9-D710-F8A2-BA45-6F8C0412D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65" y="5163845"/>
            <a:ext cx="13488640" cy="243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0">
            <a:extLst>
              <a:ext uri="{FF2B5EF4-FFF2-40B4-BE49-F238E27FC236}">
                <a16:creationId xmlns:a16="http://schemas.microsoft.com/office/drawing/2014/main" id="{CD615676-5A5F-D96B-E715-4426EC8A0555}"/>
              </a:ext>
            </a:extLst>
          </p:cNvPr>
          <p:cNvSpPr txBox="1">
            <a:spLocks noChangeArrowheads="1"/>
          </p:cNvSpPr>
          <p:nvPr/>
        </p:nvSpPr>
        <p:spPr>
          <a:xfrm>
            <a:off x="1284428" y="1435034"/>
            <a:ext cx="10369152" cy="2308324"/>
          </a:xfrm>
          <a:prstGeom prst="rect">
            <a:avLst/>
          </a:prstGeom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vert="horz" wrap="square" lIns="0" tIns="45720" rIns="0" bIns="45720" rtlCol="0" anchor="t"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400" kern="1200">
                <a:solidFill>
                  <a:srgbClr val="37609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400">
                <a:solidFill>
                  <a:srgbClr val="376092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600" dirty="0">
                <a:solidFill>
                  <a:srgbClr val="2D6CBE"/>
                </a:solidFill>
                <a:latin typeface="Times New Roman"/>
                <a:ea typeface="Times New Roman"/>
                <a:cs typeface="Times New Roman"/>
              </a:rPr>
              <a:t>Beyond Absorption: New Detector Concepts for Spectral, Phase-Contrast, and Time-Resolved X-ray Imaging</a:t>
            </a:r>
          </a:p>
          <a:p>
            <a:pPr eaLnBrk="1" hangingPunct="1">
              <a:defRPr/>
            </a:pPr>
            <a:r>
              <a:rPr lang="en-US" sz="3600" dirty="0">
                <a:solidFill>
                  <a:srgbClr val="2D6CBE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006D80-A84A-1B4D-685D-9DC5C5C4C7C0}"/>
              </a:ext>
            </a:extLst>
          </p:cNvPr>
          <p:cNvSpPr txBox="1"/>
          <p:nvPr/>
        </p:nvSpPr>
        <p:spPr>
          <a:xfrm>
            <a:off x="4149918" y="3270317"/>
            <a:ext cx="5091074" cy="20621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Ralf Hendrik Menk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baseline="30000" dirty="0">
              <a:solidFill>
                <a:schemeClr val="tx1"/>
              </a:solidFill>
            </a:endParaRPr>
          </a:p>
          <a:p>
            <a:pPr algn="ctr"/>
            <a:r>
              <a:rPr lang="en-US" baseline="30000" dirty="0" err="1">
                <a:solidFill>
                  <a:schemeClr val="tx1"/>
                </a:solidFill>
              </a:rPr>
              <a:t>Elettra</a:t>
            </a:r>
            <a:r>
              <a:rPr lang="en-US" baseline="30000" dirty="0">
                <a:solidFill>
                  <a:schemeClr val="tx1"/>
                </a:solidFill>
              </a:rPr>
              <a:t> </a:t>
            </a:r>
            <a:r>
              <a:rPr lang="en-US" baseline="30000" dirty="0" err="1">
                <a:solidFill>
                  <a:schemeClr val="tx1"/>
                </a:solidFill>
              </a:rPr>
              <a:t>Sincrotrone</a:t>
            </a:r>
            <a:r>
              <a:rPr lang="en-US" baseline="30000" dirty="0">
                <a:solidFill>
                  <a:schemeClr val="tx1"/>
                </a:solidFill>
              </a:rPr>
              <a:t> Trieste,  INFN Trieste, Uni Trieste, </a:t>
            </a:r>
          </a:p>
          <a:p>
            <a:pPr algn="ctr"/>
            <a:r>
              <a:rPr lang="en-US" baseline="30000" dirty="0" err="1">
                <a:solidFill>
                  <a:schemeClr val="tx1"/>
                </a:solidFill>
              </a:rPr>
              <a:t>Midsweden</a:t>
            </a:r>
            <a:r>
              <a:rPr lang="en-US" baseline="30000" dirty="0">
                <a:solidFill>
                  <a:schemeClr val="tx1"/>
                </a:solidFill>
              </a:rPr>
              <a:t> </a:t>
            </a:r>
            <a:r>
              <a:rPr lang="en-US" baseline="30000" dirty="0" err="1">
                <a:solidFill>
                  <a:schemeClr val="tx1"/>
                </a:solidFill>
              </a:rPr>
              <a:t>Universiy</a:t>
            </a:r>
            <a:endParaRPr lang="en-US" baseline="30000" dirty="0">
              <a:solidFill>
                <a:schemeClr val="tx1"/>
              </a:solidFill>
            </a:endParaRPr>
          </a:p>
          <a:p>
            <a:pPr algn="ctr"/>
            <a:endParaRPr lang="en-US" baseline="30000" dirty="0">
              <a:solidFill>
                <a:schemeClr val="tx1"/>
              </a:solidFill>
            </a:endParaRPr>
          </a:p>
          <a:p>
            <a:pPr algn="ctr"/>
            <a:endParaRPr lang="en-US" baseline="30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B5137-25F3-DDD5-FBAB-178457D22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EBCB85-43BC-1CAD-3E82-D58FD9C48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169" y="3711031"/>
            <a:ext cx="7377683" cy="21559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A97287-AE46-3B52-DA8D-920B0298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133" y="-1"/>
            <a:ext cx="7067362" cy="1259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X-rays in matter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F3B340C-F795-3F6D-5B4A-7DA0860D9F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08" b="23346"/>
          <a:stretch/>
        </p:blipFill>
        <p:spPr bwMode="auto">
          <a:xfrm>
            <a:off x="830972" y="2599306"/>
            <a:ext cx="5499012" cy="2816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FA6273C-AB47-8F37-11BF-7E14031D7760}"/>
              </a:ext>
            </a:extLst>
          </p:cNvPr>
          <p:cNvSpPr/>
          <p:nvPr/>
        </p:nvSpPr>
        <p:spPr>
          <a:xfrm>
            <a:off x="2247647" y="2233849"/>
            <a:ext cx="1103304" cy="524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3E71A16-5B79-9B52-64BF-911EF47AC644}"/>
              </a:ext>
            </a:extLst>
          </p:cNvPr>
          <p:cNvSpPr/>
          <p:nvPr/>
        </p:nvSpPr>
        <p:spPr>
          <a:xfrm>
            <a:off x="4960866" y="2170488"/>
            <a:ext cx="1103304" cy="524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42C6485-F96C-007C-D7D6-7201B45F6C19}"/>
              </a:ext>
            </a:extLst>
          </p:cNvPr>
          <p:cNvSpPr/>
          <p:nvPr/>
        </p:nvSpPr>
        <p:spPr>
          <a:xfrm>
            <a:off x="3454228" y="5646182"/>
            <a:ext cx="1103304" cy="524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D4B192B-978B-E275-118D-A26673238263}"/>
                  </a:ext>
                </a:extLst>
              </p:cNvPr>
              <p:cNvSpPr txBox="1"/>
              <p:nvPr/>
            </p:nvSpPr>
            <p:spPr>
              <a:xfrm>
                <a:off x="4415088" y="2271018"/>
                <a:ext cx="2086843" cy="363818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d>
                        <m:dPr>
                          <m:ctrlP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1764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D4B192B-978B-E275-118D-A26673238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088" y="2271018"/>
                <a:ext cx="2086843" cy="363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A2E77F6-5A65-B900-38B2-950AC81600AF}"/>
                  </a:ext>
                </a:extLst>
              </p:cNvPr>
              <p:cNvSpPr txBox="1"/>
              <p:nvPr/>
            </p:nvSpPr>
            <p:spPr>
              <a:xfrm>
                <a:off x="1839207" y="2301988"/>
                <a:ext cx="2086843" cy="363818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764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1764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A2E77F6-5A65-B900-38B2-950AC8160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207" y="2301988"/>
                <a:ext cx="2086843" cy="3638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2D2E202-3E58-FF56-F8BB-E619E3AFD46E}"/>
                  </a:ext>
                </a:extLst>
              </p:cNvPr>
              <p:cNvSpPr txBox="1"/>
              <p:nvPr/>
            </p:nvSpPr>
            <p:spPr>
              <a:xfrm>
                <a:off x="1144228" y="5920836"/>
                <a:ext cx="5164894" cy="814454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764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64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764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64" dirty="0">
                    <a:solidFill>
                      <a:schemeClr val="accent2">
                        <a:lumMod val="75000"/>
                      </a:schemeClr>
                    </a:solidFill>
                  </a:rPr>
                  <a:t> = incoming plane wave at energy 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764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64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764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64" dirty="0">
                    <a:solidFill>
                      <a:schemeClr val="accent2">
                        <a:lumMod val="75000"/>
                      </a:schemeClr>
                    </a:solidFill>
                  </a:rPr>
                  <a:t> = object-modulated wave at energy E</a:t>
                </a:r>
              </a:p>
              <a:p>
                <a14:m>
                  <m:oMath xmlns:m="http://schemas.openxmlformats.org/officeDocument/2006/math">
                    <m:r>
                      <a:rPr lang="en-US" sz="1764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764" dirty="0">
                    <a:solidFill>
                      <a:schemeClr val="accent2">
                        <a:lumMod val="75000"/>
                      </a:schemeClr>
                    </a:solidFill>
                  </a:rPr>
                  <a:t> = wave number</a:t>
                </a: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2D2E202-3E58-FF56-F8BB-E619E3AFD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228" y="5920836"/>
                <a:ext cx="5164894" cy="8144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2A7E52D2-C5BE-0803-0A2D-0D6E76779A75}"/>
              </a:ext>
            </a:extLst>
          </p:cNvPr>
          <p:cNvGrpSpPr/>
          <p:nvPr/>
        </p:nvGrpSpPr>
        <p:grpSpPr>
          <a:xfrm>
            <a:off x="6697142" y="971525"/>
            <a:ext cx="6473322" cy="5998535"/>
            <a:chOff x="6096000" y="1020522"/>
            <a:chExt cx="5872480" cy="544176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0B2D08E-334D-8DEE-C54D-14999EF1263D}"/>
                </a:ext>
              </a:extLst>
            </p:cNvPr>
            <p:cNvSpPr/>
            <p:nvPr/>
          </p:nvSpPr>
          <p:spPr>
            <a:xfrm>
              <a:off x="6119628" y="1020522"/>
              <a:ext cx="5808134" cy="544176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5721B82-7E56-8707-9873-5CDD134462F3}"/>
                </a:ext>
              </a:extLst>
            </p:cNvPr>
            <p:cNvSpPr/>
            <p:nvPr/>
          </p:nvSpPr>
          <p:spPr>
            <a:xfrm>
              <a:off x="8490025" y="4262381"/>
              <a:ext cx="1588832" cy="641458"/>
            </a:xfrm>
            <a:prstGeom prst="ellipse">
              <a:avLst/>
            </a:prstGeom>
            <a:solidFill>
              <a:srgbClr val="C00000">
                <a:alpha val="20000"/>
              </a:srgb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6591220-86D0-B13B-6EBA-DAB038D5A6ED}"/>
                </a:ext>
              </a:extLst>
            </p:cNvPr>
            <p:cNvSpPr/>
            <p:nvPr/>
          </p:nvSpPr>
          <p:spPr>
            <a:xfrm>
              <a:off x="10026476" y="4261127"/>
              <a:ext cx="1672149" cy="641458"/>
            </a:xfrm>
            <a:prstGeom prst="ellipse">
              <a:avLst/>
            </a:prstGeom>
            <a:solidFill>
              <a:schemeClr val="accent5">
                <a:lumMod val="50000"/>
                <a:alpha val="2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AD0D1A0-34FF-BAC9-F23D-A700E3F99366}"/>
                </a:ext>
              </a:extLst>
            </p:cNvPr>
            <p:cNvCxnSpPr>
              <a:cxnSpLocks/>
              <a:stCxn id="20" idx="4"/>
              <a:endCxn id="24" idx="0"/>
            </p:cNvCxnSpPr>
            <p:nvPr/>
          </p:nvCxnSpPr>
          <p:spPr>
            <a:xfrm flipH="1">
              <a:off x="8044587" y="4903839"/>
              <a:ext cx="1239854" cy="410087"/>
            </a:xfrm>
            <a:prstGeom prst="straightConnector1">
              <a:avLst/>
            </a:prstGeom>
            <a:ln w="41275"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0D07458-DEE0-34B2-92BD-E059E0BC11EA}"/>
                </a:ext>
              </a:extLst>
            </p:cNvPr>
            <p:cNvCxnSpPr>
              <a:cxnSpLocks/>
              <a:stCxn id="21" idx="4"/>
              <a:endCxn id="25" idx="0"/>
            </p:cNvCxnSpPr>
            <p:nvPr/>
          </p:nvCxnSpPr>
          <p:spPr>
            <a:xfrm flipH="1">
              <a:off x="10259308" y="4902585"/>
              <a:ext cx="603242" cy="425901"/>
            </a:xfrm>
            <a:prstGeom prst="straightConnector1">
              <a:avLst/>
            </a:prstGeom>
            <a:ln w="44450"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65F0C2-BBE1-2DBB-1C12-8B94414B6DED}"/>
                </a:ext>
              </a:extLst>
            </p:cNvPr>
            <p:cNvSpPr txBox="1"/>
            <p:nvPr/>
          </p:nvSpPr>
          <p:spPr>
            <a:xfrm>
              <a:off x="7314426" y="5313926"/>
              <a:ext cx="1460323" cy="36297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Attenuation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C8DF71-088B-5DB0-9324-8FBC32DE2669}"/>
                </a:ext>
              </a:extLst>
            </p:cNvPr>
            <p:cNvSpPr txBox="1"/>
            <p:nvPr/>
          </p:nvSpPr>
          <p:spPr>
            <a:xfrm>
              <a:off x="9555323" y="5328486"/>
              <a:ext cx="1407971" cy="36297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</a:rPr>
                <a:t>Phase shift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D840D01-47FC-3AB7-3976-B60E1A254126}"/>
                    </a:ext>
                  </a:extLst>
                </p:cNvPr>
                <p:cNvSpPr txBox="1"/>
                <p:nvPr/>
              </p:nvSpPr>
              <p:spPr>
                <a:xfrm>
                  <a:off x="6096000" y="1368864"/>
                  <a:ext cx="5872480" cy="1479809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marL="314982" indent="-314982">
                    <a:buClr>
                      <a:schemeClr val="accent1"/>
                    </a:buClr>
                    <a:buFont typeface="Arial" panose="020B0604020202020204" pitchFamily="34" charset="0"/>
                    <a:buChar char="•"/>
                  </a:pPr>
                  <a:r>
                    <a:rPr lang="en-US" sz="2000" dirty="0">
                      <a:solidFill>
                        <a:schemeClr val="tx1"/>
                      </a:solidFill>
                    </a:rPr>
                    <a:t>In the wave model the interaction of X-rays with matter is described through the complex refractive index </a:t>
                  </a:r>
                  <a:r>
                    <a:rPr lang="en-US" sz="2000" i="1" dirty="0">
                      <a:solidFill>
                        <a:schemeClr val="tx1"/>
                      </a:solidFill>
                    </a:rPr>
                    <a:t>n</a:t>
                  </a:r>
                </a:p>
                <a:p>
                  <a:pPr>
                    <a:buClr>
                      <a:schemeClr val="accent1"/>
                    </a:buClr>
                  </a:pPr>
                  <a:endPara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  <a:p>
                  <a:pPr>
                    <a:buClr>
                      <a:schemeClr val="accent1"/>
                    </a:buCl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=1−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D840D01-47FC-3AB7-3976-B60E1A2541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0" y="1368864"/>
                  <a:ext cx="5872480" cy="147980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88C9165-7EFC-21B4-DC00-7637AEF1C4DB}"/>
                    </a:ext>
                  </a:extLst>
                </p:cNvPr>
                <p:cNvSpPr txBox="1"/>
                <p:nvPr/>
              </p:nvSpPr>
              <p:spPr>
                <a:xfrm>
                  <a:off x="10451714" y="2045775"/>
                  <a:ext cx="1342939" cy="531777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0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sz="20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)=</m:t>
                        </m:r>
                        <m:f>
                          <m:fPr>
                            <m:ctrlP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oMath>
                    </m:oMathPara>
                  </a14:m>
                  <a:endParaRPr lang="en-US" sz="2000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88C9165-7EFC-21B4-DC00-7637AEF1C4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51714" y="2045775"/>
                  <a:ext cx="1342939" cy="5317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Arrow: Right 25">
              <a:extLst>
                <a:ext uri="{FF2B5EF4-FFF2-40B4-BE49-F238E27FC236}">
                  <a16:creationId xmlns:a16="http://schemas.microsoft.com/office/drawing/2014/main" id="{9A437F2B-16E6-56ED-BF12-509C326259C2}"/>
                </a:ext>
              </a:extLst>
            </p:cNvPr>
            <p:cNvSpPr/>
            <p:nvPr/>
          </p:nvSpPr>
          <p:spPr>
            <a:xfrm rot="5400000">
              <a:off x="7743775" y="5788303"/>
              <a:ext cx="398597" cy="1539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10C851-A005-7FD2-2E5C-0893115A38FF}"/>
                </a:ext>
              </a:extLst>
            </p:cNvPr>
            <p:cNvSpPr txBox="1"/>
            <p:nvPr/>
          </p:nvSpPr>
          <p:spPr>
            <a:xfrm>
              <a:off x="10107521" y="3087428"/>
              <a:ext cx="1381795" cy="6421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attenuation 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coefficient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034316D-0BE6-9F8F-C256-D48B332A6A22}"/>
                </a:ext>
              </a:extLst>
            </p:cNvPr>
            <p:cNvSpPr/>
            <p:nvPr/>
          </p:nvSpPr>
          <p:spPr>
            <a:xfrm>
              <a:off x="10318606" y="2197260"/>
              <a:ext cx="812800" cy="326969"/>
            </a:xfrm>
            <a:prstGeom prst="ellipse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36" name="Connector: Curved 17">
              <a:extLst>
                <a:ext uri="{FF2B5EF4-FFF2-40B4-BE49-F238E27FC236}">
                  <a16:creationId xmlns:a16="http://schemas.microsoft.com/office/drawing/2014/main" id="{5789D53F-DDC2-CD2A-FDEB-9A49655FC882}"/>
                </a:ext>
              </a:extLst>
            </p:cNvPr>
            <p:cNvCxnSpPr>
              <a:endCxn id="34" idx="3"/>
            </p:cNvCxnSpPr>
            <p:nvPr/>
          </p:nvCxnSpPr>
          <p:spPr>
            <a:xfrm rot="16200000" flipH="1">
              <a:off x="10956819" y="2876020"/>
              <a:ext cx="731358" cy="333637"/>
            </a:xfrm>
            <a:prstGeom prst="curvedConnector4">
              <a:avLst>
                <a:gd name="adj1" fmla="val 28048"/>
                <a:gd name="adj2" fmla="val 162158"/>
              </a:avLst>
            </a:prstGeom>
            <a:ln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73748F-2E06-2F47-49BE-DBD54CFBD1C3}"/>
                </a:ext>
              </a:extLst>
            </p:cNvPr>
            <p:cNvSpPr txBox="1"/>
            <p:nvPr/>
          </p:nvSpPr>
          <p:spPr>
            <a:xfrm>
              <a:off x="9160637" y="6063221"/>
              <a:ext cx="2804018" cy="36297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</a:rPr>
                <a:t>Phase-contrast imaging</a:t>
              </a:r>
            </a:p>
          </p:txBody>
        </p:sp>
        <p:sp>
          <p:nvSpPr>
            <p:cNvPr id="38" name="Arrow: Right 31">
              <a:extLst>
                <a:ext uri="{FF2B5EF4-FFF2-40B4-BE49-F238E27FC236}">
                  <a16:creationId xmlns:a16="http://schemas.microsoft.com/office/drawing/2014/main" id="{71EDDD55-0B81-AE98-3DAF-5B63025BAD15}"/>
                </a:ext>
              </a:extLst>
            </p:cNvPr>
            <p:cNvSpPr/>
            <p:nvPr/>
          </p:nvSpPr>
          <p:spPr>
            <a:xfrm rot="5400000">
              <a:off x="10003091" y="5810022"/>
              <a:ext cx="398597" cy="1539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CAA070-6E17-19ED-9C0F-77F4E343E71D}"/>
                </a:ext>
              </a:extLst>
            </p:cNvPr>
            <p:cNvSpPr txBox="1"/>
            <p:nvPr/>
          </p:nvSpPr>
          <p:spPr>
            <a:xfrm>
              <a:off x="6282850" y="6025057"/>
              <a:ext cx="2040555" cy="36297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Spectral imaging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658C85-8C1D-F64D-44B6-49F21A04EB95}"/>
                  </a:ext>
                </a:extLst>
              </p:cNvPr>
              <p:cNvSpPr txBox="1"/>
              <p:nvPr/>
            </p:nvSpPr>
            <p:spPr>
              <a:xfrm>
                <a:off x="192762" y="1269131"/>
                <a:ext cx="6473322" cy="1015663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14982" indent="-314982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/>
                    </a:solidFill>
                  </a:rPr>
                  <a:t>Ultimate goal: to reconstruct </a:t>
                </a:r>
                <a:r>
                  <a:rPr lang="en-US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n(</a:t>
                </a:r>
                <a:r>
                  <a:rPr lang="en-US" sz="20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x,y,z,E</a:t>
                </a:r>
                <a:r>
                  <a:rPr lang="en-US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000" dirty="0">
                    <a:solidFill>
                      <a:schemeClr val="tx1"/>
                    </a:solidFill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 </a:t>
                </a:r>
                <a:endParaRPr lang="en-US" sz="20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Clr>
                    <a:schemeClr val="accent1"/>
                  </a:buClr>
                </a:pPr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658C85-8C1D-F64D-44B6-49F21A04E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62" y="1269131"/>
                <a:ext cx="6473322" cy="10156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200A5A84-D6E8-31C3-00DC-D1FF5974E5A5}"/>
              </a:ext>
            </a:extLst>
          </p:cNvPr>
          <p:cNvSpPr/>
          <p:nvPr/>
        </p:nvSpPr>
        <p:spPr>
          <a:xfrm>
            <a:off x="594238" y="971526"/>
            <a:ext cx="5991788" cy="5998534"/>
          </a:xfrm>
          <a:prstGeom prst="rect">
            <a:avLst/>
          </a:prstGeom>
          <a:solidFill>
            <a:schemeClr val="accent1">
              <a:alpha val="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646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52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3A5B03F-7DFB-FD6E-6177-C76FF1AEAA26}"/>
              </a:ext>
            </a:extLst>
          </p:cNvPr>
          <p:cNvSpPr/>
          <p:nvPr/>
        </p:nvSpPr>
        <p:spPr>
          <a:xfrm>
            <a:off x="136387" y="1288350"/>
            <a:ext cx="6399306" cy="6162356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03077C-B554-BF02-B15F-6436F721C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133" y="-1"/>
            <a:ext cx="7067362" cy="1259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X-rays in matter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72753FEA-88A0-41C8-9072-33DC077BB4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78" y="1562685"/>
            <a:ext cx="4985942" cy="37062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C2E3E8-E631-2AAA-8B4E-CC08710512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9446" y="1585152"/>
            <a:ext cx="4989386" cy="37294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6A2135-F2E6-27B6-B443-C36928B15F03}"/>
                  </a:ext>
                </a:extLst>
              </p:cNvPr>
              <p:cNvSpPr txBox="1"/>
              <p:nvPr/>
            </p:nvSpPr>
            <p:spPr>
              <a:xfrm>
                <a:off x="136387" y="5450493"/>
                <a:ext cx="6399306" cy="1882888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77979" indent="-377979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764" i="1" dirty="0">
                    <a:solidFill>
                      <a:schemeClr val="tx1"/>
                    </a:solidFill>
                  </a:rPr>
                  <a:t>Energy dependence of the attenuation coefficient is sensitive to chemical composition (i.e., difference in atomic number Z)</a:t>
                </a:r>
              </a:p>
              <a:p>
                <a:pPr>
                  <a:buClr>
                    <a:schemeClr val="accent1"/>
                  </a:buClr>
                </a:pPr>
                <a:r>
                  <a:rPr lang="en-US" sz="1764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𝑝ℎ𝑜𝑡𝑜𝑒𝑙𝑒𝑐𝑡𝑟𝑖𝑐</m:t>
                        </m:r>
                      </m:sub>
                    </m:sSub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𝑠𝑐𝑎𝑡𝑡𝑒𝑟𝑖𝑛𝑔</m:t>
                        </m:r>
                      </m:sub>
                    </m:sSub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64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sSub>
                          <m:sSubPr>
                            <m:ctrlPr>
                              <a:rPr lang="en-US" sz="1764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64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1764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𝑒𝑑𝑔𝑒</m:t>
                            </m:r>
                          </m:sub>
                        </m:sSub>
                      </m:sub>
                    </m:sSub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64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764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buClr>
                    <a:schemeClr val="accent1"/>
                  </a:buClr>
                </a:pPr>
                <a:endParaRPr lang="en-US" sz="2116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buClr>
                    <a:schemeClr val="accent1"/>
                  </a:buClr>
                </a:pPr>
                <a:endParaRPr lang="en-US" sz="2116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6A2135-F2E6-27B6-B443-C36928B15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87" y="5450493"/>
                <a:ext cx="6399306" cy="18828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398D581-E9C7-7771-4EB9-64B78DE395CF}"/>
              </a:ext>
            </a:extLst>
          </p:cNvPr>
          <p:cNvSpPr txBox="1"/>
          <p:nvPr/>
        </p:nvSpPr>
        <p:spPr>
          <a:xfrm>
            <a:off x="2177515" y="1288350"/>
            <a:ext cx="2733441" cy="499496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646" dirty="0">
                <a:solidFill>
                  <a:schemeClr val="accent1">
                    <a:lumMod val="75000"/>
                  </a:schemeClr>
                </a:solidFill>
              </a:rPr>
              <a:t>Spectral Imaging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1A37D8-6767-4BD9-FDE8-F03550D17A7E}"/>
              </a:ext>
            </a:extLst>
          </p:cNvPr>
          <p:cNvSpPr txBox="1"/>
          <p:nvPr/>
        </p:nvSpPr>
        <p:spPr>
          <a:xfrm>
            <a:off x="8368128" y="1342722"/>
            <a:ext cx="3793026" cy="499496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646" dirty="0">
                <a:solidFill>
                  <a:schemeClr val="accent1">
                    <a:lumMod val="75000"/>
                  </a:schemeClr>
                </a:solidFill>
              </a:rPr>
              <a:t>Phase contrast imaging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12FB88-419B-B3E1-73C6-EB79757E8F9D}"/>
                  </a:ext>
                </a:extLst>
              </p:cNvPr>
              <p:cNvSpPr txBox="1"/>
              <p:nvPr/>
            </p:nvSpPr>
            <p:spPr>
              <a:xfrm>
                <a:off x="6719887" y="5450492"/>
                <a:ext cx="6316528" cy="2287614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14982" indent="-314982"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764" i="1" dirty="0">
                    <a:solidFill>
                      <a:schemeClr val="tx1"/>
                    </a:solidFill>
                  </a:rPr>
                  <a:t>For light materials (e.g. soft tissues) and energies of radiological interest (10 – 100 keV) phase effects are much larger than attenuation</a:t>
                </a:r>
                <a:r>
                  <a:rPr lang="en-US" sz="1764" i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:br>
                  <a:rPr lang="en-US" sz="2646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2646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46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num>
                      <m:den>
                        <m: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sz="2646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~1</m:t>
                    </m:r>
                    <m:sSup>
                      <m:sSupPr>
                        <m:ctrlP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646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  <m:sSup>
                      <m:sSupPr>
                        <m:ctrlP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646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646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accent1"/>
                  </a:buClr>
                </a:pPr>
                <a:r>
                  <a:rPr lang="en-US" sz="2646" dirty="0">
                    <a:solidFill>
                      <a:schemeClr val="tx1"/>
                    </a:solidFill>
                  </a:rPr>
                  <a:t>		</a:t>
                </a:r>
              </a:p>
              <a:p>
                <a:pPr>
                  <a:buClr>
                    <a:schemeClr val="accent1"/>
                  </a:buClr>
                </a:pPr>
                <a:r>
                  <a:rPr lang="en-US" sz="2116" dirty="0">
                    <a:solidFill>
                      <a:schemeClr val="tx1"/>
                    </a:solidFill>
                  </a:rPr>
                  <a:t>          </a:t>
                </a:r>
                <a:endParaRPr lang="en-US" sz="2646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12FB88-419B-B3E1-73C6-EB79757E8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887" y="5450492"/>
                <a:ext cx="6316528" cy="22876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FDB06921-1E43-27BD-0C02-6F1BFAFCC3A6}"/>
              </a:ext>
            </a:extLst>
          </p:cNvPr>
          <p:cNvSpPr/>
          <p:nvPr/>
        </p:nvSpPr>
        <p:spPr>
          <a:xfrm>
            <a:off x="6821304" y="1277430"/>
            <a:ext cx="6399306" cy="6162356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DEDB54-EC4D-7999-EB02-EF9DF9269552}"/>
                  </a:ext>
                </a:extLst>
              </p:cNvPr>
              <p:cNvSpPr txBox="1"/>
              <p:nvPr/>
            </p:nvSpPr>
            <p:spPr>
              <a:xfrm>
                <a:off x="1548859" y="6626766"/>
                <a:ext cx="903427" cy="51725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764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US" sz="1764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764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764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sz="1764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764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764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sz="1764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7/2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764" dirty="0">
                    <a:solidFill>
                      <a:schemeClr val="accent2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:endParaRPr lang="en-US" sz="1764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DEDB54-EC4D-7999-EB02-EF9DF9269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859" y="6626766"/>
                <a:ext cx="903427" cy="5172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851E76-0656-8CF7-3175-0A99F5528E59}"/>
                  </a:ext>
                </a:extLst>
              </p:cNvPr>
              <p:cNvSpPr txBox="1"/>
              <p:nvPr/>
            </p:nvSpPr>
            <p:spPr>
              <a:xfrm>
                <a:off x="3404748" y="6667546"/>
                <a:ext cx="903427" cy="47647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764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US" sz="1764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764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num>
                      <m:den>
                        <m:r>
                          <a:rPr lang="en-US" sz="1764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</m:oMath>
                </a14:m>
                <a:r>
                  <a:rPr lang="en-US" sz="1764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851E76-0656-8CF7-3175-0A99F5528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748" y="6667546"/>
                <a:ext cx="903427" cy="4764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9B49C5-80D4-0A30-D10B-FA065BE41A8E}"/>
                  </a:ext>
                </a:extLst>
              </p:cNvPr>
              <p:cNvSpPr txBox="1"/>
              <p:nvPr/>
            </p:nvSpPr>
            <p:spPr>
              <a:xfrm>
                <a:off x="3990954" y="6568709"/>
                <a:ext cx="2262302" cy="657424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764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 </m:t>
                      </m:r>
                      <m:r>
                        <a:rPr lang="en-US" sz="1764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sz="1764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764" i="1" dirty="0">
                  <a:solidFill>
                    <a:schemeClr val="accent2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764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64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764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𝑒𝑑𝑔𝑒</m:t>
                          </m:r>
                        </m:sub>
                      </m:sSub>
                      <m:r>
                        <a:rPr lang="en-US" sz="1764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764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𝑒𝑛𝑒𝑟𝑔𝑖𝑒𝑠</m:t>
                      </m:r>
                    </m:oMath>
                  </m:oMathPara>
                </a14:m>
                <a:endParaRPr lang="en-US" sz="1764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9B49C5-80D4-0A30-D10B-FA065BE41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954" y="6568709"/>
                <a:ext cx="2262302" cy="6574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CB7D01C-B456-60A3-9DEF-29B9A3AFC707}"/>
              </a:ext>
            </a:extLst>
          </p:cNvPr>
          <p:cNvSpPr txBox="1"/>
          <p:nvPr/>
        </p:nvSpPr>
        <p:spPr>
          <a:xfrm>
            <a:off x="250639" y="872851"/>
            <a:ext cx="6125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to separate and quantify chemical elements</a:t>
            </a:r>
            <a:endParaRPr lang="en-US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3D4EC-716B-A6F4-2473-C1ACF585062A}"/>
              </a:ext>
            </a:extLst>
          </p:cNvPr>
          <p:cNvSpPr txBox="1"/>
          <p:nvPr/>
        </p:nvSpPr>
        <p:spPr>
          <a:xfrm>
            <a:off x="6821257" y="853189"/>
            <a:ext cx="4907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to increase visibility of soft tissues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9D1BC-192F-1C50-089B-2DE6BA7A9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DD1C3-5F9D-C6C1-8D11-67D1F163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296" y="-43479"/>
            <a:ext cx="9712538" cy="1259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Combining Spectral and phase contrast imaging at synchrotrons </a:t>
            </a:r>
          </a:p>
        </p:txBody>
      </p:sp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E04D0080-B6F3-C48E-C794-69E70ADDC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044" y="1320480"/>
            <a:ext cx="2480744" cy="204894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9428636-655C-7CE6-1E30-641EE0A98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456" y="3374891"/>
            <a:ext cx="5142120" cy="338795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0B3BE24-FF0E-F72C-AAF7-8709DD4343D6}"/>
              </a:ext>
            </a:extLst>
          </p:cNvPr>
          <p:cNvSpPr/>
          <p:nvPr/>
        </p:nvSpPr>
        <p:spPr>
          <a:xfrm>
            <a:off x="1677503" y="1169653"/>
            <a:ext cx="2996622" cy="279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620" tIns="39311" rIns="78620" bIns="39311" rtlCol="0" anchor="ctr"/>
          <a:lstStyle/>
          <a:p>
            <a:pPr algn="ctr"/>
            <a:r>
              <a:rPr lang="x-none" sz="1764" dirty="0">
                <a:solidFill>
                  <a:schemeClr val="accent2">
                    <a:lumMod val="75000"/>
                  </a:schemeClr>
                </a:solidFill>
              </a:rPr>
              <a:t>Spectral </a:t>
            </a:r>
            <a:r>
              <a:rPr lang="en-US" sz="1764" dirty="0">
                <a:solidFill>
                  <a:schemeClr val="accent2">
                    <a:lumMod val="75000"/>
                  </a:schemeClr>
                </a:solidFill>
              </a:rPr>
              <a:t>K–edge </a:t>
            </a:r>
            <a:r>
              <a:rPr lang="x-none" sz="1764" dirty="0">
                <a:solidFill>
                  <a:schemeClr val="accent2">
                    <a:lumMod val="75000"/>
                  </a:schemeClr>
                </a:solidFill>
              </a:rPr>
              <a:t>imaging  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890F3DB-31D5-27B0-DEF6-22936DE41FE9}"/>
              </a:ext>
            </a:extLst>
          </p:cNvPr>
          <p:cNvGrpSpPr/>
          <p:nvPr/>
        </p:nvGrpSpPr>
        <p:grpSpPr>
          <a:xfrm>
            <a:off x="4631340" y="2438856"/>
            <a:ext cx="1810873" cy="912848"/>
            <a:chOff x="2017148" y="1008428"/>
            <a:chExt cx="4477035" cy="2229683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05CA309-7D58-0DA1-58B0-668E33ED3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7148" y="1008428"/>
              <a:ext cx="2217225" cy="2229683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A41809F-C661-E18B-67CE-0DA99E22A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3577" y="1030345"/>
              <a:ext cx="2160606" cy="2197434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9A48F2B-13CB-8B87-4F65-0900E3C0B3B7}"/>
                </a:ext>
              </a:extLst>
            </p:cNvPr>
            <p:cNvSpPr txBox="1"/>
            <p:nvPr/>
          </p:nvSpPr>
          <p:spPr>
            <a:xfrm>
              <a:off x="2347782" y="2461776"/>
              <a:ext cx="686411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25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700B07-E007-9A4F-1CDA-42A7FCC6146C}"/>
                </a:ext>
              </a:extLst>
            </p:cNvPr>
            <p:cNvSpPr txBox="1"/>
            <p:nvPr/>
          </p:nvSpPr>
          <p:spPr>
            <a:xfrm>
              <a:off x="3333096" y="2380178"/>
              <a:ext cx="686411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10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B18F4CE-CE98-6151-E0AD-F1FB2CC04374}"/>
                </a:ext>
              </a:extLst>
            </p:cNvPr>
            <p:cNvSpPr txBox="1"/>
            <p:nvPr/>
          </p:nvSpPr>
          <p:spPr>
            <a:xfrm>
              <a:off x="2263333" y="1661883"/>
              <a:ext cx="571484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619E31-2FC1-D8D0-3BB5-AE508EEDB996}"/>
                </a:ext>
              </a:extLst>
            </p:cNvPr>
            <p:cNvSpPr txBox="1"/>
            <p:nvPr/>
          </p:nvSpPr>
          <p:spPr>
            <a:xfrm>
              <a:off x="3535671" y="1127236"/>
              <a:ext cx="745861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2.5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032BB78-FBA7-69AE-19A0-898BB62DA736}"/>
                </a:ext>
              </a:extLst>
            </p:cNvPr>
            <p:cNvSpPr txBox="1"/>
            <p:nvPr/>
          </p:nvSpPr>
          <p:spPr>
            <a:xfrm>
              <a:off x="3572163" y="1566904"/>
              <a:ext cx="571484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26E8AD-F43E-83E5-AD06-0C3189C7AD02}"/>
                </a:ext>
              </a:extLst>
            </p:cNvPr>
            <p:cNvSpPr txBox="1"/>
            <p:nvPr/>
          </p:nvSpPr>
          <p:spPr>
            <a:xfrm>
              <a:off x="3195277" y="1856962"/>
              <a:ext cx="745861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0.5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42D7AD8-CA7F-FBFC-2EE1-DF2C72A94234}"/>
                </a:ext>
              </a:extLst>
            </p:cNvPr>
            <p:cNvSpPr txBox="1"/>
            <p:nvPr/>
          </p:nvSpPr>
          <p:spPr>
            <a:xfrm>
              <a:off x="2617152" y="1132583"/>
              <a:ext cx="571484" cy="47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1" dirty="0"/>
                <a:t>0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88E18DC-EBF3-4D66-D65E-578F0F7AFBB6}"/>
              </a:ext>
            </a:extLst>
          </p:cNvPr>
          <p:cNvSpPr txBox="1"/>
          <p:nvPr/>
        </p:nvSpPr>
        <p:spPr>
          <a:xfrm>
            <a:off x="4814058" y="3285495"/>
            <a:ext cx="790510" cy="2660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8620" tIns="39311" rIns="78620" bIns="39311" rtlCol="0">
            <a:spAutoFit/>
          </a:bodyPr>
          <a:lstStyle/>
          <a:p>
            <a:r>
              <a:rPr lang="en-US" sz="1213" dirty="0">
                <a:solidFill>
                  <a:schemeClr val="accent1"/>
                </a:solidFill>
              </a:rPr>
              <a:t>Iodine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5A23CFB-997A-7FDB-F834-111E11307FFB}"/>
              </a:ext>
            </a:extLst>
          </p:cNvPr>
          <p:cNvSpPr txBox="1"/>
          <p:nvPr/>
        </p:nvSpPr>
        <p:spPr>
          <a:xfrm>
            <a:off x="5704746" y="3271106"/>
            <a:ext cx="630763" cy="2660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8620" tIns="39311" rIns="78620" bIns="39311" rtlCol="0">
            <a:spAutoFit/>
          </a:bodyPr>
          <a:lstStyle/>
          <a:p>
            <a:r>
              <a:rPr lang="en-US" sz="1213" dirty="0">
                <a:solidFill>
                  <a:schemeClr val="accent1"/>
                </a:solidFill>
              </a:rPr>
              <a:t>Water 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8E50A9B-F02A-001D-A716-38ECDD8EDE0F}"/>
              </a:ext>
            </a:extLst>
          </p:cNvPr>
          <p:cNvGrpSpPr/>
          <p:nvPr/>
        </p:nvGrpSpPr>
        <p:grpSpPr>
          <a:xfrm>
            <a:off x="7245130" y="3544674"/>
            <a:ext cx="3713705" cy="2834980"/>
            <a:chOff x="-2301624" y="968237"/>
            <a:chExt cx="5212630" cy="3804034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DF55709-6783-5902-52A1-56F0F2AEBFAD}"/>
                </a:ext>
              </a:extLst>
            </p:cNvPr>
            <p:cNvCxnSpPr>
              <a:cxnSpLocks/>
            </p:cNvCxnSpPr>
            <p:nvPr/>
          </p:nvCxnSpPr>
          <p:spPr>
            <a:xfrm>
              <a:off x="768543" y="1430142"/>
              <a:ext cx="1332372" cy="0"/>
            </a:xfrm>
            <a:prstGeom prst="straightConnector1">
              <a:avLst/>
            </a:prstGeom>
            <a:ln w="508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57B45F4-2D71-F1B2-B971-CAAC7A662855}"/>
                </a:ext>
              </a:extLst>
            </p:cNvPr>
            <p:cNvGrpSpPr/>
            <p:nvPr/>
          </p:nvGrpSpPr>
          <p:grpSpPr>
            <a:xfrm>
              <a:off x="-628759" y="2485897"/>
              <a:ext cx="1947985" cy="1535708"/>
              <a:chOff x="-265295" y="945525"/>
              <a:chExt cx="3627620" cy="2862720"/>
            </a:xfrm>
          </p:grpSpPr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62DA9413-4FB4-BD11-A909-901A12DB3FB4}"/>
                  </a:ext>
                </a:extLst>
              </p:cNvPr>
              <p:cNvSpPr/>
              <p:nvPr/>
            </p:nvSpPr>
            <p:spPr>
              <a:xfrm>
                <a:off x="-265295" y="1672041"/>
                <a:ext cx="3627620" cy="2136204"/>
              </a:xfrm>
              <a:custGeom>
                <a:avLst/>
                <a:gdLst>
                  <a:gd name="connsiteX0" fmla="*/ 0 w 3627620"/>
                  <a:gd name="connsiteY0" fmla="*/ 2121109 h 2136204"/>
                  <a:gd name="connsiteX1" fmla="*/ 67456 w 3627620"/>
                  <a:gd name="connsiteY1" fmla="*/ 2106118 h 2136204"/>
                  <a:gd name="connsiteX2" fmla="*/ 112426 w 3627620"/>
                  <a:gd name="connsiteY2" fmla="*/ 2076138 h 2136204"/>
                  <a:gd name="connsiteX3" fmla="*/ 134911 w 3627620"/>
                  <a:gd name="connsiteY3" fmla="*/ 2061148 h 2136204"/>
                  <a:gd name="connsiteX4" fmla="*/ 224852 w 3627620"/>
                  <a:gd name="connsiteY4" fmla="*/ 2016177 h 2136204"/>
                  <a:gd name="connsiteX5" fmla="*/ 284813 w 3627620"/>
                  <a:gd name="connsiteY5" fmla="*/ 1971207 h 2136204"/>
                  <a:gd name="connsiteX6" fmla="*/ 307298 w 3627620"/>
                  <a:gd name="connsiteY6" fmla="*/ 1956217 h 2136204"/>
                  <a:gd name="connsiteX7" fmla="*/ 322288 w 3627620"/>
                  <a:gd name="connsiteY7" fmla="*/ 1933731 h 2136204"/>
                  <a:gd name="connsiteX8" fmla="*/ 359764 w 3627620"/>
                  <a:gd name="connsiteY8" fmla="*/ 1896256 h 2136204"/>
                  <a:gd name="connsiteX9" fmla="*/ 397239 w 3627620"/>
                  <a:gd name="connsiteY9" fmla="*/ 1858781 h 2136204"/>
                  <a:gd name="connsiteX10" fmla="*/ 427220 w 3627620"/>
                  <a:gd name="connsiteY10" fmla="*/ 1813810 h 2136204"/>
                  <a:gd name="connsiteX11" fmla="*/ 442210 w 3627620"/>
                  <a:gd name="connsiteY11" fmla="*/ 1791325 h 2136204"/>
                  <a:gd name="connsiteX12" fmla="*/ 487180 w 3627620"/>
                  <a:gd name="connsiteY12" fmla="*/ 1761345 h 2136204"/>
                  <a:gd name="connsiteX13" fmla="*/ 517161 w 3627620"/>
                  <a:gd name="connsiteY13" fmla="*/ 1731364 h 2136204"/>
                  <a:gd name="connsiteX14" fmla="*/ 532151 w 3627620"/>
                  <a:gd name="connsiteY14" fmla="*/ 1708879 h 2136204"/>
                  <a:gd name="connsiteX15" fmla="*/ 554636 w 3627620"/>
                  <a:gd name="connsiteY15" fmla="*/ 1693889 h 2136204"/>
                  <a:gd name="connsiteX16" fmla="*/ 584616 w 3627620"/>
                  <a:gd name="connsiteY16" fmla="*/ 1656413 h 2136204"/>
                  <a:gd name="connsiteX17" fmla="*/ 599606 w 3627620"/>
                  <a:gd name="connsiteY17" fmla="*/ 1633928 h 2136204"/>
                  <a:gd name="connsiteX18" fmla="*/ 614597 w 3627620"/>
                  <a:gd name="connsiteY18" fmla="*/ 1618938 h 2136204"/>
                  <a:gd name="connsiteX19" fmla="*/ 629587 w 3627620"/>
                  <a:gd name="connsiteY19" fmla="*/ 1596453 h 2136204"/>
                  <a:gd name="connsiteX20" fmla="*/ 667062 w 3627620"/>
                  <a:gd name="connsiteY20" fmla="*/ 1558977 h 2136204"/>
                  <a:gd name="connsiteX21" fmla="*/ 697043 w 3627620"/>
                  <a:gd name="connsiteY21" fmla="*/ 1521502 h 2136204"/>
                  <a:gd name="connsiteX22" fmla="*/ 719528 w 3627620"/>
                  <a:gd name="connsiteY22" fmla="*/ 1476531 h 2136204"/>
                  <a:gd name="connsiteX23" fmla="*/ 742013 w 3627620"/>
                  <a:gd name="connsiteY23" fmla="*/ 1431561 h 2136204"/>
                  <a:gd name="connsiteX24" fmla="*/ 764498 w 3627620"/>
                  <a:gd name="connsiteY24" fmla="*/ 1416571 h 2136204"/>
                  <a:gd name="connsiteX25" fmla="*/ 771993 w 3627620"/>
                  <a:gd name="connsiteY25" fmla="*/ 1394086 h 2136204"/>
                  <a:gd name="connsiteX26" fmla="*/ 786984 w 3627620"/>
                  <a:gd name="connsiteY26" fmla="*/ 1379095 h 2136204"/>
                  <a:gd name="connsiteX27" fmla="*/ 801974 w 3627620"/>
                  <a:gd name="connsiteY27" fmla="*/ 1356610 h 2136204"/>
                  <a:gd name="connsiteX28" fmla="*/ 809469 w 3627620"/>
                  <a:gd name="connsiteY28" fmla="*/ 1334125 h 2136204"/>
                  <a:gd name="connsiteX29" fmla="*/ 839449 w 3627620"/>
                  <a:gd name="connsiteY29" fmla="*/ 1296649 h 2136204"/>
                  <a:gd name="connsiteX30" fmla="*/ 846944 w 3627620"/>
                  <a:gd name="connsiteY30" fmla="*/ 1274164 h 2136204"/>
                  <a:gd name="connsiteX31" fmla="*/ 884420 w 3627620"/>
                  <a:gd name="connsiteY31" fmla="*/ 1229194 h 2136204"/>
                  <a:gd name="connsiteX32" fmla="*/ 899410 w 3627620"/>
                  <a:gd name="connsiteY32" fmla="*/ 1206709 h 2136204"/>
                  <a:gd name="connsiteX33" fmla="*/ 914400 w 3627620"/>
                  <a:gd name="connsiteY33" fmla="*/ 1191718 h 2136204"/>
                  <a:gd name="connsiteX34" fmla="*/ 936885 w 3627620"/>
                  <a:gd name="connsiteY34" fmla="*/ 1146748 h 2136204"/>
                  <a:gd name="connsiteX35" fmla="*/ 966865 w 3627620"/>
                  <a:gd name="connsiteY35" fmla="*/ 1109272 h 2136204"/>
                  <a:gd name="connsiteX36" fmla="*/ 996846 w 3627620"/>
                  <a:gd name="connsiteY36" fmla="*/ 1041817 h 2136204"/>
                  <a:gd name="connsiteX37" fmla="*/ 1034321 w 3627620"/>
                  <a:gd name="connsiteY37" fmla="*/ 974361 h 2136204"/>
                  <a:gd name="connsiteX38" fmla="*/ 1049311 w 3627620"/>
                  <a:gd name="connsiteY38" fmla="*/ 951876 h 2136204"/>
                  <a:gd name="connsiteX39" fmla="*/ 1064302 w 3627620"/>
                  <a:gd name="connsiteY39" fmla="*/ 906905 h 2136204"/>
                  <a:gd name="connsiteX40" fmla="*/ 1079292 w 3627620"/>
                  <a:gd name="connsiteY40" fmla="*/ 884420 h 2136204"/>
                  <a:gd name="connsiteX41" fmla="*/ 1086787 w 3627620"/>
                  <a:gd name="connsiteY41" fmla="*/ 861935 h 2136204"/>
                  <a:gd name="connsiteX42" fmla="*/ 1101777 w 3627620"/>
                  <a:gd name="connsiteY42" fmla="*/ 839449 h 2136204"/>
                  <a:gd name="connsiteX43" fmla="*/ 1109272 w 3627620"/>
                  <a:gd name="connsiteY43" fmla="*/ 816964 h 2136204"/>
                  <a:gd name="connsiteX44" fmla="*/ 1124262 w 3627620"/>
                  <a:gd name="connsiteY44" fmla="*/ 794479 h 2136204"/>
                  <a:gd name="connsiteX45" fmla="*/ 1154243 w 3627620"/>
                  <a:gd name="connsiteY45" fmla="*/ 734518 h 2136204"/>
                  <a:gd name="connsiteX46" fmla="*/ 1176728 w 3627620"/>
                  <a:gd name="connsiteY46" fmla="*/ 689548 h 2136204"/>
                  <a:gd name="connsiteX47" fmla="*/ 1191718 w 3627620"/>
                  <a:gd name="connsiteY47" fmla="*/ 644577 h 2136204"/>
                  <a:gd name="connsiteX48" fmla="*/ 1199213 w 3627620"/>
                  <a:gd name="connsiteY48" fmla="*/ 622092 h 2136204"/>
                  <a:gd name="connsiteX49" fmla="*/ 1214203 w 3627620"/>
                  <a:gd name="connsiteY49" fmla="*/ 599607 h 2136204"/>
                  <a:gd name="connsiteX50" fmla="*/ 1236688 w 3627620"/>
                  <a:gd name="connsiteY50" fmla="*/ 562131 h 2136204"/>
                  <a:gd name="connsiteX51" fmla="*/ 1266669 w 3627620"/>
                  <a:gd name="connsiteY51" fmla="*/ 524656 h 2136204"/>
                  <a:gd name="connsiteX52" fmla="*/ 1274164 w 3627620"/>
                  <a:gd name="connsiteY52" fmla="*/ 502171 h 2136204"/>
                  <a:gd name="connsiteX53" fmla="*/ 1304144 w 3627620"/>
                  <a:gd name="connsiteY53" fmla="*/ 464695 h 2136204"/>
                  <a:gd name="connsiteX54" fmla="*/ 1326629 w 3627620"/>
                  <a:gd name="connsiteY54" fmla="*/ 419725 h 2136204"/>
                  <a:gd name="connsiteX55" fmla="*/ 1349115 w 3627620"/>
                  <a:gd name="connsiteY55" fmla="*/ 382249 h 2136204"/>
                  <a:gd name="connsiteX56" fmla="*/ 1386590 w 3627620"/>
                  <a:gd name="connsiteY56" fmla="*/ 314794 h 2136204"/>
                  <a:gd name="connsiteX57" fmla="*/ 1401580 w 3627620"/>
                  <a:gd name="connsiteY57" fmla="*/ 292309 h 2136204"/>
                  <a:gd name="connsiteX58" fmla="*/ 1416570 w 3627620"/>
                  <a:gd name="connsiteY58" fmla="*/ 277318 h 2136204"/>
                  <a:gd name="connsiteX59" fmla="*/ 1446551 w 3627620"/>
                  <a:gd name="connsiteY59" fmla="*/ 232348 h 2136204"/>
                  <a:gd name="connsiteX60" fmla="*/ 1461541 w 3627620"/>
                  <a:gd name="connsiteY60" fmla="*/ 209863 h 2136204"/>
                  <a:gd name="connsiteX61" fmla="*/ 1476531 w 3627620"/>
                  <a:gd name="connsiteY61" fmla="*/ 194872 h 2136204"/>
                  <a:gd name="connsiteX62" fmla="*/ 1491521 w 3627620"/>
                  <a:gd name="connsiteY62" fmla="*/ 172387 h 2136204"/>
                  <a:gd name="connsiteX63" fmla="*/ 1514006 w 3627620"/>
                  <a:gd name="connsiteY63" fmla="*/ 157397 h 2136204"/>
                  <a:gd name="connsiteX64" fmla="*/ 1528997 w 3627620"/>
                  <a:gd name="connsiteY64" fmla="*/ 142407 h 2136204"/>
                  <a:gd name="connsiteX65" fmla="*/ 1551482 w 3627620"/>
                  <a:gd name="connsiteY65" fmla="*/ 127417 h 2136204"/>
                  <a:gd name="connsiteX66" fmla="*/ 1573967 w 3627620"/>
                  <a:gd name="connsiteY66" fmla="*/ 104931 h 2136204"/>
                  <a:gd name="connsiteX67" fmla="*/ 1596452 w 3627620"/>
                  <a:gd name="connsiteY67" fmla="*/ 89941 h 2136204"/>
                  <a:gd name="connsiteX68" fmla="*/ 1611443 w 3627620"/>
                  <a:gd name="connsiteY68" fmla="*/ 74951 h 2136204"/>
                  <a:gd name="connsiteX69" fmla="*/ 1633928 w 3627620"/>
                  <a:gd name="connsiteY69" fmla="*/ 67456 h 2136204"/>
                  <a:gd name="connsiteX70" fmla="*/ 1701384 w 3627620"/>
                  <a:gd name="connsiteY70" fmla="*/ 29981 h 2136204"/>
                  <a:gd name="connsiteX71" fmla="*/ 1716374 w 3627620"/>
                  <a:gd name="connsiteY71" fmla="*/ 14990 h 2136204"/>
                  <a:gd name="connsiteX72" fmla="*/ 1791324 w 3627620"/>
                  <a:gd name="connsiteY72" fmla="*/ 0 h 2136204"/>
                  <a:gd name="connsiteX73" fmla="*/ 1828800 w 3627620"/>
                  <a:gd name="connsiteY73" fmla="*/ 7495 h 2136204"/>
                  <a:gd name="connsiteX74" fmla="*/ 1903751 w 3627620"/>
                  <a:gd name="connsiteY74" fmla="*/ 14990 h 2136204"/>
                  <a:gd name="connsiteX75" fmla="*/ 1948721 w 3627620"/>
                  <a:gd name="connsiteY75" fmla="*/ 29981 h 2136204"/>
                  <a:gd name="connsiteX76" fmla="*/ 1971206 w 3627620"/>
                  <a:gd name="connsiteY76" fmla="*/ 37476 h 2136204"/>
                  <a:gd name="connsiteX77" fmla="*/ 2008682 w 3627620"/>
                  <a:gd name="connsiteY77" fmla="*/ 67456 h 2136204"/>
                  <a:gd name="connsiteX78" fmla="*/ 2053652 w 3627620"/>
                  <a:gd name="connsiteY78" fmla="*/ 89941 h 2136204"/>
                  <a:gd name="connsiteX79" fmla="*/ 2106118 w 3627620"/>
                  <a:gd name="connsiteY79" fmla="*/ 134912 h 2136204"/>
                  <a:gd name="connsiteX80" fmla="*/ 2128603 w 3627620"/>
                  <a:gd name="connsiteY80" fmla="*/ 179882 h 2136204"/>
                  <a:gd name="connsiteX81" fmla="*/ 2136098 w 3627620"/>
                  <a:gd name="connsiteY81" fmla="*/ 202368 h 2136204"/>
                  <a:gd name="connsiteX82" fmla="*/ 2158584 w 3627620"/>
                  <a:gd name="connsiteY82" fmla="*/ 209863 h 2136204"/>
                  <a:gd name="connsiteX83" fmla="*/ 2196059 w 3627620"/>
                  <a:gd name="connsiteY83" fmla="*/ 269823 h 2136204"/>
                  <a:gd name="connsiteX84" fmla="*/ 2226039 w 3627620"/>
                  <a:gd name="connsiteY84" fmla="*/ 314794 h 2136204"/>
                  <a:gd name="connsiteX85" fmla="*/ 2241029 w 3627620"/>
                  <a:gd name="connsiteY85" fmla="*/ 337279 h 2136204"/>
                  <a:gd name="connsiteX86" fmla="*/ 2256020 w 3627620"/>
                  <a:gd name="connsiteY86" fmla="*/ 352269 h 2136204"/>
                  <a:gd name="connsiteX87" fmla="*/ 2286000 w 3627620"/>
                  <a:gd name="connsiteY87" fmla="*/ 389745 h 2136204"/>
                  <a:gd name="connsiteX88" fmla="*/ 2323475 w 3627620"/>
                  <a:gd name="connsiteY88" fmla="*/ 457200 h 2136204"/>
                  <a:gd name="connsiteX89" fmla="*/ 2353456 w 3627620"/>
                  <a:gd name="connsiteY89" fmla="*/ 494676 h 2136204"/>
                  <a:gd name="connsiteX90" fmla="*/ 2375941 w 3627620"/>
                  <a:gd name="connsiteY90" fmla="*/ 539646 h 2136204"/>
                  <a:gd name="connsiteX91" fmla="*/ 2390931 w 3627620"/>
                  <a:gd name="connsiteY91" fmla="*/ 584617 h 2136204"/>
                  <a:gd name="connsiteX92" fmla="*/ 2398426 w 3627620"/>
                  <a:gd name="connsiteY92" fmla="*/ 607102 h 2136204"/>
                  <a:gd name="connsiteX93" fmla="*/ 2405921 w 3627620"/>
                  <a:gd name="connsiteY93" fmla="*/ 629587 h 2136204"/>
                  <a:gd name="connsiteX94" fmla="*/ 2420911 w 3627620"/>
                  <a:gd name="connsiteY94" fmla="*/ 652072 h 2136204"/>
                  <a:gd name="connsiteX95" fmla="*/ 2428406 w 3627620"/>
                  <a:gd name="connsiteY95" fmla="*/ 674558 h 2136204"/>
                  <a:gd name="connsiteX96" fmla="*/ 2443397 w 3627620"/>
                  <a:gd name="connsiteY96" fmla="*/ 689548 h 2136204"/>
                  <a:gd name="connsiteX97" fmla="*/ 2473377 w 3627620"/>
                  <a:gd name="connsiteY97" fmla="*/ 749509 h 2136204"/>
                  <a:gd name="connsiteX98" fmla="*/ 2488367 w 3627620"/>
                  <a:gd name="connsiteY98" fmla="*/ 794479 h 2136204"/>
                  <a:gd name="connsiteX99" fmla="*/ 2510852 w 3627620"/>
                  <a:gd name="connsiteY99" fmla="*/ 839449 h 2136204"/>
                  <a:gd name="connsiteX100" fmla="*/ 2525843 w 3627620"/>
                  <a:gd name="connsiteY100" fmla="*/ 854440 h 2136204"/>
                  <a:gd name="connsiteX101" fmla="*/ 2548328 w 3627620"/>
                  <a:gd name="connsiteY101" fmla="*/ 899410 h 2136204"/>
                  <a:gd name="connsiteX102" fmla="*/ 2563318 w 3627620"/>
                  <a:gd name="connsiteY102" fmla="*/ 944381 h 2136204"/>
                  <a:gd name="connsiteX103" fmla="*/ 2585803 w 3627620"/>
                  <a:gd name="connsiteY103" fmla="*/ 989351 h 2136204"/>
                  <a:gd name="connsiteX104" fmla="*/ 2615784 w 3627620"/>
                  <a:gd name="connsiteY104" fmla="*/ 1026827 h 2136204"/>
                  <a:gd name="connsiteX105" fmla="*/ 2645764 w 3627620"/>
                  <a:gd name="connsiteY105" fmla="*/ 1116768 h 2136204"/>
                  <a:gd name="connsiteX106" fmla="*/ 2653259 w 3627620"/>
                  <a:gd name="connsiteY106" fmla="*/ 1139253 h 2136204"/>
                  <a:gd name="connsiteX107" fmla="*/ 2698229 w 3627620"/>
                  <a:gd name="connsiteY107" fmla="*/ 1206709 h 2136204"/>
                  <a:gd name="connsiteX108" fmla="*/ 2713220 w 3627620"/>
                  <a:gd name="connsiteY108" fmla="*/ 1229194 h 2136204"/>
                  <a:gd name="connsiteX109" fmla="*/ 2735705 w 3627620"/>
                  <a:gd name="connsiteY109" fmla="*/ 1251679 h 2136204"/>
                  <a:gd name="connsiteX110" fmla="*/ 2765685 w 3627620"/>
                  <a:gd name="connsiteY110" fmla="*/ 1296649 h 2136204"/>
                  <a:gd name="connsiteX111" fmla="*/ 2795665 w 3627620"/>
                  <a:gd name="connsiteY111" fmla="*/ 1334125 h 2136204"/>
                  <a:gd name="connsiteX112" fmla="*/ 2810656 w 3627620"/>
                  <a:gd name="connsiteY112" fmla="*/ 1349115 h 2136204"/>
                  <a:gd name="connsiteX113" fmla="*/ 2840636 w 3627620"/>
                  <a:gd name="connsiteY113" fmla="*/ 1394086 h 2136204"/>
                  <a:gd name="connsiteX114" fmla="*/ 2870616 w 3627620"/>
                  <a:gd name="connsiteY114" fmla="*/ 1439056 h 2136204"/>
                  <a:gd name="connsiteX115" fmla="*/ 2885606 w 3627620"/>
                  <a:gd name="connsiteY115" fmla="*/ 1461541 h 2136204"/>
                  <a:gd name="connsiteX116" fmla="*/ 2900597 w 3627620"/>
                  <a:gd name="connsiteY116" fmla="*/ 1476531 h 2136204"/>
                  <a:gd name="connsiteX117" fmla="*/ 2930577 w 3627620"/>
                  <a:gd name="connsiteY117" fmla="*/ 1521502 h 2136204"/>
                  <a:gd name="connsiteX118" fmla="*/ 2945567 w 3627620"/>
                  <a:gd name="connsiteY118" fmla="*/ 1543987 h 2136204"/>
                  <a:gd name="connsiteX119" fmla="*/ 2960557 w 3627620"/>
                  <a:gd name="connsiteY119" fmla="*/ 1566472 h 2136204"/>
                  <a:gd name="connsiteX120" fmla="*/ 2975547 w 3627620"/>
                  <a:gd name="connsiteY120" fmla="*/ 1581463 h 2136204"/>
                  <a:gd name="connsiteX121" fmla="*/ 3028013 w 3627620"/>
                  <a:gd name="connsiteY121" fmla="*/ 1641423 h 2136204"/>
                  <a:gd name="connsiteX122" fmla="*/ 3043003 w 3627620"/>
                  <a:gd name="connsiteY122" fmla="*/ 1663909 h 2136204"/>
                  <a:gd name="connsiteX123" fmla="*/ 3080479 w 3627620"/>
                  <a:gd name="connsiteY123" fmla="*/ 1693889 h 2136204"/>
                  <a:gd name="connsiteX124" fmla="*/ 3117954 w 3627620"/>
                  <a:gd name="connsiteY124" fmla="*/ 1731364 h 2136204"/>
                  <a:gd name="connsiteX125" fmla="*/ 3147934 w 3627620"/>
                  <a:gd name="connsiteY125" fmla="*/ 1768840 h 2136204"/>
                  <a:gd name="connsiteX126" fmla="*/ 3162924 w 3627620"/>
                  <a:gd name="connsiteY126" fmla="*/ 1791325 h 2136204"/>
                  <a:gd name="connsiteX127" fmla="*/ 3200400 w 3627620"/>
                  <a:gd name="connsiteY127" fmla="*/ 1821305 h 2136204"/>
                  <a:gd name="connsiteX128" fmla="*/ 3207895 w 3627620"/>
                  <a:gd name="connsiteY128" fmla="*/ 1843790 h 2136204"/>
                  <a:gd name="connsiteX129" fmla="*/ 3245370 w 3627620"/>
                  <a:gd name="connsiteY129" fmla="*/ 1881266 h 2136204"/>
                  <a:gd name="connsiteX130" fmla="*/ 3282846 w 3627620"/>
                  <a:gd name="connsiteY130" fmla="*/ 1911246 h 2136204"/>
                  <a:gd name="connsiteX131" fmla="*/ 3342806 w 3627620"/>
                  <a:gd name="connsiteY131" fmla="*/ 1963712 h 2136204"/>
                  <a:gd name="connsiteX132" fmla="*/ 3380282 w 3627620"/>
                  <a:gd name="connsiteY132" fmla="*/ 1986197 h 2136204"/>
                  <a:gd name="connsiteX133" fmla="*/ 3425252 w 3627620"/>
                  <a:gd name="connsiteY133" fmla="*/ 2016177 h 2136204"/>
                  <a:gd name="connsiteX134" fmla="*/ 3440243 w 3627620"/>
                  <a:gd name="connsiteY134" fmla="*/ 2031168 h 2136204"/>
                  <a:gd name="connsiteX135" fmla="*/ 3462728 w 3627620"/>
                  <a:gd name="connsiteY135" fmla="*/ 2038663 h 2136204"/>
                  <a:gd name="connsiteX136" fmla="*/ 3507698 w 3627620"/>
                  <a:gd name="connsiteY136" fmla="*/ 2076138 h 2136204"/>
                  <a:gd name="connsiteX137" fmla="*/ 3530184 w 3627620"/>
                  <a:gd name="connsiteY137" fmla="*/ 2083633 h 2136204"/>
                  <a:gd name="connsiteX138" fmla="*/ 3545174 w 3627620"/>
                  <a:gd name="connsiteY138" fmla="*/ 2106118 h 2136204"/>
                  <a:gd name="connsiteX139" fmla="*/ 3567659 w 3627620"/>
                  <a:gd name="connsiteY139" fmla="*/ 2113613 h 2136204"/>
                  <a:gd name="connsiteX140" fmla="*/ 3590144 w 3627620"/>
                  <a:gd name="connsiteY140" fmla="*/ 2128604 h 2136204"/>
                  <a:gd name="connsiteX141" fmla="*/ 3627620 w 3627620"/>
                  <a:gd name="connsiteY141" fmla="*/ 2136099 h 213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</a:cxnLst>
                <a:rect l="l" t="t" r="r" b="b"/>
                <a:pathLst>
                  <a:path w="3627620" h="2136204">
                    <a:moveTo>
                      <a:pt x="0" y="2121109"/>
                    </a:moveTo>
                    <a:cubicBezTo>
                      <a:pt x="12198" y="2119076"/>
                      <a:pt x="51643" y="2114903"/>
                      <a:pt x="67456" y="2106118"/>
                    </a:cubicBezTo>
                    <a:cubicBezTo>
                      <a:pt x="83205" y="2097369"/>
                      <a:pt x="97436" y="2086131"/>
                      <a:pt x="112426" y="2076138"/>
                    </a:cubicBezTo>
                    <a:cubicBezTo>
                      <a:pt x="119921" y="2071141"/>
                      <a:pt x="126365" y="2063996"/>
                      <a:pt x="134911" y="2061148"/>
                    </a:cubicBezTo>
                    <a:cubicBezTo>
                      <a:pt x="171492" y="2048955"/>
                      <a:pt x="195788" y="2045239"/>
                      <a:pt x="224852" y="2016177"/>
                    </a:cubicBezTo>
                    <a:cubicBezTo>
                      <a:pt x="252582" y="1988448"/>
                      <a:pt x="233963" y="2005107"/>
                      <a:pt x="284813" y="1971207"/>
                    </a:cubicBezTo>
                    <a:lnTo>
                      <a:pt x="307298" y="1956217"/>
                    </a:lnTo>
                    <a:cubicBezTo>
                      <a:pt x="312295" y="1948722"/>
                      <a:pt x="316356" y="1940510"/>
                      <a:pt x="322288" y="1933731"/>
                    </a:cubicBezTo>
                    <a:cubicBezTo>
                      <a:pt x="333921" y="1920436"/>
                      <a:pt x="349965" y="1910955"/>
                      <a:pt x="359764" y="1896256"/>
                    </a:cubicBezTo>
                    <a:cubicBezTo>
                      <a:pt x="379751" y="1866276"/>
                      <a:pt x="367259" y="1878768"/>
                      <a:pt x="397239" y="1858781"/>
                    </a:cubicBezTo>
                    <a:cubicBezTo>
                      <a:pt x="410411" y="1819264"/>
                      <a:pt x="396028" y="1851239"/>
                      <a:pt x="427220" y="1813810"/>
                    </a:cubicBezTo>
                    <a:cubicBezTo>
                      <a:pt x="432987" y="1806890"/>
                      <a:pt x="435431" y="1797257"/>
                      <a:pt x="442210" y="1791325"/>
                    </a:cubicBezTo>
                    <a:cubicBezTo>
                      <a:pt x="455768" y="1779462"/>
                      <a:pt x="474441" y="1774084"/>
                      <a:pt x="487180" y="1761345"/>
                    </a:cubicBezTo>
                    <a:cubicBezTo>
                      <a:pt x="497174" y="1751351"/>
                      <a:pt x="509321" y="1743124"/>
                      <a:pt x="517161" y="1731364"/>
                    </a:cubicBezTo>
                    <a:cubicBezTo>
                      <a:pt x="522158" y="1723869"/>
                      <a:pt x="525781" y="1715249"/>
                      <a:pt x="532151" y="1708879"/>
                    </a:cubicBezTo>
                    <a:cubicBezTo>
                      <a:pt x="538521" y="1702509"/>
                      <a:pt x="547141" y="1698886"/>
                      <a:pt x="554636" y="1693889"/>
                    </a:cubicBezTo>
                    <a:cubicBezTo>
                      <a:pt x="600773" y="1624684"/>
                      <a:pt x="541897" y="1709813"/>
                      <a:pt x="584616" y="1656413"/>
                    </a:cubicBezTo>
                    <a:cubicBezTo>
                      <a:pt x="590243" y="1649379"/>
                      <a:pt x="593979" y="1640962"/>
                      <a:pt x="599606" y="1633928"/>
                    </a:cubicBezTo>
                    <a:cubicBezTo>
                      <a:pt x="604021" y="1628410"/>
                      <a:pt x="610182" y="1624456"/>
                      <a:pt x="614597" y="1618938"/>
                    </a:cubicBezTo>
                    <a:cubicBezTo>
                      <a:pt x="620224" y="1611904"/>
                      <a:pt x="623655" y="1603232"/>
                      <a:pt x="629587" y="1596453"/>
                    </a:cubicBezTo>
                    <a:cubicBezTo>
                      <a:pt x="641220" y="1583158"/>
                      <a:pt x="657263" y="1573676"/>
                      <a:pt x="667062" y="1558977"/>
                    </a:cubicBezTo>
                    <a:cubicBezTo>
                      <a:pt x="685972" y="1530612"/>
                      <a:pt x="675682" y="1542861"/>
                      <a:pt x="697043" y="1521502"/>
                    </a:cubicBezTo>
                    <a:cubicBezTo>
                      <a:pt x="715882" y="1464986"/>
                      <a:pt x="690470" y="1534649"/>
                      <a:pt x="719528" y="1476531"/>
                    </a:cubicBezTo>
                    <a:cubicBezTo>
                      <a:pt x="731719" y="1452148"/>
                      <a:pt x="720534" y="1453040"/>
                      <a:pt x="742013" y="1431561"/>
                    </a:cubicBezTo>
                    <a:cubicBezTo>
                      <a:pt x="748383" y="1425191"/>
                      <a:pt x="757003" y="1421568"/>
                      <a:pt x="764498" y="1416571"/>
                    </a:cubicBezTo>
                    <a:cubicBezTo>
                      <a:pt x="766996" y="1409076"/>
                      <a:pt x="767928" y="1400861"/>
                      <a:pt x="771993" y="1394086"/>
                    </a:cubicBezTo>
                    <a:cubicBezTo>
                      <a:pt x="775629" y="1388026"/>
                      <a:pt x="782569" y="1384613"/>
                      <a:pt x="786984" y="1379095"/>
                    </a:cubicBezTo>
                    <a:cubicBezTo>
                      <a:pt x="792611" y="1372061"/>
                      <a:pt x="797946" y="1364667"/>
                      <a:pt x="801974" y="1356610"/>
                    </a:cubicBezTo>
                    <a:cubicBezTo>
                      <a:pt x="805507" y="1349544"/>
                      <a:pt x="805936" y="1341191"/>
                      <a:pt x="809469" y="1334125"/>
                    </a:cubicBezTo>
                    <a:cubicBezTo>
                      <a:pt x="818923" y="1315216"/>
                      <a:pt x="825507" y="1310591"/>
                      <a:pt x="839449" y="1296649"/>
                    </a:cubicBezTo>
                    <a:cubicBezTo>
                      <a:pt x="841947" y="1289154"/>
                      <a:pt x="843411" y="1281230"/>
                      <a:pt x="846944" y="1274164"/>
                    </a:cubicBezTo>
                    <a:cubicBezTo>
                      <a:pt x="860901" y="1246249"/>
                      <a:pt x="863698" y="1254059"/>
                      <a:pt x="884420" y="1229194"/>
                    </a:cubicBezTo>
                    <a:cubicBezTo>
                      <a:pt x="890187" y="1222274"/>
                      <a:pt x="893783" y="1213743"/>
                      <a:pt x="899410" y="1206709"/>
                    </a:cubicBezTo>
                    <a:cubicBezTo>
                      <a:pt x="903824" y="1201191"/>
                      <a:pt x="909986" y="1197236"/>
                      <a:pt x="914400" y="1191718"/>
                    </a:cubicBezTo>
                    <a:cubicBezTo>
                      <a:pt x="943041" y="1155916"/>
                      <a:pt x="918413" y="1183693"/>
                      <a:pt x="936885" y="1146748"/>
                    </a:cubicBezTo>
                    <a:cubicBezTo>
                      <a:pt x="946339" y="1127839"/>
                      <a:pt x="952923" y="1123214"/>
                      <a:pt x="966865" y="1109272"/>
                    </a:cubicBezTo>
                    <a:cubicBezTo>
                      <a:pt x="984705" y="1055756"/>
                      <a:pt x="973091" y="1077449"/>
                      <a:pt x="996846" y="1041817"/>
                    </a:cubicBezTo>
                    <a:cubicBezTo>
                      <a:pt x="1010038" y="1002240"/>
                      <a:pt x="999958" y="1025905"/>
                      <a:pt x="1034321" y="974361"/>
                    </a:cubicBezTo>
                    <a:lnTo>
                      <a:pt x="1049311" y="951876"/>
                    </a:lnTo>
                    <a:cubicBezTo>
                      <a:pt x="1054308" y="936886"/>
                      <a:pt x="1055537" y="920052"/>
                      <a:pt x="1064302" y="906905"/>
                    </a:cubicBezTo>
                    <a:cubicBezTo>
                      <a:pt x="1069299" y="899410"/>
                      <a:pt x="1075264" y="892477"/>
                      <a:pt x="1079292" y="884420"/>
                    </a:cubicBezTo>
                    <a:cubicBezTo>
                      <a:pt x="1082825" y="877354"/>
                      <a:pt x="1083254" y="869001"/>
                      <a:pt x="1086787" y="861935"/>
                    </a:cubicBezTo>
                    <a:cubicBezTo>
                      <a:pt x="1090815" y="853878"/>
                      <a:pt x="1097749" y="847506"/>
                      <a:pt x="1101777" y="839449"/>
                    </a:cubicBezTo>
                    <a:cubicBezTo>
                      <a:pt x="1105310" y="832383"/>
                      <a:pt x="1105739" y="824030"/>
                      <a:pt x="1109272" y="816964"/>
                    </a:cubicBezTo>
                    <a:cubicBezTo>
                      <a:pt x="1113300" y="808907"/>
                      <a:pt x="1120604" y="802710"/>
                      <a:pt x="1124262" y="794479"/>
                    </a:cubicBezTo>
                    <a:cubicBezTo>
                      <a:pt x="1151822" y="732470"/>
                      <a:pt x="1123457" y="765304"/>
                      <a:pt x="1154243" y="734518"/>
                    </a:cubicBezTo>
                    <a:cubicBezTo>
                      <a:pt x="1181579" y="652511"/>
                      <a:pt x="1137982" y="776729"/>
                      <a:pt x="1176728" y="689548"/>
                    </a:cubicBezTo>
                    <a:cubicBezTo>
                      <a:pt x="1183145" y="675109"/>
                      <a:pt x="1186721" y="659567"/>
                      <a:pt x="1191718" y="644577"/>
                    </a:cubicBezTo>
                    <a:cubicBezTo>
                      <a:pt x="1194216" y="637082"/>
                      <a:pt x="1194831" y="628666"/>
                      <a:pt x="1199213" y="622092"/>
                    </a:cubicBezTo>
                    <a:cubicBezTo>
                      <a:pt x="1204210" y="614597"/>
                      <a:pt x="1210175" y="607664"/>
                      <a:pt x="1214203" y="599607"/>
                    </a:cubicBezTo>
                    <a:cubicBezTo>
                      <a:pt x="1233663" y="560687"/>
                      <a:pt x="1207408" y="591413"/>
                      <a:pt x="1236688" y="562131"/>
                    </a:cubicBezTo>
                    <a:cubicBezTo>
                      <a:pt x="1255530" y="505612"/>
                      <a:pt x="1227922" y="573090"/>
                      <a:pt x="1266669" y="524656"/>
                    </a:cubicBezTo>
                    <a:cubicBezTo>
                      <a:pt x="1271604" y="518487"/>
                      <a:pt x="1270631" y="509237"/>
                      <a:pt x="1274164" y="502171"/>
                    </a:cubicBezTo>
                    <a:cubicBezTo>
                      <a:pt x="1283618" y="483262"/>
                      <a:pt x="1290202" y="478637"/>
                      <a:pt x="1304144" y="464695"/>
                    </a:cubicBezTo>
                    <a:cubicBezTo>
                      <a:pt x="1322983" y="408178"/>
                      <a:pt x="1297570" y="477842"/>
                      <a:pt x="1326629" y="419725"/>
                    </a:cubicBezTo>
                    <a:cubicBezTo>
                      <a:pt x="1346088" y="380806"/>
                      <a:pt x="1319834" y="411530"/>
                      <a:pt x="1349115" y="382249"/>
                    </a:cubicBezTo>
                    <a:cubicBezTo>
                      <a:pt x="1362307" y="342673"/>
                      <a:pt x="1352228" y="366338"/>
                      <a:pt x="1386590" y="314794"/>
                    </a:cubicBezTo>
                    <a:cubicBezTo>
                      <a:pt x="1391587" y="307299"/>
                      <a:pt x="1395211" y="298679"/>
                      <a:pt x="1401580" y="292309"/>
                    </a:cubicBezTo>
                    <a:cubicBezTo>
                      <a:pt x="1406577" y="287312"/>
                      <a:pt x="1412330" y="282971"/>
                      <a:pt x="1416570" y="277318"/>
                    </a:cubicBezTo>
                    <a:cubicBezTo>
                      <a:pt x="1427380" y="262905"/>
                      <a:pt x="1436557" y="247338"/>
                      <a:pt x="1446551" y="232348"/>
                    </a:cubicBezTo>
                    <a:cubicBezTo>
                      <a:pt x="1451548" y="224853"/>
                      <a:pt x="1455172" y="216233"/>
                      <a:pt x="1461541" y="209863"/>
                    </a:cubicBezTo>
                    <a:cubicBezTo>
                      <a:pt x="1466538" y="204866"/>
                      <a:pt x="1472117" y="200390"/>
                      <a:pt x="1476531" y="194872"/>
                    </a:cubicBezTo>
                    <a:cubicBezTo>
                      <a:pt x="1482158" y="187838"/>
                      <a:pt x="1485151" y="178757"/>
                      <a:pt x="1491521" y="172387"/>
                    </a:cubicBezTo>
                    <a:cubicBezTo>
                      <a:pt x="1497891" y="166017"/>
                      <a:pt x="1506972" y="163024"/>
                      <a:pt x="1514006" y="157397"/>
                    </a:cubicBezTo>
                    <a:cubicBezTo>
                      <a:pt x="1519524" y="152983"/>
                      <a:pt x="1523479" y="146821"/>
                      <a:pt x="1528997" y="142407"/>
                    </a:cubicBezTo>
                    <a:cubicBezTo>
                      <a:pt x="1536031" y="136780"/>
                      <a:pt x="1544562" y="133184"/>
                      <a:pt x="1551482" y="127417"/>
                    </a:cubicBezTo>
                    <a:cubicBezTo>
                      <a:pt x="1559625" y="120631"/>
                      <a:pt x="1565824" y="111717"/>
                      <a:pt x="1573967" y="104931"/>
                    </a:cubicBezTo>
                    <a:cubicBezTo>
                      <a:pt x="1580887" y="99164"/>
                      <a:pt x="1589418" y="95568"/>
                      <a:pt x="1596452" y="89941"/>
                    </a:cubicBezTo>
                    <a:cubicBezTo>
                      <a:pt x="1601970" y="85527"/>
                      <a:pt x="1605383" y="78587"/>
                      <a:pt x="1611443" y="74951"/>
                    </a:cubicBezTo>
                    <a:cubicBezTo>
                      <a:pt x="1618218" y="70886"/>
                      <a:pt x="1627022" y="71293"/>
                      <a:pt x="1633928" y="67456"/>
                    </a:cubicBezTo>
                    <a:cubicBezTo>
                      <a:pt x="1711242" y="24504"/>
                      <a:pt x="1650505" y="46940"/>
                      <a:pt x="1701384" y="29981"/>
                    </a:cubicBezTo>
                    <a:cubicBezTo>
                      <a:pt x="1706381" y="24984"/>
                      <a:pt x="1710054" y="18150"/>
                      <a:pt x="1716374" y="14990"/>
                    </a:cubicBezTo>
                    <a:cubicBezTo>
                      <a:pt x="1727554" y="9400"/>
                      <a:pt x="1785679" y="941"/>
                      <a:pt x="1791324" y="0"/>
                    </a:cubicBezTo>
                    <a:cubicBezTo>
                      <a:pt x="1803816" y="2498"/>
                      <a:pt x="1816172" y="5811"/>
                      <a:pt x="1828800" y="7495"/>
                    </a:cubicBezTo>
                    <a:cubicBezTo>
                      <a:pt x="1853688" y="10813"/>
                      <a:pt x="1879073" y="10363"/>
                      <a:pt x="1903751" y="14990"/>
                    </a:cubicBezTo>
                    <a:cubicBezTo>
                      <a:pt x="1919281" y="17902"/>
                      <a:pt x="1933731" y="24984"/>
                      <a:pt x="1948721" y="29981"/>
                    </a:cubicBezTo>
                    <a:lnTo>
                      <a:pt x="1971206" y="37476"/>
                    </a:lnTo>
                    <a:cubicBezTo>
                      <a:pt x="1985148" y="51418"/>
                      <a:pt x="1989773" y="58002"/>
                      <a:pt x="2008682" y="67456"/>
                    </a:cubicBezTo>
                    <a:cubicBezTo>
                      <a:pt x="2040601" y="83415"/>
                      <a:pt x="2023581" y="64166"/>
                      <a:pt x="2053652" y="89941"/>
                    </a:cubicBezTo>
                    <a:cubicBezTo>
                      <a:pt x="2117265" y="144466"/>
                      <a:pt x="2054498" y="100499"/>
                      <a:pt x="2106118" y="134912"/>
                    </a:cubicBezTo>
                    <a:cubicBezTo>
                      <a:pt x="2124958" y="191432"/>
                      <a:pt x="2099543" y="121761"/>
                      <a:pt x="2128603" y="179882"/>
                    </a:cubicBezTo>
                    <a:cubicBezTo>
                      <a:pt x="2132136" y="186949"/>
                      <a:pt x="2130511" y="196781"/>
                      <a:pt x="2136098" y="202368"/>
                    </a:cubicBezTo>
                    <a:cubicBezTo>
                      <a:pt x="2141685" y="207955"/>
                      <a:pt x="2151089" y="207365"/>
                      <a:pt x="2158584" y="209863"/>
                    </a:cubicBezTo>
                    <a:cubicBezTo>
                      <a:pt x="2212520" y="245820"/>
                      <a:pt x="2146113" y="194902"/>
                      <a:pt x="2196059" y="269823"/>
                    </a:cubicBezTo>
                    <a:lnTo>
                      <a:pt x="2226039" y="314794"/>
                    </a:lnTo>
                    <a:cubicBezTo>
                      <a:pt x="2231036" y="322289"/>
                      <a:pt x="2234659" y="330910"/>
                      <a:pt x="2241029" y="337279"/>
                    </a:cubicBezTo>
                    <a:cubicBezTo>
                      <a:pt x="2246026" y="342276"/>
                      <a:pt x="2251605" y="346751"/>
                      <a:pt x="2256020" y="352269"/>
                    </a:cubicBezTo>
                    <a:cubicBezTo>
                      <a:pt x="2293851" y="399556"/>
                      <a:pt x="2249797" y="353540"/>
                      <a:pt x="2286000" y="389745"/>
                    </a:cubicBezTo>
                    <a:cubicBezTo>
                      <a:pt x="2299192" y="429322"/>
                      <a:pt x="2289112" y="405655"/>
                      <a:pt x="2323475" y="457200"/>
                    </a:cubicBezTo>
                    <a:cubicBezTo>
                      <a:pt x="2342386" y="485568"/>
                      <a:pt x="2332094" y="473315"/>
                      <a:pt x="2353456" y="494676"/>
                    </a:cubicBezTo>
                    <a:cubicBezTo>
                      <a:pt x="2380792" y="576683"/>
                      <a:pt x="2337195" y="452465"/>
                      <a:pt x="2375941" y="539646"/>
                    </a:cubicBezTo>
                    <a:cubicBezTo>
                      <a:pt x="2382358" y="554085"/>
                      <a:pt x="2385934" y="569627"/>
                      <a:pt x="2390931" y="584617"/>
                    </a:cubicBezTo>
                    <a:lnTo>
                      <a:pt x="2398426" y="607102"/>
                    </a:lnTo>
                    <a:cubicBezTo>
                      <a:pt x="2400924" y="614597"/>
                      <a:pt x="2401539" y="623013"/>
                      <a:pt x="2405921" y="629587"/>
                    </a:cubicBezTo>
                    <a:lnTo>
                      <a:pt x="2420911" y="652072"/>
                    </a:lnTo>
                    <a:cubicBezTo>
                      <a:pt x="2423409" y="659567"/>
                      <a:pt x="2424341" y="667783"/>
                      <a:pt x="2428406" y="674558"/>
                    </a:cubicBezTo>
                    <a:cubicBezTo>
                      <a:pt x="2432042" y="680618"/>
                      <a:pt x="2440237" y="683227"/>
                      <a:pt x="2443397" y="689548"/>
                    </a:cubicBezTo>
                    <a:cubicBezTo>
                      <a:pt x="2477850" y="758451"/>
                      <a:pt x="2439510" y="715639"/>
                      <a:pt x="2473377" y="749509"/>
                    </a:cubicBezTo>
                    <a:lnTo>
                      <a:pt x="2488367" y="794479"/>
                    </a:lnTo>
                    <a:cubicBezTo>
                      <a:pt x="2496283" y="818228"/>
                      <a:pt x="2494247" y="818693"/>
                      <a:pt x="2510852" y="839449"/>
                    </a:cubicBezTo>
                    <a:cubicBezTo>
                      <a:pt x="2515267" y="844967"/>
                      <a:pt x="2520846" y="849443"/>
                      <a:pt x="2525843" y="854440"/>
                    </a:cubicBezTo>
                    <a:cubicBezTo>
                      <a:pt x="2553179" y="936447"/>
                      <a:pt x="2509582" y="812229"/>
                      <a:pt x="2548328" y="899410"/>
                    </a:cubicBezTo>
                    <a:cubicBezTo>
                      <a:pt x="2554745" y="913849"/>
                      <a:pt x="2554553" y="931234"/>
                      <a:pt x="2563318" y="944381"/>
                    </a:cubicBezTo>
                    <a:cubicBezTo>
                      <a:pt x="2606277" y="1008820"/>
                      <a:pt x="2554772" y="927290"/>
                      <a:pt x="2585803" y="989351"/>
                    </a:cubicBezTo>
                    <a:cubicBezTo>
                      <a:pt x="2595258" y="1008261"/>
                      <a:pt x="2601841" y="1012884"/>
                      <a:pt x="2615784" y="1026827"/>
                    </a:cubicBezTo>
                    <a:lnTo>
                      <a:pt x="2645764" y="1116768"/>
                    </a:lnTo>
                    <a:cubicBezTo>
                      <a:pt x="2648262" y="1124263"/>
                      <a:pt x="2648877" y="1132679"/>
                      <a:pt x="2653259" y="1139253"/>
                    </a:cubicBezTo>
                    <a:lnTo>
                      <a:pt x="2698229" y="1206709"/>
                    </a:lnTo>
                    <a:cubicBezTo>
                      <a:pt x="2703226" y="1214204"/>
                      <a:pt x="2706850" y="1222824"/>
                      <a:pt x="2713220" y="1229194"/>
                    </a:cubicBezTo>
                    <a:cubicBezTo>
                      <a:pt x="2720715" y="1236689"/>
                      <a:pt x="2729198" y="1243312"/>
                      <a:pt x="2735705" y="1251679"/>
                    </a:cubicBezTo>
                    <a:cubicBezTo>
                      <a:pt x="2746766" y="1265900"/>
                      <a:pt x="2752946" y="1283910"/>
                      <a:pt x="2765685" y="1296649"/>
                    </a:cubicBezTo>
                    <a:cubicBezTo>
                      <a:pt x="2801888" y="1332854"/>
                      <a:pt x="2757834" y="1286838"/>
                      <a:pt x="2795665" y="1334125"/>
                    </a:cubicBezTo>
                    <a:cubicBezTo>
                      <a:pt x="2800080" y="1339643"/>
                      <a:pt x="2806416" y="1343462"/>
                      <a:pt x="2810656" y="1349115"/>
                    </a:cubicBezTo>
                    <a:cubicBezTo>
                      <a:pt x="2821466" y="1363528"/>
                      <a:pt x="2830643" y="1379096"/>
                      <a:pt x="2840636" y="1394086"/>
                    </a:cubicBezTo>
                    <a:lnTo>
                      <a:pt x="2870616" y="1439056"/>
                    </a:lnTo>
                    <a:cubicBezTo>
                      <a:pt x="2875613" y="1446551"/>
                      <a:pt x="2879236" y="1455172"/>
                      <a:pt x="2885606" y="1461541"/>
                    </a:cubicBezTo>
                    <a:cubicBezTo>
                      <a:pt x="2890603" y="1466538"/>
                      <a:pt x="2896357" y="1470878"/>
                      <a:pt x="2900597" y="1476531"/>
                    </a:cubicBezTo>
                    <a:cubicBezTo>
                      <a:pt x="2911407" y="1490944"/>
                      <a:pt x="2920584" y="1506512"/>
                      <a:pt x="2930577" y="1521502"/>
                    </a:cubicBezTo>
                    <a:lnTo>
                      <a:pt x="2945567" y="1543987"/>
                    </a:lnTo>
                    <a:cubicBezTo>
                      <a:pt x="2950564" y="1551482"/>
                      <a:pt x="2954188" y="1560102"/>
                      <a:pt x="2960557" y="1566472"/>
                    </a:cubicBezTo>
                    <a:cubicBezTo>
                      <a:pt x="2965554" y="1571469"/>
                      <a:pt x="2971307" y="1575810"/>
                      <a:pt x="2975547" y="1581463"/>
                    </a:cubicBezTo>
                    <a:cubicBezTo>
                      <a:pt x="3019267" y="1639756"/>
                      <a:pt x="2986167" y="1613525"/>
                      <a:pt x="3028013" y="1641423"/>
                    </a:cubicBezTo>
                    <a:cubicBezTo>
                      <a:pt x="3033010" y="1648918"/>
                      <a:pt x="3036633" y="1657539"/>
                      <a:pt x="3043003" y="1663909"/>
                    </a:cubicBezTo>
                    <a:cubicBezTo>
                      <a:pt x="3081962" y="1702869"/>
                      <a:pt x="3050807" y="1656801"/>
                      <a:pt x="3080479" y="1693889"/>
                    </a:cubicBezTo>
                    <a:cubicBezTo>
                      <a:pt x="3109033" y="1729581"/>
                      <a:pt x="3079406" y="1705665"/>
                      <a:pt x="3117954" y="1731364"/>
                    </a:cubicBezTo>
                    <a:cubicBezTo>
                      <a:pt x="3164091" y="1800569"/>
                      <a:pt x="3105215" y="1715440"/>
                      <a:pt x="3147934" y="1768840"/>
                    </a:cubicBezTo>
                    <a:cubicBezTo>
                      <a:pt x="3153561" y="1775874"/>
                      <a:pt x="3157297" y="1784291"/>
                      <a:pt x="3162924" y="1791325"/>
                    </a:cubicBezTo>
                    <a:cubicBezTo>
                      <a:pt x="3175129" y="1806580"/>
                      <a:pt x="3183707" y="1810176"/>
                      <a:pt x="3200400" y="1821305"/>
                    </a:cubicBezTo>
                    <a:cubicBezTo>
                      <a:pt x="3202898" y="1828800"/>
                      <a:pt x="3203155" y="1837470"/>
                      <a:pt x="3207895" y="1843790"/>
                    </a:cubicBezTo>
                    <a:cubicBezTo>
                      <a:pt x="3218495" y="1857923"/>
                      <a:pt x="3232878" y="1868774"/>
                      <a:pt x="3245370" y="1881266"/>
                    </a:cubicBezTo>
                    <a:cubicBezTo>
                      <a:pt x="3266726" y="1902622"/>
                      <a:pt x="3254487" y="1892340"/>
                      <a:pt x="3282846" y="1911246"/>
                    </a:cubicBezTo>
                    <a:cubicBezTo>
                      <a:pt x="3325311" y="1974943"/>
                      <a:pt x="3255378" y="1876290"/>
                      <a:pt x="3342806" y="1963712"/>
                    </a:cubicBezTo>
                    <a:cubicBezTo>
                      <a:pt x="3363384" y="1984288"/>
                      <a:pt x="3351093" y="1976467"/>
                      <a:pt x="3380282" y="1986197"/>
                    </a:cubicBezTo>
                    <a:cubicBezTo>
                      <a:pt x="3437461" y="2043376"/>
                      <a:pt x="3371016" y="1983635"/>
                      <a:pt x="3425252" y="2016177"/>
                    </a:cubicBezTo>
                    <a:cubicBezTo>
                      <a:pt x="3431312" y="2019813"/>
                      <a:pt x="3434183" y="2027532"/>
                      <a:pt x="3440243" y="2031168"/>
                    </a:cubicBezTo>
                    <a:cubicBezTo>
                      <a:pt x="3447018" y="2035233"/>
                      <a:pt x="3455662" y="2035130"/>
                      <a:pt x="3462728" y="2038663"/>
                    </a:cubicBezTo>
                    <a:cubicBezTo>
                      <a:pt x="3511775" y="2063187"/>
                      <a:pt x="3457966" y="2042984"/>
                      <a:pt x="3507698" y="2076138"/>
                    </a:cubicBezTo>
                    <a:cubicBezTo>
                      <a:pt x="3514272" y="2080520"/>
                      <a:pt x="3522689" y="2081135"/>
                      <a:pt x="3530184" y="2083633"/>
                    </a:cubicBezTo>
                    <a:cubicBezTo>
                      <a:pt x="3535181" y="2091128"/>
                      <a:pt x="3538140" y="2100491"/>
                      <a:pt x="3545174" y="2106118"/>
                    </a:cubicBezTo>
                    <a:cubicBezTo>
                      <a:pt x="3551343" y="2111053"/>
                      <a:pt x="3560593" y="2110080"/>
                      <a:pt x="3567659" y="2113613"/>
                    </a:cubicBezTo>
                    <a:cubicBezTo>
                      <a:pt x="3575716" y="2117642"/>
                      <a:pt x="3582087" y="2124575"/>
                      <a:pt x="3590144" y="2128604"/>
                    </a:cubicBezTo>
                    <a:cubicBezTo>
                      <a:pt x="3608294" y="2137679"/>
                      <a:pt x="3610469" y="2136099"/>
                      <a:pt x="3627620" y="2136099"/>
                    </a:cubicBezTo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46" dirty="0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EB48A519-663F-FF09-0B0F-1E005CC50C18}"/>
                  </a:ext>
                </a:extLst>
              </p:cNvPr>
              <p:cNvSpPr/>
              <p:nvPr/>
            </p:nvSpPr>
            <p:spPr>
              <a:xfrm>
                <a:off x="-94754" y="945525"/>
                <a:ext cx="2058747" cy="2850772"/>
              </a:xfrm>
              <a:custGeom>
                <a:avLst/>
                <a:gdLst>
                  <a:gd name="connsiteX0" fmla="*/ 0 w 3627620"/>
                  <a:gd name="connsiteY0" fmla="*/ 2121109 h 2136204"/>
                  <a:gd name="connsiteX1" fmla="*/ 67456 w 3627620"/>
                  <a:gd name="connsiteY1" fmla="*/ 2106118 h 2136204"/>
                  <a:gd name="connsiteX2" fmla="*/ 112426 w 3627620"/>
                  <a:gd name="connsiteY2" fmla="*/ 2076138 h 2136204"/>
                  <a:gd name="connsiteX3" fmla="*/ 134911 w 3627620"/>
                  <a:gd name="connsiteY3" fmla="*/ 2061148 h 2136204"/>
                  <a:gd name="connsiteX4" fmla="*/ 224852 w 3627620"/>
                  <a:gd name="connsiteY4" fmla="*/ 2016177 h 2136204"/>
                  <a:gd name="connsiteX5" fmla="*/ 284813 w 3627620"/>
                  <a:gd name="connsiteY5" fmla="*/ 1971207 h 2136204"/>
                  <a:gd name="connsiteX6" fmla="*/ 307298 w 3627620"/>
                  <a:gd name="connsiteY6" fmla="*/ 1956217 h 2136204"/>
                  <a:gd name="connsiteX7" fmla="*/ 322288 w 3627620"/>
                  <a:gd name="connsiteY7" fmla="*/ 1933731 h 2136204"/>
                  <a:gd name="connsiteX8" fmla="*/ 359764 w 3627620"/>
                  <a:gd name="connsiteY8" fmla="*/ 1896256 h 2136204"/>
                  <a:gd name="connsiteX9" fmla="*/ 397239 w 3627620"/>
                  <a:gd name="connsiteY9" fmla="*/ 1858781 h 2136204"/>
                  <a:gd name="connsiteX10" fmla="*/ 427220 w 3627620"/>
                  <a:gd name="connsiteY10" fmla="*/ 1813810 h 2136204"/>
                  <a:gd name="connsiteX11" fmla="*/ 442210 w 3627620"/>
                  <a:gd name="connsiteY11" fmla="*/ 1791325 h 2136204"/>
                  <a:gd name="connsiteX12" fmla="*/ 487180 w 3627620"/>
                  <a:gd name="connsiteY12" fmla="*/ 1761345 h 2136204"/>
                  <a:gd name="connsiteX13" fmla="*/ 517161 w 3627620"/>
                  <a:gd name="connsiteY13" fmla="*/ 1731364 h 2136204"/>
                  <a:gd name="connsiteX14" fmla="*/ 532151 w 3627620"/>
                  <a:gd name="connsiteY14" fmla="*/ 1708879 h 2136204"/>
                  <a:gd name="connsiteX15" fmla="*/ 554636 w 3627620"/>
                  <a:gd name="connsiteY15" fmla="*/ 1693889 h 2136204"/>
                  <a:gd name="connsiteX16" fmla="*/ 584616 w 3627620"/>
                  <a:gd name="connsiteY16" fmla="*/ 1656413 h 2136204"/>
                  <a:gd name="connsiteX17" fmla="*/ 599606 w 3627620"/>
                  <a:gd name="connsiteY17" fmla="*/ 1633928 h 2136204"/>
                  <a:gd name="connsiteX18" fmla="*/ 614597 w 3627620"/>
                  <a:gd name="connsiteY18" fmla="*/ 1618938 h 2136204"/>
                  <a:gd name="connsiteX19" fmla="*/ 629587 w 3627620"/>
                  <a:gd name="connsiteY19" fmla="*/ 1596453 h 2136204"/>
                  <a:gd name="connsiteX20" fmla="*/ 667062 w 3627620"/>
                  <a:gd name="connsiteY20" fmla="*/ 1558977 h 2136204"/>
                  <a:gd name="connsiteX21" fmla="*/ 697043 w 3627620"/>
                  <a:gd name="connsiteY21" fmla="*/ 1521502 h 2136204"/>
                  <a:gd name="connsiteX22" fmla="*/ 719528 w 3627620"/>
                  <a:gd name="connsiteY22" fmla="*/ 1476531 h 2136204"/>
                  <a:gd name="connsiteX23" fmla="*/ 742013 w 3627620"/>
                  <a:gd name="connsiteY23" fmla="*/ 1431561 h 2136204"/>
                  <a:gd name="connsiteX24" fmla="*/ 764498 w 3627620"/>
                  <a:gd name="connsiteY24" fmla="*/ 1416571 h 2136204"/>
                  <a:gd name="connsiteX25" fmla="*/ 771993 w 3627620"/>
                  <a:gd name="connsiteY25" fmla="*/ 1394086 h 2136204"/>
                  <a:gd name="connsiteX26" fmla="*/ 786984 w 3627620"/>
                  <a:gd name="connsiteY26" fmla="*/ 1379095 h 2136204"/>
                  <a:gd name="connsiteX27" fmla="*/ 801974 w 3627620"/>
                  <a:gd name="connsiteY27" fmla="*/ 1356610 h 2136204"/>
                  <a:gd name="connsiteX28" fmla="*/ 809469 w 3627620"/>
                  <a:gd name="connsiteY28" fmla="*/ 1334125 h 2136204"/>
                  <a:gd name="connsiteX29" fmla="*/ 839449 w 3627620"/>
                  <a:gd name="connsiteY29" fmla="*/ 1296649 h 2136204"/>
                  <a:gd name="connsiteX30" fmla="*/ 846944 w 3627620"/>
                  <a:gd name="connsiteY30" fmla="*/ 1274164 h 2136204"/>
                  <a:gd name="connsiteX31" fmla="*/ 884420 w 3627620"/>
                  <a:gd name="connsiteY31" fmla="*/ 1229194 h 2136204"/>
                  <a:gd name="connsiteX32" fmla="*/ 899410 w 3627620"/>
                  <a:gd name="connsiteY32" fmla="*/ 1206709 h 2136204"/>
                  <a:gd name="connsiteX33" fmla="*/ 914400 w 3627620"/>
                  <a:gd name="connsiteY33" fmla="*/ 1191718 h 2136204"/>
                  <a:gd name="connsiteX34" fmla="*/ 936885 w 3627620"/>
                  <a:gd name="connsiteY34" fmla="*/ 1146748 h 2136204"/>
                  <a:gd name="connsiteX35" fmla="*/ 966865 w 3627620"/>
                  <a:gd name="connsiteY35" fmla="*/ 1109272 h 2136204"/>
                  <a:gd name="connsiteX36" fmla="*/ 996846 w 3627620"/>
                  <a:gd name="connsiteY36" fmla="*/ 1041817 h 2136204"/>
                  <a:gd name="connsiteX37" fmla="*/ 1034321 w 3627620"/>
                  <a:gd name="connsiteY37" fmla="*/ 974361 h 2136204"/>
                  <a:gd name="connsiteX38" fmla="*/ 1049311 w 3627620"/>
                  <a:gd name="connsiteY38" fmla="*/ 951876 h 2136204"/>
                  <a:gd name="connsiteX39" fmla="*/ 1064302 w 3627620"/>
                  <a:gd name="connsiteY39" fmla="*/ 906905 h 2136204"/>
                  <a:gd name="connsiteX40" fmla="*/ 1079292 w 3627620"/>
                  <a:gd name="connsiteY40" fmla="*/ 884420 h 2136204"/>
                  <a:gd name="connsiteX41" fmla="*/ 1086787 w 3627620"/>
                  <a:gd name="connsiteY41" fmla="*/ 861935 h 2136204"/>
                  <a:gd name="connsiteX42" fmla="*/ 1101777 w 3627620"/>
                  <a:gd name="connsiteY42" fmla="*/ 839449 h 2136204"/>
                  <a:gd name="connsiteX43" fmla="*/ 1109272 w 3627620"/>
                  <a:gd name="connsiteY43" fmla="*/ 816964 h 2136204"/>
                  <a:gd name="connsiteX44" fmla="*/ 1124262 w 3627620"/>
                  <a:gd name="connsiteY44" fmla="*/ 794479 h 2136204"/>
                  <a:gd name="connsiteX45" fmla="*/ 1154243 w 3627620"/>
                  <a:gd name="connsiteY45" fmla="*/ 734518 h 2136204"/>
                  <a:gd name="connsiteX46" fmla="*/ 1176728 w 3627620"/>
                  <a:gd name="connsiteY46" fmla="*/ 689548 h 2136204"/>
                  <a:gd name="connsiteX47" fmla="*/ 1191718 w 3627620"/>
                  <a:gd name="connsiteY47" fmla="*/ 644577 h 2136204"/>
                  <a:gd name="connsiteX48" fmla="*/ 1199213 w 3627620"/>
                  <a:gd name="connsiteY48" fmla="*/ 622092 h 2136204"/>
                  <a:gd name="connsiteX49" fmla="*/ 1214203 w 3627620"/>
                  <a:gd name="connsiteY49" fmla="*/ 599607 h 2136204"/>
                  <a:gd name="connsiteX50" fmla="*/ 1236688 w 3627620"/>
                  <a:gd name="connsiteY50" fmla="*/ 562131 h 2136204"/>
                  <a:gd name="connsiteX51" fmla="*/ 1266669 w 3627620"/>
                  <a:gd name="connsiteY51" fmla="*/ 524656 h 2136204"/>
                  <a:gd name="connsiteX52" fmla="*/ 1274164 w 3627620"/>
                  <a:gd name="connsiteY52" fmla="*/ 502171 h 2136204"/>
                  <a:gd name="connsiteX53" fmla="*/ 1304144 w 3627620"/>
                  <a:gd name="connsiteY53" fmla="*/ 464695 h 2136204"/>
                  <a:gd name="connsiteX54" fmla="*/ 1326629 w 3627620"/>
                  <a:gd name="connsiteY54" fmla="*/ 419725 h 2136204"/>
                  <a:gd name="connsiteX55" fmla="*/ 1349115 w 3627620"/>
                  <a:gd name="connsiteY55" fmla="*/ 382249 h 2136204"/>
                  <a:gd name="connsiteX56" fmla="*/ 1386590 w 3627620"/>
                  <a:gd name="connsiteY56" fmla="*/ 314794 h 2136204"/>
                  <a:gd name="connsiteX57" fmla="*/ 1401580 w 3627620"/>
                  <a:gd name="connsiteY57" fmla="*/ 292309 h 2136204"/>
                  <a:gd name="connsiteX58" fmla="*/ 1416570 w 3627620"/>
                  <a:gd name="connsiteY58" fmla="*/ 277318 h 2136204"/>
                  <a:gd name="connsiteX59" fmla="*/ 1446551 w 3627620"/>
                  <a:gd name="connsiteY59" fmla="*/ 232348 h 2136204"/>
                  <a:gd name="connsiteX60" fmla="*/ 1461541 w 3627620"/>
                  <a:gd name="connsiteY60" fmla="*/ 209863 h 2136204"/>
                  <a:gd name="connsiteX61" fmla="*/ 1476531 w 3627620"/>
                  <a:gd name="connsiteY61" fmla="*/ 194872 h 2136204"/>
                  <a:gd name="connsiteX62" fmla="*/ 1491521 w 3627620"/>
                  <a:gd name="connsiteY62" fmla="*/ 172387 h 2136204"/>
                  <a:gd name="connsiteX63" fmla="*/ 1514006 w 3627620"/>
                  <a:gd name="connsiteY63" fmla="*/ 157397 h 2136204"/>
                  <a:gd name="connsiteX64" fmla="*/ 1528997 w 3627620"/>
                  <a:gd name="connsiteY64" fmla="*/ 142407 h 2136204"/>
                  <a:gd name="connsiteX65" fmla="*/ 1551482 w 3627620"/>
                  <a:gd name="connsiteY65" fmla="*/ 127417 h 2136204"/>
                  <a:gd name="connsiteX66" fmla="*/ 1573967 w 3627620"/>
                  <a:gd name="connsiteY66" fmla="*/ 104931 h 2136204"/>
                  <a:gd name="connsiteX67" fmla="*/ 1596452 w 3627620"/>
                  <a:gd name="connsiteY67" fmla="*/ 89941 h 2136204"/>
                  <a:gd name="connsiteX68" fmla="*/ 1611443 w 3627620"/>
                  <a:gd name="connsiteY68" fmla="*/ 74951 h 2136204"/>
                  <a:gd name="connsiteX69" fmla="*/ 1633928 w 3627620"/>
                  <a:gd name="connsiteY69" fmla="*/ 67456 h 2136204"/>
                  <a:gd name="connsiteX70" fmla="*/ 1701384 w 3627620"/>
                  <a:gd name="connsiteY70" fmla="*/ 29981 h 2136204"/>
                  <a:gd name="connsiteX71" fmla="*/ 1716374 w 3627620"/>
                  <a:gd name="connsiteY71" fmla="*/ 14990 h 2136204"/>
                  <a:gd name="connsiteX72" fmla="*/ 1791324 w 3627620"/>
                  <a:gd name="connsiteY72" fmla="*/ 0 h 2136204"/>
                  <a:gd name="connsiteX73" fmla="*/ 1828800 w 3627620"/>
                  <a:gd name="connsiteY73" fmla="*/ 7495 h 2136204"/>
                  <a:gd name="connsiteX74" fmla="*/ 1903751 w 3627620"/>
                  <a:gd name="connsiteY74" fmla="*/ 14990 h 2136204"/>
                  <a:gd name="connsiteX75" fmla="*/ 1948721 w 3627620"/>
                  <a:gd name="connsiteY75" fmla="*/ 29981 h 2136204"/>
                  <a:gd name="connsiteX76" fmla="*/ 1971206 w 3627620"/>
                  <a:gd name="connsiteY76" fmla="*/ 37476 h 2136204"/>
                  <a:gd name="connsiteX77" fmla="*/ 2008682 w 3627620"/>
                  <a:gd name="connsiteY77" fmla="*/ 67456 h 2136204"/>
                  <a:gd name="connsiteX78" fmla="*/ 2053652 w 3627620"/>
                  <a:gd name="connsiteY78" fmla="*/ 89941 h 2136204"/>
                  <a:gd name="connsiteX79" fmla="*/ 2106118 w 3627620"/>
                  <a:gd name="connsiteY79" fmla="*/ 134912 h 2136204"/>
                  <a:gd name="connsiteX80" fmla="*/ 2128603 w 3627620"/>
                  <a:gd name="connsiteY80" fmla="*/ 179882 h 2136204"/>
                  <a:gd name="connsiteX81" fmla="*/ 2136098 w 3627620"/>
                  <a:gd name="connsiteY81" fmla="*/ 202368 h 2136204"/>
                  <a:gd name="connsiteX82" fmla="*/ 2158584 w 3627620"/>
                  <a:gd name="connsiteY82" fmla="*/ 209863 h 2136204"/>
                  <a:gd name="connsiteX83" fmla="*/ 2196059 w 3627620"/>
                  <a:gd name="connsiteY83" fmla="*/ 269823 h 2136204"/>
                  <a:gd name="connsiteX84" fmla="*/ 2226039 w 3627620"/>
                  <a:gd name="connsiteY84" fmla="*/ 314794 h 2136204"/>
                  <a:gd name="connsiteX85" fmla="*/ 2241029 w 3627620"/>
                  <a:gd name="connsiteY85" fmla="*/ 337279 h 2136204"/>
                  <a:gd name="connsiteX86" fmla="*/ 2256020 w 3627620"/>
                  <a:gd name="connsiteY86" fmla="*/ 352269 h 2136204"/>
                  <a:gd name="connsiteX87" fmla="*/ 2286000 w 3627620"/>
                  <a:gd name="connsiteY87" fmla="*/ 389745 h 2136204"/>
                  <a:gd name="connsiteX88" fmla="*/ 2323475 w 3627620"/>
                  <a:gd name="connsiteY88" fmla="*/ 457200 h 2136204"/>
                  <a:gd name="connsiteX89" fmla="*/ 2353456 w 3627620"/>
                  <a:gd name="connsiteY89" fmla="*/ 494676 h 2136204"/>
                  <a:gd name="connsiteX90" fmla="*/ 2375941 w 3627620"/>
                  <a:gd name="connsiteY90" fmla="*/ 539646 h 2136204"/>
                  <a:gd name="connsiteX91" fmla="*/ 2390931 w 3627620"/>
                  <a:gd name="connsiteY91" fmla="*/ 584617 h 2136204"/>
                  <a:gd name="connsiteX92" fmla="*/ 2398426 w 3627620"/>
                  <a:gd name="connsiteY92" fmla="*/ 607102 h 2136204"/>
                  <a:gd name="connsiteX93" fmla="*/ 2405921 w 3627620"/>
                  <a:gd name="connsiteY93" fmla="*/ 629587 h 2136204"/>
                  <a:gd name="connsiteX94" fmla="*/ 2420911 w 3627620"/>
                  <a:gd name="connsiteY94" fmla="*/ 652072 h 2136204"/>
                  <a:gd name="connsiteX95" fmla="*/ 2428406 w 3627620"/>
                  <a:gd name="connsiteY95" fmla="*/ 674558 h 2136204"/>
                  <a:gd name="connsiteX96" fmla="*/ 2443397 w 3627620"/>
                  <a:gd name="connsiteY96" fmla="*/ 689548 h 2136204"/>
                  <a:gd name="connsiteX97" fmla="*/ 2473377 w 3627620"/>
                  <a:gd name="connsiteY97" fmla="*/ 749509 h 2136204"/>
                  <a:gd name="connsiteX98" fmla="*/ 2488367 w 3627620"/>
                  <a:gd name="connsiteY98" fmla="*/ 794479 h 2136204"/>
                  <a:gd name="connsiteX99" fmla="*/ 2510852 w 3627620"/>
                  <a:gd name="connsiteY99" fmla="*/ 839449 h 2136204"/>
                  <a:gd name="connsiteX100" fmla="*/ 2525843 w 3627620"/>
                  <a:gd name="connsiteY100" fmla="*/ 854440 h 2136204"/>
                  <a:gd name="connsiteX101" fmla="*/ 2548328 w 3627620"/>
                  <a:gd name="connsiteY101" fmla="*/ 899410 h 2136204"/>
                  <a:gd name="connsiteX102" fmla="*/ 2563318 w 3627620"/>
                  <a:gd name="connsiteY102" fmla="*/ 944381 h 2136204"/>
                  <a:gd name="connsiteX103" fmla="*/ 2585803 w 3627620"/>
                  <a:gd name="connsiteY103" fmla="*/ 989351 h 2136204"/>
                  <a:gd name="connsiteX104" fmla="*/ 2615784 w 3627620"/>
                  <a:gd name="connsiteY104" fmla="*/ 1026827 h 2136204"/>
                  <a:gd name="connsiteX105" fmla="*/ 2645764 w 3627620"/>
                  <a:gd name="connsiteY105" fmla="*/ 1116768 h 2136204"/>
                  <a:gd name="connsiteX106" fmla="*/ 2653259 w 3627620"/>
                  <a:gd name="connsiteY106" fmla="*/ 1139253 h 2136204"/>
                  <a:gd name="connsiteX107" fmla="*/ 2698229 w 3627620"/>
                  <a:gd name="connsiteY107" fmla="*/ 1206709 h 2136204"/>
                  <a:gd name="connsiteX108" fmla="*/ 2713220 w 3627620"/>
                  <a:gd name="connsiteY108" fmla="*/ 1229194 h 2136204"/>
                  <a:gd name="connsiteX109" fmla="*/ 2735705 w 3627620"/>
                  <a:gd name="connsiteY109" fmla="*/ 1251679 h 2136204"/>
                  <a:gd name="connsiteX110" fmla="*/ 2765685 w 3627620"/>
                  <a:gd name="connsiteY110" fmla="*/ 1296649 h 2136204"/>
                  <a:gd name="connsiteX111" fmla="*/ 2795665 w 3627620"/>
                  <a:gd name="connsiteY111" fmla="*/ 1334125 h 2136204"/>
                  <a:gd name="connsiteX112" fmla="*/ 2810656 w 3627620"/>
                  <a:gd name="connsiteY112" fmla="*/ 1349115 h 2136204"/>
                  <a:gd name="connsiteX113" fmla="*/ 2840636 w 3627620"/>
                  <a:gd name="connsiteY113" fmla="*/ 1394086 h 2136204"/>
                  <a:gd name="connsiteX114" fmla="*/ 2870616 w 3627620"/>
                  <a:gd name="connsiteY114" fmla="*/ 1439056 h 2136204"/>
                  <a:gd name="connsiteX115" fmla="*/ 2885606 w 3627620"/>
                  <a:gd name="connsiteY115" fmla="*/ 1461541 h 2136204"/>
                  <a:gd name="connsiteX116" fmla="*/ 2900597 w 3627620"/>
                  <a:gd name="connsiteY116" fmla="*/ 1476531 h 2136204"/>
                  <a:gd name="connsiteX117" fmla="*/ 2930577 w 3627620"/>
                  <a:gd name="connsiteY117" fmla="*/ 1521502 h 2136204"/>
                  <a:gd name="connsiteX118" fmla="*/ 2945567 w 3627620"/>
                  <a:gd name="connsiteY118" fmla="*/ 1543987 h 2136204"/>
                  <a:gd name="connsiteX119" fmla="*/ 2960557 w 3627620"/>
                  <a:gd name="connsiteY119" fmla="*/ 1566472 h 2136204"/>
                  <a:gd name="connsiteX120" fmla="*/ 2975547 w 3627620"/>
                  <a:gd name="connsiteY120" fmla="*/ 1581463 h 2136204"/>
                  <a:gd name="connsiteX121" fmla="*/ 3028013 w 3627620"/>
                  <a:gd name="connsiteY121" fmla="*/ 1641423 h 2136204"/>
                  <a:gd name="connsiteX122" fmla="*/ 3043003 w 3627620"/>
                  <a:gd name="connsiteY122" fmla="*/ 1663909 h 2136204"/>
                  <a:gd name="connsiteX123" fmla="*/ 3080479 w 3627620"/>
                  <a:gd name="connsiteY123" fmla="*/ 1693889 h 2136204"/>
                  <a:gd name="connsiteX124" fmla="*/ 3117954 w 3627620"/>
                  <a:gd name="connsiteY124" fmla="*/ 1731364 h 2136204"/>
                  <a:gd name="connsiteX125" fmla="*/ 3147934 w 3627620"/>
                  <a:gd name="connsiteY125" fmla="*/ 1768840 h 2136204"/>
                  <a:gd name="connsiteX126" fmla="*/ 3162924 w 3627620"/>
                  <a:gd name="connsiteY126" fmla="*/ 1791325 h 2136204"/>
                  <a:gd name="connsiteX127" fmla="*/ 3200400 w 3627620"/>
                  <a:gd name="connsiteY127" fmla="*/ 1821305 h 2136204"/>
                  <a:gd name="connsiteX128" fmla="*/ 3207895 w 3627620"/>
                  <a:gd name="connsiteY128" fmla="*/ 1843790 h 2136204"/>
                  <a:gd name="connsiteX129" fmla="*/ 3245370 w 3627620"/>
                  <a:gd name="connsiteY129" fmla="*/ 1881266 h 2136204"/>
                  <a:gd name="connsiteX130" fmla="*/ 3282846 w 3627620"/>
                  <a:gd name="connsiteY130" fmla="*/ 1911246 h 2136204"/>
                  <a:gd name="connsiteX131" fmla="*/ 3342806 w 3627620"/>
                  <a:gd name="connsiteY131" fmla="*/ 1963712 h 2136204"/>
                  <a:gd name="connsiteX132" fmla="*/ 3380282 w 3627620"/>
                  <a:gd name="connsiteY132" fmla="*/ 1986197 h 2136204"/>
                  <a:gd name="connsiteX133" fmla="*/ 3425252 w 3627620"/>
                  <a:gd name="connsiteY133" fmla="*/ 2016177 h 2136204"/>
                  <a:gd name="connsiteX134" fmla="*/ 3440243 w 3627620"/>
                  <a:gd name="connsiteY134" fmla="*/ 2031168 h 2136204"/>
                  <a:gd name="connsiteX135" fmla="*/ 3462728 w 3627620"/>
                  <a:gd name="connsiteY135" fmla="*/ 2038663 h 2136204"/>
                  <a:gd name="connsiteX136" fmla="*/ 3507698 w 3627620"/>
                  <a:gd name="connsiteY136" fmla="*/ 2076138 h 2136204"/>
                  <a:gd name="connsiteX137" fmla="*/ 3530184 w 3627620"/>
                  <a:gd name="connsiteY137" fmla="*/ 2083633 h 2136204"/>
                  <a:gd name="connsiteX138" fmla="*/ 3545174 w 3627620"/>
                  <a:gd name="connsiteY138" fmla="*/ 2106118 h 2136204"/>
                  <a:gd name="connsiteX139" fmla="*/ 3567659 w 3627620"/>
                  <a:gd name="connsiteY139" fmla="*/ 2113613 h 2136204"/>
                  <a:gd name="connsiteX140" fmla="*/ 3590144 w 3627620"/>
                  <a:gd name="connsiteY140" fmla="*/ 2128604 h 2136204"/>
                  <a:gd name="connsiteX141" fmla="*/ 3627620 w 3627620"/>
                  <a:gd name="connsiteY141" fmla="*/ 2136099 h 213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</a:cxnLst>
                <a:rect l="l" t="t" r="r" b="b"/>
                <a:pathLst>
                  <a:path w="3627620" h="2136204">
                    <a:moveTo>
                      <a:pt x="0" y="2121109"/>
                    </a:moveTo>
                    <a:cubicBezTo>
                      <a:pt x="12198" y="2119076"/>
                      <a:pt x="51643" y="2114903"/>
                      <a:pt x="67456" y="2106118"/>
                    </a:cubicBezTo>
                    <a:cubicBezTo>
                      <a:pt x="83205" y="2097369"/>
                      <a:pt x="97436" y="2086131"/>
                      <a:pt x="112426" y="2076138"/>
                    </a:cubicBezTo>
                    <a:cubicBezTo>
                      <a:pt x="119921" y="2071141"/>
                      <a:pt x="126365" y="2063996"/>
                      <a:pt x="134911" y="2061148"/>
                    </a:cubicBezTo>
                    <a:cubicBezTo>
                      <a:pt x="171492" y="2048955"/>
                      <a:pt x="195788" y="2045239"/>
                      <a:pt x="224852" y="2016177"/>
                    </a:cubicBezTo>
                    <a:cubicBezTo>
                      <a:pt x="252582" y="1988448"/>
                      <a:pt x="233963" y="2005107"/>
                      <a:pt x="284813" y="1971207"/>
                    </a:cubicBezTo>
                    <a:lnTo>
                      <a:pt x="307298" y="1956217"/>
                    </a:lnTo>
                    <a:cubicBezTo>
                      <a:pt x="312295" y="1948722"/>
                      <a:pt x="316356" y="1940510"/>
                      <a:pt x="322288" y="1933731"/>
                    </a:cubicBezTo>
                    <a:cubicBezTo>
                      <a:pt x="333921" y="1920436"/>
                      <a:pt x="349965" y="1910955"/>
                      <a:pt x="359764" y="1896256"/>
                    </a:cubicBezTo>
                    <a:cubicBezTo>
                      <a:pt x="379751" y="1866276"/>
                      <a:pt x="367259" y="1878768"/>
                      <a:pt x="397239" y="1858781"/>
                    </a:cubicBezTo>
                    <a:cubicBezTo>
                      <a:pt x="410411" y="1819264"/>
                      <a:pt x="396028" y="1851239"/>
                      <a:pt x="427220" y="1813810"/>
                    </a:cubicBezTo>
                    <a:cubicBezTo>
                      <a:pt x="432987" y="1806890"/>
                      <a:pt x="435431" y="1797257"/>
                      <a:pt x="442210" y="1791325"/>
                    </a:cubicBezTo>
                    <a:cubicBezTo>
                      <a:pt x="455768" y="1779462"/>
                      <a:pt x="474441" y="1774084"/>
                      <a:pt x="487180" y="1761345"/>
                    </a:cubicBezTo>
                    <a:cubicBezTo>
                      <a:pt x="497174" y="1751351"/>
                      <a:pt x="509321" y="1743124"/>
                      <a:pt x="517161" y="1731364"/>
                    </a:cubicBezTo>
                    <a:cubicBezTo>
                      <a:pt x="522158" y="1723869"/>
                      <a:pt x="525781" y="1715249"/>
                      <a:pt x="532151" y="1708879"/>
                    </a:cubicBezTo>
                    <a:cubicBezTo>
                      <a:pt x="538521" y="1702509"/>
                      <a:pt x="547141" y="1698886"/>
                      <a:pt x="554636" y="1693889"/>
                    </a:cubicBezTo>
                    <a:cubicBezTo>
                      <a:pt x="600773" y="1624684"/>
                      <a:pt x="541897" y="1709813"/>
                      <a:pt x="584616" y="1656413"/>
                    </a:cubicBezTo>
                    <a:cubicBezTo>
                      <a:pt x="590243" y="1649379"/>
                      <a:pt x="593979" y="1640962"/>
                      <a:pt x="599606" y="1633928"/>
                    </a:cubicBezTo>
                    <a:cubicBezTo>
                      <a:pt x="604021" y="1628410"/>
                      <a:pt x="610182" y="1624456"/>
                      <a:pt x="614597" y="1618938"/>
                    </a:cubicBezTo>
                    <a:cubicBezTo>
                      <a:pt x="620224" y="1611904"/>
                      <a:pt x="623655" y="1603232"/>
                      <a:pt x="629587" y="1596453"/>
                    </a:cubicBezTo>
                    <a:cubicBezTo>
                      <a:pt x="641220" y="1583158"/>
                      <a:pt x="657263" y="1573676"/>
                      <a:pt x="667062" y="1558977"/>
                    </a:cubicBezTo>
                    <a:cubicBezTo>
                      <a:pt x="685972" y="1530612"/>
                      <a:pt x="675682" y="1542861"/>
                      <a:pt x="697043" y="1521502"/>
                    </a:cubicBezTo>
                    <a:cubicBezTo>
                      <a:pt x="715882" y="1464986"/>
                      <a:pt x="690470" y="1534649"/>
                      <a:pt x="719528" y="1476531"/>
                    </a:cubicBezTo>
                    <a:cubicBezTo>
                      <a:pt x="731719" y="1452148"/>
                      <a:pt x="720534" y="1453040"/>
                      <a:pt x="742013" y="1431561"/>
                    </a:cubicBezTo>
                    <a:cubicBezTo>
                      <a:pt x="748383" y="1425191"/>
                      <a:pt x="757003" y="1421568"/>
                      <a:pt x="764498" y="1416571"/>
                    </a:cubicBezTo>
                    <a:cubicBezTo>
                      <a:pt x="766996" y="1409076"/>
                      <a:pt x="767928" y="1400861"/>
                      <a:pt x="771993" y="1394086"/>
                    </a:cubicBezTo>
                    <a:cubicBezTo>
                      <a:pt x="775629" y="1388026"/>
                      <a:pt x="782569" y="1384613"/>
                      <a:pt x="786984" y="1379095"/>
                    </a:cubicBezTo>
                    <a:cubicBezTo>
                      <a:pt x="792611" y="1372061"/>
                      <a:pt x="797946" y="1364667"/>
                      <a:pt x="801974" y="1356610"/>
                    </a:cubicBezTo>
                    <a:cubicBezTo>
                      <a:pt x="805507" y="1349544"/>
                      <a:pt x="805936" y="1341191"/>
                      <a:pt x="809469" y="1334125"/>
                    </a:cubicBezTo>
                    <a:cubicBezTo>
                      <a:pt x="818923" y="1315216"/>
                      <a:pt x="825507" y="1310591"/>
                      <a:pt x="839449" y="1296649"/>
                    </a:cubicBezTo>
                    <a:cubicBezTo>
                      <a:pt x="841947" y="1289154"/>
                      <a:pt x="843411" y="1281230"/>
                      <a:pt x="846944" y="1274164"/>
                    </a:cubicBezTo>
                    <a:cubicBezTo>
                      <a:pt x="860901" y="1246249"/>
                      <a:pt x="863698" y="1254059"/>
                      <a:pt x="884420" y="1229194"/>
                    </a:cubicBezTo>
                    <a:cubicBezTo>
                      <a:pt x="890187" y="1222274"/>
                      <a:pt x="893783" y="1213743"/>
                      <a:pt x="899410" y="1206709"/>
                    </a:cubicBezTo>
                    <a:cubicBezTo>
                      <a:pt x="903824" y="1201191"/>
                      <a:pt x="909986" y="1197236"/>
                      <a:pt x="914400" y="1191718"/>
                    </a:cubicBezTo>
                    <a:cubicBezTo>
                      <a:pt x="943041" y="1155916"/>
                      <a:pt x="918413" y="1183693"/>
                      <a:pt x="936885" y="1146748"/>
                    </a:cubicBezTo>
                    <a:cubicBezTo>
                      <a:pt x="946339" y="1127839"/>
                      <a:pt x="952923" y="1123214"/>
                      <a:pt x="966865" y="1109272"/>
                    </a:cubicBezTo>
                    <a:cubicBezTo>
                      <a:pt x="984705" y="1055756"/>
                      <a:pt x="973091" y="1077449"/>
                      <a:pt x="996846" y="1041817"/>
                    </a:cubicBezTo>
                    <a:cubicBezTo>
                      <a:pt x="1010038" y="1002240"/>
                      <a:pt x="999958" y="1025905"/>
                      <a:pt x="1034321" y="974361"/>
                    </a:cubicBezTo>
                    <a:lnTo>
                      <a:pt x="1049311" y="951876"/>
                    </a:lnTo>
                    <a:cubicBezTo>
                      <a:pt x="1054308" y="936886"/>
                      <a:pt x="1055537" y="920052"/>
                      <a:pt x="1064302" y="906905"/>
                    </a:cubicBezTo>
                    <a:cubicBezTo>
                      <a:pt x="1069299" y="899410"/>
                      <a:pt x="1075264" y="892477"/>
                      <a:pt x="1079292" y="884420"/>
                    </a:cubicBezTo>
                    <a:cubicBezTo>
                      <a:pt x="1082825" y="877354"/>
                      <a:pt x="1083254" y="869001"/>
                      <a:pt x="1086787" y="861935"/>
                    </a:cubicBezTo>
                    <a:cubicBezTo>
                      <a:pt x="1090815" y="853878"/>
                      <a:pt x="1097749" y="847506"/>
                      <a:pt x="1101777" y="839449"/>
                    </a:cubicBezTo>
                    <a:cubicBezTo>
                      <a:pt x="1105310" y="832383"/>
                      <a:pt x="1105739" y="824030"/>
                      <a:pt x="1109272" y="816964"/>
                    </a:cubicBezTo>
                    <a:cubicBezTo>
                      <a:pt x="1113300" y="808907"/>
                      <a:pt x="1120604" y="802710"/>
                      <a:pt x="1124262" y="794479"/>
                    </a:cubicBezTo>
                    <a:cubicBezTo>
                      <a:pt x="1151822" y="732470"/>
                      <a:pt x="1123457" y="765304"/>
                      <a:pt x="1154243" y="734518"/>
                    </a:cubicBezTo>
                    <a:cubicBezTo>
                      <a:pt x="1181579" y="652511"/>
                      <a:pt x="1137982" y="776729"/>
                      <a:pt x="1176728" y="689548"/>
                    </a:cubicBezTo>
                    <a:cubicBezTo>
                      <a:pt x="1183145" y="675109"/>
                      <a:pt x="1186721" y="659567"/>
                      <a:pt x="1191718" y="644577"/>
                    </a:cubicBezTo>
                    <a:cubicBezTo>
                      <a:pt x="1194216" y="637082"/>
                      <a:pt x="1194831" y="628666"/>
                      <a:pt x="1199213" y="622092"/>
                    </a:cubicBezTo>
                    <a:cubicBezTo>
                      <a:pt x="1204210" y="614597"/>
                      <a:pt x="1210175" y="607664"/>
                      <a:pt x="1214203" y="599607"/>
                    </a:cubicBezTo>
                    <a:cubicBezTo>
                      <a:pt x="1233663" y="560687"/>
                      <a:pt x="1207408" y="591413"/>
                      <a:pt x="1236688" y="562131"/>
                    </a:cubicBezTo>
                    <a:cubicBezTo>
                      <a:pt x="1255530" y="505612"/>
                      <a:pt x="1227922" y="573090"/>
                      <a:pt x="1266669" y="524656"/>
                    </a:cubicBezTo>
                    <a:cubicBezTo>
                      <a:pt x="1271604" y="518487"/>
                      <a:pt x="1270631" y="509237"/>
                      <a:pt x="1274164" y="502171"/>
                    </a:cubicBezTo>
                    <a:cubicBezTo>
                      <a:pt x="1283618" y="483262"/>
                      <a:pt x="1290202" y="478637"/>
                      <a:pt x="1304144" y="464695"/>
                    </a:cubicBezTo>
                    <a:cubicBezTo>
                      <a:pt x="1322983" y="408178"/>
                      <a:pt x="1297570" y="477842"/>
                      <a:pt x="1326629" y="419725"/>
                    </a:cubicBezTo>
                    <a:cubicBezTo>
                      <a:pt x="1346088" y="380806"/>
                      <a:pt x="1319834" y="411530"/>
                      <a:pt x="1349115" y="382249"/>
                    </a:cubicBezTo>
                    <a:cubicBezTo>
                      <a:pt x="1362307" y="342673"/>
                      <a:pt x="1352228" y="366338"/>
                      <a:pt x="1386590" y="314794"/>
                    </a:cubicBezTo>
                    <a:cubicBezTo>
                      <a:pt x="1391587" y="307299"/>
                      <a:pt x="1395211" y="298679"/>
                      <a:pt x="1401580" y="292309"/>
                    </a:cubicBezTo>
                    <a:cubicBezTo>
                      <a:pt x="1406577" y="287312"/>
                      <a:pt x="1412330" y="282971"/>
                      <a:pt x="1416570" y="277318"/>
                    </a:cubicBezTo>
                    <a:cubicBezTo>
                      <a:pt x="1427380" y="262905"/>
                      <a:pt x="1436557" y="247338"/>
                      <a:pt x="1446551" y="232348"/>
                    </a:cubicBezTo>
                    <a:cubicBezTo>
                      <a:pt x="1451548" y="224853"/>
                      <a:pt x="1455172" y="216233"/>
                      <a:pt x="1461541" y="209863"/>
                    </a:cubicBezTo>
                    <a:cubicBezTo>
                      <a:pt x="1466538" y="204866"/>
                      <a:pt x="1472117" y="200390"/>
                      <a:pt x="1476531" y="194872"/>
                    </a:cubicBezTo>
                    <a:cubicBezTo>
                      <a:pt x="1482158" y="187838"/>
                      <a:pt x="1485151" y="178757"/>
                      <a:pt x="1491521" y="172387"/>
                    </a:cubicBezTo>
                    <a:cubicBezTo>
                      <a:pt x="1497891" y="166017"/>
                      <a:pt x="1506972" y="163024"/>
                      <a:pt x="1514006" y="157397"/>
                    </a:cubicBezTo>
                    <a:cubicBezTo>
                      <a:pt x="1519524" y="152983"/>
                      <a:pt x="1523479" y="146821"/>
                      <a:pt x="1528997" y="142407"/>
                    </a:cubicBezTo>
                    <a:cubicBezTo>
                      <a:pt x="1536031" y="136780"/>
                      <a:pt x="1544562" y="133184"/>
                      <a:pt x="1551482" y="127417"/>
                    </a:cubicBezTo>
                    <a:cubicBezTo>
                      <a:pt x="1559625" y="120631"/>
                      <a:pt x="1565824" y="111717"/>
                      <a:pt x="1573967" y="104931"/>
                    </a:cubicBezTo>
                    <a:cubicBezTo>
                      <a:pt x="1580887" y="99164"/>
                      <a:pt x="1589418" y="95568"/>
                      <a:pt x="1596452" y="89941"/>
                    </a:cubicBezTo>
                    <a:cubicBezTo>
                      <a:pt x="1601970" y="85527"/>
                      <a:pt x="1605383" y="78587"/>
                      <a:pt x="1611443" y="74951"/>
                    </a:cubicBezTo>
                    <a:cubicBezTo>
                      <a:pt x="1618218" y="70886"/>
                      <a:pt x="1627022" y="71293"/>
                      <a:pt x="1633928" y="67456"/>
                    </a:cubicBezTo>
                    <a:cubicBezTo>
                      <a:pt x="1711242" y="24504"/>
                      <a:pt x="1650505" y="46940"/>
                      <a:pt x="1701384" y="29981"/>
                    </a:cubicBezTo>
                    <a:cubicBezTo>
                      <a:pt x="1706381" y="24984"/>
                      <a:pt x="1710054" y="18150"/>
                      <a:pt x="1716374" y="14990"/>
                    </a:cubicBezTo>
                    <a:cubicBezTo>
                      <a:pt x="1727554" y="9400"/>
                      <a:pt x="1785679" y="941"/>
                      <a:pt x="1791324" y="0"/>
                    </a:cubicBezTo>
                    <a:cubicBezTo>
                      <a:pt x="1803816" y="2498"/>
                      <a:pt x="1816172" y="5811"/>
                      <a:pt x="1828800" y="7495"/>
                    </a:cubicBezTo>
                    <a:cubicBezTo>
                      <a:pt x="1853688" y="10813"/>
                      <a:pt x="1879073" y="10363"/>
                      <a:pt x="1903751" y="14990"/>
                    </a:cubicBezTo>
                    <a:cubicBezTo>
                      <a:pt x="1919281" y="17902"/>
                      <a:pt x="1933731" y="24984"/>
                      <a:pt x="1948721" y="29981"/>
                    </a:cubicBezTo>
                    <a:lnTo>
                      <a:pt x="1971206" y="37476"/>
                    </a:lnTo>
                    <a:cubicBezTo>
                      <a:pt x="1985148" y="51418"/>
                      <a:pt x="1989773" y="58002"/>
                      <a:pt x="2008682" y="67456"/>
                    </a:cubicBezTo>
                    <a:cubicBezTo>
                      <a:pt x="2040601" y="83415"/>
                      <a:pt x="2023581" y="64166"/>
                      <a:pt x="2053652" y="89941"/>
                    </a:cubicBezTo>
                    <a:cubicBezTo>
                      <a:pt x="2117265" y="144466"/>
                      <a:pt x="2054498" y="100499"/>
                      <a:pt x="2106118" y="134912"/>
                    </a:cubicBezTo>
                    <a:cubicBezTo>
                      <a:pt x="2124958" y="191432"/>
                      <a:pt x="2099543" y="121761"/>
                      <a:pt x="2128603" y="179882"/>
                    </a:cubicBezTo>
                    <a:cubicBezTo>
                      <a:pt x="2132136" y="186949"/>
                      <a:pt x="2130511" y="196781"/>
                      <a:pt x="2136098" y="202368"/>
                    </a:cubicBezTo>
                    <a:cubicBezTo>
                      <a:pt x="2141685" y="207955"/>
                      <a:pt x="2151089" y="207365"/>
                      <a:pt x="2158584" y="209863"/>
                    </a:cubicBezTo>
                    <a:cubicBezTo>
                      <a:pt x="2212520" y="245820"/>
                      <a:pt x="2146113" y="194902"/>
                      <a:pt x="2196059" y="269823"/>
                    </a:cubicBezTo>
                    <a:lnTo>
                      <a:pt x="2226039" y="314794"/>
                    </a:lnTo>
                    <a:cubicBezTo>
                      <a:pt x="2231036" y="322289"/>
                      <a:pt x="2234659" y="330910"/>
                      <a:pt x="2241029" y="337279"/>
                    </a:cubicBezTo>
                    <a:cubicBezTo>
                      <a:pt x="2246026" y="342276"/>
                      <a:pt x="2251605" y="346751"/>
                      <a:pt x="2256020" y="352269"/>
                    </a:cubicBezTo>
                    <a:cubicBezTo>
                      <a:pt x="2293851" y="399556"/>
                      <a:pt x="2249797" y="353540"/>
                      <a:pt x="2286000" y="389745"/>
                    </a:cubicBezTo>
                    <a:cubicBezTo>
                      <a:pt x="2299192" y="429322"/>
                      <a:pt x="2289112" y="405655"/>
                      <a:pt x="2323475" y="457200"/>
                    </a:cubicBezTo>
                    <a:cubicBezTo>
                      <a:pt x="2342386" y="485568"/>
                      <a:pt x="2332094" y="473315"/>
                      <a:pt x="2353456" y="494676"/>
                    </a:cubicBezTo>
                    <a:cubicBezTo>
                      <a:pt x="2380792" y="576683"/>
                      <a:pt x="2337195" y="452465"/>
                      <a:pt x="2375941" y="539646"/>
                    </a:cubicBezTo>
                    <a:cubicBezTo>
                      <a:pt x="2382358" y="554085"/>
                      <a:pt x="2385934" y="569627"/>
                      <a:pt x="2390931" y="584617"/>
                    </a:cubicBezTo>
                    <a:lnTo>
                      <a:pt x="2398426" y="607102"/>
                    </a:lnTo>
                    <a:cubicBezTo>
                      <a:pt x="2400924" y="614597"/>
                      <a:pt x="2401539" y="623013"/>
                      <a:pt x="2405921" y="629587"/>
                    </a:cubicBezTo>
                    <a:lnTo>
                      <a:pt x="2420911" y="652072"/>
                    </a:lnTo>
                    <a:cubicBezTo>
                      <a:pt x="2423409" y="659567"/>
                      <a:pt x="2424341" y="667783"/>
                      <a:pt x="2428406" y="674558"/>
                    </a:cubicBezTo>
                    <a:cubicBezTo>
                      <a:pt x="2432042" y="680618"/>
                      <a:pt x="2440237" y="683227"/>
                      <a:pt x="2443397" y="689548"/>
                    </a:cubicBezTo>
                    <a:cubicBezTo>
                      <a:pt x="2477850" y="758451"/>
                      <a:pt x="2439510" y="715639"/>
                      <a:pt x="2473377" y="749509"/>
                    </a:cubicBezTo>
                    <a:lnTo>
                      <a:pt x="2488367" y="794479"/>
                    </a:lnTo>
                    <a:cubicBezTo>
                      <a:pt x="2496283" y="818228"/>
                      <a:pt x="2494247" y="818693"/>
                      <a:pt x="2510852" y="839449"/>
                    </a:cubicBezTo>
                    <a:cubicBezTo>
                      <a:pt x="2515267" y="844967"/>
                      <a:pt x="2520846" y="849443"/>
                      <a:pt x="2525843" y="854440"/>
                    </a:cubicBezTo>
                    <a:cubicBezTo>
                      <a:pt x="2553179" y="936447"/>
                      <a:pt x="2509582" y="812229"/>
                      <a:pt x="2548328" y="899410"/>
                    </a:cubicBezTo>
                    <a:cubicBezTo>
                      <a:pt x="2554745" y="913849"/>
                      <a:pt x="2554553" y="931234"/>
                      <a:pt x="2563318" y="944381"/>
                    </a:cubicBezTo>
                    <a:cubicBezTo>
                      <a:pt x="2606277" y="1008820"/>
                      <a:pt x="2554772" y="927290"/>
                      <a:pt x="2585803" y="989351"/>
                    </a:cubicBezTo>
                    <a:cubicBezTo>
                      <a:pt x="2595258" y="1008261"/>
                      <a:pt x="2601841" y="1012884"/>
                      <a:pt x="2615784" y="1026827"/>
                    </a:cubicBezTo>
                    <a:lnTo>
                      <a:pt x="2645764" y="1116768"/>
                    </a:lnTo>
                    <a:cubicBezTo>
                      <a:pt x="2648262" y="1124263"/>
                      <a:pt x="2648877" y="1132679"/>
                      <a:pt x="2653259" y="1139253"/>
                    </a:cubicBezTo>
                    <a:lnTo>
                      <a:pt x="2698229" y="1206709"/>
                    </a:lnTo>
                    <a:cubicBezTo>
                      <a:pt x="2703226" y="1214204"/>
                      <a:pt x="2706850" y="1222824"/>
                      <a:pt x="2713220" y="1229194"/>
                    </a:cubicBezTo>
                    <a:cubicBezTo>
                      <a:pt x="2720715" y="1236689"/>
                      <a:pt x="2729198" y="1243312"/>
                      <a:pt x="2735705" y="1251679"/>
                    </a:cubicBezTo>
                    <a:cubicBezTo>
                      <a:pt x="2746766" y="1265900"/>
                      <a:pt x="2752946" y="1283910"/>
                      <a:pt x="2765685" y="1296649"/>
                    </a:cubicBezTo>
                    <a:cubicBezTo>
                      <a:pt x="2801888" y="1332854"/>
                      <a:pt x="2757834" y="1286838"/>
                      <a:pt x="2795665" y="1334125"/>
                    </a:cubicBezTo>
                    <a:cubicBezTo>
                      <a:pt x="2800080" y="1339643"/>
                      <a:pt x="2806416" y="1343462"/>
                      <a:pt x="2810656" y="1349115"/>
                    </a:cubicBezTo>
                    <a:cubicBezTo>
                      <a:pt x="2821466" y="1363528"/>
                      <a:pt x="2830643" y="1379096"/>
                      <a:pt x="2840636" y="1394086"/>
                    </a:cubicBezTo>
                    <a:lnTo>
                      <a:pt x="2870616" y="1439056"/>
                    </a:lnTo>
                    <a:cubicBezTo>
                      <a:pt x="2875613" y="1446551"/>
                      <a:pt x="2879236" y="1455172"/>
                      <a:pt x="2885606" y="1461541"/>
                    </a:cubicBezTo>
                    <a:cubicBezTo>
                      <a:pt x="2890603" y="1466538"/>
                      <a:pt x="2896357" y="1470878"/>
                      <a:pt x="2900597" y="1476531"/>
                    </a:cubicBezTo>
                    <a:cubicBezTo>
                      <a:pt x="2911407" y="1490944"/>
                      <a:pt x="2920584" y="1506512"/>
                      <a:pt x="2930577" y="1521502"/>
                    </a:cubicBezTo>
                    <a:lnTo>
                      <a:pt x="2945567" y="1543987"/>
                    </a:lnTo>
                    <a:cubicBezTo>
                      <a:pt x="2950564" y="1551482"/>
                      <a:pt x="2954188" y="1560102"/>
                      <a:pt x="2960557" y="1566472"/>
                    </a:cubicBezTo>
                    <a:cubicBezTo>
                      <a:pt x="2965554" y="1571469"/>
                      <a:pt x="2971307" y="1575810"/>
                      <a:pt x="2975547" y="1581463"/>
                    </a:cubicBezTo>
                    <a:cubicBezTo>
                      <a:pt x="3019267" y="1639756"/>
                      <a:pt x="2986167" y="1613525"/>
                      <a:pt x="3028013" y="1641423"/>
                    </a:cubicBezTo>
                    <a:cubicBezTo>
                      <a:pt x="3033010" y="1648918"/>
                      <a:pt x="3036633" y="1657539"/>
                      <a:pt x="3043003" y="1663909"/>
                    </a:cubicBezTo>
                    <a:cubicBezTo>
                      <a:pt x="3081962" y="1702869"/>
                      <a:pt x="3050807" y="1656801"/>
                      <a:pt x="3080479" y="1693889"/>
                    </a:cubicBezTo>
                    <a:cubicBezTo>
                      <a:pt x="3109033" y="1729581"/>
                      <a:pt x="3079406" y="1705665"/>
                      <a:pt x="3117954" y="1731364"/>
                    </a:cubicBezTo>
                    <a:cubicBezTo>
                      <a:pt x="3164091" y="1800569"/>
                      <a:pt x="3105215" y="1715440"/>
                      <a:pt x="3147934" y="1768840"/>
                    </a:cubicBezTo>
                    <a:cubicBezTo>
                      <a:pt x="3153561" y="1775874"/>
                      <a:pt x="3157297" y="1784291"/>
                      <a:pt x="3162924" y="1791325"/>
                    </a:cubicBezTo>
                    <a:cubicBezTo>
                      <a:pt x="3175129" y="1806580"/>
                      <a:pt x="3183707" y="1810176"/>
                      <a:pt x="3200400" y="1821305"/>
                    </a:cubicBezTo>
                    <a:cubicBezTo>
                      <a:pt x="3202898" y="1828800"/>
                      <a:pt x="3203155" y="1837470"/>
                      <a:pt x="3207895" y="1843790"/>
                    </a:cubicBezTo>
                    <a:cubicBezTo>
                      <a:pt x="3218495" y="1857923"/>
                      <a:pt x="3232878" y="1868774"/>
                      <a:pt x="3245370" y="1881266"/>
                    </a:cubicBezTo>
                    <a:cubicBezTo>
                      <a:pt x="3266726" y="1902622"/>
                      <a:pt x="3254487" y="1892340"/>
                      <a:pt x="3282846" y="1911246"/>
                    </a:cubicBezTo>
                    <a:cubicBezTo>
                      <a:pt x="3325311" y="1974943"/>
                      <a:pt x="3255378" y="1876290"/>
                      <a:pt x="3342806" y="1963712"/>
                    </a:cubicBezTo>
                    <a:cubicBezTo>
                      <a:pt x="3363384" y="1984288"/>
                      <a:pt x="3351093" y="1976467"/>
                      <a:pt x="3380282" y="1986197"/>
                    </a:cubicBezTo>
                    <a:cubicBezTo>
                      <a:pt x="3437461" y="2043376"/>
                      <a:pt x="3371016" y="1983635"/>
                      <a:pt x="3425252" y="2016177"/>
                    </a:cubicBezTo>
                    <a:cubicBezTo>
                      <a:pt x="3431312" y="2019813"/>
                      <a:pt x="3434183" y="2027532"/>
                      <a:pt x="3440243" y="2031168"/>
                    </a:cubicBezTo>
                    <a:cubicBezTo>
                      <a:pt x="3447018" y="2035233"/>
                      <a:pt x="3455662" y="2035130"/>
                      <a:pt x="3462728" y="2038663"/>
                    </a:cubicBezTo>
                    <a:cubicBezTo>
                      <a:pt x="3511775" y="2063187"/>
                      <a:pt x="3457966" y="2042984"/>
                      <a:pt x="3507698" y="2076138"/>
                    </a:cubicBezTo>
                    <a:cubicBezTo>
                      <a:pt x="3514272" y="2080520"/>
                      <a:pt x="3522689" y="2081135"/>
                      <a:pt x="3530184" y="2083633"/>
                    </a:cubicBezTo>
                    <a:cubicBezTo>
                      <a:pt x="3535181" y="2091128"/>
                      <a:pt x="3538140" y="2100491"/>
                      <a:pt x="3545174" y="2106118"/>
                    </a:cubicBezTo>
                    <a:cubicBezTo>
                      <a:pt x="3551343" y="2111053"/>
                      <a:pt x="3560593" y="2110080"/>
                      <a:pt x="3567659" y="2113613"/>
                    </a:cubicBezTo>
                    <a:cubicBezTo>
                      <a:pt x="3575716" y="2117642"/>
                      <a:pt x="3582087" y="2124575"/>
                      <a:pt x="3590144" y="2128604"/>
                    </a:cubicBezTo>
                    <a:cubicBezTo>
                      <a:pt x="3608294" y="2137679"/>
                      <a:pt x="3610469" y="2136099"/>
                      <a:pt x="3627620" y="2136099"/>
                    </a:cubicBezTo>
                  </a:path>
                </a:pathLst>
              </a:custGeom>
              <a:solidFill>
                <a:schemeClr val="accent4">
                  <a:lumMod val="75000"/>
                  <a:alpha val="57756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46" dirty="0"/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E2FB50B-78D7-2204-0DC9-F49509E8BB2E}"/>
                </a:ext>
              </a:extLst>
            </p:cNvPr>
            <p:cNvSpPr/>
            <p:nvPr/>
          </p:nvSpPr>
          <p:spPr>
            <a:xfrm rot="10800000">
              <a:off x="1098565" y="1997803"/>
              <a:ext cx="558610" cy="982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6" b="1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33CB6F6-8C8B-E9DE-C79E-19CF17A80924}"/>
                </a:ext>
              </a:extLst>
            </p:cNvPr>
            <p:cNvSpPr/>
            <p:nvPr/>
          </p:nvSpPr>
          <p:spPr>
            <a:xfrm rot="10800000">
              <a:off x="191598" y="1992599"/>
              <a:ext cx="558610" cy="982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6" b="1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47B1938-EC61-EB00-18B3-216426439960}"/>
                </a:ext>
              </a:extLst>
            </p:cNvPr>
            <p:cNvSpPr/>
            <p:nvPr/>
          </p:nvSpPr>
          <p:spPr>
            <a:xfrm rot="10800000">
              <a:off x="-698038" y="1984924"/>
              <a:ext cx="558610" cy="982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6" b="1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53B7CDD-088F-17B0-81A5-844B88B74D5E}"/>
                </a:ext>
              </a:extLst>
            </p:cNvPr>
            <p:cNvSpPr/>
            <p:nvPr/>
          </p:nvSpPr>
          <p:spPr>
            <a:xfrm rot="10800000">
              <a:off x="-1605005" y="1979720"/>
              <a:ext cx="558610" cy="982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6" b="1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2F88CA0-EA0F-6B4A-A4F5-8E8124E559DD}"/>
                </a:ext>
              </a:extLst>
            </p:cNvPr>
            <p:cNvSpPr/>
            <p:nvPr/>
          </p:nvSpPr>
          <p:spPr>
            <a:xfrm>
              <a:off x="-1605005" y="4035134"/>
              <a:ext cx="3262180" cy="153808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46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0F0A97-D976-6110-C23C-DF70B3C5A9B0}"/>
                </a:ext>
              </a:extLst>
            </p:cNvPr>
            <p:cNvSpPr txBox="1"/>
            <p:nvPr/>
          </p:nvSpPr>
          <p:spPr>
            <a:xfrm>
              <a:off x="-1441935" y="4284093"/>
              <a:ext cx="3124322" cy="48817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64" dirty="0">
                  <a:solidFill>
                    <a:schemeClr val="tx1"/>
                  </a:solidFill>
                </a:rPr>
                <a:t>Detector pixels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52B86F5-BACD-1B70-9582-1C52FC946667}"/>
                </a:ext>
              </a:extLst>
            </p:cNvPr>
            <p:cNvSpPr txBox="1"/>
            <p:nvPr/>
          </p:nvSpPr>
          <p:spPr>
            <a:xfrm>
              <a:off x="-2301624" y="3005124"/>
              <a:ext cx="1885377" cy="87526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13" dirty="0">
                  <a:solidFill>
                    <a:schemeClr val="tx1"/>
                  </a:solidFill>
                </a:rPr>
                <a:t>Illumination Curve without sample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6F44343-6253-93EA-4DB2-FC38FDF70041}"/>
                </a:ext>
              </a:extLst>
            </p:cNvPr>
            <p:cNvSpPr txBox="1"/>
            <p:nvPr/>
          </p:nvSpPr>
          <p:spPr>
            <a:xfrm>
              <a:off x="-1358936" y="1504949"/>
              <a:ext cx="2805527" cy="44249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43" dirty="0">
                  <a:solidFill>
                    <a:schemeClr val="tx1"/>
                  </a:solidFill>
                </a:rPr>
                <a:t>absorbing mask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4CC96A5-3B99-55A4-8503-90E158FA5BC4}"/>
                </a:ext>
              </a:extLst>
            </p:cNvPr>
            <p:cNvSpPr txBox="1"/>
            <p:nvPr/>
          </p:nvSpPr>
          <p:spPr>
            <a:xfrm>
              <a:off x="1000317" y="2965594"/>
              <a:ext cx="1910689" cy="87526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13" dirty="0">
                  <a:solidFill>
                    <a:schemeClr val="tx1"/>
                  </a:solidFill>
                </a:rPr>
                <a:t>Illumination Curve with sample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24F2E2D-53ED-FB76-6C92-F6BD526210DB}"/>
                </a:ext>
              </a:extLst>
            </p:cNvPr>
            <p:cNvCxnSpPr>
              <a:cxnSpLocks/>
              <a:endCxn id="69" idx="100"/>
            </p:cNvCxnSpPr>
            <p:nvPr/>
          </p:nvCxnSpPr>
          <p:spPr>
            <a:xfrm>
              <a:off x="363038" y="3327584"/>
              <a:ext cx="364548" cy="6418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60ECE08-F827-3C6C-F3B4-F59F3250193A}"/>
                </a:ext>
              </a:extLst>
            </p:cNvPr>
            <p:cNvCxnSpPr>
              <a:cxnSpLocks/>
            </p:cNvCxnSpPr>
            <p:nvPr/>
          </p:nvCxnSpPr>
          <p:spPr>
            <a:xfrm>
              <a:off x="2765" y="2209405"/>
              <a:ext cx="10506" cy="1825729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8EF0EFA-1C89-DCED-8BEC-429F46A7655C}"/>
                </a:ext>
              </a:extLst>
            </p:cNvPr>
            <p:cNvCxnSpPr>
              <a:cxnSpLocks/>
            </p:cNvCxnSpPr>
            <p:nvPr/>
          </p:nvCxnSpPr>
          <p:spPr>
            <a:xfrm>
              <a:off x="344055" y="2222284"/>
              <a:ext cx="10506" cy="1825729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0CE8634-C89B-5759-5A82-4C820C23647C}"/>
                </a:ext>
              </a:extLst>
            </p:cNvPr>
            <p:cNvCxnSpPr>
              <a:cxnSpLocks/>
            </p:cNvCxnSpPr>
            <p:nvPr/>
          </p:nvCxnSpPr>
          <p:spPr>
            <a:xfrm>
              <a:off x="-215700" y="3101144"/>
              <a:ext cx="237341" cy="9721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C20174-A643-2A50-29CD-1CA6C56CABBD}"/>
                </a:ext>
              </a:extLst>
            </p:cNvPr>
            <p:cNvSpPr txBox="1"/>
            <p:nvPr/>
          </p:nvSpPr>
          <p:spPr>
            <a:xfrm>
              <a:off x="748160" y="968237"/>
              <a:ext cx="1960990" cy="44249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43" dirty="0">
                  <a:solidFill>
                    <a:schemeClr val="tx1"/>
                  </a:solidFill>
                </a:rPr>
                <a:t>dithering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175402EE-B43C-EFE2-4626-C6051232B5FC}"/>
              </a:ext>
            </a:extLst>
          </p:cNvPr>
          <p:cNvSpPr/>
          <p:nvPr/>
        </p:nvSpPr>
        <p:spPr>
          <a:xfrm>
            <a:off x="6411146" y="1113595"/>
            <a:ext cx="6108637" cy="4068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620" tIns="39311" rIns="78620" bIns="39311" rtlCol="0" anchor="ctr"/>
          <a:lstStyle/>
          <a:p>
            <a:pPr algn="ctr"/>
            <a:r>
              <a:rPr lang="en-US" sz="1764" dirty="0">
                <a:solidFill>
                  <a:schemeClr val="accent2">
                    <a:lumMod val="75000"/>
                  </a:schemeClr>
                </a:solidFill>
              </a:rPr>
              <a:t>Differential phase contrast imaging via beam tracking 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E278D22C-B9B7-0496-67B5-6EDF8D2AE7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441" y="1433444"/>
            <a:ext cx="1649254" cy="1016086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C67B2FA-C6E8-3922-738D-A3A263F27BBC}"/>
              </a:ext>
            </a:extLst>
          </p:cNvPr>
          <p:cNvSpPr/>
          <p:nvPr/>
        </p:nvSpPr>
        <p:spPr>
          <a:xfrm>
            <a:off x="7325665" y="1429378"/>
            <a:ext cx="1638029" cy="1092667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>
            <a:noFill/>
          </a:ln>
          <a:scene3d>
            <a:camera prst="orthographicFront">
              <a:rot lat="0" lon="0" rev="0"/>
            </a:camera>
            <a:lightRig rig="flood" dir="t"/>
          </a:scene3d>
          <a:sp3d extrusionH="38100" prstMaterial="translucentPowder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620" tIns="39311" rIns="78620" bIns="39311" rtlCol="0" anchor="ctr"/>
          <a:lstStyle/>
          <a:p>
            <a:pPr algn="ctr"/>
            <a:endParaRPr lang="en-US" sz="2646" dirty="0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329751A6-13C2-21F9-8B8C-57EDBC8DF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0006" y="4741463"/>
            <a:ext cx="955459" cy="1108286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54CAEC87-82A4-5C56-7F52-12DF91B355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1410" y="1438620"/>
            <a:ext cx="1663803" cy="102505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C7B3BD83-88B1-4D44-A8EF-7C59BDD2D9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1412" y="2529813"/>
            <a:ext cx="1639110" cy="102166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13DE67E-CC36-9CAD-100B-B558A2FB67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4441" y="2543256"/>
            <a:ext cx="1628623" cy="1008764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ABC436FF-9AE5-3523-3100-CCFBF70D7CA0}"/>
              </a:ext>
            </a:extLst>
          </p:cNvPr>
          <p:cNvSpPr/>
          <p:nvPr/>
        </p:nvSpPr>
        <p:spPr>
          <a:xfrm>
            <a:off x="2676334" y="1486593"/>
            <a:ext cx="719060" cy="1648982"/>
          </a:xfrm>
          <a:prstGeom prst="rect">
            <a:avLst/>
          </a:prstGeom>
          <a:gradFill>
            <a:gsLst>
              <a:gs pos="0">
                <a:srgbClr val="FF0000">
                  <a:alpha val="48000"/>
                </a:srgbClr>
              </a:gs>
              <a:gs pos="50000">
                <a:srgbClr val="FFFF00">
                  <a:alpha val="38000"/>
                </a:srgb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8620" tIns="39311" rIns="78620" bIns="39311" rtlCol="0" anchor="ctr"/>
          <a:lstStyle/>
          <a:p>
            <a:pPr algn="ctr"/>
            <a:endParaRPr lang="en-US" sz="2646" dirty="0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210C41F4-DF36-5E02-E8B9-8A1FF3C206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9451" y="1435421"/>
            <a:ext cx="1847921" cy="934042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63A61CCB-8F04-D9C7-3534-C65DE0C39DDB}"/>
              </a:ext>
            </a:extLst>
          </p:cNvPr>
          <p:cNvSpPr/>
          <p:nvPr/>
        </p:nvSpPr>
        <p:spPr>
          <a:xfrm>
            <a:off x="3965424" y="6614759"/>
            <a:ext cx="2981872" cy="2280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882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Zhu Y. et al., </a:t>
            </a:r>
            <a:r>
              <a:rPr lang="en-US" sz="882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Phys</a:t>
            </a:r>
            <a:r>
              <a:rPr lang="en-US" sz="882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Med </a:t>
            </a:r>
            <a:r>
              <a:rPr lang="en-US" sz="882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Biol</a:t>
            </a:r>
            <a:r>
              <a:rPr lang="en-US" sz="882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, 59.10, 2485 (2014)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D45831C-2D51-3CDF-80F0-3E828ED94E5E}"/>
              </a:ext>
            </a:extLst>
          </p:cNvPr>
          <p:cNvSpPr/>
          <p:nvPr/>
        </p:nvSpPr>
        <p:spPr>
          <a:xfrm>
            <a:off x="6742848" y="6587867"/>
            <a:ext cx="3653843" cy="2280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882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882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Vittoria</a:t>
            </a:r>
            <a:r>
              <a:rPr lang="en-US" sz="882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F.A. et al., Scientific Reports 5, 16318 (2015)</a:t>
            </a:r>
            <a:endParaRPr lang="en-US" sz="882" dirty="0"/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7D389821-E7DA-625D-E1AD-7A3BA9001A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607" y="4019170"/>
            <a:ext cx="2688572" cy="1652292"/>
          </a:xfrm>
          <a:prstGeom prst="rect">
            <a:avLst/>
          </a:prstGeom>
        </p:spPr>
      </p:pic>
      <p:pic>
        <p:nvPicPr>
          <p:cNvPr id="106" name="Immagine 6">
            <a:extLst>
              <a:ext uri="{FF2B5EF4-FFF2-40B4-BE49-F238E27FC236}">
                <a16:creationId xmlns:a16="http://schemas.microsoft.com/office/drawing/2014/main" id="{BC80CEE5-CF75-FB97-D435-7B9C1395D2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3621" y="1562982"/>
            <a:ext cx="1836740" cy="1572593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0FA2E105-660F-6657-D320-32A944639B96}"/>
              </a:ext>
            </a:extLst>
          </p:cNvPr>
          <p:cNvSpPr txBox="1"/>
          <p:nvPr/>
        </p:nvSpPr>
        <p:spPr>
          <a:xfrm>
            <a:off x="577561" y="3162355"/>
            <a:ext cx="1923925" cy="8046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543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Fixed radius frames</a:t>
            </a:r>
          </a:p>
          <a:p>
            <a:r>
              <a:rPr lang="en-US" sz="1543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Radius = 0.5 m</a:t>
            </a:r>
            <a:br>
              <a:rPr lang="en-US" sz="1543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543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Focus  ~ 0.25 m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27FD06C7-9716-9234-949A-C23C4B099E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9665" b="3368"/>
          <a:stretch/>
        </p:blipFill>
        <p:spPr>
          <a:xfrm>
            <a:off x="12189068" y="1459191"/>
            <a:ext cx="1115579" cy="1285600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152BDAAE-4C05-F4A3-8F4D-5AD4F59497C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68856" y="2773009"/>
            <a:ext cx="2231947" cy="3936907"/>
          </a:xfrm>
          <a:prstGeom prst="rect">
            <a:avLst/>
          </a:prstGeom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021F5A4E-7BBB-FA65-C654-DB4F1502A703}"/>
              </a:ext>
            </a:extLst>
          </p:cNvPr>
          <p:cNvSpPr/>
          <p:nvPr/>
        </p:nvSpPr>
        <p:spPr>
          <a:xfrm>
            <a:off x="37859" y="1147998"/>
            <a:ext cx="6659069" cy="5769349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51F0B36-A8B9-BD2C-E7EA-FB57DFBDA096}"/>
              </a:ext>
            </a:extLst>
          </p:cNvPr>
          <p:cNvSpPr/>
          <p:nvPr/>
        </p:nvSpPr>
        <p:spPr>
          <a:xfrm>
            <a:off x="6761055" y="1137079"/>
            <a:ext cx="6659069" cy="5769349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60A8F9D-B8C5-D02D-0B56-4CCD185D5B07}"/>
              </a:ext>
            </a:extLst>
          </p:cNvPr>
          <p:cNvSpPr txBox="1"/>
          <p:nvPr/>
        </p:nvSpPr>
        <p:spPr>
          <a:xfrm>
            <a:off x="79607" y="6905173"/>
            <a:ext cx="13007612" cy="63530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64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Co-registration in space and time, in a single acquisition procedure, X-ray spectral K-edge and phase contrast measurements of planar images or CT, in order to separate phase and attenuation properties of  different materials</a:t>
            </a:r>
            <a:endParaRPr lang="en-US" sz="1764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4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965D0-1D9D-590A-8D8D-E17234EC4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180">
            <a:extLst>
              <a:ext uri="{FF2B5EF4-FFF2-40B4-BE49-F238E27FC236}">
                <a16:creationId xmlns:a16="http://schemas.microsoft.com/office/drawing/2014/main" id="{23D7FDB5-61CB-AC24-31D4-C949AE35F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837" y="1446404"/>
            <a:ext cx="4521806" cy="37658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9EDDDD-1B0B-24B9-A4DA-7F4276A3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296" y="-43479"/>
            <a:ext cx="9712538" cy="1259946"/>
          </a:xfrm>
        </p:spPr>
        <p:txBody>
          <a:bodyPr/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Methodology and setup </a:t>
            </a:r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67591CBB-4112-F0E4-61B0-6D362E4935AD}"/>
              </a:ext>
            </a:extLst>
          </p:cNvPr>
          <p:cNvCxnSpPr>
            <a:cxnSpLocks/>
          </p:cNvCxnSpPr>
          <p:nvPr/>
        </p:nvCxnSpPr>
        <p:spPr>
          <a:xfrm flipH="1" flipV="1">
            <a:off x="4032777" y="4789920"/>
            <a:ext cx="1847921" cy="335986"/>
          </a:xfrm>
          <a:prstGeom prst="straightConnector1">
            <a:avLst/>
          </a:prstGeom>
          <a:noFill/>
          <a:ln w="38100" cap="flat">
            <a:solidFill>
              <a:schemeClr val="accent3"/>
            </a:solidFill>
            <a:prstDash val="solid"/>
            <a:round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2DCA85A7-70B5-A911-4C54-598BC3C12755}"/>
              </a:ext>
            </a:extLst>
          </p:cNvPr>
          <p:cNvSpPr txBox="1"/>
          <p:nvPr/>
        </p:nvSpPr>
        <p:spPr>
          <a:xfrm>
            <a:off x="2814830" y="3781964"/>
            <a:ext cx="1934752" cy="19236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9311" tIns="19655" rIns="39311" bIns="19655">
            <a:spAutoFit/>
          </a:bodyPr>
          <a:lstStyle/>
          <a:p>
            <a:r>
              <a:rPr lang="en-US" sz="992" dirty="0">
                <a:solidFill>
                  <a:schemeClr val="tx1"/>
                </a:solidFill>
                <a:latin typeface="Avenir Medium"/>
              </a:rPr>
              <a:t>Energy-dispersed beam</a:t>
            </a:r>
            <a:endParaRPr lang="en-GB" sz="992" dirty="0">
              <a:solidFill>
                <a:schemeClr val="tx1"/>
              </a:solidFill>
              <a:latin typeface="Avenir Medium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9F4EA67-8CE8-CB0E-9C95-0DE89189F118}"/>
              </a:ext>
            </a:extLst>
          </p:cNvPr>
          <p:cNvSpPr txBox="1"/>
          <p:nvPr/>
        </p:nvSpPr>
        <p:spPr>
          <a:xfrm>
            <a:off x="294939" y="4495933"/>
            <a:ext cx="1797354" cy="34503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9311" tIns="19655" rIns="39311" bIns="19655">
            <a:spAutoFit/>
          </a:bodyPr>
          <a:lstStyle/>
          <a:p>
            <a:pPr algn="l"/>
            <a:r>
              <a:rPr lang="en-US" sz="992" dirty="0">
                <a:solidFill>
                  <a:schemeClr val="tx1"/>
                </a:solidFill>
              </a:rPr>
              <a:t>Energy dispersion </a:t>
            </a:r>
            <a:r>
              <a:rPr lang="en-US" sz="992" dirty="0">
                <a:solidFill>
                  <a:schemeClr val="tx1"/>
                </a:solidFill>
                <a:latin typeface="Symbol" charset="2"/>
                <a:cs typeface="Symbol" charset="2"/>
              </a:rPr>
              <a:t>a</a:t>
            </a:r>
            <a:r>
              <a:rPr lang="en-US" sz="992" dirty="0">
                <a:solidFill>
                  <a:schemeClr val="tx1"/>
                </a:solidFill>
              </a:rPr>
              <a:t>  R</a:t>
            </a:r>
          </a:p>
          <a:p>
            <a:pPr algn="l"/>
            <a:r>
              <a:rPr lang="en-US" sz="992" dirty="0">
                <a:solidFill>
                  <a:schemeClr val="tx1"/>
                </a:solidFill>
              </a:rPr>
              <a:t>Focal length </a:t>
            </a:r>
            <a:r>
              <a:rPr lang="en-GB" sz="992" dirty="0">
                <a:solidFill>
                  <a:schemeClr val="tx1"/>
                </a:solidFill>
              </a:rPr>
              <a:t> = R/2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3181CA7-C2D4-A600-DF0F-16F782AFB9D5}"/>
              </a:ext>
            </a:extLst>
          </p:cNvPr>
          <p:cNvSpPr txBox="1"/>
          <p:nvPr/>
        </p:nvSpPr>
        <p:spPr>
          <a:xfrm>
            <a:off x="6645053" y="6808689"/>
            <a:ext cx="1335555" cy="49770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9311" tIns="19655" rIns="39311" bIns="19655">
            <a:spAutoFit/>
          </a:bodyPr>
          <a:lstStyle/>
          <a:p>
            <a:pPr algn="l"/>
            <a:r>
              <a:rPr lang="en-US" sz="992" dirty="0">
                <a:solidFill>
                  <a:schemeClr val="tx1"/>
                </a:solidFill>
                <a:latin typeface="Avenir Medium"/>
              </a:rPr>
              <a:t>The beam is shaped into an array of vertical beamlets</a:t>
            </a:r>
            <a:endParaRPr lang="en-GB" sz="992" dirty="0">
              <a:solidFill>
                <a:schemeClr val="tx1"/>
              </a:solidFill>
              <a:latin typeface="Avenir Medium"/>
            </a:endParaRPr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98EE7371-5A8C-3E16-6694-FC74BBECA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754" y="2804395"/>
            <a:ext cx="3795585" cy="41274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70A1181-C868-3B77-2423-0362987C4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870" y="3823962"/>
            <a:ext cx="2088291" cy="1560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580D9ABF-A884-2D37-51E4-D1DD2EBB4E6E}"/>
              </a:ext>
            </a:extLst>
          </p:cNvPr>
          <p:cNvCxnSpPr>
            <a:cxnSpLocks/>
          </p:cNvCxnSpPr>
          <p:nvPr/>
        </p:nvCxnSpPr>
        <p:spPr>
          <a:xfrm>
            <a:off x="6426675" y="6259857"/>
            <a:ext cx="1553933" cy="209991"/>
          </a:xfrm>
          <a:prstGeom prst="straightConnector1">
            <a:avLst/>
          </a:prstGeom>
          <a:noFill/>
          <a:ln w="38100" cap="flat">
            <a:solidFill>
              <a:schemeClr val="accent3"/>
            </a:solidFill>
            <a:prstDash val="solid"/>
            <a:round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68FA7B35-08C4-3BF1-C429-C2886C9B82B9}"/>
              </a:ext>
            </a:extLst>
          </p:cNvPr>
          <p:cNvSpPr txBox="1"/>
          <p:nvPr/>
        </p:nvSpPr>
        <p:spPr>
          <a:xfrm>
            <a:off x="2268853" y="5269527"/>
            <a:ext cx="1934752" cy="19236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9311" tIns="19655" rIns="39311" bIns="19655">
            <a:spAutoFit/>
          </a:bodyPr>
          <a:lstStyle/>
          <a:p>
            <a:r>
              <a:rPr lang="en-US" sz="992" dirty="0">
                <a:solidFill>
                  <a:schemeClr val="tx1"/>
                </a:solidFill>
                <a:latin typeface="Avenir Medium"/>
              </a:rPr>
              <a:t>Cylindrically bent Si crystal</a:t>
            </a:r>
            <a:endParaRPr lang="en-GB" sz="992" dirty="0">
              <a:solidFill>
                <a:schemeClr val="tx1"/>
              </a:solidFill>
              <a:latin typeface="Avenir Medium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6B53684-2599-7E80-1677-88EF53F9E544}"/>
              </a:ext>
            </a:extLst>
          </p:cNvPr>
          <p:cNvSpPr txBox="1"/>
          <p:nvPr/>
        </p:nvSpPr>
        <p:spPr>
          <a:xfrm rot="5400000">
            <a:off x="8180324" y="2065654"/>
            <a:ext cx="1158972" cy="169598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>
            <a:spAutoFit/>
          </a:bodyPr>
          <a:lstStyle/>
          <a:p>
            <a:r>
              <a:rPr lang="en-US" sz="1102" dirty="0">
                <a:solidFill>
                  <a:schemeClr val="tx1"/>
                </a:solidFill>
              </a:rPr>
              <a:t>Photon Energy (E)</a:t>
            </a: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856EA676-F2CB-254D-9CD1-33CD9DC41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372" y="2957112"/>
            <a:ext cx="1319519" cy="698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635B9CE2-D32B-C07E-4232-8C0A610B1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3847" y="2245990"/>
            <a:ext cx="1319519" cy="698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2B029DD3-3ECA-E297-905D-B078499655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9000"/>
          </a:blip>
          <a:stretch>
            <a:fillRect/>
          </a:stretch>
        </p:blipFill>
        <p:spPr>
          <a:xfrm>
            <a:off x="5006438" y="1222704"/>
            <a:ext cx="1344972" cy="711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5FC7A4D8-0E8A-9F9F-C139-51F8074232FD}"/>
              </a:ext>
            </a:extLst>
          </p:cNvPr>
          <p:cNvSpPr txBox="1"/>
          <p:nvPr/>
        </p:nvSpPr>
        <p:spPr>
          <a:xfrm>
            <a:off x="4941140" y="3373211"/>
            <a:ext cx="1385850" cy="2619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2" dirty="0">
                <a:solidFill>
                  <a:schemeClr val="tx1"/>
                </a:solidFill>
              </a:rPr>
              <a:t>scattering 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D4E5503-F143-4BCB-044A-E57DC8BBE5B5}"/>
              </a:ext>
            </a:extLst>
          </p:cNvPr>
          <p:cNvSpPr txBox="1"/>
          <p:nvPr/>
        </p:nvSpPr>
        <p:spPr>
          <a:xfrm>
            <a:off x="4914740" y="2678681"/>
            <a:ext cx="1385850" cy="2619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2" dirty="0">
                <a:solidFill>
                  <a:schemeClr val="tx1"/>
                </a:solidFill>
              </a:rPr>
              <a:t>refraction 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EE0755E-B715-B8E9-3EDA-E23D9540D346}"/>
              </a:ext>
            </a:extLst>
          </p:cNvPr>
          <p:cNvSpPr txBox="1"/>
          <p:nvPr/>
        </p:nvSpPr>
        <p:spPr>
          <a:xfrm>
            <a:off x="4954922" y="1900157"/>
            <a:ext cx="1385850" cy="2619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2" dirty="0">
                <a:solidFill>
                  <a:schemeClr val="tx1"/>
                </a:solidFill>
              </a:rPr>
              <a:t>absorption</a:t>
            </a:r>
          </a:p>
        </p:txBody>
      </p:sp>
      <p:sp>
        <p:nvSpPr>
          <p:cNvPr id="158" name="Down Arrow 157">
            <a:extLst>
              <a:ext uri="{FF2B5EF4-FFF2-40B4-BE49-F238E27FC236}">
                <a16:creationId xmlns:a16="http://schemas.microsoft.com/office/drawing/2014/main" id="{B8D6598F-6CDA-C08C-E1C3-B430028225B7}"/>
              </a:ext>
            </a:extLst>
          </p:cNvPr>
          <p:cNvSpPr/>
          <p:nvPr/>
        </p:nvSpPr>
        <p:spPr>
          <a:xfrm rot="10800000">
            <a:off x="7770617" y="2354026"/>
            <a:ext cx="226280" cy="424447"/>
          </a:xfrm>
          <a:prstGeom prst="downArrow">
            <a:avLst>
              <a:gd name="adj1" fmla="val 81438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2" dirty="0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7691B8A0-FAD5-355D-4B1B-E8413415EDFD}"/>
              </a:ext>
            </a:extLst>
          </p:cNvPr>
          <p:cNvSpPr/>
          <p:nvPr/>
        </p:nvSpPr>
        <p:spPr>
          <a:xfrm>
            <a:off x="6941444" y="1568157"/>
            <a:ext cx="1517356" cy="757523"/>
          </a:xfrm>
          <a:prstGeom prst="rect">
            <a:avLst/>
          </a:prstGeom>
          <a:gradFill flip="none" rotWithShape="1">
            <a:gsLst>
              <a:gs pos="0">
                <a:srgbClr val="FF0000">
                  <a:lumMod val="75000"/>
                  <a:lumOff val="25000"/>
                </a:srgbClr>
              </a:gs>
              <a:gs pos="22000">
                <a:srgbClr val="FFB100"/>
              </a:gs>
              <a:gs pos="62000">
                <a:srgbClr val="AAEC04"/>
              </a:gs>
              <a:gs pos="82000">
                <a:srgbClr val="008080"/>
              </a:gs>
              <a:gs pos="42000">
                <a:srgbClr val="F0F000"/>
              </a:gs>
              <a:gs pos="100000">
                <a:srgbClr val="0000F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2" dirty="0">
              <a:solidFill>
                <a:schemeClr val="tx1"/>
              </a:solidFill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22FE21B-E3A6-0839-18A0-C9290CFBAA83}"/>
              </a:ext>
            </a:extLst>
          </p:cNvPr>
          <p:cNvSpPr txBox="1"/>
          <p:nvPr/>
        </p:nvSpPr>
        <p:spPr>
          <a:xfrm>
            <a:off x="7087655" y="1232451"/>
            <a:ext cx="1564852" cy="2619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tx1"/>
                </a:solidFill>
              </a:rPr>
              <a:t>Horizontal Position (x)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18050FCF-2FED-EB78-BEA6-43BEFDE8C270}"/>
              </a:ext>
            </a:extLst>
          </p:cNvPr>
          <p:cNvCxnSpPr/>
          <p:nvPr/>
        </p:nvCxnSpPr>
        <p:spPr>
          <a:xfrm>
            <a:off x="8480924" y="1614752"/>
            <a:ext cx="288" cy="805606"/>
          </a:xfrm>
          <a:prstGeom prst="straightConnector1">
            <a:avLst/>
          </a:prstGeom>
          <a:ln w="38100">
            <a:solidFill>
              <a:schemeClr val="tx2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F02410EB-F57C-9E8D-56D3-9D8039AF5E9A}"/>
              </a:ext>
            </a:extLst>
          </p:cNvPr>
          <p:cNvCxnSpPr/>
          <p:nvPr/>
        </p:nvCxnSpPr>
        <p:spPr>
          <a:xfrm>
            <a:off x="6936881" y="1580655"/>
            <a:ext cx="1647843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Down Arrow 162">
            <a:extLst>
              <a:ext uri="{FF2B5EF4-FFF2-40B4-BE49-F238E27FC236}">
                <a16:creationId xmlns:a16="http://schemas.microsoft.com/office/drawing/2014/main" id="{FFC89A57-5B36-24FC-112F-1FE8FAF3E4CD}"/>
              </a:ext>
            </a:extLst>
          </p:cNvPr>
          <p:cNvSpPr/>
          <p:nvPr/>
        </p:nvSpPr>
        <p:spPr>
          <a:xfrm rot="5400000">
            <a:off x="6470164" y="1711351"/>
            <a:ext cx="216675" cy="443262"/>
          </a:xfrm>
          <a:prstGeom prst="downArrow">
            <a:avLst>
              <a:gd name="adj1" fmla="val 81438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2" dirty="0">
              <a:solidFill>
                <a:schemeClr val="tx1"/>
              </a:solidFill>
            </a:endParaRPr>
          </a:p>
        </p:txBody>
      </p:sp>
      <p:pic>
        <p:nvPicPr>
          <p:cNvPr id="164" name="Picture 163">
            <a:extLst>
              <a:ext uri="{FF2B5EF4-FFF2-40B4-BE49-F238E27FC236}">
                <a16:creationId xmlns:a16="http://schemas.microsoft.com/office/drawing/2014/main" id="{AE6244E7-19C3-9C30-B8EA-D556C9B2725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42000"/>
          </a:blip>
          <a:stretch>
            <a:fillRect/>
          </a:stretch>
        </p:blipFill>
        <p:spPr>
          <a:xfrm>
            <a:off x="7014650" y="1598057"/>
            <a:ext cx="1401182" cy="73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5" name="Rectangle 164">
            <a:extLst>
              <a:ext uri="{FF2B5EF4-FFF2-40B4-BE49-F238E27FC236}">
                <a16:creationId xmlns:a16="http://schemas.microsoft.com/office/drawing/2014/main" id="{1EA455B8-0C02-7791-313D-688E98CEA727}"/>
              </a:ext>
            </a:extLst>
          </p:cNvPr>
          <p:cNvSpPr/>
          <p:nvPr/>
        </p:nvSpPr>
        <p:spPr>
          <a:xfrm>
            <a:off x="622007" y="1109442"/>
            <a:ext cx="4409810" cy="27388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88989" indent="-188989">
              <a:buFont typeface="Arial"/>
              <a:buChar char="•"/>
            </a:pPr>
            <a:endParaRPr lang="en-GB" sz="1323" dirty="0">
              <a:solidFill>
                <a:schemeClr val="tx1"/>
              </a:solidFill>
              <a:latin typeface="Arial"/>
              <a:cs typeface="Arial"/>
            </a:endParaRPr>
          </a:p>
          <a:p>
            <a:pPr marL="188989" indent="-188989">
              <a:buFont typeface="Arial"/>
              <a:buChar char="•"/>
            </a:pPr>
            <a:r>
              <a:rPr lang="en-GB" sz="1323" dirty="0">
                <a:solidFill>
                  <a:schemeClr val="tx1"/>
                </a:solidFill>
                <a:latin typeface="Arial"/>
                <a:cs typeface="Arial"/>
              </a:rPr>
              <a:t>The absorbing mask forms vertical </a:t>
            </a:r>
            <a:r>
              <a:rPr lang="en-GB" sz="1323" dirty="0" err="1">
                <a:solidFill>
                  <a:schemeClr val="tx1"/>
                </a:solidFill>
                <a:latin typeface="Arial"/>
                <a:cs typeface="Arial"/>
              </a:rPr>
              <a:t>beamlets</a:t>
            </a:r>
            <a:endParaRPr lang="en-GB" sz="1323" dirty="0">
              <a:solidFill>
                <a:schemeClr val="tx1"/>
              </a:solidFill>
              <a:latin typeface="Arial"/>
              <a:cs typeface="Arial"/>
            </a:endParaRPr>
          </a:p>
          <a:p>
            <a:pPr marL="188989" indent="-188989">
              <a:buFont typeface="Arial"/>
              <a:buChar char="•"/>
            </a:pPr>
            <a:endParaRPr lang="en-GB" sz="1323" dirty="0">
              <a:solidFill>
                <a:schemeClr val="tx1"/>
              </a:solidFill>
              <a:latin typeface="Arial"/>
              <a:cs typeface="Arial"/>
            </a:endParaRPr>
          </a:p>
          <a:p>
            <a:pPr marL="188989" indent="-188989">
              <a:buFont typeface="Arial"/>
              <a:buChar char="•"/>
            </a:pPr>
            <a:r>
              <a:rPr lang="en-GB" sz="1323" dirty="0">
                <a:solidFill>
                  <a:schemeClr val="tx1"/>
                </a:solidFill>
                <a:latin typeface="Arial"/>
                <a:cs typeface="Arial"/>
              </a:rPr>
              <a:t>Each </a:t>
            </a:r>
            <a:r>
              <a:rPr lang="en-GB" sz="1323" dirty="0" err="1">
                <a:solidFill>
                  <a:schemeClr val="tx1"/>
                </a:solidFill>
                <a:latin typeface="Arial"/>
                <a:cs typeface="Arial"/>
              </a:rPr>
              <a:t>beamlet</a:t>
            </a:r>
            <a:r>
              <a:rPr lang="en-GB" sz="1323" dirty="0">
                <a:solidFill>
                  <a:schemeClr val="tx1"/>
                </a:solidFill>
                <a:latin typeface="Arial"/>
                <a:cs typeface="Arial"/>
              </a:rPr>
              <a:t>  is dispersed energetically in space, creating images whose vertical dimension is energy</a:t>
            </a:r>
          </a:p>
          <a:p>
            <a:pPr marL="188989" indent="-188989">
              <a:buFont typeface="Arial"/>
              <a:buChar char="•"/>
            </a:pPr>
            <a:endParaRPr lang="en-GB" sz="1323" dirty="0">
              <a:solidFill>
                <a:schemeClr val="tx1"/>
              </a:solidFill>
              <a:latin typeface="Arial"/>
              <a:cs typeface="Arial"/>
            </a:endParaRPr>
          </a:p>
          <a:p>
            <a:pPr marL="188989" indent="-188989">
              <a:buFont typeface="Arial"/>
              <a:buChar char="•"/>
            </a:pPr>
            <a:r>
              <a:rPr lang="en-GB" sz="1323" dirty="0">
                <a:solidFill>
                  <a:schemeClr val="tx1"/>
                </a:solidFill>
                <a:latin typeface="Arial"/>
                <a:cs typeface="Arial"/>
              </a:rPr>
              <a:t>For each energy the beam tracking reconstruction algorithm is applied and absorption, refraction and scattering images can be extracted</a:t>
            </a:r>
          </a:p>
          <a:p>
            <a:pPr marL="188989" indent="-188989">
              <a:buFont typeface="Arial"/>
              <a:buChar char="•"/>
            </a:pPr>
            <a:endParaRPr lang="en-GB" sz="1323" dirty="0">
              <a:solidFill>
                <a:schemeClr val="tx1"/>
              </a:solidFill>
              <a:latin typeface="Arial"/>
              <a:cs typeface="Arial"/>
            </a:endParaRPr>
          </a:p>
          <a:p>
            <a:pPr marL="188989" indent="-188989">
              <a:buFont typeface="Arial"/>
              <a:buChar char="•"/>
            </a:pPr>
            <a:r>
              <a:rPr lang="en-GB" sz="1323" dirty="0">
                <a:solidFill>
                  <a:schemeClr val="tx1"/>
                </a:solidFill>
                <a:latin typeface="Arial"/>
                <a:cs typeface="Arial"/>
              </a:rPr>
              <a:t> From the absorption images  spectral decomposition is obtained and from the refraction the phase image is retrieved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964156A-FD2D-64D8-39C2-5FF9E7195202}"/>
              </a:ext>
            </a:extLst>
          </p:cNvPr>
          <p:cNvCxnSpPr>
            <a:cxnSpLocks/>
          </p:cNvCxnSpPr>
          <p:nvPr/>
        </p:nvCxnSpPr>
        <p:spPr>
          <a:xfrm>
            <a:off x="7350635" y="4957913"/>
            <a:ext cx="797966" cy="125995"/>
          </a:xfrm>
          <a:prstGeom prst="straightConnector1">
            <a:avLst/>
          </a:prstGeom>
          <a:noFill/>
          <a:ln w="38100" cap="flat">
            <a:solidFill>
              <a:schemeClr val="accent3"/>
            </a:solidFill>
            <a:prstDash val="solid"/>
            <a:round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E6CF0223-EC79-7F0B-EDCF-09A974CF4198}"/>
              </a:ext>
            </a:extLst>
          </p:cNvPr>
          <p:cNvSpPr txBox="1"/>
          <p:nvPr/>
        </p:nvSpPr>
        <p:spPr>
          <a:xfrm>
            <a:off x="8190599" y="4999911"/>
            <a:ext cx="1335555" cy="19236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9311" tIns="19655" rIns="39311" bIns="19655">
            <a:spAutoFit/>
          </a:bodyPr>
          <a:lstStyle/>
          <a:p>
            <a:pPr algn="l"/>
            <a:r>
              <a:rPr lang="en-US" sz="992" dirty="0">
                <a:solidFill>
                  <a:schemeClr val="tx1"/>
                </a:solidFill>
                <a:latin typeface="Avenir Medium"/>
              </a:rPr>
              <a:t>Line focus</a:t>
            </a:r>
            <a:endParaRPr lang="en-GB" sz="992" dirty="0">
              <a:solidFill>
                <a:schemeClr val="tx1"/>
              </a:solidFill>
              <a:latin typeface="Avenir Medium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41A4505A-2490-3241-14F8-B3D5DEB9AC05}"/>
              </a:ext>
            </a:extLst>
          </p:cNvPr>
          <p:cNvSpPr/>
          <p:nvPr/>
        </p:nvSpPr>
        <p:spPr>
          <a:xfrm>
            <a:off x="553180" y="6620215"/>
            <a:ext cx="5039783" cy="431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en-US" sz="1323" baseline="30000" dirty="0">
                <a:solidFill>
                  <a:schemeClr val="accent6">
                    <a:lumMod val="75000"/>
                  </a:schemeClr>
                </a:solidFill>
              </a:rPr>
              <a:t>Zhu Y. et al., Physics in Medicine &amp; Biology, 59.10, 2485 (2014)  </a:t>
            </a:r>
          </a:p>
          <a:p>
            <a:r>
              <a:rPr lang="en-US" sz="1323" baseline="30000" dirty="0" err="1">
                <a:solidFill>
                  <a:schemeClr val="accent6">
                    <a:lumMod val="75000"/>
                  </a:schemeClr>
                </a:solidFill>
              </a:rPr>
              <a:t>Bassey</a:t>
            </a:r>
            <a:r>
              <a:rPr lang="en-US" sz="1323" baseline="30000" dirty="0">
                <a:solidFill>
                  <a:schemeClr val="accent6">
                    <a:lumMod val="75000"/>
                  </a:schemeClr>
                </a:solidFill>
              </a:rPr>
              <a:t> B. et al., Physics in Medicine &amp; Biology,61, 8180 (2016)</a:t>
            </a:r>
            <a:endParaRPr lang="en-US" sz="132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219E9ED5-DB99-C040-B6DF-8FC3B674DE41}"/>
              </a:ext>
            </a:extLst>
          </p:cNvPr>
          <p:cNvSpPr/>
          <p:nvPr/>
        </p:nvSpPr>
        <p:spPr>
          <a:xfrm>
            <a:off x="378935" y="5671883"/>
            <a:ext cx="4115823" cy="601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sz="1102" dirty="0">
                <a:solidFill>
                  <a:schemeClr val="tx1"/>
                </a:solidFill>
                <a:latin typeface="Arial"/>
                <a:cs typeface="Arial"/>
              </a:rPr>
              <a:t>The crystal has an asymmetry angle  chosen to match  polychromatic and geometrical focus (“magic condition”) optimizing energy resolution</a:t>
            </a: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18436F0B-613A-D888-CBF6-AB1CBF6CC3F2}"/>
              </a:ext>
            </a:extLst>
          </p:cNvPr>
          <p:cNvCxnSpPr/>
          <p:nvPr/>
        </p:nvCxnSpPr>
        <p:spPr>
          <a:xfrm>
            <a:off x="9712174" y="1284215"/>
            <a:ext cx="965958" cy="9659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65B74E40-6AFF-6F37-91E7-AB5B9EC0C8E7}"/>
              </a:ext>
            </a:extLst>
          </p:cNvPr>
          <p:cNvSpPr txBox="1"/>
          <p:nvPr/>
        </p:nvSpPr>
        <p:spPr>
          <a:xfrm>
            <a:off x="8998205" y="948230"/>
            <a:ext cx="901209" cy="3297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543" dirty="0">
                <a:solidFill>
                  <a:schemeClr val="tx1"/>
                </a:solidFill>
              </a:rPr>
              <a:t>detector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D4874C34-23E3-8DC7-65C2-22853353AFA7}"/>
              </a:ext>
            </a:extLst>
          </p:cNvPr>
          <p:cNvSpPr txBox="1"/>
          <p:nvPr/>
        </p:nvSpPr>
        <p:spPr>
          <a:xfrm>
            <a:off x="11224109" y="906231"/>
            <a:ext cx="811441" cy="3297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543" dirty="0">
                <a:solidFill>
                  <a:schemeClr val="tx1"/>
                </a:solidFill>
              </a:rPr>
              <a:t>crystal 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EBF477FA-4E2C-0B64-DD5D-7D4CA883A3B2}"/>
              </a:ext>
            </a:extLst>
          </p:cNvPr>
          <p:cNvCxnSpPr/>
          <p:nvPr/>
        </p:nvCxnSpPr>
        <p:spPr>
          <a:xfrm flipH="1">
            <a:off x="11518096" y="1200219"/>
            <a:ext cx="219678" cy="11693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1CC05001-C4CB-0A1E-8EF9-D15E42C7C6A3}"/>
              </a:ext>
            </a:extLst>
          </p:cNvPr>
          <p:cNvSpPr txBox="1"/>
          <p:nvPr/>
        </p:nvSpPr>
        <p:spPr>
          <a:xfrm>
            <a:off x="12484055" y="948230"/>
            <a:ext cx="713657" cy="3297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543" dirty="0">
                <a:solidFill>
                  <a:schemeClr val="tx1"/>
                </a:solidFill>
              </a:rPr>
              <a:t>mask 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BB7C81C9-1B86-44A8-1A4C-FF1A70451025}"/>
              </a:ext>
            </a:extLst>
          </p:cNvPr>
          <p:cNvCxnSpPr/>
          <p:nvPr/>
        </p:nvCxnSpPr>
        <p:spPr>
          <a:xfrm flipH="1">
            <a:off x="12190067" y="1284215"/>
            <a:ext cx="461980" cy="12113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F25DC24A-B38A-C898-8134-E27CA2BB42C9}"/>
              </a:ext>
            </a:extLst>
          </p:cNvPr>
          <p:cNvCxnSpPr/>
          <p:nvPr/>
        </p:nvCxnSpPr>
        <p:spPr>
          <a:xfrm flipH="1" flipV="1">
            <a:off x="12643265" y="2629745"/>
            <a:ext cx="839963" cy="41997"/>
          </a:xfrm>
          <a:prstGeom prst="straightConnector1">
            <a:avLst/>
          </a:prstGeom>
          <a:ln w="28575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898B0EDC-18AB-B3DE-AD44-E58FAAF4D9AA}"/>
              </a:ext>
            </a:extLst>
          </p:cNvPr>
          <p:cNvSpPr txBox="1"/>
          <p:nvPr/>
        </p:nvSpPr>
        <p:spPr>
          <a:xfrm>
            <a:off x="12811258" y="2335758"/>
            <a:ext cx="713969" cy="261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2" dirty="0">
                <a:solidFill>
                  <a:schemeClr val="tx1"/>
                </a:solidFill>
              </a:rPr>
              <a:t>beam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AE12DB-F8DF-9955-5E08-95EA0D4A3F9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4641" t="29010" r="24342" b="27591"/>
          <a:stretch/>
        </p:blipFill>
        <p:spPr>
          <a:xfrm>
            <a:off x="9274883" y="5461891"/>
            <a:ext cx="2545043" cy="14699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68DF93-A5C4-9A12-6A30-13104BE836D6}"/>
                  </a:ext>
                </a:extLst>
              </p:cNvPr>
              <p:cNvSpPr txBox="1"/>
              <p:nvPr/>
            </p:nvSpPr>
            <p:spPr>
              <a:xfrm>
                <a:off x="9509597" y="6853980"/>
                <a:ext cx="1542345" cy="30777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(≤</m:t>
                    </m:r>
                    <m:r>
                      <a:rPr lang="en-US" sz="1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materials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68DF93-A5C4-9A12-6A30-13104BE83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9597" y="6853980"/>
                <a:ext cx="154234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6B2B4E-8BA3-1BAB-3157-052625CEA77A}"/>
                  </a:ext>
                </a:extLst>
              </p:cNvPr>
              <p:cNvSpPr txBox="1"/>
              <p:nvPr/>
            </p:nvSpPr>
            <p:spPr>
              <a:xfrm rot="16200000">
                <a:off x="8180494" y="6049877"/>
                <a:ext cx="1652888" cy="30777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chemeClr val="tx1"/>
                    </a:solidFill>
                  </a:rPr>
                  <a:t> energy channels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6B2B4E-8BA3-1BAB-3157-052625CEA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180494" y="6049877"/>
                <a:ext cx="165288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B75E980-5D25-7E64-F538-169DED868F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11117" y="5993996"/>
            <a:ext cx="1007957" cy="4059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4AA1B7-7FD5-513E-8890-BC0F2467F21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9775" r="39844"/>
          <a:stretch/>
        </p:blipFill>
        <p:spPr>
          <a:xfrm>
            <a:off x="12009068" y="6801453"/>
            <a:ext cx="1285958" cy="461980"/>
          </a:xfrm>
          <a:prstGeom prst="rect">
            <a:avLst/>
          </a:prstGeom>
        </p:spPr>
      </p:pic>
      <p:sp>
        <p:nvSpPr>
          <p:cNvPr id="15" name="Arrow: Right 51">
            <a:extLst>
              <a:ext uri="{FF2B5EF4-FFF2-40B4-BE49-F238E27FC236}">
                <a16:creationId xmlns:a16="http://schemas.microsoft.com/office/drawing/2014/main" id="{09F17CA5-6C7F-DEC8-A516-07DE98D970E0}"/>
              </a:ext>
            </a:extLst>
          </p:cNvPr>
          <p:cNvSpPr/>
          <p:nvPr/>
        </p:nvSpPr>
        <p:spPr>
          <a:xfrm rot="5400000">
            <a:off x="12462229" y="6469379"/>
            <a:ext cx="379633" cy="2320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46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782347-934A-78C5-41EF-7589EB0C9B3A}"/>
              </a:ext>
            </a:extLst>
          </p:cNvPr>
          <p:cNvSpPr txBox="1"/>
          <p:nvPr/>
        </p:nvSpPr>
        <p:spPr>
          <a:xfrm>
            <a:off x="8288311" y="7175120"/>
            <a:ext cx="5871595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tx1"/>
                </a:solidFill>
              </a:rPr>
              <a:t>Inversion performed through least-squares</a:t>
            </a:r>
          </a:p>
        </p:txBody>
      </p:sp>
    </p:spTree>
    <p:extLst>
      <p:ext uri="{BB962C8B-B14F-4D97-AF65-F5344CB8AC3E}">
        <p14:creationId xmlns:p14="http://schemas.microsoft.com/office/powerpoint/2010/main" val="122145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4" grpId="0"/>
      <p:bldP spid="145" grpId="0"/>
      <p:bldP spid="149" grpId="0"/>
      <p:bldP spid="1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2C567-B31F-4F4F-184C-23E1C3AF1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5E56A-EB57-EF70-5216-1AAE7E11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373BF9-233B-4B16-8ECD-F36581BF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2D18D-CBA2-2A40-99B4-E427E7B5D84D}" type="datetime1">
              <a:rPr lang="en-US" smtClean="0"/>
              <a:pPr>
                <a:defRPr/>
              </a:pPr>
              <a:t>10/18/26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A88F85-7727-1EF1-9D15-B217F79F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B7286-4E9B-68CB-EB7F-9D0BA1836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07ABA-1950-FE48-AFE6-52EF113A59E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27FD625-A914-4B35-9540-A80767C8F989}"/>
              </a:ext>
            </a:extLst>
          </p:cNvPr>
          <p:cNvSpPr/>
          <p:nvPr/>
        </p:nvSpPr>
        <p:spPr>
          <a:xfrm>
            <a:off x="176" y="-1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ADD66F1-41E8-901F-B92F-2FCDA67C73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861"/>
          <a:stretch/>
        </p:blipFill>
        <p:spPr>
          <a:xfrm>
            <a:off x="4099405" y="103983"/>
            <a:ext cx="9340193" cy="6591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F8BB1-CA6E-3D7D-64A1-BE1C86245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" y="4082862"/>
            <a:ext cx="4635924" cy="34944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99AD99-2A4C-2FDC-87EA-3F5E4997F9A3}"/>
              </a:ext>
            </a:extLst>
          </p:cNvPr>
          <p:cNvSpPr/>
          <p:nvPr/>
        </p:nvSpPr>
        <p:spPr>
          <a:xfrm>
            <a:off x="1760265" y="4381906"/>
            <a:ext cx="1251021" cy="2624795"/>
          </a:xfrm>
          <a:prstGeom prst="rect">
            <a:avLst/>
          </a:prstGeom>
          <a:gradFill>
            <a:gsLst>
              <a:gs pos="0">
                <a:srgbClr val="FF0000">
                  <a:alpha val="48000"/>
                </a:srgbClr>
              </a:gs>
              <a:gs pos="50000">
                <a:srgbClr val="FFFF00">
                  <a:alpha val="38000"/>
                </a:srgb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8620" tIns="39311" rIns="78620" bIns="39311" rtlCol="0" anchor="ctr"/>
          <a:lstStyle/>
          <a:p>
            <a:pPr algn="ctr"/>
            <a:endParaRPr lang="en-US" sz="2646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CC3CFB-CECA-618A-42A6-248181594E37}"/>
              </a:ext>
            </a:extLst>
          </p:cNvPr>
          <p:cNvSpPr/>
          <p:nvPr/>
        </p:nvSpPr>
        <p:spPr>
          <a:xfrm>
            <a:off x="8445631" y="52657"/>
            <a:ext cx="4993967" cy="928356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24E40F-8322-D688-C67A-758DD242A5F8}"/>
              </a:ext>
            </a:extLst>
          </p:cNvPr>
          <p:cNvSpPr txBox="1"/>
          <p:nvPr/>
        </p:nvSpPr>
        <p:spPr>
          <a:xfrm>
            <a:off x="149961" y="150491"/>
            <a:ext cx="5351145" cy="43165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205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Multi material tomographic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281514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8F39F-E505-BB7A-0512-5ADDCB379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A6FB-E76E-6E06-095C-B0FFC670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3D6D0-4E8F-0E45-0959-7029B0466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2D18D-CBA2-2A40-99B4-E427E7B5D84D}" type="datetime1">
              <a:rPr lang="en-US" smtClean="0"/>
              <a:pPr>
                <a:defRPr/>
              </a:pPr>
              <a:t>10/18/26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73C36-9F61-2D2E-4724-E1A2707C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D310F1-F4DD-A3D8-097D-12070007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07ABA-1950-FE48-AFE6-52EF113A59E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48FBB68-C350-08B2-F092-7FB68D2BB757}"/>
              </a:ext>
            </a:extLst>
          </p:cNvPr>
          <p:cNvSpPr/>
          <p:nvPr/>
        </p:nvSpPr>
        <p:spPr>
          <a:xfrm>
            <a:off x="176" y="-1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BA7909-FEC9-675B-99AE-D70E0A496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59" y="107428"/>
            <a:ext cx="5832648" cy="74810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12D58F-47C2-082E-14A0-2481DE65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886" y="119184"/>
            <a:ext cx="6644235" cy="683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55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01673-398B-63EE-5BEC-2526B8382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DDCE4-BDF8-18C1-30F0-4A5CD3C5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,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FBF50F-353F-B101-B846-4491D3A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43963-FE18-A604-A3B4-6B4069A1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07ABA-1950-FE48-AFE6-52EF113A59E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74FF14D-0569-E359-D645-8B649FA5654B}"/>
              </a:ext>
            </a:extLst>
          </p:cNvPr>
          <p:cNvSpPr/>
          <p:nvPr/>
        </p:nvSpPr>
        <p:spPr>
          <a:xfrm>
            <a:off x="176" y="-1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pic>
        <p:nvPicPr>
          <p:cNvPr id="11" name="Picture 10" descr="A close up of a cell&#10;&#10;Description automatically generated">
            <a:extLst>
              <a:ext uri="{FF2B5EF4-FFF2-40B4-BE49-F238E27FC236}">
                <a16:creationId xmlns:a16="http://schemas.microsoft.com/office/drawing/2014/main" id="{8CC57454-4400-B1A4-592D-AF1201600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39" y="3820638"/>
            <a:ext cx="2281794" cy="22817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EA082A-07FC-DAA0-737B-59B122FE97F5}"/>
              </a:ext>
            </a:extLst>
          </p:cNvPr>
          <p:cNvSpPr txBox="1"/>
          <p:nvPr/>
        </p:nvSpPr>
        <p:spPr>
          <a:xfrm>
            <a:off x="227246" y="6693464"/>
            <a:ext cx="8162388" cy="652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Parameters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: 1480 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proj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 over 360 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deg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, 250 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ms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 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exp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 time/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proj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, focus-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crystal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 24.5 cm, sample-detector 68.5cm, mask 10um aperture, 70um pitch, 7 </a:t>
            </a:r>
            <a:r>
              <a:rPr lang="it-IT" sz="1213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dithering</a:t>
            </a:r>
            <a:r>
              <a:rPr lang="it-IT" sz="1213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 steps</a:t>
            </a:r>
          </a:p>
          <a:p>
            <a:pPr marL="314982" indent="-314982">
              <a:buFont typeface="Arial"/>
              <a:buChar char="•"/>
            </a:pPr>
            <a:endParaRPr lang="it-IT" sz="1213" dirty="0">
              <a:solidFill>
                <a:schemeClr val="accent1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E4B9F3-ADAD-0214-3859-0163D5B811A8}"/>
              </a:ext>
            </a:extLst>
          </p:cNvPr>
          <p:cNvSpPr txBox="1"/>
          <p:nvPr/>
        </p:nvSpPr>
        <p:spPr>
          <a:xfrm>
            <a:off x="2940050" y="3298434"/>
            <a:ext cx="1813317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attenuation  above k-edge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4BE40-08DE-78DE-4CEC-9F8771BF677A}"/>
              </a:ext>
            </a:extLst>
          </p:cNvPr>
          <p:cNvSpPr txBox="1"/>
          <p:nvPr/>
        </p:nvSpPr>
        <p:spPr>
          <a:xfrm>
            <a:off x="5608615" y="3298434"/>
            <a:ext cx="1760418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attenuation below k-edge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B432CD-8EE7-7EE5-498C-0E88E5825991}"/>
              </a:ext>
            </a:extLst>
          </p:cNvPr>
          <p:cNvSpPr txBox="1"/>
          <p:nvPr/>
        </p:nvSpPr>
        <p:spPr>
          <a:xfrm>
            <a:off x="5851817" y="5860324"/>
            <a:ext cx="1218603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scattering image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2D2B75-885B-F244-F3EB-B6BC168A02C3}"/>
              </a:ext>
            </a:extLst>
          </p:cNvPr>
          <p:cNvSpPr txBox="1"/>
          <p:nvPr/>
        </p:nvSpPr>
        <p:spPr>
          <a:xfrm>
            <a:off x="3528025" y="5860324"/>
            <a:ext cx="1031051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phase  image</a:t>
            </a:r>
          </a:p>
        </p:txBody>
      </p:sp>
      <p:sp>
        <p:nvSpPr>
          <p:cNvPr id="17" name="CustomShape 2">
            <a:extLst>
              <a:ext uri="{FF2B5EF4-FFF2-40B4-BE49-F238E27FC236}">
                <a16:creationId xmlns:a16="http://schemas.microsoft.com/office/drawing/2014/main" id="{18AF21A9-B97E-2BA0-23E0-1C1E35D8706C}"/>
              </a:ext>
            </a:extLst>
          </p:cNvPr>
          <p:cNvSpPr/>
          <p:nvPr/>
        </p:nvSpPr>
        <p:spPr>
          <a:xfrm>
            <a:off x="2389961" y="67813"/>
            <a:ext cx="9805942" cy="3908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49604" rIns="99208" bIns="49604"/>
          <a:lstStyle/>
          <a:p>
            <a:pPr>
              <a:spcBef>
                <a:spcPts val="1213"/>
              </a:spcBef>
            </a:pPr>
            <a:r>
              <a:rPr lang="en-US" sz="3086" spc="-1" dirty="0">
                <a:latin typeface="Calibri"/>
              </a:rPr>
              <a:t>First experimental results: human thyroid sample</a:t>
            </a:r>
            <a:endParaRPr lang="en-US" sz="3086" spc="-1" dirty="0"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C50868-8A36-8AFB-1450-7D07A0453AF8}"/>
              </a:ext>
            </a:extLst>
          </p:cNvPr>
          <p:cNvSpPr txBox="1"/>
          <p:nvPr/>
        </p:nvSpPr>
        <p:spPr>
          <a:xfrm>
            <a:off x="667690" y="588726"/>
            <a:ext cx="11020072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46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Post-processed images of a paraffin-embedded human thyroid sample with nodular neoplastic follicular  carcinoma</a:t>
            </a:r>
          </a:p>
        </p:txBody>
      </p:sp>
      <p:pic>
        <p:nvPicPr>
          <p:cNvPr id="20" name="Picture 19" descr="A close-up of a ct scan&#10;&#10;Description automatically generated">
            <a:extLst>
              <a:ext uri="{FF2B5EF4-FFF2-40B4-BE49-F238E27FC236}">
                <a16:creationId xmlns:a16="http://schemas.microsoft.com/office/drawing/2014/main" id="{03034F82-4F79-535E-1356-ABBE0F6CD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0" y="1281322"/>
            <a:ext cx="2267903" cy="2267903"/>
          </a:xfrm>
          <a:prstGeom prst="rect">
            <a:avLst/>
          </a:prstGeom>
        </p:spPr>
      </p:pic>
      <p:pic>
        <p:nvPicPr>
          <p:cNvPr id="21" name="Picture 20" descr="A close-up of a ct scan&#10;&#10;Description automatically generated">
            <a:extLst>
              <a:ext uri="{FF2B5EF4-FFF2-40B4-BE49-F238E27FC236}">
                <a16:creationId xmlns:a16="http://schemas.microsoft.com/office/drawing/2014/main" id="{D597F7E5-BAC5-08AC-94F3-6E9EF2965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922" y="1281322"/>
            <a:ext cx="2267903" cy="2267903"/>
          </a:xfrm>
          <a:prstGeom prst="rect">
            <a:avLst/>
          </a:prstGeom>
        </p:spPr>
      </p:pic>
      <p:pic>
        <p:nvPicPr>
          <p:cNvPr id="22" name="Picture 21" descr="A black circle with white lines&#10;&#10;Description automatically generated">
            <a:extLst>
              <a:ext uri="{FF2B5EF4-FFF2-40B4-BE49-F238E27FC236}">
                <a16:creationId xmlns:a16="http://schemas.microsoft.com/office/drawing/2014/main" id="{D7CCA23D-5CDC-74F6-DF67-E3F6D5DB4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922" y="3801214"/>
            <a:ext cx="2281794" cy="22817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D718746-CD8B-0594-244E-6780510C3E11}"/>
              </a:ext>
            </a:extLst>
          </p:cNvPr>
          <p:cNvSpPr txBox="1"/>
          <p:nvPr/>
        </p:nvSpPr>
        <p:spPr>
          <a:xfrm>
            <a:off x="227246" y="6417358"/>
            <a:ext cx="9037248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23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Tomographic slice acquired at the iodine k-edge with Si (1-10) bent crystal and absorbing mask with 10</a:t>
            </a:r>
            <a:r>
              <a:rPr lang="en-US" sz="1323" dirty="0">
                <a:solidFill>
                  <a:schemeClr val="accent1">
                    <a:lumMod val="40000"/>
                    <a:lumOff val="60000"/>
                  </a:schemeClr>
                </a:solidFill>
                <a:latin typeface="Symbol" charset="2"/>
                <a:cs typeface="Symbol" charset="2"/>
              </a:rPr>
              <a:t>m</a:t>
            </a:r>
            <a:r>
              <a:rPr lang="en-US" sz="1323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 aperture</a:t>
            </a:r>
          </a:p>
          <a:p>
            <a:pPr algn="just"/>
            <a:r>
              <a:rPr lang="en-US" sz="1323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pic>
        <p:nvPicPr>
          <p:cNvPr id="25" name="Picture 24" descr="A close-up of a microscope&#10;&#10;Description automatically generated">
            <a:extLst>
              <a:ext uri="{FF2B5EF4-FFF2-40B4-BE49-F238E27FC236}">
                <a16:creationId xmlns:a16="http://schemas.microsoft.com/office/drawing/2014/main" id="{C93DBAF4-AD87-B191-ECA6-FBE18497D9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03" y="1382386"/>
            <a:ext cx="2267903" cy="2267903"/>
          </a:xfrm>
          <a:prstGeom prst="rect">
            <a:avLst/>
          </a:prstGeom>
        </p:spPr>
      </p:pic>
      <p:pic>
        <p:nvPicPr>
          <p:cNvPr id="26" name="Picture 25" descr="A close-up of a black and white image&#10;&#10;Description automatically generated">
            <a:extLst>
              <a:ext uri="{FF2B5EF4-FFF2-40B4-BE49-F238E27FC236}">
                <a16:creationId xmlns:a16="http://schemas.microsoft.com/office/drawing/2014/main" id="{34C918DB-54AB-FB9C-63C9-29652E1E6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06" y="3758088"/>
            <a:ext cx="2386993" cy="238699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DC4400-27AF-1455-3621-C93AB93F4697}"/>
              </a:ext>
            </a:extLst>
          </p:cNvPr>
          <p:cNvSpPr txBox="1"/>
          <p:nvPr/>
        </p:nvSpPr>
        <p:spPr>
          <a:xfrm>
            <a:off x="5796366" y="3242927"/>
            <a:ext cx="1015021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/>
              <a:t> tissue image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BB5CCA-6FAA-33F1-943B-1647DD732A86}"/>
              </a:ext>
            </a:extLst>
          </p:cNvPr>
          <p:cNvSpPr txBox="1"/>
          <p:nvPr/>
        </p:nvSpPr>
        <p:spPr>
          <a:xfrm>
            <a:off x="5907602" y="5722008"/>
            <a:ext cx="1024639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/>
              <a:t> iodine image</a:t>
            </a:r>
          </a:p>
        </p:txBody>
      </p:sp>
      <p:pic>
        <p:nvPicPr>
          <p:cNvPr id="32" name="Picture 31" descr="A close-up of a ct scan&#10;&#10;Description automatically generated">
            <a:extLst>
              <a:ext uri="{FF2B5EF4-FFF2-40B4-BE49-F238E27FC236}">
                <a16:creationId xmlns:a16="http://schemas.microsoft.com/office/drawing/2014/main" id="{08BD147C-8524-7767-32A5-7692550206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36" y="1002235"/>
            <a:ext cx="4111390" cy="411139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C6A77CE-2E56-DBB1-7511-CBE0383270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28005" y="1146859"/>
            <a:ext cx="1161950" cy="310786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6A5E578-F4CE-3F9F-B5D9-E6B90BE2057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8481" t="7002" r="61228" b="8005"/>
          <a:stretch/>
        </p:blipFill>
        <p:spPr>
          <a:xfrm>
            <a:off x="12430135" y="1361341"/>
            <a:ext cx="278934" cy="275634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26AE7F9-C869-283B-88BA-68C7613F08F2}"/>
              </a:ext>
            </a:extLst>
          </p:cNvPr>
          <p:cNvSpPr txBox="1"/>
          <p:nvPr/>
        </p:nvSpPr>
        <p:spPr>
          <a:xfrm>
            <a:off x="8321827" y="5558042"/>
            <a:ext cx="4247775" cy="151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23" dirty="0"/>
              <a:t>Nodular neoplastic follicular  carcinoma  with well-defined margins not containing iodine.</a:t>
            </a:r>
          </a:p>
          <a:p>
            <a:pPr algn="just"/>
            <a:endParaRPr lang="en-US" sz="1323" dirty="0"/>
          </a:p>
          <a:p>
            <a:pPr algn="just"/>
            <a:r>
              <a:rPr lang="en-US" sz="1323" dirty="0"/>
              <a:t>Around the lesion appears the thyroid parenchyma, with distribution in follicles, the areas where thyroglobulin accumulates containing iodine. This is confirmed in the iodine image.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06ED80-40EF-FAA3-6D52-3B0B40A7AE67}"/>
              </a:ext>
            </a:extLst>
          </p:cNvPr>
          <p:cNvSpPr txBox="1"/>
          <p:nvPr/>
        </p:nvSpPr>
        <p:spPr>
          <a:xfrm>
            <a:off x="8317248" y="5049141"/>
            <a:ext cx="425235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/>
              <a:t>distinctions in iodine concentration between healthy and unhealthy thyroid tissues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A56859-0FA4-644C-4DA6-8556D5899AC8}"/>
              </a:ext>
            </a:extLst>
          </p:cNvPr>
          <p:cNvSpPr txBox="1"/>
          <p:nvPr/>
        </p:nvSpPr>
        <p:spPr>
          <a:xfrm>
            <a:off x="247737" y="3339428"/>
            <a:ext cx="1813317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attenuation  above k-edge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C0D9D4-B255-4C0D-F82B-D5501F136838}"/>
              </a:ext>
            </a:extLst>
          </p:cNvPr>
          <p:cNvSpPr txBox="1"/>
          <p:nvPr/>
        </p:nvSpPr>
        <p:spPr>
          <a:xfrm>
            <a:off x="2916301" y="3339428"/>
            <a:ext cx="1760418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attenuation below k-edge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52CA90-660C-8586-E795-99A2D29BA56E}"/>
              </a:ext>
            </a:extLst>
          </p:cNvPr>
          <p:cNvSpPr txBox="1"/>
          <p:nvPr/>
        </p:nvSpPr>
        <p:spPr>
          <a:xfrm>
            <a:off x="3159503" y="5901318"/>
            <a:ext cx="1218603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scattering image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348093F-A30F-3564-7228-BA8B2C05A736}"/>
              </a:ext>
            </a:extLst>
          </p:cNvPr>
          <p:cNvSpPr txBox="1"/>
          <p:nvPr/>
        </p:nvSpPr>
        <p:spPr>
          <a:xfrm>
            <a:off x="835711" y="5901318"/>
            <a:ext cx="1031051" cy="261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2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phase  image</a:t>
            </a:r>
          </a:p>
        </p:txBody>
      </p:sp>
    </p:spTree>
    <p:extLst>
      <p:ext uri="{BB962C8B-B14F-4D97-AF65-F5344CB8AC3E}">
        <p14:creationId xmlns:p14="http://schemas.microsoft.com/office/powerpoint/2010/main" val="183769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8412-644C-9ED6-3E17-5DD60DA1B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371CB-9DC1-88FF-5964-E624A35F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7D18-A903-6D67-105B-46319136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B25016C-2C03-3B3C-E908-A66542C8DE05}"/>
              </a:ext>
            </a:extLst>
          </p:cNvPr>
          <p:cNvSpPr/>
          <p:nvPr/>
        </p:nvSpPr>
        <p:spPr>
          <a:xfrm>
            <a:off x="48846" y="27172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C159A1-4BE7-1D88-4EC2-CC6924C7CAF2}"/>
              </a:ext>
            </a:extLst>
          </p:cNvPr>
          <p:cNvSpPr txBox="1"/>
          <p:nvPr/>
        </p:nvSpPr>
        <p:spPr>
          <a:xfrm>
            <a:off x="959247" y="27172"/>
            <a:ext cx="3493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Translation to the lab 1)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A0598-5A27-EBC9-746F-C5AC6D2A7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87" y="525562"/>
            <a:ext cx="6452400" cy="5295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4348B6-0779-3BFE-AC19-6BE05B319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967" y="457051"/>
            <a:ext cx="4636554" cy="46862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0799DE-216C-B30C-1799-C91742EA6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9558" y="5767203"/>
            <a:ext cx="1689100" cy="1765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A3717F-5C5E-74CE-1302-B61DAF76E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583" y="5903245"/>
            <a:ext cx="3207952" cy="17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6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1F8D7-6DFD-6840-45B5-C00AD54B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FD2A9-7E81-62EA-492B-4135C0856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FB41A4-7BAB-E6C3-CA31-2E7F775F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3CB4AF-5155-A4E1-C18A-E789B57F55F8}"/>
              </a:ext>
            </a:extLst>
          </p:cNvPr>
          <p:cNvSpPr/>
          <p:nvPr/>
        </p:nvSpPr>
        <p:spPr>
          <a:xfrm>
            <a:off x="0" y="-35563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CB0A94-6BF1-F5F9-50C8-21DF9B731722}"/>
              </a:ext>
            </a:extLst>
          </p:cNvPr>
          <p:cNvSpPr txBox="1"/>
          <p:nvPr/>
        </p:nvSpPr>
        <p:spPr>
          <a:xfrm>
            <a:off x="959247" y="27172"/>
            <a:ext cx="7002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Translation to the lab 2) liquid metal jet x-ray tube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4A403EC-E7E8-C9D0-A67E-3C87E724A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47" y="642346"/>
            <a:ext cx="11974576" cy="652186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25BB573-7C5F-8458-1D40-B563ED4093ED}"/>
              </a:ext>
            </a:extLst>
          </p:cNvPr>
          <p:cNvSpPr txBox="1"/>
          <p:nvPr/>
        </p:nvSpPr>
        <p:spPr>
          <a:xfrm>
            <a:off x="2975471" y="2771725"/>
            <a:ext cx="238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CITIUS / RIKEN</a:t>
            </a:r>
          </a:p>
        </p:txBody>
      </p:sp>
    </p:spTree>
    <p:extLst>
      <p:ext uri="{BB962C8B-B14F-4D97-AF65-F5344CB8AC3E}">
        <p14:creationId xmlns:p14="http://schemas.microsoft.com/office/powerpoint/2010/main" val="692142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033EC-D8C2-3AB0-B484-9C3A6E166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F0983-2548-A25F-77F6-F5EDD151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3B8768-310A-F95B-28AC-807937295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C60F433-A8E5-EF1A-BDD4-CDEA2272B5BE}"/>
              </a:ext>
            </a:extLst>
          </p:cNvPr>
          <p:cNvSpPr/>
          <p:nvPr/>
        </p:nvSpPr>
        <p:spPr>
          <a:xfrm>
            <a:off x="0" y="-35563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234A2-CA87-3E00-59BB-DF014C3F5F39}"/>
              </a:ext>
            </a:extLst>
          </p:cNvPr>
          <p:cNvSpPr txBox="1"/>
          <p:nvPr/>
        </p:nvSpPr>
        <p:spPr>
          <a:xfrm>
            <a:off x="959247" y="27172"/>
            <a:ext cx="7002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Translation to the lab 2) liquid metal jet x-ray tube </a:t>
            </a:r>
          </a:p>
        </p:txBody>
      </p:sp>
      <p:pic>
        <p:nvPicPr>
          <p:cNvPr id="3" name="Picture 2" descr="A machine with a few objects&#10;&#10;AI-generated content may be incorrect.">
            <a:extLst>
              <a:ext uri="{FF2B5EF4-FFF2-40B4-BE49-F238E27FC236}">
                <a16:creationId xmlns:a16="http://schemas.microsoft.com/office/drawing/2014/main" id="{F3806016-CA2B-925A-FEF9-6E242C361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3" y="482203"/>
            <a:ext cx="4749800" cy="3416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B63472-D951-8990-FD50-CC484AFA36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90" r="17523"/>
          <a:stretch/>
        </p:blipFill>
        <p:spPr>
          <a:xfrm>
            <a:off x="7016663" y="4584471"/>
            <a:ext cx="2318022" cy="2711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535187-42FA-73AB-3660-370908E0C4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95" r="17950"/>
          <a:stretch/>
        </p:blipFill>
        <p:spPr>
          <a:xfrm>
            <a:off x="9737490" y="4584471"/>
            <a:ext cx="2326936" cy="2753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845F55-DD3A-A0A9-D738-D96175254933}"/>
              </a:ext>
            </a:extLst>
          </p:cNvPr>
          <p:cNvSpPr txBox="1"/>
          <p:nvPr/>
        </p:nvSpPr>
        <p:spPr>
          <a:xfrm>
            <a:off x="7016663" y="3779837"/>
            <a:ext cx="504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Spectral decomposed CT</a:t>
            </a:r>
          </a:p>
          <a:p>
            <a:r>
              <a:rPr lang="en-US" sz="1800" b="1" dirty="0"/>
              <a:t>(blue Ag, green KBr Gray polyethylene)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3E9C5D-72D7-FF68-6680-6F8F8CBC5230}"/>
              </a:ext>
            </a:extLst>
          </p:cNvPr>
          <p:cNvSpPr txBox="1"/>
          <p:nvPr/>
        </p:nvSpPr>
        <p:spPr>
          <a:xfrm>
            <a:off x="2020571" y="3943420"/>
            <a:ext cx="2223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Conventional 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CE6966-1C58-3018-D464-1F43FD97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931" y="4648886"/>
            <a:ext cx="2161280" cy="26160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B174A4-BB73-ADBD-D33C-AAA442208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383" y="4605532"/>
            <a:ext cx="2318022" cy="270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3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1D95D3-3A36-512B-C409-D8688BF0775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12</a:t>
            </a:fld>
            <a:endParaRPr lang="it-IT" altLang="it-I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02317D-D267-4E09-820A-5AC0B26A173D}"/>
                  </a:ext>
                </a:extLst>
              </p:cNvPr>
              <p:cNvSpPr txBox="1"/>
              <p:nvPr/>
            </p:nvSpPr>
            <p:spPr>
              <a:xfrm>
                <a:off x="750148" y="2881851"/>
                <a:ext cx="10060873" cy="489364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Our X-ray  absorption imaging experiments are governed by Poisson noise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This is sampled by the detector with  a certain </a:t>
                </a:r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SNR</a:t>
                </a:r>
                <a:r>
                  <a:rPr lang="en-US" i="1" baseline="-25000" dirty="0">
                    <a:solidFill>
                      <a:schemeClr val="accent1">
                        <a:lumMod val="75000"/>
                      </a:schemeClr>
                    </a:solidFill>
                  </a:rPr>
                  <a:t>D</a:t>
                </a:r>
                <a:r>
                  <a:rPr lang="en-US" i="1" baseline="30000" dirty="0">
                    <a:solidFill>
                      <a:schemeClr val="accent1">
                        <a:lumMod val="75000"/>
                      </a:schemeClr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                                                  or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𝐷𝑄𝐸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≈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𝑄𝐸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≤1 </m:t>
                    </m:r>
                  </m:oMath>
                </a14:m>
                <a:endParaRPr lang="en-US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Why is the detective quantum efficiency (DQE/ QE ) important?</a:t>
                </a:r>
              </a:p>
              <a:p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 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02317D-D267-4E09-820A-5AC0B26A1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8" y="2881851"/>
                <a:ext cx="10060873" cy="48936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A301F10-7676-F926-6347-5EDD8BC08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086" y="3341642"/>
            <a:ext cx="1574800" cy="35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AD67CA-6225-D8CB-A9B2-E27227CFF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251" y="4017964"/>
            <a:ext cx="2908300" cy="35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45E91-66A5-60E2-D376-EE7DDD4F3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642" y="4771035"/>
            <a:ext cx="2552700" cy="35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FAB6AE-BEAA-07C6-CD58-0D87F609C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5539" y="4655574"/>
            <a:ext cx="2120900" cy="673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8D5F6B-2896-7748-125C-5B423A99EA0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29316" y="1578277"/>
            <a:ext cx="1143000" cy="1143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EA9EEA-55C5-A2E4-B0AC-E6172BBCBFB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25356" y="1578277"/>
            <a:ext cx="1143000" cy="1143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1930D5-1C2E-F36E-A1E5-31965C4B143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4858" y="1578277"/>
            <a:ext cx="1143000" cy="1133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15E536-F1E5-FA68-87E6-6000FB11445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56439" y="1578277"/>
            <a:ext cx="1143000" cy="1143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9B2023-F98E-70DA-3136-F864015F11A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33276" y="1578277"/>
            <a:ext cx="1143000" cy="1143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E0175B-ACD0-CAC3-E690-DBA544798F15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68021" y="1578277"/>
            <a:ext cx="1143000" cy="1143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4AFF318-C9EA-8192-6EC4-AB21C616978C}"/>
              </a:ext>
            </a:extLst>
          </p:cNvPr>
          <p:cNvSpPr txBox="1">
            <a:spLocks/>
          </p:cNvSpPr>
          <p:nvPr/>
        </p:nvSpPr>
        <p:spPr>
          <a:xfrm>
            <a:off x="2167731" y="264364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Absorption/ Spectral imaging</a:t>
            </a:r>
            <a:endParaRPr lang="en-IT" sz="3200" kern="0" dirty="0">
              <a:solidFill>
                <a:srgbClr val="004E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89718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8DACF-A8B2-9C2E-D730-951CF7D6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B35907-8030-910F-E799-A91A5D3AD4B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13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6A411AF-C05D-0682-AC50-682B7087A443}"/>
              </a:ext>
            </a:extLst>
          </p:cNvPr>
          <p:cNvSpPr txBox="1">
            <a:spLocks/>
          </p:cNvSpPr>
          <p:nvPr/>
        </p:nvSpPr>
        <p:spPr>
          <a:xfrm>
            <a:off x="2167731" y="264364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Absorption/ Spectral imaging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FA2AA6-DC29-FF8A-883D-810BECAF9CA5}"/>
                  </a:ext>
                </a:extLst>
              </p:cNvPr>
              <p:cNvSpPr txBox="1"/>
              <p:nvPr/>
            </p:nvSpPr>
            <p:spPr>
              <a:xfrm>
                <a:off x="430403" y="1407364"/>
                <a:ext cx="11618076" cy="642329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Why is the detective quantum efficiency (DQE) important?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i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𝑑𝑜𝑠𝑒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𝑖𝑠𝑠𝑢𝑒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 D = entrance dose    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For absorption imaging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w = detail size, L, µ and 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= length, attenuation coefficient and density  of embedding matrix, C = object contrast,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 = photon energy </a:t>
                </a:r>
              </a:p>
              <a:p>
                <a:pPr lvl="1"/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For scattering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total surface area of the scatterers, w = 1/h with h  being the scattering vector given 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endParaRPr lang="en-US" sz="20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1 – DQE (1-QE) is the feature destroying fraction of photons that does not contribute to increase the SNR in your measurement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0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  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FA2AA6-DC29-FF8A-883D-810BECAF9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03" y="1407364"/>
                <a:ext cx="11618076" cy="64232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4DB5DFFA-7362-D3BE-1164-32EFADB99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282" y="2169364"/>
            <a:ext cx="4648200" cy="76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576C42-7549-ABAE-AD91-2CA63F9BC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346" y="3642947"/>
            <a:ext cx="4343400" cy="73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206104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E06B9-D3AE-3313-55DA-543430BED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62C5F0-57B8-9DEB-1C7C-F90DB6B25A0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14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BD95587-B425-0EE5-71C2-2A3F1725A231}"/>
              </a:ext>
            </a:extLst>
          </p:cNvPr>
          <p:cNvSpPr txBox="1">
            <a:spLocks/>
          </p:cNvSpPr>
          <p:nvPr/>
        </p:nvSpPr>
        <p:spPr>
          <a:xfrm>
            <a:off x="2167731" y="264364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New developments (next 4 years)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A35DC6-6F2C-1050-3D7F-A6023FA122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990" b="12154"/>
          <a:stretch>
            <a:fillRect/>
          </a:stretch>
        </p:blipFill>
        <p:spPr>
          <a:xfrm>
            <a:off x="1450805" y="2704536"/>
            <a:ext cx="9520708" cy="3873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F86212-E34B-BB10-DE75-241D7FA5DF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4084" y="835864"/>
            <a:ext cx="2980038" cy="19866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BEFC6B1-5866-606F-D007-45DEAE0DEAF6}"/>
              </a:ext>
            </a:extLst>
          </p:cNvPr>
          <p:cNvSpPr txBox="1"/>
          <p:nvPr/>
        </p:nvSpPr>
        <p:spPr>
          <a:xfrm>
            <a:off x="6121865" y="878082"/>
            <a:ext cx="5358714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Hybrid pixel detectors have tremendously improved data quality over the past ~  2 decades….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25263B-200E-E910-61AF-348EF519EE88}"/>
              </a:ext>
            </a:extLst>
          </p:cNvPr>
          <p:cNvCxnSpPr>
            <a:cxnSpLocks/>
          </p:cNvCxnSpPr>
          <p:nvPr/>
        </p:nvCxnSpPr>
        <p:spPr>
          <a:xfrm flipH="1">
            <a:off x="3082637" y="2190797"/>
            <a:ext cx="578262" cy="1079413"/>
          </a:xfrm>
          <a:prstGeom prst="straightConnector1">
            <a:avLst/>
          </a:prstGeom>
          <a:ln w="508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AB9490F-488C-1A97-491F-E5D671E90FA1}"/>
              </a:ext>
            </a:extLst>
          </p:cNvPr>
          <p:cNvCxnSpPr>
            <a:cxnSpLocks/>
          </p:cNvCxnSpPr>
          <p:nvPr/>
        </p:nvCxnSpPr>
        <p:spPr>
          <a:xfrm flipH="1">
            <a:off x="10032255" y="1771881"/>
            <a:ext cx="1235575" cy="1834204"/>
          </a:xfrm>
          <a:prstGeom prst="straightConnector1">
            <a:avLst/>
          </a:prstGeom>
          <a:ln w="508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E88FAD8-642F-BF36-721B-D3644E9D1C7F}"/>
              </a:ext>
            </a:extLst>
          </p:cNvPr>
          <p:cNvSpPr txBox="1"/>
          <p:nvPr/>
        </p:nvSpPr>
        <p:spPr>
          <a:xfrm>
            <a:off x="10943644" y="4641185"/>
            <a:ext cx="2439707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…. and will continue to do so over the next  two decades.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7B9EA5-8D20-1472-B61A-F0C01E0849B7}"/>
              </a:ext>
            </a:extLst>
          </p:cNvPr>
          <p:cNvSpPr txBox="1"/>
          <p:nvPr/>
        </p:nvSpPr>
        <p:spPr>
          <a:xfrm>
            <a:off x="3380212" y="1005805"/>
            <a:ext cx="3252869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We need charge amplification in the sensor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926A89-AB35-7278-1DB6-EDBCAC06303C}"/>
              </a:ext>
            </a:extLst>
          </p:cNvPr>
          <p:cNvSpPr txBox="1"/>
          <p:nvPr/>
        </p:nvSpPr>
        <p:spPr>
          <a:xfrm>
            <a:off x="11189150" y="628881"/>
            <a:ext cx="2250625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We need stable high Z materials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906AB1-E6A9-F499-2D50-C25B7A609855}"/>
              </a:ext>
            </a:extLst>
          </p:cNvPr>
          <p:cNvSpPr txBox="1"/>
          <p:nvPr/>
        </p:nvSpPr>
        <p:spPr>
          <a:xfrm>
            <a:off x="743222" y="6660738"/>
            <a:ext cx="12640129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Will allow spectral and hyperspectral imaging over the entire energy range provided by the  LEAPS  facilities ( League of European Accelerator based Sources 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F58912-94C5-C38F-494F-FA343BAF1B0C}"/>
              </a:ext>
            </a:extLst>
          </p:cNvPr>
          <p:cNvCxnSpPr>
            <a:cxnSpLocks/>
          </p:cNvCxnSpPr>
          <p:nvPr/>
        </p:nvCxnSpPr>
        <p:spPr>
          <a:xfrm flipH="1">
            <a:off x="7817204" y="2202919"/>
            <a:ext cx="457486" cy="1117386"/>
          </a:xfrm>
          <a:prstGeom prst="straightConnector1">
            <a:avLst/>
          </a:prstGeom>
          <a:ln w="508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752C8B29-1780-379B-38C7-F4D98BAFF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8290" y="2498863"/>
            <a:ext cx="2090648" cy="112229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2ED0211-3E91-D7FA-7D20-EEBAC389554E}"/>
              </a:ext>
            </a:extLst>
          </p:cNvPr>
          <p:cNvSpPr txBox="1"/>
          <p:nvPr/>
        </p:nvSpPr>
        <p:spPr>
          <a:xfrm>
            <a:off x="3630923" y="2269003"/>
            <a:ext cx="1203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LGAD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E90CFEE-A067-D8BC-7ED3-33814CEE6802}"/>
              </a:ext>
            </a:extLst>
          </p:cNvPr>
          <p:cNvSpPr txBox="1"/>
          <p:nvPr/>
        </p:nvSpPr>
        <p:spPr>
          <a:xfrm>
            <a:off x="8773335" y="2134295"/>
            <a:ext cx="1978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CdZTe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CdTe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172CCE-E5FC-31C7-F594-192CCEAE1105}"/>
              </a:ext>
            </a:extLst>
          </p:cNvPr>
          <p:cNvSpPr txBox="1"/>
          <p:nvPr/>
        </p:nvSpPr>
        <p:spPr>
          <a:xfrm>
            <a:off x="6592149" y="2120429"/>
            <a:ext cx="169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750 µm Si</a:t>
            </a:r>
          </a:p>
        </p:txBody>
      </p:sp>
    </p:spTree>
    <p:extLst>
      <p:ext uri="{BB962C8B-B14F-4D97-AF65-F5344CB8AC3E}">
        <p14:creationId xmlns:p14="http://schemas.microsoft.com/office/powerpoint/2010/main" val="507346233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38A6C-5701-EE7A-FD68-121C5E754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0CCCC-126E-BF76-2915-FED16A1DD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07" y="455331"/>
            <a:ext cx="10513168" cy="66490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DAAF5D-B583-8FB2-4C49-70FA059F3A0F}"/>
              </a:ext>
            </a:extLst>
          </p:cNvPr>
          <p:cNvSpPr txBox="1"/>
          <p:nvPr/>
        </p:nvSpPr>
        <p:spPr>
          <a:xfrm>
            <a:off x="3767559" y="7104343"/>
            <a:ext cx="5440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Can have some 10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ps</a:t>
            </a:r>
            <a:r>
              <a:rPr lang="en-US" dirty="0">
                <a:solidFill>
                  <a:schemeClr val="tx1"/>
                </a:solidFill>
              </a:rPr>
              <a:t> time resolution</a:t>
            </a:r>
          </a:p>
        </p:txBody>
      </p:sp>
    </p:spTree>
    <p:extLst>
      <p:ext uri="{BB962C8B-B14F-4D97-AF65-F5344CB8AC3E}">
        <p14:creationId xmlns:p14="http://schemas.microsoft.com/office/powerpoint/2010/main" val="4061202927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A5677-EF5D-551A-543E-BA00C206C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505DB4-E0C8-BAD4-D91A-6D038FA88DF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16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BC7C87-4B71-F0E2-64BD-823CD212A4C8}"/>
              </a:ext>
            </a:extLst>
          </p:cNvPr>
          <p:cNvSpPr txBox="1">
            <a:spLocks/>
          </p:cNvSpPr>
          <p:nvPr/>
        </p:nvSpPr>
        <p:spPr>
          <a:xfrm>
            <a:off x="2313796" y="110209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From the LEAPS roadmap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307F48-976D-1930-8536-AF6F64351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127" y="47020"/>
            <a:ext cx="2090648" cy="112229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AE0844-9530-85E6-9A36-5F5132E92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500790"/>
              </p:ext>
            </p:extLst>
          </p:nvPr>
        </p:nvGraphicFramePr>
        <p:xfrm>
          <a:off x="788549" y="1169315"/>
          <a:ext cx="12412057" cy="56348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27708">
                  <a:extLst>
                    <a:ext uri="{9D8B030D-6E8A-4147-A177-3AD203B41FA5}">
                      <a16:colId xmlns:a16="http://schemas.microsoft.com/office/drawing/2014/main" val="603963220"/>
                    </a:ext>
                  </a:extLst>
                </a:gridCol>
                <a:gridCol w="2749977">
                  <a:extLst>
                    <a:ext uri="{9D8B030D-6E8A-4147-A177-3AD203B41FA5}">
                      <a16:colId xmlns:a16="http://schemas.microsoft.com/office/drawing/2014/main" val="785385161"/>
                    </a:ext>
                  </a:extLst>
                </a:gridCol>
                <a:gridCol w="4385098">
                  <a:extLst>
                    <a:ext uri="{9D8B030D-6E8A-4147-A177-3AD203B41FA5}">
                      <a16:colId xmlns:a16="http://schemas.microsoft.com/office/drawing/2014/main" val="3113859245"/>
                    </a:ext>
                  </a:extLst>
                </a:gridCol>
                <a:gridCol w="2349274">
                  <a:extLst>
                    <a:ext uri="{9D8B030D-6E8A-4147-A177-3AD203B41FA5}">
                      <a16:colId xmlns:a16="http://schemas.microsoft.com/office/drawing/2014/main" val="3316272289"/>
                    </a:ext>
                  </a:extLst>
                </a:gridCol>
              </a:tblGrid>
              <a:tr h="614859">
                <a:tc>
                  <a:txBody>
                    <a:bodyPr/>
                    <a:lstStyle/>
                    <a:p>
                      <a:r>
                        <a:rPr lang="en-US" sz="1600" u="none" strike="noStrike" dirty="0">
                          <a:effectLst/>
                        </a:rPr>
                        <a:t>Parameter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094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Near-future </a:t>
                      </a:r>
                      <a:r>
                        <a:rPr lang="en-US" sz="1600" u="none" strike="noStrike" dirty="0" err="1">
                          <a:effectLst/>
                        </a:rPr>
                        <a:t>wishlist</a:t>
                      </a:r>
                      <a:endParaRPr lang="en-US" sz="160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none" strike="noStrike" dirty="0">
                          <a:effectLst/>
                        </a:rPr>
                        <a:t>More ambitious target  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none" strike="noStrike" dirty="0">
                          <a:effectLst/>
                        </a:rPr>
                        <a:t>Note 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114339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3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Continuous full-frame rate</a:t>
                      </a:r>
                      <a:endParaRPr lang="en-US" sz="1300" b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≥10–100 kHz</a:t>
                      </a:r>
                      <a:endParaRPr lang="en-US" sz="1300" b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0.1–1 MHz continuous                             </a:t>
                      </a:r>
                      <a:endParaRPr lang="en-US" sz="1300" b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4th generation Synchrotrons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57267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Burst frame rate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≥1 MHz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several MHz, ~4.5 MHz+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XFELs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014585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Read noise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&lt;50 e⁻ ENC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&lt;10–20 e⁻ ENC 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access carbon edge 300 eV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1364"/>
                  </a:ext>
                </a:extLst>
              </a:tr>
              <a:tr h="517776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Low-energy single-photon sensitivity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~1 keV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250–500 eV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 access carbon edge 300 eV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60134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Dynamic range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≥10⁴ photons/pixel/frame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10⁵ or more  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 CDI, Rice, ptychography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99660"/>
                  </a:ext>
                </a:extLst>
              </a:tr>
              <a:tr h="517776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Pixel size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50–100 µm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~20–50 µm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where spatial resolution matters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14225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Count-rate capability, SPC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&gt;10 MHz/pixel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~20–100 MHz/pixel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449469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Area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multi-</a:t>
                      </a:r>
                      <a:r>
                        <a:rPr lang="en-US" sz="1300" b="0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Mpixel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large, modular, gapless / 4-side </a:t>
                      </a:r>
                      <a:r>
                        <a:rPr lang="en-US" sz="1300" b="0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buttable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Through vias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73349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Dead time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dirty="0"/>
                        <a:t>Very low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effectively zero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b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24686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Energy range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Si range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~250 eV to &gt;100 keV via sensor choice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04076"/>
                  </a:ext>
                </a:extLst>
              </a:tr>
              <a:tr h="393725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Timing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µs–ns depending application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bunch-resolved / potentially  sub-ns event timing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515911"/>
                  </a:ext>
                </a:extLst>
              </a:tr>
              <a:tr h="440918">
                <a:tc>
                  <a:txBody>
                    <a:bodyPr/>
                    <a:lstStyle/>
                    <a:p>
                      <a:r>
                        <a:rPr lang="en-US" sz="13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Readout</a:t>
                      </a:r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full frames</a:t>
                      </a:r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300" b="0" dirty="0">
                          <a:solidFill>
                            <a:srgbClr val="000000"/>
                          </a:solidFill>
                          <a:effectLst/>
                        </a:rPr>
                        <a:t>full-frame + ROI + sparse/event-driven + on-chip processing</a:t>
                      </a:r>
                      <a:endParaRPr lang="en-US" sz="13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en-US" sz="13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105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110955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847744-794B-5B8F-4CF0-045C1F3714C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17</a:t>
            </a:fld>
            <a:endParaRPr lang="it-IT" altLang="it-IT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53A252A-CC88-F06A-B0FF-4B96172F69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657007"/>
              </p:ext>
            </p:extLst>
          </p:nvPr>
        </p:nvGraphicFramePr>
        <p:xfrm>
          <a:off x="1463302" y="1619597"/>
          <a:ext cx="10371201" cy="48965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7067">
                  <a:extLst>
                    <a:ext uri="{9D8B030D-6E8A-4147-A177-3AD203B41FA5}">
                      <a16:colId xmlns:a16="http://schemas.microsoft.com/office/drawing/2014/main" val="3671125949"/>
                    </a:ext>
                  </a:extLst>
                </a:gridCol>
                <a:gridCol w="3457067">
                  <a:extLst>
                    <a:ext uri="{9D8B030D-6E8A-4147-A177-3AD203B41FA5}">
                      <a16:colId xmlns:a16="http://schemas.microsoft.com/office/drawing/2014/main" val="4263486562"/>
                    </a:ext>
                  </a:extLst>
                </a:gridCol>
                <a:gridCol w="3457067">
                  <a:extLst>
                    <a:ext uri="{9D8B030D-6E8A-4147-A177-3AD203B41FA5}">
                      <a16:colId xmlns:a16="http://schemas.microsoft.com/office/drawing/2014/main" val="2876561987"/>
                    </a:ext>
                  </a:extLst>
                </a:gridCol>
              </a:tblGrid>
              <a:tr h="530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Objective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First material/approach to investigate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Decisive measurement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3258278666"/>
                  </a:ext>
                </a:extLst>
              </a:tr>
              <a:tr h="766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Fast synchrotron imaging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dirty="0" err="1"/>
                        <a:t>CdS</a:t>
                      </a:r>
                      <a:r>
                        <a:rPr lang="en-US" sz="1500" dirty="0"/>
                        <a:t>/</a:t>
                      </a:r>
                      <a:r>
                        <a:rPr lang="en-US" sz="1500" dirty="0" err="1"/>
                        <a:t>CdSe</a:t>
                      </a:r>
                      <a:r>
                        <a:rPr lang="en-US" sz="1500" dirty="0"/>
                        <a:t>/</a:t>
                      </a:r>
                      <a:r>
                        <a:rPr lang="en-US" sz="1500" dirty="0" err="1"/>
                        <a:t>CdS</a:t>
                      </a:r>
                      <a:r>
                        <a:rPr lang="en-US" sz="1500" dirty="0"/>
                        <a:t> quantum shells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Light output and afterglow under the actual bunch structure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97156249"/>
                  </a:ext>
                </a:extLst>
              </a:tr>
              <a:tr h="766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High-resolution imaging screens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Quantum shells, perovskite nanocrystals, confined-screen geometries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MTF and DQE at matched absorbed dose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3644013910"/>
                  </a:ext>
                </a:extLst>
              </a:tr>
              <a:tr h="766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Ultrafast timing research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CdSe nanoplatelets; coupled perovskite-dot superlattices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Detected prompt photons per absorbed X-ray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2261360276"/>
                  </a:ext>
                </a:extLst>
              </a:tr>
              <a:tr h="766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Low-voltage beam monitoring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PbS quantum-dot films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Linearity, drift, response/recovery and flux dependence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1198565052"/>
                  </a:ext>
                </a:extLst>
              </a:tr>
              <a:tr h="766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Direct-conversion imaging R&amp;D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Layered/quasi-2D perovskites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Transport anisotropy, polarization and array uniformity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3699712482"/>
                  </a:ext>
                </a:extLst>
              </a:tr>
              <a:tr h="530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High-resolution X-ray spectroscopy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/>
                        <a:t>TES microcalorimeters</a:t>
                      </a:r>
                    </a:p>
                  </a:txBody>
                  <a:tcPr marL="57781" marR="57781" marT="28891" marB="288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dirty="0"/>
                        <a:t>Energy resolution versus usable count rate</a:t>
                      </a:r>
                    </a:p>
                  </a:txBody>
                  <a:tcPr marL="57781" marR="57781" marT="28891" marB="28891" anchor="ctr"/>
                </a:tc>
                <a:extLst>
                  <a:ext uri="{0D108BD9-81ED-4DB2-BD59-A6C34878D82A}">
                    <a16:rowId xmlns:a16="http://schemas.microsoft.com/office/drawing/2014/main" val="89499681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4F758A6B-667E-14F5-CFE5-012681C765F3}"/>
              </a:ext>
            </a:extLst>
          </p:cNvPr>
          <p:cNvSpPr txBox="1">
            <a:spLocks/>
          </p:cNvSpPr>
          <p:nvPr/>
        </p:nvSpPr>
        <p:spPr>
          <a:xfrm>
            <a:off x="2313796" y="110209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From the DRD5 (Quantum materials) </a:t>
            </a:r>
            <a:endParaRPr lang="en-IT" sz="3200" kern="0" dirty="0">
              <a:solidFill>
                <a:srgbClr val="004E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1622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7E81F-E141-7E0C-CF1E-CD0E01B81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1985C8-9681-BAE6-D0A8-FF6AA7F2E7AD}"/>
              </a:ext>
            </a:extLst>
          </p:cNvPr>
          <p:cNvSpPr/>
          <p:nvPr/>
        </p:nvSpPr>
        <p:spPr>
          <a:xfrm>
            <a:off x="1462476" y="1345319"/>
            <a:ext cx="944959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Giuliana Tromba 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(Elettra Sincrotrone Trieste 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Diego </a:t>
            </a:r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Dreossi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     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(Elettra Sincrotrone Trieste)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Nicola Sodini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	(Elettra Sincrotrone Trieste)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Deborah </a:t>
            </a:r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Bonazza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(Surgical Pathology Unit, Trieste Hospital, Italy)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Alessia </a:t>
            </a:r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Cedola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	(CNR-NANOTEC  Rome, Italy)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Dean Chapman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	(University of Saskatchewan and Canadian Light Source)</a:t>
            </a:r>
          </a:p>
          <a:p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Nazanin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Samadi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   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(DESY, Germany)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Alessandro Olivo 	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(University College of London, UK)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Laura Bandiera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(University Ferrara and INFN, Italy)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Andrea </a:t>
            </a:r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Mazzolari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(University Ferrara and INFN, Italy)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Gianfranco </a:t>
            </a:r>
            <a:r>
              <a:rPr lang="en-US" sz="20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Paterno</a:t>
            </a:r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’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(INFN Ferrara, Italy)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/>
                <a:cs typeface="Times New Roman"/>
              </a:rPr>
              <a:t>Paolo Cardarelli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		(INFN Ferrara, Italy)t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81D44-9297-A1E6-C845-3BE075D58460}"/>
              </a:ext>
            </a:extLst>
          </p:cNvPr>
          <p:cNvSpPr/>
          <p:nvPr/>
        </p:nvSpPr>
        <p:spPr>
          <a:xfrm>
            <a:off x="1326937" y="5438747"/>
            <a:ext cx="10785900" cy="15696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This work was supported by the Italian National Institute for Nuclear Physics (INFN), National Scientific Commission 5 for Technological and Inter-disciplinary Research in the frame of the SPHERE-X project, and EU Grant Agreement No. 101262866 (LEAPS-Tech)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F6FA69-64BD-5353-2F97-8C0B24E5CA27}"/>
              </a:ext>
            </a:extLst>
          </p:cNvPr>
          <p:cNvSpPr txBox="1"/>
          <p:nvPr/>
        </p:nvSpPr>
        <p:spPr>
          <a:xfrm>
            <a:off x="3119487" y="611485"/>
            <a:ext cx="3305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Acknowledgment</a:t>
            </a:r>
          </a:p>
        </p:txBody>
      </p:sp>
    </p:spTree>
    <p:extLst>
      <p:ext uri="{BB962C8B-B14F-4D97-AF65-F5344CB8AC3E}">
        <p14:creationId xmlns:p14="http://schemas.microsoft.com/office/powerpoint/2010/main" val="1064833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numero diapositiva 1">
            <a:extLst>
              <a:ext uri="{FF2B5EF4-FFF2-40B4-BE49-F238E27FC236}">
                <a16:creationId xmlns:a16="http://schemas.microsoft.com/office/drawing/2014/main" id="{D9C7426F-FB05-4E16-5522-AEA05AC7ED9B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2672080" y="8262857"/>
            <a:ext cx="283611" cy="3068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990501" indent="-380962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523848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2133387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742926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3352465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962004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4571543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5181082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3968A6D-8AD3-E849-835E-4B1A758149BE}" type="slidenum">
              <a:rPr lang="it-IT" altLang="it-IT" sz="1733">
                <a:solidFill>
                  <a:srgbClr val="000000"/>
                </a:solidFill>
              </a:rPr>
              <a:pPr/>
              <a:t>19</a:t>
            </a:fld>
            <a:endParaRPr lang="it-IT" altLang="it-IT" sz="1733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2">
            <a:extLst>
              <a:ext uri="{FF2B5EF4-FFF2-40B4-BE49-F238E27FC236}">
                <a16:creationId xmlns:a16="http://schemas.microsoft.com/office/drawing/2014/main" id="{36F27DED-C902-52DC-0925-796656507CC9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990501" indent="-380962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523848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2133387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742926" indent="-304770"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3352465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962004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4571543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5181082" indent="-304770" defTabSz="59684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594725" algn="l"/>
                <a:tab pos="1193681" algn="l"/>
                <a:tab pos="1792638" algn="l"/>
                <a:tab pos="2391594" algn="l"/>
                <a:tab pos="2990552" algn="l"/>
                <a:tab pos="3589508" algn="l"/>
                <a:tab pos="4188465" algn="l"/>
                <a:tab pos="4787421" algn="l"/>
                <a:tab pos="5386379" algn="l"/>
                <a:tab pos="5985335" algn="l"/>
                <a:tab pos="6584292" algn="l"/>
                <a:tab pos="7183248" algn="l"/>
                <a:tab pos="7782206" algn="l"/>
                <a:tab pos="8381162" algn="l"/>
                <a:tab pos="8980119" algn="l"/>
                <a:tab pos="9579075" algn="l"/>
                <a:tab pos="10178033" algn="l"/>
                <a:tab pos="10776989" algn="l"/>
                <a:tab pos="11375946" algn="l"/>
                <a:tab pos="11974902" algn="l"/>
              </a:tabLst>
              <a:defRPr sz="3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193CD87-F6C3-1F4C-BDD6-06FE04212A54}" type="slidenum">
              <a:rPr lang="en-US" sz="1733" noProof="0" smtClean="0">
                <a:solidFill>
                  <a:srgbClr val="000000"/>
                </a:solidFill>
              </a:rPr>
              <a:pPr/>
              <a:t>20</a:t>
            </a:fld>
            <a:endParaRPr lang="en-US" sz="1733" noProof="0" dirty="0">
              <a:solidFill>
                <a:srgbClr val="000000"/>
              </a:solidFill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E4172697-BA6A-1853-0B17-41B1A6CF6E1C}"/>
              </a:ext>
            </a:extLst>
          </p:cNvPr>
          <p:cNvSpPr txBox="1">
            <a:spLocks/>
          </p:cNvSpPr>
          <p:nvPr/>
        </p:nvSpPr>
        <p:spPr>
          <a:xfrm>
            <a:off x="2471415" y="235974"/>
            <a:ext cx="9504297" cy="870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noProof="0" dirty="0"/>
              <a:t>Hyperspectral THz imaging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F75520-03D6-B720-4C82-5785CAB85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215" y="991752"/>
            <a:ext cx="3634809" cy="2640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70791F-9D45-19E5-E117-D0E3BAD5F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767" y="983443"/>
            <a:ext cx="3929572" cy="26404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5236FE-2481-BDB3-3736-19397C7CE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563" y="3623902"/>
            <a:ext cx="4595738" cy="3424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EED0FF-CAEC-0536-3566-2991B0F8E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09" y="1331565"/>
            <a:ext cx="4666118" cy="1944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5991D0-3287-0B1E-4664-84A0E4D1A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763" y="3822723"/>
            <a:ext cx="5802724" cy="29289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00EB67-0EBC-2358-C8D4-2C7EA99E5E36}"/>
                  </a:ext>
                </a:extLst>
              </p:cNvPr>
              <p:cNvSpPr txBox="1"/>
              <p:nvPr/>
            </p:nvSpPr>
            <p:spPr>
              <a:xfrm>
                <a:off x="3119487" y="6800571"/>
                <a:ext cx="7310912" cy="1143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0" dirty="0">
                            <a:solidFill>
                              <a:schemeClr val="tx1"/>
                            </a:solidFill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0" dirty="0">
                            <a:solidFill>
                              <a:schemeClr val="tx1"/>
                            </a:solidFill>
                          </a:rPr>
                          <m:t>30 pW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Hz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Noise Equivalent Power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ra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00EB67-0EBC-2358-C8D4-2C7EA99E5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9487" y="6800571"/>
                <a:ext cx="7310912" cy="1143968"/>
              </a:xfrm>
              <a:prstGeom prst="rect">
                <a:avLst/>
              </a:prstGeom>
              <a:blipFill>
                <a:blip r:embed="rId8"/>
                <a:stretch>
                  <a:fillRect l="-173" t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195954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84DA0-F50D-E075-572A-08C7FCA3D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1284-B739-1BA1-90C2-97E018DA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53A891-95CD-360E-AEF7-D4D16E82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2D18D-CBA2-2A40-99B4-E427E7B5D84D}" type="datetime1">
              <a:rPr lang="en-US" smtClean="0"/>
              <a:pPr>
                <a:defRPr/>
              </a:pPr>
              <a:t>10/18/26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1C124-0F5C-5167-E9A3-E5A8BFC7C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Menk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7B549-A8CF-7E2D-C137-F55D39AF4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07ABA-1950-FE48-AFE6-52EF113A59E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AE372E-7F0D-2E3F-CAE1-41D1CA6F84E2}"/>
              </a:ext>
            </a:extLst>
          </p:cNvPr>
          <p:cNvSpPr/>
          <p:nvPr/>
        </p:nvSpPr>
        <p:spPr>
          <a:xfrm>
            <a:off x="176" y="-1"/>
            <a:ext cx="13439422" cy="755967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46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204FE5-0EC2-1EED-E105-BE9A4FDF0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5" y="727811"/>
            <a:ext cx="3292800" cy="31311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BC94DD-7B72-BD52-9D21-9731FF809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013" y="4194103"/>
            <a:ext cx="3031239" cy="28824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D8A677-49D6-FDA6-677A-305C5881E298}"/>
              </a:ext>
            </a:extLst>
          </p:cNvPr>
          <p:cNvSpPr txBox="1"/>
          <p:nvPr/>
        </p:nvSpPr>
        <p:spPr>
          <a:xfrm>
            <a:off x="1101427" y="788033"/>
            <a:ext cx="7056790" cy="70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i="1" dirty="0">
                <a:latin typeface="URWPalladioL"/>
              </a:rPr>
              <a:t>Ca Image</a:t>
            </a:r>
            <a:endParaRPr lang="en-US" sz="1323" dirty="0"/>
          </a:p>
          <a:p>
            <a:endParaRPr lang="en-US" sz="264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3259CC-D0D3-DA0C-5764-69B8D5118D05}"/>
              </a:ext>
            </a:extLst>
          </p:cNvPr>
          <p:cNvSpPr txBox="1"/>
          <p:nvPr/>
        </p:nvSpPr>
        <p:spPr>
          <a:xfrm>
            <a:off x="3833863" y="4308575"/>
            <a:ext cx="7056790" cy="70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i="1" dirty="0">
                <a:latin typeface="URWPalladioL"/>
              </a:rPr>
              <a:t>phase Image</a:t>
            </a:r>
            <a:endParaRPr lang="en-US" sz="1323" dirty="0"/>
          </a:p>
          <a:p>
            <a:endParaRPr lang="en-US" sz="264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AFC5A8-C143-99D3-A23A-4DDFA3DE1D48}"/>
              </a:ext>
            </a:extLst>
          </p:cNvPr>
          <p:cNvSpPr txBox="1"/>
          <p:nvPr/>
        </p:nvSpPr>
        <p:spPr>
          <a:xfrm>
            <a:off x="1935715" y="302738"/>
            <a:ext cx="9787166" cy="49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46" dirty="0">
                <a:solidFill>
                  <a:srgbClr val="FFFFFF"/>
                </a:solidFill>
                <a:latin typeface="Calibri"/>
              </a:rPr>
              <a:t>First experimental results: </a:t>
            </a:r>
            <a:r>
              <a:rPr lang="en-US" sz="2646" dirty="0">
                <a:latin typeface="-webkit-standard"/>
              </a:rPr>
              <a:t>cartilage and osteoarticular tissues imaging</a:t>
            </a:r>
            <a:endParaRPr lang="en-US" sz="264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4FCFFC-6B77-D70A-EB51-1AF6569CB45B}"/>
              </a:ext>
            </a:extLst>
          </p:cNvPr>
          <p:cNvSpPr txBox="1"/>
          <p:nvPr/>
        </p:nvSpPr>
        <p:spPr>
          <a:xfrm>
            <a:off x="10327062" y="715214"/>
            <a:ext cx="2644217" cy="906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64" dirty="0">
                <a:latin typeface="URWPalladioL"/>
              </a:rPr>
              <a:t>iodinated cationic contrast agents selectively bind to healthy cartilage structure</a:t>
            </a:r>
            <a:endParaRPr lang="en-US" sz="1764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61BB4BD-DCC3-62E4-C8D1-C846EDCBB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03" y="4194104"/>
            <a:ext cx="3292800" cy="31311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902363-AF28-CA6F-F4F1-071249D46F5E}"/>
              </a:ext>
            </a:extLst>
          </p:cNvPr>
          <p:cNvSpPr txBox="1"/>
          <p:nvPr/>
        </p:nvSpPr>
        <p:spPr>
          <a:xfrm>
            <a:off x="7784793" y="6991593"/>
            <a:ext cx="7056790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i="1" dirty="0">
                <a:latin typeface="URWPalladioL"/>
              </a:rPr>
              <a:t>Samples from IRCCS Rizzoli Orthopedic Institute in Bologna</a:t>
            </a:r>
          </a:p>
          <a:p>
            <a:r>
              <a:rPr lang="en-US" sz="1323" i="1" dirty="0">
                <a:latin typeface="URWPalladioL"/>
              </a:rPr>
              <a:t>Diagnostics </a:t>
            </a:r>
            <a:r>
              <a:rPr lang="en-US" sz="1323" b="1" dirty="0">
                <a:latin typeface="URWPalladioL"/>
              </a:rPr>
              <a:t>2022</a:t>
            </a:r>
            <a:r>
              <a:rPr lang="en-US" sz="1323" dirty="0">
                <a:latin typeface="URWPalladioL"/>
              </a:rPr>
              <a:t>, </a:t>
            </a:r>
            <a:r>
              <a:rPr lang="en-US" sz="1323" i="1" dirty="0">
                <a:latin typeface="URWPalladioL"/>
              </a:rPr>
              <a:t>12</a:t>
            </a:r>
            <a:r>
              <a:rPr lang="en-US" sz="1323" dirty="0">
                <a:latin typeface="URWPalladioL"/>
              </a:rPr>
              <a:t>, 2111. https://</a:t>
            </a:r>
            <a:r>
              <a:rPr lang="en-US" sz="1323" dirty="0" err="1">
                <a:latin typeface="URWPalladioL"/>
              </a:rPr>
              <a:t>doi.org</a:t>
            </a:r>
            <a:r>
              <a:rPr lang="en-US" sz="1323" dirty="0">
                <a:latin typeface="URWPalladioL"/>
              </a:rPr>
              <a:t>/10.3390/diagnostics12092111 </a:t>
            </a:r>
            <a:endParaRPr lang="en-US" sz="1323" dirty="0"/>
          </a:p>
          <a:p>
            <a:endParaRPr lang="en-US" sz="2646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2EFF15-399A-B69A-CE06-AEAEFBE97DF9}"/>
              </a:ext>
            </a:extLst>
          </p:cNvPr>
          <p:cNvSpPr txBox="1"/>
          <p:nvPr/>
        </p:nvSpPr>
        <p:spPr>
          <a:xfrm>
            <a:off x="940717" y="4178309"/>
            <a:ext cx="7056790" cy="70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>
                <a:latin typeface="URWPalladioL"/>
              </a:rPr>
              <a:t>Iodine Image</a:t>
            </a:r>
            <a:endParaRPr lang="en-US" sz="1323" dirty="0"/>
          </a:p>
          <a:p>
            <a:endParaRPr lang="en-US" sz="2646" dirty="0"/>
          </a:p>
        </p:txBody>
      </p:sp>
      <p:pic>
        <p:nvPicPr>
          <p:cNvPr id="27" name="Picture 26" descr="A tape on a piece of paper&#10;&#10;AI-generated content may be incorrect.">
            <a:extLst>
              <a:ext uri="{FF2B5EF4-FFF2-40B4-BE49-F238E27FC236}">
                <a16:creationId xmlns:a16="http://schemas.microsoft.com/office/drawing/2014/main" id="{6F960D32-E55F-B11E-6923-40C37AB56E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8" r="54135" b="85035"/>
          <a:stretch/>
        </p:blipFill>
        <p:spPr>
          <a:xfrm>
            <a:off x="6719887" y="811419"/>
            <a:ext cx="1814083" cy="8779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C1D687B-596F-5D93-85AE-845A167D24D2}"/>
              </a:ext>
            </a:extLst>
          </p:cNvPr>
          <p:cNvSpPr txBox="1"/>
          <p:nvPr/>
        </p:nvSpPr>
        <p:spPr>
          <a:xfrm>
            <a:off x="3734876" y="798876"/>
            <a:ext cx="2893672" cy="2264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64" dirty="0">
                <a:solidFill>
                  <a:schemeClr val="accent1">
                    <a:lumMod val="40000"/>
                    <a:lumOff val="60000"/>
                  </a:schemeClr>
                </a:solidFill>
                <a:latin typeface="URWPalladioL"/>
              </a:rPr>
              <a:t>Bovine femoral cartilage  sample after immersion in  iodinated cationic contrast agent (</a:t>
            </a:r>
            <a:r>
              <a:rPr lang="en-US" sz="1764" dirty="0">
                <a:solidFill>
                  <a:schemeClr val="bg1">
                    <a:lumMod val="85000"/>
                  </a:schemeClr>
                </a:solidFill>
              </a:rPr>
              <a:t>CA4+</a:t>
            </a:r>
            <a:r>
              <a:rPr lang="en-US" sz="1764" dirty="0">
                <a:solidFill>
                  <a:schemeClr val="accent1">
                    <a:lumMod val="40000"/>
                    <a:lumOff val="60000"/>
                  </a:schemeClr>
                </a:solidFill>
                <a:latin typeface="URWPalladioL"/>
              </a:rPr>
              <a:t>). Contrast enhancement after 24 of diffusion reflecting the spatial distribution of the proteoglycans</a:t>
            </a:r>
            <a:endParaRPr lang="en-US" sz="1764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B566CD-E62D-5DFE-1B8B-6FE5F66D7B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478" y="2466052"/>
            <a:ext cx="4446038" cy="422781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8996E9B-C928-D01E-D7A9-14534AB25E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179"/>
          <a:stretch/>
        </p:blipFill>
        <p:spPr>
          <a:xfrm>
            <a:off x="6181824" y="2082673"/>
            <a:ext cx="1679796" cy="19005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EC45DE-8934-D456-BEDD-CD1DC496EE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98358">
            <a:off x="9104107" y="1671902"/>
            <a:ext cx="1852715" cy="23296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FB6BE96-6E9A-8CFF-B34E-B6B8B3579AF6}"/>
              </a:ext>
            </a:extLst>
          </p:cNvPr>
          <p:cNvSpPr txBox="1"/>
          <p:nvPr/>
        </p:nvSpPr>
        <p:spPr>
          <a:xfrm rot="18165332">
            <a:off x="8664293" y="1716968"/>
            <a:ext cx="2301873" cy="29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i="1" dirty="0">
                <a:latin typeface="URWPalladioL"/>
              </a:rPr>
              <a:t>Iodine concentration</a:t>
            </a:r>
            <a:endParaRPr lang="en-US" sz="2646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516BDB-F9E0-6E27-C50B-393146A75B73}"/>
              </a:ext>
            </a:extLst>
          </p:cNvPr>
          <p:cNvSpPr txBox="1"/>
          <p:nvPr/>
        </p:nvSpPr>
        <p:spPr>
          <a:xfrm>
            <a:off x="7402354" y="1914667"/>
            <a:ext cx="185964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>
                <a:latin typeface="URWPalladioL"/>
              </a:rPr>
              <a:t>Superficial zone</a:t>
            </a:r>
          </a:p>
          <a:p>
            <a:endParaRPr lang="en-US" sz="1323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F0B4F38-1EAF-12B3-57A4-5538D2118635}"/>
              </a:ext>
            </a:extLst>
          </p:cNvPr>
          <p:cNvSpPr txBox="1"/>
          <p:nvPr/>
        </p:nvSpPr>
        <p:spPr>
          <a:xfrm>
            <a:off x="7510318" y="2448586"/>
            <a:ext cx="185964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>
                <a:latin typeface="URWPalladioL"/>
              </a:rPr>
              <a:t>deep zone</a:t>
            </a:r>
          </a:p>
          <a:p>
            <a:endParaRPr lang="en-US" sz="1323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B65CA5-7B0B-2A41-38ED-F4E117D8E8E6}"/>
              </a:ext>
            </a:extLst>
          </p:cNvPr>
          <p:cNvSpPr txBox="1"/>
          <p:nvPr/>
        </p:nvSpPr>
        <p:spPr>
          <a:xfrm>
            <a:off x="7501157" y="2825386"/>
            <a:ext cx="185964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>
                <a:latin typeface="URWPalladioL"/>
              </a:rPr>
              <a:t>Calcified cartilage</a:t>
            </a:r>
          </a:p>
          <a:p>
            <a:endParaRPr lang="en-US" sz="1323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DC5B04-2B61-76A7-31B5-F1401A2307BE}"/>
              </a:ext>
            </a:extLst>
          </p:cNvPr>
          <p:cNvSpPr txBox="1"/>
          <p:nvPr/>
        </p:nvSpPr>
        <p:spPr>
          <a:xfrm>
            <a:off x="7735330" y="3090102"/>
            <a:ext cx="1859644" cy="70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>
                <a:latin typeface="URWPalladioL"/>
              </a:rPr>
              <a:t>Subchondral </a:t>
            </a:r>
            <a:br>
              <a:rPr lang="en-US" sz="1323" dirty="0">
                <a:latin typeface="URWPalladioL"/>
              </a:rPr>
            </a:br>
            <a:r>
              <a:rPr lang="en-US" sz="1323" dirty="0">
                <a:latin typeface="URWPalladioL"/>
              </a:rPr>
              <a:t>bone </a:t>
            </a:r>
          </a:p>
          <a:p>
            <a:endParaRPr lang="en-US" sz="1323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5F1DCD-976B-84CA-A0EB-E913DD590ACD}"/>
              </a:ext>
            </a:extLst>
          </p:cNvPr>
          <p:cNvSpPr txBox="1"/>
          <p:nvPr/>
        </p:nvSpPr>
        <p:spPr>
          <a:xfrm>
            <a:off x="5298860" y="3186433"/>
            <a:ext cx="185964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23" dirty="0">
                <a:latin typeface="URWPalladioL"/>
              </a:rPr>
              <a:t>tidemark</a:t>
            </a:r>
          </a:p>
          <a:p>
            <a:endParaRPr lang="en-US" sz="1323" dirty="0"/>
          </a:p>
        </p:txBody>
      </p:sp>
    </p:spTree>
    <p:extLst>
      <p:ext uri="{BB962C8B-B14F-4D97-AF65-F5344CB8AC3E}">
        <p14:creationId xmlns:p14="http://schemas.microsoft.com/office/powerpoint/2010/main" val="2293943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CE657-CE5C-E316-31AB-E839BC18E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BC8826-8C28-5AEC-817D-EFBCD2CB7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066" y="11498"/>
            <a:ext cx="522201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EA75F8-BC74-DB49-913E-DC12D191945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80" y="115416"/>
            <a:ext cx="7351456" cy="40274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DDEEF6-F9EE-852F-EDC4-B868FD98E02C}"/>
              </a:ext>
            </a:extLst>
          </p:cNvPr>
          <p:cNvSpPr txBox="1"/>
          <p:nvPr/>
        </p:nvSpPr>
        <p:spPr>
          <a:xfrm>
            <a:off x="10591833" y="3071165"/>
            <a:ext cx="2187293" cy="461665"/>
          </a:xfrm>
          <a:prstGeom prst="rect">
            <a:avLst/>
          </a:prstGeom>
          <a:solidFill>
            <a:schemeClr val="bg2">
              <a:lumMod val="75000"/>
              <a:alpha val="7772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Bent crystal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8B994B-96BC-66D9-E760-77144E2F4418}"/>
              </a:ext>
            </a:extLst>
          </p:cNvPr>
          <p:cNvSpPr txBox="1"/>
          <p:nvPr/>
        </p:nvSpPr>
        <p:spPr>
          <a:xfrm>
            <a:off x="9348369" y="1368981"/>
            <a:ext cx="2988141" cy="830997"/>
          </a:xfrm>
          <a:prstGeom prst="rect">
            <a:avLst/>
          </a:prstGeom>
          <a:solidFill>
            <a:schemeClr val="bg2">
              <a:lumMod val="75000"/>
              <a:alpha val="7772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CdTe</a:t>
            </a:r>
            <a:r>
              <a:rPr lang="en-US" dirty="0"/>
              <a:t> hybrid pixel detector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1ACEDC-28D3-851D-3163-EDFFB0A18B32}"/>
              </a:ext>
            </a:extLst>
          </p:cNvPr>
          <p:cNvSpPr txBox="1"/>
          <p:nvPr/>
        </p:nvSpPr>
        <p:spPr>
          <a:xfrm>
            <a:off x="7327066" y="3895002"/>
            <a:ext cx="2440906" cy="830997"/>
          </a:xfrm>
          <a:prstGeom prst="rect">
            <a:avLst/>
          </a:prstGeom>
          <a:solidFill>
            <a:schemeClr val="bg2">
              <a:lumMod val="75000"/>
              <a:alpha val="7772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 resolution </a:t>
            </a:r>
            <a:r>
              <a:rPr lang="en-US" dirty="0" err="1"/>
              <a:t>sCMOS</a:t>
            </a:r>
            <a:r>
              <a:rPr lang="en-US" dirty="0"/>
              <a:t> detector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C6E00D-BFD5-7BF5-CF8B-67656F49BAC8}"/>
              </a:ext>
            </a:extLst>
          </p:cNvPr>
          <p:cNvSpPr txBox="1"/>
          <p:nvPr/>
        </p:nvSpPr>
        <p:spPr>
          <a:xfrm>
            <a:off x="10499399" y="2268122"/>
            <a:ext cx="2279727" cy="830997"/>
          </a:xfrm>
          <a:prstGeom prst="rect">
            <a:avLst/>
          </a:prstGeom>
          <a:solidFill>
            <a:schemeClr val="bg2">
              <a:lumMod val="75000"/>
              <a:alpha val="7772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Absorbing mask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EA19A-A6EB-8591-435C-F1B1D5360F0F}"/>
              </a:ext>
            </a:extLst>
          </p:cNvPr>
          <p:cNvSpPr txBox="1"/>
          <p:nvPr/>
        </p:nvSpPr>
        <p:spPr>
          <a:xfrm>
            <a:off x="10407537" y="4826755"/>
            <a:ext cx="1512794" cy="461665"/>
          </a:xfrm>
          <a:prstGeom prst="rect">
            <a:avLst/>
          </a:prstGeom>
          <a:solidFill>
            <a:schemeClr val="bg2">
              <a:lumMod val="75000"/>
              <a:alpha val="77728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A5D264-3774-FB1D-8C88-8893E7A99070}"/>
              </a:ext>
            </a:extLst>
          </p:cNvPr>
          <p:cNvCxnSpPr>
            <a:cxnSpLocks/>
          </p:cNvCxnSpPr>
          <p:nvPr/>
        </p:nvCxnSpPr>
        <p:spPr>
          <a:xfrm flipH="1">
            <a:off x="8991291" y="2047479"/>
            <a:ext cx="465826" cy="426525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6C36AF-06B6-727D-A8C7-F1A40F89FF33}"/>
              </a:ext>
            </a:extLst>
          </p:cNvPr>
          <p:cNvCxnSpPr>
            <a:cxnSpLocks/>
          </p:cNvCxnSpPr>
          <p:nvPr/>
        </p:nvCxnSpPr>
        <p:spPr>
          <a:xfrm flipV="1">
            <a:off x="7992777" y="3299090"/>
            <a:ext cx="875488" cy="59591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13A670F-592E-C1A6-77EF-21CFA4BA17B4}"/>
              </a:ext>
            </a:extLst>
          </p:cNvPr>
          <p:cNvCxnSpPr>
            <a:cxnSpLocks/>
          </p:cNvCxnSpPr>
          <p:nvPr/>
        </p:nvCxnSpPr>
        <p:spPr>
          <a:xfrm flipH="1">
            <a:off x="9348369" y="2598632"/>
            <a:ext cx="1368205" cy="522319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14923E5-8468-C518-01FF-D7D936E409DD}"/>
              </a:ext>
            </a:extLst>
          </p:cNvPr>
          <p:cNvCxnSpPr>
            <a:cxnSpLocks/>
          </p:cNvCxnSpPr>
          <p:nvPr/>
        </p:nvCxnSpPr>
        <p:spPr>
          <a:xfrm flipH="1">
            <a:off x="10032471" y="3401344"/>
            <a:ext cx="1131463" cy="19570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81DEC23-9ADC-1158-7D5A-6B264639E737}"/>
              </a:ext>
            </a:extLst>
          </p:cNvPr>
          <p:cNvCxnSpPr>
            <a:cxnSpLocks/>
          </p:cNvCxnSpPr>
          <p:nvPr/>
        </p:nvCxnSpPr>
        <p:spPr>
          <a:xfrm flipV="1">
            <a:off x="10651800" y="4178528"/>
            <a:ext cx="555444" cy="710873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89C2464-27B0-D72A-D6AB-FEFFB52E3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679" y="4027438"/>
            <a:ext cx="3125051" cy="312505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5EE642F-7A74-3D8C-ABC3-A17B60F46E6E}"/>
              </a:ext>
            </a:extLst>
          </p:cNvPr>
          <p:cNvSpPr txBox="1"/>
          <p:nvPr/>
        </p:nvSpPr>
        <p:spPr>
          <a:xfrm>
            <a:off x="1701962" y="6783157"/>
            <a:ext cx="38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5ADF9F-E2A7-FD05-4A54-917FE9D1558D}"/>
              </a:ext>
            </a:extLst>
          </p:cNvPr>
          <p:cNvSpPr txBox="1"/>
          <p:nvPr/>
        </p:nvSpPr>
        <p:spPr>
          <a:xfrm>
            <a:off x="3762703" y="923799"/>
            <a:ext cx="197082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XSI branch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F85AF3-ED99-AA3A-8D51-93D301832593}"/>
              </a:ext>
            </a:extLst>
          </p:cNvPr>
          <p:cNvSpPr txBox="1"/>
          <p:nvPr/>
        </p:nvSpPr>
        <p:spPr>
          <a:xfrm>
            <a:off x="237769" y="2474004"/>
            <a:ext cx="17818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XPCI branch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7DFD0925-5658-31E4-6163-019BD2B04FC1}"/>
              </a:ext>
            </a:extLst>
          </p:cNvPr>
          <p:cNvSpPr txBox="1">
            <a:spLocks/>
          </p:cNvSpPr>
          <p:nvPr/>
        </p:nvSpPr>
        <p:spPr>
          <a:xfrm>
            <a:off x="4596220" y="-162057"/>
            <a:ext cx="9504297" cy="870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baseline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447675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4400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2514340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492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8645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5797" indent="-228576" algn="ctr" defTabSz="449216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noProof="0" dirty="0" err="1"/>
              <a:t>Hyperspectra</a:t>
            </a:r>
            <a:r>
              <a:rPr lang="en-US" sz="3200" kern="0" dirty="0"/>
              <a:t>l</a:t>
            </a:r>
            <a:endParaRPr lang="en-US" sz="3200" kern="0" noProof="0" dirty="0"/>
          </a:p>
        </p:txBody>
      </p:sp>
    </p:spTree>
    <p:extLst>
      <p:ext uri="{BB962C8B-B14F-4D97-AF65-F5344CB8AC3E}">
        <p14:creationId xmlns:p14="http://schemas.microsoft.com/office/powerpoint/2010/main" val="881175342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EF2E1-3459-901D-341D-70100928F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0C407187-6DD2-0BD7-63B1-9CAE40001545}"/>
              </a:ext>
            </a:extLst>
          </p:cNvPr>
          <p:cNvSpPr txBox="1"/>
          <p:nvPr/>
        </p:nvSpPr>
        <p:spPr>
          <a:xfrm>
            <a:off x="1545662" y="2452687"/>
            <a:ext cx="17818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XPCI branch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9DD786-3CD3-A29F-B943-B753E1F37650}"/>
              </a:ext>
            </a:extLst>
          </p:cNvPr>
          <p:cNvSpPr/>
          <p:nvPr/>
        </p:nvSpPr>
        <p:spPr bwMode="auto">
          <a:xfrm>
            <a:off x="-1" y="-24614"/>
            <a:ext cx="13439775" cy="755967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4015718-DAA4-7559-9036-FE3200CAE6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8" t="7857" r="7637" b="7812"/>
          <a:stretch>
            <a:fillRect/>
          </a:stretch>
        </p:blipFill>
        <p:spPr>
          <a:xfrm>
            <a:off x="8511192" y="51305"/>
            <a:ext cx="3977654" cy="372853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44CA74A-D476-1F78-2487-6C12300B9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480" y="1095596"/>
            <a:ext cx="197374" cy="1790464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43A867E-A5C3-D6CE-BD0F-30BBA766B1AD}"/>
              </a:ext>
            </a:extLst>
          </p:cNvPr>
          <p:cNvCxnSpPr>
            <a:cxnSpLocks/>
          </p:cNvCxnSpPr>
          <p:nvPr/>
        </p:nvCxnSpPr>
        <p:spPr>
          <a:xfrm>
            <a:off x="11898062" y="3225662"/>
            <a:ext cx="54528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82ABCEC-AFEC-1E16-2DAD-5370D59CC0FD}"/>
              </a:ext>
            </a:extLst>
          </p:cNvPr>
          <p:cNvSpPr txBox="1"/>
          <p:nvPr/>
        </p:nvSpPr>
        <p:spPr>
          <a:xfrm>
            <a:off x="11863354" y="3203773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 mm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1EAF7D-2074-CA48-80AD-7ED8AA46E41C}"/>
              </a:ext>
            </a:extLst>
          </p:cNvPr>
          <p:cNvSpPr txBox="1"/>
          <p:nvPr/>
        </p:nvSpPr>
        <p:spPr>
          <a:xfrm>
            <a:off x="1594973" y="1539126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a)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1533BEC-337B-1F4B-55D8-5915CE547C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431" t="12220" r="18309" b="18592"/>
          <a:stretch>
            <a:fillRect/>
          </a:stretch>
        </p:blipFill>
        <p:spPr>
          <a:xfrm>
            <a:off x="1442355" y="51305"/>
            <a:ext cx="3116845" cy="35201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4005C8C-1260-62EC-AF8C-190E909E9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265" y="869740"/>
            <a:ext cx="216365" cy="1872673"/>
          </a:xfrm>
          <a:prstGeom prst="rect">
            <a:avLst/>
          </a:prstGeom>
        </p:spPr>
      </p:pic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D5E1D819-75A5-791F-2BD8-6EAD81B13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735930"/>
              </p:ext>
            </p:extLst>
          </p:nvPr>
        </p:nvGraphicFramePr>
        <p:xfrm>
          <a:off x="1764082" y="869740"/>
          <a:ext cx="664307" cy="1908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4307">
                  <a:extLst>
                    <a:ext uri="{9D8B030D-6E8A-4147-A177-3AD203B41FA5}">
                      <a16:colId xmlns:a16="http://schemas.microsoft.com/office/drawing/2014/main" val="626001599"/>
                    </a:ext>
                  </a:extLst>
                </a:gridCol>
              </a:tblGrid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00499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395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92370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2628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37780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2718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4091446-4254-C2DC-1A7F-99C6A6DEDF7E}"/>
                  </a:ext>
                </a:extLst>
              </p:cNvPr>
              <p:cNvSpPr txBox="1"/>
              <p:nvPr/>
            </p:nvSpPr>
            <p:spPr>
              <a:xfrm>
                <a:off x="1363506" y="292102"/>
                <a:ext cx="715074" cy="5140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𝑚𝑙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4091446-4254-C2DC-1A7F-99C6A6DED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506" y="292102"/>
                <a:ext cx="715074" cy="514051"/>
              </a:xfrm>
              <a:prstGeom prst="rect">
                <a:avLst/>
              </a:prstGeom>
              <a:blipFill>
                <a:blip r:embed="rId7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Picture 50">
            <a:extLst>
              <a:ext uri="{FF2B5EF4-FFF2-40B4-BE49-F238E27FC236}">
                <a16:creationId xmlns:a16="http://schemas.microsoft.com/office/drawing/2014/main" id="{76655CE4-FC5F-0132-D5E2-8675EFAC4A4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397" t="12315" r="15648" b="12255"/>
          <a:stretch>
            <a:fillRect/>
          </a:stretch>
        </p:blipFill>
        <p:spPr>
          <a:xfrm>
            <a:off x="4547018" y="186420"/>
            <a:ext cx="3128551" cy="32347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B56B154-DA87-43D8-A0A8-578E507540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r="1"/>
          <a:stretch>
            <a:fillRect/>
          </a:stretch>
        </p:blipFill>
        <p:spPr>
          <a:xfrm>
            <a:off x="5433827" y="1053712"/>
            <a:ext cx="224482" cy="2036369"/>
          </a:xfrm>
          <a:prstGeom prst="rect">
            <a:avLst/>
          </a:prstGeom>
        </p:spPr>
      </p:pic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4A9C43F5-98D7-0261-7F76-321D6ABB3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815357"/>
              </p:ext>
            </p:extLst>
          </p:nvPr>
        </p:nvGraphicFramePr>
        <p:xfrm>
          <a:off x="5663551" y="1064656"/>
          <a:ext cx="711739" cy="1908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739">
                  <a:extLst>
                    <a:ext uri="{9D8B030D-6E8A-4147-A177-3AD203B41FA5}">
                      <a16:colId xmlns:a16="http://schemas.microsoft.com/office/drawing/2014/main" val="626001599"/>
                    </a:ext>
                  </a:extLst>
                </a:gridCol>
              </a:tblGrid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00499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395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92370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2628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37780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2718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E0A8185-95AA-B208-DF85-5328F6F4356D}"/>
                  </a:ext>
                </a:extLst>
              </p:cNvPr>
              <p:cNvSpPr txBox="1"/>
              <p:nvPr/>
            </p:nvSpPr>
            <p:spPr>
              <a:xfrm>
                <a:off x="5220739" y="492490"/>
                <a:ext cx="715074" cy="5140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𝑚𝑙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E0A8185-95AA-B208-DF85-5328F6F43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739" y="492490"/>
                <a:ext cx="715074" cy="514051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0857C32-4277-0C4A-4D19-37FC42CF74B6}"/>
              </a:ext>
            </a:extLst>
          </p:cNvPr>
          <p:cNvCxnSpPr>
            <a:cxnSpLocks/>
          </p:cNvCxnSpPr>
          <p:nvPr/>
        </p:nvCxnSpPr>
        <p:spPr>
          <a:xfrm>
            <a:off x="1737793" y="3509988"/>
            <a:ext cx="54528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4DA3F4D-7C6C-489F-9E85-15E7CDA7BB9D}"/>
              </a:ext>
            </a:extLst>
          </p:cNvPr>
          <p:cNvSpPr txBox="1"/>
          <p:nvPr/>
        </p:nvSpPr>
        <p:spPr>
          <a:xfrm>
            <a:off x="1657586" y="3164251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 mm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6BC26D6-1444-DBCB-D930-FF4B5540D9F3}"/>
              </a:ext>
            </a:extLst>
          </p:cNvPr>
          <p:cNvCxnSpPr>
            <a:cxnSpLocks/>
          </p:cNvCxnSpPr>
          <p:nvPr/>
        </p:nvCxnSpPr>
        <p:spPr>
          <a:xfrm>
            <a:off x="7397531" y="3292505"/>
            <a:ext cx="54528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3490DEE-65ED-A9E7-9213-CDD911387D15}"/>
              </a:ext>
            </a:extLst>
          </p:cNvPr>
          <p:cNvSpPr txBox="1"/>
          <p:nvPr/>
        </p:nvSpPr>
        <p:spPr>
          <a:xfrm>
            <a:off x="7362823" y="3270616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3 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EA0212C-05EA-F851-5187-9916E11BED6E}"/>
                  </a:ext>
                </a:extLst>
              </p:cNvPr>
              <p:cNvSpPr txBox="1"/>
              <p:nvPr/>
            </p:nvSpPr>
            <p:spPr>
              <a:xfrm>
                <a:off x="8232055" y="592489"/>
                <a:ext cx="715074" cy="5140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𝑚𝑙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EA0212C-05EA-F851-5187-9916E11BE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055" y="592489"/>
                <a:ext cx="715074" cy="514051"/>
              </a:xfrm>
              <a:prstGeom prst="rect">
                <a:avLst/>
              </a:prstGeom>
              <a:blipFill>
                <a:blip r:embed="rId1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800E16AF-4AB4-FB6F-8440-0EDED550B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746265"/>
              </p:ext>
            </p:extLst>
          </p:nvPr>
        </p:nvGraphicFramePr>
        <p:xfrm>
          <a:off x="8672444" y="1006541"/>
          <a:ext cx="711739" cy="1908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739">
                  <a:extLst>
                    <a:ext uri="{9D8B030D-6E8A-4147-A177-3AD203B41FA5}">
                      <a16:colId xmlns:a16="http://schemas.microsoft.com/office/drawing/2014/main" val="626001599"/>
                    </a:ext>
                  </a:extLst>
                </a:gridCol>
              </a:tblGrid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00499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395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92370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2628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377803"/>
                  </a:ext>
                </a:extLst>
              </a:tr>
              <a:tr h="31801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27188"/>
                  </a:ext>
                </a:extLst>
              </a:tr>
            </a:tbl>
          </a:graphicData>
        </a:graphic>
      </p:graphicFrame>
      <p:pic>
        <p:nvPicPr>
          <p:cNvPr id="63" name="Picture 62">
            <a:extLst>
              <a:ext uri="{FF2B5EF4-FFF2-40B4-BE49-F238E27FC236}">
                <a16:creationId xmlns:a16="http://schemas.microsoft.com/office/drawing/2014/main" id="{68F3093F-A89C-3A0B-F50B-6E366426D7E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9468" t="12358" r="18532" b="11516"/>
          <a:stretch>
            <a:fillRect/>
          </a:stretch>
        </p:blipFill>
        <p:spPr>
          <a:xfrm>
            <a:off x="8078890" y="3991780"/>
            <a:ext cx="3977654" cy="348781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C4910CE-0273-1040-61C7-881FD8B2EDE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4086"/>
          <a:stretch>
            <a:fillRect/>
          </a:stretch>
        </p:blipFill>
        <p:spPr>
          <a:xfrm>
            <a:off x="583234" y="3929615"/>
            <a:ext cx="4259651" cy="361214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53FA439-D4D9-5E5D-EC7B-54AFD5CE83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9034" y="5310470"/>
            <a:ext cx="146408" cy="1277282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7DA1F60-7F88-4988-E2E6-23DC1AEEB4C4}"/>
              </a:ext>
            </a:extLst>
          </p:cNvPr>
          <p:cNvCxnSpPr>
            <a:cxnSpLocks/>
          </p:cNvCxnSpPr>
          <p:nvPr/>
        </p:nvCxnSpPr>
        <p:spPr>
          <a:xfrm>
            <a:off x="1987353" y="9094880"/>
            <a:ext cx="427839" cy="0"/>
          </a:xfrm>
          <a:prstGeom prst="line">
            <a:avLst/>
          </a:prstGeom>
          <a:ln w="44450"/>
          <a:effectLst>
            <a:outerShdw blurRad="50800" dist="38100" dir="2700000" algn="tl" rotWithShape="0">
              <a:schemeClr val="bg1">
                <a:lumMod val="95000"/>
                <a:alpha val="40000"/>
              </a:scheme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29D765A-786D-1D7F-F235-8BC77A2BE497}"/>
              </a:ext>
            </a:extLst>
          </p:cNvPr>
          <p:cNvSpPr txBox="1"/>
          <p:nvPr/>
        </p:nvSpPr>
        <p:spPr>
          <a:xfrm>
            <a:off x="1864930" y="9064798"/>
            <a:ext cx="702436" cy="36933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3mm</a:t>
            </a: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AA693904-9BC0-A580-C222-325CE4093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71306"/>
              </p:ext>
            </p:extLst>
          </p:nvPr>
        </p:nvGraphicFramePr>
        <p:xfrm>
          <a:off x="4828779" y="5229289"/>
          <a:ext cx="711739" cy="1534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739">
                  <a:extLst>
                    <a:ext uri="{9D8B030D-6E8A-4147-A177-3AD203B41FA5}">
                      <a16:colId xmlns:a16="http://schemas.microsoft.com/office/drawing/2014/main" val="626001599"/>
                    </a:ext>
                  </a:extLst>
                </a:gridCol>
              </a:tblGrid>
              <a:tr h="3836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00499"/>
                  </a:ext>
                </a:extLst>
              </a:tr>
              <a:tr h="3836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395"/>
                  </a:ext>
                </a:extLst>
              </a:tr>
              <a:tr h="3836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377803"/>
                  </a:ext>
                </a:extLst>
              </a:tr>
              <a:tr h="3836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2718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C51B8351-4F46-AF88-BF7F-8A78C8072F62}"/>
              </a:ext>
            </a:extLst>
          </p:cNvPr>
          <p:cNvSpPr txBox="1"/>
          <p:nvPr/>
        </p:nvSpPr>
        <p:spPr>
          <a:xfrm>
            <a:off x="4415631" y="4859957"/>
            <a:ext cx="71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µrad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E434AD9-1381-A986-7A58-AA54E7545C79}"/>
              </a:ext>
            </a:extLst>
          </p:cNvPr>
          <p:cNvSpPr txBox="1"/>
          <p:nvPr/>
        </p:nvSpPr>
        <p:spPr>
          <a:xfrm>
            <a:off x="2536226" y="19654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CaSO</a:t>
            </a:r>
            <a:r>
              <a:rPr lang="en-US" sz="1800" baseline="-25000" dirty="0"/>
              <a:t>4 </a:t>
            </a:r>
            <a:r>
              <a:rPr lang="en-US" sz="1800" dirty="0"/>
              <a:t>Image</a:t>
            </a:r>
            <a:endParaRPr lang="en-US" sz="1800" baseline="-250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751DBE1-7FC4-D674-0AEC-ECAD27474BB8}"/>
              </a:ext>
            </a:extLst>
          </p:cNvPr>
          <p:cNvSpPr txBox="1"/>
          <p:nvPr/>
        </p:nvSpPr>
        <p:spPr>
          <a:xfrm>
            <a:off x="6112610" y="71540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Ag Image</a:t>
            </a:r>
            <a:endParaRPr lang="en-US" sz="1800" baseline="-25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CB699D-F6E5-D489-9F72-FED309E6B142}"/>
              </a:ext>
            </a:extLst>
          </p:cNvPr>
          <p:cNvSpPr txBox="1"/>
          <p:nvPr/>
        </p:nvSpPr>
        <p:spPr>
          <a:xfrm>
            <a:off x="11468570" y="123158"/>
            <a:ext cx="149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Water Image</a:t>
            </a:r>
            <a:endParaRPr lang="en-US" sz="1800" baseline="-25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7913A04-CFE6-7C8B-45F0-5CEDEA7969D1}"/>
              </a:ext>
            </a:extLst>
          </p:cNvPr>
          <p:cNvSpPr txBox="1"/>
          <p:nvPr/>
        </p:nvSpPr>
        <p:spPr>
          <a:xfrm>
            <a:off x="3773671" y="3995225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Scatter Image</a:t>
            </a:r>
            <a:endParaRPr lang="en-US" sz="1800" baseline="-25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86782FC-4EE9-6000-7C24-0BDFFE1BBCB5}"/>
              </a:ext>
            </a:extLst>
          </p:cNvPr>
          <p:cNvSpPr txBox="1"/>
          <p:nvPr/>
        </p:nvSpPr>
        <p:spPr>
          <a:xfrm>
            <a:off x="6912038" y="3995225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phase Image</a:t>
            </a:r>
            <a:endParaRPr lang="en-US" sz="1800" baseline="-25000" dirty="0"/>
          </a:p>
        </p:txBody>
      </p:sp>
    </p:spTree>
    <p:extLst>
      <p:ext uri="{BB962C8B-B14F-4D97-AF65-F5344CB8AC3E}">
        <p14:creationId xmlns:p14="http://schemas.microsoft.com/office/powerpoint/2010/main" val="1822648606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/>
          </p:cNvSpPr>
          <p:nvPr/>
        </p:nvSpPr>
        <p:spPr bwMode="auto">
          <a:xfrm>
            <a:off x="176" y="-1"/>
            <a:ext cx="13439422" cy="7559675"/>
          </a:xfrm>
          <a:prstGeom prst="rect">
            <a:avLst/>
          </a:prstGeom>
          <a:solidFill>
            <a:srgbClr val="0000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5399" dir="5400000" algn="ctr" rotWithShape="0">
              <a:schemeClr val="bg2">
                <a:alpha val="34999"/>
              </a:schemeClr>
            </a:outerShdw>
          </a:effectLst>
        </p:spPr>
        <p:txBody>
          <a:bodyPr lIns="0" tIns="0" rIns="0" bIns="0"/>
          <a:lstStyle/>
          <a:p>
            <a:endParaRPr lang="en-US" sz="2143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994E8-CE62-9DBE-5776-D4394E2808CD}"/>
              </a:ext>
            </a:extLst>
          </p:cNvPr>
          <p:cNvSpPr txBox="1"/>
          <p:nvPr/>
        </p:nvSpPr>
        <p:spPr>
          <a:xfrm>
            <a:off x="346857" y="4873245"/>
            <a:ext cx="5541395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64" dirty="0"/>
              <a:t>Phase low + high</a:t>
            </a:r>
          </a:p>
        </p:txBody>
      </p:sp>
      <p:pic>
        <p:nvPicPr>
          <p:cNvPr id="30" name="Picture 29" descr="A close-up of a grey object&#10;&#10;Description automatically generated">
            <a:extLst>
              <a:ext uri="{FF2B5EF4-FFF2-40B4-BE49-F238E27FC236}">
                <a16:creationId xmlns:a16="http://schemas.microsoft.com/office/drawing/2014/main" id="{86CA30DB-F5BA-CD2D-E9DE-CE271249FE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7" y="665160"/>
            <a:ext cx="3452384" cy="3945582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A2A89C54-26FC-CB1D-F48C-BBB9D82363B7}"/>
              </a:ext>
            </a:extLst>
          </p:cNvPr>
          <p:cNvGrpSpPr/>
          <p:nvPr/>
        </p:nvGrpSpPr>
        <p:grpSpPr>
          <a:xfrm>
            <a:off x="3503403" y="-1"/>
            <a:ext cx="8508183" cy="7584773"/>
            <a:chOff x="16224146" y="3773398"/>
            <a:chExt cx="8023533" cy="7152723"/>
          </a:xfrm>
        </p:grpSpPr>
        <p:pic>
          <p:nvPicPr>
            <p:cNvPr id="27" name="Picture 26" descr="A grey and orange round object with blue lines and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778AB2E0-A029-AE1B-07C9-8486CF7C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07344" y="5490780"/>
              <a:ext cx="3675498" cy="420056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8" name="Picture 27" descr="A blue and black background&#10;&#10;Description automatically generated">
              <a:extLst>
                <a:ext uri="{FF2B5EF4-FFF2-40B4-BE49-F238E27FC236}">
                  <a16:creationId xmlns:a16="http://schemas.microsoft.com/office/drawing/2014/main" id="{564391D0-6A3F-DB5B-7D03-E571E1FAE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13813" y="7154631"/>
              <a:ext cx="2825323" cy="322894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9" name="Picture 28" descr="A red and black image&#10;&#10;Description automatically generated">
              <a:extLst>
                <a:ext uri="{FF2B5EF4-FFF2-40B4-BE49-F238E27FC236}">
                  <a16:creationId xmlns:a16="http://schemas.microsoft.com/office/drawing/2014/main" id="{9D33D826-257B-3BFF-D03F-E41E2ABFB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92707" y="3848349"/>
              <a:ext cx="2825324" cy="322894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F000CA-CDA6-4BE1-373A-BCBBFAC4FFD9}"/>
                </a:ext>
              </a:extLst>
            </p:cNvPr>
            <p:cNvSpPr txBox="1"/>
            <p:nvPr/>
          </p:nvSpPr>
          <p:spPr>
            <a:xfrm>
              <a:off x="16224146" y="8443444"/>
              <a:ext cx="619333" cy="59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2mm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3D42F1-5046-0630-AB4A-AD49810B2AD9}"/>
                </a:ext>
              </a:extLst>
            </p:cNvPr>
            <p:cNvSpPr txBox="1"/>
            <p:nvPr/>
          </p:nvSpPr>
          <p:spPr>
            <a:xfrm>
              <a:off x="23541149" y="9310302"/>
              <a:ext cx="706530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2mm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BF7594-CF34-4739-0CC1-46CCCCD81E8A}"/>
                </a:ext>
              </a:extLst>
            </p:cNvPr>
            <p:cNvSpPr txBox="1"/>
            <p:nvPr/>
          </p:nvSpPr>
          <p:spPr>
            <a:xfrm>
              <a:off x="16962274" y="8863511"/>
              <a:ext cx="706530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g/ml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BB251D-D65D-0275-B0BB-5C9EE44BCAFD}"/>
                </a:ext>
              </a:extLst>
            </p:cNvPr>
            <p:cNvSpPr txBox="1"/>
            <p:nvPr/>
          </p:nvSpPr>
          <p:spPr>
            <a:xfrm>
              <a:off x="16948446" y="5542091"/>
              <a:ext cx="779696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mg/ml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391ECA2-AD8B-5DF8-1AC8-F33C908278B7}"/>
                </a:ext>
              </a:extLst>
            </p:cNvPr>
            <p:cNvSpPr txBox="1"/>
            <p:nvPr/>
          </p:nvSpPr>
          <p:spPr>
            <a:xfrm>
              <a:off x="20533900" y="7591063"/>
              <a:ext cx="706530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g/ml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0FE8E9-705F-F184-CBCC-2649460755C4}"/>
                </a:ext>
              </a:extLst>
            </p:cNvPr>
            <p:cNvSpPr txBox="1"/>
            <p:nvPr/>
          </p:nvSpPr>
          <p:spPr>
            <a:xfrm>
              <a:off x="20520682" y="7214341"/>
              <a:ext cx="779696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mg/ml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62DBFA9-7CB7-9584-C932-1B892821D039}"/>
                </a:ext>
              </a:extLst>
            </p:cNvPr>
            <p:cNvSpPr/>
            <p:nvPr/>
          </p:nvSpPr>
          <p:spPr>
            <a:xfrm>
              <a:off x="17815432" y="6067910"/>
              <a:ext cx="700721" cy="670172"/>
            </a:xfrm>
            <a:prstGeom prst="rect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4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942A4AB-0519-80F4-9066-21577CEFD87B}"/>
                </a:ext>
              </a:extLst>
            </p:cNvPr>
            <p:cNvSpPr/>
            <p:nvPr/>
          </p:nvSpPr>
          <p:spPr>
            <a:xfrm>
              <a:off x="17661386" y="9433676"/>
              <a:ext cx="848119" cy="838709"/>
            </a:xfrm>
            <a:prstGeom prst="rect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4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A842EF-DA39-BF7E-DFE6-000ED1B4C00D}"/>
                </a:ext>
              </a:extLst>
            </p:cNvPr>
            <p:cNvSpPr txBox="1"/>
            <p:nvPr/>
          </p:nvSpPr>
          <p:spPr>
            <a:xfrm>
              <a:off x="18085445" y="3773398"/>
              <a:ext cx="2227537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Iodine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7550BDC-0117-D19D-AD87-3C3A0E611923}"/>
                </a:ext>
              </a:extLst>
            </p:cNvPr>
            <p:cNvSpPr txBox="1"/>
            <p:nvPr/>
          </p:nvSpPr>
          <p:spPr>
            <a:xfrm>
              <a:off x="17970315" y="7127452"/>
              <a:ext cx="2227537" cy="343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64" dirty="0"/>
                <a:t>Calcium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0D78B4E-A00F-BB4B-5DEC-443F7E043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060960" y="3905549"/>
              <a:ext cx="626103" cy="167036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2272A93-3B95-B367-381F-B17444A3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077272" y="7202353"/>
              <a:ext cx="549253" cy="167036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3FEABBE-E623-DC1D-735F-3B59D9CFC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649709" y="7926671"/>
              <a:ext cx="549253" cy="1670361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CBAFEEA-B197-08B9-DC19-E585F21D6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603960" y="5560694"/>
              <a:ext cx="626103" cy="1670361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8945E50-F983-83A1-6EB5-DB6CA3EFCA21}"/>
                </a:ext>
              </a:extLst>
            </p:cNvPr>
            <p:cNvSpPr/>
            <p:nvPr/>
          </p:nvSpPr>
          <p:spPr>
            <a:xfrm>
              <a:off x="19025335" y="9143686"/>
              <a:ext cx="1891677" cy="1782435"/>
            </a:xfrm>
            <a:prstGeom prst="rect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4" dirty="0"/>
            </a:p>
          </p:txBody>
        </p:sp>
        <p:pic>
          <p:nvPicPr>
            <p:cNvPr id="47" name="Picture 46" descr="A blue and black background&#10;&#10;Description automatically generated">
              <a:extLst>
                <a:ext uri="{FF2B5EF4-FFF2-40B4-BE49-F238E27FC236}">
                  <a16:creationId xmlns:a16="http://schemas.microsoft.com/office/drawing/2014/main" id="{42C48C1D-33DC-1569-30B5-9CA5D619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78" t="57715" r="35031" b="16310"/>
            <a:stretch/>
          </p:blipFill>
          <p:spPr>
            <a:xfrm>
              <a:off x="19094239" y="9227727"/>
              <a:ext cx="1767542" cy="160869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8AB940B-75C6-E20A-215C-3477EEB28727}"/>
                </a:ext>
              </a:extLst>
            </p:cNvPr>
            <p:cNvSpPr/>
            <p:nvPr/>
          </p:nvSpPr>
          <p:spPr>
            <a:xfrm>
              <a:off x="18942234" y="4650604"/>
              <a:ext cx="1864683" cy="1782434"/>
            </a:xfrm>
            <a:prstGeom prst="rect">
              <a:avLst/>
            </a:prstGeom>
            <a:noFill/>
            <a:ln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4"/>
            </a:p>
          </p:txBody>
        </p:sp>
        <p:pic>
          <p:nvPicPr>
            <p:cNvPr id="49" name="Picture 48" descr="A red and black image&#10;&#10;Description automatically generated">
              <a:extLst>
                <a:ext uri="{FF2B5EF4-FFF2-40B4-BE49-F238E27FC236}">
                  <a16:creationId xmlns:a16="http://schemas.microsoft.com/office/drawing/2014/main" id="{FCA9352C-E955-A17A-18DA-7F12B844F6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77" t="66481" r="36878" b="13214"/>
            <a:stretch/>
          </p:blipFill>
          <p:spPr>
            <a:xfrm>
              <a:off x="18976919" y="4745999"/>
              <a:ext cx="1821060" cy="15544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DA9716B-E404-8BC4-895D-9444532FA33D}"/>
              </a:ext>
            </a:extLst>
          </p:cNvPr>
          <p:cNvSpPr txBox="1"/>
          <p:nvPr/>
        </p:nvSpPr>
        <p:spPr>
          <a:xfrm>
            <a:off x="2945707" y="4111231"/>
            <a:ext cx="1115394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64" dirty="0"/>
              <a:t>2mm</a:t>
            </a:r>
          </a:p>
        </p:txBody>
      </p:sp>
    </p:spTree>
    <p:extLst>
      <p:ext uri="{BB962C8B-B14F-4D97-AF65-F5344CB8AC3E}">
        <p14:creationId xmlns:p14="http://schemas.microsoft.com/office/powerpoint/2010/main" val="2047802596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CA179-A1D8-06EA-BFC0-B1C2A76B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404A68-78D4-43F7-0EAC-4BDA8ED3CA0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25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EFB6429-62A5-80BC-21B3-26860B883080}"/>
              </a:ext>
            </a:extLst>
          </p:cNvPr>
          <p:cNvSpPr txBox="1">
            <a:spLocks/>
          </p:cNvSpPr>
          <p:nvPr/>
        </p:nvSpPr>
        <p:spPr>
          <a:xfrm>
            <a:off x="2167731" y="264364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Why are we doing, what we are doing?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1E5F55-BAEA-690A-0124-5300E585A828}"/>
                  </a:ext>
                </a:extLst>
              </p:cNvPr>
              <p:cNvSpPr txBox="1"/>
              <p:nvPr/>
            </p:nvSpPr>
            <p:spPr>
              <a:xfrm>
                <a:off x="745949" y="1711892"/>
                <a:ext cx="11158514" cy="8279190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i="1" dirty="0">
                    <a:solidFill>
                      <a:schemeClr val="accent1">
                        <a:lumMod val="75000"/>
                      </a:schemeClr>
                    </a:solidFill>
                  </a:rPr>
                  <a:t>For the ease of  the discussion let’s consider only </a:t>
                </a:r>
                <a:r>
                  <a:rPr lang="en-US" sz="2800" i="1" dirty="0">
                    <a:solidFill>
                      <a:schemeClr val="accent2">
                        <a:lumMod val="75000"/>
                      </a:schemeClr>
                    </a:solidFill>
                  </a:rPr>
                  <a:t>direct conversion </a:t>
                </a:r>
                <a:r>
                  <a:rPr lang="en-US" sz="2800" i="1" dirty="0">
                    <a:solidFill>
                      <a:schemeClr val="accent1">
                        <a:lumMod val="75000"/>
                      </a:schemeClr>
                    </a:solidFill>
                  </a:rPr>
                  <a:t>detectors  and among them </a:t>
                </a:r>
                <a:r>
                  <a:rPr lang="en-US" sz="2800" i="1" dirty="0">
                    <a:solidFill>
                      <a:schemeClr val="accent2">
                        <a:lumMod val="75000"/>
                      </a:schemeClr>
                    </a:solidFill>
                  </a:rPr>
                  <a:t>counting detectors (hybrid pixel detectors but also  Silicon drift chambers) </a:t>
                </a:r>
                <a:r>
                  <a:rPr lang="en-US" sz="2800" i="1" dirty="0">
                    <a:solidFill>
                      <a:schemeClr val="accent1">
                        <a:lumMod val="75000"/>
                      </a:schemeClr>
                    </a:solidFill>
                  </a:rPr>
                  <a:t>and </a:t>
                </a:r>
                <a:r>
                  <a:rPr lang="en-US" sz="2800" i="1" dirty="0">
                    <a:solidFill>
                      <a:schemeClr val="accent2">
                        <a:lumMod val="75000"/>
                      </a:schemeClr>
                    </a:solidFill>
                  </a:rPr>
                  <a:t>integrating detectors (</a:t>
                </a:r>
                <a:r>
                  <a:rPr lang="en-US" sz="2800" i="1" dirty="0" err="1">
                    <a:solidFill>
                      <a:schemeClr val="accent2">
                        <a:lumMod val="75000"/>
                      </a:schemeClr>
                    </a:solidFill>
                  </a:rPr>
                  <a:t>sCMOS</a:t>
                </a:r>
                <a:r>
                  <a:rPr lang="en-US" sz="2800" i="1" dirty="0">
                    <a:solidFill>
                      <a:schemeClr val="accent2">
                        <a:lumMod val="75000"/>
                      </a:schemeClr>
                    </a:solidFill>
                  </a:rPr>
                  <a:t>, CCDs, …) </a:t>
                </a:r>
                <a:r>
                  <a:rPr lang="en-US" sz="2800" i="1" dirty="0">
                    <a:solidFill>
                      <a:schemeClr val="accent1">
                        <a:lumMod val="75000"/>
                      </a:schemeClr>
                    </a:solidFill>
                  </a:rPr>
                  <a:t>possessing a quantum efficiency QE</a:t>
                </a:r>
                <a:endParaRPr lang="en-US" sz="2800" i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endParaRPr lang="en-US" sz="28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For paralyzed counting detectors with deadtime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For integrating detectors with an electronics noise equivalent of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8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80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28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1E5F55-BAEA-690A-0124-5300E585A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49" y="1711892"/>
                <a:ext cx="11158514" cy="82791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D223D25-6812-BAFF-63A1-D0346EC19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567" y="6243354"/>
            <a:ext cx="3335020" cy="1056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D3DD49-E585-68C6-C167-8801B3B9E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957" y="4571925"/>
            <a:ext cx="4342130" cy="462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984175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F3E76-ED73-ACA2-3D2F-D114A8E07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D1FA97-4851-AA1C-3122-9D599041491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26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600CC55-952A-86B5-F578-FB155A1623E5}"/>
              </a:ext>
            </a:extLst>
          </p:cNvPr>
          <p:cNvSpPr txBox="1">
            <a:spLocks/>
          </p:cNvSpPr>
          <p:nvPr/>
        </p:nvSpPr>
        <p:spPr>
          <a:xfrm>
            <a:off x="2255391" y="284287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Zero spatial frequency DQE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FA39473-D328-811D-9EC2-56C5C12129F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9287" y="454446"/>
            <a:ext cx="10600828" cy="7105229"/>
          </a:xfrm>
          <a:prstGeom prst="rect">
            <a:avLst/>
          </a:prstGeom>
          <a:effectLst>
            <a:outerShdw blurRad="127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0239588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4FF6A-31A5-6F79-10B3-0E2858DEF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7FF8F1-352F-346C-B809-651F944D83F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27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F6B25F7-0A44-84F4-4A5A-32E57BFBF227}"/>
              </a:ext>
            </a:extLst>
          </p:cNvPr>
          <p:cNvSpPr txBox="1">
            <a:spLocks/>
          </p:cNvSpPr>
          <p:nvPr/>
        </p:nvSpPr>
        <p:spPr>
          <a:xfrm>
            <a:off x="2255391" y="118329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Spatial frequency DQE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195974-B6B6-AA42-C075-6F4DE9C6C7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5311" y="2653137"/>
            <a:ext cx="4708984" cy="4100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C561A7-7C4B-558E-09EE-6178885D5A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08563" y="2376521"/>
            <a:ext cx="4845356" cy="42192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211B80-69BF-C108-5039-1B46DCE5F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28" y="2312615"/>
            <a:ext cx="5829300" cy="4762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75E1D3-515C-3301-A567-146C4C8B3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1419" y="2103065"/>
            <a:ext cx="4857750" cy="1028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C6F3A0-7778-86E2-9BB8-DBFF26B23303}"/>
                  </a:ext>
                </a:extLst>
              </p:cNvPr>
              <p:cNvSpPr txBox="1"/>
              <p:nvPr/>
            </p:nvSpPr>
            <p:spPr>
              <a:xfrm>
                <a:off x="592741" y="841123"/>
                <a:ext cx="12503905" cy="1354538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For pixelated detectors with a pixel size </a:t>
                </a:r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w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the DQE becomes also dependent from the spatial resolution  </a:t>
                </a:r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PSF(x)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in terms of spatial frequencies </a:t>
                </a:r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u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[LP/mm]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𝑀𝑇𝐹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𝔉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𝑃𝑆𝐹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. In the best case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𝑀𝑇𝐹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𝑆𝑖𝑛𝑐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C6F3A0-7778-86E2-9BB8-DBFF26B23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41" y="841123"/>
                <a:ext cx="12503905" cy="13545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D094A8-4350-D66F-A187-7AC51E63C53D}"/>
                  </a:ext>
                </a:extLst>
              </p:cNvPr>
              <p:cNvSpPr txBox="1"/>
              <p:nvPr/>
            </p:nvSpPr>
            <p:spPr>
              <a:xfrm>
                <a:off x="746605" y="6482873"/>
                <a:ext cx="12315716" cy="830997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Even for high QE detectors the DQE can varnish when the pixel size (or photon flux) is not matched accordingly.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D094A8-4350-D66F-A187-7AC51E63C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05" y="6482873"/>
                <a:ext cx="12315716" cy="8309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868140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4D14A-A286-40AB-C499-74ACFAFE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B35470-66EB-A362-BD71-9994AC86174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5032F37-E3DC-AD45-8750-6C73878F6DC4}" type="slidenum">
              <a:rPr lang="it-IT" altLang="it-IT" smtClean="0"/>
              <a:pPr/>
              <a:t>28</a:t>
            </a:fld>
            <a:endParaRPr lang="it-IT" altLang="it-I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CB89A34-2172-C4F9-BCC8-49D0FC47066E}"/>
              </a:ext>
            </a:extLst>
          </p:cNvPr>
          <p:cNvSpPr txBox="1">
            <a:spLocks/>
          </p:cNvSpPr>
          <p:nvPr/>
        </p:nvSpPr>
        <p:spPr>
          <a:xfrm>
            <a:off x="2255391" y="118329"/>
            <a:ext cx="9520708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2pPr>
            <a:lvl3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3pPr>
            <a:lvl4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4pPr>
            <a:lvl5pPr algn="ctr" defTabSz="59684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5866">
                <a:solidFill>
                  <a:srgbClr val="000000"/>
                </a:solidFill>
                <a:latin typeface="Arial" charset="0"/>
                <a:ea typeface="MS PGothic" pitchFamily="34" charset="-128"/>
                <a:cs typeface="MS PGothic" charset="0"/>
              </a:defRPr>
            </a:lvl5pPr>
            <a:lvl6pPr marL="3352118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3961593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4571070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5180545" indent="-304738" algn="ctr" defTabSz="598895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866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200" kern="0" dirty="0">
                <a:solidFill>
                  <a:srgbClr val="004E92"/>
                </a:solidFill>
              </a:rPr>
              <a:t>Multiplication as DQE shifter </a:t>
            </a:r>
            <a:endParaRPr lang="en-IT" sz="3200" kern="0" dirty="0">
              <a:solidFill>
                <a:srgbClr val="004E9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F886AE-CD2F-18F0-5AF8-A57CD3D6DA1F}"/>
              </a:ext>
            </a:extLst>
          </p:cNvPr>
          <p:cNvSpPr txBox="1"/>
          <p:nvPr/>
        </p:nvSpPr>
        <p:spPr>
          <a:xfrm>
            <a:off x="1056923" y="1043533"/>
            <a:ext cx="11933627" cy="6001643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For given electronics noise internal gain works as a DQE shifter towards lower photon fluences.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This works for gases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400" i="1" dirty="0" err="1">
                <a:solidFill>
                  <a:schemeClr val="accent1">
                    <a:lumMod val="75000"/>
                  </a:schemeClr>
                </a:solidFill>
              </a:rPr>
              <a:t>Menk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 et. Al. ﻿Nuclear Instruments and Methods in Physics Research A 440 (2000) 181-190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]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photomultiplier, MCPs and Si [LGADs] since the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excess noise factor &lt; multiplication  / gain factor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91C3F5-E997-0529-32B8-BA11812EA3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5471" y="1475581"/>
            <a:ext cx="7108278" cy="4324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501786-7E20-1D88-84DC-67A7E7BB0FEA}"/>
              </a:ext>
            </a:extLst>
          </p:cNvPr>
          <p:cNvSpPr txBox="1"/>
          <p:nvPr/>
        </p:nvSpPr>
        <p:spPr>
          <a:xfrm>
            <a:off x="4199607" y="2483693"/>
            <a:ext cx="1727200" cy="92333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Higher multiplication factors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F8DD6EF-81A6-206B-78EA-FDB284D04434}"/>
              </a:ext>
            </a:extLst>
          </p:cNvPr>
          <p:cNvCxnSpPr/>
          <p:nvPr/>
        </p:nvCxnSpPr>
        <p:spPr>
          <a:xfrm flipH="1">
            <a:off x="5279727" y="3814473"/>
            <a:ext cx="1016000" cy="0"/>
          </a:xfrm>
          <a:prstGeom prst="straightConnector1">
            <a:avLst/>
          </a:prstGeom>
          <a:ln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45419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lettra Sincrotrone Trieste_Template Slides E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GECI-TMP-24-rev00UK</Template>
  <TotalTime>2359</TotalTime>
  <Words>2457</Words>
  <Application>Microsoft Macintosh PowerPoint</Application>
  <PresentationFormat>Custom</PresentationFormat>
  <Paragraphs>480</Paragraphs>
  <Slides>28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-webkit-standard</vt:lpstr>
      <vt:lpstr>URWPalladioL</vt:lpstr>
      <vt:lpstr>Arial</vt:lpstr>
      <vt:lpstr>Arial Narrow</vt:lpstr>
      <vt:lpstr>Avenir Medium</vt:lpstr>
      <vt:lpstr>Calibri</vt:lpstr>
      <vt:lpstr>Cambria Math</vt:lpstr>
      <vt:lpstr>Courier New</vt:lpstr>
      <vt:lpstr>Lucida Grande</vt:lpstr>
      <vt:lpstr>Symbol</vt:lpstr>
      <vt:lpstr>Times New Roman</vt:lpstr>
      <vt:lpstr>Wingdings</vt:lpstr>
      <vt:lpstr>Elettra Sincrotrone Trieste_Template Slides ENG</vt:lpstr>
      <vt:lpstr>PowerPoint Presentation</vt:lpstr>
      <vt:lpstr>X-rays in matter</vt:lpstr>
      <vt:lpstr>X-rays in matter</vt:lpstr>
      <vt:lpstr>Combining Spectral and phase contrast imaging at synchrotrons </vt:lpstr>
      <vt:lpstr>Methodology and setup </vt:lpstr>
      <vt:lpstr>PowerPoint Presentation</vt:lpstr>
      <vt:lpstr>PowerPoint Presentation</vt:lpstr>
      <vt:lpstr>,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nicoletta guidi</dc:creator>
  <cp:lastModifiedBy>MENK RALF HENDRIK</cp:lastModifiedBy>
  <cp:revision>95</cp:revision>
  <cp:lastPrinted>2015-12-09T13:35:49Z</cp:lastPrinted>
  <dcterms:created xsi:type="dcterms:W3CDTF">2015-12-09T11:23:36Z</dcterms:created>
  <dcterms:modified xsi:type="dcterms:W3CDTF">2026-10-18T21:58:15Z</dcterms:modified>
</cp:coreProperties>
</file>