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71" r:id="rId3"/>
    <p:sldId id="272" r:id="rId4"/>
    <p:sldId id="376" r:id="rId5"/>
    <p:sldId id="308" r:id="rId6"/>
    <p:sldId id="331" r:id="rId7"/>
    <p:sldId id="310" r:id="rId8"/>
    <p:sldId id="373" r:id="rId9"/>
    <p:sldId id="319" r:id="rId10"/>
    <p:sldId id="334" r:id="rId11"/>
    <p:sldId id="332" r:id="rId12"/>
    <p:sldId id="320" r:id="rId13"/>
    <p:sldId id="337" r:id="rId14"/>
    <p:sldId id="259" r:id="rId15"/>
    <p:sldId id="307" r:id="rId16"/>
    <p:sldId id="311" r:id="rId17"/>
    <p:sldId id="317" r:id="rId18"/>
    <p:sldId id="325" r:id="rId19"/>
    <p:sldId id="363" r:id="rId20"/>
    <p:sldId id="343" r:id="rId21"/>
    <p:sldId id="351" r:id="rId22"/>
    <p:sldId id="361" r:id="rId23"/>
    <p:sldId id="368" r:id="rId24"/>
    <p:sldId id="370" r:id="rId25"/>
    <p:sldId id="371" r:id="rId26"/>
    <p:sldId id="362" r:id="rId27"/>
    <p:sldId id="366" r:id="rId28"/>
    <p:sldId id="367" r:id="rId29"/>
    <p:sldId id="321" r:id="rId30"/>
    <p:sldId id="326" r:id="rId31"/>
    <p:sldId id="327" r:id="rId32"/>
    <p:sldId id="329" r:id="rId33"/>
    <p:sldId id="372" r:id="rId34"/>
    <p:sldId id="348" r:id="rId35"/>
    <p:sldId id="357" r:id="rId36"/>
    <p:sldId id="375" r:id="rId37"/>
    <p:sldId id="335" r:id="rId38"/>
    <p:sldId id="339" r:id="rId39"/>
    <p:sldId id="336" r:id="rId40"/>
    <p:sldId id="340" r:id="rId41"/>
    <p:sldId id="360" r:id="rId4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zione" id="{5609090F-5C1B-47A8-B884-358F68F27AA2}">
          <p14:sldIdLst>
            <p14:sldId id="256"/>
          </p14:sldIdLst>
        </p14:section>
        <p14:section name="Presentazione - Corpo Principale" id="{541AD38A-093C-4F72-98C7-EBF915098C33}">
          <p14:sldIdLst>
            <p14:sldId id="271"/>
            <p14:sldId id="272"/>
            <p14:sldId id="376"/>
            <p14:sldId id="308"/>
            <p14:sldId id="331"/>
            <p14:sldId id="310"/>
            <p14:sldId id="373"/>
            <p14:sldId id="319"/>
            <p14:sldId id="334"/>
            <p14:sldId id="332"/>
            <p14:sldId id="320"/>
            <p14:sldId id="337"/>
          </p14:sldIdLst>
        </p14:section>
        <p14:section name="Chiusura" id="{32EB7AF2-ADFE-49A5-AF56-E49B0A455650}">
          <p14:sldIdLst>
            <p14:sldId id="259"/>
          </p14:sldIdLst>
        </p14:section>
        <p14:section name="Appendix-FirstProblem" id="{FE546558-9FB3-4F4D-B774-1C8D3F9EB008}">
          <p14:sldIdLst>
            <p14:sldId id="307"/>
            <p14:sldId id="311"/>
            <p14:sldId id="317"/>
            <p14:sldId id="325"/>
            <p14:sldId id="363"/>
            <p14:sldId id="343"/>
            <p14:sldId id="351"/>
            <p14:sldId id="361"/>
            <p14:sldId id="368"/>
            <p14:sldId id="370"/>
            <p14:sldId id="371"/>
            <p14:sldId id="362"/>
            <p14:sldId id="366"/>
            <p14:sldId id="367"/>
          </p14:sldIdLst>
        </p14:section>
        <p14:section name="Appendix-ThirdProblem" id="{03193A1C-B25B-4C09-AB83-47E3AFE74AC4}">
          <p14:sldIdLst>
            <p14:sldId id="321"/>
            <p14:sldId id="326"/>
            <p14:sldId id="327"/>
            <p14:sldId id="329"/>
            <p14:sldId id="372"/>
            <p14:sldId id="348"/>
            <p14:sldId id="357"/>
            <p14:sldId id="375"/>
          </p14:sldIdLst>
        </p14:section>
        <p14:section name="Appendix-FourthProblem" id="{26E168A0-3779-41DC-B536-D3DB86984AEB}">
          <p14:sldIdLst>
            <p14:sldId id="335"/>
            <p14:sldId id="339"/>
            <p14:sldId id="336"/>
            <p14:sldId id="340"/>
            <p14:sldId id="360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841"/>
    <a:srgbClr val="134D46"/>
    <a:srgbClr val="46719C"/>
    <a:srgbClr val="44DA1D"/>
    <a:srgbClr val="A41772"/>
    <a:srgbClr val="4472C4"/>
    <a:srgbClr val="1F497D"/>
    <a:srgbClr val="860000"/>
    <a:srgbClr val="500280"/>
    <a:srgbClr val="760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DA5D24-D35D-49F9-B31D-E35A548137CD}" v="67" dt="2026-10-21T10:40:37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8"/>
    <p:restoredTop sz="94624"/>
  </p:normalViewPr>
  <p:slideViewPr>
    <p:cSldViewPr snapToGrid="0" showGuides="1">
      <p:cViewPr varScale="1">
        <p:scale>
          <a:sx n="117" d="100"/>
          <a:sy n="117" d="100"/>
        </p:scale>
        <p:origin x="200" y="20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sandro Puleio" userId="3194362b77380249" providerId="LiveId" clId="{1C1033AE-39F3-5E9D-83B5-4FB51328FBD5}"/>
    <pc:docChg chg="undo custSel addSld delSld modSld sldOrd delSection modSection">
      <pc:chgData name="Alessandro Puleio" userId="3194362b77380249" providerId="LiveId" clId="{1C1033AE-39F3-5E9D-83B5-4FB51328FBD5}" dt="2026-10-21T12:55:31.741" v="537" actId="20577"/>
      <pc:docMkLst>
        <pc:docMk/>
      </pc:docMkLst>
      <pc:sldChg chg="modSp mod">
        <pc:chgData name="Alessandro Puleio" userId="3194362b77380249" providerId="LiveId" clId="{1C1033AE-39F3-5E9D-83B5-4FB51328FBD5}" dt="2026-10-21T08:19:07.168" v="485" actId="20577"/>
        <pc:sldMkLst>
          <pc:docMk/>
          <pc:sldMk cId="1286057300" sldId="256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86057300" sldId="256"/>
            <ac:spMk id="2" creationId="{5FB4956C-E378-8C75-57F1-3B3B26B6D361}"/>
          </ac:spMkLst>
        </pc:spChg>
        <pc:spChg chg="mod">
          <ac:chgData name="Alessandro Puleio" userId="3194362b77380249" providerId="LiveId" clId="{1C1033AE-39F3-5E9D-83B5-4FB51328FBD5}" dt="2026-10-21T08:18:44.874" v="473" actId="20577"/>
          <ac:spMkLst>
            <pc:docMk/>
            <pc:sldMk cId="1286057300" sldId="256"/>
            <ac:spMk id="3" creationId="{B0E19449-4B46-1CCD-8DEA-30C2A8C4F56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86057300" sldId="256"/>
            <ac:spMk id="4" creationId="{F8CA9656-6830-7680-C49B-6463EBF8A38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86057300" sldId="256"/>
            <ac:spMk id="7" creationId="{87B348A3-2888-93BF-D198-F23E59987570}"/>
          </ac:spMkLst>
        </pc:spChg>
        <pc:spChg chg="mod">
          <ac:chgData name="Alessandro Puleio" userId="3194362b77380249" providerId="LiveId" clId="{1C1033AE-39F3-5E9D-83B5-4FB51328FBD5}" dt="2026-10-21T08:19:07.168" v="485" actId="20577"/>
          <ac:spMkLst>
            <pc:docMk/>
            <pc:sldMk cId="1286057300" sldId="256"/>
            <ac:spMk id="11" creationId="{1AD6F0BF-346E-95D8-BD36-373B441BA079}"/>
          </ac:spMkLst>
        </pc:spChg>
      </pc:sldChg>
      <pc:sldChg chg="modSp del mod modShow">
        <pc:chgData name="Alessandro Puleio" userId="3194362b77380249" providerId="LiveId" clId="{1C1033AE-39F3-5E9D-83B5-4FB51328FBD5}" dt="2026-10-21T08:18:29.083" v="472" actId="2696"/>
        <pc:sldMkLst>
          <pc:docMk/>
          <pc:sldMk cId="258458717" sldId="25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8458717" sldId="257"/>
            <ac:spMk id="6" creationId="{9109BCA4-B9EE-F7D0-4EB1-9504E194A04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8458717" sldId="257"/>
            <ac:spMk id="7" creationId="{E2069410-4B7A-FE18-B583-2817160D340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8458717" sldId="257"/>
            <ac:spMk id="8" creationId="{167A3C87-E00C-560F-2EC9-7BDE2C1081A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8458717" sldId="257"/>
            <ac:spMk id="10" creationId="{8340FB9D-6466-CE2C-AEBB-10F4A3EC30C7}"/>
          </ac:spMkLst>
        </pc:spChg>
      </pc:sldChg>
      <pc:sldChg chg="addSp modSp mod">
        <pc:chgData name="Alessandro Puleio" userId="3194362b77380249" providerId="LiveId" clId="{1C1033AE-39F3-5E9D-83B5-4FB51328FBD5}" dt="2026-10-21T07:48:31.367" v="293" actId="790"/>
        <pc:sldMkLst>
          <pc:docMk/>
          <pc:sldMk cId="2780635747" sldId="259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80635747" sldId="259"/>
            <ac:spMk id="2" creationId="{28477957-7E33-D2DB-6D7D-5642B2CFD5F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80635747" sldId="259"/>
            <ac:spMk id="3" creationId="{4E940383-6959-9E2C-264C-A71A6B00F5F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80635747" sldId="259"/>
            <ac:spMk id="5" creationId="{25E72B07-3F92-1255-F66A-1B4A16024E3C}"/>
          </ac:spMkLst>
        </pc:spChg>
        <pc:spChg chg="add mod">
          <ac:chgData name="Alessandro Puleio" userId="3194362b77380249" providerId="LiveId" clId="{1C1033AE-39F3-5E9D-83B5-4FB51328FBD5}" dt="2026-10-21T07:48:31.367" v="293" actId="790"/>
          <ac:spMkLst>
            <pc:docMk/>
            <pc:sldMk cId="2780635747" sldId="259"/>
            <ac:spMk id="7" creationId="{4A591087-568E-92B9-D4EC-6F71D4F7179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80635747" sldId="259"/>
            <ac:spMk id="8" creationId="{62960611-12FB-7DCA-E711-C10F4F4CB06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80635747" sldId="259"/>
            <ac:spMk id="10" creationId="{B44A1D90-ED9E-635A-B5BE-238E96E9F090}"/>
          </ac:spMkLst>
        </pc:spChg>
        <pc:spChg chg="add mod">
          <ac:chgData name="Alessandro Puleio" userId="3194362b77380249" providerId="LiveId" clId="{1C1033AE-39F3-5E9D-83B5-4FB51328FBD5}" dt="2026-10-21T07:48:31.367" v="293" actId="790"/>
          <ac:spMkLst>
            <pc:docMk/>
            <pc:sldMk cId="2780635747" sldId="259"/>
            <ac:spMk id="11" creationId="{06D07A7B-C314-2088-B794-A3D2FDF74722}"/>
          </ac:spMkLst>
        </pc:spChg>
        <pc:picChg chg="add mod modCrop">
          <ac:chgData name="Alessandro Puleio" userId="3194362b77380249" providerId="LiveId" clId="{1C1033AE-39F3-5E9D-83B5-4FB51328FBD5}" dt="2026-10-20T16:35:55.969" v="198" actId="1076"/>
          <ac:picMkLst>
            <pc:docMk/>
            <pc:sldMk cId="2780635747" sldId="259"/>
            <ac:picMk id="4" creationId="{370C5DCD-D0F6-4CC3-3938-61BB31814EB8}"/>
          </ac:picMkLst>
        </pc:pic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231593110" sldId="271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2" creationId="{6CA6A3AB-01FF-2C96-B354-5CE10D397A2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5" creationId="{D2387DE5-7D8F-D529-27D8-0DBC17AAF25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16" creationId="{1D7E1D25-305C-0222-DE67-75488BA90F0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20" creationId="{922C1F81-4B63-2DB9-6D09-D4AB400C7CE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32" creationId="{9F8A981D-638F-358B-7AD5-E2FC4D0A815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43" creationId="{25833E52-344F-61B8-6DAD-89369F2AFD5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48" creationId="{2B760C95-E68B-F4A5-441C-17CDEB5CFAA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52" creationId="{49E228F4-87BE-642C-AF62-96EA7261AE0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53" creationId="{37DFB0FC-D213-7B1D-EA53-0E3368E89CE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1593110" sldId="271"/>
            <ac:spMk id="54" creationId="{AAD2D631-7ED4-6727-FB59-17B13798BE27}"/>
          </ac:spMkLst>
        </pc:spChg>
      </pc:sldChg>
      <pc:sldChg chg="modSp mod ord">
        <pc:chgData name="Alessandro Puleio" userId="3194362b77380249" providerId="LiveId" clId="{1C1033AE-39F3-5E9D-83B5-4FB51328FBD5}" dt="2026-10-21T07:48:31.367" v="293" actId="790"/>
        <pc:sldMkLst>
          <pc:docMk/>
          <pc:sldMk cId="3254016379" sldId="272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2" creationId="{6CA6A3AB-01FF-2C96-B354-5CE10D397A2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5" creationId="{8BBF5971-2A66-C605-6212-BC7624F6A90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8" creationId="{167A3C87-E00C-560F-2EC9-7BDE2C1081A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11" creationId="{C67CF63D-9034-65A7-4027-E4D76C61732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12" creationId="{55D66290-BB8A-62BF-32AB-5E3ED7E5DF4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13" creationId="{B86CEA87-A598-C5CB-0DF3-DBD14E97D4C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14" creationId="{DB0457BA-E58C-10D5-B702-5221AFF76A4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17" creationId="{F5E4DA88-C1EE-4DA3-36D6-5A4BE512382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20" creationId="{04F67939-91BF-5383-290E-5EFFC7A8A56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254016379" sldId="272"/>
            <ac:spMk id="26" creationId="{CF26D6D9-0303-E32F-3D87-52FA3EF8B763}"/>
          </ac:spMkLst>
        </pc:spChg>
      </pc:sldChg>
      <pc:sldChg chg="del">
        <pc:chgData name="Alessandro Puleio" userId="3194362b77380249" providerId="LiveId" clId="{1C1033AE-39F3-5E9D-83B5-4FB51328FBD5}" dt="2026-10-20T16:30:47.055" v="157" actId="2696"/>
        <pc:sldMkLst>
          <pc:docMk/>
          <pc:sldMk cId="1029886385" sldId="305"/>
        </pc:sldMkLst>
      </pc:sldChg>
      <pc:sldChg chg="del">
        <pc:chgData name="Alessandro Puleio" userId="3194362b77380249" providerId="LiveId" clId="{1C1033AE-39F3-5E9D-83B5-4FB51328FBD5}" dt="2026-10-20T16:30:47.050" v="156" actId="2696"/>
        <pc:sldMkLst>
          <pc:docMk/>
          <pc:sldMk cId="3858451272" sldId="306"/>
        </pc:sldMkLst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1552775051" sldId="30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2" creationId="{BDBF7109-6215-464A-DB3F-2F260B1EFFC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6" creationId="{E8A3EF32-2660-2ECD-409F-770405BA325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8" creationId="{770E94B3-DAE6-6424-DC0D-E459875A466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10" creationId="{045E08F6-B34F-0A98-13AA-3651BB2212B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11" creationId="{08572BED-CDDA-8AD7-B094-C99011105AA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12" creationId="{38540A7A-9EC3-F3BB-7270-292DF9C5647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14" creationId="{1D415629-1898-5379-9AD1-A4B8AA5F5AA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16" creationId="{4E3211E9-D00C-67DC-343B-7530E391897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17" creationId="{7CBF387E-92E4-5D89-B1CF-A5FE6AD758D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552775051" sldId="307"/>
            <ac:spMk id="52" creationId="{9BBDC44C-150C-3629-AB1A-102DDA317BBD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80322628" sldId="308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2" creationId="{2AA5DC41-8CEF-BA1C-6526-9578742A22B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7" creationId="{EADF55B3-35A1-AEC3-8ACB-57384D7B370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8" creationId="{8A619C5A-6C3C-FF9B-CF88-596A39FC33F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10" creationId="{CB01B673-B632-8B21-F1D5-E7CE04B9E5A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11" creationId="{5C553E56-96BA-DDF9-5995-D5C7768B18C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12" creationId="{3808B20C-5BE5-3B1E-58BF-118E5CF5516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32" creationId="{AF8688AE-F3A1-D06C-AD71-57E7D22E0C2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38" creationId="{A089BDBF-30B6-B15B-B63E-82EE9D9053A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0322628" sldId="308"/>
            <ac:spMk id="52" creationId="{FAEDE1BF-A7E6-21AB-06CC-94CF9B341565}"/>
          </ac:spMkLst>
        </pc:spChg>
      </pc:sldChg>
      <pc:sldChg chg="modSp mod ord modShow">
        <pc:chgData name="Alessandro Puleio" userId="3194362b77380249" providerId="LiveId" clId="{1C1033AE-39F3-5E9D-83B5-4FB51328FBD5}" dt="2026-10-21T07:49:41.822" v="297" actId="34476"/>
        <pc:sldMkLst>
          <pc:docMk/>
          <pc:sldMk cId="3616291499" sldId="310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16291499" sldId="310"/>
            <ac:spMk id="7" creationId="{54E74CC0-E8CE-896C-CFCA-95DCF54643B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16291499" sldId="310"/>
            <ac:spMk id="8" creationId="{4F47CFEF-5F46-172C-0CEB-5A81B012D4C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16291499" sldId="310"/>
            <ac:spMk id="13" creationId="{B983EB28-45DE-0111-04A5-8EAC8E76F67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16291499" sldId="310"/>
            <ac:spMk id="18" creationId="{E997BA14-7969-CD2E-5819-34F06A9627C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16291499" sldId="310"/>
            <ac:spMk id="22" creationId="{7D7BF7AA-538F-18D1-A341-74E3B97952E1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2023571363" sldId="311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023571363" sldId="311"/>
            <ac:spMk id="2" creationId="{0CC214F9-C5B8-1C4D-EC6A-0054D4A7BAB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023571363" sldId="311"/>
            <ac:spMk id="3" creationId="{10D9D878-21FF-6136-7B20-CFD1F502714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023571363" sldId="311"/>
            <ac:spMk id="4" creationId="{A2EA5F20-5AEC-0ACB-7BB8-4035B91FF35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023571363" sldId="311"/>
            <ac:spMk id="6" creationId="{2DEB8F30-7433-6ACC-8A59-54ACA83EDBB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023571363" sldId="311"/>
            <ac:spMk id="8" creationId="{BAFA5283-41FF-D356-0808-0502F798290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023571363" sldId="311"/>
            <ac:spMk id="18" creationId="{0A4F37F6-12CD-0E80-2063-FE93895CE56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023571363" sldId="311"/>
            <ac:spMk id="52" creationId="{28023D7A-55EF-E5D3-7B56-1402EDAD66A4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2322603199" sldId="31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2" creationId="{36BF9AC6-1684-B426-3E66-92C674CB694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8" creationId="{C66E7743-F0F4-51AC-FAB1-D9A40819036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13" creationId="{6AD9B3DD-BEC1-F4AC-E3BC-241D27B2F38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22" creationId="{E80A5644-DDAA-AF03-20AD-8C5CB1A0606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23" creationId="{1052DF49-F561-9F03-1A0D-DE35841B6CB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28" creationId="{240336FB-C96A-80A5-35EC-6102478A7CB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31" creationId="{CAE687F8-73C6-5F52-8D48-DB63D6628B1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34" creationId="{CCBBF976-873B-7A6A-28B8-E25E69FA0C3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36" creationId="{9C403F34-A959-0640-A59B-71113314BB6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22603199" sldId="317"/>
            <ac:spMk id="52" creationId="{AE065A92-929F-BBDF-7F26-9BDB105361D5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690046822" sldId="319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90046822" sldId="319"/>
            <ac:spMk id="3" creationId="{E3A9942B-33B5-AEA8-C03E-B01CE793CE0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90046822" sldId="319"/>
            <ac:spMk id="7" creationId="{D27BC049-5319-6A86-A5D4-F47B900D625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90046822" sldId="319"/>
            <ac:spMk id="8" creationId="{5ADB0C17-72C1-B5F1-CE12-786C51F5919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90046822" sldId="319"/>
            <ac:spMk id="26" creationId="{640A4C91-AB5B-BCDC-0184-3074C6D8F7F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90046822" sldId="319"/>
            <ac:spMk id="52" creationId="{3A8E6852-95A9-D381-43C9-9DEA8B33E485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3534640608" sldId="320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3" creationId="{0A0E849D-A8B8-F516-A02C-85BC1084071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4" creationId="{5B69AD43-3A9E-9EB8-1E7B-7ADE94162D3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8" creationId="{9F6A8A32-C59F-5B12-F7EE-41A23EEB8F0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9" creationId="{2293B0E2-338F-E0BE-0F2D-694BFC3C4DD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11" creationId="{0DD6C76E-91B6-5ED9-9E00-F16D607AD1D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13" creationId="{39FFF872-B0F6-1EFA-6F23-50FA213669D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14" creationId="{E9B2FBE0-74DB-ECB1-919A-9068129ECFE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15" creationId="{25CDC1FC-D45D-1289-94AC-7497DDA23A3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16" creationId="{1C93179B-A239-B68E-6C33-B8A1CE2F7ED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34640608" sldId="320"/>
            <ac:spMk id="52" creationId="{6FDCEE65-693E-24E1-4AB9-205312034245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187183945" sldId="321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2" creationId="{8D66DC9C-A5B9-1F29-A9F1-8B9823E37AD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3" creationId="{28312F1C-1E5A-E66D-C526-EE139725231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4" creationId="{8BB9EF4A-F9FC-7906-34B3-AC01D611E39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7" creationId="{60428B0A-B3BB-43FA-A613-1C054F9D63D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8" creationId="{B35D8E1D-2285-240F-4D41-E8EA4B8D2B4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10" creationId="{B65BD44B-4F0F-9B9B-9693-930BB076506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12" creationId="{FAAE3F76-9AC9-2714-CCCF-18B5531C6DD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14" creationId="{84109667-D5C1-CCEA-1E34-C6F8B9B0D82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16" creationId="{2D28C4D2-541C-E504-639D-809000F8948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7183945" sldId="321"/>
            <ac:spMk id="21" creationId="{E75FC066-01F7-0F75-DA20-67D80FF26469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4188049463" sldId="325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049463" sldId="325"/>
            <ac:spMk id="2" creationId="{76138A5D-9C90-426B-02F5-3630E9B37A1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049463" sldId="325"/>
            <ac:spMk id="3" creationId="{6737A5BB-5CD8-D8C7-186D-BF8155D924D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049463" sldId="325"/>
            <ac:spMk id="8" creationId="{D57637D9-8547-A7EE-3B01-53AAF977A8A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049463" sldId="325"/>
            <ac:spMk id="20" creationId="{DA2D450B-D37E-0789-41DE-35235E83E35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049463" sldId="325"/>
            <ac:spMk id="21" creationId="{38287EB5-51FD-F510-4DB7-B668B8182A5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049463" sldId="325"/>
            <ac:spMk id="52" creationId="{C13CE337-7BBB-4C09-C0C4-5DC68A921C5D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236578159" sldId="326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6578159" sldId="326"/>
            <ac:spMk id="2" creationId="{91E197AA-722F-587D-F8EB-55EF5642217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6578159" sldId="326"/>
            <ac:spMk id="4" creationId="{2DEA7324-70F8-3D1F-A93F-BF4FA7954C8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6578159" sldId="326"/>
            <ac:spMk id="6" creationId="{B9B5EE7E-90C9-2E9D-2A9B-57E6B3F0B55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6578159" sldId="326"/>
            <ac:spMk id="8" creationId="{84A3263D-4E3B-529D-A9AA-1DEA6906363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6578159" sldId="326"/>
            <ac:spMk id="10" creationId="{81BAE1DA-9A3E-E519-0764-1F4044F13FC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6578159" sldId="326"/>
            <ac:spMk id="11" creationId="{A4FC54F6-6C8B-E056-C944-44915161F1B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36578159" sldId="326"/>
            <ac:spMk id="52" creationId="{EE998CE4-D8B7-22F7-8751-20E8F576FF18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2763888104" sldId="32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3" creationId="{240A8844-C381-201D-3975-3A545CE0636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7" creationId="{F406C10F-D8BB-05B7-A2F5-0EEB64DF363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8" creationId="{D8890421-6078-0F30-E66F-6141CF3C91F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10" creationId="{D1183F18-C29A-A803-9C5F-72FAF401004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13" creationId="{9F3B34EE-7D0C-895B-B2B4-46E6D914784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14" creationId="{B50F0F33-0F3D-1403-FBE4-806F6DE833A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20" creationId="{8487BF4E-1FE9-0650-309B-0C47C580841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25" creationId="{4164A875-D5AF-5782-B2DD-4A2BE035318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28" creationId="{C9BDD176-C29B-9021-E6AE-CA33519588C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3888104" sldId="327"/>
            <ac:spMk id="52" creationId="{7B8CFE78-EE1D-1E80-CAC5-A84325416BC8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2524875258" sldId="329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24875258" sldId="329"/>
            <ac:spMk id="8" creationId="{1F8218C4-3EEF-BB88-1525-B4BEA1FF14F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24875258" sldId="329"/>
            <ac:spMk id="29" creationId="{C2A7688D-3FDD-859D-26CD-E27A16A0DD7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24875258" sldId="329"/>
            <ac:spMk id="33" creationId="{6FF4AD35-D96D-BAC1-BFE2-EA359171BFA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24875258" sldId="329"/>
            <ac:spMk id="45" creationId="{E86919C1-44F2-A530-0614-4E96E316EB9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524875258" sldId="329"/>
            <ac:spMk id="52" creationId="{81F11FF0-C115-F06E-D80B-CA5AB0DAFB61}"/>
          </ac:spMkLst>
        </pc:spChg>
      </pc:sldChg>
      <pc:sldChg chg="modSp mod">
        <pc:chgData name="Alessandro Puleio" userId="3194362b77380249" providerId="LiveId" clId="{1C1033AE-39F3-5E9D-83B5-4FB51328FBD5}" dt="2026-10-21T10:25:51.215" v="508" actId="20577"/>
        <pc:sldMkLst>
          <pc:docMk/>
          <pc:sldMk cId="1384236224" sldId="331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2" creationId="{69FA2EAD-8D8A-0ECE-B3CF-9406B6FD4F26}"/>
          </ac:spMkLst>
        </pc:spChg>
        <pc:spChg chg="mod">
          <ac:chgData name="Alessandro Puleio" userId="3194362b77380249" providerId="LiveId" clId="{1C1033AE-39F3-5E9D-83B5-4FB51328FBD5}" dt="2026-10-21T10:25:51.215" v="508" actId="20577"/>
          <ac:spMkLst>
            <pc:docMk/>
            <pc:sldMk cId="1384236224" sldId="331"/>
            <ac:spMk id="5" creationId="{5A3FF3BE-3B82-5B09-F2DC-D33A6E4F934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8" creationId="{6D0A1311-4DA1-45A3-5A08-B5DE0CDEAA9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11" creationId="{41BFA716-1C3D-CB72-9A2F-01A3789B6A0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12" creationId="{81E5CEBA-26DA-3CB7-E4B1-8260BB0D6C1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13" creationId="{E6847DD3-5BF2-3F38-9AF5-D713CD01EB1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14" creationId="{224E2268-9A47-2839-10EF-34A29377CF4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38" creationId="{912E0872-2E02-4452-D871-0DB4CC585C8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384236224" sldId="331"/>
            <ac:spMk id="52" creationId="{9BE6DBB6-A12D-1827-A1AC-61B0571CD8C1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2467558981" sldId="332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3" creationId="{33A4019A-A3A5-F71A-0BB8-13B207EAB3E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6" creationId="{FCA6EC68-3E3B-5F16-E8EA-BAE0115CDB4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7" creationId="{406BC316-764B-3A3F-4E85-05F47D30C42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8" creationId="{B56D6885-A8E3-BEAB-3AAF-FB75832A03F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9" creationId="{1FDF64C5-E69E-59E9-BA97-C72975045AB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10" creationId="{80CAC711-4EAF-49CF-D349-8F09D78677B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11" creationId="{0BD19F87-0D2D-49CD-38F7-4DA584A7C5E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12" creationId="{05520A36-968B-E401-D47B-CEFBCBE9BA4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14" creationId="{0F2B667C-8B61-AAF1-464D-4339A7816F4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67558981" sldId="332"/>
            <ac:spMk id="52" creationId="{774D7B82-6433-5D28-BF2D-262FC4789221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4188323266" sldId="334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6" creationId="{3D7E9355-82B8-A848-55FE-AFCD4716992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8" creationId="{FC78966A-2C15-2EAD-14E7-3299723BCE2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10" creationId="{755C2123-3725-23C4-952E-4BC4EFC72F7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11" creationId="{2621943A-886F-201F-A721-4068E62B4BA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12" creationId="{9E2CB5E0-3A90-14C9-E99F-FD6B4B17028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13" creationId="{9BFBD2C3-7DF6-61A3-C99C-64FEF198024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16" creationId="{8C9D1C63-A18E-B48A-A587-83710AED52D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19" creationId="{174B58BD-08C4-BC53-75DB-841DAF610C5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21" creationId="{B679D36B-7B7E-0747-F402-7A3C497FD46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8323266" sldId="334"/>
            <ac:spMk id="22" creationId="{73DEBAEC-0C5F-4D45-C20B-65E141430A9F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2872467816" sldId="335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2" creationId="{9EA85773-DB79-6D10-DF32-C2629A863C5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8" creationId="{B6867144-2965-FD2E-A15A-6ECF371CA61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10" creationId="{669E63BA-6C61-6D46-D07E-EF4B40B8A79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11" creationId="{E27ABFAF-DACD-46BB-8EE9-4ADD2CBF534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12" creationId="{B8AFADE7-1082-F7E3-C217-CEBB5BF5122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13" creationId="{954B2F53-02B9-A6C0-E60F-ACC4B1FA4D9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50" creationId="{B616DED0-3010-9A72-702B-502BA99EDDA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51" creationId="{01DCA3E1-1E90-ACA0-4FCD-A174522A210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872467816" sldId="335"/>
            <ac:spMk id="52" creationId="{A0E49449-66A9-C68F-36FE-0BB60770540D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4202665001" sldId="336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26" creationId="{99C8105C-EC45-09C8-CC1D-84F2ACA0094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33" creationId="{C63A83F3-043C-262D-3F46-039F4436905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34" creationId="{2A7AD03D-6BF1-0D10-C939-766BC0EA624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35" creationId="{E7E8B42F-6A85-D821-3F2D-5168B9EA6A7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42" creationId="{76988CEE-D150-AA56-4EB7-191AB7FF40C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47" creationId="{1169E730-422D-F928-B67A-C5C7FBF38F5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48" creationId="{D9671EF7-5994-4DCC-79D3-D9485EBCADA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50" creationId="{2B830A1B-5FF2-5DA3-94F0-BCF6F6701DC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51" creationId="{9E867558-1C34-4299-D48F-46C1B01B06B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202665001" sldId="336"/>
            <ac:spMk id="52" creationId="{B48F4466-6E91-1D95-0E48-43EC986BBCBF}"/>
          </ac:spMkLst>
        </pc:spChg>
      </pc:sldChg>
      <pc:sldChg chg="modSp mod">
        <pc:chgData name="Alessandro Puleio" userId="3194362b77380249" providerId="LiveId" clId="{1C1033AE-39F3-5E9D-83B5-4FB51328FBD5}" dt="2026-10-21T07:53:05.564" v="443" actId="20577"/>
        <pc:sldMkLst>
          <pc:docMk/>
          <pc:sldMk cId="4033858713" sldId="33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033858713" sldId="337"/>
            <ac:spMk id="3" creationId="{9DE9EB78-D704-0F72-2909-2482C1D216C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033858713" sldId="337"/>
            <ac:spMk id="4" creationId="{335BF42A-0709-25FB-F052-8F1D728B263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033858713" sldId="337"/>
            <ac:spMk id="5" creationId="{CFFCF7A6-344A-FD57-360A-282886CAB261}"/>
          </ac:spMkLst>
        </pc:spChg>
        <pc:spChg chg="mod">
          <ac:chgData name="Alessandro Puleio" userId="3194362b77380249" providerId="LiveId" clId="{1C1033AE-39F3-5E9D-83B5-4FB51328FBD5}" dt="2026-10-21T07:53:05.564" v="443" actId="20577"/>
          <ac:spMkLst>
            <pc:docMk/>
            <pc:sldMk cId="4033858713" sldId="337"/>
            <ac:spMk id="6" creationId="{DF6EC751-BDB7-A4CF-AA8B-7989EA4F17A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033858713" sldId="337"/>
            <ac:spMk id="7" creationId="{0D6B01A5-9E27-743E-DA2D-8C8FD829386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033858713" sldId="337"/>
            <ac:spMk id="8" creationId="{67540CC9-CF11-A464-78F9-9597011DBF10}"/>
          </ac:spMkLst>
        </pc:spChg>
        <pc:spChg chg="mod">
          <ac:chgData name="Alessandro Puleio" userId="3194362b77380249" providerId="LiveId" clId="{1C1033AE-39F3-5E9D-83B5-4FB51328FBD5}" dt="2026-10-21T07:51:00.318" v="306" actId="20577"/>
          <ac:spMkLst>
            <pc:docMk/>
            <pc:sldMk cId="4033858713" sldId="337"/>
            <ac:spMk id="10" creationId="{397CC584-D74C-E9B8-A5C3-DF2EF874D47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033858713" sldId="337"/>
            <ac:spMk id="52" creationId="{C12EAE08-A911-0221-DFC5-7EB7B149A374}"/>
          </ac:spMkLst>
        </pc:spChg>
      </pc:sldChg>
      <pc:sldChg chg="modSp mod">
        <pc:chgData name="Alessandro Puleio" userId="3194362b77380249" providerId="LiveId" clId="{1C1033AE-39F3-5E9D-83B5-4FB51328FBD5}" dt="2026-10-21T07:55:00.091" v="471" actId="20577"/>
        <pc:sldMkLst>
          <pc:docMk/>
          <pc:sldMk cId="1818652991" sldId="339"/>
        </pc:sldMkLst>
        <pc:spChg chg="mod">
          <ac:chgData name="Alessandro Puleio" userId="3194362b77380249" providerId="LiveId" clId="{1C1033AE-39F3-5E9D-83B5-4FB51328FBD5}" dt="2026-10-21T07:55:00.091" v="471" actId="20577"/>
          <ac:spMkLst>
            <pc:docMk/>
            <pc:sldMk cId="1818652991" sldId="339"/>
            <ac:spMk id="2" creationId="{4DED133D-B67B-7BC3-CF24-2EF5C09BEFC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18652991" sldId="339"/>
            <ac:spMk id="8" creationId="{C2DBA0CB-A470-DE4C-EBDD-DB8B7336508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18652991" sldId="339"/>
            <ac:spMk id="10" creationId="{1C5B09AD-6F04-7AC3-C050-3202D6A674A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18652991" sldId="339"/>
            <ac:spMk id="50" creationId="{D078E280-4251-B1E2-5CCC-49AA7E80A1A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18652991" sldId="339"/>
            <ac:spMk id="51" creationId="{D0D0951A-743B-5629-F8EA-571D3B3068E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18652991" sldId="339"/>
            <ac:spMk id="52" creationId="{D1443A0F-9894-DA6E-92F4-00DBAD324ECA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3525101327" sldId="340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3" creationId="{209C71AB-DF30-6C2B-995E-B48DB58E24F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8" creationId="{CA2908DD-0505-0B3B-5F6E-77F0190C340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19" creationId="{BB36EABA-D10D-DAB9-E534-007C0BB8CE7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20" creationId="{5B14C305-DD5F-8DDC-0450-4D30667B1A4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29" creationId="{100BAEAD-6043-8DDE-5119-A24D38832C5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30" creationId="{F4C7F9F2-0BAF-3697-ADAC-CFA2EE8817F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35" creationId="{E141BFE4-EED6-BB83-7B55-BFECB4E398A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50" creationId="{ECC48838-C6DE-CA51-DD42-9C01A30D294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51" creationId="{6DB4CB35-059A-6771-6027-7D83B80B665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525101327" sldId="340"/>
            <ac:spMk id="52" creationId="{1AB14D06-75BB-E575-47D6-A2700CFD9038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62604336" sldId="343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2604336" sldId="343"/>
            <ac:spMk id="2" creationId="{8730EA46-F6D8-BBFD-5C5B-0B493B46D82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2604336" sldId="343"/>
            <ac:spMk id="3" creationId="{4B49224B-906B-35F1-6D4A-6552920EC64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2604336" sldId="343"/>
            <ac:spMk id="4" creationId="{36684BCC-DD05-5AD4-E7B5-73A6951918A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2604336" sldId="343"/>
            <ac:spMk id="8" creationId="{9DDC3F0D-C527-EDC3-7887-0068D9031FE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2604336" sldId="343"/>
            <ac:spMk id="52" creationId="{A912D537-65E1-EF98-75CC-AB265633E384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2256928687" sldId="348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256928687" sldId="348"/>
            <ac:spMk id="3" creationId="{0B5325B5-4FDB-17A9-B68F-57B9C86832F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256928687" sldId="348"/>
            <ac:spMk id="5" creationId="{D0B134A1-E278-3B20-5032-3901421D5E7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256928687" sldId="348"/>
            <ac:spMk id="7" creationId="{550EF060-C9DB-E977-A55E-154A9ECFECE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256928687" sldId="348"/>
            <ac:spMk id="8" creationId="{8966253E-6763-8E7D-C8EA-FA8262C3DF4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256928687" sldId="348"/>
            <ac:spMk id="13" creationId="{9FC3F1BF-F6F8-2662-ED74-C495DDEE041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256928687" sldId="348"/>
            <ac:spMk id="52" creationId="{BDE61EF0-F06D-9E04-D14A-E68976FD24AA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861832516" sldId="351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5" creationId="{0E03DC9F-0626-D764-4236-B19C390C481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6" creationId="{2A268529-9D91-0FD5-7036-7BB90E73486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7" creationId="{578035C5-54DC-32ED-14EA-529D402C209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8" creationId="{D84F1B6B-D8B9-FE8E-0633-C16FA9148AA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11" creationId="{F021DD7C-4247-3BAE-AAAA-2520BE4237B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12" creationId="{745248BA-EDFC-224A-A7CE-85196ABA795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13" creationId="{C8F09B96-B471-C95F-862B-2937DED2174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15" creationId="{31C86888-090C-F44B-E4F3-DD9CF50220C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50" creationId="{694DA779-C0F3-9F24-A007-91B3173C0BF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861832516" sldId="351"/>
            <ac:spMk id="52" creationId="{E167F4F5-689C-BAD2-7D2D-05DEFE1626A5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980118996" sldId="35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980118996" sldId="357"/>
            <ac:spMk id="6" creationId="{F21F8F80-2525-B2DE-AC21-D3D2DFD223C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980118996" sldId="357"/>
            <ac:spMk id="8" creationId="{CA294A9B-529F-4D90-8413-42FFA82ACC1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980118996" sldId="357"/>
            <ac:spMk id="13" creationId="{731D4993-35E9-3617-3061-F5663FCB570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980118996" sldId="357"/>
            <ac:spMk id="52" creationId="{5136E894-F68A-BECD-E742-FB4E786334B5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1906018372" sldId="360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5" creationId="{D78684DC-E47D-F0E1-B9B6-FE5360E1E0B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6" creationId="{94D2EE9C-24F3-DFBD-79BD-506760EF21B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7" creationId="{3ADFE526-736D-A320-AB06-C6A712A1842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8" creationId="{C3572A4D-05B3-41A3-C068-BBE6E0F4D90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15" creationId="{766A4E9E-A717-A848-6185-C2F0F742E90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50" creationId="{9B2BCE3E-1DE8-3CF7-9F15-4A05A76972B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51" creationId="{7E54479C-6692-C57D-8384-A07FD20F6C5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906018372" sldId="360"/>
            <ac:spMk id="52" creationId="{D2073130-F42D-B1F7-E5B7-76298B70809D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616829968" sldId="361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16829968" sldId="361"/>
            <ac:spMk id="2" creationId="{0C88A573-A158-7EE0-C6AD-50D9F6764BE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16829968" sldId="361"/>
            <ac:spMk id="3" creationId="{E69C9F20-13BD-22D8-5CD6-A15D9BDCF6D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16829968" sldId="361"/>
            <ac:spMk id="8" creationId="{A98E46F8-FFED-70C3-96BC-C9D273C5AD5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16829968" sldId="361"/>
            <ac:spMk id="50" creationId="{12F4A215-A4B6-382F-431A-5B4197B02BB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16829968" sldId="361"/>
            <ac:spMk id="51" creationId="{E0506EB9-A45D-C69A-5F18-9B3D07699DB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616829968" sldId="361"/>
            <ac:spMk id="52" creationId="{DCF4F13F-12F3-A124-2128-A597375700EA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3320198253" sldId="362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2" creationId="{D3308D6B-7C9A-0138-E780-8A5B78675D5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5" creationId="{9BD0C8B9-CD36-CEDF-E750-014CBBDD5C5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6" creationId="{F30397A9-0807-E09F-C390-0210869D365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8" creationId="{14CFE0E1-2F6A-EF5B-681F-0285E8EDE0F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21" creationId="{B584270C-4077-924A-63FA-D9628CE32FE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22" creationId="{44FF3F1B-B834-8896-0687-82C5D2253A1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23" creationId="{A9E6EBF1-F8BC-E634-C8E9-0D661D484E8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24" creationId="{663DB5A5-7090-E319-1244-AFDAAE97C71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50" creationId="{CC58EFFE-9FA2-85BE-EB43-3FBFFDCDCE1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320198253" sldId="362"/>
            <ac:spMk id="52" creationId="{DB4BDC39-5E91-2E7C-C544-267E438D515C}"/>
          </ac:spMkLst>
        </pc:spChg>
      </pc:sldChg>
      <pc:sldChg chg="modSp mod ord modShow">
        <pc:chgData name="Alessandro Puleio" userId="3194362b77380249" providerId="LiveId" clId="{1C1033AE-39F3-5E9D-83B5-4FB51328FBD5}" dt="2026-10-21T07:48:31.367" v="293" actId="790"/>
        <pc:sldMkLst>
          <pc:docMk/>
          <pc:sldMk cId="185665646" sldId="363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5665646" sldId="363"/>
            <ac:spMk id="2" creationId="{E99B2F08-D9D3-47FD-130B-6F137B098B5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5665646" sldId="363"/>
            <ac:spMk id="5" creationId="{AF315762-DBEF-EA32-84CB-B2674708FCD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5665646" sldId="363"/>
            <ac:spMk id="6" creationId="{FEB669AD-940C-2515-FDDD-561644D9EFD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5665646" sldId="363"/>
            <ac:spMk id="7" creationId="{7DF07B51-752C-DEB9-2737-6797B0CF11E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5665646" sldId="363"/>
            <ac:spMk id="8" creationId="{CC9309A6-1A01-7B46-E666-CC4DDB2056D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5665646" sldId="363"/>
            <ac:spMk id="28" creationId="{E87ECFED-53A8-C4C5-319A-9D47FCA16A0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85665646" sldId="363"/>
            <ac:spMk id="52" creationId="{12C7293B-C3C6-5E86-6132-754DCF8E9E3A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2169426556" sldId="366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2" creationId="{D6F2B5B3-7F13-175E-4A2C-1AB78D36C4A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5" creationId="{B406BCDD-884A-7A8C-52B0-8244AFF5947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6" creationId="{7AC4D827-12AA-C7EB-D489-1CC14993650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8" creationId="{E61E46E6-028B-AB85-3CC7-B957FC8AF80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14" creationId="{6D720A38-1408-C439-B12A-09D991B0A7A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21" creationId="{1B61A1AA-15A4-8B62-F111-6DFC8B323AC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23" creationId="{8837287D-BE86-0B68-921E-4EFC7913A17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24" creationId="{C7C3859F-A5EE-FF2A-64C3-00EB6B926C8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50" creationId="{E9B6DA50-24DB-6E56-0081-42C52CFC41E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169426556" sldId="366"/>
            <ac:spMk id="52" creationId="{5CBCE240-23A6-A719-35CA-BF7F361FC9D6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127175031" sldId="36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2" creationId="{10B39517-9673-B4F6-0086-B688301AFF3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5" creationId="{F5DEDDFC-4875-6D8D-FA0D-F8376D701C52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6" creationId="{9412B8CA-A61B-FC78-D47C-C5D0C0AE586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8" creationId="{FFCD3E86-023F-74F7-F8BB-797B4083822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14" creationId="{8CC9A8B5-2A84-5442-039A-E61BB3A40D9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21" creationId="{774C6A01-915E-490F-10F4-43AA5674E0A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22" creationId="{8602FC16-01C2-BCD6-4DF7-7ECC57EDBF3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23" creationId="{1898C02D-C7F5-9A14-5C5F-56BF77D52D1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50" creationId="{4FEF930B-0019-99B7-8D51-A015E1C52C3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27175031" sldId="367"/>
            <ac:spMk id="52" creationId="{C2DFE7A7-342C-8F03-7ADE-0BCEA73F08F5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2769346049" sldId="368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9346049" sldId="368"/>
            <ac:spMk id="3" creationId="{5CEFA894-C8DC-2534-E7FE-DD3BF0F6753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9346049" sldId="368"/>
            <ac:spMk id="4" creationId="{21C806B2-B090-3BE5-0139-18EF7728188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9346049" sldId="368"/>
            <ac:spMk id="8" creationId="{CF0A7281-6978-4A08-B724-D08D12C30CFC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9346049" sldId="368"/>
            <ac:spMk id="50" creationId="{E60AF7A4-775A-6956-A285-73C87D353AE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9346049" sldId="368"/>
            <ac:spMk id="51" creationId="{D38EDFA7-864C-BB3B-3012-6E6BDACC80B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769346049" sldId="368"/>
            <ac:spMk id="52" creationId="{C51C9014-0CDE-46E6-9E0C-354540AA6EF7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249261810" sldId="370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3" creationId="{023D89A1-9416-166C-1E56-FE887845E80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5" creationId="{9CF9D4C5-A9AE-06F9-7337-71F89AFB012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6" creationId="{36CE568F-CCE3-CEF0-3DCD-494D113776F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7" creationId="{C161BAF1-18F6-A474-5363-AA8278D07ED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10" creationId="{DF0DA00B-8D85-5875-4AE2-65059EC50FA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12" creationId="{E2F0517A-51D6-B6E6-A0F0-B0E59D92622D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15" creationId="{3DDDBF5A-0B0F-5A42-357E-7933D814134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16" creationId="{9F0A009B-0318-5530-A417-7A9B33D80F6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17" creationId="{BC13FE66-FB30-F36D-FC65-A63179BD9777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49261810" sldId="370"/>
            <ac:spMk id="19" creationId="{8AAAF932-6ED5-463D-B612-9685A02DB0B2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3651844206" sldId="371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3" creationId="{2278B0B8-29FC-2BE0-4318-7EB658BE6D5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7" creationId="{474F63D3-CA84-1A5C-0BEA-26FE432B210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8" creationId="{E9287F1B-D7E5-8571-1EC8-498056002D3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10" creationId="{B2F0BD49-7B45-BD8C-C4EC-950236B196C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11" creationId="{BA4F838C-F984-6D8A-1F12-375FFEAA803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14" creationId="{88F9D307-1B48-8808-834A-701DFA77922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15" creationId="{CBE536AE-06A2-9EE0-04D6-1A68EB7E70A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16" creationId="{8AC56BDF-4A36-9FAA-04A3-7141663541C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19" creationId="{EEDAA6F6-8989-DE5A-A405-92F52BC6B298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651844206" sldId="371"/>
            <ac:spMk id="52" creationId="{73D3BE64-3C4A-9761-347C-42ABC0AE5DC7}"/>
          </ac:spMkLst>
        </pc:spChg>
      </pc:sldChg>
      <pc:sldChg chg="modSp mod ord">
        <pc:chgData name="Alessandro Puleio" userId="3194362b77380249" providerId="LiveId" clId="{1C1033AE-39F3-5E9D-83B5-4FB51328FBD5}" dt="2026-10-21T07:48:31.367" v="293" actId="790"/>
        <pc:sldMkLst>
          <pc:docMk/>
          <pc:sldMk cId="1016749583" sldId="372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8" creationId="{86D02CF4-273B-D391-423C-C5137AC6B44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10" creationId="{BA961BFF-440F-F1D7-2ECC-13D2D19A72C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11" creationId="{E136EA7B-76C7-C6CF-E4BA-D2405E1E9DC0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12" creationId="{3EA14248-0FBA-538E-633D-81ED980F499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13" creationId="{AE7098DE-23A7-B9B5-5E2D-D7E77FEB957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50" creationId="{F152E047-9083-7EFE-C4B9-13B9EA2F9D5F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51" creationId="{CB1040B3-4BD0-0014-9A39-4F207265C89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1016749583" sldId="372"/>
            <ac:spMk id="52" creationId="{EFBA6CDC-B02C-1D36-45B9-3A03DD55AFF9}"/>
          </ac:spMkLst>
        </pc:spChg>
      </pc:sldChg>
      <pc:sldChg chg="modSp mod ord modShow">
        <pc:chgData name="Alessandro Puleio" userId="3194362b77380249" providerId="LiveId" clId="{1C1033AE-39F3-5E9D-83B5-4FB51328FBD5}" dt="2026-10-21T07:49:44.735" v="298" actId="34476"/>
        <pc:sldMkLst>
          <pc:docMk/>
          <pc:sldMk cId="3157994771" sldId="373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157994771" sldId="373"/>
            <ac:spMk id="5" creationId="{E44400C8-86D2-D34F-24D2-C48B8A94FC9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157994771" sldId="373"/>
            <ac:spMk id="8" creationId="{64B682A6-6239-CEF9-0A37-6BF2E9BF7E2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157994771" sldId="373"/>
            <ac:spMk id="9" creationId="{8B799FED-DED5-D8DA-ABB2-1CFC81A2BA19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157994771" sldId="373"/>
            <ac:spMk id="50" creationId="{E5FFAC8E-59FB-64A7-8AB8-E978327B4BE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157994771" sldId="373"/>
            <ac:spMk id="51" creationId="{D5912E0B-4875-C0DA-EB33-03971642893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157994771" sldId="373"/>
            <ac:spMk id="52" creationId="{8E91C6B6-100D-680A-D363-AFB08CBAE0E2}"/>
          </ac:spMkLst>
        </pc:spChg>
      </pc:sldChg>
      <pc:sldChg chg="modSp mod">
        <pc:chgData name="Alessandro Puleio" userId="3194362b77380249" providerId="LiveId" clId="{1C1033AE-39F3-5E9D-83B5-4FB51328FBD5}" dt="2026-10-21T07:48:31.367" v="293" actId="790"/>
        <pc:sldMkLst>
          <pc:docMk/>
          <pc:sldMk cId="4185855035" sldId="375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5855035" sldId="375"/>
            <ac:spMk id="8" creationId="{4D6DEF4B-CE85-240E-720F-46B9A446DD3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5855035" sldId="375"/>
            <ac:spMk id="13" creationId="{FC855F23-1D5A-CAA5-B1FD-D3F7A860D88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4185855035" sldId="375"/>
            <ac:spMk id="52" creationId="{880B044F-81AA-807C-6E2B-F3C4D72DF784}"/>
          </ac:spMkLst>
        </pc:spChg>
      </pc:sldChg>
      <pc:sldChg chg="addSp modSp add mod modAnim">
        <pc:chgData name="Alessandro Puleio" userId="3194362b77380249" providerId="LiveId" clId="{1C1033AE-39F3-5E9D-83B5-4FB51328FBD5}" dt="2026-10-21T12:55:31.741" v="537" actId="20577"/>
        <pc:sldMkLst>
          <pc:docMk/>
          <pc:sldMk cId="2655491216" sldId="376"/>
        </pc:sldMkLst>
        <pc:spChg chg="add mod">
          <ac:chgData name="Alessandro Puleio" userId="3194362b77380249" providerId="LiveId" clId="{1C1033AE-39F3-5E9D-83B5-4FB51328FBD5}" dt="2026-10-21T12:54:57.447" v="532" actId="14100"/>
          <ac:spMkLst>
            <pc:docMk/>
            <pc:sldMk cId="2655491216" sldId="376"/>
            <ac:spMk id="2" creationId="{AE0A25E1-057A-7AB0-F511-D0537892DE53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655491216" sldId="376"/>
            <ac:spMk id="6" creationId="{5D906CF7-F1A2-A537-3F94-C279E17A4A4E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655491216" sldId="376"/>
            <ac:spMk id="7" creationId="{4BEB99E6-94D3-800E-6ED1-5205A314AD4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2655491216" sldId="376"/>
            <ac:spMk id="8" creationId="{248B6663-55E3-7024-0F54-1CDBDC9A2787}"/>
          </ac:spMkLst>
        </pc:spChg>
        <pc:spChg chg="mod">
          <ac:chgData name="Alessandro Puleio" userId="3194362b77380249" providerId="LiveId" clId="{1C1033AE-39F3-5E9D-83B5-4FB51328FBD5}" dt="2026-10-21T12:55:31.741" v="537" actId="20577"/>
          <ac:spMkLst>
            <pc:docMk/>
            <pc:sldMk cId="2655491216" sldId="376"/>
            <ac:spMk id="10" creationId="{E39181CD-1529-5E7C-ECD1-BE008EA37CCE}"/>
          </ac:spMkLst>
        </pc:spChg>
      </pc:sldChg>
      <pc:sldChg chg="modSp add del mod">
        <pc:chgData name="Alessandro Puleio" userId="3194362b77380249" providerId="LiveId" clId="{1C1033AE-39F3-5E9D-83B5-4FB51328FBD5}" dt="2026-10-21T07:53:16.585" v="444" actId="2696"/>
        <pc:sldMkLst>
          <pc:docMk/>
          <pc:sldMk cId="377068603" sldId="377"/>
        </pc:sldMkLst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3" creationId="{0047AB09-CF36-6831-9543-C26A1A595D3B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4" creationId="{DF12AE32-8330-AADB-2EE2-0E475949038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5" creationId="{094F70FF-D261-3CD6-16F4-F285B634365A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6" creationId="{CAE269CD-BE7F-D682-E5C1-D21A04663A05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7" creationId="{80134D3C-F966-0D1A-31E6-06CDF627D581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8" creationId="{A989A48A-0939-0CB3-31DB-51C61E2B9AA4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10" creationId="{E9C4D7E2-C493-78A0-2B1B-09348F7FAB66}"/>
          </ac:spMkLst>
        </pc:spChg>
        <pc:spChg chg="mod">
          <ac:chgData name="Alessandro Puleio" userId="3194362b77380249" providerId="LiveId" clId="{1C1033AE-39F3-5E9D-83B5-4FB51328FBD5}" dt="2026-10-21T07:48:31.367" v="293" actId="790"/>
          <ac:spMkLst>
            <pc:docMk/>
            <pc:sldMk cId="377068603" sldId="377"/>
            <ac:spMk id="52" creationId="{FC5D9187-A37E-98D6-9897-8B597C957532}"/>
          </ac:spMkLst>
        </pc:spChg>
      </pc:sldChg>
    </pc:docChg>
  </pc:docChgLst>
  <pc:docChgLst>
    <pc:chgData name="Alessandro Puleio" userId="3194362b77380249" providerId="LiveId" clId="{A0014010-9928-471B-B644-A70007A356B5}"/>
    <pc:docChg chg="custSel modSld">
      <pc:chgData name="Alessandro Puleio" userId="3194362b77380249" providerId="LiveId" clId="{A0014010-9928-471B-B644-A70007A356B5}" dt="2026-10-21T10:40:37.535" v="70" actId="1035"/>
      <pc:docMkLst>
        <pc:docMk/>
      </pc:docMkLst>
      <pc:sldChg chg="addSp delSp modSp mod">
        <pc:chgData name="Alessandro Puleio" userId="3194362b77380249" providerId="LiveId" clId="{A0014010-9928-471B-B644-A70007A356B5}" dt="2026-10-21T08:10:16.109" v="7" actId="166"/>
        <pc:sldMkLst>
          <pc:docMk/>
          <pc:sldMk cId="1552775051" sldId="307"/>
        </pc:sldMkLst>
        <pc:spChg chg="ord">
          <ac:chgData name="Alessandro Puleio" userId="3194362b77380249" providerId="LiveId" clId="{A0014010-9928-471B-B644-A70007A356B5}" dt="2026-10-21T08:10:16.109" v="7" actId="166"/>
          <ac:spMkLst>
            <pc:docMk/>
            <pc:sldMk cId="1552775051" sldId="307"/>
            <ac:spMk id="16" creationId="{4E3211E9-D00C-67DC-343B-7530E3918976}"/>
          </ac:spMkLst>
        </pc:spChg>
        <pc:picChg chg="del">
          <ac:chgData name="Alessandro Puleio" userId="3194362b77380249" providerId="LiveId" clId="{A0014010-9928-471B-B644-A70007A356B5}" dt="2026-10-21T08:09:13.267" v="0" actId="21"/>
          <ac:picMkLst>
            <pc:docMk/>
            <pc:sldMk cId="1552775051" sldId="307"/>
            <ac:picMk id="5" creationId="{3C325DA5-E22D-CC36-C799-A065609A8006}"/>
          </ac:picMkLst>
        </pc:picChg>
        <pc:picChg chg="del">
          <ac:chgData name="Alessandro Puleio" userId="3194362b77380249" providerId="LiveId" clId="{A0014010-9928-471B-B644-A70007A356B5}" dt="2026-10-21T08:09:52.751" v="4" actId="21"/>
          <ac:picMkLst>
            <pc:docMk/>
            <pc:sldMk cId="1552775051" sldId="307"/>
            <ac:picMk id="15" creationId="{95BE3FB3-8966-4119-7926-2BB77FC5C3A7}"/>
          </ac:picMkLst>
        </pc:picChg>
        <pc:picChg chg="add mod">
          <ac:chgData name="Alessandro Puleio" userId="3194362b77380249" providerId="LiveId" clId="{A0014010-9928-471B-B644-A70007A356B5}" dt="2026-10-21T08:09:26.880" v="2" actId="1076"/>
          <ac:picMkLst>
            <pc:docMk/>
            <pc:sldMk cId="1552775051" sldId="307"/>
            <ac:picMk id="18" creationId="{D4D3FB86-2C50-8BAF-B135-2D620383F2D2}"/>
          </ac:picMkLst>
        </pc:picChg>
        <pc:picChg chg="add mod">
          <ac:chgData name="Alessandro Puleio" userId="3194362b77380249" providerId="LiveId" clId="{A0014010-9928-471B-B644-A70007A356B5}" dt="2026-10-21T08:10:09.748" v="6" actId="1076"/>
          <ac:picMkLst>
            <pc:docMk/>
            <pc:sldMk cId="1552775051" sldId="307"/>
            <ac:picMk id="20" creationId="{ED8B6013-7CBD-050F-FFD7-06FBD3869373}"/>
          </ac:picMkLst>
        </pc:picChg>
      </pc:sldChg>
      <pc:sldChg chg="addSp delSp modSp mod">
        <pc:chgData name="Alessandro Puleio" userId="3194362b77380249" providerId="LiveId" clId="{A0014010-9928-471B-B644-A70007A356B5}" dt="2026-10-21T10:40:37.535" v="70" actId="1035"/>
        <pc:sldMkLst>
          <pc:docMk/>
          <pc:sldMk cId="4188323266" sldId="334"/>
        </pc:sldMkLst>
        <pc:picChg chg="del">
          <ac:chgData name="Alessandro Puleio" userId="3194362b77380249" providerId="LiveId" clId="{A0014010-9928-471B-B644-A70007A356B5}" dt="2026-10-21T10:40:01.769" v="59" actId="21"/>
          <ac:picMkLst>
            <pc:docMk/>
            <pc:sldMk cId="4188323266" sldId="334"/>
            <ac:picMk id="14" creationId="{46D53BB9-E8D4-448E-FD1A-367B432FA999}"/>
          </ac:picMkLst>
        </pc:picChg>
        <pc:picChg chg="add mod ord">
          <ac:chgData name="Alessandro Puleio" userId="3194362b77380249" providerId="LiveId" clId="{A0014010-9928-471B-B644-A70007A356B5}" dt="2026-10-21T10:40:37.535" v="70" actId="1035"/>
          <ac:picMkLst>
            <pc:docMk/>
            <pc:sldMk cId="4188323266" sldId="334"/>
            <ac:picMk id="20" creationId="{7569BDFC-7BBE-9D04-F552-AF6B586A7B9D}"/>
          </ac:picMkLst>
        </pc:picChg>
      </pc:sldChg>
      <pc:sldChg chg="addSp delSp modSp mod">
        <pc:chgData name="Alessandro Puleio" userId="3194362b77380249" providerId="LiveId" clId="{A0014010-9928-471B-B644-A70007A356B5}" dt="2026-10-21T08:13:45.374" v="28" actId="167"/>
        <pc:sldMkLst>
          <pc:docMk/>
          <pc:sldMk cId="2872467816" sldId="335"/>
        </pc:sldMkLst>
        <pc:picChg chg="del">
          <ac:chgData name="Alessandro Puleio" userId="3194362b77380249" providerId="LiveId" clId="{A0014010-9928-471B-B644-A70007A356B5}" dt="2026-10-21T08:12:57.116" v="21" actId="21"/>
          <ac:picMkLst>
            <pc:docMk/>
            <pc:sldMk cId="2872467816" sldId="335"/>
            <ac:picMk id="3" creationId="{89F70811-DDFB-F942-BA3A-3D370266B145}"/>
          </ac:picMkLst>
        </pc:picChg>
        <pc:picChg chg="del">
          <ac:chgData name="Alessandro Puleio" userId="3194362b77380249" providerId="LiveId" clId="{A0014010-9928-471B-B644-A70007A356B5}" dt="2026-10-21T08:12:18.867" v="14" actId="21"/>
          <ac:picMkLst>
            <pc:docMk/>
            <pc:sldMk cId="2872467816" sldId="335"/>
            <ac:picMk id="4" creationId="{B7C44674-332F-A247-7EAE-334C1B6938B4}"/>
          </ac:picMkLst>
        </pc:picChg>
        <pc:picChg chg="del">
          <ac:chgData name="Alessandro Puleio" userId="3194362b77380249" providerId="LiveId" clId="{A0014010-9928-471B-B644-A70007A356B5}" dt="2026-10-21T08:13:22.375" v="25" actId="21"/>
          <ac:picMkLst>
            <pc:docMk/>
            <pc:sldMk cId="2872467816" sldId="335"/>
            <ac:picMk id="5" creationId="{EA2BBA0A-0C2D-3A6D-CB84-A95291ACCBF6}"/>
          </ac:picMkLst>
        </pc:picChg>
        <pc:picChg chg="add del">
          <ac:chgData name="Alessandro Puleio" userId="3194362b77380249" providerId="LiveId" clId="{A0014010-9928-471B-B644-A70007A356B5}" dt="2026-10-21T08:12:26.312" v="16" actId="21"/>
          <ac:picMkLst>
            <pc:docMk/>
            <pc:sldMk cId="2872467816" sldId="335"/>
            <ac:picMk id="15" creationId="{C2600287-9442-5D38-06EC-AF44877F2623}"/>
          </ac:picMkLst>
        </pc:picChg>
        <pc:picChg chg="add mod ord">
          <ac:chgData name="Alessandro Puleio" userId="3194362b77380249" providerId="LiveId" clId="{A0014010-9928-471B-B644-A70007A356B5}" dt="2026-10-21T08:12:50.343" v="20" actId="167"/>
          <ac:picMkLst>
            <pc:docMk/>
            <pc:sldMk cId="2872467816" sldId="335"/>
            <ac:picMk id="17" creationId="{F2C959A8-C352-35FE-9797-6720AB37F2BF}"/>
          </ac:picMkLst>
        </pc:picChg>
        <pc:picChg chg="add mod ord">
          <ac:chgData name="Alessandro Puleio" userId="3194362b77380249" providerId="LiveId" clId="{A0014010-9928-471B-B644-A70007A356B5}" dt="2026-10-21T08:13:17.632" v="24" actId="167"/>
          <ac:picMkLst>
            <pc:docMk/>
            <pc:sldMk cId="2872467816" sldId="335"/>
            <ac:picMk id="19" creationId="{723D15DA-6C3E-A808-C9CE-335B0363A44C}"/>
          </ac:picMkLst>
        </pc:picChg>
        <pc:picChg chg="add mod ord">
          <ac:chgData name="Alessandro Puleio" userId="3194362b77380249" providerId="LiveId" clId="{A0014010-9928-471B-B644-A70007A356B5}" dt="2026-10-21T08:13:45.374" v="28" actId="167"/>
          <ac:picMkLst>
            <pc:docMk/>
            <pc:sldMk cId="2872467816" sldId="335"/>
            <ac:picMk id="21" creationId="{58212506-70A3-3AAD-8924-24ABF901AF99}"/>
          </ac:picMkLst>
        </pc:picChg>
        <pc:cxnChg chg="mod">
          <ac:chgData name="Alessandro Puleio" userId="3194362b77380249" providerId="LiveId" clId="{A0014010-9928-471B-B644-A70007A356B5}" dt="2026-10-21T08:12:57.116" v="21" actId="21"/>
          <ac:cxnSpMkLst>
            <pc:docMk/>
            <pc:sldMk cId="2872467816" sldId="335"/>
            <ac:cxnSpMk id="6" creationId="{74B06462-F583-A2DE-FEF4-AF0D7E547553}"/>
          </ac:cxnSpMkLst>
        </pc:cxnChg>
        <pc:cxnChg chg="mod">
          <ac:chgData name="Alessandro Puleio" userId="3194362b77380249" providerId="LiveId" clId="{A0014010-9928-471B-B644-A70007A356B5}" dt="2026-10-21T08:13:22.375" v="25" actId="21"/>
          <ac:cxnSpMkLst>
            <pc:docMk/>
            <pc:sldMk cId="2872467816" sldId="335"/>
            <ac:cxnSpMk id="7" creationId="{DB850F63-4DBD-BF24-2DFF-B1C381799919}"/>
          </ac:cxnSpMkLst>
        </pc:cxnChg>
      </pc:sldChg>
      <pc:sldChg chg="addSp delSp modSp mod">
        <pc:chgData name="Alessandro Puleio" userId="3194362b77380249" providerId="LiveId" clId="{A0014010-9928-471B-B644-A70007A356B5}" dt="2026-10-21T08:16:03.100" v="38" actId="1076"/>
        <pc:sldMkLst>
          <pc:docMk/>
          <pc:sldMk cId="4202665001" sldId="336"/>
        </pc:sldMkLst>
        <pc:picChg chg="add mod ord">
          <ac:chgData name="Alessandro Puleio" userId="3194362b77380249" providerId="LiveId" clId="{A0014010-9928-471B-B644-A70007A356B5}" dt="2026-10-21T08:15:43.137" v="35" actId="167"/>
          <ac:picMkLst>
            <pc:docMk/>
            <pc:sldMk cId="4202665001" sldId="336"/>
            <ac:picMk id="3" creationId="{F03CCECF-AD43-D232-D088-C2A55F3A0D93}"/>
          </ac:picMkLst>
        </pc:picChg>
        <pc:picChg chg="add mod">
          <ac:chgData name="Alessandro Puleio" userId="3194362b77380249" providerId="LiveId" clId="{A0014010-9928-471B-B644-A70007A356B5}" dt="2026-10-21T08:16:03.100" v="38" actId="1076"/>
          <ac:picMkLst>
            <pc:docMk/>
            <pc:sldMk cId="4202665001" sldId="336"/>
            <ac:picMk id="5" creationId="{A89EB38A-6FF9-1144-0D96-F9959DF7B305}"/>
          </ac:picMkLst>
        </pc:picChg>
        <pc:picChg chg="del">
          <ac:chgData name="Alessandro Puleio" userId="3194362b77380249" providerId="LiveId" clId="{A0014010-9928-471B-B644-A70007A356B5}" dt="2026-10-21T08:15:29.920" v="32" actId="21"/>
          <ac:picMkLst>
            <pc:docMk/>
            <pc:sldMk cId="4202665001" sldId="336"/>
            <ac:picMk id="32" creationId="{E910289B-3894-D604-D870-6E8DEE00D6E9}"/>
          </ac:picMkLst>
        </pc:picChg>
        <pc:picChg chg="del">
          <ac:chgData name="Alessandro Puleio" userId="3194362b77380249" providerId="LiveId" clId="{A0014010-9928-471B-B644-A70007A356B5}" dt="2026-10-21T08:15:48.585" v="36" actId="21"/>
          <ac:picMkLst>
            <pc:docMk/>
            <pc:sldMk cId="4202665001" sldId="336"/>
            <ac:picMk id="45" creationId="{AD4580E2-2D54-CBD2-A28B-18EECBD2CAE4}"/>
          </ac:picMkLst>
        </pc:picChg>
      </pc:sldChg>
      <pc:sldChg chg="addSp delSp modSp mod">
        <pc:chgData name="Alessandro Puleio" userId="3194362b77380249" providerId="LiveId" clId="{A0014010-9928-471B-B644-A70007A356B5}" dt="2026-10-21T08:14:23.325" v="31" actId="1076"/>
        <pc:sldMkLst>
          <pc:docMk/>
          <pc:sldMk cId="1818652991" sldId="339"/>
        </pc:sldMkLst>
        <pc:picChg chg="add mod">
          <ac:chgData name="Alessandro Puleio" userId="3194362b77380249" providerId="LiveId" clId="{A0014010-9928-471B-B644-A70007A356B5}" dt="2026-10-21T08:14:23.325" v="31" actId="1076"/>
          <ac:picMkLst>
            <pc:docMk/>
            <pc:sldMk cId="1818652991" sldId="339"/>
            <ac:picMk id="5" creationId="{AC2DDEB9-72A9-806B-34B7-2A815F7A36CD}"/>
          </ac:picMkLst>
        </pc:picChg>
        <pc:picChg chg="del">
          <ac:chgData name="Alessandro Puleio" userId="3194362b77380249" providerId="LiveId" clId="{A0014010-9928-471B-B644-A70007A356B5}" dt="2026-10-21T08:13:58.934" v="29" actId="21"/>
          <ac:picMkLst>
            <pc:docMk/>
            <pc:sldMk cId="1818652991" sldId="339"/>
            <ac:picMk id="7" creationId="{EEC450B3-D8D7-8359-4A79-79EA93E31CE8}"/>
          </ac:picMkLst>
        </pc:picChg>
      </pc:sldChg>
      <pc:sldChg chg="addSp delSp modSp mod delAnim">
        <pc:chgData name="Alessandro Puleio" userId="3194362b77380249" providerId="LiveId" clId="{A0014010-9928-471B-B644-A70007A356B5}" dt="2026-10-21T08:17:41.127" v="44" actId="1076"/>
        <pc:sldMkLst>
          <pc:docMk/>
          <pc:sldMk cId="3525101327" sldId="340"/>
        </pc:sldMkLst>
        <pc:picChg chg="del">
          <ac:chgData name="Alessandro Puleio" userId="3194362b77380249" providerId="LiveId" clId="{A0014010-9928-471B-B644-A70007A356B5}" dt="2026-10-21T08:17:26.735" v="42" actId="21"/>
          <ac:picMkLst>
            <pc:docMk/>
            <pc:sldMk cId="3525101327" sldId="340"/>
            <ac:picMk id="2" creationId="{C27F1C30-777E-FC8C-B2F6-158886235226}"/>
          </ac:picMkLst>
        </pc:picChg>
        <pc:picChg chg="add mod">
          <ac:chgData name="Alessandro Puleio" userId="3194362b77380249" providerId="LiveId" clId="{A0014010-9928-471B-B644-A70007A356B5}" dt="2026-10-21T08:17:23.272" v="41" actId="1076"/>
          <ac:picMkLst>
            <pc:docMk/>
            <pc:sldMk cId="3525101327" sldId="340"/>
            <ac:picMk id="5" creationId="{FE30C685-6DC8-83B7-381A-333DE716E900}"/>
          </ac:picMkLst>
        </pc:picChg>
        <pc:picChg chg="add mod">
          <ac:chgData name="Alessandro Puleio" userId="3194362b77380249" providerId="LiveId" clId="{A0014010-9928-471B-B644-A70007A356B5}" dt="2026-10-21T08:17:41.127" v="44" actId="1076"/>
          <ac:picMkLst>
            <pc:docMk/>
            <pc:sldMk cId="3525101327" sldId="340"/>
            <ac:picMk id="7" creationId="{BFFD8471-C0BF-68A9-1B8A-AFF5C72A6ECF}"/>
          </ac:picMkLst>
        </pc:picChg>
        <pc:picChg chg="del">
          <ac:chgData name="Alessandro Puleio" userId="3194362b77380249" providerId="LiveId" clId="{A0014010-9928-471B-B644-A70007A356B5}" dt="2026-10-21T08:17:15.054" v="39" actId="21"/>
          <ac:picMkLst>
            <pc:docMk/>
            <pc:sldMk cId="3525101327" sldId="340"/>
            <ac:picMk id="18" creationId="{64F87FEF-0F8B-650D-58E0-990394445D74}"/>
          </ac:picMkLst>
        </pc:picChg>
      </pc:sldChg>
      <pc:sldChg chg="addSp delSp modSp mod">
        <pc:chgData name="Alessandro Puleio" userId="3194362b77380249" providerId="LiveId" clId="{A0014010-9928-471B-B644-A70007A356B5}" dt="2026-10-21T08:11:58.190" v="13" actId="1076"/>
        <pc:sldMkLst>
          <pc:docMk/>
          <pc:sldMk cId="2256928687" sldId="348"/>
        </pc:sldMkLst>
        <pc:picChg chg="del">
          <ac:chgData name="Alessandro Puleio" userId="3194362b77380249" providerId="LiveId" clId="{A0014010-9928-471B-B644-A70007A356B5}" dt="2026-10-21T08:11:45.884" v="11" actId="21"/>
          <ac:picMkLst>
            <pc:docMk/>
            <pc:sldMk cId="2256928687" sldId="348"/>
            <ac:picMk id="4" creationId="{A002488F-342C-53FA-8570-4A141A6C6557}"/>
          </ac:picMkLst>
        </pc:picChg>
        <pc:picChg chg="add mod">
          <ac:chgData name="Alessandro Puleio" userId="3194362b77380249" providerId="LiveId" clId="{A0014010-9928-471B-B644-A70007A356B5}" dt="2026-10-21T08:11:58.190" v="13" actId="1076"/>
          <ac:picMkLst>
            <pc:docMk/>
            <pc:sldMk cId="2256928687" sldId="348"/>
            <ac:picMk id="10" creationId="{FFACD3CB-86E1-4471-D320-8F86C27F7BC8}"/>
          </ac:picMkLst>
        </pc:picChg>
      </pc:sldChg>
      <pc:sldChg chg="addSp delSp modSp mod delAnim">
        <pc:chgData name="Alessandro Puleio" userId="3194362b77380249" providerId="LiveId" clId="{A0014010-9928-471B-B644-A70007A356B5}" dt="2026-10-21T08:20:35.690" v="58" actId="1036"/>
        <pc:sldMkLst>
          <pc:docMk/>
          <pc:sldMk cId="1906018372" sldId="360"/>
        </pc:sldMkLst>
        <pc:picChg chg="del">
          <ac:chgData name="Alessandro Puleio" userId="3194362b77380249" providerId="LiveId" clId="{A0014010-9928-471B-B644-A70007A356B5}" dt="2026-10-21T08:20:13.256" v="51" actId="21"/>
          <ac:picMkLst>
            <pc:docMk/>
            <pc:sldMk cId="1906018372" sldId="360"/>
            <ac:picMk id="2" creationId="{2C3BFBE7-10FE-CE08-919F-12FBEEBBBEFD}"/>
          </ac:picMkLst>
        </pc:picChg>
        <pc:picChg chg="add mod">
          <ac:chgData name="Alessandro Puleio" userId="3194362b77380249" providerId="LiveId" clId="{A0014010-9928-471B-B644-A70007A356B5}" dt="2026-10-21T08:19:51.515" v="47" actId="1076"/>
          <ac:picMkLst>
            <pc:docMk/>
            <pc:sldMk cId="1906018372" sldId="360"/>
            <ac:picMk id="4" creationId="{41456425-4D08-1DA7-6FF6-72B9DE9FF07C}"/>
          </ac:picMkLst>
        </pc:picChg>
        <pc:picChg chg="del">
          <ac:chgData name="Alessandro Puleio" userId="3194362b77380249" providerId="LiveId" clId="{A0014010-9928-471B-B644-A70007A356B5}" dt="2026-10-21T08:19:55.832" v="48" actId="21"/>
          <ac:picMkLst>
            <pc:docMk/>
            <pc:sldMk cId="1906018372" sldId="360"/>
            <ac:picMk id="11" creationId="{99859980-C8B7-3E06-AEFB-FFBB53956155}"/>
          </ac:picMkLst>
        </pc:picChg>
        <pc:picChg chg="del">
          <ac:chgData name="Alessandro Puleio" userId="3194362b77380249" providerId="LiveId" clId="{A0014010-9928-471B-B644-A70007A356B5}" dt="2026-10-21T08:19:41.033" v="45" actId="21"/>
          <ac:picMkLst>
            <pc:docMk/>
            <pc:sldMk cId="1906018372" sldId="360"/>
            <ac:picMk id="12" creationId="{1C2B4B75-00AC-5A19-5EB6-B9FA679D80D0}"/>
          </ac:picMkLst>
        </pc:picChg>
        <pc:picChg chg="add mod">
          <ac:chgData name="Alessandro Puleio" userId="3194362b77380249" providerId="LiveId" clId="{A0014010-9928-471B-B644-A70007A356B5}" dt="2026-10-21T08:20:06.781" v="50" actId="1076"/>
          <ac:picMkLst>
            <pc:docMk/>
            <pc:sldMk cId="1906018372" sldId="360"/>
            <ac:picMk id="16" creationId="{6A02C1F7-D1C2-80B9-B30D-D3D32C4BCCFC}"/>
          </ac:picMkLst>
        </pc:picChg>
        <pc:picChg chg="add mod">
          <ac:chgData name="Alessandro Puleio" userId="3194362b77380249" providerId="LiveId" clId="{A0014010-9928-471B-B644-A70007A356B5}" dt="2026-10-21T08:20:35.690" v="58" actId="1036"/>
          <ac:picMkLst>
            <pc:docMk/>
            <pc:sldMk cId="1906018372" sldId="360"/>
            <ac:picMk id="18" creationId="{12E7A7E1-E122-CDCC-C33F-9D273A1EE7CA}"/>
          </ac:picMkLst>
        </pc:picChg>
      </pc:sldChg>
      <pc:sldChg chg="addSp delSp modSp mod">
        <pc:chgData name="Alessandro Puleio" userId="3194362b77380249" providerId="LiveId" clId="{A0014010-9928-471B-B644-A70007A356B5}" dt="2026-10-21T08:11:12.198" v="10" actId="1076"/>
        <pc:sldMkLst>
          <pc:docMk/>
          <pc:sldMk cId="185665646" sldId="363"/>
        </pc:sldMkLst>
        <pc:picChg chg="add mod">
          <ac:chgData name="Alessandro Puleio" userId="3194362b77380249" providerId="LiveId" clId="{A0014010-9928-471B-B644-A70007A356B5}" dt="2026-10-21T08:11:12.198" v="10" actId="1076"/>
          <ac:picMkLst>
            <pc:docMk/>
            <pc:sldMk cId="185665646" sldId="363"/>
            <ac:picMk id="4" creationId="{343C9A96-54A7-C99D-F836-438BCC20E773}"/>
          </ac:picMkLst>
        </pc:picChg>
        <pc:picChg chg="del">
          <ac:chgData name="Alessandro Puleio" userId="3194362b77380249" providerId="LiveId" clId="{A0014010-9928-471B-B644-A70007A356B5}" dt="2026-10-21T08:10:57.430" v="8" actId="21"/>
          <ac:picMkLst>
            <pc:docMk/>
            <pc:sldMk cId="185665646" sldId="363"/>
            <ac:picMk id="23" creationId="{00A5159A-C978-25F3-1773-D6D4653B85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44593-54AE-45BF-9D7E-214320653B4F}" type="datetimeFigureOut">
              <a:rPr lang="it-IT" smtClean="0"/>
              <a:t>21/10/26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8382A-E64F-4FD1-B9B1-D5E28430C4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5243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6234F2-9D33-6FB8-27B9-42CF8AFB3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65C3FD-9392-5427-8523-B575AF771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CDBFDB-C92B-CBEB-13B7-5F2539A2B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5AB097-927D-B012-5F61-0AC9AC0C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77E74F7-1016-A742-7AF2-DD30230A9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1669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F10CCA-A486-3343-4AC9-04380A9E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E01ED5-027C-B4AE-B676-17EFE6C32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2EC7BA-D2BC-BAF9-6FAC-256ED056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3180B7-6990-A78B-1C60-DDC46E99A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7EFD3A-01FB-61E1-8472-C2225E847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0897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E8A341-D5BD-4015-7555-ECC8BCA9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E0E327-4A31-0D5D-2705-3DC575799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655AA2-A686-733B-61B4-5313BC41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6AB1E3-3F3C-8530-4B50-F7225B8A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9A877D-5472-BD45-E444-9E584467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332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2856D1-4911-D916-6B5B-FDE8CCA75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03761A-E084-D6D9-8F78-39752BC08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E73A04F-7650-0EE2-059B-0A5DDAD04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7CD454-2B65-87B2-D0BE-D0F4B051A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9B27B4-7A0D-25FC-FD88-BED318448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B2A19C7-F807-BF86-ED23-7A3A4F82E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387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285A22-F16A-E436-D199-F59E602A0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47353D5-45DA-FEFC-0AB7-D31FC5DE1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2F5104B-F76C-281F-CD70-5E6D8DDEE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E50F131-3989-CA27-D6AD-05FEE4240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DDC00E1-F700-450F-C3D1-056DC94A11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4A592A2-1461-6EA5-3043-680933F49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8093780-F037-0301-077C-1382E0B3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EF8304B-2741-833C-42D9-EE4FEA479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117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14AE8E-9A4B-4BFC-3A4D-9526E124E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388BEE4-9F67-BA46-B6A3-65761E86C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A60EED6-ED9B-CB80-7AC3-A6AE2E9CF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FF60562-0149-42D6-021B-F4AFF4E92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479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6563951-C56A-AACA-493B-C910D601F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C237CF0-21AD-FCD2-1AC9-6186ED65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3EFBCB8-8F42-0298-D056-E45315A1B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412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6084DF-BA47-2D7E-3EB2-3C368F84F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404FE9-E7EA-EC48-1E8B-78390DD56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55CE34-3F57-D92E-BBA3-35026E7F3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C45032A-F799-F619-66C0-C65050BF3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1144149-6D4D-C544-DCC2-4FECE2FA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8599AB-298A-3FE9-5798-47D03D3E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1665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D9D909-4845-E882-6666-B02E17707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7AEBA7B-2937-4D0D-1F2A-4BD169CA8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2F491FC-C6F4-DA3F-0932-A53ED9FD3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A4307EC-593D-D9CE-FC00-7149DA36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6CFB72-E4A4-045B-2243-61B17703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5472C0-8657-39FE-D9CB-9E0F8AD6F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259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1B4B59-53C6-3E08-7681-73908A30A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1F8207-5C4D-2799-D429-D6BDD169A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6BE503-C18F-3D9A-7EE3-106A8DD7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0057B0-1403-FB3C-28C5-430F985D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7B45CD-3BBC-41CE-3CF2-336B1C69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67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F4942BE-24E7-3A4F-A6D4-C9CA0CD111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0A083D4-B4EB-0AE4-4461-8372FF623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57DE17-6AF9-6C3A-67C0-3933778B1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B55650-0394-78B6-7467-E8EC0A0DD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E401B2-5421-C369-04E5-965E9968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6165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76BCEB-2A4D-2A5A-A05E-E1F9CE922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B586C53-81C5-AF02-4122-587D42F9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Alessandro Puleio - alessandro.puleio@uniroma2.it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51BF9FC-2104-14B5-773D-4F1413CA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5EBE187-8B3E-8190-929D-8BB7D0C4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1342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1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E3E71FE-16A3-CA6A-02B7-D192FE695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0D98CB-FB05-7737-5B83-172B4873B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556E29-5E1E-D43D-BFE7-165478450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Alessandro Puleio - alessandro.puleio@uniroma2.it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4E15D0-8C70-AE74-DC82-73CBAA08E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21069C-0AB4-78F7-5D7B-C0C5980DB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6951C-7C45-4C4F-B7C9-6611C97A69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9971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0.jpeg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63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5.png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.png"/><Relationship Id="rId7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87B348A3-2888-93BF-D198-F23E59987570}"/>
              </a:ext>
            </a:extLst>
          </p:cNvPr>
          <p:cNvSpPr txBox="1"/>
          <p:nvPr/>
        </p:nvSpPr>
        <p:spPr>
          <a:xfrm>
            <a:off x="4525410" y="5614455"/>
            <a:ext cx="3141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/>
              <a:t>Alessandro Puleio</a:t>
            </a:r>
          </a:p>
          <a:p>
            <a:pPr algn="ctr"/>
            <a:r>
              <a:rPr lang="en-GB" noProof="0" dirty="0"/>
              <a:t>alessandro.puleio@uniroma2.it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AD6F0BF-346E-95D8-BD36-373B441BA079}"/>
              </a:ext>
            </a:extLst>
          </p:cNvPr>
          <p:cNvSpPr txBox="1"/>
          <p:nvPr/>
        </p:nvSpPr>
        <p:spPr>
          <a:xfrm>
            <a:off x="5445822" y="632444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21/10/2026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8820E1F-7B74-083C-364A-0DDFD69EA0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55169" y="0"/>
            <a:ext cx="3236831" cy="948102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FB4956C-E378-8C75-57F1-3B3B26B6D361}"/>
              </a:ext>
            </a:extLst>
          </p:cNvPr>
          <p:cNvSpPr/>
          <p:nvPr/>
        </p:nvSpPr>
        <p:spPr>
          <a:xfrm>
            <a:off x="0" y="1494287"/>
            <a:ext cx="12192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4000" b="1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4000" b="1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4000" b="1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  <a:endParaRPr lang="en-GB" sz="4000" b="1" strike="sngStrike" cap="none" spc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0E19449-4B46-1CCD-8DEA-30C2A8C4F567}"/>
              </a:ext>
            </a:extLst>
          </p:cNvPr>
          <p:cNvSpPr txBox="1"/>
          <p:nvPr/>
        </p:nvSpPr>
        <p:spPr>
          <a:xfrm>
            <a:off x="2514384" y="3565659"/>
            <a:ext cx="71632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noProof="0" dirty="0"/>
              <a:t>Machine Learning and </a:t>
            </a:r>
            <a:r>
              <a:rPr lang="en-GB" sz="2000" b="1" noProof="0" dirty="0" err="1"/>
              <a:t>CBRNe</a:t>
            </a:r>
            <a:r>
              <a:rPr lang="en-GB" sz="2000" b="1" noProof="0" dirty="0"/>
              <a:t> Applications for Safety and Security</a:t>
            </a:r>
          </a:p>
          <a:p>
            <a:pPr algn="ctr"/>
            <a:endParaRPr lang="en-GB" sz="2000" noProof="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8CA9656-6830-7680-C49B-6463EBF8A380}"/>
              </a:ext>
            </a:extLst>
          </p:cNvPr>
          <p:cNvSpPr txBox="1"/>
          <p:nvPr/>
        </p:nvSpPr>
        <p:spPr>
          <a:xfrm>
            <a:off x="4758711" y="4690702"/>
            <a:ext cx="2674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noProof="0" dirty="0"/>
              <a:t>Tutor : Prof. Gaudio P.</a:t>
            </a:r>
          </a:p>
          <a:p>
            <a:r>
              <a:rPr lang="en-GB" sz="2000" noProof="0" dirty="0"/>
              <a:t>Co-Tutor: Rossi R., Ph.D.</a:t>
            </a:r>
          </a:p>
        </p:txBody>
      </p:sp>
    </p:spTree>
    <p:extLst>
      <p:ext uri="{BB962C8B-B14F-4D97-AF65-F5344CB8AC3E}">
        <p14:creationId xmlns:p14="http://schemas.microsoft.com/office/powerpoint/2010/main" val="128605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tangolo 42">
            <a:extLst>
              <a:ext uri="{FF2B5EF4-FFF2-40B4-BE49-F238E27FC236}">
                <a16:creationId xmlns:a16="http://schemas.microsoft.com/office/drawing/2014/main" id="{25833E52-344F-61B8-6DAD-89369F2AFD54}"/>
              </a:ext>
            </a:extLst>
          </p:cNvPr>
          <p:cNvSpPr/>
          <p:nvPr/>
        </p:nvSpPr>
        <p:spPr>
          <a:xfrm>
            <a:off x="4272602" y="1561030"/>
            <a:ext cx="2238010" cy="46310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C7EF9C96-B0EA-3EFC-730A-216EFF71A914}"/>
              </a:ext>
            </a:extLst>
          </p:cNvPr>
          <p:cNvSpPr/>
          <p:nvPr/>
        </p:nvSpPr>
        <p:spPr>
          <a:xfrm>
            <a:off x="282478" y="888323"/>
            <a:ext cx="3184860" cy="539602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167A3C87-E00C-560F-2EC9-7BDE2C1081AF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A850C60-3E20-AB11-5BB5-17E6F0518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6CA6A3AB-01FF-2C96-B354-5CE10D397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134725"/>
            <a:ext cx="9160949" cy="469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GB" sz="28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Machine and Deep Learning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2387DE5-7D8F-D529-27D8-0DBC17AAF25D}"/>
              </a:ext>
            </a:extLst>
          </p:cNvPr>
          <p:cNvSpPr txBox="1"/>
          <p:nvPr/>
        </p:nvSpPr>
        <p:spPr>
          <a:xfrm>
            <a:off x="776625" y="1423192"/>
            <a:ext cx="2147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noProof="0" dirty="0"/>
              <a:t>Artificial Intelligence</a:t>
            </a: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D39CEF6-C03A-7799-EC76-6B64118DE58E}"/>
              </a:ext>
            </a:extLst>
          </p:cNvPr>
          <p:cNvSpPr/>
          <p:nvPr/>
        </p:nvSpPr>
        <p:spPr>
          <a:xfrm>
            <a:off x="478683" y="2344430"/>
            <a:ext cx="2743201" cy="3939919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FEE58FE-2B8E-B854-4C2F-38420579C509}"/>
              </a:ext>
            </a:extLst>
          </p:cNvPr>
          <p:cNvSpPr txBox="1"/>
          <p:nvPr/>
        </p:nvSpPr>
        <p:spPr>
          <a:xfrm>
            <a:off x="905955" y="2699655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noProof="0" dirty="0"/>
              <a:t>Machine Learning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BC4317BA-E234-0854-7A89-A85B54649059}"/>
              </a:ext>
            </a:extLst>
          </p:cNvPr>
          <p:cNvSpPr/>
          <p:nvPr/>
        </p:nvSpPr>
        <p:spPr>
          <a:xfrm>
            <a:off x="905955" y="3653763"/>
            <a:ext cx="1888659" cy="263058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3382DE5-369B-F19A-85E1-2390228EDC70}"/>
              </a:ext>
            </a:extLst>
          </p:cNvPr>
          <p:cNvSpPr txBox="1"/>
          <p:nvPr/>
        </p:nvSpPr>
        <p:spPr>
          <a:xfrm>
            <a:off x="1071064" y="4017940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noProof="0" dirty="0"/>
              <a:t>Deep Learning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75E5FA4D-5188-7F49-3B1D-CB0396E8E9B0}"/>
              </a:ext>
            </a:extLst>
          </p:cNvPr>
          <p:cNvGrpSpPr/>
          <p:nvPr/>
        </p:nvGrpSpPr>
        <p:grpSpPr>
          <a:xfrm>
            <a:off x="4295205" y="1657338"/>
            <a:ext cx="2391942" cy="1472091"/>
            <a:chOff x="2366357" y="1854598"/>
            <a:chExt cx="2391942" cy="1472091"/>
          </a:xfrm>
        </p:grpSpPr>
        <p:sp>
          <p:nvSpPr>
            <p:cNvPr id="15" name="Rettangolo con angoli arrotondati 14">
              <a:extLst>
                <a:ext uri="{FF2B5EF4-FFF2-40B4-BE49-F238E27FC236}">
                  <a16:creationId xmlns:a16="http://schemas.microsoft.com/office/drawing/2014/main" id="{743D0562-7958-FD3C-B2A2-3A3ED6183258}"/>
                </a:ext>
              </a:extLst>
            </p:cNvPr>
            <p:cNvSpPr/>
            <p:nvPr/>
          </p:nvSpPr>
          <p:spPr>
            <a:xfrm>
              <a:off x="2469778" y="1854598"/>
              <a:ext cx="1568822" cy="63649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b="1" noProof="0" dirty="0"/>
                <a:t>Supervised Learning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1D7E1D25-305C-0222-DE67-75488BA90F00}"/>
                </a:ext>
              </a:extLst>
            </p:cNvPr>
            <p:cNvSpPr txBox="1"/>
            <p:nvPr/>
          </p:nvSpPr>
          <p:spPr>
            <a:xfrm>
              <a:off x="2366357" y="2495692"/>
              <a:ext cx="23919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noProof="0" dirty="0"/>
                <a:t>Training a predictive model using:
 - Input Data (Observations)
 - Labelled Data (Expected Prediction)</a:t>
              </a:r>
            </a:p>
          </p:txBody>
        </p: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D9257B9D-87C4-E214-9DEE-5DB48926E0FB}"/>
              </a:ext>
            </a:extLst>
          </p:cNvPr>
          <p:cNvGrpSpPr/>
          <p:nvPr/>
        </p:nvGrpSpPr>
        <p:grpSpPr>
          <a:xfrm>
            <a:off x="4295206" y="3287712"/>
            <a:ext cx="2391941" cy="1285018"/>
            <a:chOff x="2375323" y="4162288"/>
            <a:chExt cx="2391941" cy="1285018"/>
          </a:xfrm>
        </p:grpSpPr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AE8C695C-F9A2-217B-6AD5-1CD32B6CA600}"/>
                </a:ext>
              </a:extLst>
            </p:cNvPr>
            <p:cNvSpPr/>
            <p:nvPr/>
          </p:nvSpPr>
          <p:spPr>
            <a:xfrm>
              <a:off x="2469777" y="4162288"/>
              <a:ext cx="1568823" cy="636494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b="1" noProof="0" dirty="0"/>
                <a:t>Unsupervised Learning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24D53EB6-F4AC-007F-80E0-03121352F51F}"/>
                </a:ext>
              </a:extLst>
            </p:cNvPr>
            <p:cNvSpPr txBox="1"/>
            <p:nvPr/>
          </p:nvSpPr>
          <p:spPr>
            <a:xfrm>
              <a:off x="2375323" y="4800975"/>
              <a:ext cx="23919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noProof="0" dirty="0"/>
                <a:t>Training a predictive model using:
- Unlabelled Input Data (Observations)</a:t>
              </a:r>
            </a:p>
          </p:txBody>
        </p:sp>
      </p:grp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922C1F81-4B63-2DB9-6D09-D4AB400C7CE7}"/>
              </a:ext>
            </a:extLst>
          </p:cNvPr>
          <p:cNvSpPr/>
          <p:nvPr/>
        </p:nvSpPr>
        <p:spPr>
          <a:xfrm>
            <a:off x="7594275" y="2182819"/>
            <a:ext cx="1680883" cy="63649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chemeClr val="tx1"/>
                </a:solidFill>
              </a:rPr>
              <a:t>Classification</a:t>
            </a: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45E57E90-6849-0682-DE29-CF3CDBDB7A11}"/>
              </a:ext>
            </a:extLst>
          </p:cNvPr>
          <p:cNvSpPr/>
          <p:nvPr/>
        </p:nvSpPr>
        <p:spPr>
          <a:xfrm>
            <a:off x="9528165" y="3068987"/>
            <a:ext cx="1680883" cy="63649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chemeClr val="tx1"/>
                </a:solidFill>
              </a:rPr>
              <a:t>Regression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241C0EA4-4DEA-D1BE-D190-24B1FBD661B2}"/>
              </a:ext>
            </a:extLst>
          </p:cNvPr>
          <p:cNvSpPr txBox="1"/>
          <p:nvPr/>
        </p:nvSpPr>
        <p:spPr>
          <a:xfrm>
            <a:off x="478684" y="1759655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“Programs (or System) that mimic the human learning”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CC3EC061-86E4-FB18-67C3-609CED0BC093}"/>
              </a:ext>
            </a:extLst>
          </p:cNvPr>
          <p:cNvSpPr txBox="1"/>
          <p:nvPr/>
        </p:nvSpPr>
        <p:spPr>
          <a:xfrm>
            <a:off x="546275" y="3069734"/>
            <a:ext cx="2608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“Statistical method that mimic the human learning”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7037C07F-E790-0D72-C64B-129443A0ADCB}"/>
              </a:ext>
            </a:extLst>
          </p:cNvPr>
          <p:cNvSpPr txBox="1"/>
          <p:nvPr/>
        </p:nvSpPr>
        <p:spPr>
          <a:xfrm>
            <a:off x="905955" y="4403731"/>
            <a:ext cx="18886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“Neural Network that mimic the human learning directly from data”</a:t>
            </a:r>
          </a:p>
        </p:txBody>
      </p:sp>
      <p:sp>
        <p:nvSpPr>
          <p:cNvPr id="38" name="Parentesi graffa chiusa 37">
            <a:extLst>
              <a:ext uri="{FF2B5EF4-FFF2-40B4-BE49-F238E27FC236}">
                <a16:creationId xmlns:a16="http://schemas.microsoft.com/office/drawing/2014/main" id="{0B7B01DE-68DF-5953-3108-134A022840CB}"/>
              </a:ext>
            </a:extLst>
          </p:cNvPr>
          <p:cNvSpPr/>
          <p:nvPr/>
        </p:nvSpPr>
        <p:spPr>
          <a:xfrm>
            <a:off x="2792594" y="2344430"/>
            <a:ext cx="1373467" cy="3939919"/>
          </a:xfrm>
          <a:prstGeom prst="rightBrace">
            <a:avLst>
              <a:gd name="adj1" fmla="val 43341"/>
              <a:gd name="adj2" fmla="val 31725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2B760C95-E68B-F4A5-441C-17CDEB5CFAA7}"/>
              </a:ext>
            </a:extLst>
          </p:cNvPr>
          <p:cNvSpPr txBox="1"/>
          <p:nvPr/>
        </p:nvSpPr>
        <p:spPr>
          <a:xfrm>
            <a:off x="4178614" y="980786"/>
            <a:ext cx="2425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solidFill>
                  <a:srgbClr val="FF0000"/>
                </a:solidFill>
              </a:rPr>
              <a:t>Training and Validation </a:t>
            </a:r>
          </a:p>
          <a:p>
            <a:pPr algn="ctr"/>
            <a:r>
              <a:rPr lang="en-GB" b="1" noProof="0" dirty="0">
                <a:solidFill>
                  <a:srgbClr val="FF0000"/>
                </a:solidFill>
              </a:rPr>
              <a:t>Mode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8D218163-D212-86C5-20FE-DC24CE8EC12F}"/>
              </a:ext>
            </a:extLst>
          </p:cNvPr>
          <p:cNvSpPr txBox="1"/>
          <p:nvPr/>
        </p:nvSpPr>
        <p:spPr>
          <a:xfrm>
            <a:off x="2365645" y="824912"/>
            <a:ext cx="1712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solidFill>
                  <a:srgbClr val="FF0000"/>
                </a:solidFill>
              </a:rPr>
              <a:t>AI Definitions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49E228F4-87BE-642C-AF62-96EA7261A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</a:t>
            </a:fld>
            <a:endParaRPr lang="en-GB" noProof="0" dirty="0"/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37DFB0FC-D213-7B1D-EA53-0E3368E89CE9}"/>
              </a:ext>
            </a:extLst>
          </p:cNvPr>
          <p:cNvSpPr txBox="1"/>
          <p:nvPr/>
        </p:nvSpPr>
        <p:spPr>
          <a:xfrm>
            <a:off x="8086147" y="1309327"/>
            <a:ext cx="2425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solidFill>
                  <a:srgbClr val="FF0000"/>
                </a:solidFill>
              </a:rPr>
              <a:t>Applications’ Problems:</a:t>
            </a:r>
          </a:p>
        </p:txBody>
      </p:sp>
      <p:sp>
        <p:nvSpPr>
          <p:cNvPr id="6" name="Rettangolo 42">
            <a:extLst>
              <a:ext uri="{FF2B5EF4-FFF2-40B4-BE49-F238E27FC236}">
                <a16:creationId xmlns:a16="http://schemas.microsoft.com/office/drawing/2014/main" id="{5E33A5E7-3AA2-ECE8-D091-DEA45B5FA0FE}"/>
              </a:ext>
            </a:extLst>
          </p:cNvPr>
          <p:cNvSpPr/>
          <p:nvPr/>
        </p:nvSpPr>
        <p:spPr>
          <a:xfrm>
            <a:off x="7260089" y="1671019"/>
            <a:ext cx="4078103" cy="43205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2" name="Rettangolo con angoli arrotondati 20">
            <a:extLst>
              <a:ext uri="{FF2B5EF4-FFF2-40B4-BE49-F238E27FC236}">
                <a16:creationId xmlns:a16="http://schemas.microsoft.com/office/drawing/2014/main" id="{9F8A981D-638F-358B-7AD5-E2FC4D0A8157}"/>
              </a:ext>
            </a:extLst>
          </p:cNvPr>
          <p:cNvSpPr/>
          <p:nvPr/>
        </p:nvSpPr>
        <p:spPr>
          <a:xfrm>
            <a:off x="7598286" y="3951471"/>
            <a:ext cx="1680883" cy="63649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chemeClr val="tx1"/>
                </a:solidFill>
              </a:rPr>
              <a:t>Clustering</a:t>
            </a:r>
          </a:p>
        </p:txBody>
      </p:sp>
      <p:sp>
        <p:nvSpPr>
          <p:cNvPr id="40" name="Rettangolo con angoli arrotondati 20">
            <a:extLst>
              <a:ext uri="{FF2B5EF4-FFF2-40B4-BE49-F238E27FC236}">
                <a16:creationId xmlns:a16="http://schemas.microsoft.com/office/drawing/2014/main" id="{1A41C41F-55A9-39B2-24E1-26A28848D42A}"/>
              </a:ext>
            </a:extLst>
          </p:cNvPr>
          <p:cNvSpPr/>
          <p:nvPr/>
        </p:nvSpPr>
        <p:spPr>
          <a:xfrm>
            <a:off x="9528165" y="4969056"/>
            <a:ext cx="1680883" cy="63649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noProof="0" dirty="0">
                <a:solidFill>
                  <a:schemeClr val="tx1"/>
                </a:solidFill>
              </a:rPr>
              <a:t>Anomaly Detection</a:t>
            </a:r>
          </a:p>
        </p:txBody>
      </p:sp>
      <p:grpSp>
        <p:nvGrpSpPr>
          <p:cNvPr id="46" name="Gruppo 16">
            <a:extLst>
              <a:ext uri="{FF2B5EF4-FFF2-40B4-BE49-F238E27FC236}">
                <a16:creationId xmlns:a16="http://schemas.microsoft.com/office/drawing/2014/main" id="{03139723-6C49-3337-BE61-F0D5CFDB9B7D}"/>
              </a:ext>
            </a:extLst>
          </p:cNvPr>
          <p:cNvGrpSpPr/>
          <p:nvPr/>
        </p:nvGrpSpPr>
        <p:grpSpPr>
          <a:xfrm>
            <a:off x="4295205" y="4718235"/>
            <a:ext cx="2391941" cy="1469684"/>
            <a:chOff x="2375323" y="4162288"/>
            <a:chExt cx="2391941" cy="1469684"/>
          </a:xfrm>
        </p:grpSpPr>
        <p:sp>
          <p:nvSpPr>
            <p:cNvPr id="54" name="Rettangolo con angoli arrotondati 17">
              <a:extLst>
                <a:ext uri="{FF2B5EF4-FFF2-40B4-BE49-F238E27FC236}">
                  <a16:creationId xmlns:a16="http://schemas.microsoft.com/office/drawing/2014/main" id="{AAD2D631-7ED4-6727-FB59-17B13798BE27}"/>
                </a:ext>
              </a:extLst>
            </p:cNvPr>
            <p:cNvSpPr/>
            <p:nvPr/>
          </p:nvSpPr>
          <p:spPr>
            <a:xfrm>
              <a:off x="2469777" y="4162288"/>
              <a:ext cx="1706536" cy="63649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b="1" noProof="0" dirty="0"/>
                <a:t>Reinforcement Learning</a:t>
              </a:r>
            </a:p>
          </p:txBody>
        </p:sp>
        <p:sp>
          <p:nvSpPr>
            <p:cNvPr id="55" name="CasellaDiTesto 18">
              <a:extLst>
                <a:ext uri="{FF2B5EF4-FFF2-40B4-BE49-F238E27FC236}">
                  <a16:creationId xmlns:a16="http://schemas.microsoft.com/office/drawing/2014/main" id="{BAA6ED2E-FB09-31A7-A69D-9CEACAA70E77}"/>
                </a:ext>
              </a:extLst>
            </p:cNvPr>
            <p:cNvSpPr txBox="1"/>
            <p:nvPr/>
          </p:nvSpPr>
          <p:spPr>
            <a:xfrm>
              <a:off x="2375323" y="4800975"/>
              <a:ext cx="23919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noProof="0" dirty="0"/>
                <a:t>Training a predictive model using:</a:t>
              </a:r>
            </a:p>
            <a:p>
              <a:pPr marL="171450" indent="-171450">
                <a:buFontTx/>
                <a:buChar char="-"/>
              </a:pPr>
              <a:r>
                <a:rPr lang="en-GB" sz="1200" noProof="0" dirty="0"/>
                <a:t>Agent interacting with an environment</a:t>
              </a:r>
            </a:p>
            <a:p>
              <a:pPr marL="171450" indent="-171450">
                <a:buFontTx/>
                <a:buChar char="-"/>
              </a:pPr>
              <a:r>
                <a:rPr lang="en-GB" sz="1200" noProof="0" dirty="0"/>
                <a:t>Actions taken by the agent</a:t>
              </a:r>
            </a:p>
          </p:txBody>
        </p:sp>
      </p:grp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321F7D08-DA5B-2DEE-EE54-DDE1D41C2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2418CF40-1998-27CB-67C3-4A90D6015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23159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20" grpId="0" animBg="1"/>
      <p:bldP spid="21" grpId="0" animBg="1"/>
      <p:bldP spid="38" grpId="0" animBg="1"/>
      <p:bldP spid="48" grpId="0"/>
      <p:bldP spid="53" grpId="0"/>
      <p:bldP spid="6" grpId="0" animBg="1"/>
      <p:bldP spid="32" grpId="0" animBg="1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167A3C87-E00C-560F-2EC9-7BDE2C1081AF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A850C60-3E20-AB11-5BB5-17E6F0518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6CA6A3AB-01FF-2C96-B354-5CE10D397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130228"/>
            <a:ext cx="9160949" cy="469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GB" sz="28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Chemical-Biological-Radiological-Nuclear (CBRN) Threats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8BBF5971-2A66-C605-6212-BC7624F6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</a:t>
            </a:fld>
            <a:endParaRPr lang="en-GB" noProof="0" dirty="0"/>
          </a:p>
        </p:txBody>
      </p: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D7F9CC98-BF04-2965-47A4-2A732EBC154A}"/>
              </a:ext>
            </a:extLst>
          </p:cNvPr>
          <p:cNvGrpSpPr/>
          <p:nvPr/>
        </p:nvGrpSpPr>
        <p:grpSpPr>
          <a:xfrm>
            <a:off x="127156" y="1239834"/>
            <a:ext cx="3226324" cy="1313513"/>
            <a:chOff x="3331" y="1239276"/>
            <a:chExt cx="3226324" cy="1313513"/>
          </a:xfrm>
        </p:grpSpPr>
        <p:pic>
          <p:nvPicPr>
            <p:cNvPr id="6" name="Picture 6" descr="30,492 Chemical Biological Nuclear Royalty-Free Photos and Stock Images |  Shutterstock">
              <a:extLst>
                <a:ext uri="{FF2B5EF4-FFF2-40B4-BE49-F238E27FC236}">
                  <a16:creationId xmlns:a16="http://schemas.microsoft.com/office/drawing/2014/main" id="{08B2385C-9C78-76EA-B01D-AB9B3013CF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885" r="52411"/>
            <a:stretch/>
          </p:blipFill>
          <p:spPr bwMode="auto">
            <a:xfrm>
              <a:off x="3331" y="1239276"/>
              <a:ext cx="1317320" cy="13135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36">
              <a:extLst>
                <a:ext uri="{FF2B5EF4-FFF2-40B4-BE49-F238E27FC236}">
                  <a16:creationId xmlns:a16="http://schemas.microsoft.com/office/drawing/2014/main" id="{B7E81A92-0658-70CA-876A-696EAE3652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7672" y="1281444"/>
              <a:ext cx="1881983" cy="1054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8405" tIns="19202" rIns="38405" bIns="19202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en-GB" sz="66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  <a:r>
                <a:rPr lang="en-GB" sz="24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hemical</a:t>
              </a:r>
            </a:p>
          </p:txBody>
        </p: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85C74C5D-8565-56C3-0455-A3F30BF28532}"/>
              </a:ext>
            </a:extLst>
          </p:cNvPr>
          <p:cNvGrpSpPr/>
          <p:nvPr/>
        </p:nvGrpSpPr>
        <p:grpSpPr>
          <a:xfrm>
            <a:off x="571846" y="2867553"/>
            <a:ext cx="3433633" cy="1313513"/>
            <a:chOff x="661991" y="2553023"/>
            <a:chExt cx="3433633" cy="1313513"/>
          </a:xfrm>
        </p:grpSpPr>
        <p:pic>
          <p:nvPicPr>
            <p:cNvPr id="1030" name="Picture 6" descr="30,492 Chemical Biological Nuclear Royalty-Free Photos and Stock Images |  Shutterstock">
              <a:extLst>
                <a:ext uri="{FF2B5EF4-FFF2-40B4-BE49-F238E27FC236}">
                  <a16:creationId xmlns:a16="http://schemas.microsoft.com/office/drawing/2014/main" id="{8309B779-9E0F-EF80-78B8-75DBF0BB3A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00" r="24811" b="48885"/>
            <a:stretch/>
          </p:blipFill>
          <p:spPr bwMode="auto">
            <a:xfrm>
              <a:off x="661991" y="2553023"/>
              <a:ext cx="1317320" cy="131351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36">
              <a:extLst>
                <a:ext uri="{FF2B5EF4-FFF2-40B4-BE49-F238E27FC236}">
                  <a16:creationId xmlns:a16="http://schemas.microsoft.com/office/drawing/2014/main" id="{C67CF63D-9034-65A7-4027-E4D76C6173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3615" y="2640402"/>
              <a:ext cx="2082009" cy="1054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8405" tIns="19202" rIns="38405" bIns="19202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en-GB" sz="66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  <a:r>
                <a:rPr lang="en-GB" sz="24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iological</a:t>
              </a:r>
            </a:p>
          </p:txBody>
        </p:sp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88637C74-479D-0A7F-03D3-A7932357BFF0}"/>
              </a:ext>
            </a:extLst>
          </p:cNvPr>
          <p:cNvGrpSpPr/>
          <p:nvPr/>
        </p:nvGrpSpPr>
        <p:grpSpPr>
          <a:xfrm>
            <a:off x="1286391" y="4315496"/>
            <a:ext cx="3752408" cy="2070104"/>
            <a:chOff x="1320651" y="3506452"/>
            <a:chExt cx="3752408" cy="2070104"/>
          </a:xfrm>
        </p:grpSpPr>
        <p:pic>
          <p:nvPicPr>
            <p:cNvPr id="7" name="Picture 6" descr="30,492 Chemical Biological Nuclear Royalty-Free Photos and Stock Images |  Shutterstock">
              <a:extLst>
                <a:ext uri="{FF2B5EF4-FFF2-40B4-BE49-F238E27FC236}">
                  <a16:creationId xmlns:a16="http://schemas.microsoft.com/office/drawing/2014/main" id="{2380CD1E-565B-86C1-0415-B4DC76DED0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1" t="48134"/>
            <a:stretch/>
          </p:blipFill>
          <p:spPr bwMode="auto">
            <a:xfrm>
              <a:off x="1320651" y="3866536"/>
              <a:ext cx="1317321" cy="133281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36">
              <a:extLst>
                <a:ext uri="{FF2B5EF4-FFF2-40B4-BE49-F238E27FC236}">
                  <a16:creationId xmlns:a16="http://schemas.microsoft.com/office/drawing/2014/main" id="{55D66290-BB8A-62BF-32AB-5E3ED7E5DF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7971" y="3506452"/>
              <a:ext cx="2435088" cy="2070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8405" tIns="19202" rIns="38405" bIns="19202"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Lato Light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Lato Light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Lato Light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Lato Light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Lato Light"/>
                </a:defRPr>
              </a:lvl5pPr>
              <a:lvl6pPr marL="25146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6pPr>
              <a:lvl7pPr marL="29718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7pPr>
              <a:lvl8pPr marL="34290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8pPr>
              <a:lvl9pPr marL="3886200" indent="-228600" defTabSz="1827213" fontAlgn="base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/>
                </a:defRPr>
              </a:lvl9pPr>
            </a:lstStyle>
            <a:p>
              <a:pPr eaLnBrk="1" hangingPunct="1"/>
              <a:r>
                <a:rPr lang="en-GB" sz="66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  <a:r>
                <a:rPr lang="en-GB" sz="24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adiological</a:t>
              </a:r>
              <a:br>
                <a:rPr lang="en-GB" sz="24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en-GB" sz="66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N</a:t>
              </a:r>
              <a:r>
                <a:rPr lang="en-GB" sz="2400" b="1" noProof="0" dirty="0">
                  <a:solidFill>
                    <a:srgbClr val="494949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uclear</a:t>
              </a: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EEBDA526-C141-56F0-5BA1-4F678EC535B4}"/>
              </a:ext>
            </a:extLst>
          </p:cNvPr>
          <p:cNvGrpSpPr/>
          <p:nvPr/>
        </p:nvGrpSpPr>
        <p:grpSpPr>
          <a:xfrm>
            <a:off x="4571937" y="810246"/>
            <a:ext cx="3048126" cy="2306310"/>
            <a:chOff x="4016530" y="900075"/>
            <a:chExt cx="3188046" cy="2378240"/>
          </a:xfrm>
        </p:grpSpPr>
        <p:pic>
          <p:nvPicPr>
            <p:cNvPr id="1032" name="Picture 8" descr="About Japan: A Teacher's Resource | Sarin Gas Attack Cleanup | Japan Society">
              <a:extLst>
                <a:ext uri="{FF2B5EF4-FFF2-40B4-BE49-F238E27FC236}">
                  <a16:creationId xmlns:a16="http://schemas.microsoft.com/office/drawing/2014/main" id="{AED2BB28-DD06-3E78-10A3-DF28D92E55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6531" y="1208211"/>
              <a:ext cx="3188045" cy="2070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B86CEA87-A598-C5CB-0DF3-DBD14E97D4C9}"/>
                </a:ext>
              </a:extLst>
            </p:cNvPr>
            <p:cNvSpPr txBox="1"/>
            <p:nvPr/>
          </p:nvSpPr>
          <p:spPr>
            <a:xfrm>
              <a:off x="4016530" y="900075"/>
              <a:ext cx="3188046" cy="317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/>
                <a:t>Tokyo (JA),1995 – Sarin Dispersion</a:t>
              </a: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519BBD27-2464-32FA-D497-B3CB29D0FBCB}"/>
              </a:ext>
            </a:extLst>
          </p:cNvPr>
          <p:cNvGrpSpPr/>
          <p:nvPr/>
        </p:nvGrpSpPr>
        <p:grpSpPr>
          <a:xfrm>
            <a:off x="8129830" y="1193663"/>
            <a:ext cx="3048125" cy="2007494"/>
            <a:chOff x="7730513" y="1108215"/>
            <a:chExt cx="3271141" cy="2308028"/>
          </a:xfrm>
        </p:grpSpPr>
        <p:pic>
          <p:nvPicPr>
            <p:cNvPr id="1034" name="Picture 10" descr="Bhopal disaster - Wikipedia">
              <a:extLst>
                <a:ext uri="{FF2B5EF4-FFF2-40B4-BE49-F238E27FC236}">
                  <a16:creationId xmlns:a16="http://schemas.microsoft.com/office/drawing/2014/main" id="{C888F24D-8266-B1FA-688E-DBD52D8E16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4579" y="1415993"/>
              <a:ext cx="3267075" cy="20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DB0457BA-E58C-10D5-B702-5221AFF76A4D}"/>
                </a:ext>
              </a:extLst>
            </p:cNvPr>
            <p:cNvSpPr txBox="1"/>
            <p:nvPr/>
          </p:nvSpPr>
          <p:spPr>
            <a:xfrm>
              <a:off x="7730513" y="1108215"/>
              <a:ext cx="3267075" cy="353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/>
                <a:t>Bhopal,1984 – Methyl isocyanate Leak</a:t>
              </a:r>
            </a:p>
          </p:txBody>
        </p:sp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00CEB420-E1CE-EDB4-B6C6-051753EA30C6}"/>
              </a:ext>
            </a:extLst>
          </p:cNvPr>
          <p:cNvGrpSpPr/>
          <p:nvPr/>
        </p:nvGrpSpPr>
        <p:grpSpPr>
          <a:xfrm>
            <a:off x="5082584" y="3288938"/>
            <a:ext cx="2880923" cy="2134218"/>
            <a:chOff x="5292282" y="3454527"/>
            <a:chExt cx="2880923" cy="2134218"/>
          </a:xfrm>
        </p:grpSpPr>
        <p:pic>
          <p:nvPicPr>
            <p:cNvPr id="1036" name="Picture 12" descr="W.H.O. Continues Emergency Status for Ebola Outbreak in Congo - The New  York Times">
              <a:extLst>
                <a:ext uri="{FF2B5EF4-FFF2-40B4-BE49-F238E27FC236}">
                  <a16:creationId xmlns:a16="http://schemas.microsoft.com/office/drawing/2014/main" id="{D7F904F6-CEE6-4259-C3D3-28BF1FA8F2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11" b="20972"/>
            <a:stretch/>
          </p:blipFill>
          <p:spPr bwMode="auto">
            <a:xfrm flipH="1">
              <a:off x="5292282" y="3716134"/>
              <a:ext cx="2880923" cy="1872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5146C1DC-6559-1EC8-E429-FFFC73F273E6}"/>
                </a:ext>
              </a:extLst>
            </p:cNvPr>
            <p:cNvSpPr txBox="1"/>
            <p:nvPr/>
          </p:nvSpPr>
          <p:spPr>
            <a:xfrm>
              <a:off x="5292282" y="3454527"/>
              <a:ext cx="288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 err="1"/>
                <a:t>Kiwu</a:t>
              </a:r>
              <a:r>
                <a:rPr lang="en-GB" sz="1400" b="1" noProof="0" dirty="0"/>
                <a:t> (CF),2018-19 – Ebola Outbreak</a:t>
              </a:r>
            </a:p>
          </p:txBody>
        </p:sp>
      </p:grpSp>
      <p:sp>
        <p:nvSpPr>
          <p:cNvPr id="20" name="AutoShape 16">
            <a:extLst>
              <a:ext uri="{FF2B5EF4-FFF2-40B4-BE49-F238E27FC236}">
                <a16:creationId xmlns:a16="http://schemas.microsoft.com/office/drawing/2014/main" id="{04F67939-91BF-5383-290E-5EFFC7A8A5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D0F1FFCC-B6ED-B715-BD7B-087E05DE3E01}"/>
              </a:ext>
            </a:extLst>
          </p:cNvPr>
          <p:cNvGrpSpPr/>
          <p:nvPr/>
        </p:nvGrpSpPr>
        <p:grpSpPr>
          <a:xfrm>
            <a:off x="8436819" y="3466904"/>
            <a:ext cx="3364656" cy="2493887"/>
            <a:chOff x="8436819" y="3466904"/>
            <a:chExt cx="3364656" cy="2493887"/>
          </a:xfrm>
        </p:grpSpPr>
        <p:pic>
          <p:nvPicPr>
            <p:cNvPr id="1042" name="Picture 18">
              <a:extLst>
                <a:ext uri="{FF2B5EF4-FFF2-40B4-BE49-F238E27FC236}">
                  <a16:creationId xmlns:a16="http://schemas.microsoft.com/office/drawing/2014/main" id="{C46CF8D3-86A4-8B81-6558-DC815626D7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8" t="9800" r="7013" b="17406"/>
            <a:stretch/>
          </p:blipFill>
          <p:spPr bwMode="auto">
            <a:xfrm>
              <a:off x="8436819" y="3774682"/>
              <a:ext cx="3364656" cy="21861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3B6987B6-2FBE-AC16-53E3-A58247773944}"/>
                </a:ext>
              </a:extLst>
            </p:cNvPr>
            <p:cNvSpPr txBox="1"/>
            <p:nvPr/>
          </p:nvSpPr>
          <p:spPr>
            <a:xfrm>
              <a:off x="8436819" y="3466904"/>
              <a:ext cx="28809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noProof="0" dirty="0"/>
                <a:t>Fukushima (JA), 2011– NPP Accident</a:t>
              </a:r>
            </a:p>
          </p:txBody>
        </p:sp>
      </p:grpSp>
      <p:sp>
        <p:nvSpPr>
          <p:cNvPr id="17" name="Segnaposto data 3">
            <a:extLst>
              <a:ext uri="{FF2B5EF4-FFF2-40B4-BE49-F238E27FC236}">
                <a16:creationId xmlns:a16="http://schemas.microsoft.com/office/drawing/2014/main" id="{F5E4DA88-C1EE-4DA3-36D6-5A4BE5123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26" name="Segnaposto piè di pagina 4">
            <a:extLst>
              <a:ext uri="{FF2B5EF4-FFF2-40B4-BE49-F238E27FC236}">
                <a16:creationId xmlns:a16="http://schemas.microsoft.com/office/drawing/2014/main" id="{CF26D6D9-0303-E32F-3D87-52FA3EF8B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3254016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2FF8A-3B19-44DC-0E6C-83FD38BC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906CF7-F1A2-A537-3F94-C279E17A4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6951C-7C45-4C4F-B7C9-6611C97A6986}" type="slidenum">
              <a:rPr lang="en-GB" noProof="0" smtClean="0"/>
              <a:t>4</a:t>
            </a:fld>
            <a:endParaRPr lang="en-GB" noProof="0" dirty="0"/>
          </a:p>
        </p:txBody>
      </p:sp>
      <p:sp>
        <p:nvSpPr>
          <p:cNvPr id="7" name="TextBox 36">
            <a:extLst>
              <a:ext uri="{FF2B5EF4-FFF2-40B4-BE49-F238E27FC236}">
                <a16:creationId xmlns:a16="http://schemas.microsoft.com/office/drawing/2014/main" id="{4BEB99E6-94D3-800E-6ED1-5205A314A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183395"/>
            <a:ext cx="9071999" cy="4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GB" sz="29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Machine and Deep Learning application for the </a:t>
            </a:r>
            <a:r>
              <a:rPr lang="en-GB" sz="2900" b="1" noProof="0" dirty="0" err="1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CBRNe</a:t>
            </a:r>
            <a:r>
              <a:rPr lang="en-GB" sz="2900" noProof="0" dirty="0">
                <a:solidFill>
                  <a:srgbClr val="49494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248B6663-55E3-7024-0F54-1CDBDC9A2787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Roboto Regular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A8744C4-7BAE-2A62-7A01-D904CAA543F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9294829" y="0"/>
            <a:ext cx="2897171" cy="848612"/>
          </a:xfrm>
          <a:prstGeom prst="rect">
            <a:avLst/>
          </a:prstGeom>
          <a:noFill/>
          <a:effectLst/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39181CD-1529-5E7C-ECD1-BE008EA37CCE}"/>
              </a:ext>
            </a:extLst>
          </p:cNvPr>
          <p:cNvSpPr txBox="1"/>
          <p:nvPr/>
        </p:nvSpPr>
        <p:spPr>
          <a:xfrm>
            <a:off x="350944" y="1059120"/>
            <a:ext cx="11678760" cy="550920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365125" indent="-365125">
              <a:spcAft>
                <a:spcPts val="1800"/>
              </a:spcAft>
              <a:buFont typeface="+mj-lt"/>
              <a:buAutoNum type="arabicPeriod"/>
            </a:pPr>
            <a:r>
              <a:rPr lang="en-GB" sz="28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 &amp; B - Unsupervised Calibration for Classification with PINN (Physics Informed Neural Network)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</a:rPr>
              <a:t>Puleio, A.</a:t>
            </a:r>
            <a:r>
              <a:rPr lang="en-GB" sz="1300" dirty="0">
                <a:solidFill>
                  <a:srgbClr val="000000"/>
                </a:solidFill>
              </a:rPr>
              <a:t> &amp; Gaudio, P. Unsupervised Spectra Information Extraction using Physics-Informed Neural Networks in Presence of Non-Linearities and Multi-class Problems. Engineering Application of Artificial Intelligence (2024).</a:t>
            </a:r>
            <a:endParaRPr lang="en-GB" sz="1300" b="1" dirty="0">
              <a:solidFill>
                <a:srgbClr val="000000"/>
              </a:solidFill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</a:rPr>
              <a:t>Puleio, A.</a:t>
            </a:r>
            <a:r>
              <a:rPr lang="en-GB" sz="1300" dirty="0">
                <a:solidFill>
                  <a:srgbClr val="000000"/>
                </a:solidFill>
              </a:rPr>
              <a:t>, Rossi, R., and Gaudio, P. (2023). Calibration of spectra in presence of non-stationary background using unsupervised physics-informed deep learning. Sci Rep 13. 10.1038/s41598-023-29371-9. </a:t>
            </a:r>
            <a:endParaRPr lang="en-GB" sz="2800" b="1" noProof="0" dirty="0">
              <a:solidFill>
                <a:srgbClr val="494949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28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 - SR-LIF and Deep-Learning Algorithms to </a:t>
            </a:r>
            <a:r>
              <a:rPr lang="en-GB" sz="2800" b="1" noProof="0" dirty="0">
                <a:solidFill>
                  <a:srgbClr val="49494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measure agents’ concentrations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</a:rPr>
              <a:t>Puleio, A. et al. Spatially-Resolved Light Induced Fluorescence (SR-LIF) and Deep-Learning Algorithms for measure of concentration agents. “Journal”. (2024).</a:t>
            </a:r>
            <a:endParaRPr lang="en-GB" sz="2800" b="1" noProof="0" dirty="0">
              <a:solidFill>
                <a:srgbClr val="494949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28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 - Deep-Learning Techniques for Reconstructing Chemical Dispersion Maps from Point Sensors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</a:rPr>
              <a:t>Martellucci, L., Puleio, A., Rutigliano, N., Di Giovanni, D., and Gaudio, P. (2023). Deep learning methodologies for chemical dispersion map reconstruction. In Proceedings of SPIE - The International Society for Optical Engineering 10.1117/12.2685858.</a:t>
            </a:r>
            <a:endParaRPr lang="en-GB" sz="2800" b="1" noProof="0" dirty="0">
              <a:solidFill>
                <a:srgbClr val="494949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en-GB" sz="2800" b="1" noProof="0" dirty="0">
                <a:solidFill>
                  <a:srgbClr val="494949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 &amp; N - Variational Auto-Encoders for Spectrum De-Noising and Radiological and Nuclear Sources Identification</a:t>
            </a:r>
            <a:endParaRPr lang="en-GB" sz="2800" b="1" noProof="0" dirty="0">
              <a:solidFill>
                <a:srgbClr val="494949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E0A25E1-057A-7AB0-F511-D0537892DE53}"/>
              </a:ext>
            </a:extLst>
          </p:cNvPr>
          <p:cNvSpPr/>
          <p:nvPr/>
        </p:nvSpPr>
        <p:spPr>
          <a:xfrm>
            <a:off x="207168" y="3140531"/>
            <a:ext cx="11822536" cy="930726"/>
          </a:xfrm>
          <a:prstGeom prst="rect">
            <a:avLst/>
          </a:prstGeom>
          <a:noFill/>
          <a:ln w="762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549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F1592-9317-E930-DDFD-2525C6358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8A619C5A-6C3C-FF9B-CF88-596A39FC33F6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CD61AB7-BFC9-5D03-D86A-5BAFC4DFF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2AA5DC41-8CEF-BA1C-6526-9578742A2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1891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– Introduction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FAEDE1BF-A7E6-21AB-06CC-94CF9B34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5</a:t>
            </a:fld>
            <a:endParaRPr lang="en-GB" noProof="0" dirty="0"/>
          </a:p>
        </p:txBody>
      </p:sp>
      <p:pic>
        <p:nvPicPr>
          <p:cNvPr id="3" name="Picture 2" descr="DLR – Logo">
            <a:extLst>
              <a:ext uri="{FF2B5EF4-FFF2-40B4-BE49-F238E27FC236}">
                <a16:creationId xmlns:a16="http://schemas.microsoft.com/office/drawing/2014/main" id="{868E34B0-2737-3FD2-158F-9606D64315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sellaDiTesto 34">
            <a:extLst>
              <a:ext uri="{FF2B5EF4-FFF2-40B4-BE49-F238E27FC236}">
                <a16:creationId xmlns:a16="http://schemas.microsoft.com/office/drawing/2014/main" id="{AF8688AE-F3A1-D06C-AD71-57E7D22E0C26}"/>
              </a:ext>
            </a:extLst>
          </p:cNvPr>
          <p:cNvSpPr txBox="1"/>
          <p:nvPr/>
        </p:nvSpPr>
        <p:spPr>
          <a:xfrm>
            <a:off x="207169" y="1042112"/>
            <a:ext cx="5893055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r>
              <a:rPr lang="en-GB" sz="2400" b="1" noProof="0" dirty="0"/>
              <a:t>Fluorescence: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It is a phenomenon in which </a:t>
            </a:r>
            <a:r>
              <a:rPr lang="en-GB" b="1" noProof="0" dirty="0"/>
              <a:t>the excitation of electrons</a:t>
            </a:r>
            <a:r>
              <a:rPr lang="en-GB" noProof="0" dirty="0"/>
              <a:t>  of molecules’ atoms (especially for biological compounds) </a:t>
            </a:r>
            <a:r>
              <a:rPr lang="en-GB" b="1" noProof="0" dirty="0"/>
              <a:t>originates the emission </a:t>
            </a:r>
            <a:r>
              <a:rPr lang="en-GB" noProof="0" dirty="0"/>
              <a:t>of specific light signals.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EBC57C9-ACEB-DF62-D6B9-A0BC8EBEF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907" y="3027064"/>
            <a:ext cx="3445854" cy="3005958"/>
          </a:xfrm>
          <a:prstGeom prst="rect">
            <a:avLst/>
          </a:prstGeom>
        </p:spPr>
      </p:pic>
      <p:pic>
        <p:nvPicPr>
          <p:cNvPr id="36" name="Picture 35" descr="A diagram of a cell line&#10;&#10;Description automatically generated">
            <a:extLst>
              <a:ext uri="{FF2B5EF4-FFF2-40B4-BE49-F238E27FC236}">
                <a16:creationId xmlns:a16="http://schemas.microsoft.com/office/drawing/2014/main" id="{00AC3044-97EC-8882-DC8F-37A009A1B5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487" y="911951"/>
            <a:ext cx="5090795" cy="194627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74E68EC-230A-D152-B44C-701C81737B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2971" y="3999775"/>
            <a:ext cx="3493311" cy="2164268"/>
          </a:xfrm>
          <a:prstGeom prst="rect">
            <a:avLst/>
          </a:prstGeom>
        </p:spPr>
      </p:pic>
      <p:sp>
        <p:nvSpPr>
          <p:cNvPr id="38" name="CasellaDiTesto 34">
            <a:extLst>
              <a:ext uri="{FF2B5EF4-FFF2-40B4-BE49-F238E27FC236}">
                <a16:creationId xmlns:a16="http://schemas.microsoft.com/office/drawing/2014/main" id="{A089BDBF-30B6-B15B-B63E-82EE9D9053A4}"/>
              </a:ext>
            </a:extLst>
          </p:cNvPr>
          <p:cNvSpPr txBox="1"/>
          <p:nvPr/>
        </p:nvSpPr>
        <p:spPr>
          <a:xfrm>
            <a:off x="184496" y="2710487"/>
            <a:ext cx="5893055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r>
              <a:rPr lang="en-GB" sz="2400" b="1" noProof="0" dirty="0"/>
              <a:t>Light (or Laser)-Induced Fluorescence (LIF):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It is the technique useful to acquire spectroscopic data on a sample to classify and measure the contained agent in it (such as hazardous Biological Agents).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C0E9F0-FEEF-39B4-9EED-1DB8091727BC}"/>
              </a:ext>
            </a:extLst>
          </p:cNvPr>
          <p:cNvGrpSpPr/>
          <p:nvPr/>
        </p:nvGrpSpPr>
        <p:grpSpPr>
          <a:xfrm>
            <a:off x="9035515" y="3351601"/>
            <a:ext cx="2293743" cy="776548"/>
            <a:chOff x="9557887" y="3244334"/>
            <a:chExt cx="2293743" cy="7765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75EA8D3-BB0D-E9F0-D651-623E9FEBC3E4}"/>
                </a:ext>
              </a:extLst>
            </p:cNvPr>
            <p:cNvCxnSpPr>
              <a:cxnSpLocks/>
            </p:cNvCxnSpPr>
            <p:nvPr/>
          </p:nvCxnSpPr>
          <p:spPr>
            <a:xfrm>
              <a:off x="9557887" y="3436219"/>
              <a:ext cx="731520" cy="0"/>
            </a:xfrm>
            <a:prstGeom prst="straightConnector1">
              <a:avLst/>
            </a:prstGeom>
            <a:ln w="57150">
              <a:solidFill>
                <a:srgbClr val="A4177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4CF153E-6B98-EC46-8C3D-5CA9BF90C343}"/>
                </a:ext>
              </a:extLst>
            </p:cNvPr>
            <p:cNvCxnSpPr>
              <a:cxnSpLocks/>
            </p:cNvCxnSpPr>
            <p:nvPr/>
          </p:nvCxnSpPr>
          <p:spPr>
            <a:xfrm>
              <a:off x="9557887" y="3840480"/>
              <a:ext cx="731520" cy="0"/>
            </a:xfrm>
            <a:prstGeom prst="straightConnector1">
              <a:avLst/>
            </a:prstGeom>
            <a:ln w="57150">
              <a:solidFill>
                <a:srgbClr val="44DA1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DF55B3-35A1-AEC3-8ACB-57384D7B370D}"/>
                </a:ext>
              </a:extLst>
            </p:cNvPr>
            <p:cNvSpPr txBox="1"/>
            <p:nvPr/>
          </p:nvSpPr>
          <p:spPr>
            <a:xfrm>
              <a:off x="10289407" y="3244334"/>
              <a:ext cx="15622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/>
                <a:t>Excitation light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01B673-B632-8B21-F1D5-E7CE04B9E5A7}"/>
                </a:ext>
              </a:extLst>
            </p:cNvPr>
            <p:cNvSpPr txBox="1"/>
            <p:nvPr/>
          </p:nvSpPr>
          <p:spPr>
            <a:xfrm>
              <a:off x="10289406" y="3651550"/>
              <a:ext cx="14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noProof="0" dirty="0"/>
                <a:t>Emission light</a:t>
              </a:r>
            </a:p>
          </p:txBody>
        </p:sp>
      </p:grp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5C553E56-96BA-DDF9-5995-D5C7768B18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3808B20C-5BE5-3B1E-58BF-118E5CF5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8032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771DC-5A02-B825-76B3-1BF4585A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6D0A1311-4DA1-45A3-5A08-B5DE0CDEAA94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F8EF8F2-AC8F-06E1-BD75-319AED23F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69FA2EAD-8D8A-0ECE-B3CF-9406B6FD4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- Introduction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9BE6DBB6-A12D-1827-A1AC-61B0571CD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6</a:t>
            </a:fld>
            <a:endParaRPr lang="en-GB" noProof="0" dirty="0"/>
          </a:p>
        </p:txBody>
      </p:sp>
      <p:pic>
        <p:nvPicPr>
          <p:cNvPr id="3" name="Picture 2" descr="DLR – Logo">
            <a:extLst>
              <a:ext uri="{FF2B5EF4-FFF2-40B4-BE49-F238E27FC236}">
                <a16:creationId xmlns:a16="http://schemas.microsoft.com/office/drawing/2014/main" id="{8CFBB9EA-1849-5DAA-4FFF-96E9A3F08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asellaDiTesto 34">
            <a:extLst>
              <a:ext uri="{FF2B5EF4-FFF2-40B4-BE49-F238E27FC236}">
                <a16:creationId xmlns:a16="http://schemas.microsoft.com/office/drawing/2014/main" id="{912E0872-2E02-4452-D871-0DB4CC585C84}"/>
              </a:ext>
            </a:extLst>
          </p:cNvPr>
          <p:cNvSpPr txBox="1"/>
          <p:nvPr/>
        </p:nvSpPr>
        <p:spPr>
          <a:xfrm>
            <a:off x="202945" y="898542"/>
            <a:ext cx="5893056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r>
              <a:rPr lang="en-GB" sz="2400" b="1" noProof="0" dirty="0"/>
              <a:t>Spatially- Resolved Light (or Laser)-Induced Fluorescence (LIF):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It is a </a:t>
            </a:r>
            <a:r>
              <a:rPr lang="en-GB" b="1" noProof="0" dirty="0"/>
              <a:t>new approach of fluorescence spectroscopy </a:t>
            </a:r>
            <a:r>
              <a:rPr lang="en-GB" noProof="0" dirty="0"/>
              <a:t>to enrich the information contained in the fluorescence spectra.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The new approach is based on the </a:t>
            </a:r>
            <a:r>
              <a:rPr lang="en-GB" b="1" noProof="0" dirty="0"/>
              <a:t>use of a multi-wavelengths excitation sources </a:t>
            </a:r>
            <a:r>
              <a:rPr lang="en-GB" noProof="0" dirty="0"/>
              <a:t>to cause the fluorescence emission by </a:t>
            </a:r>
            <a:r>
              <a:rPr lang="en-GB" b="1" noProof="0" dirty="0"/>
              <a:t>different agents in the sample</a:t>
            </a:r>
            <a:r>
              <a:rPr lang="en-GB" noProof="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The principle is based on the </a:t>
            </a:r>
            <a:r>
              <a:rPr lang="en-GB" b="1" noProof="0" dirty="0"/>
              <a:t>changes that the excitation light </a:t>
            </a:r>
            <a:r>
              <a:rPr lang="en-GB" noProof="0" dirty="0"/>
              <a:t>suffers during its propagation in a agents’ mixture samples and the consequences on the </a:t>
            </a:r>
            <a:r>
              <a:rPr lang="en-GB" b="1" noProof="0" dirty="0"/>
              <a:t>emission signals.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4F8409-0437-357B-C1B7-AEB5B189E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059" y="706079"/>
            <a:ext cx="4910952" cy="585313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FDACDE3-19A4-00A7-C9B3-1B18D30ED8F0}"/>
              </a:ext>
            </a:extLst>
          </p:cNvPr>
          <p:cNvGrpSpPr/>
          <p:nvPr/>
        </p:nvGrpSpPr>
        <p:grpSpPr>
          <a:xfrm>
            <a:off x="10386890" y="4011870"/>
            <a:ext cx="1602165" cy="307777"/>
            <a:chOff x="10589836" y="3688579"/>
            <a:chExt cx="1597873" cy="3077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FA716-1C3D-CB72-9A2F-01A3789B6A0D}"/>
                </a:ext>
              </a:extLst>
            </p:cNvPr>
            <p:cNvSpPr txBox="1"/>
            <p:nvPr/>
          </p:nvSpPr>
          <p:spPr>
            <a:xfrm>
              <a:off x="10925760" y="3688579"/>
              <a:ext cx="12619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/>
                <a:t>Excitation light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E65A350-7E86-044B-FE86-3C70F0752BAE}"/>
                </a:ext>
              </a:extLst>
            </p:cNvPr>
            <p:cNvGrpSpPr/>
            <p:nvPr/>
          </p:nvGrpSpPr>
          <p:grpSpPr>
            <a:xfrm>
              <a:off x="10589836" y="3736396"/>
              <a:ext cx="360000" cy="212143"/>
              <a:chOff x="10589836" y="3784213"/>
              <a:chExt cx="360000" cy="212143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A925F3F6-4503-47B7-DB0D-A4C20F8C59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3784213"/>
                <a:ext cx="360000" cy="0"/>
              </a:xfrm>
              <a:prstGeom prst="straightConnector1">
                <a:avLst/>
              </a:prstGeom>
              <a:ln w="57150">
                <a:solidFill>
                  <a:srgbClr val="A4177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A31BF96-9CAC-88C8-9603-FEB52A809F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3996356"/>
                <a:ext cx="360000" cy="0"/>
              </a:xfrm>
              <a:prstGeom prst="straightConnector1">
                <a:avLst/>
              </a:prstGeom>
              <a:ln w="57150">
                <a:solidFill>
                  <a:srgbClr val="46719C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D92AE8-DE5C-4C3C-E52D-E5C4866DC210}"/>
              </a:ext>
            </a:extLst>
          </p:cNvPr>
          <p:cNvGrpSpPr/>
          <p:nvPr/>
        </p:nvGrpSpPr>
        <p:grpSpPr>
          <a:xfrm>
            <a:off x="10391026" y="4630753"/>
            <a:ext cx="1598029" cy="307777"/>
            <a:chOff x="10589836" y="4143920"/>
            <a:chExt cx="1593748" cy="3077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E5CEBA-26DA-3CB7-E4B1-8260BB0D6C10}"/>
                </a:ext>
              </a:extLst>
            </p:cNvPr>
            <p:cNvSpPr txBox="1"/>
            <p:nvPr/>
          </p:nvSpPr>
          <p:spPr>
            <a:xfrm>
              <a:off x="10925757" y="4143920"/>
              <a:ext cx="12578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/>
                <a:t>Emission light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BC3E466-85C1-069F-CC65-FC0BB636B78A}"/>
                </a:ext>
              </a:extLst>
            </p:cNvPr>
            <p:cNvGrpSpPr/>
            <p:nvPr/>
          </p:nvGrpSpPr>
          <p:grpSpPr>
            <a:xfrm>
              <a:off x="10589836" y="4190259"/>
              <a:ext cx="360000" cy="215098"/>
              <a:chOff x="10589836" y="4236599"/>
              <a:chExt cx="360000" cy="215098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F31FCE1-172D-2A69-143E-FD831D0DA3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4236599"/>
                <a:ext cx="360000" cy="0"/>
              </a:xfrm>
              <a:prstGeom prst="straightConnector1">
                <a:avLst/>
              </a:prstGeom>
              <a:ln w="57150">
                <a:solidFill>
                  <a:srgbClr val="44DA1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4A58BB01-03CF-E91D-1462-8B3E288C42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4451697"/>
                <a:ext cx="360000" cy="0"/>
              </a:xfrm>
              <a:prstGeom prst="straightConnector1">
                <a:avLst/>
              </a:prstGeom>
              <a:ln w="57150">
                <a:solidFill>
                  <a:srgbClr val="134D4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CasellaDiTesto 69">
            <a:extLst>
              <a:ext uri="{FF2B5EF4-FFF2-40B4-BE49-F238E27FC236}">
                <a16:creationId xmlns:a16="http://schemas.microsoft.com/office/drawing/2014/main" id="{5A3FF3BE-3B82-5B09-F2DC-D33A6E4F9347}"/>
              </a:ext>
            </a:extLst>
          </p:cNvPr>
          <p:cNvSpPr txBox="1"/>
          <p:nvPr/>
        </p:nvSpPr>
        <p:spPr>
          <a:xfrm>
            <a:off x="264796" y="4920981"/>
            <a:ext cx="52022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All the experimental measurements were performed in the laboratory at the German Aerospace Agency (DLR) of Dr. Dushek</a:t>
            </a:r>
          </a:p>
        </p:txBody>
      </p:sp>
      <p:sp>
        <p:nvSpPr>
          <p:cNvPr id="13" name="Segnaposto data 3">
            <a:extLst>
              <a:ext uri="{FF2B5EF4-FFF2-40B4-BE49-F238E27FC236}">
                <a16:creationId xmlns:a16="http://schemas.microsoft.com/office/drawing/2014/main" id="{E6847DD3-5BF2-3F38-9AF5-D713CD01EB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14" name="Segnaposto piè di pagina 4">
            <a:extLst>
              <a:ext uri="{FF2B5EF4-FFF2-40B4-BE49-F238E27FC236}">
                <a16:creationId xmlns:a16="http://schemas.microsoft.com/office/drawing/2014/main" id="{224E2268-9A47-2839-10EF-34A29377C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1384236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47767-3765-0146-F994-6D39B14CE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4F47CFEF-5F46-172C-0CEB-5A81B012D4CB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3" name="Immagine 8">
            <a:extLst>
              <a:ext uri="{FF2B5EF4-FFF2-40B4-BE49-F238E27FC236}">
                <a16:creationId xmlns:a16="http://schemas.microsoft.com/office/drawing/2014/main" id="{14BC9672-A513-CDA8-BED0-284440778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pic>
        <p:nvPicPr>
          <p:cNvPr id="4" name="Picture 3" descr="DLR – Logo">
            <a:extLst>
              <a:ext uri="{FF2B5EF4-FFF2-40B4-BE49-F238E27FC236}">
                <a16:creationId xmlns:a16="http://schemas.microsoft.com/office/drawing/2014/main" id="{75B7E63F-7B01-EA5C-00F3-6CC4B37AB8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776E35-BA8A-C2C2-A695-15D1F8A85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849" y="813986"/>
            <a:ext cx="4048858" cy="482564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E179C9A-E6EC-96D8-309E-EDABB2A2C8CE}"/>
              </a:ext>
            </a:extLst>
          </p:cNvPr>
          <p:cNvGrpSpPr/>
          <p:nvPr/>
        </p:nvGrpSpPr>
        <p:grpSpPr>
          <a:xfrm>
            <a:off x="8744180" y="5978373"/>
            <a:ext cx="1602165" cy="307777"/>
            <a:chOff x="10589836" y="3688579"/>
            <a:chExt cx="1597873" cy="3077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4E74CC0-E8CE-896C-CFCA-95DCF54643BE}"/>
                </a:ext>
              </a:extLst>
            </p:cNvPr>
            <p:cNvSpPr txBox="1"/>
            <p:nvPr/>
          </p:nvSpPr>
          <p:spPr>
            <a:xfrm>
              <a:off x="10925760" y="3688579"/>
              <a:ext cx="12619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/>
                <a:t>Excitation light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63DD44B-5F35-A6A0-69F6-D0CE2E9AF0F2}"/>
                </a:ext>
              </a:extLst>
            </p:cNvPr>
            <p:cNvGrpSpPr/>
            <p:nvPr/>
          </p:nvGrpSpPr>
          <p:grpSpPr>
            <a:xfrm>
              <a:off x="10589836" y="3736396"/>
              <a:ext cx="360000" cy="212143"/>
              <a:chOff x="10589836" y="3784213"/>
              <a:chExt cx="360000" cy="212143"/>
            </a:xfrm>
          </p:grpSpPr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2058B810-898E-4CF7-B6EC-62602CBE21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3784213"/>
                <a:ext cx="360000" cy="0"/>
              </a:xfrm>
              <a:prstGeom prst="straightConnector1">
                <a:avLst/>
              </a:prstGeom>
              <a:ln w="57150">
                <a:solidFill>
                  <a:srgbClr val="A4177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3DAF5F41-F8D9-95C1-EE7D-BD81809BF6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3996356"/>
                <a:ext cx="360000" cy="0"/>
              </a:xfrm>
              <a:prstGeom prst="straightConnector1">
                <a:avLst/>
              </a:prstGeom>
              <a:ln w="57150">
                <a:solidFill>
                  <a:srgbClr val="46719C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9966B5-E6CA-E159-6EB8-8CD06B849158}"/>
              </a:ext>
            </a:extLst>
          </p:cNvPr>
          <p:cNvGrpSpPr/>
          <p:nvPr/>
        </p:nvGrpSpPr>
        <p:grpSpPr>
          <a:xfrm>
            <a:off x="10341549" y="5978373"/>
            <a:ext cx="1598029" cy="307777"/>
            <a:chOff x="10589836" y="4143920"/>
            <a:chExt cx="1593748" cy="30777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983EB28-45DE-0111-04A5-8EAC8E76F67D}"/>
                </a:ext>
              </a:extLst>
            </p:cNvPr>
            <p:cNvSpPr txBox="1"/>
            <p:nvPr/>
          </p:nvSpPr>
          <p:spPr>
            <a:xfrm>
              <a:off x="10925757" y="4143920"/>
              <a:ext cx="12578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noProof="0" dirty="0"/>
                <a:t>Emission light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E6803B7-6F45-113E-9028-625C9F2D91B4}"/>
                </a:ext>
              </a:extLst>
            </p:cNvPr>
            <p:cNvGrpSpPr/>
            <p:nvPr/>
          </p:nvGrpSpPr>
          <p:grpSpPr>
            <a:xfrm>
              <a:off x="10589836" y="4190259"/>
              <a:ext cx="360000" cy="215098"/>
              <a:chOff x="10589836" y="4236599"/>
              <a:chExt cx="360000" cy="215098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5DCFE377-891F-797F-97CD-23A56E8DB7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4236599"/>
                <a:ext cx="360000" cy="0"/>
              </a:xfrm>
              <a:prstGeom prst="straightConnector1">
                <a:avLst/>
              </a:prstGeom>
              <a:ln w="57150">
                <a:solidFill>
                  <a:srgbClr val="44DA1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35E8C86C-D0C3-9FFC-E7D2-EACAC6BF6E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89836" y="4451697"/>
                <a:ext cx="360000" cy="0"/>
              </a:xfrm>
              <a:prstGeom prst="straightConnector1">
                <a:avLst/>
              </a:prstGeom>
              <a:ln w="57150">
                <a:solidFill>
                  <a:srgbClr val="134D4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TextBox 36">
            <a:extLst>
              <a:ext uri="{FF2B5EF4-FFF2-40B4-BE49-F238E27FC236}">
                <a16:creationId xmlns:a16="http://schemas.microsoft.com/office/drawing/2014/main" id="{E997BA14-7969-CD2E-5819-34F06A962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– The model of New Technique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D7BF7AA-538F-18D1-A341-74E3B97952E1}"/>
                  </a:ext>
                </a:extLst>
              </p:cNvPr>
              <p:cNvSpPr txBox="1"/>
              <p:nvPr/>
            </p:nvSpPr>
            <p:spPr>
              <a:xfrm>
                <a:off x="93845" y="847256"/>
                <a:ext cx="8289759" cy="5930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1600" noProof="0" dirty="0">
                    <a:effectLst/>
                    <a:latin typeface="Calibri" panose="020F0502020204030204" pitchFamily="34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The fluorescence intensity emitted by each molecule at that position is proportional to the product of the fluorescence efficiency and the excitation light:</a:t>
                </a: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𝒅𝑭</m:t>
                          </m:r>
                        </m:e>
                        <m:sub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r>
                        <a:rPr lang="en-GB" sz="1600" b="1" i="1" kern="100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GB" sz="1600" b="1" i="1" kern="100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+</m:t>
                          </m:r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</m:t>
                          </m:r>
                        </m:e>
                      </m:d>
                      <m:r>
                        <a:rPr lang="en-GB" sz="1600" b="1" i="1" kern="100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𝒅𝒙</m:t>
                      </m:r>
                    </m:oMath>
                  </m:oMathPara>
                </a14:m>
                <a:endParaRPr lang="en-GB" sz="1600" b="1" kern="100" noProof="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𝒅𝑭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+</m:t>
                          </m:r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𝒅𝒙</m:t>
                      </m:r>
                    </m:oMath>
                  </m:oMathPara>
                </a14:m>
                <a:endParaRPr lang="en-GB" sz="1600" b="1" noProof="0" dirty="0"/>
              </a:p>
              <a:p>
                <a:pPr>
                  <a:spcAft>
                    <a:spcPts val="1200"/>
                  </a:spcAft>
                </a:pPr>
                <a:r>
                  <a:rPr lang="en-GB" sz="1600" noProof="0" dirty="0"/>
                  <a:t>The total fluorescence emission can be seen as the sum of equation system: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1600" b="1" i="1" noProof="0" smtClean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𝒅𝑭</m:t>
                      </m:r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/</m:t>
                      </m:r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𝒅𝒙</m:t>
                      </m:r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𝒅𝑭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𝒅𝑭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)/</m:t>
                      </m:r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𝒅𝒙</m:t>
                      </m:r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+</m:t>
                          </m:r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+</m:t>
                          </m:r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600" b="1" noProof="0" dirty="0"/>
              </a:p>
              <a:p>
                <a:pPr>
                  <a:spcAft>
                    <a:spcPts val="1200"/>
                  </a:spcAft>
                </a:pPr>
                <a:r>
                  <a:rPr lang="en-GB" sz="1600" noProof="0" dirty="0"/>
                  <a:t>For sake of simplicity, it has been assumed that he absorption of the two electromagnetic waves is influenced solely by the two molecules, such that:</a:t>
                </a: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𝑰</m:t>
                          </m:r>
                        </m:e>
                        <m:sub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𝝀</m:t>
                              </m:r>
                            </m:e>
                            <m: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GB" sz="1600" b="1" i="1" kern="100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𝑰</m:t>
                          </m:r>
                        </m:e>
                        <m:sub>
                          <m:sSub>
                            <m:sSub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𝝀</m:t>
                              </m:r>
                            </m:e>
                            <m: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  <m:sSup>
                        <m:sSupPr>
                          <m:ctrlP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𝒆</m:t>
                          </m:r>
                        </m:e>
                        <m:sup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𝝈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𝝀</m:t>
                                      </m:r>
                                    </m:e>
                                    <m:sub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GB" sz="1600" b="1" i="1" kern="100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kern="100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𝝈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𝝀</m:t>
                                      </m:r>
                                    </m:e>
                                    <m:sub>
                                      <m:r>
                                        <a:rPr lang="en-GB" sz="1600" b="1" i="1" kern="100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r>
                            <a:rPr lang="en-GB" sz="1600" b="1" i="1" kern="100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1600" b="1" kern="100" noProof="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𝑰</m:t>
                          </m:r>
                        </m:e>
                        <m: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𝝀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𝑰</m:t>
                          </m:r>
                        </m:e>
                        <m: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𝝀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𝟎</m:t>
                          </m:r>
                        </m:e>
                      </m:d>
                      <m:sSup>
                        <m:sSup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𝒆</m:t>
                          </m:r>
                        </m:e>
                        <m:sup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𝝈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𝝀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𝝈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𝝀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1600" b="1" noProof="0" dirty="0"/>
              </a:p>
              <a:p>
                <a:pPr>
                  <a:spcAft>
                    <a:spcPts val="1200"/>
                  </a:spcAft>
                </a:pPr>
                <a:r>
                  <a:rPr lang="en-GB" sz="1600" noProof="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In that way the equation that describe the fluorescence emission becomes:</a:t>
                </a:r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1600" b="1" i="1" noProof="0" smtClean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𝒅𝑭</m:t>
                      </m:r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𝒙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/</m:t>
                      </m:r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𝒅𝒙</m:t>
                      </m:r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</m:d>
                          <m:sSup>
                            <m:sSup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𝒄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sup>
                          </m:sSup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+</m:t>
                          </m:r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</m:d>
                          <m:sSup>
                            <m:sSup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sup>
                          </m:sSup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</m:t>
                          </m:r>
                        </m:e>
                      </m:d>
                      <m:r>
                        <a:rPr lang="en-GB" sz="1600" b="1" i="1" noProof="0">
                          <a:effectLst/>
                          <a:latin typeface="Cambria Math" panose="02040503050406030204" pitchFamily="18" charset="0"/>
                          <a:ea typeface="Yu Mincho" panose="02020400000000000000" pitchFamily="18" charset="-128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𝜼</m:t>
                          </m:r>
                        </m:e>
                        <m:sub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</m:d>
                          <m:sSup>
                            <m:sSup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sup>
                          </m:sSup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+</m:t>
                          </m:r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𝝈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,</m:t>
                                  </m:r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sSub>
                            <m:sSub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𝑰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𝝀</m:t>
                                  </m:r>
                                </m:e>
                                <m: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e>
                          </m:d>
                          <m:sSup>
                            <m:sSupPr>
                              <m:ctrlP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𝒄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</m:sub>
                                      </m:s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𝟏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sub>
                                  </m:sSub>
                                  <m:r>
                                    <a:rPr lang="en-GB" sz="1600" b="1" i="1" noProof="0">
                                      <a:effectLst/>
                                      <a:latin typeface="Cambria Math" panose="02040503050406030204" pitchFamily="18" charset="0"/>
                                      <a:ea typeface="Yu Mincho" panose="02020400000000000000" pitchFamily="18" charset="-128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𝒄</m:t>
                                      </m:r>
                                    </m:e>
                                    <m:sub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1" i="1" noProof="0">
                                          <a:effectLst/>
                                          <a:latin typeface="Cambria Math" panose="02040503050406030204" pitchFamily="18" charset="0"/>
                                          <a:ea typeface="Yu Mincho" panose="02020400000000000000" pitchFamily="18" charset="-128"/>
                                          <a:cs typeface="Arial" panose="020B0604020202020204" pitchFamily="34" charset="0"/>
                                        </a:rPr>
                                        <m:t>𝝈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𝝀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>
                                              <a:effectLst/>
                                              <a:latin typeface="Cambria Math" panose="02040503050406030204" pitchFamily="18" charset="0"/>
                                              <a:ea typeface="Yu Mincho" panose="02020400000000000000" pitchFamily="18" charset="-128"/>
                                              <a:cs typeface="Arial" panose="020B0604020202020204" pitchFamily="34" charset="0"/>
                                            </a:rPr>
                                            <m:t>𝟐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  <m:r>
                                <a:rPr lang="en-GB" sz="1600" b="1" i="1" noProof="0">
                                  <a:effectLst/>
                                  <a:latin typeface="Cambria Math" panose="02040503050406030204" pitchFamily="18" charset="0"/>
                                  <a:ea typeface="Yu Mincho" panose="02020400000000000000" pitchFamily="18" charset="-128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sup>
                          </m:sSup>
                          <m:r>
                            <a:rPr lang="en-GB" sz="1600" b="1" i="1" noProof="0">
                              <a:effectLst/>
                              <a:latin typeface="Cambria Math" panose="02040503050406030204" pitchFamily="18" charset="0"/>
                              <a:ea typeface="Yu Mincho" panose="02020400000000000000" pitchFamily="18" charset="-128"/>
                              <a:cs typeface="Arial" panose="020B0604020202020204" pitchFamily="34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1600" b="1" noProof="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D7BF7AA-538F-18D1-A341-74E3B9795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45" y="847256"/>
                <a:ext cx="8289759" cy="5930791"/>
              </a:xfrm>
              <a:prstGeom prst="rect">
                <a:avLst/>
              </a:prstGeom>
              <a:blipFill>
                <a:blip r:embed="rId5"/>
                <a:stretch>
                  <a:fillRect l="-459" t="-214" r="-76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6291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F32E-604F-A66B-9A84-058C79530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64B682A6-6239-CEF9-0A37-6BF2E9BF7E26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E5FFAC8E-59FB-64A7-8AB8-E978327B4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D5912E0B-4875-C0DA-EB33-039716428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8E91C6B6-100D-680A-D363-AFB08CBA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8</a:t>
            </a:fld>
            <a:endParaRPr lang="en-GB" noProof="0" dirty="0"/>
          </a:p>
        </p:txBody>
      </p:sp>
      <p:pic>
        <p:nvPicPr>
          <p:cNvPr id="3" name="Immagine 8">
            <a:extLst>
              <a:ext uri="{FF2B5EF4-FFF2-40B4-BE49-F238E27FC236}">
                <a16:creationId xmlns:a16="http://schemas.microsoft.com/office/drawing/2014/main" id="{43BE6D4E-3644-AF0B-5C26-8C80949BD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pic>
        <p:nvPicPr>
          <p:cNvPr id="4" name="Picture 3" descr="DLR – Logo">
            <a:extLst>
              <a:ext uri="{FF2B5EF4-FFF2-40B4-BE49-F238E27FC236}">
                <a16:creationId xmlns:a16="http://schemas.microsoft.com/office/drawing/2014/main" id="{A7354FF8-91F8-7D1E-4429-CD5963FBC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36">
            <a:extLst>
              <a:ext uri="{FF2B5EF4-FFF2-40B4-BE49-F238E27FC236}">
                <a16:creationId xmlns:a16="http://schemas.microsoft.com/office/drawing/2014/main" id="{E44400C8-86D2-D34F-24D2-C48B8A94F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– Limit Conditions of Techniques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C3536D-E00B-9874-E02D-0175BDFE1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541" y="2880359"/>
            <a:ext cx="10712918" cy="3425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799FED-DED5-D8DA-ABB2-1CFC81A2BA19}"/>
              </a:ext>
            </a:extLst>
          </p:cNvPr>
          <p:cNvSpPr txBox="1"/>
          <p:nvPr/>
        </p:nvSpPr>
        <p:spPr>
          <a:xfrm>
            <a:off x="207169" y="1087411"/>
            <a:ext cx="1176665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800" noProof="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samples for this technique application must be compose from at least two different species.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Calibri" panose="020F050202020403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techniques required the mandatory use of a multi-wavelength excitation approach.</a:t>
            </a:r>
            <a:endParaRPr lang="en-GB" sz="1800" noProof="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Calibri" panose="020F050202020403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fluorescence signals between the different species in the sample must be different.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800" noProof="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The absorption cross-section between the different species in the sample must be different.</a:t>
            </a:r>
          </a:p>
        </p:txBody>
      </p:sp>
    </p:spTree>
    <p:extLst>
      <p:ext uri="{BB962C8B-B14F-4D97-AF65-F5344CB8AC3E}">
        <p14:creationId xmlns:p14="http://schemas.microsoft.com/office/powerpoint/2010/main" val="3157994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F051C-D403-9755-B096-C13C1FB2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5ADB0C17-72C1-B5F1-CE12-786C51F59191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3A8E6852-95A9-D381-43C9-9DEA8B33E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9</a:t>
            </a:fld>
            <a:endParaRPr lang="en-GB" noProof="0" dirty="0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E3A9942B-33B5-AEA8-C03E-B01CE793C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– Experimental Setup</a:t>
            </a:r>
          </a:p>
        </p:txBody>
      </p:sp>
      <p:pic>
        <p:nvPicPr>
          <p:cNvPr id="4" name="Immagine 65">
            <a:extLst>
              <a:ext uri="{FF2B5EF4-FFF2-40B4-BE49-F238E27FC236}">
                <a16:creationId xmlns:a16="http://schemas.microsoft.com/office/drawing/2014/main" id="{28629FA1-CDF4-E4D8-F933-89230CD89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402" y="3440636"/>
            <a:ext cx="6549694" cy="3152476"/>
          </a:xfrm>
          <a:prstGeom prst="rect">
            <a:avLst/>
          </a:prstGeom>
        </p:spPr>
      </p:pic>
      <p:pic>
        <p:nvPicPr>
          <p:cNvPr id="6" name="Immagine 68">
            <a:extLst>
              <a:ext uri="{FF2B5EF4-FFF2-40B4-BE49-F238E27FC236}">
                <a16:creationId xmlns:a16="http://schemas.microsoft.com/office/drawing/2014/main" id="{3508800D-CF7A-E720-5138-2D29AC224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602" y="996077"/>
            <a:ext cx="6465506" cy="2307323"/>
          </a:xfrm>
          <a:prstGeom prst="rect">
            <a:avLst/>
          </a:prstGeom>
        </p:spPr>
      </p:pic>
      <p:sp>
        <p:nvSpPr>
          <p:cNvPr id="7" name="CasellaDiTesto 69">
            <a:extLst>
              <a:ext uri="{FF2B5EF4-FFF2-40B4-BE49-F238E27FC236}">
                <a16:creationId xmlns:a16="http://schemas.microsoft.com/office/drawing/2014/main" id="{D27BC049-5319-6A86-A5D4-F47B900D6250}"/>
              </a:ext>
            </a:extLst>
          </p:cNvPr>
          <p:cNvSpPr txBox="1"/>
          <p:nvPr/>
        </p:nvSpPr>
        <p:spPr>
          <a:xfrm>
            <a:off x="747526" y="1044571"/>
            <a:ext cx="4458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Experimental Setups and Support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0A4C91-AB5B-BCDC-0184-3074C6D8F7FC}"/>
              </a:ext>
            </a:extLst>
          </p:cNvPr>
          <p:cNvSpPr txBox="1"/>
          <p:nvPr/>
        </p:nvSpPr>
        <p:spPr>
          <a:xfrm>
            <a:off x="207169" y="1591871"/>
            <a:ext cx="5539113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The support system of an </a:t>
            </a:r>
            <a:r>
              <a:rPr lang="en-GB" b="1" noProof="0" dirty="0" err="1"/>
              <a:t>Edinburgh®’s</a:t>
            </a:r>
            <a:r>
              <a:rPr lang="en-GB" b="1" noProof="0" dirty="0"/>
              <a:t> Spectrofluorometer Fs5 was modified </a:t>
            </a:r>
            <a:r>
              <a:rPr lang="en-GB" noProof="0" dirty="0"/>
              <a:t>to  preform the experimental measurements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The mobile support created to test the new proposed techniques was characterised by </a:t>
            </a:r>
            <a:r>
              <a:rPr lang="en-GB" b="1" noProof="0" dirty="0"/>
              <a:t>4 position to acquire the emission spectra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b="1" noProof="0" dirty="0"/>
              <a:t>Two biological substances</a:t>
            </a:r>
            <a:r>
              <a:rPr lang="en-GB" noProof="0" dirty="0"/>
              <a:t> noted for their fluorophores’ properties were selected (two aromatic </a:t>
            </a:r>
            <a:r>
              <a:rPr lang="en-GB" noProof="0" dirty="0" err="1"/>
              <a:t>aminoacids</a:t>
            </a:r>
            <a:r>
              <a:rPr lang="en-GB" noProof="0" dirty="0"/>
              <a:t>, </a:t>
            </a:r>
            <a:r>
              <a:rPr lang="en-GB" b="1" noProof="0" dirty="0"/>
              <a:t>TYR</a:t>
            </a:r>
            <a:r>
              <a:rPr lang="en-GB" noProof="0" dirty="0"/>
              <a:t> and </a:t>
            </a:r>
            <a:r>
              <a:rPr lang="en-GB" b="1" noProof="0" dirty="0"/>
              <a:t>TRP</a:t>
            </a:r>
            <a:r>
              <a:rPr lang="en-GB" noProof="0" dirty="0"/>
              <a:t>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Each samples was analysing using two wavelength of excitation: </a:t>
            </a:r>
            <a:r>
              <a:rPr lang="en-GB" b="1" noProof="0" dirty="0"/>
              <a:t>266 nm and 280 nm</a:t>
            </a:r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5817399A-2BFF-3A6D-C310-F7B10338AF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pic>
        <p:nvPicPr>
          <p:cNvPr id="10" name="Picture 9" descr="DLR – Logo">
            <a:extLst>
              <a:ext uri="{FF2B5EF4-FFF2-40B4-BE49-F238E27FC236}">
                <a16:creationId xmlns:a16="http://schemas.microsoft.com/office/drawing/2014/main" id="{B64DB244-6DDB-A087-9B41-1633D4DB5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046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CF8D5-0C3B-D3AE-985B-675E4A1F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7569BDFC-7BBE-9D04-F552-AF6B586A7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207" y="1263878"/>
            <a:ext cx="6090432" cy="2182557"/>
          </a:xfrm>
          <a:prstGeom prst="rect">
            <a:avLst/>
          </a:prstGeom>
        </p:spPr>
      </p:pic>
      <p:sp>
        <p:nvSpPr>
          <p:cNvPr id="8" name="Rectangle 33">
            <a:extLst>
              <a:ext uri="{FF2B5EF4-FFF2-40B4-BE49-F238E27FC236}">
                <a16:creationId xmlns:a16="http://schemas.microsoft.com/office/drawing/2014/main" id="{FC78966A-2C15-2EAD-14E7-3299723BCE2D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FC0A49C3-1BA7-6D74-5B2F-74669BAC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10</a:t>
            </a:fld>
            <a:endParaRPr lang="en-GB" noProof="0" dirty="0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CD4D2273-4001-6B57-41CC-594B4ED36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– Experimental Tests</a:t>
            </a:r>
          </a:p>
        </p:txBody>
      </p:sp>
      <p:pic>
        <p:nvPicPr>
          <p:cNvPr id="5" name="Immagine 1">
            <a:extLst>
              <a:ext uri="{FF2B5EF4-FFF2-40B4-BE49-F238E27FC236}">
                <a16:creationId xmlns:a16="http://schemas.microsoft.com/office/drawing/2014/main" id="{CF2815D4-0E8C-4F03-FA23-339D593635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1297267" y="1407530"/>
            <a:ext cx="3939410" cy="31768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5C2123-3725-23C4-952E-4BC4EFC72F71}"/>
              </a:ext>
            </a:extLst>
          </p:cNvPr>
          <p:cNvSpPr txBox="1"/>
          <p:nvPr/>
        </p:nvSpPr>
        <p:spPr>
          <a:xfrm>
            <a:off x="685833" y="961531"/>
            <a:ext cx="51622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noProof="0" dirty="0"/>
              <a:t>Ten different mixture samples has been prepared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21943A-886F-201F-A721-4068E62B4BAD}"/>
              </a:ext>
            </a:extLst>
          </p:cNvPr>
          <p:cNvSpPr txBox="1"/>
          <p:nvPr/>
        </p:nvSpPr>
        <p:spPr>
          <a:xfrm>
            <a:off x="288758" y="4620960"/>
            <a:ext cx="58072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The measurements were </a:t>
            </a:r>
            <a:r>
              <a:rPr lang="en-GB" b="1" noProof="0" dirty="0"/>
              <a:t>replied in different days</a:t>
            </a:r>
            <a:r>
              <a:rPr lang="en-GB" noProof="0" dirty="0"/>
              <a:t>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A total of </a:t>
            </a:r>
            <a:r>
              <a:rPr lang="en-GB" b="1" noProof="0" dirty="0"/>
              <a:t>30 fluorescence maps </a:t>
            </a:r>
            <a:r>
              <a:rPr lang="en-GB" noProof="0" dirty="0"/>
              <a:t>were acquired for </a:t>
            </a:r>
            <a:r>
              <a:rPr lang="en-GB" b="1" noProof="0" dirty="0"/>
              <a:t>each concentration mixture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Each samples was analysing using two wavelength of excitation: </a:t>
            </a:r>
            <a:r>
              <a:rPr lang="en-GB" b="1" noProof="0" dirty="0"/>
              <a:t>266 nm and 280 nm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F6BABA-3420-25B9-D29C-5A62D7A7C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6096000" cy="217818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D7E9355-82B8-A848-55FE-AFCD4716992F}"/>
              </a:ext>
            </a:extLst>
          </p:cNvPr>
          <p:cNvSpPr/>
          <p:nvPr/>
        </p:nvSpPr>
        <p:spPr>
          <a:xfrm>
            <a:off x="6958310" y="4805085"/>
            <a:ext cx="797023" cy="4812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DA83A8-1A3C-08C6-B8F3-95F27D6F2167}"/>
              </a:ext>
            </a:extLst>
          </p:cNvPr>
          <p:cNvSpPr/>
          <p:nvPr/>
        </p:nvSpPr>
        <p:spPr>
          <a:xfrm>
            <a:off x="9633511" y="4805085"/>
            <a:ext cx="797023" cy="4812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E2CB5E0-3A90-14C9-E99F-FD6B4B170286}"/>
              </a:ext>
            </a:extLst>
          </p:cNvPr>
          <p:cNvSpPr/>
          <p:nvPr/>
        </p:nvSpPr>
        <p:spPr>
          <a:xfrm>
            <a:off x="9633511" y="2630191"/>
            <a:ext cx="797023" cy="4812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BFBD2C3-7DF6-61A3-C99C-64FEF1980242}"/>
              </a:ext>
            </a:extLst>
          </p:cNvPr>
          <p:cNvSpPr/>
          <p:nvPr/>
        </p:nvSpPr>
        <p:spPr>
          <a:xfrm>
            <a:off x="6958310" y="2630191"/>
            <a:ext cx="797023" cy="4812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C9D1C63-A18E-B48A-A587-83710AED52D8}"/>
                  </a:ext>
                </a:extLst>
              </p:cNvPr>
              <p:cNvSpPr txBox="1"/>
              <p:nvPr/>
            </p:nvSpPr>
            <p:spPr>
              <a:xfrm>
                <a:off x="6830171" y="1523032"/>
                <a:ext cx="14462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=266 </m:t>
                      </m:r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𝑛𝑚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C9D1C63-A18E-B48A-A587-83710AED5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171" y="1523032"/>
                <a:ext cx="1446293" cy="276999"/>
              </a:xfrm>
              <a:prstGeom prst="rect">
                <a:avLst/>
              </a:prstGeom>
              <a:blipFill>
                <a:blip r:embed="rId5"/>
                <a:stretch>
                  <a:fillRect l="-3478" t="-9091" r="-1739" b="-4090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8D14EDD-21CC-1726-DD95-07E80BD71145}"/>
                  </a:ext>
                </a:extLst>
              </p:cNvPr>
              <p:cNvSpPr txBox="1"/>
              <p:nvPr/>
            </p:nvSpPr>
            <p:spPr>
              <a:xfrm>
                <a:off x="10296939" y="2309353"/>
                <a:ext cx="14462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=280 </m:t>
                      </m:r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𝑛𝑚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8D14EDD-21CC-1726-DD95-07E80BD71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6939" y="2309353"/>
                <a:ext cx="1446293" cy="276999"/>
              </a:xfrm>
              <a:prstGeom prst="rect">
                <a:avLst/>
              </a:prstGeom>
              <a:blipFill>
                <a:blip r:embed="rId6"/>
                <a:stretch>
                  <a:fillRect l="-3478" t="-4348" r="-1739" b="-3913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307195-C56A-C5A6-F31D-BDB525AA6F9D}"/>
                  </a:ext>
                </a:extLst>
              </p:cNvPr>
              <p:cNvSpPr txBox="1"/>
              <p:nvPr/>
            </p:nvSpPr>
            <p:spPr>
              <a:xfrm>
                <a:off x="6913541" y="3787269"/>
                <a:ext cx="14462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=266 </m:t>
                      </m:r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𝑛𝑚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307195-C56A-C5A6-F31D-BDB525AA6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541" y="3787269"/>
                <a:ext cx="1446293" cy="276999"/>
              </a:xfrm>
              <a:prstGeom prst="rect">
                <a:avLst/>
              </a:prstGeom>
              <a:blipFill>
                <a:blip r:embed="rId7"/>
                <a:stretch>
                  <a:fillRect l="-3478" t="-8696" r="-870" b="-3478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74B58BD-08C4-BC53-75DB-841DAF610C5F}"/>
                  </a:ext>
                </a:extLst>
              </p:cNvPr>
              <p:cNvSpPr txBox="1"/>
              <p:nvPr/>
            </p:nvSpPr>
            <p:spPr>
              <a:xfrm>
                <a:off x="10380309" y="4573590"/>
                <a:ext cx="14462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GB" b="0" i="1" noProof="0" smtClean="0"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=280 </m:t>
                      </m:r>
                      <m:r>
                        <a:rPr lang="en-GB" b="0" i="1" noProof="0" smtClean="0">
                          <a:latin typeface="Cambria Math" panose="02040503050406030204" pitchFamily="18" charset="0"/>
                        </a:rPr>
                        <m:t>𝑛𝑚</m:t>
                      </m:r>
                    </m:oMath>
                  </m:oMathPara>
                </a14:m>
                <a:endParaRPr lang="en-GB" noProof="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74B58BD-08C4-BC53-75DB-841DAF610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0309" y="4573590"/>
                <a:ext cx="1446293" cy="276999"/>
              </a:xfrm>
              <a:prstGeom prst="rect">
                <a:avLst/>
              </a:prstGeom>
              <a:blipFill>
                <a:blip r:embed="rId8"/>
                <a:stretch>
                  <a:fillRect l="-3478" t="-8696" r="-1739" b="-3478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magine 8">
            <a:extLst>
              <a:ext uri="{FF2B5EF4-FFF2-40B4-BE49-F238E27FC236}">
                <a16:creationId xmlns:a16="http://schemas.microsoft.com/office/drawing/2014/main" id="{9D792F46-E5BE-009F-F909-D19A7D13F3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pic>
        <p:nvPicPr>
          <p:cNvPr id="4" name="Picture 3" descr="DLR – Logo">
            <a:extLst>
              <a:ext uri="{FF2B5EF4-FFF2-40B4-BE49-F238E27FC236}">
                <a16:creationId xmlns:a16="http://schemas.microsoft.com/office/drawing/2014/main" id="{FA6EBF9C-0100-B5E4-E9FC-7EBC54260F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egnaposto data 3">
            <a:extLst>
              <a:ext uri="{FF2B5EF4-FFF2-40B4-BE49-F238E27FC236}">
                <a16:creationId xmlns:a16="http://schemas.microsoft.com/office/drawing/2014/main" id="{B679D36B-7B7E-0747-F402-7A3C497FD4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22" name="Segnaposto piè di pagina 4">
            <a:extLst>
              <a:ext uri="{FF2B5EF4-FFF2-40B4-BE49-F238E27FC236}">
                <a16:creationId xmlns:a16="http://schemas.microsoft.com/office/drawing/2014/main" id="{73DEBAEC-0C5F-4D45-C20B-65E14143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418832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CBFE5-D499-C83B-52AA-C38653EE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B56D6885-A8E3-BEAB-3AAF-FB75832A03F5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774D7B82-6433-5D28-BF2D-262FC478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11</a:t>
            </a:fld>
            <a:endParaRPr lang="en-GB" noProof="0" dirty="0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33A4019A-A3A5-F71A-0BB8-13B207EAB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– Deep Learning Algorithm</a:t>
            </a:r>
          </a:p>
        </p:txBody>
      </p:sp>
      <p:pic>
        <p:nvPicPr>
          <p:cNvPr id="5" name="Immagine 66">
            <a:extLst>
              <a:ext uri="{FF2B5EF4-FFF2-40B4-BE49-F238E27FC236}">
                <a16:creationId xmlns:a16="http://schemas.microsoft.com/office/drawing/2014/main" id="{9829BB41-316E-BE64-726F-46FFFBEE1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995" y="1608640"/>
            <a:ext cx="5680718" cy="4743374"/>
          </a:xfrm>
          <a:prstGeom prst="rect">
            <a:avLst/>
          </a:prstGeom>
        </p:spPr>
      </p:pic>
      <p:sp>
        <p:nvSpPr>
          <p:cNvPr id="10" name="CasellaDiTesto 70">
            <a:extLst>
              <a:ext uri="{FF2B5EF4-FFF2-40B4-BE49-F238E27FC236}">
                <a16:creationId xmlns:a16="http://schemas.microsoft.com/office/drawing/2014/main" id="{80CAC711-4EAF-49CF-D349-8F09D78677BF}"/>
              </a:ext>
            </a:extLst>
          </p:cNvPr>
          <p:cNvSpPr txBox="1"/>
          <p:nvPr/>
        </p:nvSpPr>
        <p:spPr>
          <a:xfrm>
            <a:off x="10357341" y="760150"/>
            <a:ext cx="1834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/>
              <a:t>Convolutional Neural Network (CNN)</a:t>
            </a:r>
          </a:p>
        </p:txBody>
      </p:sp>
      <p:sp>
        <p:nvSpPr>
          <p:cNvPr id="11" name="CasellaDiTesto 72">
            <a:extLst>
              <a:ext uri="{FF2B5EF4-FFF2-40B4-BE49-F238E27FC236}">
                <a16:creationId xmlns:a16="http://schemas.microsoft.com/office/drawing/2014/main" id="{0BD19F87-0D2D-49CD-38F7-4DA584A7C5E5}"/>
              </a:ext>
            </a:extLst>
          </p:cNvPr>
          <p:cNvSpPr txBox="1"/>
          <p:nvPr/>
        </p:nvSpPr>
        <p:spPr>
          <a:xfrm>
            <a:off x="707558" y="947638"/>
            <a:ext cx="4316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Numerical model Development </a:t>
            </a:r>
          </a:p>
        </p:txBody>
      </p:sp>
      <p:sp>
        <p:nvSpPr>
          <p:cNvPr id="12" name="CasellaDiTesto 73">
            <a:extLst>
              <a:ext uri="{FF2B5EF4-FFF2-40B4-BE49-F238E27FC236}">
                <a16:creationId xmlns:a16="http://schemas.microsoft.com/office/drawing/2014/main" id="{05520A36-968B-E401-D47B-CEFBCBE9BA4C}"/>
              </a:ext>
            </a:extLst>
          </p:cNvPr>
          <p:cNvSpPr txBox="1"/>
          <p:nvPr/>
        </p:nvSpPr>
        <p:spPr>
          <a:xfrm>
            <a:off x="264008" y="3184082"/>
            <a:ext cx="54742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noProof="0" dirty="0"/>
              <a:t>To prepare the CNN algorithm two different Dataset has been used for Training/Validation phase and for the Test phase: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GB" noProof="0" dirty="0"/>
              <a:t>Training/Validation Phase: The simulated synthetic (numeric) database of fluorescence maps was used to guide the learning of CNN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GB" noProof="0" dirty="0"/>
              <a:t>Test phase: the CNN algorithm has been tested against the experimental dataset collected in collaboration with the German Aerospace Agency (DLR)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7B1DAA-A799-13A1-E774-55D05B26EFE0}"/>
              </a:ext>
            </a:extLst>
          </p:cNvPr>
          <p:cNvSpPr txBox="1"/>
          <p:nvPr/>
        </p:nvSpPr>
        <p:spPr>
          <a:xfrm>
            <a:off x="869069" y="2736134"/>
            <a:ext cx="39936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noProof="0" dirty="0"/>
              <a:t>Deep Learning (DL) Algorithm</a:t>
            </a:r>
            <a:endParaRPr lang="en-GB" sz="2400" noProof="0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CA6EC68-3E3B-5F16-E8EA-BAE0115CDB49}"/>
              </a:ext>
            </a:extLst>
          </p:cNvPr>
          <p:cNvSpPr/>
          <p:nvPr/>
        </p:nvSpPr>
        <p:spPr>
          <a:xfrm>
            <a:off x="2129577" y="2351088"/>
            <a:ext cx="1472666" cy="36512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7" name="CasellaDiTesto 73">
            <a:extLst>
              <a:ext uri="{FF2B5EF4-FFF2-40B4-BE49-F238E27FC236}">
                <a16:creationId xmlns:a16="http://schemas.microsoft.com/office/drawing/2014/main" id="{406BC316-764B-3A3F-4E85-05F47D30C428}"/>
              </a:ext>
            </a:extLst>
          </p:cNvPr>
          <p:cNvSpPr txBox="1"/>
          <p:nvPr/>
        </p:nvSpPr>
        <p:spPr>
          <a:xfrm>
            <a:off x="264008" y="1371496"/>
            <a:ext cx="5474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noProof="0" dirty="0"/>
              <a:t>A Numerical Model to simulate synthetic fluorescence maps was based on the physic principle and calibrated using the experimental collected data</a:t>
            </a:r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8289626F-9F0A-3866-F070-26797F216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pic>
        <p:nvPicPr>
          <p:cNvPr id="13" name="Picture 12" descr="DLR – Logo">
            <a:extLst>
              <a:ext uri="{FF2B5EF4-FFF2-40B4-BE49-F238E27FC236}">
                <a16:creationId xmlns:a16="http://schemas.microsoft.com/office/drawing/2014/main" id="{57754889-54E8-5D3B-9B6E-6A83015683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egnaposto data 3">
            <a:extLst>
              <a:ext uri="{FF2B5EF4-FFF2-40B4-BE49-F238E27FC236}">
                <a16:creationId xmlns:a16="http://schemas.microsoft.com/office/drawing/2014/main" id="{1FDF64C5-E69E-59E9-BA97-C72975045A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14" name="Segnaposto piè di pagina 4">
            <a:extLst>
              <a:ext uri="{FF2B5EF4-FFF2-40B4-BE49-F238E27FC236}">
                <a16:creationId xmlns:a16="http://schemas.microsoft.com/office/drawing/2014/main" id="{0F2B667C-8B61-AAF1-464D-4339A7816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2467558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6678B-6A90-771B-C3A0-1F892597E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9F6A8A32-C59F-5B12-F7EE-41A23EEB8F0D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6FDCEE65-693E-24E1-4AB9-205312034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12</a:t>
            </a:fld>
            <a:endParaRPr lang="en-GB" noProof="0" dirty="0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0A0E849D-A8B8-F516-A02C-85BC10840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SR-LIF and Deep-Learning Algorithms for measure of concentration agents – Results</a:t>
            </a:r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5B69AD43-3A9E-9EB8-1E7B-7ADE94162D3B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D18CFF6-11EF-BB04-D728-FCE15890E5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r="57"/>
          <a:stretch/>
        </p:blipFill>
        <p:spPr>
          <a:xfrm>
            <a:off x="6652326" y="1187137"/>
            <a:ext cx="5295135" cy="2441563"/>
          </a:xfrm>
          <a:prstGeom prst="rect">
            <a:avLst/>
          </a:prstGeom>
        </p:spPr>
      </p:pic>
      <p:grpSp>
        <p:nvGrpSpPr>
          <p:cNvPr id="7" name="Gruppo 10">
            <a:extLst>
              <a:ext uri="{FF2B5EF4-FFF2-40B4-BE49-F238E27FC236}">
                <a16:creationId xmlns:a16="http://schemas.microsoft.com/office/drawing/2014/main" id="{66DE42B0-EE53-CE3A-1376-EDD3F1FA1814}"/>
              </a:ext>
            </a:extLst>
          </p:cNvPr>
          <p:cNvGrpSpPr/>
          <p:nvPr/>
        </p:nvGrpSpPr>
        <p:grpSpPr>
          <a:xfrm>
            <a:off x="80685" y="1129100"/>
            <a:ext cx="6367278" cy="2779431"/>
            <a:chOff x="5645426" y="3603813"/>
            <a:chExt cx="6367278" cy="2779431"/>
          </a:xfrm>
        </p:grpSpPr>
        <p:pic>
          <p:nvPicPr>
            <p:cNvPr id="10" name="Immagine 6">
              <a:extLst>
                <a:ext uri="{FF2B5EF4-FFF2-40B4-BE49-F238E27FC236}">
                  <a16:creationId xmlns:a16="http://schemas.microsoft.com/office/drawing/2014/main" id="{6F5B98AF-4FAE-758C-4DAB-41047A11B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5426" y="3709365"/>
              <a:ext cx="6364402" cy="2529266"/>
            </a:xfrm>
            <a:prstGeom prst="rect">
              <a:avLst/>
            </a:prstGeom>
          </p:spPr>
        </p:pic>
        <p:sp>
          <p:nvSpPr>
            <p:cNvPr id="11" name="Rettangolo 9">
              <a:extLst>
                <a:ext uri="{FF2B5EF4-FFF2-40B4-BE49-F238E27FC236}">
                  <a16:creationId xmlns:a16="http://schemas.microsoft.com/office/drawing/2014/main" id="{0DD6C76E-91B6-5ED9-9E00-F16D607AD1D7}"/>
                </a:ext>
              </a:extLst>
            </p:cNvPr>
            <p:cNvSpPr/>
            <p:nvPr/>
          </p:nvSpPr>
          <p:spPr>
            <a:xfrm>
              <a:off x="11429842" y="3603813"/>
              <a:ext cx="582862" cy="277943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pic>
        <p:nvPicPr>
          <p:cNvPr id="12" name="Picture 7">
            <a:extLst>
              <a:ext uri="{FF2B5EF4-FFF2-40B4-BE49-F238E27FC236}">
                <a16:creationId xmlns:a16="http://schemas.microsoft.com/office/drawing/2014/main" id="{ED539C14-61BE-8BAF-FBC4-DD688A3D7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8" r="7878"/>
          <a:stretch/>
        </p:blipFill>
        <p:spPr>
          <a:xfrm>
            <a:off x="6672582" y="4051365"/>
            <a:ext cx="5274879" cy="2184368"/>
          </a:xfrm>
          <a:prstGeom prst="rect">
            <a:avLst/>
          </a:prstGeom>
        </p:spPr>
      </p:pic>
      <p:sp>
        <p:nvSpPr>
          <p:cNvPr id="13" name="CasellaDiTesto 13">
            <a:extLst>
              <a:ext uri="{FF2B5EF4-FFF2-40B4-BE49-F238E27FC236}">
                <a16:creationId xmlns:a16="http://schemas.microsoft.com/office/drawing/2014/main" id="{39FFF872-B0F6-1EFA-6F23-50FA213669D8}"/>
              </a:ext>
            </a:extLst>
          </p:cNvPr>
          <p:cNvSpPr txBox="1"/>
          <p:nvPr/>
        </p:nvSpPr>
        <p:spPr>
          <a:xfrm>
            <a:off x="7397721" y="879272"/>
            <a:ext cx="3856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>
                <a:solidFill>
                  <a:srgbClr val="275317"/>
                </a:solidFill>
              </a:rPr>
              <a:t>Target vs. Predicted Concentration Values</a:t>
            </a:r>
          </a:p>
        </p:txBody>
      </p:sp>
      <p:sp>
        <p:nvSpPr>
          <p:cNvPr id="14" name="CasellaDiTesto 14">
            <a:extLst>
              <a:ext uri="{FF2B5EF4-FFF2-40B4-BE49-F238E27FC236}">
                <a16:creationId xmlns:a16="http://schemas.microsoft.com/office/drawing/2014/main" id="{E9B2FBE0-74DB-ECB1-919A-9068129ECFEC}"/>
              </a:ext>
            </a:extLst>
          </p:cNvPr>
          <p:cNvSpPr txBox="1"/>
          <p:nvPr/>
        </p:nvSpPr>
        <p:spPr>
          <a:xfrm>
            <a:off x="7439750" y="3730056"/>
            <a:ext cx="3856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>
                <a:solidFill>
                  <a:srgbClr val="275317"/>
                </a:solidFill>
              </a:rPr>
              <a:t>Relative Error for Concentration Values</a:t>
            </a:r>
          </a:p>
        </p:txBody>
      </p:sp>
      <p:sp>
        <p:nvSpPr>
          <p:cNvPr id="15" name="CasellaDiTesto 15">
            <a:extLst>
              <a:ext uri="{FF2B5EF4-FFF2-40B4-BE49-F238E27FC236}">
                <a16:creationId xmlns:a16="http://schemas.microsoft.com/office/drawing/2014/main" id="{25CDC1FC-D45D-1289-94AC-7497DDA23A30}"/>
              </a:ext>
            </a:extLst>
          </p:cNvPr>
          <p:cNvSpPr txBox="1"/>
          <p:nvPr/>
        </p:nvSpPr>
        <p:spPr>
          <a:xfrm>
            <a:off x="207165" y="4179062"/>
            <a:ext cx="623792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noProof="0" dirty="0"/>
              <a:t>The obtained results underline different aspects: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/>
              <a:t>The SR-LIF permits a spectra normalisation by maximum ( or integral/average) without loss information about the concentration of agents, that implies we don’t need about source reference spectra;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/>
              <a:t>The technique investigated has an inside multi-technique approach, because the fluorescence maps contains in itself information about the absorption, that permits the classification and measurements.</a:t>
            </a:r>
          </a:p>
        </p:txBody>
      </p:sp>
      <p:pic>
        <p:nvPicPr>
          <p:cNvPr id="2" name="Immagine 8">
            <a:extLst>
              <a:ext uri="{FF2B5EF4-FFF2-40B4-BE49-F238E27FC236}">
                <a16:creationId xmlns:a16="http://schemas.microsoft.com/office/drawing/2014/main" id="{B60502F8-3F7B-3635-1589-3E9D16F7B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4210" y="134508"/>
            <a:ext cx="1916354" cy="562996"/>
          </a:xfrm>
          <a:prstGeom prst="rect">
            <a:avLst/>
          </a:prstGeom>
          <a:noFill/>
          <a:effectLst/>
        </p:spPr>
      </p:pic>
      <p:pic>
        <p:nvPicPr>
          <p:cNvPr id="6" name="Picture 5" descr="DLR – Logo">
            <a:extLst>
              <a:ext uri="{FF2B5EF4-FFF2-40B4-BE49-F238E27FC236}">
                <a16:creationId xmlns:a16="http://schemas.microsoft.com/office/drawing/2014/main" id="{A487B730-ABE7-213D-50C2-E9EFBCF0F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6" t="12454" r="17979" b="11261"/>
          <a:stretch/>
        </p:blipFill>
        <p:spPr bwMode="auto">
          <a:xfrm>
            <a:off x="11140564" y="-4975"/>
            <a:ext cx="1051436" cy="84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egnaposto data 3">
            <a:extLst>
              <a:ext uri="{FF2B5EF4-FFF2-40B4-BE49-F238E27FC236}">
                <a16:creationId xmlns:a16="http://schemas.microsoft.com/office/drawing/2014/main" id="{2293B0E2-338F-E0BE-0F2D-694BFC3C4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16" name="Segnaposto piè di pagina 4">
            <a:extLst>
              <a:ext uri="{FF2B5EF4-FFF2-40B4-BE49-F238E27FC236}">
                <a16:creationId xmlns:a16="http://schemas.microsoft.com/office/drawing/2014/main" id="{1C93179B-A239-B68E-6C33-B8A1CE2F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3534640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1A94-0520-E7B3-6441-47C8C07F3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67540CC9-CF11-A464-78F9-9597011DBF10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D9DD8B7-86CB-568E-5F73-CE4AA00C2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C12EAE08-A911-0221-DFC5-7EB7B149A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13</a:t>
            </a:fld>
            <a:endParaRPr lang="en-GB" noProof="0" dirty="0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9DE9EB78-D704-0F72-2909-2482C1D2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160109"/>
            <a:ext cx="9160949" cy="469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8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Conclusions</a:t>
            </a:r>
          </a:p>
        </p:txBody>
      </p:sp>
      <p:sp>
        <p:nvSpPr>
          <p:cNvPr id="4" name="CasellaDiTesto 34">
            <a:extLst>
              <a:ext uri="{FF2B5EF4-FFF2-40B4-BE49-F238E27FC236}">
                <a16:creationId xmlns:a16="http://schemas.microsoft.com/office/drawing/2014/main" id="{335BF42A-0709-25FB-F052-8F1D728B2634}"/>
              </a:ext>
            </a:extLst>
          </p:cNvPr>
          <p:cNvSpPr txBox="1"/>
          <p:nvPr/>
        </p:nvSpPr>
        <p:spPr>
          <a:xfrm>
            <a:off x="6253318" y="4060365"/>
            <a:ext cx="5731513" cy="21031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n-GB" sz="2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Limits: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most frequent limit in the ML and DL application is the dataset’s dimensions.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Unfortunately for some AI’s application to the </a:t>
            </a:r>
            <a:r>
              <a:rPr kumimoji="0" lang="en-GB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CBRNe’s</a:t>
            </a: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Threats the experimental validation remain at this moment the greatest limit for different reasons</a:t>
            </a:r>
            <a:r>
              <a:rPr lang="en-GB" noProof="0" dirty="0">
                <a:latin typeface="Calibri" panose="020F0502020204030204"/>
              </a:rPr>
              <a:t>.</a:t>
            </a:r>
            <a:endParaRPr kumimoji="0" lang="en-GB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6EC751-BDB7-A4CF-AA8B-7989EA4F17A7}"/>
              </a:ext>
            </a:extLst>
          </p:cNvPr>
          <p:cNvSpPr txBox="1"/>
          <p:nvPr/>
        </p:nvSpPr>
        <p:spPr>
          <a:xfrm>
            <a:off x="6253318" y="1313070"/>
            <a:ext cx="573151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Application of AI algorithms, in particular a Deep Learning methodology, for the application to Radiological and Nuclear Threats show good perspective in the addressing of different problem that can be linked with the necessity to identify a source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CFFCF7A6-344A-FD57-360A-282886CAB2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0D6B01A5-9E27-743E-DA2D-8C8FD829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10" name="CasellaDiTesto 34">
            <a:extLst>
              <a:ext uri="{FF2B5EF4-FFF2-40B4-BE49-F238E27FC236}">
                <a16:creationId xmlns:a16="http://schemas.microsoft.com/office/drawing/2014/main" id="{397CC584-D74C-E9B8-A5C3-DF2EF874D472}"/>
              </a:ext>
            </a:extLst>
          </p:cNvPr>
          <p:cNvSpPr txBox="1"/>
          <p:nvPr/>
        </p:nvSpPr>
        <p:spPr>
          <a:xfrm>
            <a:off x="207475" y="832888"/>
            <a:ext cx="5731515" cy="55348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n-GB" sz="24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General Advantages and Perspectives: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 algorithms, including ML and DL, can be crucial in managing unconventional emergencies or industrial applications related to </a:t>
            </a:r>
            <a:r>
              <a:rPr kumimoji="0" lang="en-GB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CBRNe</a:t>
            </a: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threats.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first two works (PINN for calibration and SR-LIF), the potential of AI algorithms to address specific problems—also involving new techniques—related to the identification and measurement of </a:t>
            </a:r>
            <a:r>
              <a:rPr kumimoji="0" lang="en-GB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CBRNe</a:t>
            </a: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agents was demonstrated.</a:t>
            </a:r>
          </a:p>
          <a:p>
            <a:pPr marL="742950" lvl="1" indent="-285750"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Possible use of numerical and mathematical model to training the algorithm successively used for experimental application.</a:t>
            </a:r>
          </a:p>
          <a:p>
            <a:pPr marL="742950" lvl="1" indent="-285750"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Possibility to perform Data Augmentation.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/>
            </a:pP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last work (GDM problem), the feasibility of using AI algorithms to address a classical problems related to </a:t>
            </a:r>
            <a:r>
              <a:rPr kumimoji="0" lang="en-GB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CBRNe</a:t>
            </a:r>
            <a:r>
              <a:rPr kumimoji="0" lang="en-GB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threats was demonstrated from a numerical perspective.</a:t>
            </a:r>
          </a:p>
        </p:txBody>
      </p:sp>
    </p:spTree>
    <p:extLst>
      <p:ext uri="{BB962C8B-B14F-4D97-AF65-F5344CB8AC3E}">
        <p14:creationId xmlns:p14="http://schemas.microsoft.com/office/powerpoint/2010/main" val="4033858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A850C60-3E20-AB11-5BB5-17E6F0518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8477957-7E33-D2DB-6D7D-5642B2CFD5FC}"/>
              </a:ext>
            </a:extLst>
          </p:cNvPr>
          <p:cNvSpPr/>
          <p:nvPr/>
        </p:nvSpPr>
        <p:spPr>
          <a:xfrm>
            <a:off x="0" y="0"/>
            <a:ext cx="659080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6000" b="0" cap="none" spc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 for your attention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940383-6959-9E2C-264C-A71A6B00F5FE}"/>
              </a:ext>
            </a:extLst>
          </p:cNvPr>
          <p:cNvSpPr txBox="1"/>
          <p:nvPr/>
        </p:nvSpPr>
        <p:spPr>
          <a:xfrm>
            <a:off x="6085113" y="718068"/>
            <a:ext cx="3141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/>
              <a:t>Alessandro Puleio</a:t>
            </a:r>
          </a:p>
          <a:p>
            <a:pPr algn="ctr"/>
            <a:r>
              <a:rPr lang="en-GB" noProof="0" dirty="0"/>
              <a:t>alessandro.puleio@uniroma2.it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25E72B07-3F92-1255-F66A-1B4A16024E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62960611-12FB-7DCA-E711-C10F4F4C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B44A1D90-ED9E-635A-B5BE-238E96E9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14</a:t>
            </a:fld>
            <a:endParaRPr lang="en-GB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70C5DCD-D0F6-4CC3-3938-61BB31814E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575" b="-1423"/>
          <a:stretch>
            <a:fillRect/>
          </a:stretch>
        </p:blipFill>
        <p:spPr>
          <a:xfrm>
            <a:off x="4323607" y="1911927"/>
            <a:ext cx="7772400" cy="494607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A591087-568E-92B9-D4EC-6F71D4F71798}"/>
              </a:ext>
            </a:extLst>
          </p:cNvPr>
          <p:cNvSpPr txBox="1"/>
          <p:nvPr/>
        </p:nvSpPr>
        <p:spPr>
          <a:xfrm>
            <a:off x="241218" y="5183085"/>
            <a:ext cx="38777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noProof="0"/>
              <a:t>For the strength of the Pack is the Wolf, and the strength of the Wolf is the Pack</a:t>
            </a:r>
            <a:br>
              <a:rPr lang="en-GB" i="1" noProof="0"/>
            </a:br>
            <a:r>
              <a:rPr lang="en-GB" i="1" noProof="0"/>
              <a:t>The Law of the Jungle, The Second Jungle Book (1895) R. </a:t>
            </a:r>
            <a:r>
              <a:rPr lang="en-GB" i="1" noProof="0" dirty="0"/>
              <a:t>Kipling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6D07A7B-C314-2088-B794-A3D2FDF74722}"/>
              </a:ext>
            </a:extLst>
          </p:cNvPr>
          <p:cNvSpPr/>
          <p:nvPr/>
        </p:nvSpPr>
        <p:spPr>
          <a:xfrm>
            <a:off x="120608" y="2553569"/>
            <a:ext cx="4100698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6000" b="0" cap="none" spc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</a:p>
          <a:p>
            <a:pPr algn="ctr"/>
            <a:r>
              <a:rPr lang="en-GB" sz="3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those in the photo, and also to those who weren’t there</a:t>
            </a:r>
            <a:endParaRPr lang="en-GB" sz="2800" b="0" cap="none" spc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0635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3DAE705-F634-2CFE-66DB-DBAA4CC70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770E94B3-DAE6-6424-DC0D-E459875A466D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43099CF-7E74-6BFA-C762-826730284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BDBF7109-6215-464A-DB3F-2F260B1EF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13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eaLnBrk="1" hangingPunct="1"/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pPr eaLnBrk="1" hangingPunct="1"/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Introduction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9BBDC44C-150C-3629-AB1A-102DDA317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15</a:t>
            </a:fld>
            <a:endParaRPr lang="en-GB" noProof="0" dirty="0"/>
          </a:p>
        </p:txBody>
      </p:sp>
      <p:sp>
        <p:nvSpPr>
          <p:cNvPr id="6" name="CasellaDiTesto 34">
            <a:extLst>
              <a:ext uri="{FF2B5EF4-FFF2-40B4-BE49-F238E27FC236}">
                <a16:creationId xmlns:a16="http://schemas.microsoft.com/office/drawing/2014/main" id="{E8A3EF32-2660-2ECD-409F-770405BA325F}"/>
              </a:ext>
            </a:extLst>
          </p:cNvPr>
          <p:cNvSpPr txBox="1"/>
          <p:nvPr/>
        </p:nvSpPr>
        <p:spPr>
          <a:xfrm>
            <a:off x="207168" y="1073716"/>
            <a:ext cx="3753535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r>
              <a:rPr lang="en-GB" noProof="0" dirty="0"/>
              <a:t>Among the most widely used analysis techniques for the detection and measurement of hazardous agents are spectroscopy techniques: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Laser Induced Fluorescence Spectroscopy,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Raman Spectroscopy,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Laser Induced Breakdown Spectroscopy), etc.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5E08F6-B34F-0A98-13AA-3651BB2212BE}"/>
              </a:ext>
            </a:extLst>
          </p:cNvPr>
          <p:cNvSpPr txBox="1"/>
          <p:nvPr/>
        </p:nvSpPr>
        <p:spPr>
          <a:xfrm>
            <a:off x="207168" y="4030503"/>
            <a:ext cx="375353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800" noProof="0" dirty="0"/>
              <a:t>These techniques have normally the aims of: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noProof="0" dirty="0"/>
              <a:t>To identify and classify the presence of an agent, and/or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noProof="0" dirty="0"/>
              <a:t>To measure the quantity of an agent in a sample (e.g. the agent’s concentration).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572BED-CDDA-8AD7-B094-C99011105AAD}"/>
                  </a:ext>
                </a:extLst>
              </p:cNvPr>
              <p:cNvSpPr txBox="1"/>
              <p:nvPr/>
            </p:nvSpPr>
            <p:spPr>
              <a:xfrm>
                <a:off x="4272392" y="2167457"/>
                <a:ext cx="1606658" cy="4029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sSub>
                            <m:sSubPr>
                              <m:ctrlPr>
                                <a:rPr lang="en-GB" sz="24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noProof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GB" sz="24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</m:sSub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noProof="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572BED-CDDA-8AD7-B094-C99011105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392" y="2167457"/>
                <a:ext cx="1606658" cy="402995"/>
              </a:xfrm>
              <a:prstGeom prst="rect">
                <a:avLst/>
              </a:prstGeom>
              <a:blipFill>
                <a:blip r:embed="rId3"/>
                <a:stretch>
                  <a:fillRect l="-3937" r="-6299" b="-2121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540A7A-9EC3-F3BB-7270-292DF9C5647B}"/>
                  </a:ext>
                </a:extLst>
              </p:cNvPr>
              <p:cNvSpPr txBox="1"/>
              <p:nvPr/>
            </p:nvSpPr>
            <p:spPr>
              <a:xfrm>
                <a:off x="3960704" y="4831721"/>
                <a:ext cx="22300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4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GB" sz="2400" b="0" i="1" noProof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noProof="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540A7A-9EC3-F3BB-7270-292DF9C56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704" y="4831721"/>
                <a:ext cx="2230034" cy="369332"/>
              </a:xfrm>
              <a:prstGeom prst="rect">
                <a:avLst/>
              </a:prstGeom>
              <a:blipFill>
                <a:blip r:embed="rId4"/>
                <a:stretch>
                  <a:fillRect l="-2841" r="-3977" b="-333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A869FF3-25AE-D6AE-D7E7-B410F40A3968}"/>
              </a:ext>
            </a:extLst>
          </p:cNvPr>
          <p:cNvSpPr/>
          <p:nvPr/>
        </p:nvSpPr>
        <p:spPr>
          <a:xfrm>
            <a:off x="4421202" y="1189803"/>
            <a:ext cx="1309036" cy="3651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/>
              <a:t>Ideal Case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415629-1898-5379-9AD1-A4B8AA5F5AA7}"/>
              </a:ext>
            </a:extLst>
          </p:cNvPr>
          <p:cNvSpPr/>
          <p:nvPr/>
        </p:nvSpPr>
        <p:spPr>
          <a:xfrm>
            <a:off x="4421203" y="4143238"/>
            <a:ext cx="1309036" cy="3651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/>
              <a:t>Real Case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CBF387E-92E4-5D89-B1CF-A5FE6AD758D1}"/>
              </a:ext>
            </a:extLst>
          </p:cNvPr>
          <p:cNvSpPr/>
          <p:nvPr/>
        </p:nvSpPr>
        <p:spPr>
          <a:xfrm>
            <a:off x="10387981" y="2768870"/>
            <a:ext cx="1833008" cy="13202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noProof="0" dirty="0">
                <a:solidFill>
                  <a:srgbClr val="FF0000"/>
                </a:solidFill>
              </a:rPr>
              <a:t>Supervised Calibration </a:t>
            </a:r>
            <a:br>
              <a:rPr lang="en-GB" sz="2000" b="1" noProof="0" dirty="0">
                <a:solidFill>
                  <a:srgbClr val="FF0000"/>
                </a:solidFill>
              </a:rPr>
            </a:br>
            <a:r>
              <a:rPr lang="en-GB" sz="2000" b="1" noProof="0" dirty="0">
                <a:solidFill>
                  <a:srgbClr val="FF0000"/>
                </a:solidFill>
              </a:rPr>
              <a:t>(Controlled Experiments)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573E1CE0-553B-07DA-6495-30CC16488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7DD28ADF-F58C-7DA2-3346-C1966D48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4D3FB86-2C50-8BAF-B135-2D620383F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830" y="1270029"/>
            <a:ext cx="3974937" cy="2127688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ED8B6013-7CBD-050F-FFD7-06FBD38693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830" y="3888928"/>
            <a:ext cx="3981033" cy="2121592"/>
          </a:xfrm>
          <a:prstGeom prst="rect">
            <a:avLst/>
          </a:prstGeom>
        </p:spPr>
      </p:pic>
      <p:sp>
        <p:nvSpPr>
          <p:cNvPr id="16" name="Arrow: Curved Left 15">
            <a:extLst>
              <a:ext uri="{FF2B5EF4-FFF2-40B4-BE49-F238E27FC236}">
                <a16:creationId xmlns:a16="http://schemas.microsoft.com/office/drawing/2014/main" id="{4E3211E9-D00C-67DC-343B-7530E3918976}"/>
              </a:ext>
            </a:extLst>
          </p:cNvPr>
          <p:cNvSpPr/>
          <p:nvPr/>
        </p:nvSpPr>
        <p:spPr>
          <a:xfrm flipV="1">
            <a:off x="9967869" y="2598820"/>
            <a:ext cx="636021" cy="1697786"/>
          </a:xfrm>
          <a:prstGeom prst="curvedLeftArrow">
            <a:avLst/>
          </a:prstGeom>
          <a:solidFill>
            <a:srgbClr val="FB2828"/>
          </a:solidFill>
          <a:ln>
            <a:solidFill>
              <a:srgbClr val="FB28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75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4258FAE-5AF6-3917-A5D1-F3031A2C7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BAFA5283-41FF-D356-0808-0502F7982902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8DC27EA-2B2F-C472-98A1-961E8BC14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0CC214F9-C5B8-1C4D-EC6A-0054D4A7B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10900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The Physics Informed Neural Network’s Opportunities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28023D7A-55EF-E5D3-7B56-1402EDA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16</a:t>
            </a:fld>
            <a:endParaRPr lang="en-GB" noProof="0" dirty="0"/>
          </a:p>
        </p:txBody>
      </p:sp>
      <p:sp>
        <p:nvSpPr>
          <p:cNvPr id="6" name="CasellaDiTesto 34">
            <a:extLst>
              <a:ext uri="{FF2B5EF4-FFF2-40B4-BE49-F238E27FC236}">
                <a16:creationId xmlns:a16="http://schemas.microsoft.com/office/drawing/2014/main" id="{2DEB8F30-7433-6ACC-8A59-54ACA83EDBB0}"/>
              </a:ext>
            </a:extLst>
          </p:cNvPr>
          <p:cNvSpPr txBox="1"/>
          <p:nvPr/>
        </p:nvSpPr>
        <p:spPr>
          <a:xfrm>
            <a:off x="202945" y="1262189"/>
            <a:ext cx="3454655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r>
              <a:rPr lang="en-GB" sz="2400" b="1" noProof="0" dirty="0"/>
              <a:t>Physics-Informed Learning</a:t>
            </a:r>
          </a:p>
          <a:p>
            <a:r>
              <a:rPr lang="en-GB" noProof="0" dirty="0"/>
              <a:t>It is a deep learning approach in which the model’s training and learning can rely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physics and boundary conditions (physics-guided learning), 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noProof="0" dirty="0"/>
              <a:t>hybrid dataset and physics (physics-informed learning)</a:t>
            </a:r>
            <a:r>
              <a:rPr lang="en-GB" noProof="0" dirty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sellaDiTesto 34">
                <a:extLst>
                  <a:ext uri="{FF2B5EF4-FFF2-40B4-BE49-F238E27FC236}">
                    <a16:creationId xmlns:a16="http://schemas.microsoft.com/office/drawing/2014/main" id="{0A4F37F6-12CD-0E80-2063-FE93895CE566}"/>
                  </a:ext>
                </a:extLst>
              </p:cNvPr>
              <p:cNvSpPr txBox="1"/>
              <p:nvPr/>
            </p:nvSpPr>
            <p:spPr>
              <a:xfrm>
                <a:off x="17747" y="4801527"/>
                <a:ext cx="3857671" cy="1293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it-IT"/>
                </a:defPPr>
                <a:lvl1pPr>
                  <a:spcAft>
                    <a:spcPts val="600"/>
                  </a:spcAft>
                </a:lvl1pPr>
              </a:lstStyle>
              <a:p>
                <a:pPr algn="ctr"/>
                <a:r>
                  <a:rPr lang="en-GB" sz="2000" b="1" noProof="0" dirty="0"/>
                  <a:t>Physics Model </a:t>
                </a:r>
              </a:p>
              <a:p>
                <a:pPr algn="ctr"/>
                <a:r>
                  <a:rPr lang="en-GB" sz="2000" b="1" noProof="0" dirty="0"/>
                  <a:t>(multi-class and linear condition)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GB" sz="20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noProof="0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noProof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sz="2000" b="0" i="1" noProof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GB" sz="20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d>
                        <m:dPr>
                          <m:ctrlP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sSub>
                        <m:sSubPr>
                          <m:ctrlP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GB" sz="20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GB" sz="2000" b="0" i="1" noProof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GB" sz="2000" noProof="0" dirty="0"/>
              </a:p>
            </p:txBody>
          </p:sp>
        </mc:Choice>
        <mc:Fallback>
          <p:sp>
            <p:nvSpPr>
              <p:cNvPr id="18" name="CasellaDiTesto 34">
                <a:extLst>
                  <a:ext uri="{FF2B5EF4-FFF2-40B4-BE49-F238E27FC236}">
                    <a16:creationId xmlns:a16="http://schemas.microsoft.com/office/drawing/2014/main" id="{0A4F37F6-12CD-0E80-2063-FE93895CE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7" y="4801527"/>
                <a:ext cx="3857671" cy="1293303"/>
              </a:xfrm>
              <a:prstGeom prst="rect">
                <a:avLst/>
              </a:prstGeom>
              <a:blipFill>
                <a:blip r:embed="rId3"/>
                <a:stretch>
                  <a:fillRect t="-291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0" name="Picture 149">
            <a:extLst>
              <a:ext uri="{FF2B5EF4-FFF2-40B4-BE49-F238E27FC236}">
                <a16:creationId xmlns:a16="http://schemas.microsoft.com/office/drawing/2014/main" id="{D1465644-6284-7BCB-FEE5-9A4B88BA4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0684" y="3542097"/>
            <a:ext cx="1918390" cy="2797792"/>
          </a:xfrm>
          <a:prstGeom prst="rect">
            <a:avLst/>
          </a:prstGeom>
        </p:spPr>
      </p:pic>
      <p:sp>
        <p:nvSpPr>
          <p:cNvPr id="3" name="Segnaposto data 3">
            <a:extLst>
              <a:ext uri="{FF2B5EF4-FFF2-40B4-BE49-F238E27FC236}">
                <a16:creationId xmlns:a16="http://schemas.microsoft.com/office/drawing/2014/main" id="{10D9D878-21FF-6136-7B20-CFD1F50271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A2EA5F20-5AEC-0ACB-7BB8-4035B91F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8C837-974E-6573-9F1D-EC72B7BEB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0494" y="879737"/>
            <a:ext cx="7349759" cy="509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571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6940399-6F67-CD8F-9567-005864F8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66E7743-F0F4-51AC-FAB1-D9A408190364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2017B51-F3FF-1196-4940-D41C813B6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36BF9AC6-1684-B426-3E66-92C674CB6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1375"/>
            <a:ext cx="9517857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The Physics Informed Neural Network’s Applications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AE065A92-929F-BBDF-7F26-9BDB1053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17</a:t>
            </a:fld>
            <a:endParaRPr lang="en-GB" noProof="0" dirty="0"/>
          </a:p>
        </p:txBody>
      </p:sp>
      <p:sp>
        <p:nvSpPr>
          <p:cNvPr id="4" name="CasellaDiTesto 6">
            <a:extLst>
              <a:ext uri="{FF2B5EF4-FFF2-40B4-BE49-F238E27FC236}">
                <a16:creationId xmlns:a16="http://schemas.microsoft.com/office/drawing/2014/main" id="{25D4538D-6CBD-D161-AB65-2F276507BC44}"/>
              </a:ext>
            </a:extLst>
          </p:cNvPr>
          <p:cNvSpPr txBox="1"/>
          <p:nvPr/>
        </p:nvSpPr>
        <p:spPr>
          <a:xfrm>
            <a:off x="797284" y="988897"/>
            <a:ext cx="41372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Phase01</a:t>
            </a:r>
            <a:r>
              <a:rPr lang="en-GB" b="1" noProof="0" dirty="0"/>
              <a:t>: </a:t>
            </a:r>
            <a:r>
              <a:rPr lang="en-GB" sz="2000" b="1" u="sng" noProof="0" dirty="0"/>
              <a:t>Linear Conditions and/or in Single-Classes Samples’ Conditions</a:t>
            </a:r>
            <a:endParaRPr lang="en-GB" b="1" noProof="0" dirty="0"/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73301D5F-9759-73C2-01E8-F2A5D1A36C12}"/>
              </a:ext>
            </a:extLst>
          </p:cNvPr>
          <p:cNvSpPr txBox="1"/>
          <p:nvPr/>
        </p:nvSpPr>
        <p:spPr>
          <a:xfrm>
            <a:off x="6697380" y="988897"/>
            <a:ext cx="49874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Phase02</a:t>
            </a:r>
            <a:r>
              <a:rPr lang="en-GB" b="1" noProof="0" dirty="0"/>
              <a:t>: </a:t>
            </a:r>
            <a:r>
              <a:rPr lang="en-GB" sz="2000" b="1" u="sng" noProof="0" dirty="0"/>
              <a:t>Non-Linearity Conditions and/or in Multi-Classes Samples’ Conditions</a:t>
            </a:r>
            <a:endParaRPr lang="en-GB" b="1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33AC66-40ED-3FC7-45EE-91EE4718E5A5}"/>
              </a:ext>
            </a:extLst>
          </p:cNvPr>
          <p:cNvCxnSpPr>
            <a:cxnSpLocks/>
          </p:cNvCxnSpPr>
          <p:nvPr/>
        </p:nvCxnSpPr>
        <p:spPr>
          <a:xfrm>
            <a:off x="6096000" y="982766"/>
            <a:ext cx="0" cy="524277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E868E6E-A58B-8FC3-66F4-EA108A73B287}"/>
              </a:ext>
            </a:extLst>
          </p:cNvPr>
          <p:cNvSpPr/>
          <p:nvPr/>
        </p:nvSpPr>
        <p:spPr>
          <a:xfrm>
            <a:off x="5754305" y="1013585"/>
            <a:ext cx="771623" cy="720065"/>
          </a:xfrm>
          <a:prstGeom prst="rightArrow">
            <a:avLst>
              <a:gd name="adj1" fmla="val 50000"/>
              <a:gd name="adj2" fmla="val 5481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sellaDiTesto 34">
                <a:extLst>
                  <a:ext uri="{FF2B5EF4-FFF2-40B4-BE49-F238E27FC236}">
                    <a16:creationId xmlns:a16="http://schemas.microsoft.com/office/drawing/2014/main" id="{44110C4F-0A46-337D-8AB5-E409DB598634}"/>
                  </a:ext>
                </a:extLst>
              </p:cNvPr>
              <p:cNvSpPr txBox="1"/>
              <p:nvPr/>
            </p:nvSpPr>
            <p:spPr>
              <a:xfrm>
                <a:off x="239109" y="2005748"/>
                <a:ext cx="5515196" cy="44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it-IT"/>
                </a:defPPr>
                <a:lvl1pPr>
                  <a:spcAft>
                    <a:spcPts val="600"/>
                  </a:spcAft>
                </a:lvl1pPr>
              </a:lstStyle>
              <a:p>
                <a:r>
                  <a:rPr lang="en-GB" sz="2000" b="1" noProof="0" dirty="0"/>
                  <a:t>Physics Model: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GB" sz="2000" b="0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noProof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 noProof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GB" sz="2000" b="0" i="1" noProof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GB" sz="2000" b="0" i="1" noProof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d>
                      <m:d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sSub>
                      <m:sSub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sz="2000" b="0" i="1" noProof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0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000" b="0" i="1" noProof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en-GB" sz="2000" noProof="0" dirty="0"/>
              </a:p>
            </p:txBody>
          </p:sp>
        </mc:Choice>
        <mc:Fallback>
          <p:sp>
            <p:nvSpPr>
              <p:cNvPr id="14" name="CasellaDiTesto 34">
                <a:extLst>
                  <a:ext uri="{FF2B5EF4-FFF2-40B4-BE49-F238E27FC236}">
                    <a16:creationId xmlns:a16="http://schemas.microsoft.com/office/drawing/2014/main" id="{44110C4F-0A46-337D-8AB5-E409DB598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09" y="2005748"/>
                <a:ext cx="5515196" cy="446917"/>
              </a:xfrm>
              <a:prstGeom prst="rect">
                <a:avLst/>
              </a:prstGeom>
              <a:blipFill>
                <a:blip r:embed="rId3"/>
                <a:stretch>
                  <a:fillRect l="-1147" b="-1944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BC9C0676-4081-9E84-1F9A-FDF963803A4D}"/>
              </a:ext>
            </a:extLst>
          </p:cNvPr>
          <p:cNvGrpSpPr/>
          <p:nvPr/>
        </p:nvGrpSpPr>
        <p:grpSpPr>
          <a:xfrm>
            <a:off x="-24465" y="2605556"/>
            <a:ext cx="6157039" cy="1614050"/>
            <a:chOff x="28875" y="3200988"/>
            <a:chExt cx="6157039" cy="161405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Box 28">
                  <a:extLst>
                    <a:ext uri="{FF2B5EF4-FFF2-40B4-BE49-F238E27FC236}">
                      <a16:creationId xmlns:a16="http://schemas.microsoft.com/office/drawing/2014/main" id="{2524E288-9556-07E6-AB35-6D46B59B3B34}"/>
                    </a:ext>
                  </a:extLst>
                </p:cNvPr>
                <p:cNvSpPr txBox="1"/>
                <p:nvPr/>
              </p:nvSpPr>
              <p:spPr>
                <a:xfrm>
                  <a:off x="28875" y="3553307"/>
                  <a:ext cx="6048677" cy="67563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𝑳</m:t>
                            </m:r>
                            <m:r>
                              <a:rPr lang="en-GB" sz="14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𝒐𝒔𝒔</m:t>
                            </m:r>
                          </m:e>
                          <m:sub>
                            <m:r>
                              <a:rPr lang="en-GB" sz="1400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𝑺𝑪</m:t>
                            </m:r>
                          </m:sub>
                        </m:sSub>
                        <m:r>
                          <a:rPr lang="en-GB" sz="1400" b="1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𝒓𝒆𝒄</m:t>
                            </m:r>
                          </m:sub>
                        </m:sSub>
                        <m:r>
                          <a:rPr lang="en-GB" sz="1400" b="1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sSub>
                          <m:sSubPr>
                            <m:ctrlP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𝒓𝒆𝒈</m:t>
                            </m:r>
                          </m:sub>
                        </m:sSub>
                        <m:r>
                          <a:rPr lang="en-GB" sz="1400" b="1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GB" sz="1400" b="1" i="1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sz="1400" b="1" i="1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400" b="1" i="1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𝑰</m:t>
                                    </m:r>
                                    <m:d>
                                      <m:dPr>
                                        <m:ctrlP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𝝀</m:t>
                                        </m:r>
                                      </m:e>
                                    </m:d>
                                    <m:r>
                                      <a:rPr lang="en-GB" sz="1400" b="1" i="0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𝒄</m:t>
                                        </m:r>
                                      </m:e>
                                      <m:sub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𝒑</m:t>
                                        </m:r>
                                      </m:sub>
                                    </m:sSub>
                                    <m:r>
                                      <a:rPr lang="en-GB" sz="1400" b="1" i="0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𝑰</m:t>
                                        </m:r>
                                      </m:e>
                                      <m:sub>
                                        <m:r>
                                          <a:rPr lang="en-GB" sz="1400" b="1" i="0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𝟎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𝝀</m:t>
                                        </m:r>
                                      </m:e>
                                    </m:d>
                                    <m:r>
                                      <a:rPr lang="en-GB" sz="1400" b="1" i="0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𝑰</m:t>
                                        </m:r>
                                      </m:e>
                                      <m:sub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𝒑</m:t>
                                        </m:r>
                                        <m:r>
                                          <a:rPr lang="en-GB" sz="1400" b="1" i="0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𝝀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GB" sz="1400" b="1" i="0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nary>
                        <m:r>
                          <a:rPr lang="en-GB" sz="1400" b="1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GB" sz="1400" b="1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GB" sz="1400" b="1" i="1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sz="1400" b="1" i="1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𝒅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1400" b="1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400" b="1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𝑰</m:t>
                                            </m:r>
                                          </m:e>
                                          <m:sub>
                                            <m:r>
                                              <a:rPr lang="en-GB" sz="1400" b="1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𝒑</m:t>
                                            </m:r>
                                            <m:r>
                                              <a:rPr lang="en-GB" sz="1400" b="1" i="0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400" b="1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𝒃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𝒅</m:t>
                                        </m:r>
                                        <m:r>
                                          <a:rPr lang="en-GB" sz="1400" b="1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𝝀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GB" sz="1400" b="1" i="0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nary>
                      </m:oMath>
                    </m:oMathPara>
                  </a14:m>
                  <a:endParaRPr lang="en-GB" sz="1400" b="1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1" name="TextBox 28">
                  <a:extLst>
                    <a:ext uri="{FF2B5EF4-FFF2-40B4-BE49-F238E27FC236}">
                      <a16:creationId xmlns:a16="http://schemas.microsoft.com/office/drawing/2014/main" id="{2524E288-9556-07E6-AB35-6D46B59B3B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75" y="3553307"/>
                  <a:ext cx="6048677" cy="675634"/>
                </a:xfrm>
                <a:prstGeom prst="rect">
                  <a:avLst/>
                </a:prstGeom>
                <a:blipFill>
                  <a:blip r:embed="rId4"/>
                  <a:stretch>
                    <a:fillRect t="-94545" b="-150909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ECEA1C1-6F10-1626-6230-ED5DCBA522EC}"/>
                </a:ext>
              </a:extLst>
            </p:cNvPr>
            <p:cNvSpPr txBox="1"/>
            <p:nvPr/>
          </p:nvSpPr>
          <p:spPr>
            <a:xfrm>
              <a:off x="2191796" y="3200988"/>
              <a:ext cx="16098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b="1" noProof="0" dirty="0"/>
                <a:t>Loss Function:</a:t>
              </a:r>
              <a:endParaRPr lang="en-GB" noProof="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F9E2327-5CEC-5917-9902-627A58ECB260}"/>
                </a:ext>
              </a:extLst>
            </p:cNvPr>
            <p:cNvSpPr/>
            <p:nvPr/>
          </p:nvSpPr>
          <p:spPr>
            <a:xfrm>
              <a:off x="2171840" y="3580625"/>
              <a:ext cx="2441668" cy="6209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F75F0A-422F-1865-A7BC-2E0899D1ECE4}"/>
                </a:ext>
              </a:extLst>
            </p:cNvPr>
            <p:cNvSpPr txBox="1"/>
            <p:nvPr/>
          </p:nvSpPr>
          <p:spPr>
            <a:xfrm>
              <a:off x="2352030" y="4201622"/>
              <a:ext cx="21616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 dirty="0">
                  <a:solidFill>
                    <a:srgbClr val="FF0000"/>
                  </a:solidFill>
                </a:rPr>
                <a:t>Reconstruction Error</a:t>
              </a:r>
              <a:endParaRPr lang="en-GB" noProof="0" dirty="0">
                <a:solidFill>
                  <a:srgbClr val="FF0000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A8B29B-6125-96F6-9AD9-CC17CF392EF3}"/>
                </a:ext>
              </a:extLst>
            </p:cNvPr>
            <p:cNvSpPr/>
            <p:nvPr/>
          </p:nvSpPr>
          <p:spPr>
            <a:xfrm>
              <a:off x="4784829" y="3580625"/>
              <a:ext cx="1143531" cy="620997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7AF9A08-5013-18B8-CE76-C5C87AE9B640}"/>
                </a:ext>
              </a:extLst>
            </p:cNvPr>
            <p:cNvSpPr txBox="1"/>
            <p:nvPr/>
          </p:nvSpPr>
          <p:spPr>
            <a:xfrm>
              <a:off x="4613507" y="4168707"/>
              <a:ext cx="157240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 dirty="0">
                  <a:solidFill>
                    <a:srgbClr val="4472C4"/>
                  </a:solidFill>
                </a:rPr>
                <a:t>Regularisation Term</a:t>
              </a:r>
              <a:endParaRPr lang="en-GB" noProof="0" dirty="0">
                <a:solidFill>
                  <a:srgbClr val="4472C4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28">
                <a:extLst>
                  <a:ext uri="{FF2B5EF4-FFF2-40B4-BE49-F238E27FC236}">
                    <a16:creationId xmlns:a16="http://schemas.microsoft.com/office/drawing/2014/main" id="{999A774E-1E4D-59F2-0281-265437562C46}"/>
                  </a:ext>
                </a:extLst>
              </p:cNvPr>
              <p:cNvSpPr txBox="1"/>
              <p:nvPr/>
            </p:nvSpPr>
            <p:spPr>
              <a:xfrm>
                <a:off x="-2566" y="4208373"/>
                <a:ext cx="6098566" cy="15592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065338" indent="-2065338">
                  <a:spcAft>
                    <a:spcPts val="600"/>
                  </a:spcAft>
                </a:pPr>
                <a:r>
                  <a:rPr lang="en-GB" sz="1400" b="1" noProof="0" dirty="0">
                    <a:solidFill>
                      <a:schemeClr val="tx1"/>
                    </a:solidFill>
                  </a:rPr>
                  <a:t>Reconstruction Error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𝒓𝒆𝒄</m:t>
                        </m:r>
                      </m:sub>
                    </m:sSub>
                  </m:oMath>
                </a14:m>
                <a:r>
                  <a:rPr lang="en-GB" sz="1400" b="1" noProof="0" dirty="0">
                    <a:solidFill>
                      <a:schemeClr val="tx1"/>
                    </a:solidFill>
                  </a:rPr>
                  <a:t>): </a:t>
                </a:r>
                <a:r>
                  <a:rPr lang="en-GB" sz="1400" noProof="0" dirty="0">
                    <a:solidFill>
                      <a:schemeClr val="tx1"/>
                    </a:solidFill>
                  </a:rPr>
                  <a:t>it is th</a:t>
                </a:r>
                <a:r>
                  <a:rPr lang="en-GB" sz="1400" noProof="0" dirty="0"/>
                  <a:t>e MSE computation to compare the raw data with the ideal reconstructed one.</a:t>
                </a:r>
              </a:p>
              <a:p>
                <a:pPr marL="2065338" indent="-2065338">
                  <a:spcAft>
                    <a:spcPts val="600"/>
                  </a:spcAft>
                </a:pPr>
                <a:r>
                  <a:rPr lang="en-GB" sz="1400" b="1" noProof="0" dirty="0">
                    <a:solidFill>
                      <a:schemeClr val="tx1"/>
                    </a:solidFill>
                  </a:rPr>
                  <a:t>Regularisation Term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GB" sz="1400" b="1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𝒓𝒆</m:t>
                        </m:r>
                        <m:r>
                          <a:rPr lang="en-GB" sz="1400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</m:sSub>
                  </m:oMath>
                </a14:m>
                <a:r>
                  <a:rPr lang="en-GB" sz="1400" b="1" noProof="0" dirty="0">
                    <a:solidFill>
                      <a:schemeClr val="tx1"/>
                    </a:solidFill>
                  </a:rPr>
                  <a:t>):  </a:t>
                </a:r>
                <a:r>
                  <a:rPr lang="en-GB" sz="1400" noProof="0" dirty="0">
                    <a:solidFill>
                      <a:schemeClr val="tx1"/>
                    </a:solidFill>
                  </a:rPr>
                  <a:t>it is th</a:t>
                </a:r>
                <a:r>
                  <a:rPr lang="en-GB" sz="1400" noProof="0" dirty="0"/>
                  <a:t>e term that permits to reconstruct the background signal.</a:t>
                </a:r>
              </a:p>
              <a:p>
                <a:pPr marL="1616075" indent="-1616075"/>
                <a:r>
                  <a:rPr lang="en-GB" sz="1400" b="1" noProof="0" dirty="0">
                    <a:solidFill>
                      <a:schemeClr val="tx1"/>
                    </a:solidFill>
                  </a:rPr>
                  <a:t>Hyperparameter (</a:t>
                </a:r>
                <a14:m>
                  <m:oMath xmlns:m="http://schemas.openxmlformats.org/officeDocument/2006/math">
                    <m:r>
                      <a:rPr lang="en-GB" sz="1400" b="1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GB" sz="1400" b="1" noProof="0" dirty="0">
                    <a:solidFill>
                      <a:schemeClr val="tx1"/>
                    </a:solidFill>
                  </a:rPr>
                  <a:t>):  </a:t>
                </a:r>
                <a:r>
                  <a:rPr lang="en-GB" sz="1400" noProof="0" dirty="0">
                    <a:solidFill>
                      <a:schemeClr val="tx1"/>
                    </a:solidFill>
                  </a:rPr>
                  <a:t>it is a </a:t>
                </a:r>
                <a:r>
                  <a:rPr lang="en-GB" sz="1400" noProof="0" dirty="0"/>
                  <a:t>regularisation’s term iteratively computed to improve the performances in background signal reconstruction.</a:t>
                </a:r>
              </a:p>
            </p:txBody>
          </p:sp>
        </mc:Choice>
        <mc:Fallback>
          <p:sp>
            <p:nvSpPr>
              <p:cNvPr id="6" name="TextBox 28">
                <a:extLst>
                  <a:ext uri="{FF2B5EF4-FFF2-40B4-BE49-F238E27FC236}">
                    <a16:creationId xmlns:a16="http://schemas.microsoft.com/office/drawing/2014/main" id="{999A774E-1E4D-59F2-0281-265437562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66" y="4208373"/>
                <a:ext cx="6098566" cy="1559273"/>
              </a:xfrm>
              <a:prstGeom prst="rect">
                <a:avLst/>
              </a:prstGeom>
              <a:blipFill>
                <a:blip r:embed="rId5"/>
                <a:stretch>
                  <a:fillRect l="-416" t="-806" r="-416" b="-32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E80A5644-DDAA-AF03-20AD-8C5CB1A06067}"/>
              </a:ext>
            </a:extLst>
          </p:cNvPr>
          <p:cNvSpPr txBox="1"/>
          <p:nvPr/>
        </p:nvSpPr>
        <p:spPr>
          <a:xfrm>
            <a:off x="6275975" y="4160714"/>
            <a:ext cx="5329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noProof="0" dirty="0"/>
              <a:t>External Non-Linearity cases (sensors’ behaviours):</a:t>
            </a:r>
            <a:endParaRPr lang="en-GB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52DF49-F561-9F03-1A0D-DE35841B6CB3}"/>
              </a:ext>
            </a:extLst>
          </p:cNvPr>
          <p:cNvSpPr txBox="1"/>
          <p:nvPr/>
        </p:nvSpPr>
        <p:spPr>
          <a:xfrm>
            <a:off x="6275971" y="2038014"/>
            <a:ext cx="5329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noProof="0" dirty="0"/>
              <a:t>Intrinsic Non-Linearity cases (concentrations’ effects):</a:t>
            </a:r>
            <a:endParaRPr lang="en-GB" noProof="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FF5E6BC-9254-8598-8242-49CB7A69EA07}"/>
              </a:ext>
            </a:extLst>
          </p:cNvPr>
          <p:cNvGrpSpPr/>
          <p:nvPr/>
        </p:nvGrpSpPr>
        <p:grpSpPr>
          <a:xfrm>
            <a:off x="6275971" y="2548383"/>
            <a:ext cx="5783443" cy="1481833"/>
            <a:chOff x="6275971" y="2574023"/>
            <a:chExt cx="5783443" cy="148183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EF381E2-FEF4-D9E3-3CF2-A767D90E8B51}"/>
                </a:ext>
              </a:extLst>
            </p:cNvPr>
            <p:cNvGrpSpPr/>
            <p:nvPr/>
          </p:nvGrpSpPr>
          <p:grpSpPr>
            <a:xfrm>
              <a:off x="6275971" y="2574023"/>
              <a:ext cx="5626774" cy="828432"/>
              <a:chOff x="6377740" y="3039476"/>
              <a:chExt cx="5626774" cy="828432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3" name="CasellaDiTesto 28">
                    <a:extLst>
                      <a:ext uri="{FF2B5EF4-FFF2-40B4-BE49-F238E27FC236}">
                        <a16:creationId xmlns:a16="http://schemas.microsoft.com/office/drawing/2014/main" id="{6AD9B3DD-BEC1-F4AC-E3BC-241D27B2F381}"/>
                      </a:ext>
                    </a:extLst>
                  </p:cNvPr>
                  <p:cNvSpPr txBox="1"/>
                  <p:nvPr/>
                </p:nvSpPr>
                <p:spPr>
                  <a:xfrm>
                    <a:off x="6377740" y="3039476"/>
                    <a:ext cx="5626774" cy="8284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  <m:r>
                                <a:rPr lang="en-GB" sz="1400" b="1" i="1" noProof="0" smtClean="0">
                                  <a:latin typeface="Cambria Math" panose="02040503050406030204" pitchFamily="18" charset="0"/>
                                </a:rPr>
                                <m:t>𝒐𝒔𝒔</m:t>
                              </m:r>
                            </m:e>
                            <m:sub>
                              <m:r>
                                <a:rPr lang="en-GB" sz="1400" b="1" i="0" noProof="0" smtClean="0">
                                  <a:latin typeface="Cambria Math" panose="02040503050406030204" pitchFamily="18" charset="0"/>
                                </a:rPr>
                                <m:t>𝐌𝐂</m:t>
                              </m:r>
                              <m:r>
                                <a:rPr lang="en-GB" sz="1400" b="1" i="0" noProof="0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  <m:sSub>
                                <m:sSubPr>
                                  <m:ctrlP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  <m:t>𝑳</m:t>
                                  </m:r>
                                </m:e>
                                <m:sub>
                                  <m:r>
                                    <a:rPr lang="en-GB" sz="1400" b="1" i="0" noProof="0" smtClean="0">
                                      <a:latin typeface="Cambria Math" panose="02040503050406030204" pitchFamily="18" charset="0"/>
                                    </a:rPr>
                                    <m:t>𝐈𝐧𝐭</m:t>
                                  </m:r>
                                  <m:r>
                                    <a:rPr lang="en-GB" sz="1400" b="1" i="0" noProof="0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</m:sub>
                              </m:sSub>
                              <m:r>
                                <a:rPr lang="en-GB" sz="1400" b="1" i="1" noProof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GB" sz="1400" b="1" i="0" noProof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b="1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400" b="1" i="1" noProof="0">
                                          <a:latin typeface="Cambria Math" panose="02040503050406030204" pitchFamily="18" charset="0"/>
                                        </a:rPr>
                                        <m:t>𝑰</m:t>
                                      </m:r>
                                      <m:d>
                                        <m:dPr>
                                          <m:ctrlP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𝝀</m:t>
                                          </m:r>
                                        </m:e>
                                      </m:d>
                                      <m:r>
                                        <a:rPr lang="en-GB" sz="1400" b="1" i="0" noProof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nary>
                                        <m:naryPr>
                                          <m:chr m:val="∑"/>
                                          <m:limLoc m:val="undOvr"/>
                                          <m:ctrlP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𝒋</m:t>
                                          </m:r>
                                          <m:r>
                                            <a:rPr lang="en-GB" sz="1400" b="1" noProof="0">
                                              <a:latin typeface="Cambria Math" panose="02040503050406030204" pitchFamily="18" charset="0"/>
                                            </a:rPr>
                                            <m:t>=</m:t>
                                          </m:r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𝟏</m:t>
                                          </m:r>
                                        </m:sub>
                                        <m:sup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𝑵</m:t>
                                          </m:r>
                                        </m:sup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14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4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𝒈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𝒋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𝒄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𝒑</m:t>
                                                  </m:r>
                                                  <m:r>
                                                    <a:rPr lang="en-GB" sz="1400" b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𝒋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GB" sz="14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𝝀</m:t>
                                              </m:r>
                                              <m:r>
                                                <a:rPr lang="en-GB" sz="1400" b="1" i="1" noProof="0" smtClean="0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e>
                                          </m:d>
                                          <m:r>
                                            <a:rPr lang="en-GB" sz="1400" b="1" noProof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𝑰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𝒑</m:t>
                                              </m:r>
                                              <m:r>
                                                <a:rPr lang="en-GB" sz="1400" b="1" noProof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𝒃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𝝀</m:t>
                                              </m:r>
                                            </m:e>
                                          </m:d>
                                        </m:e>
                                      </m:nary>
                                    </m:e>
                                  </m:d>
                                </m:e>
                                <m:sup>
                                  <m:r>
                                    <a:rPr lang="en-GB" sz="1400" b="1" i="0" noProof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  <m:r>
                            <a:rPr lang="en-GB" sz="1400" b="1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400" b="1" i="1" noProof="0">
                              <a:latin typeface="Cambria Math" panose="02040503050406030204" pitchFamily="18" charset="0"/>
                            </a:rPr>
                            <m:t>𝜶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b="1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𝒅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𝑰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𝒑</m:t>
                                              </m:r>
                                              <m:r>
                                                <a:rPr lang="en-GB" sz="1400" b="1" i="0" noProof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𝒃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𝒅</m:t>
                                          </m:r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𝝀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GB" sz="1400" b="1" i="0" noProof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oMath>
                      </m:oMathPara>
                    </a14:m>
                    <a:endParaRPr lang="en-GB" sz="1400" b="1" noProof="0"/>
                  </a:p>
                </p:txBody>
              </p:sp>
            </mc:Choice>
            <mc:Fallback>
              <p:sp>
                <p:nvSpPr>
                  <p:cNvPr id="13" name="CasellaDiTesto 28">
                    <a:extLst>
                      <a:ext uri="{FF2B5EF4-FFF2-40B4-BE49-F238E27FC236}">
                        <a16:creationId xmlns:a16="http://schemas.microsoft.com/office/drawing/2014/main" id="{6AD9B3DD-BEC1-F4AC-E3BC-241D27B2F38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7740" y="3039476"/>
                    <a:ext cx="5626774" cy="8284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66667" b="-121212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A5FAE79-A126-CE2E-FA4C-B86CDECB7400}"/>
                  </a:ext>
                </a:extLst>
              </p:cNvPr>
              <p:cNvSpPr/>
              <p:nvPr/>
            </p:nvSpPr>
            <p:spPr>
              <a:xfrm>
                <a:off x="8820150" y="3273378"/>
                <a:ext cx="904875" cy="436668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noProof="0"/>
                  <a:t>&lt;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F2E523C-23F3-B70F-166B-3B895E0B903B}"/>
                  </a:ext>
                </a:extLst>
              </p:cNvPr>
              <p:cNvSpPr/>
              <p:nvPr/>
            </p:nvSpPr>
            <p:spPr>
              <a:xfrm>
                <a:off x="7700149" y="3071163"/>
                <a:ext cx="2958577" cy="79674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2F41708-B39D-16EC-6BB0-6CCAC759A8BB}"/>
                  </a:ext>
                </a:extLst>
              </p:cNvPr>
              <p:cNvSpPr/>
              <p:nvPr/>
            </p:nvSpPr>
            <p:spPr>
              <a:xfrm>
                <a:off x="10768826" y="3071162"/>
                <a:ext cx="1212309" cy="796745"/>
              </a:xfrm>
              <a:prstGeom prst="rect">
                <a:avLst/>
              </a:prstGeom>
              <a:noFill/>
              <a:ln w="28575"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EDEB613-0538-698F-E994-36B00BF46030}"/>
                </a:ext>
              </a:extLst>
            </p:cNvPr>
            <p:cNvSpPr txBox="1"/>
            <p:nvPr/>
          </p:nvSpPr>
          <p:spPr>
            <a:xfrm>
              <a:off x="8110278" y="3428333"/>
              <a:ext cx="21616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>
                  <a:solidFill>
                    <a:srgbClr val="FF0000"/>
                  </a:solidFill>
                </a:rPr>
                <a:t>Reconstruction Error</a:t>
              </a:r>
              <a:endParaRPr lang="en-GB" noProof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E2EE2C8-DA81-AFAE-5359-F505517ECE09}"/>
                </a:ext>
              </a:extLst>
            </p:cNvPr>
            <p:cNvSpPr txBox="1"/>
            <p:nvPr/>
          </p:nvSpPr>
          <p:spPr>
            <a:xfrm>
              <a:off x="10487007" y="3409525"/>
              <a:ext cx="157240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>
                  <a:solidFill>
                    <a:srgbClr val="4472C4"/>
                  </a:solidFill>
                </a:rPr>
                <a:t>Regularisation Term</a:t>
              </a:r>
              <a:endParaRPr lang="en-GB" noProof="0">
                <a:solidFill>
                  <a:srgbClr val="4472C4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F7BB98-B813-5462-68FA-B9FF5868CD20}"/>
              </a:ext>
            </a:extLst>
          </p:cNvPr>
          <p:cNvGrpSpPr/>
          <p:nvPr/>
        </p:nvGrpSpPr>
        <p:grpSpPr>
          <a:xfrm>
            <a:off x="6091687" y="4670919"/>
            <a:ext cx="6180540" cy="1595882"/>
            <a:chOff x="6091687" y="4585461"/>
            <a:chExt cx="6180540" cy="159588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BD1E0C0-B829-62AA-F1C3-6F87537593C3}"/>
                </a:ext>
              </a:extLst>
            </p:cNvPr>
            <p:cNvGrpSpPr/>
            <p:nvPr/>
          </p:nvGrpSpPr>
          <p:grpSpPr>
            <a:xfrm>
              <a:off x="6091687" y="4585461"/>
              <a:ext cx="6096000" cy="945131"/>
              <a:chOff x="6143127" y="4801211"/>
              <a:chExt cx="6096000" cy="945131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" name="CasellaDiTesto 28">
                    <a:extLst>
                      <a:ext uri="{FF2B5EF4-FFF2-40B4-BE49-F238E27FC236}">
                        <a16:creationId xmlns:a16="http://schemas.microsoft.com/office/drawing/2014/main" id="{3907FE11-8CE9-50A4-DC13-ADC687E3A749}"/>
                      </a:ext>
                    </a:extLst>
                  </p:cNvPr>
                  <p:cNvSpPr txBox="1"/>
                  <p:nvPr/>
                </p:nvSpPr>
                <p:spPr>
                  <a:xfrm>
                    <a:off x="6143127" y="4801211"/>
                    <a:ext cx="6096000" cy="9451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  <m:r>
                                <a:rPr lang="en-GB" sz="1400" b="1" i="1" noProof="0" smtClean="0">
                                  <a:latin typeface="Cambria Math" panose="02040503050406030204" pitchFamily="18" charset="0"/>
                                </a:rPr>
                                <m:t>𝒐𝒔𝒔</m:t>
                              </m:r>
                            </m:e>
                            <m:sub>
                              <m:r>
                                <a:rPr lang="en-GB" sz="1400" b="1" i="1" noProof="0" smtClean="0">
                                  <a:latin typeface="Cambria Math" panose="02040503050406030204" pitchFamily="18" charset="0"/>
                                </a:rPr>
                                <m:t>𝑴𝑪</m:t>
                              </m:r>
                              <m:r>
                                <a:rPr lang="en-GB" sz="1400" b="1" i="1" noProof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  <m:sSub>
                                <m:sSubPr>
                                  <m:ctrlP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  <m:t>𝑳</m:t>
                                  </m:r>
                                </m:e>
                                <m:sub>
                                  <m:r>
                                    <a:rPr lang="en-GB" sz="1400" b="1" i="1" noProof="0" smtClean="0">
                                      <a:latin typeface="Cambria Math" panose="02040503050406030204" pitchFamily="18" charset="0"/>
                                    </a:rPr>
                                    <m:t>𝑬𝒙𝒕</m:t>
                                  </m:r>
                                </m:sub>
                              </m:sSub>
                              <m:r>
                                <a:rPr lang="en-GB" sz="1400" b="1" i="1" noProof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  <m:r>
                            <a:rPr lang="en-GB" sz="1400" b="1" i="0" noProof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b="1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400" b="1" i="1" noProof="0">
                                          <a:latin typeface="Cambria Math" panose="02040503050406030204" pitchFamily="18" charset="0"/>
                                        </a:rPr>
                                        <m:t>𝑰</m:t>
                                      </m:r>
                                      <m:d>
                                        <m:dPr>
                                          <m:ctrlP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𝝀</m:t>
                                          </m:r>
                                        </m:e>
                                      </m:d>
                                      <m:r>
                                        <a:rPr lang="en-GB" sz="1400" b="1" i="0" noProof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1400" b="1" i="1" noProof="0">
                                          <a:latin typeface="Cambria Math" panose="02040503050406030204" pitchFamily="18" charset="0"/>
                                        </a:rPr>
                                        <m:t>𝒇</m:t>
                                      </m:r>
                                      <m:d>
                                        <m:dPr>
                                          <m:ctrlP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nary>
                                            <m:naryPr>
                                              <m:chr m:val="∑"/>
                                              <m:limLoc m:val="undOvr"/>
                                              <m:ctrlP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𝒋</m:t>
                                              </m:r>
                                              <m:r>
                                                <a:rPr lang="en-GB" sz="1400" b="1" i="0" noProof="0">
                                                  <a:latin typeface="Cambria Math" panose="02040503050406030204" pitchFamily="18" charset="0"/>
                                                </a:rPr>
                                                <m:t>=</m:t>
                                              </m:r>
                                              <m:r>
                                                <a:rPr lang="en-GB" sz="1400" b="1" i="0" noProof="0">
                                                  <a:latin typeface="Cambria Math" panose="02040503050406030204" pitchFamily="18" charset="0"/>
                                                </a:rPr>
                                                <m:t>𝟏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𝑵</m:t>
                                              </m:r>
                                            </m:sup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𝑰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sz="1400" b="1" i="1" noProof="0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𝟎</m:t>
                                                  </m:r>
                                                  <m:r>
                                                    <a:rPr lang="en-GB" sz="1400" b="1" i="1" noProof="0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𝒋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GB" sz="1400" b="1" i="1" noProof="0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GB" sz="1400" b="1" i="1" noProof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𝒄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GB" sz="1400" b="1" i="1" noProof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𝒑</m:t>
                                                      </m:r>
                                                      <m:r>
                                                        <a:rPr lang="en-GB" sz="1400" b="1" noProof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,</m:t>
                                                      </m:r>
                                                      <m:r>
                                                        <a:rPr lang="en-GB" sz="1400" b="1" i="1" noProof="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𝒋</m:t>
                                                      </m:r>
                                                    </m:sub>
                                                  </m:sSub>
                                                  <m:r>
                                                    <a:rPr lang="en-GB" sz="1400" b="1" i="1" noProof="0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𝝀</m:t>
                                                  </m:r>
                                                  <m:r>
                                                    <a:rPr lang="en-GB" sz="1400" b="1" i="1" noProof="0" smtClean="0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 </m:t>
                                                  </m:r>
                                                </m:e>
                                              </m:d>
                                              <m:r>
                                                <a:rPr lang="en-GB" sz="1400" b="1" i="0" noProof="0">
                                                  <a:latin typeface="Cambria Math" panose="02040503050406030204" pitchFamily="18" charset="0"/>
                                                </a:rPr>
                                                <m:t>+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𝑰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𝒑</m:t>
                                                  </m:r>
                                                  <m:r>
                                                    <a:rPr lang="en-GB" sz="1400" b="1" i="0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𝒃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400" b="1" i="1" noProof="0">
                                                      <a:latin typeface="Cambria Math" panose="02040503050406030204" pitchFamily="18" charset="0"/>
                                                    </a:rPr>
                                                    <m:t>𝝀</m:t>
                                                  </m:r>
                                                </m:e>
                                              </m:d>
                                            </m:e>
                                          </m:nary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GB" sz="1400" b="1" i="0" noProof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  <m:r>
                            <a:rPr lang="en-GB" sz="1400" b="1" i="0" noProof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1400" b="1" i="1" noProof="0">
                              <a:latin typeface="Cambria Math" panose="02040503050406030204" pitchFamily="18" charset="0"/>
                            </a:rPr>
                            <m:t>𝜶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sz="1400" b="1" i="1" noProof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1400" b="1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400" b="1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𝒅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𝑰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𝒑</m:t>
                                              </m:r>
                                              <m:r>
                                                <a:rPr lang="en-GB" sz="1400" b="1" i="0" noProof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GB" sz="1400" b="1" i="1" noProof="0">
                                                  <a:latin typeface="Cambria Math" panose="02040503050406030204" pitchFamily="18" charset="0"/>
                                                </a:rPr>
                                                <m:t>𝒃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𝒅</m:t>
                                          </m:r>
                                          <m:r>
                                            <a:rPr lang="en-GB" sz="1400" b="1" i="1" noProof="0">
                                              <a:latin typeface="Cambria Math" panose="02040503050406030204" pitchFamily="18" charset="0"/>
                                            </a:rPr>
                                            <m:t>𝝀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GB" sz="1400" b="1" i="0" noProof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nary>
                        </m:oMath>
                      </m:oMathPara>
                    </a14:m>
                    <a:endParaRPr lang="en-GB" sz="1400" b="1" noProof="0"/>
                  </a:p>
                </p:txBody>
              </p:sp>
            </mc:Choice>
            <mc:Fallback>
              <p:sp>
                <p:nvSpPr>
                  <p:cNvPr id="12" name="CasellaDiTesto 28">
                    <a:extLst>
                      <a:ext uri="{FF2B5EF4-FFF2-40B4-BE49-F238E27FC236}">
                        <a16:creationId xmlns:a16="http://schemas.microsoft.com/office/drawing/2014/main" id="{3907FE11-8CE9-50A4-DC13-ADC687E3A7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43127" y="4801211"/>
                    <a:ext cx="6096000" cy="94513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52632" b="-97368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AE687F8-73C6-5F52-8D48-DB63D6628B19}"/>
                  </a:ext>
                </a:extLst>
              </p:cNvPr>
              <p:cNvSpPr/>
              <p:nvPr/>
            </p:nvSpPr>
            <p:spPr>
              <a:xfrm>
                <a:off x="8360284" y="5112044"/>
                <a:ext cx="166877" cy="436668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CBBF976-873B-7A6A-28B8-E25E69FA0C31}"/>
                  </a:ext>
                </a:extLst>
              </p:cNvPr>
              <p:cNvSpPr/>
              <p:nvPr/>
            </p:nvSpPr>
            <p:spPr>
              <a:xfrm>
                <a:off x="7419974" y="4807158"/>
                <a:ext cx="3438525" cy="939184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C403F34-A959-0640-A59B-71113314BB6C}"/>
                  </a:ext>
                </a:extLst>
              </p:cNvPr>
              <p:cNvSpPr/>
              <p:nvPr/>
            </p:nvSpPr>
            <p:spPr>
              <a:xfrm>
                <a:off x="11027580" y="4807158"/>
                <a:ext cx="1117291" cy="939184"/>
              </a:xfrm>
              <a:prstGeom prst="rect">
                <a:avLst/>
              </a:prstGeom>
              <a:noFill/>
              <a:ln w="28575">
                <a:solidFill>
                  <a:srgbClr val="4472C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noProof="0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0336FB-C96A-80A5-35EC-6102478A7CB0}"/>
                </a:ext>
              </a:extLst>
            </p:cNvPr>
            <p:cNvSpPr txBox="1"/>
            <p:nvPr/>
          </p:nvSpPr>
          <p:spPr>
            <a:xfrm>
              <a:off x="8058838" y="5574138"/>
              <a:ext cx="21616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>
                  <a:solidFill>
                    <a:srgbClr val="FF0000"/>
                  </a:solidFill>
                </a:rPr>
                <a:t>Reconstruction Error</a:t>
              </a:r>
              <a:endParaRPr lang="en-GB" noProof="0">
                <a:solidFill>
                  <a:srgbClr val="FF0000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437342-6CD3-7163-FA3B-02D951FD23D8}"/>
                </a:ext>
              </a:extLst>
            </p:cNvPr>
            <p:cNvSpPr txBox="1"/>
            <p:nvPr/>
          </p:nvSpPr>
          <p:spPr>
            <a:xfrm>
              <a:off x="10699820" y="5535012"/>
              <a:ext cx="157240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>
                  <a:solidFill>
                    <a:srgbClr val="4472C4"/>
                  </a:solidFill>
                </a:rPr>
                <a:t>Regularisation Term</a:t>
              </a:r>
              <a:endParaRPr lang="en-GB" noProof="0">
                <a:solidFill>
                  <a:srgbClr val="4472C4"/>
                </a:solidFill>
              </a:endParaRPr>
            </a:p>
          </p:txBody>
        </p:sp>
      </p:grp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8E53609B-25D4-AF8D-5FD9-56E831E40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24" name="Segnaposto piè di pagina 4">
            <a:extLst>
              <a:ext uri="{FF2B5EF4-FFF2-40B4-BE49-F238E27FC236}">
                <a16:creationId xmlns:a16="http://schemas.microsoft.com/office/drawing/2014/main" id="{3CC881FF-3C9E-B3DF-99E3-2AACE71B2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2322603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C435BC4-8777-45FB-8889-1EAF0566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D57637D9-8547-A7EE-3B01-53AAF977A8AD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116B518-B4C1-F803-BE41-44CE1B93E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76138A5D-9C90-426B-02F5-3630E9B3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Test and Results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C13CE337-7BBB-4C09-C0C4-5DC68A921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18</a:t>
            </a:fld>
            <a:endParaRPr lang="en-GB" noProof="0" dirty="0"/>
          </a:p>
        </p:txBody>
      </p:sp>
      <p:sp>
        <p:nvSpPr>
          <p:cNvPr id="3" name="CasellaDiTesto 6">
            <a:extLst>
              <a:ext uri="{FF2B5EF4-FFF2-40B4-BE49-F238E27FC236}">
                <a16:creationId xmlns:a16="http://schemas.microsoft.com/office/drawing/2014/main" id="{6737A5BB-5CD8-D8C7-186D-BF8155D924D2}"/>
              </a:ext>
            </a:extLst>
          </p:cNvPr>
          <p:cNvSpPr txBox="1"/>
          <p:nvPr/>
        </p:nvSpPr>
        <p:spPr>
          <a:xfrm>
            <a:off x="207168" y="844276"/>
            <a:ext cx="90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Phase01</a:t>
            </a:r>
            <a:r>
              <a:rPr lang="en-GB" b="1" noProof="0" dirty="0"/>
              <a:t>: </a:t>
            </a:r>
            <a:r>
              <a:rPr lang="en-GB" sz="2000" b="1" u="sng" noProof="0" dirty="0"/>
              <a:t>Linear Conditions and/or in Single-Classes Samples’ Conditions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53DC16-A2B5-0874-4E86-94C6B40B3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33" y="1368987"/>
            <a:ext cx="11882134" cy="4755292"/>
          </a:xfrm>
          <a:prstGeom prst="rect">
            <a:avLst/>
          </a:prstGeom>
        </p:spPr>
      </p:pic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DA2D450B-D37E-0789-41DE-35235E83E3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38287EB5-51FD-F510-4DB7-B668B818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4188049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E1FA902-CC62-3C04-1967-CC3FB6B43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C9309A6-1A01-7B46-E666-CC4DDB2056D3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4BB9763-C635-B780-20A2-1E09005D5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E99B2F08-D9D3-47FD-130B-6F137B098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Test and Results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12C7293B-C3C6-5E86-6132-754DCF8E9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19</a:t>
            </a:fld>
            <a:endParaRPr lang="en-GB" noProof="0" dirty="0"/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AF315762-DBEF-EA32-84CB-B2674708FCDF}"/>
              </a:ext>
            </a:extLst>
          </p:cNvPr>
          <p:cNvSpPr txBox="1"/>
          <p:nvPr/>
        </p:nvSpPr>
        <p:spPr>
          <a:xfrm>
            <a:off x="207168" y="771692"/>
            <a:ext cx="8214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Phases02: </a:t>
            </a:r>
            <a:r>
              <a:rPr lang="en-GB" sz="2000" b="1" u="sng" noProof="0" dirty="0"/>
              <a:t>Non-Linearity Conditions </a:t>
            </a:r>
            <a:r>
              <a:rPr lang="en-GB" sz="2000" b="1" u="sng" noProof="0" dirty="0" err="1"/>
              <a:t>andMulti</a:t>
            </a:r>
            <a:r>
              <a:rPr lang="en-GB" sz="2000" b="1" u="sng" noProof="0" dirty="0"/>
              <a:t>-Classes Samples’ Conditions</a:t>
            </a: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FEB669AD-940C-2515-FDDD-561644D9EFD1}"/>
              </a:ext>
            </a:extLst>
          </p:cNvPr>
          <p:cNvSpPr txBox="1"/>
          <p:nvPr/>
        </p:nvSpPr>
        <p:spPr>
          <a:xfrm>
            <a:off x="327588" y="1329919"/>
            <a:ext cx="2306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rgbClr val="FF0000"/>
                </a:solidFill>
              </a:rPr>
              <a:t>Numerical Tests</a:t>
            </a:r>
            <a:endParaRPr lang="en-GB" sz="2000" b="1" u="sng" noProof="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F07B51-752C-DEB9-2737-6797B0CF11ED}"/>
              </a:ext>
            </a:extLst>
          </p:cNvPr>
          <p:cNvSpPr txBox="1"/>
          <p:nvPr/>
        </p:nvSpPr>
        <p:spPr>
          <a:xfrm>
            <a:off x="2625160" y="1245636"/>
            <a:ext cx="8214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noProof="0" dirty="0"/>
              <a:t>Three different Dataset were simulated with Multi-Class samples, in case of Extrinsic Non-Linearity Phenomena</a:t>
            </a:r>
            <a:endParaRPr lang="en-GB" b="1" u="sng" noProof="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2D296EE-93B1-9004-6B17-56690CA60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90" y="1766150"/>
            <a:ext cx="4631072" cy="2730259"/>
          </a:xfrm>
          <a:prstGeom prst="rect">
            <a:avLst/>
          </a:prstGeom>
        </p:spPr>
      </p:pic>
      <p:pic>
        <p:nvPicPr>
          <p:cNvPr id="24" name="Immagine 3">
            <a:extLst>
              <a:ext uri="{FF2B5EF4-FFF2-40B4-BE49-F238E27FC236}">
                <a16:creationId xmlns:a16="http://schemas.microsoft.com/office/drawing/2014/main" id="{2388C9ED-9616-EA03-A6FE-3ED63E034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5657" y="4741475"/>
            <a:ext cx="2249211" cy="1980000"/>
          </a:xfrm>
          <a:prstGeom prst="rect">
            <a:avLst/>
          </a:prstGeom>
        </p:spPr>
      </p:pic>
      <p:pic>
        <p:nvPicPr>
          <p:cNvPr id="25" name="Immagine 5">
            <a:extLst>
              <a:ext uri="{FF2B5EF4-FFF2-40B4-BE49-F238E27FC236}">
                <a16:creationId xmlns:a16="http://schemas.microsoft.com/office/drawing/2014/main" id="{A71B9928-1C61-9ABE-E3AD-F4DF2F5BC9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8655" y="4741475"/>
            <a:ext cx="2249211" cy="1980000"/>
          </a:xfrm>
          <a:prstGeom prst="rect">
            <a:avLst/>
          </a:prstGeom>
        </p:spPr>
      </p:pic>
      <p:pic>
        <p:nvPicPr>
          <p:cNvPr id="26" name="Immagine 7">
            <a:extLst>
              <a:ext uri="{FF2B5EF4-FFF2-40B4-BE49-F238E27FC236}">
                <a16:creationId xmlns:a16="http://schemas.microsoft.com/office/drawing/2014/main" id="{4190D679-E394-6C3E-B148-2B9DEA873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653" y="4741475"/>
            <a:ext cx="2257894" cy="1980000"/>
          </a:xfrm>
          <a:prstGeom prst="rect">
            <a:avLst/>
          </a:prstGeom>
        </p:spPr>
      </p:pic>
      <p:pic>
        <p:nvPicPr>
          <p:cNvPr id="27" name="Immagine 9">
            <a:extLst>
              <a:ext uri="{FF2B5EF4-FFF2-40B4-BE49-F238E27FC236}">
                <a16:creationId xmlns:a16="http://schemas.microsoft.com/office/drawing/2014/main" id="{BEB83FE9-2028-C5A1-1ACB-99F5DEAAF2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334" y="4741475"/>
            <a:ext cx="2257894" cy="1980000"/>
          </a:xfrm>
          <a:prstGeom prst="rect">
            <a:avLst/>
          </a:prstGeom>
        </p:spPr>
      </p:pic>
      <p:sp>
        <p:nvSpPr>
          <p:cNvPr id="28" name="Right Brace 27">
            <a:extLst>
              <a:ext uri="{FF2B5EF4-FFF2-40B4-BE49-F238E27FC236}">
                <a16:creationId xmlns:a16="http://schemas.microsoft.com/office/drawing/2014/main" id="{E87ECFED-53A8-C4C5-319A-9D47FCA16A0A}"/>
              </a:ext>
            </a:extLst>
          </p:cNvPr>
          <p:cNvSpPr/>
          <p:nvPr/>
        </p:nvSpPr>
        <p:spPr>
          <a:xfrm rot="16200000">
            <a:off x="7194484" y="-4061"/>
            <a:ext cx="461665" cy="9291822"/>
          </a:xfrm>
          <a:prstGeom prst="rightBrace">
            <a:avLst>
              <a:gd name="adj1" fmla="val 50750"/>
              <a:gd name="adj2" fmla="val 16441"/>
            </a:avLst>
          </a:prstGeom>
          <a:ln w="38100">
            <a:solidFill>
              <a:srgbClr val="0088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43C9A96-54A7-C99D-F836-438BCC20E7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5756" y="2063894"/>
            <a:ext cx="7321931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5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53DC48-F767-5993-1600-7015F4D2B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9DDC3F0D-C527-EDC3-7887-0068D9031FE5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047E816-49EA-230F-7484-9E2275C7E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8730EA46-F6D8-BBFD-5C5B-0B493B46D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Test and Results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A912D537-65E1-EF98-75CC-AB265633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20</a:t>
            </a:fld>
            <a:endParaRPr lang="en-GB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3CB103-9FD5-F438-A7B1-8738561E8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04109" y="1004616"/>
            <a:ext cx="11583779" cy="5191393"/>
          </a:xfrm>
          <a:prstGeom prst="rect">
            <a:avLst/>
          </a:prstGeom>
        </p:spPr>
      </p:pic>
      <p:sp>
        <p:nvSpPr>
          <p:cNvPr id="3" name="Segnaposto data 3">
            <a:extLst>
              <a:ext uri="{FF2B5EF4-FFF2-40B4-BE49-F238E27FC236}">
                <a16:creationId xmlns:a16="http://schemas.microsoft.com/office/drawing/2014/main" id="{4B49224B-906B-35F1-6D4A-6552920E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36684BCC-DD05-5AD4-E7B5-73A695191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62604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9E131DF-B1DC-2C64-06E7-CC4459793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D84F1B6B-D8B9-FE8E-0633-C16FA9148AA7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99BCC5E-70EB-110A-AE84-CE59E545F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694DA779-C0F3-9F24-A007-91B3173C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4334B7A9-BF3B-E5CB-4A91-79589DC5D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E167F4F5-689C-BAD2-7D2D-05DEFE16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21</a:t>
            </a:fld>
            <a:endParaRPr lang="en-GB" noProof="0" dirty="0"/>
          </a:p>
        </p:txBody>
      </p:sp>
      <p:grpSp>
        <p:nvGrpSpPr>
          <p:cNvPr id="4" name="Gruppo 19">
            <a:extLst>
              <a:ext uri="{FF2B5EF4-FFF2-40B4-BE49-F238E27FC236}">
                <a16:creationId xmlns:a16="http://schemas.microsoft.com/office/drawing/2014/main" id="{83A8A9BB-31D1-585D-3D2F-3EE1A101390F}"/>
              </a:ext>
            </a:extLst>
          </p:cNvPr>
          <p:cNvGrpSpPr/>
          <p:nvPr/>
        </p:nvGrpSpPr>
        <p:grpSpPr>
          <a:xfrm>
            <a:off x="0" y="1038658"/>
            <a:ext cx="6363149" cy="1707982"/>
            <a:chOff x="0" y="1286041"/>
            <a:chExt cx="6363149" cy="170798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28">
                  <a:extLst>
                    <a:ext uri="{FF2B5EF4-FFF2-40B4-BE49-F238E27FC236}">
                      <a16:creationId xmlns:a16="http://schemas.microsoft.com/office/drawing/2014/main" id="{0E03DC9F-0626-D764-4236-B19C390C4814}"/>
                    </a:ext>
                  </a:extLst>
                </p:cNvPr>
                <p:cNvSpPr txBox="1"/>
                <p:nvPr/>
              </p:nvSpPr>
              <p:spPr>
                <a:xfrm>
                  <a:off x="0" y="1733219"/>
                  <a:ext cx="6164943" cy="1018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𝑡𝑜𝑡</m:t>
                            </m:r>
                          </m:sub>
                        </m:sSub>
                        <m:r>
                          <a:rPr lang="en-GB" sz="1600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𝑟𝑒𝑐</m:t>
                            </m:r>
                          </m:sub>
                        </m:sSub>
                        <m:r>
                          <a:rPr lang="en-GB" sz="1600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600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𝑟𝑒𝑔</m:t>
                            </m:r>
                          </m:sub>
                        </m:sSub>
                        <m:r>
                          <a:rPr lang="en-GB" sz="1600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GB" sz="1600" i="1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sz="1600" i="1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  <m:d>
                                      <m:dPr>
                                        <m:ctrlP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</m:d>
                                    <m:r>
                                      <a:rPr lang="en-GB" sz="1600" i="0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  <m:r>
                                      <a:rPr lang="en-GB" sz="1600" i="0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sSub>
                                      <m:sSubPr>
                                        <m:ctrlP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r>
                                          <a:rPr lang="en-GB" sz="1600" i="0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,0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</m:d>
                                    <m:r>
                                      <a:rPr lang="en-GB" sz="1600" i="0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r>
                                          <a:rPr lang="en-GB" sz="1600" i="0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GB" sz="1600" i="0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  <m:r>
                          <a:rPr lang="en-GB" sz="1600" i="0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1600" i="1" noProof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GB" sz="1600" i="1" noProof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GB" sz="1600" i="1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GB" sz="1600" i="1" noProof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sSub>
                                          <m:sSubPr>
                                            <m:ctrlPr>
                                              <a:rPr lang="en-GB" sz="1600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600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𝐼</m:t>
                                            </m:r>
                                          </m:e>
                                          <m:sub>
                                            <m:r>
                                              <a:rPr lang="en-GB" sz="1600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r>
                                              <a:rPr lang="en-GB" sz="1600" i="0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GB" sz="1600" i="1" noProof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𝑏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r>
                                          <a:rPr lang="en-GB" sz="1600" i="1" noProof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GB" sz="1600" i="0" noProof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oMath>
                    </m:oMathPara>
                  </a14:m>
                  <a:endParaRPr lang="en-GB" sz="1600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5" name="TextBox 28">
                  <a:extLst>
                    <a:ext uri="{FF2B5EF4-FFF2-40B4-BE49-F238E27FC236}">
                      <a16:creationId xmlns:a16="http://schemas.microsoft.com/office/drawing/2014/main" id="{0E03DC9F-0626-D764-4236-B19C390C48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733219"/>
                  <a:ext cx="6164943" cy="1018997"/>
                </a:xfrm>
                <a:prstGeom prst="rect">
                  <a:avLst/>
                </a:prstGeom>
                <a:blipFill>
                  <a:blip r:embed="rId3"/>
                  <a:stretch>
                    <a:fillRect t="-51852" b="-117284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29">
              <a:extLst>
                <a:ext uri="{FF2B5EF4-FFF2-40B4-BE49-F238E27FC236}">
                  <a16:creationId xmlns:a16="http://schemas.microsoft.com/office/drawing/2014/main" id="{2A268529-9D91-0FD5-7036-7BB90E73486C}"/>
                </a:ext>
              </a:extLst>
            </p:cNvPr>
            <p:cNvSpPr/>
            <p:nvPr/>
          </p:nvSpPr>
          <p:spPr>
            <a:xfrm>
              <a:off x="1043807" y="2118153"/>
              <a:ext cx="2855676" cy="48429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 noProof="0" dirty="0"/>
            </a:p>
          </p:txBody>
        </p:sp>
        <p:sp>
          <p:nvSpPr>
            <p:cNvPr id="7" name="Rectangle 30">
              <a:extLst>
                <a:ext uri="{FF2B5EF4-FFF2-40B4-BE49-F238E27FC236}">
                  <a16:creationId xmlns:a16="http://schemas.microsoft.com/office/drawing/2014/main" id="{578035C5-54DC-32ED-14EA-529D402C209C}"/>
                </a:ext>
              </a:extLst>
            </p:cNvPr>
            <p:cNvSpPr/>
            <p:nvPr/>
          </p:nvSpPr>
          <p:spPr>
            <a:xfrm>
              <a:off x="4087113" y="2041794"/>
              <a:ext cx="1248657" cy="593186"/>
            </a:xfrm>
            <a:prstGeom prst="rect">
              <a:avLst/>
            </a:prstGeom>
            <a:noFill/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 noProof="0" dirty="0"/>
            </a:p>
          </p:txBody>
        </p:sp>
        <p:sp>
          <p:nvSpPr>
            <p:cNvPr id="10" name="Rectangle 31">
              <a:extLst>
                <a:ext uri="{FF2B5EF4-FFF2-40B4-BE49-F238E27FC236}">
                  <a16:creationId xmlns:a16="http://schemas.microsoft.com/office/drawing/2014/main" id="{01CC4390-C0B4-30D9-0690-CEBB280707FF}"/>
                </a:ext>
              </a:extLst>
            </p:cNvPr>
            <p:cNvSpPr/>
            <p:nvPr/>
          </p:nvSpPr>
          <p:spPr>
            <a:xfrm>
              <a:off x="1413885" y="1731194"/>
              <a:ext cx="427615" cy="33573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 noProof="0" dirty="0"/>
            </a:p>
          </p:txBody>
        </p:sp>
        <p:sp>
          <p:nvSpPr>
            <p:cNvPr id="11" name="Rectangle 32">
              <a:extLst>
                <a:ext uri="{FF2B5EF4-FFF2-40B4-BE49-F238E27FC236}">
                  <a16:creationId xmlns:a16="http://schemas.microsoft.com/office/drawing/2014/main" id="{F021DD7C-4247-3BAE-AAAA-2520BE4237B6}"/>
                </a:ext>
              </a:extLst>
            </p:cNvPr>
            <p:cNvSpPr/>
            <p:nvPr/>
          </p:nvSpPr>
          <p:spPr>
            <a:xfrm>
              <a:off x="1996893" y="1739475"/>
              <a:ext cx="606607" cy="335731"/>
            </a:xfrm>
            <a:prstGeom prst="rect">
              <a:avLst/>
            </a:prstGeom>
            <a:noFill/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 noProof="0" dirty="0"/>
            </a:p>
          </p:txBody>
        </p:sp>
        <p:sp>
          <p:nvSpPr>
            <p:cNvPr id="12" name="TextBox 39">
              <a:extLst>
                <a:ext uri="{FF2B5EF4-FFF2-40B4-BE49-F238E27FC236}">
                  <a16:creationId xmlns:a16="http://schemas.microsoft.com/office/drawing/2014/main" id="{745248BA-EDFC-224A-A7CE-85196ABA7953}"/>
                </a:ext>
              </a:extLst>
            </p:cNvPr>
            <p:cNvSpPr txBox="1"/>
            <p:nvPr/>
          </p:nvSpPr>
          <p:spPr>
            <a:xfrm>
              <a:off x="819938" y="2567551"/>
              <a:ext cx="33034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 dirty="0">
                  <a:solidFill>
                    <a:srgbClr val="FF0000"/>
                  </a:solidFill>
                </a:rPr>
                <a:t>Reconstruction Error</a:t>
              </a:r>
              <a:endParaRPr lang="en-GB" sz="1050" noProof="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40">
              <a:extLst>
                <a:ext uri="{FF2B5EF4-FFF2-40B4-BE49-F238E27FC236}">
                  <a16:creationId xmlns:a16="http://schemas.microsoft.com/office/drawing/2014/main" id="{C8F09B96-B471-C95F-862B-2937DED21746}"/>
                </a:ext>
              </a:extLst>
            </p:cNvPr>
            <p:cNvSpPr txBox="1"/>
            <p:nvPr/>
          </p:nvSpPr>
          <p:spPr>
            <a:xfrm>
              <a:off x="3059734" y="2624691"/>
              <a:ext cx="33034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b="1" noProof="0" dirty="0">
                  <a:solidFill>
                    <a:schemeClr val="accent1">
                      <a:lumMod val="75000"/>
                    </a:schemeClr>
                  </a:solidFill>
                </a:rPr>
                <a:t>Regularisation Term</a:t>
              </a:r>
              <a:endParaRPr lang="en-GB" sz="1050" noProof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4" name="CasellaDiTesto 18">
              <a:extLst>
                <a:ext uri="{FF2B5EF4-FFF2-40B4-BE49-F238E27FC236}">
                  <a16:creationId xmlns:a16="http://schemas.microsoft.com/office/drawing/2014/main" id="{4C1435F4-A25F-91CE-30DA-84EEFC85DC27}"/>
                </a:ext>
              </a:extLst>
            </p:cNvPr>
            <p:cNvSpPr txBox="1"/>
            <p:nvPr/>
          </p:nvSpPr>
          <p:spPr>
            <a:xfrm>
              <a:off x="84744" y="1286041"/>
              <a:ext cx="15430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b="1" noProof="0" dirty="0">
                  <a:solidFill>
                    <a:srgbClr val="FF0000"/>
                  </a:solidFill>
                </a:rPr>
                <a:t>Loss Function:</a:t>
              </a:r>
              <a:endParaRPr lang="en-GB" noProof="0" dirty="0"/>
            </a:p>
          </p:txBody>
        </p: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1C86888-090C-F44B-E4F3-DD9CF50220C3}"/>
              </a:ext>
            </a:extLst>
          </p:cNvPr>
          <p:cNvSpPr txBox="1"/>
          <p:nvPr/>
        </p:nvSpPr>
        <p:spPr>
          <a:xfrm>
            <a:off x="3437554" y="865247"/>
            <a:ext cx="5316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rgbClr val="FF0000"/>
                </a:solidFill>
              </a:rPr>
              <a:t>Signal-Concentration Linearity Condition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11EA1F55-F83D-6C33-E6DF-BD96DD1C550C}"/>
                  </a:ext>
                </a:extLst>
              </p:cNvPr>
              <p:cNvSpPr txBox="1"/>
              <p:nvPr/>
            </p:nvSpPr>
            <p:spPr>
              <a:xfrm>
                <a:off x="201716" y="2623501"/>
                <a:ext cx="5894284" cy="3733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/>
                  <a:t>where: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expected (target) spectrum for a known concentration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GB" noProof="0" dirty="0"/>
                  <a:t> is the predicted concentration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substance’s reference spectrum (in linearity condition for concentration-to-signal relation)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  <m:d>
                      <m:d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reconstructed background spectrum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800" b="1" i="1" noProof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𝜶</m:t>
                    </m:r>
                    <m:r>
                      <a:rPr lang="en-GB" sz="1800" b="1" i="1" noProof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1800" b="1" i="1" noProof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800" b="1" i="1" noProof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sz="1800" b="1" i="1" noProof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𝜟𝝀</m:t>
                        </m:r>
                      </m:den>
                    </m:f>
                    <m:f>
                      <m:fPr>
                        <m:ctrlPr>
                          <a:rPr lang="en-GB" b="1" i="1" noProof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b="1" i="1" noProof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GB" sz="1800" b="1" i="1" noProof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1800" b="1" i="1" noProof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𝑰</m:t>
                                </m:r>
                              </m:e>
                              <m:sub>
                                <m:r>
                                  <a:rPr lang="en-GB" sz="1800" b="1" i="1" noProof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𝟎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undOvr"/>
                            <m:subHide m:val="on"/>
                            <m:supHide m:val="on"/>
                            <m:ctrlPr>
                              <a:rPr lang="en-GB" b="1" i="1" noProof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1800" b="1" i="1" noProof="0" smtClea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1800" b="1" i="1" noProof="0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1" i="1" noProof="0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𝝏</m:t>
                                    </m:r>
                                    <m:sSub>
                                      <m:sSubPr>
                                        <m:ctrlPr>
                                          <a:rPr lang="en-GB" sz="1800" b="1" i="1" noProof="0" smtClean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800" b="1" i="1" noProof="0" smtClean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𝑰</m:t>
                                        </m:r>
                                      </m:e>
                                      <m:sub>
                                        <m:r>
                                          <a:rPr lang="en-GB" sz="1800" b="1" i="1" noProof="0" smtClean="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𝟎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800" b="1" i="1" noProof="0" smtClea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𝝏𝝀</m:t>
                                    </m:r>
                                  </m:den>
                                </m:f>
                              </m:e>
                            </m:d>
                          </m:e>
                        </m:nary>
                      </m:den>
                    </m:f>
                  </m:oMath>
                </a14:m>
                <a:r>
                  <a:rPr lang="en-GB" noProof="0" dirty="0"/>
                  <a:t> is a regularisation’s hyperparameter computed imposing two conditions: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GB" noProof="0" dirty="0"/>
                  <a:t>the relative reconstruction error should be small;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GB" noProof="0" dirty="0"/>
                  <a:t>the background spectrum should contain smoothed feature respect to the reference spectra.</a:t>
                </a:r>
              </a:p>
            </p:txBody>
          </p:sp>
        </mc:Choice>
        <mc:Fallback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11EA1F55-F83D-6C33-E6DF-BD96DD1C5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16" y="2623501"/>
                <a:ext cx="5894284" cy="3733586"/>
              </a:xfrm>
              <a:prstGeom prst="rect">
                <a:avLst/>
              </a:prstGeom>
              <a:blipFill>
                <a:blip r:embed="rId4"/>
                <a:stretch>
                  <a:fillRect l="-644" t="-678" b="-203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6107D81B-ED68-B99D-3533-9EFF7A887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8546" y="1809550"/>
            <a:ext cx="6395184" cy="4551136"/>
          </a:xfrm>
          <a:prstGeom prst="rect">
            <a:avLst/>
          </a:prstGeom>
        </p:spPr>
      </p:pic>
      <p:sp>
        <p:nvSpPr>
          <p:cNvPr id="19" name="TextBox 36">
            <a:extLst>
              <a:ext uri="{FF2B5EF4-FFF2-40B4-BE49-F238E27FC236}">
                <a16:creationId xmlns:a16="http://schemas.microsoft.com/office/drawing/2014/main" id="{E26A8B69-B819-D464-CB10-967D18E96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Loss  function and PINN for Linearity Conditions</a:t>
            </a:r>
          </a:p>
        </p:txBody>
      </p:sp>
    </p:spTree>
    <p:extLst>
      <p:ext uri="{BB962C8B-B14F-4D97-AF65-F5344CB8AC3E}">
        <p14:creationId xmlns:p14="http://schemas.microsoft.com/office/powerpoint/2010/main" val="861832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02E9FF-8785-D590-8AA6-E1364B280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A98E46F8-FFED-70C3-96BC-C9D273C5AD59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DD5C032-44A6-7B2D-B36B-8CDAF5F74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0C88A573-A158-7EE0-C6AD-50D9F6764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Test and Results</a:t>
            </a:r>
          </a:p>
        </p:txBody>
      </p:sp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12F4A215-A4B6-382F-431A-5B4197B02B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E0506EB9-A45D-C69A-5F18-9B3D07699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DCF4F13F-12F3-A124-2128-A5973757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22</a:t>
            </a:fld>
            <a:endParaRPr lang="en-GB" noProof="0" dirty="0"/>
          </a:p>
        </p:txBody>
      </p:sp>
      <p:sp>
        <p:nvSpPr>
          <p:cNvPr id="3" name="CasellaDiTesto 6">
            <a:extLst>
              <a:ext uri="{FF2B5EF4-FFF2-40B4-BE49-F238E27FC236}">
                <a16:creationId xmlns:a16="http://schemas.microsoft.com/office/drawing/2014/main" id="{E69C9F20-13BD-22D8-5CD6-A15D9BDCF6DC}"/>
              </a:ext>
            </a:extLst>
          </p:cNvPr>
          <p:cNvSpPr txBox="1"/>
          <p:nvPr/>
        </p:nvSpPr>
        <p:spPr>
          <a:xfrm>
            <a:off x="207168" y="844276"/>
            <a:ext cx="90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Phase01</a:t>
            </a:r>
            <a:r>
              <a:rPr lang="en-GB" b="1" noProof="0" dirty="0"/>
              <a:t>: </a:t>
            </a:r>
            <a:r>
              <a:rPr lang="en-GB" sz="2000" b="1" u="sng" noProof="0" dirty="0"/>
              <a:t>Linear Conditions and/or in Single-Classes Samples’ Conditions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C22EEE-4761-7AE5-933A-D5D3C2C795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2756" y="1305941"/>
            <a:ext cx="11866488" cy="477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2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3C4CD14-21A8-FEC6-A8EE-264AB7FFC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F0A7281-6978-4A08-B724-D08D12C30CFC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FC91F3B-A463-B233-AEAC-D58203BF7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E60AF7A4-775A-6956-A285-73C87D353A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D38EDFA7-864C-BB3B-3012-6E6BDACC8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C51C9014-0CDE-46E6-9E0C-354540AA6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23</a:t>
            </a:fld>
            <a:endParaRPr lang="en-GB" noProof="0" dirty="0"/>
          </a:p>
        </p:txBody>
      </p:sp>
      <p:sp>
        <p:nvSpPr>
          <p:cNvPr id="3" name="TextBox 36">
            <a:extLst>
              <a:ext uri="{FF2B5EF4-FFF2-40B4-BE49-F238E27FC236}">
                <a16:creationId xmlns:a16="http://schemas.microsoft.com/office/drawing/2014/main" id="{5CEFA894-C8DC-2534-E7FE-DD3BF0F67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Non-Linearity Functions for Simulations </a:t>
            </a:r>
          </a:p>
        </p:txBody>
      </p:sp>
      <p:sp>
        <p:nvSpPr>
          <p:cNvPr id="4" name="CasellaDiTesto 14">
            <a:extLst>
              <a:ext uri="{FF2B5EF4-FFF2-40B4-BE49-F238E27FC236}">
                <a16:creationId xmlns:a16="http://schemas.microsoft.com/office/drawing/2014/main" id="{21C806B2-B090-3BE5-0139-18EF77281880}"/>
              </a:ext>
            </a:extLst>
          </p:cNvPr>
          <p:cNvSpPr txBox="1"/>
          <p:nvPr/>
        </p:nvSpPr>
        <p:spPr>
          <a:xfrm>
            <a:off x="130165" y="997580"/>
            <a:ext cx="588883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600" noProof="0" dirty="0"/>
              <a:t>Two consecutive approaches: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b="1" noProof="0" dirty="0"/>
              <a:t>Numerical approach: </a:t>
            </a:r>
            <a:r>
              <a:rPr lang="en-GB" sz="1600" noProof="0" dirty="0"/>
              <a:t>three</a:t>
            </a:r>
            <a:r>
              <a:rPr lang="en-GB" sz="1600" b="1" noProof="0" dirty="0"/>
              <a:t> </a:t>
            </a:r>
            <a:r>
              <a:rPr lang="en-GB" sz="1600" noProof="0" dirty="0"/>
              <a:t>different database of synthetic spectra has been simulated thinking about a Multi-Classes samples, with 4 different agents. Three cases of non-linearity phenomena has been tested: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noProof="0" dirty="0"/>
              <a:t>Non-Linearity phenomena absence;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noProof="0" dirty="0"/>
              <a:t>Non-Linearity phenomena on the concentration-to-signal relation (two non-linearity function has been supposed for each couple of agents: a and c, b and d;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1600" noProof="0" dirty="0"/>
              <a:t>Non-Linearity phenomenon for the sensor behaviour has been simulated, as a typical saturation trend for the sensor response.</a:t>
            </a:r>
          </a:p>
        </p:txBody>
      </p:sp>
      <p:pic>
        <p:nvPicPr>
          <p:cNvPr id="5" name="Immagine 15">
            <a:extLst>
              <a:ext uri="{FF2B5EF4-FFF2-40B4-BE49-F238E27FC236}">
                <a16:creationId xmlns:a16="http://schemas.microsoft.com/office/drawing/2014/main" id="{60447E79-4A49-7675-8800-10B3513E1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079" y="993419"/>
            <a:ext cx="5455600" cy="2465275"/>
          </a:xfrm>
          <a:prstGeom prst="rect">
            <a:avLst/>
          </a:prstGeom>
        </p:spPr>
      </p:pic>
      <p:pic>
        <p:nvPicPr>
          <p:cNvPr id="6" name="Immagine 17">
            <a:extLst>
              <a:ext uri="{FF2B5EF4-FFF2-40B4-BE49-F238E27FC236}">
                <a16:creationId xmlns:a16="http://schemas.microsoft.com/office/drawing/2014/main" id="{D0E6BB27-BBA3-9D7B-D223-8A39C7544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078" y="3727812"/>
            <a:ext cx="5455601" cy="2432356"/>
          </a:xfrm>
          <a:prstGeom prst="rect">
            <a:avLst/>
          </a:prstGeom>
        </p:spPr>
      </p:pic>
      <p:cxnSp>
        <p:nvCxnSpPr>
          <p:cNvPr id="7" name="Connettore 2 19">
            <a:extLst>
              <a:ext uri="{FF2B5EF4-FFF2-40B4-BE49-F238E27FC236}">
                <a16:creationId xmlns:a16="http://schemas.microsoft.com/office/drawing/2014/main" id="{607CF850-8951-6FF0-317B-45CA23B3B219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5813659" y="2226057"/>
            <a:ext cx="759420" cy="915894"/>
          </a:xfrm>
          <a:prstGeom prst="straightConnector1">
            <a:avLst/>
          </a:prstGeom>
          <a:ln w="57150">
            <a:solidFill>
              <a:srgbClr val="FF29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20">
            <a:extLst>
              <a:ext uri="{FF2B5EF4-FFF2-40B4-BE49-F238E27FC236}">
                <a16:creationId xmlns:a16="http://schemas.microsoft.com/office/drawing/2014/main" id="{DF75D5E0-61FF-841F-406D-A04A529CED98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5919537" y="4358129"/>
            <a:ext cx="653541" cy="585861"/>
          </a:xfrm>
          <a:prstGeom prst="straightConnector1">
            <a:avLst/>
          </a:prstGeom>
          <a:ln w="57150">
            <a:solidFill>
              <a:srgbClr val="FF29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346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6DFE0B4-A688-689E-ED92-7ED7AA445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A0CB646-4585-A34D-CA42-7AB74D7C5EF2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5FF6615-6110-5204-8D85-CFD07F020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0BBED568-606F-DF04-DDF6-35A6049D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189FCFDE-1796-1B56-FABA-2D0A63F5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35804708-2EEE-22B5-E5EB-0388A57F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24</a:t>
            </a:fld>
            <a:endParaRPr lang="en-GB" noProof="0" dirty="0"/>
          </a:p>
        </p:txBody>
      </p:sp>
      <p:sp>
        <p:nvSpPr>
          <p:cNvPr id="3" name="CasellaDiTesto 15">
            <a:extLst>
              <a:ext uri="{FF2B5EF4-FFF2-40B4-BE49-F238E27FC236}">
                <a16:creationId xmlns:a16="http://schemas.microsoft.com/office/drawing/2014/main" id="{023D89A1-9416-166C-1E56-FE887845E80D}"/>
              </a:ext>
            </a:extLst>
          </p:cNvPr>
          <p:cNvSpPr txBox="1"/>
          <p:nvPr/>
        </p:nvSpPr>
        <p:spPr>
          <a:xfrm>
            <a:off x="3316904" y="910879"/>
            <a:ext cx="5558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rgbClr val="FF0000"/>
                </a:solidFill>
              </a:rPr>
              <a:t>Signal-Concentration</a:t>
            </a:r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80849343-367F-9A52-220D-6EAD1ADDDF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90" y="1200750"/>
            <a:ext cx="4858649" cy="51363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sellaDiTesto 10">
                <a:extLst>
                  <a:ext uri="{FF2B5EF4-FFF2-40B4-BE49-F238E27FC236}">
                    <a16:creationId xmlns:a16="http://schemas.microsoft.com/office/drawing/2014/main" id="{9CF9D4C5-A9AE-06F9-7337-71F89AFB0126}"/>
                  </a:ext>
                </a:extLst>
              </p:cNvPr>
              <p:cNvSpPr txBox="1"/>
              <p:nvPr/>
            </p:nvSpPr>
            <p:spPr>
              <a:xfrm>
                <a:off x="356309" y="1109876"/>
                <a:ext cx="2853055" cy="3919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𝑡𝑜𝑡</m:t>
                        </m:r>
                        <m:r>
                          <a:rPr lang="en-GB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𝑁𝐿</m:t>
                        </m:r>
                        <m:r>
                          <a:rPr lang="en-GB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𝑀𝐶</m:t>
                        </m:r>
                      </m:sub>
                    </m:sSub>
                    <m:r>
                      <a:rPr lang="en-GB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𝑅𝑒𝑐</m:t>
                        </m:r>
                      </m:sub>
                    </m:sSub>
                    <m:r>
                      <a:rPr lang="en-GB" b="0" i="0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m:rPr>
                            <m:sty m:val="p"/>
                          </m:rPr>
                          <a:rPr lang="en-GB" b="0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𝑅𝑒𝑔</m:t>
                        </m:r>
                      </m:sub>
                    </m:sSub>
                  </m:oMath>
                </a14:m>
                <a:r>
                  <a:rPr lang="en-GB" noProof="0" dirty="0">
                    <a:solidFill>
                      <a:schemeClr val="tx1"/>
                    </a:solidFill>
                  </a:rPr>
                  <a:t> =</a:t>
                </a:r>
              </a:p>
            </p:txBody>
          </p:sp>
        </mc:Choice>
        <mc:Fallback>
          <p:sp>
            <p:nvSpPr>
              <p:cNvPr id="5" name="CasellaDiTesto 10">
                <a:extLst>
                  <a:ext uri="{FF2B5EF4-FFF2-40B4-BE49-F238E27FC236}">
                    <a16:creationId xmlns:a16="http://schemas.microsoft.com/office/drawing/2014/main" id="{9CF9D4C5-A9AE-06F9-7337-71F89AFB0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09" y="1109876"/>
                <a:ext cx="2853055" cy="391902"/>
              </a:xfrm>
              <a:prstGeom prst="rect">
                <a:avLst/>
              </a:prstGeom>
              <a:blipFill>
                <a:blip r:embed="rId4"/>
                <a:stretch>
                  <a:fillRect t="-6250" r="-1770" b="-1875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sellaDiTesto 12">
                <a:extLst>
                  <a:ext uri="{FF2B5EF4-FFF2-40B4-BE49-F238E27FC236}">
                    <a16:creationId xmlns:a16="http://schemas.microsoft.com/office/drawing/2014/main" id="{36CE568F-CCE3-CEF0-3DCD-494D113776F8}"/>
                  </a:ext>
                </a:extLst>
              </p:cNvPr>
              <p:cNvSpPr txBox="1"/>
              <p:nvPr/>
            </p:nvSpPr>
            <p:spPr>
              <a:xfrm>
                <a:off x="356310" y="1546815"/>
                <a:ext cx="6238457" cy="1038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800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sz="1800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b="0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b="0" i="1" noProof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noProof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GB" b="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noProof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d>
                                  <m:r>
                                    <a:rPr lang="en-GB" b="0" noProof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nary>
                                    <m:naryPr>
                                      <m:chr m:val="∑"/>
                                      <m:limLoc m:val="undOvr"/>
                                      <m:ctrlPr>
                                        <a:rPr lang="en-GB" b="0" i="1" noProof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GB" b="0" i="1" noProof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GB" b="0" noProof="0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GB" b="0" i="1" noProof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GB" b="0" i="1" noProof="0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GB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b>
                                          <m: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GB" b="0" i="1" noProof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b="0" i="1" noProof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b="0" i="1" noProof="0"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  <m:r>
                                                <a:rPr lang="en-GB" b="0" noProof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GB" b="0" i="1" noProof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r>
                                            <a:rPr lang="en-GB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  <m:r>
                                            <a:rPr lang="en-GB" b="0" i="1" noProof="0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</m:d>
                                      <m:r>
                                        <a:rPr lang="en-GB" b="0" noProof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r>
                                            <a:rPr lang="en-GB" b="0" noProof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b="0" i="1" noProof="0"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d>
                            </m:e>
                            <m:sup>
                              <m:r>
                                <a:rPr lang="en-GB" sz="1800" b="0" i="0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GB" sz="1800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800" b="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sz="1800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800" b="0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800" b="0" i="1" noProof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800" b="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800" b="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en-GB" sz="1800" b="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800" b="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lang="en-GB" sz="1800" b="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r>
                                            <a:rPr lang="en-GB" sz="1800" b="0" i="0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800" b="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GB" sz="1800" b="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GB" sz="1800" b="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800" b="0" i="0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noProof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asellaDiTesto 12">
                <a:extLst>
                  <a:ext uri="{FF2B5EF4-FFF2-40B4-BE49-F238E27FC236}">
                    <a16:creationId xmlns:a16="http://schemas.microsoft.com/office/drawing/2014/main" id="{36CE568F-CCE3-CEF0-3DCD-494D11377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10" y="1546815"/>
                <a:ext cx="6238457" cy="1038746"/>
              </a:xfrm>
              <a:prstGeom prst="rect">
                <a:avLst/>
              </a:prstGeom>
              <a:blipFill>
                <a:blip r:embed="rId5"/>
                <a:stretch>
                  <a:fillRect l="-4868" t="-69880" b="-11807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sellaDiTesto 13">
                <a:extLst>
                  <a:ext uri="{FF2B5EF4-FFF2-40B4-BE49-F238E27FC236}">
                    <a16:creationId xmlns:a16="http://schemas.microsoft.com/office/drawing/2014/main" id="{C161BAF1-18F6-A474-5363-AA8278D07ED6}"/>
                  </a:ext>
                </a:extLst>
              </p:cNvPr>
              <p:cNvSpPr txBox="1"/>
              <p:nvPr/>
            </p:nvSpPr>
            <p:spPr>
              <a:xfrm>
                <a:off x="201715" y="2793267"/>
                <a:ext cx="6837440" cy="2662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/>
                  <a:t>where: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expected (target) spectrum for a known concentration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GB" noProof="0" dirty="0"/>
                  <a:t> is the Non-Linearity known function that affect the measurements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j-</a:t>
                </a:r>
                <a:r>
                  <a:rPr lang="en-GB" noProof="0" dirty="0" err="1"/>
                  <a:t>th</a:t>
                </a:r>
                <a:r>
                  <a:rPr lang="en-GB" noProof="0" dirty="0"/>
                  <a:t> substance’s reference spectrum </a:t>
                </a:r>
                <a:endParaRPr lang="en-GB" b="1" i="1" noProof="0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GB" noProof="0" dirty="0"/>
                  <a:t> is the predicted concentration for the j-</a:t>
                </a:r>
                <a:r>
                  <a:rPr lang="en-GB" noProof="0" dirty="0" err="1"/>
                  <a:t>th</a:t>
                </a:r>
                <a:r>
                  <a:rPr lang="en-GB" noProof="0" dirty="0"/>
                  <a:t> agent in the sample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  <m:d>
                      <m:d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reconstructed background spectrum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800" b="1" i="1" noProof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𝜶</m:t>
                    </m:r>
                  </m:oMath>
                </a14:m>
                <a:r>
                  <a:rPr lang="en-GB" noProof="0" dirty="0"/>
                  <a:t> is a regularisation’s hyperparameter computed in iterative way during the training progress to improve the performances in background signal reconstruction:</a:t>
                </a:r>
              </a:p>
            </p:txBody>
          </p:sp>
        </mc:Choice>
        <mc:Fallback>
          <p:sp>
            <p:nvSpPr>
              <p:cNvPr id="7" name="CasellaDiTesto 13">
                <a:extLst>
                  <a:ext uri="{FF2B5EF4-FFF2-40B4-BE49-F238E27FC236}">
                    <a16:creationId xmlns:a16="http://schemas.microsoft.com/office/drawing/2014/main" id="{C161BAF1-18F6-A474-5363-AA8278D07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15" y="2793267"/>
                <a:ext cx="6837440" cy="2662780"/>
              </a:xfrm>
              <a:prstGeom prst="rect">
                <a:avLst/>
              </a:prstGeom>
              <a:blipFill>
                <a:blip r:embed="rId6"/>
                <a:stretch>
                  <a:fillRect l="-556" t="-948" b="-284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0DA00B-8D85-5875-4AE2-65059EC50FA4}"/>
                  </a:ext>
                </a:extLst>
              </p:cNvPr>
              <p:cNvSpPr txBox="1"/>
              <p:nvPr/>
            </p:nvSpPr>
            <p:spPr>
              <a:xfrm>
                <a:off x="508219" y="5331409"/>
                <a:ext cx="2549233" cy="7823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GB" i="0" noProof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𝑟𝑒𝑐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i="1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i="1" noProof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 noProof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  <m:d>
                                        <m:dPr>
                                          <m:ctrlP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</m:d>
                                      <m:r>
                                        <a:rPr lang="en-GB" i="0" noProof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𝐼</m:t>
                                          </m:r>
                                          <m:d>
                                            <m:dPr>
                                              <m:ctrlPr>
                                                <a:rPr lang="en-GB" i="1" noProof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i="1" noProof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𝜆</m:t>
                                              </m:r>
                                            </m:e>
                                          </m:d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GB" i="0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noProof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0DA00B-8D85-5875-4AE2-65059EC50F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19" y="5331409"/>
                <a:ext cx="2549233" cy="782394"/>
              </a:xfrm>
              <a:prstGeom prst="rect">
                <a:avLst/>
              </a:prstGeom>
              <a:blipFill>
                <a:blip r:embed="rId7"/>
                <a:stretch>
                  <a:fillRect t="-4839" b="-790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575CDE-6F86-5555-DA7B-7351B9E1552E}"/>
                  </a:ext>
                </a:extLst>
              </p:cNvPr>
              <p:cNvSpPr txBox="1"/>
              <p:nvPr/>
            </p:nvSpPr>
            <p:spPr>
              <a:xfrm>
                <a:off x="3316904" y="5531464"/>
                <a:ext cx="3206644" cy="3822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GB" i="0" noProof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GB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(20∗</m:t>
                      </m:r>
                      <m:sSup>
                        <m:sSupPr>
                          <m:ctrlPr>
                            <a:rPr lang="en-GB" b="0" i="0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b="0" i="0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e>
                        <m:sup>
                          <m:r>
                            <a:rPr lang="en-GB" b="0" i="0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−8.5∗</m:t>
                          </m:r>
                          <m:r>
                            <a:rPr lang="en-GB" b="0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GB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GB" b="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ε</m:t>
                      </m:r>
                      <m:r>
                        <a:rPr lang="en-GB" b="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noProof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575CDE-6F86-5555-DA7B-7351B9E15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904" y="5531464"/>
                <a:ext cx="3206644" cy="382284"/>
              </a:xfrm>
              <a:prstGeom prst="rect">
                <a:avLst/>
              </a:prstGeom>
              <a:blipFill>
                <a:blip r:embed="rId8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9">
            <a:extLst>
              <a:ext uri="{FF2B5EF4-FFF2-40B4-BE49-F238E27FC236}">
                <a16:creationId xmlns:a16="http://schemas.microsoft.com/office/drawing/2014/main" id="{E2F0517A-51D6-B6E6-A0F0-B0E59D92622D}"/>
              </a:ext>
            </a:extLst>
          </p:cNvPr>
          <p:cNvSpPr/>
          <p:nvPr/>
        </p:nvSpPr>
        <p:spPr>
          <a:xfrm>
            <a:off x="838201" y="1589427"/>
            <a:ext cx="3868534" cy="11211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3" name="TextBox 39">
            <a:extLst>
              <a:ext uri="{FF2B5EF4-FFF2-40B4-BE49-F238E27FC236}">
                <a16:creationId xmlns:a16="http://schemas.microsoft.com/office/drawing/2014/main" id="{540286F5-B427-477A-6797-6F60B50C70F8}"/>
              </a:ext>
            </a:extLst>
          </p:cNvPr>
          <p:cNvSpPr txBox="1"/>
          <p:nvPr/>
        </p:nvSpPr>
        <p:spPr>
          <a:xfrm>
            <a:off x="1136315" y="2693344"/>
            <a:ext cx="3303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noProof="0" dirty="0">
                <a:solidFill>
                  <a:srgbClr val="FF0000"/>
                </a:solidFill>
              </a:rPr>
              <a:t>Reconstruction Error</a:t>
            </a:r>
            <a:endParaRPr lang="en-GB" sz="1050" noProof="0" dirty="0">
              <a:solidFill>
                <a:srgbClr val="FF0000"/>
              </a:solidFill>
            </a:endParaRPr>
          </a:p>
        </p:txBody>
      </p:sp>
      <p:sp>
        <p:nvSpPr>
          <p:cNvPr id="14" name="Rectangle 29">
            <a:extLst>
              <a:ext uri="{FF2B5EF4-FFF2-40B4-BE49-F238E27FC236}">
                <a16:creationId xmlns:a16="http://schemas.microsoft.com/office/drawing/2014/main" id="{AFD0F0AA-3A1C-37FD-2A0C-511411468DD0}"/>
              </a:ext>
            </a:extLst>
          </p:cNvPr>
          <p:cNvSpPr/>
          <p:nvPr/>
        </p:nvSpPr>
        <p:spPr>
          <a:xfrm>
            <a:off x="1636836" y="1114307"/>
            <a:ext cx="505730" cy="3874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3DDDBF5A-0B0F-5A42-357E-7933D8141345}"/>
              </a:ext>
            </a:extLst>
          </p:cNvPr>
          <p:cNvSpPr/>
          <p:nvPr/>
        </p:nvSpPr>
        <p:spPr>
          <a:xfrm>
            <a:off x="2334229" y="1114307"/>
            <a:ext cx="633088" cy="3874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6" name="Rectangle 29">
            <a:extLst>
              <a:ext uri="{FF2B5EF4-FFF2-40B4-BE49-F238E27FC236}">
                <a16:creationId xmlns:a16="http://schemas.microsoft.com/office/drawing/2014/main" id="{9F0A009B-0318-5530-A417-7A9B33D80F63}"/>
              </a:ext>
            </a:extLst>
          </p:cNvPr>
          <p:cNvSpPr/>
          <p:nvPr/>
        </p:nvSpPr>
        <p:spPr>
          <a:xfrm>
            <a:off x="4858001" y="1589427"/>
            <a:ext cx="1453791" cy="112112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7" name="TextBox 39">
            <a:extLst>
              <a:ext uri="{FF2B5EF4-FFF2-40B4-BE49-F238E27FC236}">
                <a16:creationId xmlns:a16="http://schemas.microsoft.com/office/drawing/2014/main" id="{BC13FE66-FB30-F36D-FC65-A63179BD9777}"/>
              </a:ext>
            </a:extLst>
          </p:cNvPr>
          <p:cNvSpPr txBox="1"/>
          <p:nvPr/>
        </p:nvSpPr>
        <p:spPr>
          <a:xfrm>
            <a:off x="3942476" y="2693344"/>
            <a:ext cx="3303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noProof="0" dirty="0">
                <a:solidFill>
                  <a:schemeClr val="accent1">
                    <a:lumMod val="75000"/>
                  </a:schemeClr>
                </a:solidFill>
              </a:rPr>
              <a:t>Regularisation Term</a:t>
            </a:r>
            <a:endParaRPr lang="en-GB" sz="105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2C4F48-9610-AC02-362C-BD8605AD42E7}"/>
              </a:ext>
            </a:extLst>
          </p:cNvPr>
          <p:cNvSpPr/>
          <p:nvPr/>
        </p:nvSpPr>
        <p:spPr>
          <a:xfrm>
            <a:off x="2393581" y="1846154"/>
            <a:ext cx="1099185" cy="53722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" name="TextBox 36">
            <a:extLst>
              <a:ext uri="{FF2B5EF4-FFF2-40B4-BE49-F238E27FC236}">
                <a16:creationId xmlns:a16="http://schemas.microsoft.com/office/drawing/2014/main" id="{8AAAF932-6ED5-463D-B612-9685A02DB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Loss  function and PINN for Intrinsic Non-Linearity Conditions</a:t>
            </a:r>
          </a:p>
        </p:txBody>
      </p:sp>
    </p:spTree>
    <p:extLst>
      <p:ext uri="{BB962C8B-B14F-4D97-AF65-F5344CB8AC3E}">
        <p14:creationId xmlns:p14="http://schemas.microsoft.com/office/powerpoint/2010/main" val="249261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7B38975-0310-68B4-6946-F16A43796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E9287F1B-D7E5-8571-1EC8-498056002D34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7561B98-4D70-B135-1505-4D2ED10F2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ED62D17D-65A1-278C-C6BA-AF5D7429F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3D75F0D4-7906-72B0-BEFD-6699C0D5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73D3BE64-3C4A-9761-347C-42ABC0AE5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25</a:t>
            </a:fld>
            <a:endParaRPr lang="en-GB" noProof="0" dirty="0"/>
          </a:p>
        </p:txBody>
      </p:sp>
      <p:sp>
        <p:nvSpPr>
          <p:cNvPr id="3" name="CasellaDiTesto 15">
            <a:extLst>
              <a:ext uri="{FF2B5EF4-FFF2-40B4-BE49-F238E27FC236}">
                <a16:creationId xmlns:a16="http://schemas.microsoft.com/office/drawing/2014/main" id="{2278B0B8-29FC-2BE0-4318-7EB658BE6D59}"/>
              </a:ext>
            </a:extLst>
          </p:cNvPr>
          <p:cNvSpPr txBox="1"/>
          <p:nvPr/>
        </p:nvSpPr>
        <p:spPr>
          <a:xfrm>
            <a:off x="3316904" y="862754"/>
            <a:ext cx="5558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rgbClr val="FF0000"/>
                </a:solidFill>
              </a:rPr>
              <a:t>Sensor Non-Linearity Condition</a:t>
            </a:r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27E1DFE5-0463-1EC1-D5EB-0C8FBBD846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90" y="1200750"/>
            <a:ext cx="4858649" cy="51363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sellaDiTesto 10">
                <a:extLst>
                  <a:ext uri="{FF2B5EF4-FFF2-40B4-BE49-F238E27FC236}">
                    <a16:creationId xmlns:a16="http://schemas.microsoft.com/office/drawing/2014/main" id="{C6F6C074-AD87-3AF1-2F57-2B38AD89CB14}"/>
                  </a:ext>
                </a:extLst>
              </p:cNvPr>
              <p:cNvSpPr txBox="1"/>
              <p:nvPr/>
            </p:nvSpPr>
            <p:spPr>
              <a:xfrm>
                <a:off x="356309" y="1109876"/>
                <a:ext cx="2853055" cy="3919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𝑡𝑜𝑡</m:t>
                        </m:r>
                        <m:r>
                          <a:rPr lang="en-GB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𝑁𝐿</m:t>
                        </m:r>
                        <m:r>
                          <a:rPr lang="en-GB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𝑀𝐶</m:t>
                        </m:r>
                      </m:sub>
                    </m:sSub>
                    <m:r>
                      <a:rPr lang="en-GB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𝑅𝑒𝑐</m:t>
                        </m:r>
                      </m:sub>
                    </m:sSub>
                    <m:r>
                      <a:rPr lang="en-GB" b="0" i="0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m:rPr>
                            <m:sty m:val="p"/>
                          </m:rPr>
                          <a:rPr lang="en-GB" b="0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𝑅𝑒𝑔</m:t>
                        </m:r>
                      </m:sub>
                    </m:sSub>
                  </m:oMath>
                </a14:m>
                <a:r>
                  <a:rPr lang="en-GB" noProof="0" dirty="0">
                    <a:solidFill>
                      <a:schemeClr val="tx1"/>
                    </a:solidFill>
                  </a:rPr>
                  <a:t> =</a:t>
                </a:r>
              </a:p>
            </p:txBody>
          </p:sp>
        </mc:Choice>
        <mc:Fallback>
          <p:sp>
            <p:nvSpPr>
              <p:cNvPr id="5" name="CasellaDiTesto 10">
                <a:extLst>
                  <a:ext uri="{FF2B5EF4-FFF2-40B4-BE49-F238E27FC236}">
                    <a16:creationId xmlns:a16="http://schemas.microsoft.com/office/drawing/2014/main" id="{C6F6C074-AD87-3AF1-2F57-2B38AD89C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09" y="1109876"/>
                <a:ext cx="2853055" cy="391902"/>
              </a:xfrm>
              <a:prstGeom prst="rect">
                <a:avLst/>
              </a:prstGeom>
              <a:blipFill>
                <a:blip r:embed="rId4"/>
                <a:stretch>
                  <a:fillRect t="-6250" r="-1770" b="-1875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sellaDiTesto 12">
                <a:extLst>
                  <a:ext uri="{FF2B5EF4-FFF2-40B4-BE49-F238E27FC236}">
                    <a16:creationId xmlns:a16="http://schemas.microsoft.com/office/drawing/2014/main" id="{BC0AAB63-C9F7-3CD2-B661-F4A72C05F842}"/>
                  </a:ext>
                </a:extLst>
              </p:cNvPr>
              <p:cNvSpPr txBox="1"/>
              <p:nvPr/>
            </p:nvSpPr>
            <p:spPr>
              <a:xfrm>
                <a:off x="356310" y="1546815"/>
                <a:ext cx="6238457" cy="11816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80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sz="1800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800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800" i="1" noProof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800" i="1" noProof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GB" sz="180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80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d>
                                  <m:r>
                                    <a:rPr lang="en-GB" sz="1800" i="0" noProof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GB" sz="1800" i="1" noProof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GB" sz="180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limLoc m:val="undOvr"/>
                                          <m:ctrlPr>
                                            <a:rPr lang="en-GB" sz="180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GB" sz="180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GB" sz="1800" i="0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sub>
                                        <m:sup>
                                          <m:r>
                                            <a:rPr lang="en-GB" sz="180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sup>
                                        <m:e>
                                          <m:sSub>
                                            <m:sSubPr>
                                              <m:ctrlP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𝜆</m:t>
                                              </m:r>
                                              <m:r>
                                                <a:rPr lang="en-GB" sz="1800" i="0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GB" sz="1800" i="1" noProof="0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sz="1800" i="1" noProof="0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sz="1800" i="1" noProof="0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𝑝</m:t>
                                                  </m:r>
                                                  <m:r>
                                                    <a:rPr lang="en-GB" sz="1800" i="0" noProof="0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GB" sz="1800" i="1" noProof="0" smtClean="0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  <m:r>
                                            <a:rPr lang="en-GB" sz="1800" i="0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  <m:r>
                                                <a:rPr lang="en-GB" sz="1800" i="0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sz="1800" i="1" noProof="0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𝜆</m:t>
                                              </m:r>
                                            </m:e>
                                          </m:d>
                                        </m:e>
                                      </m:nary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GB" sz="1800" i="0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GB" sz="180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180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GB" sz="1800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800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800" i="1" noProof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80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80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en-GB" sz="180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80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𝐼</m:t>
                                          </m:r>
                                        </m:e>
                                        <m:sub>
                                          <m:r>
                                            <a:rPr lang="en-GB" sz="180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r>
                                            <a:rPr lang="en-GB" sz="1800" i="0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GB" sz="1800" i="1" noProof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GB" sz="180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GB" sz="1800" i="1" noProof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800" i="0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noProof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CasellaDiTesto 12">
                <a:extLst>
                  <a:ext uri="{FF2B5EF4-FFF2-40B4-BE49-F238E27FC236}">
                    <a16:creationId xmlns:a16="http://schemas.microsoft.com/office/drawing/2014/main" id="{BC0AAB63-C9F7-3CD2-B661-F4A72C05F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10" y="1546815"/>
                <a:ext cx="6238457" cy="1181670"/>
              </a:xfrm>
              <a:prstGeom prst="rect">
                <a:avLst/>
              </a:prstGeom>
              <a:blipFill>
                <a:blip r:embed="rId5"/>
                <a:stretch>
                  <a:fillRect l="-7911" t="-54737" b="-9684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sellaDiTesto 13">
                <a:extLst>
                  <a:ext uri="{FF2B5EF4-FFF2-40B4-BE49-F238E27FC236}">
                    <a16:creationId xmlns:a16="http://schemas.microsoft.com/office/drawing/2014/main" id="{474F63D3-CA84-1A5C-0BEA-26FE432B2103}"/>
                  </a:ext>
                </a:extLst>
              </p:cNvPr>
              <p:cNvSpPr txBox="1"/>
              <p:nvPr/>
            </p:nvSpPr>
            <p:spPr>
              <a:xfrm>
                <a:off x="201715" y="2793267"/>
                <a:ext cx="6837440" cy="2662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noProof="0" dirty="0"/>
                  <a:t>where: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expected (target) spectrum for a known concentration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GB" noProof="0" dirty="0"/>
                  <a:t> is the Non-Linearity known function that affect the measurements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𝝀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j-</a:t>
                </a:r>
                <a:r>
                  <a:rPr lang="en-GB" noProof="0" dirty="0" err="1"/>
                  <a:t>th</a:t>
                </a:r>
                <a:r>
                  <a:rPr lang="en-GB" noProof="0" dirty="0"/>
                  <a:t> substance’s reference spectrum </a:t>
                </a:r>
                <a:endParaRPr lang="en-GB" b="1" i="1" noProof="0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GB" noProof="0" dirty="0"/>
                  <a:t> is the predicted concentration for the j-</a:t>
                </a:r>
                <a:r>
                  <a:rPr lang="en-GB" noProof="0" dirty="0" err="1"/>
                  <a:t>th</a:t>
                </a:r>
                <a:r>
                  <a:rPr lang="en-GB" noProof="0" dirty="0"/>
                  <a:t> agent in the sample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𝒃</m:t>
                        </m:r>
                      </m:sub>
                    </m:sSub>
                    <m:d>
                      <m:d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is the reconstructed background spectrum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800" b="1" i="1" noProof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𝜶</m:t>
                    </m:r>
                  </m:oMath>
                </a14:m>
                <a:r>
                  <a:rPr lang="en-GB" noProof="0" dirty="0"/>
                  <a:t> is a regularisation’s hyperparameter computed in iterative way during the training progress to improve the performances in background signal reconstruction:</a:t>
                </a:r>
              </a:p>
            </p:txBody>
          </p:sp>
        </mc:Choice>
        <mc:Fallback>
          <p:sp>
            <p:nvSpPr>
              <p:cNvPr id="7" name="CasellaDiTesto 13">
                <a:extLst>
                  <a:ext uri="{FF2B5EF4-FFF2-40B4-BE49-F238E27FC236}">
                    <a16:creationId xmlns:a16="http://schemas.microsoft.com/office/drawing/2014/main" id="{474F63D3-CA84-1A5C-0BEA-26FE432B2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715" y="2793267"/>
                <a:ext cx="6837440" cy="2662780"/>
              </a:xfrm>
              <a:prstGeom prst="rect">
                <a:avLst/>
              </a:prstGeom>
              <a:blipFill>
                <a:blip r:embed="rId6"/>
                <a:stretch>
                  <a:fillRect l="-556" t="-948" b="-284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F0BD49-7B45-BD8C-C4EC-950236B196C8}"/>
                  </a:ext>
                </a:extLst>
              </p:cNvPr>
              <p:cNvSpPr txBox="1"/>
              <p:nvPr/>
            </p:nvSpPr>
            <p:spPr>
              <a:xfrm>
                <a:off x="508219" y="5331409"/>
                <a:ext cx="2549233" cy="7823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ctrlP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GB" i="0" noProof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𝑟𝑒𝑐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GB" i="1" noProof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i="1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i="1" noProof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 noProof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  <m:d>
                                        <m:dPr>
                                          <m:ctrlP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</m:d>
                                      <m:r>
                                        <a:rPr lang="en-GB" i="0" noProof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GB" i="1" noProof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𝐼</m:t>
                                          </m:r>
                                          <m:d>
                                            <m:dPr>
                                              <m:ctrlPr>
                                                <a:rPr lang="en-GB" i="1" noProof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i="1" noProof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𝜆</m:t>
                                              </m:r>
                                            </m:e>
                                          </m:d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GB" i="0" noProof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GB" noProof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F0BD49-7B45-BD8C-C4EC-950236B19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19" y="5331409"/>
                <a:ext cx="2549233" cy="782394"/>
              </a:xfrm>
              <a:prstGeom prst="rect">
                <a:avLst/>
              </a:prstGeom>
              <a:blipFill>
                <a:blip r:embed="rId7"/>
                <a:stretch>
                  <a:fillRect t="-4839" b="-790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4F838C-F984-6D8A-1F12-375FFEAA8030}"/>
                  </a:ext>
                </a:extLst>
              </p:cNvPr>
              <p:cNvSpPr txBox="1"/>
              <p:nvPr/>
            </p:nvSpPr>
            <p:spPr>
              <a:xfrm>
                <a:off x="3316904" y="5531464"/>
                <a:ext cx="3206644" cy="3822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GB" i="0" noProof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GB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(20∗</m:t>
                      </m:r>
                      <m:sSup>
                        <m:sSupPr>
                          <m:ctrlPr>
                            <a:rPr lang="en-GB" b="0" i="0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b="0" i="0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e>
                        <m:sup>
                          <m:r>
                            <a:rPr lang="en-GB" b="0" i="0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−8.5∗</m:t>
                          </m:r>
                          <m:r>
                            <a:rPr lang="en-GB" b="0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GB" b="0" i="0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GB" b="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ε</m:t>
                      </m:r>
                      <m:r>
                        <a:rPr lang="en-GB" b="0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noProof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4F838C-F984-6D8A-1F12-375FFEAA8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6904" y="5531464"/>
                <a:ext cx="3206644" cy="382284"/>
              </a:xfrm>
              <a:prstGeom prst="rect">
                <a:avLst/>
              </a:prstGeom>
              <a:blipFill>
                <a:blip r:embed="rId8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9">
            <a:extLst>
              <a:ext uri="{FF2B5EF4-FFF2-40B4-BE49-F238E27FC236}">
                <a16:creationId xmlns:a16="http://schemas.microsoft.com/office/drawing/2014/main" id="{F116B5E6-E5B4-960F-49DF-8C53B86E3127}"/>
              </a:ext>
            </a:extLst>
          </p:cNvPr>
          <p:cNvSpPr/>
          <p:nvPr/>
        </p:nvSpPr>
        <p:spPr>
          <a:xfrm>
            <a:off x="690282" y="1589427"/>
            <a:ext cx="4195483" cy="11211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3" name="TextBox 39">
            <a:extLst>
              <a:ext uri="{FF2B5EF4-FFF2-40B4-BE49-F238E27FC236}">
                <a16:creationId xmlns:a16="http://schemas.microsoft.com/office/drawing/2014/main" id="{F2EE0652-9E7B-32CB-881F-7863DE9C2F17}"/>
              </a:ext>
            </a:extLst>
          </p:cNvPr>
          <p:cNvSpPr txBox="1"/>
          <p:nvPr/>
        </p:nvSpPr>
        <p:spPr>
          <a:xfrm>
            <a:off x="1136315" y="2693344"/>
            <a:ext cx="3303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noProof="0" dirty="0">
                <a:solidFill>
                  <a:srgbClr val="FF0000"/>
                </a:solidFill>
              </a:rPr>
              <a:t>Reconstruction Error</a:t>
            </a:r>
            <a:endParaRPr lang="en-GB" sz="1050" noProof="0" dirty="0">
              <a:solidFill>
                <a:srgbClr val="FF0000"/>
              </a:solidFill>
            </a:endParaRPr>
          </a:p>
        </p:txBody>
      </p:sp>
      <p:sp>
        <p:nvSpPr>
          <p:cNvPr id="14" name="Rectangle 29">
            <a:extLst>
              <a:ext uri="{FF2B5EF4-FFF2-40B4-BE49-F238E27FC236}">
                <a16:creationId xmlns:a16="http://schemas.microsoft.com/office/drawing/2014/main" id="{88F9D307-1B48-8808-834A-701DFA779225}"/>
              </a:ext>
            </a:extLst>
          </p:cNvPr>
          <p:cNvSpPr/>
          <p:nvPr/>
        </p:nvSpPr>
        <p:spPr>
          <a:xfrm>
            <a:off x="1636836" y="1114307"/>
            <a:ext cx="505730" cy="3874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CBE536AE-06A2-9EE0-04D6-1A68EB7E70A3}"/>
              </a:ext>
            </a:extLst>
          </p:cNvPr>
          <p:cNvSpPr/>
          <p:nvPr/>
        </p:nvSpPr>
        <p:spPr>
          <a:xfrm>
            <a:off x="2334229" y="1114307"/>
            <a:ext cx="633088" cy="3874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6" name="Rectangle 29">
            <a:extLst>
              <a:ext uri="{FF2B5EF4-FFF2-40B4-BE49-F238E27FC236}">
                <a16:creationId xmlns:a16="http://schemas.microsoft.com/office/drawing/2014/main" id="{8AC56BDF-4A36-9FAA-04A3-7141663541CE}"/>
              </a:ext>
            </a:extLst>
          </p:cNvPr>
          <p:cNvSpPr/>
          <p:nvPr/>
        </p:nvSpPr>
        <p:spPr>
          <a:xfrm>
            <a:off x="5069757" y="1589427"/>
            <a:ext cx="1453791" cy="112112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noProof="0" dirty="0"/>
          </a:p>
        </p:txBody>
      </p:sp>
      <p:sp>
        <p:nvSpPr>
          <p:cNvPr id="17" name="TextBox 39">
            <a:extLst>
              <a:ext uri="{FF2B5EF4-FFF2-40B4-BE49-F238E27FC236}">
                <a16:creationId xmlns:a16="http://schemas.microsoft.com/office/drawing/2014/main" id="{3C0E0567-C75A-F2FF-10FA-2900B12F88A0}"/>
              </a:ext>
            </a:extLst>
          </p:cNvPr>
          <p:cNvSpPr txBox="1"/>
          <p:nvPr/>
        </p:nvSpPr>
        <p:spPr>
          <a:xfrm>
            <a:off x="4154232" y="2693344"/>
            <a:ext cx="3303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noProof="0" dirty="0">
                <a:solidFill>
                  <a:schemeClr val="accent1">
                    <a:lumMod val="75000"/>
                  </a:schemeClr>
                </a:solidFill>
              </a:rPr>
              <a:t>Regularisation Term</a:t>
            </a:r>
            <a:endParaRPr lang="en-GB" sz="1050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AAA8711-6CF6-5236-87D1-FED2DC7605FF}"/>
              </a:ext>
            </a:extLst>
          </p:cNvPr>
          <p:cNvSpPr/>
          <p:nvPr/>
        </p:nvSpPr>
        <p:spPr>
          <a:xfrm>
            <a:off x="1866900" y="1908915"/>
            <a:ext cx="240506" cy="537223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" name="TextBox 36">
            <a:extLst>
              <a:ext uri="{FF2B5EF4-FFF2-40B4-BE49-F238E27FC236}">
                <a16:creationId xmlns:a16="http://schemas.microsoft.com/office/drawing/2014/main" id="{EEDAA6F6-8989-DE5A-A405-92F52BC6B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Loss  function and PINN for Extrinsic Non-Linearity Conditions</a:t>
            </a:r>
          </a:p>
        </p:txBody>
      </p:sp>
    </p:spTree>
    <p:extLst>
      <p:ext uri="{BB962C8B-B14F-4D97-AF65-F5344CB8AC3E}">
        <p14:creationId xmlns:p14="http://schemas.microsoft.com/office/powerpoint/2010/main" val="3651844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569CA6E-FF6C-6FB8-7A1B-EA3BBA457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14CFE0E1-2F6A-EF5B-681F-0285E8EDE0F5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B23AA3F-BAB2-223D-556F-13E2C5EA3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D3308D6B-7C9A-0138-E780-8A5B78675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Test and Results</a:t>
            </a:r>
          </a:p>
        </p:txBody>
      </p:sp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CC58EFFE-9FA2-85BE-EB43-3FBFFDCD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DB4BDC39-5E91-2E7C-C544-267E438D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26</a:t>
            </a:fld>
            <a:endParaRPr lang="en-GB" noProof="0" dirty="0"/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9BD0C8B9-CD36-CEDF-E750-014CBBDD5C54}"/>
              </a:ext>
            </a:extLst>
          </p:cNvPr>
          <p:cNvSpPr txBox="1"/>
          <p:nvPr/>
        </p:nvSpPr>
        <p:spPr>
          <a:xfrm>
            <a:off x="82040" y="860930"/>
            <a:ext cx="8851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Phases02: </a:t>
            </a:r>
            <a:r>
              <a:rPr lang="en-GB" sz="2000" b="1" u="sng" noProof="0" dirty="0"/>
              <a:t>Non-Linearity Conditions and/or in Multi-Classes Samples’ Conditions</a:t>
            </a: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F30397A9-0807-E09F-C390-0210869D3651}"/>
              </a:ext>
            </a:extLst>
          </p:cNvPr>
          <p:cNvSpPr txBox="1"/>
          <p:nvPr/>
        </p:nvSpPr>
        <p:spPr>
          <a:xfrm>
            <a:off x="9590137" y="804776"/>
            <a:ext cx="2306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rgbClr val="FF0000"/>
                </a:solidFill>
              </a:rPr>
              <a:t>Numerical Tests</a:t>
            </a:r>
            <a:endParaRPr lang="en-GB" sz="2000" b="1" u="sng" noProof="0" dirty="0">
              <a:solidFill>
                <a:srgbClr val="FF0000"/>
              </a:solidFill>
            </a:endParaRPr>
          </a:p>
        </p:txBody>
      </p:sp>
      <p:pic>
        <p:nvPicPr>
          <p:cNvPr id="10" name="Immagine 45" descr="Immagine che contiene testo, linea, Diagramma, diagramma&#10;&#10;Descrizione generata automaticamente">
            <a:extLst>
              <a:ext uri="{FF2B5EF4-FFF2-40B4-BE49-F238E27FC236}">
                <a16:creationId xmlns:a16="http://schemas.microsoft.com/office/drawing/2014/main" id="{237CE01A-A277-2959-FB01-2565E19FD8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6211"/>
          <a:stretch/>
        </p:blipFill>
        <p:spPr>
          <a:xfrm>
            <a:off x="3410542" y="1226940"/>
            <a:ext cx="8569862" cy="2162036"/>
          </a:xfrm>
          <a:prstGeom prst="rect">
            <a:avLst/>
          </a:prstGeom>
        </p:spPr>
      </p:pic>
      <p:sp>
        <p:nvSpPr>
          <p:cNvPr id="14" name="CasellaDiTesto 15">
            <a:extLst>
              <a:ext uri="{FF2B5EF4-FFF2-40B4-BE49-F238E27FC236}">
                <a16:creationId xmlns:a16="http://schemas.microsoft.com/office/drawing/2014/main" id="{4EC2B0C9-D372-64AC-E2CC-899A550785E1}"/>
              </a:ext>
            </a:extLst>
          </p:cNvPr>
          <p:cNvSpPr txBox="1"/>
          <p:nvPr/>
        </p:nvSpPr>
        <p:spPr>
          <a:xfrm>
            <a:off x="4077526" y="1613377"/>
            <a:ext cx="1518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Non-Linearity Absence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6DD6C54-2805-8AC3-3D91-531E963ECA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2376"/>
          <a:stretch/>
        </p:blipFill>
        <p:spPr>
          <a:xfrm>
            <a:off x="213224" y="1964056"/>
            <a:ext cx="2731069" cy="2794194"/>
          </a:xfrm>
          <a:prstGeom prst="rect">
            <a:avLst/>
          </a:prstGeom>
        </p:spPr>
      </p:pic>
      <p:pic>
        <p:nvPicPr>
          <p:cNvPr id="3" name="Immagine 3">
            <a:extLst>
              <a:ext uri="{FF2B5EF4-FFF2-40B4-BE49-F238E27FC236}">
                <a16:creationId xmlns:a16="http://schemas.microsoft.com/office/drawing/2014/main" id="{DFC37C29-95F3-C567-21D8-707F5AAB9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4234" y="3930953"/>
            <a:ext cx="2249598" cy="1980000"/>
          </a:xfrm>
          <a:prstGeom prst="rect">
            <a:avLst/>
          </a:prstGeom>
        </p:spPr>
      </p:pic>
      <p:pic>
        <p:nvPicPr>
          <p:cNvPr id="4" name="Immagine 5">
            <a:extLst>
              <a:ext uri="{FF2B5EF4-FFF2-40B4-BE49-F238E27FC236}">
                <a16:creationId xmlns:a16="http://schemas.microsoft.com/office/drawing/2014/main" id="{F1C22FC5-FA05-02DB-AB6E-CE0FA6B7C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6023" y="3930953"/>
            <a:ext cx="2249599" cy="1980000"/>
          </a:xfrm>
          <a:prstGeom prst="rect">
            <a:avLst/>
          </a:prstGeom>
        </p:spPr>
      </p:pic>
      <p:pic>
        <p:nvPicPr>
          <p:cNvPr id="12" name="Immagine 7">
            <a:extLst>
              <a:ext uri="{FF2B5EF4-FFF2-40B4-BE49-F238E27FC236}">
                <a16:creationId xmlns:a16="http://schemas.microsoft.com/office/drawing/2014/main" id="{DC4718E6-195A-C62D-44C1-95935583BC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9313" y="3930953"/>
            <a:ext cx="2259061" cy="1980000"/>
          </a:xfrm>
          <a:prstGeom prst="rect">
            <a:avLst/>
          </a:prstGeom>
        </p:spPr>
      </p:pic>
      <p:pic>
        <p:nvPicPr>
          <p:cNvPr id="20" name="Immagine 9">
            <a:extLst>
              <a:ext uri="{FF2B5EF4-FFF2-40B4-BE49-F238E27FC236}">
                <a16:creationId xmlns:a16="http://schemas.microsoft.com/office/drawing/2014/main" id="{9D7FD6F4-C20C-FCE0-FBB6-6BDB1A7F47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2441" y="3930953"/>
            <a:ext cx="2259061" cy="1980000"/>
          </a:xfrm>
          <a:prstGeom prst="rect">
            <a:avLst/>
          </a:prstGeom>
        </p:spPr>
      </p:pic>
      <p:sp>
        <p:nvSpPr>
          <p:cNvPr id="21" name="CasellaDiTesto 15">
            <a:extLst>
              <a:ext uri="{FF2B5EF4-FFF2-40B4-BE49-F238E27FC236}">
                <a16:creationId xmlns:a16="http://schemas.microsoft.com/office/drawing/2014/main" id="{B584270C-4077-924A-63FA-D9628CE32FED}"/>
              </a:ext>
            </a:extLst>
          </p:cNvPr>
          <p:cNvSpPr txBox="1"/>
          <p:nvPr/>
        </p:nvSpPr>
        <p:spPr>
          <a:xfrm>
            <a:off x="3419551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A</a:t>
            </a:r>
          </a:p>
        </p:txBody>
      </p:sp>
      <p:sp>
        <p:nvSpPr>
          <p:cNvPr id="22" name="CasellaDiTesto 15">
            <a:extLst>
              <a:ext uri="{FF2B5EF4-FFF2-40B4-BE49-F238E27FC236}">
                <a16:creationId xmlns:a16="http://schemas.microsoft.com/office/drawing/2014/main" id="{44FF3F1B-B834-8896-0687-82C5D2253A1E}"/>
              </a:ext>
            </a:extLst>
          </p:cNvPr>
          <p:cNvSpPr txBox="1"/>
          <p:nvPr/>
        </p:nvSpPr>
        <p:spPr>
          <a:xfrm>
            <a:off x="5721340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B</a:t>
            </a:r>
          </a:p>
        </p:txBody>
      </p:sp>
      <p:sp>
        <p:nvSpPr>
          <p:cNvPr id="23" name="CasellaDiTesto 15">
            <a:extLst>
              <a:ext uri="{FF2B5EF4-FFF2-40B4-BE49-F238E27FC236}">
                <a16:creationId xmlns:a16="http://schemas.microsoft.com/office/drawing/2014/main" id="{A9E6EBF1-F8BC-E634-C8E9-0D661D484E86}"/>
              </a:ext>
            </a:extLst>
          </p:cNvPr>
          <p:cNvSpPr txBox="1"/>
          <p:nvPr/>
        </p:nvSpPr>
        <p:spPr>
          <a:xfrm>
            <a:off x="7989361" y="3567846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C</a:t>
            </a:r>
          </a:p>
        </p:txBody>
      </p:sp>
      <p:sp>
        <p:nvSpPr>
          <p:cNvPr id="24" name="CasellaDiTesto 15">
            <a:extLst>
              <a:ext uri="{FF2B5EF4-FFF2-40B4-BE49-F238E27FC236}">
                <a16:creationId xmlns:a16="http://schemas.microsoft.com/office/drawing/2014/main" id="{663DB5A5-7090-E319-1244-AFDAAE97C71C}"/>
              </a:ext>
            </a:extLst>
          </p:cNvPr>
          <p:cNvSpPr txBox="1"/>
          <p:nvPr/>
        </p:nvSpPr>
        <p:spPr>
          <a:xfrm>
            <a:off x="10252489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D</a:t>
            </a:r>
          </a:p>
        </p:txBody>
      </p:sp>
    </p:spTree>
    <p:extLst>
      <p:ext uri="{BB962C8B-B14F-4D97-AF65-F5344CB8AC3E}">
        <p14:creationId xmlns:p14="http://schemas.microsoft.com/office/powerpoint/2010/main" val="332019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21" grpId="0"/>
      <p:bldP spid="22" grpId="0"/>
      <p:bldP spid="23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82C2C08-0EAC-9E24-302D-3EBED17A8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E61E46E6-028B-AB85-3CC7-B957FC8AF806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35CE21C-C644-4DA2-AADD-315C60CC6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D6F2B5B3-7F13-175E-4A2C-1AB78D36C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Test and Results</a:t>
            </a:r>
          </a:p>
        </p:txBody>
      </p:sp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E9B6DA50-24DB-6E56-0081-42C52CFC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5CBCE240-23A6-A719-35CA-BF7F361F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27</a:t>
            </a:fld>
            <a:endParaRPr lang="en-GB" noProof="0" dirty="0"/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B406BCDD-884A-7A8C-52B0-8244AFF59478}"/>
              </a:ext>
            </a:extLst>
          </p:cNvPr>
          <p:cNvSpPr txBox="1"/>
          <p:nvPr/>
        </p:nvSpPr>
        <p:spPr>
          <a:xfrm>
            <a:off x="82040" y="860930"/>
            <a:ext cx="8851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Phases02: </a:t>
            </a:r>
            <a:r>
              <a:rPr lang="en-GB" sz="2000" b="1" u="sng" noProof="0" dirty="0"/>
              <a:t>Non-Linearity Conditions and/or in Multi-Classes Samples’ Conditions</a:t>
            </a: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7AC4D827-12AA-C7EB-D489-1CC14993650F}"/>
              </a:ext>
            </a:extLst>
          </p:cNvPr>
          <p:cNvSpPr txBox="1"/>
          <p:nvPr/>
        </p:nvSpPr>
        <p:spPr>
          <a:xfrm>
            <a:off x="9590137" y="804776"/>
            <a:ext cx="2306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rgbClr val="FF0000"/>
                </a:solidFill>
              </a:rPr>
              <a:t>Numerical Tests</a:t>
            </a:r>
            <a:endParaRPr lang="en-GB" sz="2000" b="1" u="sng" noProof="0" dirty="0">
              <a:solidFill>
                <a:srgbClr val="FF0000"/>
              </a:solidFill>
            </a:endParaRPr>
          </a:p>
        </p:txBody>
      </p:sp>
      <p:pic>
        <p:nvPicPr>
          <p:cNvPr id="10" name="Immagine 45">
            <a:extLst>
              <a:ext uri="{FF2B5EF4-FFF2-40B4-BE49-F238E27FC236}">
                <a16:creationId xmlns:a16="http://schemas.microsoft.com/office/drawing/2014/main" id="{B4F9B217-D3FB-FFC8-C199-8F1A48CCD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" b="193"/>
          <a:stretch/>
        </p:blipFill>
        <p:spPr>
          <a:xfrm>
            <a:off x="3410542" y="1226940"/>
            <a:ext cx="8569862" cy="2162036"/>
          </a:xfrm>
          <a:prstGeom prst="rect">
            <a:avLst/>
          </a:prstGeom>
        </p:spPr>
      </p:pic>
      <p:sp>
        <p:nvSpPr>
          <p:cNvPr id="14" name="CasellaDiTesto 15">
            <a:extLst>
              <a:ext uri="{FF2B5EF4-FFF2-40B4-BE49-F238E27FC236}">
                <a16:creationId xmlns:a16="http://schemas.microsoft.com/office/drawing/2014/main" id="{6D720A38-1408-C439-B12A-09D991B0A7A5}"/>
              </a:ext>
            </a:extLst>
          </p:cNvPr>
          <p:cNvSpPr txBox="1"/>
          <p:nvPr/>
        </p:nvSpPr>
        <p:spPr>
          <a:xfrm>
            <a:off x="3921262" y="1613377"/>
            <a:ext cx="1643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Concentration Non-Linearity</a:t>
            </a:r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31ACAE3B-86CE-C068-25DA-8ADD0268C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4427" y="3930953"/>
            <a:ext cx="2249211" cy="1980000"/>
          </a:xfrm>
          <a:prstGeom prst="rect">
            <a:avLst/>
          </a:prstGeom>
        </p:spPr>
      </p:pic>
      <p:pic>
        <p:nvPicPr>
          <p:cNvPr id="4" name="Immagine 5">
            <a:extLst>
              <a:ext uri="{FF2B5EF4-FFF2-40B4-BE49-F238E27FC236}">
                <a16:creationId xmlns:a16="http://schemas.microsoft.com/office/drawing/2014/main" id="{36A95EEF-B52B-A84F-1F2B-196B3EAE61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6217" y="3930953"/>
            <a:ext cx="2249211" cy="1980000"/>
          </a:xfrm>
          <a:prstGeom prst="rect">
            <a:avLst/>
          </a:prstGeom>
        </p:spPr>
      </p:pic>
      <p:pic>
        <p:nvPicPr>
          <p:cNvPr id="12" name="Immagine 7">
            <a:extLst>
              <a:ext uri="{FF2B5EF4-FFF2-40B4-BE49-F238E27FC236}">
                <a16:creationId xmlns:a16="http://schemas.microsoft.com/office/drawing/2014/main" id="{A687AA72-61D3-3048-E118-3BDE0B53DF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9896" y="3930953"/>
            <a:ext cx="2257894" cy="1980000"/>
          </a:xfrm>
          <a:prstGeom prst="rect">
            <a:avLst/>
          </a:prstGeom>
        </p:spPr>
      </p:pic>
      <p:pic>
        <p:nvPicPr>
          <p:cNvPr id="20" name="Immagine 9">
            <a:extLst>
              <a:ext uri="{FF2B5EF4-FFF2-40B4-BE49-F238E27FC236}">
                <a16:creationId xmlns:a16="http://schemas.microsoft.com/office/drawing/2014/main" id="{8A08E6D8-8448-6296-AF1E-853F40FD5C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3024" y="3930953"/>
            <a:ext cx="2257894" cy="1980000"/>
          </a:xfrm>
          <a:prstGeom prst="rect">
            <a:avLst/>
          </a:prstGeom>
        </p:spPr>
      </p:pic>
      <p:sp>
        <p:nvSpPr>
          <p:cNvPr id="21" name="CasellaDiTesto 15">
            <a:extLst>
              <a:ext uri="{FF2B5EF4-FFF2-40B4-BE49-F238E27FC236}">
                <a16:creationId xmlns:a16="http://schemas.microsoft.com/office/drawing/2014/main" id="{1B61A1AA-15A4-8B62-F111-6DFC8B323ACA}"/>
              </a:ext>
            </a:extLst>
          </p:cNvPr>
          <p:cNvSpPr txBox="1"/>
          <p:nvPr/>
        </p:nvSpPr>
        <p:spPr>
          <a:xfrm>
            <a:off x="3419551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A</a:t>
            </a:r>
          </a:p>
        </p:txBody>
      </p:sp>
      <p:sp>
        <p:nvSpPr>
          <p:cNvPr id="22" name="CasellaDiTesto 15">
            <a:extLst>
              <a:ext uri="{FF2B5EF4-FFF2-40B4-BE49-F238E27FC236}">
                <a16:creationId xmlns:a16="http://schemas.microsoft.com/office/drawing/2014/main" id="{39FF7F5F-07DE-3162-8E10-CF5BFD292558}"/>
              </a:ext>
            </a:extLst>
          </p:cNvPr>
          <p:cNvSpPr txBox="1"/>
          <p:nvPr/>
        </p:nvSpPr>
        <p:spPr>
          <a:xfrm>
            <a:off x="5721340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B</a:t>
            </a:r>
          </a:p>
        </p:txBody>
      </p:sp>
      <p:sp>
        <p:nvSpPr>
          <p:cNvPr id="23" name="CasellaDiTesto 15">
            <a:extLst>
              <a:ext uri="{FF2B5EF4-FFF2-40B4-BE49-F238E27FC236}">
                <a16:creationId xmlns:a16="http://schemas.microsoft.com/office/drawing/2014/main" id="{8837287D-BE86-0B68-921E-4EFC7913A176}"/>
              </a:ext>
            </a:extLst>
          </p:cNvPr>
          <p:cNvSpPr txBox="1"/>
          <p:nvPr/>
        </p:nvSpPr>
        <p:spPr>
          <a:xfrm>
            <a:off x="7989361" y="3567846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C</a:t>
            </a:r>
          </a:p>
        </p:txBody>
      </p:sp>
      <p:sp>
        <p:nvSpPr>
          <p:cNvPr id="24" name="CasellaDiTesto 15">
            <a:extLst>
              <a:ext uri="{FF2B5EF4-FFF2-40B4-BE49-F238E27FC236}">
                <a16:creationId xmlns:a16="http://schemas.microsoft.com/office/drawing/2014/main" id="{C7C3859F-A5EE-FF2A-64C3-00EB6B926C8A}"/>
              </a:ext>
            </a:extLst>
          </p:cNvPr>
          <p:cNvSpPr txBox="1"/>
          <p:nvPr/>
        </p:nvSpPr>
        <p:spPr>
          <a:xfrm>
            <a:off x="10252489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959628B-12AA-F056-F0CD-8BD0F5B594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889" y="2032423"/>
            <a:ext cx="2743438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2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21" grpId="0"/>
      <p:bldP spid="22" grpId="0"/>
      <p:bldP spid="23" grpId="0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8B8901B-A58B-41EB-CBB8-054ACE295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FFCD3E86-023F-74F7-F8BB-797B40838226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9376F76-AE89-CC51-DABC-E92B4C8DC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2" name="TextBox 36">
            <a:extLst>
              <a:ext uri="{FF2B5EF4-FFF2-40B4-BE49-F238E27FC236}">
                <a16:creationId xmlns:a16="http://schemas.microsoft.com/office/drawing/2014/main" id="{10B39517-9673-B4F6-0086-B688301AF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" y="3175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Unsupervised Calibration for Classification with PINN </a:t>
            </a:r>
          </a:p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Test and Results</a:t>
            </a:r>
          </a:p>
        </p:txBody>
      </p:sp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4FEF930B-0019-99B7-8D51-A015E1C5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C2DFE7A7-342C-8F03-7ADE-0BCEA73F0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28</a:t>
            </a:fld>
            <a:endParaRPr lang="en-GB" noProof="0" dirty="0"/>
          </a:p>
        </p:txBody>
      </p:sp>
      <p:sp>
        <p:nvSpPr>
          <p:cNvPr id="5" name="CasellaDiTesto 6">
            <a:extLst>
              <a:ext uri="{FF2B5EF4-FFF2-40B4-BE49-F238E27FC236}">
                <a16:creationId xmlns:a16="http://schemas.microsoft.com/office/drawing/2014/main" id="{F5DEDDFC-4875-6D8D-FA0D-F8376D701C52}"/>
              </a:ext>
            </a:extLst>
          </p:cNvPr>
          <p:cNvSpPr txBox="1"/>
          <p:nvPr/>
        </p:nvSpPr>
        <p:spPr>
          <a:xfrm>
            <a:off x="82040" y="860930"/>
            <a:ext cx="8851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/>
              <a:t>Phases02: </a:t>
            </a:r>
            <a:r>
              <a:rPr lang="en-GB" sz="2000" b="1" u="sng" noProof="0" dirty="0"/>
              <a:t>Non-Linearity Conditions and/or in Multi-Classes Samples’ Conditions</a:t>
            </a:r>
          </a:p>
        </p:txBody>
      </p:sp>
      <p:sp>
        <p:nvSpPr>
          <p:cNvPr id="6" name="CasellaDiTesto 6">
            <a:extLst>
              <a:ext uri="{FF2B5EF4-FFF2-40B4-BE49-F238E27FC236}">
                <a16:creationId xmlns:a16="http://schemas.microsoft.com/office/drawing/2014/main" id="{9412B8CA-A61B-FC78-D47C-C5D0C0AE5869}"/>
              </a:ext>
            </a:extLst>
          </p:cNvPr>
          <p:cNvSpPr txBox="1"/>
          <p:nvPr/>
        </p:nvSpPr>
        <p:spPr>
          <a:xfrm>
            <a:off x="9590137" y="804776"/>
            <a:ext cx="2306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noProof="0" dirty="0">
                <a:solidFill>
                  <a:srgbClr val="FF0000"/>
                </a:solidFill>
              </a:rPr>
              <a:t>Numerical Tests</a:t>
            </a:r>
            <a:endParaRPr lang="en-GB" sz="2000" b="1" u="sng" noProof="0" dirty="0">
              <a:solidFill>
                <a:srgbClr val="FF0000"/>
              </a:solidFill>
            </a:endParaRPr>
          </a:p>
        </p:txBody>
      </p:sp>
      <p:pic>
        <p:nvPicPr>
          <p:cNvPr id="10" name="Immagine 45">
            <a:extLst>
              <a:ext uri="{FF2B5EF4-FFF2-40B4-BE49-F238E27FC236}">
                <a16:creationId xmlns:a16="http://schemas.microsoft.com/office/drawing/2014/main" id="{303CD61C-1B63-6F24-6DFF-2F1F892F03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9"/>
          <a:stretch/>
        </p:blipFill>
        <p:spPr>
          <a:xfrm>
            <a:off x="3410542" y="1226940"/>
            <a:ext cx="8569862" cy="2162036"/>
          </a:xfrm>
          <a:prstGeom prst="rect">
            <a:avLst/>
          </a:prstGeom>
        </p:spPr>
      </p:pic>
      <p:sp>
        <p:nvSpPr>
          <p:cNvPr id="14" name="CasellaDiTesto 15">
            <a:extLst>
              <a:ext uri="{FF2B5EF4-FFF2-40B4-BE49-F238E27FC236}">
                <a16:creationId xmlns:a16="http://schemas.microsoft.com/office/drawing/2014/main" id="{8CC9A8B5-2A84-5442-039A-E61BB3A40D99}"/>
              </a:ext>
            </a:extLst>
          </p:cNvPr>
          <p:cNvSpPr txBox="1"/>
          <p:nvPr/>
        </p:nvSpPr>
        <p:spPr>
          <a:xfrm>
            <a:off x="3865770" y="1613377"/>
            <a:ext cx="1518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Sensor</a:t>
            </a:r>
          </a:p>
          <a:p>
            <a:pPr algn="ctr"/>
            <a:r>
              <a:rPr lang="en-GB" b="1" noProof="0" dirty="0"/>
              <a:t>Non-Linearity</a:t>
            </a:r>
          </a:p>
        </p:txBody>
      </p:sp>
      <p:pic>
        <p:nvPicPr>
          <p:cNvPr id="3" name="Immagine 3">
            <a:extLst>
              <a:ext uri="{FF2B5EF4-FFF2-40B4-BE49-F238E27FC236}">
                <a16:creationId xmlns:a16="http://schemas.microsoft.com/office/drawing/2014/main" id="{69C651AA-E42B-B33C-E447-D7678A584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4427" y="3930953"/>
            <a:ext cx="2249211" cy="1980000"/>
          </a:xfrm>
          <a:prstGeom prst="rect">
            <a:avLst/>
          </a:prstGeom>
        </p:spPr>
      </p:pic>
      <p:pic>
        <p:nvPicPr>
          <p:cNvPr id="4" name="Immagine 5">
            <a:extLst>
              <a:ext uri="{FF2B5EF4-FFF2-40B4-BE49-F238E27FC236}">
                <a16:creationId xmlns:a16="http://schemas.microsoft.com/office/drawing/2014/main" id="{4991EC06-09A8-67AB-79EF-D40D70A98B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6217" y="3930953"/>
            <a:ext cx="2249211" cy="1980000"/>
          </a:xfrm>
          <a:prstGeom prst="rect">
            <a:avLst/>
          </a:prstGeom>
        </p:spPr>
      </p:pic>
      <p:pic>
        <p:nvPicPr>
          <p:cNvPr id="12" name="Immagine 7">
            <a:extLst>
              <a:ext uri="{FF2B5EF4-FFF2-40B4-BE49-F238E27FC236}">
                <a16:creationId xmlns:a16="http://schemas.microsoft.com/office/drawing/2014/main" id="{DBD839F4-6BA9-D78C-6AF7-68B61E77DF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19896" y="3930953"/>
            <a:ext cx="2257894" cy="1980000"/>
          </a:xfrm>
          <a:prstGeom prst="rect">
            <a:avLst/>
          </a:prstGeom>
        </p:spPr>
      </p:pic>
      <p:pic>
        <p:nvPicPr>
          <p:cNvPr id="20" name="Immagine 9">
            <a:extLst>
              <a:ext uri="{FF2B5EF4-FFF2-40B4-BE49-F238E27FC236}">
                <a16:creationId xmlns:a16="http://schemas.microsoft.com/office/drawing/2014/main" id="{58ADF179-C2DC-8887-9141-50390124C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3024" y="3930953"/>
            <a:ext cx="2257894" cy="1980000"/>
          </a:xfrm>
          <a:prstGeom prst="rect">
            <a:avLst/>
          </a:prstGeom>
        </p:spPr>
      </p:pic>
      <p:sp>
        <p:nvSpPr>
          <p:cNvPr id="21" name="CasellaDiTesto 15">
            <a:extLst>
              <a:ext uri="{FF2B5EF4-FFF2-40B4-BE49-F238E27FC236}">
                <a16:creationId xmlns:a16="http://schemas.microsoft.com/office/drawing/2014/main" id="{774C6A01-915E-490F-10F4-43AA5674E0A8}"/>
              </a:ext>
            </a:extLst>
          </p:cNvPr>
          <p:cNvSpPr txBox="1"/>
          <p:nvPr/>
        </p:nvSpPr>
        <p:spPr>
          <a:xfrm>
            <a:off x="3419551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A</a:t>
            </a:r>
          </a:p>
        </p:txBody>
      </p:sp>
      <p:sp>
        <p:nvSpPr>
          <p:cNvPr id="22" name="CasellaDiTesto 15">
            <a:extLst>
              <a:ext uri="{FF2B5EF4-FFF2-40B4-BE49-F238E27FC236}">
                <a16:creationId xmlns:a16="http://schemas.microsoft.com/office/drawing/2014/main" id="{8602FC16-01C2-BCD6-4DF7-7ECC57EDBF3D}"/>
              </a:ext>
            </a:extLst>
          </p:cNvPr>
          <p:cNvSpPr txBox="1"/>
          <p:nvPr/>
        </p:nvSpPr>
        <p:spPr>
          <a:xfrm>
            <a:off x="5721340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B</a:t>
            </a:r>
          </a:p>
        </p:txBody>
      </p:sp>
      <p:sp>
        <p:nvSpPr>
          <p:cNvPr id="23" name="CasellaDiTesto 15">
            <a:extLst>
              <a:ext uri="{FF2B5EF4-FFF2-40B4-BE49-F238E27FC236}">
                <a16:creationId xmlns:a16="http://schemas.microsoft.com/office/drawing/2014/main" id="{1898C02D-C7F5-9A14-5C5F-56BF77D52D1A}"/>
              </a:ext>
            </a:extLst>
          </p:cNvPr>
          <p:cNvSpPr txBox="1"/>
          <p:nvPr/>
        </p:nvSpPr>
        <p:spPr>
          <a:xfrm>
            <a:off x="7989361" y="3567846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C</a:t>
            </a:r>
          </a:p>
        </p:txBody>
      </p:sp>
      <p:sp>
        <p:nvSpPr>
          <p:cNvPr id="24" name="CasellaDiTesto 15">
            <a:extLst>
              <a:ext uri="{FF2B5EF4-FFF2-40B4-BE49-F238E27FC236}">
                <a16:creationId xmlns:a16="http://schemas.microsoft.com/office/drawing/2014/main" id="{1DD0EA29-0328-5939-D655-DC15D9A1F293}"/>
              </a:ext>
            </a:extLst>
          </p:cNvPr>
          <p:cNvSpPr txBox="1"/>
          <p:nvPr/>
        </p:nvSpPr>
        <p:spPr>
          <a:xfrm>
            <a:off x="10252489" y="3565588"/>
            <a:ext cx="151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/>
              <a:t>Agent 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71EE2B-E0A8-4428-311D-DDA551587A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916" y="1989822"/>
            <a:ext cx="2591025" cy="279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21" grpId="0"/>
      <p:bldP spid="22" grpId="0"/>
      <p:bldP spid="23" grpId="0"/>
      <p:bldP spid="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99EC95B-6AE7-EC7C-153B-6D32E1155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B35D8E1D-2285-240F-4D41-E8EA4B8D2B49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EBEA499-F71E-4726-C5D6-53DE1792D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60A9D56F-7452-180F-8B46-531FC9D3B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29</a:t>
            </a:fld>
            <a:endParaRPr lang="en-GB" noProof="0" dirty="0"/>
          </a:p>
        </p:txBody>
      </p:sp>
      <p:sp>
        <p:nvSpPr>
          <p:cNvPr id="7" name="TextBox 36">
            <a:extLst>
              <a:ext uri="{FF2B5EF4-FFF2-40B4-BE49-F238E27FC236}">
                <a16:creationId xmlns:a16="http://schemas.microsoft.com/office/drawing/2014/main" id="{60428B0A-B3BB-43FA-A613-1C054F9D6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Deep-Learning Techniques for Reconstructing Chemical Dispersion Maps from Point Sensors  – Introduction</a:t>
            </a:r>
          </a:p>
        </p:txBody>
      </p:sp>
      <p:sp>
        <p:nvSpPr>
          <p:cNvPr id="10" name="CasellaDiTesto 6">
            <a:extLst>
              <a:ext uri="{FF2B5EF4-FFF2-40B4-BE49-F238E27FC236}">
                <a16:creationId xmlns:a16="http://schemas.microsoft.com/office/drawing/2014/main" id="{B65BD44B-4F0F-9B9B-9693-930BB0765061}"/>
              </a:ext>
            </a:extLst>
          </p:cNvPr>
          <p:cNvSpPr txBox="1"/>
          <p:nvPr/>
        </p:nvSpPr>
        <p:spPr>
          <a:xfrm>
            <a:off x="5942978" y="5030334"/>
            <a:ext cx="6004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noProof="0" dirty="0">
                <a:solidFill>
                  <a:srgbClr val="FF0000"/>
                </a:solidFill>
              </a:rPr>
              <a:t>Is it possible to reconstruct the dispersion map of a chemical substances in the environment stating by the signals of point sensors in combination with the weather conditions?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A34134-E05F-06E9-58B2-F3BF36F1F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00" y="934296"/>
            <a:ext cx="4903310" cy="43200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sellaDiTesto 113">
                <a:extLst>
                  <a:ext uri="{FF2B5EF4-FFF2-40B4-BE49-F238E27FC236}">
                    <a16:creationId xmlns:a16="http://schemas.microsoft.com/office/drawing/2014/main" id="{FAAE3F76-9AC9-2714-CCCF-18B5531C6DDF}"/>
                  </a:ext>
                </a:extLst>
              </p:cNvPr>
              <p:cNvSpPr txBox="1"/>
              <p:nvPr/>
            </p:nvSpPr>
            <p:spPr>
              <a:xfrm>
                <a:off x="718886" y="5515684"/>
                <a:ext cx="5107744" cy="834587"/>
              </a:xfrm>
              <a:prstGeom prst="rect">
                <a:avLst/>
              </a:prstGeom>
              <a:noFill/>
              <a:ln w="28575">
                <a:noFill/>
                <a:prstDash val="sysDash"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sSub>
                            <m:sSubPr>
                              <m:ctrlP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  <m: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sub>
                          </m:sSub>
                        </m:sub>
                      </m:sSub>
                      <m:r>
                        <a:rPr lang="en-GB" sz="1600" b="1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GB" sz="1600" b="1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GB" sz="16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6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6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𝑩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GB" sz="16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6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600" b="1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𝟏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𝑩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𝑨</m:t>
                                          </m:r>
                                        </m:sub>
                                      </m:sSub>
                                      <m: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𝑩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𝑨</m:t>
                                          </m:r>
                                        </m:sub>
                                      </m:sSub>
                                      <m:r>
                                        <a:rPr lang="en-GB" sz="1600" b="1" i="1" noProof="0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r>
                                            <a:rPr lang="en-GB" sz="1600" b="1" i="1" noProof="0" smtClean="0">
                                              <a:latin typeface="Cambria Math" panose="02040503050406030204" pitchFamily="18" charset="0"/>
                                            </a:rPr>
                                            <m:t>𝑩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GB" sz="1600" b="1" i="1" noProof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d>
                        <m:dPr>
                          <m:ctrlP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  <m:r>
                            <a:rPr lang="en-GB" sz="1600" b="1" i="1" noProof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GB" sz="1600" b="1" i="1" noProof="0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600" b="1" noProof="0" dirty="0"/>
              </a:p>
            </p:txBody>
          </p:sp>
        </mc:Choice>
        <mc:Fallback>
          <p:sp>
            <p:nvSpPr>
              <p:cNvPr id="12" name="CasellaDiTesto 113">
                <a:extLst>
                  <a:ext uri="{FF2B5EF4-FFF2-40B4-BE49-F238E27FC236}">
                    <a16:creationId xmlns:a16="http://schemas.microsoft.com/office/drawing/2014/main" id="{FAAE3F76-9AC9-2714-CCCF-18B5531C6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86" y="5515684"/>
                <a:ext cx="5107744" cy="834587"/>
              </a:xfrm>
              <a:prstGeom prst="rect">
                <a:avLst/>
              </a:prstGeom>
              <a:blipFill>
                <a:blip r:embed="rId4"/>
                <a:stretch>
                  <a:fillRect l="-496" b="-5970"/>
                </a:stretch>
              </a:blipFill>
              <a:ln w="28575">
                <a:noFill/>
                <a:prstDash val="sysDash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ttore 2 116">
            <a:extLst>
              <a:ext uri="{FF2B5EF4-FFF2-40B4-BE49-F238E27FC236}">
                <a16:creationId xmlns:a16="http://schemas.microsoft.com/office/drawing/2014/main" id="{1DCF573C-5EEE-02FE-8173-296856B9007D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3116826" y="3210489"/>
            <a:ext cx="155932" cy="2305195"/>
          </a:xfrm>
          <a:prstGeom prst="straightConnector1">
            <a:avLst/>
          </a:prstGeom>
          <a:ln w="38100">
            <a:solidFill>
              <a:srgbClr val="002060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21">
            <a:extLst>
              <a:ext uri="{FF2B5EF4-FFF2-40B4-BE49-F238E27FC236}">
                <a16:creationId xmlns:a16="http://schemas.microsoft.com/office/drawing/2014/main" id="{84109667-D5C1-CCEA-1E34-C6F8B9B0D827}"/>
              </a:ext>
            </a:extLst>
          </p:cNvPr>
          <p:cNvSpPr txBox="1"/>
          <p:nvPr/>
        </p:nvSpPr>
        <p:spPr>
          <a:xfrm>
            <a:off x="82405" y="5344414"/>
            <a:ext cx="2299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noProof="0" dirty="0"/>
              <a:t>Linear Interpolation</a:t>
            </a:r>
          </a:p>
        </p:txBody>
      </p:sp>
      <p:sp>
        <p:nvSpPr>
          <p:cNvPr id="15" name="CasellaDiTesto 13">
            <a:extLst>
              <a:ext uri="{FF2B5EF4-FFF2-40B4-BE49-F238E27FC236}">
                <a16:creationId xmlns:a16="http://schemas.microsoft.com/office/drawing/2014/main" id="{F43578B6-2492-3FEC-8BE8-4DB2F89D85BA}"/>
              </a:ext>
            </a:extLst>
          </p:cNvPr>
          <p:cNvSpPr txBox="1"/>
          <p:nvPr/>
        </p:nvSpPr>
        <p:spPr>
          <a:xfrm>
            <a:off x="6042192" y="3900378"/>
            <a:ext cx="580582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solidFill>
                  <a:srgbClr val="FF0000"/>
                </a:solidFill>
              </a:rPr>
              <a:t>The measurement obtained may not be accurate for the characteristics of the Sensor Grid.</a:t>
            </a:r>
          </a:p>
        </p:txBody>
      </p:sp>
      <p:sp>
        <p:nvSpPr>
          <p:cNvPr id="16" name="Freccia a destra 15">
            <a:extLst>
              <a:ext uri="{FF2B5EF4-FFF2-40B4-BE49-F238E27FC236}">
                <a16:creationId xmlns:a16="http://schemas.microsoft.com/office/drawing/2014/main" id="{2D28C4D2-541C-E504-639D-809000F89484}"/>
              </a:ext>
            </a:extLst>
          </p:cNvPr>
          <p:cNvSpPr/>
          <p:nvPr/>
        </p:nvSpPr>
        <p:spPr>
          <a:xfrm rot="5400000">
            <a:off x="8715334" y="3978052"/>
            <a:ext cx="459536" cy="1735545"/>
          </a:xfrm>
          <a:prstGeom prst="rightArrow">
            <a:avLst/>
          </a:prstGeom>
          <a:solidFill>
            <a:srgbClr val="008841"/>
          </a:solidFill>
          <a:ln>
            <a:solidFill>
              <a:srgbClr val="0088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078FD1B-2267-C71B-71D2-464EC90A125A}"/>
              </a:ext>
            </a:extLst>
          </p:cNvPr>
          <p:cNvSpPr/>
          <p:nvPr/>
        </p:nvSpPr>
        <p:spPr>
          <a:xfrm>
            <a:off x="4115187" y="4919863"/>
            <a:ext cx="1025743" cy="3651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16DF64-7E4A-C233-C8D3-3BF38863BAD5}"/>
              </a:ext>
            </a:extLst>
          </p:cNvPr>
          <p:cNvGrpSpPr/>
          <p:nvPr/>
        </p:nvGrpSpPr>
        <p:grpSpPr>
          <a:xfrm>
            <a:off x="5731005" y="1014989"/>
            <a:ext cx="6369244" cy="2347762"/>
            <a:chOff x="5786431" y="792521"/>
            <a:chExt cx="6369244" cy="2347762"/>
          </a:xfrm>
        </p:grpSpPr>
        <p:pic>
          <p:nvPicPr>
            <p:cNvPr id="18" name="Immagine 10" descr="Immagine che contiene vigile del fuoco, abbigliamento da lavoro, Operaio, Indumenti ad alta visibilità&#10;&#10;Descrizione generata automaticamente">
              <a:extLst>
                <a:ext uri="{FF2B5EF4-FFF2-40B4-BE49-F238E27FC236}">
                  <a16:creationId xmlns:a16="http://schemas.microsoft.com/office/drawing/2014/main" id="{DAAA2E96-A509-4A7C-A2D3-7C702500A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3503" y="1590953"/>
              <a:ext cx="2207707" cy="147295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FF2B251-73D8-715B-F9F5-4C15CB840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20631" y="1565693"/>
              <a:ext cx="1745138" cy="1574590"/>
            </a:xfrm>
            <a:prstGeom prst="rect">
              <a:avLst/>
            </a:prstGeom>
          </p:spPr>
        </p:pic>
        <p:sp>
          <p:nvSpPr>
            <p:cNvPr id="20" name="CasellaDiTesto 121">
              <a:extLst>
                <a:ext uri="{FF2B5EF4-FFF2-40B4-BE49-F238E27FC236}">
                  <a16:creationId xmlns:a16="http://schemas.microsoft.com/office/drawing/2014/main" id="{82E6634F-ADF2-FB99-9678-96103621DBC4}"/>
                </a:ext>
              </a:extLst>
            </p:cNvPr>
            <p:cNvSpPr txBox="1"/>
            <p:nvPr/>
          </p:nvSpPr>
          <p:spPr>
            <a:xfrm>
              <a:off x="8208655" y="1347080"/>
              <a:ext cx="1824537" cy="1661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GB" sz="2800" b="1" noProof="0" dirty="0"/>
                <a:t>ALOHA</a:t>
              </a:r>
              <a:br>
                <a:rPr lang="en-GB" sz="2000" b="1" noProof="0" dirty="0"/>
              </a:br>
              <a:r>
                <a:rPr lang="en-GB" sz="1600" b="1" noProof="0" dirty="0"/>
                <a:t>(US Environmental </a:t>
              </a:r>
              <a:br>
                <a:rPr lang="en-GB" sz="1600" b="1" noProof="0" dirty="0"/>
              </a:br>
              <a:r>
                <a:rPr lang="en-GB" sz="1600" b="1" noProof="0" dirty="0"/>
                <a:t>Protection Agency)</a:t>
              </a:r>
            </a:p>
            <a:p>
              <a:pPr algn="ctr"/>
              <a:r>
                <a:rPr lang="en-GB" sz="1600" b="1" noProof="0" dirty="0"/>
                <a:t>Based on Gaussian </a:t>
              </a:r>
            </a:p>
            <a:p>
              <a:pPr algn="ctr"/>
              <a:r>
                <a:rPr lang="en-GB" sz="1600" b="1" noProof="0" dirty="0"/>
                <a:t>Dispersion model</a:t>
              </a:r>
              <a:endParaRPr lang="en-GB" sz="2000" b="1" noProof="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5FC066-01F7-0F75-DA20-67D80FF26469}"/>
                </a:ext>
              </a:extLst>
            </p:cNvPr>
            <p:cNvSpPr txBox="1"/>
            <p:nvPr/>
          </p:nvSpPr>
          <p:spPr>
            <a:xfrm>
              <a:off x="5786431" y="792521"/>
              <a:ext cx="63692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000" b="1" noProof="0" dirty="0"/>
                <a:t>Standard Approach (in Emergencies’ Context):</a:t>
              </a:r>
              <a:endParaRPr lang="en-GB" sz="2000" noProof="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D66DC9C-A5B9-1F29-A9F1-8B9823E37AD1}"/>
              </a:ext>
            </a:extLst>
          </p:cNvPr>
          <p:cNvSpPr/>
          <p:nvPr/>
        </p:nvSpPr>
        <p:spPr>
          <a:xfrm>
            <a:off x="5731005" y="1010653"/>
            <a:ext cx="6216222" cy="262769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28312F1C-1E5A-E66D-C526-EE13972523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8BB9EF4A-F9FC-7906-34B3-AC01D611E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1871839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1EDCE86-8D41-AB7A-9AED-955F28E84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84A3263D-4E3B-529D-A9AA-1DEA69063630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A5AAA20-6EEA-9AD2-1624-A474FBF6F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EE998CE4-D8B7-22F7-8751-20E8F576F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30</a:t>
            </a:fld>
            <a:endParaRPr lang="en-GB" noProof="0" dirty="0"/>
          </a:p>
        </p:txBody>
      </p:sp>
      <p:pic>
        <p:nvPicPr>
          <p:cNvPr id="3" name="Immagine 26">
            <a:extLst>
              <a:ext uri="{FF2B5EF4-FFF2-40B4-BE49-F238E27FC236}">
                <a16:creationId xmlns:a16="http://schemas.microsoft.com/office/drawing/2014/main" id="{63E0B147-A8FE-AA40-48C3-5F1942DF1F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4" r="8666"/>
          <a:stretch/>
        </p:blipFill>
        <p:spPr>
          <a:xfrm>
            <a:off x="66117" y="1556936"/>
            <a:ext cx="5761141" cy="420892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2DEA7324-70F8-3D1F-A93F-BF4FA7954C8B}"/>
              </a:ext>
            </a:extLst>
          </p:cNvPr>
          <p:cNvSpPr txBox="1"/>
          <p:nvPr/>
        </p:nvSpPr>
        <p:spPr>
          <a:xfrm>
            <a:off x="5781423" y="2724999"/>
            <a:ext cx="1238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/>
              <a:t>Gas Dispersion Mapping</a:t>
            </a:r>
          </a:p>
        </p:txBody>
      </p:sp>
      <p:cxnSp>
        <p:nvCxnSpPr>
          <p:cNvPr id="5" name="Straight Arrow Connector 21">
            <a:extLst>
              <a:ext uri="{FF2B5EF4-FFF2-40B4-BE49-F238E27FC236}">
                <a16:creationId xmlns:a16="http://schemas.microsoft.com/office/drawing/2014/main" id="{6D286FB0-4C80-D101-D563-48CB14F6C83C}"/>
              </a:ext>
            </a:extLst>
          </p:cNvPr>
          <p:cNvCxnSpPr>
            <a:cxnSpLocks/>
            <a:stCxn id="3" idx="3"/>
            <a:endCxn id="7" idx="1"/>
          </p:cNvCxnSpPr>
          <p:nvPr/>
        </p:nvCxnSpPr>
        <p:spPr>
          <a:xfrm>
            <a:off x="5827258" y="3661396"/>
            <a:ext cx="1127576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2">
            <a:extLst>
              <a:ext uri="{FF2B5EF4-FFF2-40B4-BE49-F238E27FC236}">
                <a16:creationId xmlns:a16="http://schemas.microsoft.com/office/drawing/2014/main" id="{B9B5EE7E-90C9-2E9D-2A9B-57E6B3F0B551}"/>
              </a:ext>
            </a:extLst>
          </p:cNvPr>
          <p:cNvSpPr txBox="1"/>
          <p:nvPr/>
        </p:nvSpPr>
        <p:spPr>
          <a:xfrm>
            <a:off x="6055858" y="3772165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GDM</a:t>
            </a:r>
          </a:p>
        </p:txBody>
      </p:sp>
      <p:pic>
        <p:nvPicPr>
          <p:cNvPr id="7" name="Immagine 51">
            <a:extLst>
              <a:ext uri="{FF2B5EF4-FFF2-40B4-BE49-F238E27FC236}">
                <a16:creationId xmlns:a16="http://schemas.microsoft.com/office/drawing/2014/main" id="{C81949DA-C0D4-4615-4C99-A9A010AB54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3" r="8018" b="5093"/>
          <a:stretch/>
        </p:blipFill>
        <p:spPr>
          <a:xfrm>
            <a:off x="6954834" y="1175697"/>
            <a:ext cx="5018091" cy="4971398"/>
          </a:xfrm>
          <a:prstGeom prst="rect">
            <a:avLst/>
          </a:prstGeom>
        </p:spPr>
      </p:pic>
      <p:sp>
        <p:nvSpPr>
          <p:cNvPr id="10" name="TextBox 36">
            <a:extLst>
              <a:ext uri="{FF2B5EF4-FFF2-40B4-BE49-F238E27FC236}">
                <a16:creationId xmlns:a16="http://schemas.microsoft.com/office/drawing/2014/main" id="{81BAE1DA-9A3E-E519-0764-1F4044F13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Deep-Learning Techniques for Reconstructing Chemical Dispersion Maps from Point Sensors  – Introduction</a:t>
            </a:r>
          </a:p>
        </p:txBody>
      </p:sp>
      <p:sp>
        <p:nvSpPr>
          <p:cNvPr id="2" name="Segnaposto data 3">
            <a:extLst>
              <a:ext uri="{FF2B5EF4-FFF2-40B4-BE49-F238E27FC236}">
                <a16:creationId xmlns:a16="http://schemas.microsoft.com/office/drawing/2014/main" id="{91E197AA-722F-587D-F8EB-55EF564221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A4FC54F6-6C8B-E056-C944-44915161F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</p:spTree>
    <p:extLst>
      <p:ext uri="{BB962C8B-B14F-4D97-AF65-F5344CB8AC3E}">
        <p14:creationId xmlns:p14="http://schemas.microsoft.com/office/powerpoint/2010/main" val="236578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B6F8914-B7C6-FAA9-D72B-3F866AF0B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6F9E220-664F-BA2D-CFA2-8900F53CF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454" y="1366251"/>
            <a:ext cx="4611100" cy="4734062"/>
          </a:xfrm>
          <a:prstGeom prst="rect">
            <a:avLst/>
          </a:prstGeom>
        </p:spPr>
      </p:pic>
      <p:sp>
        <p:nvSpPr>
          <p:cNvPr id="8" name="Rectangle 33">
            <a:extLst>
              <a:ext uri="{FF2B5EF4-FFF2-40B4-BE49-F238E27FC236}">
                <a16:creationId xmlns:a16="http://schemas.microsoft.com/office/drawing/2014/main" id="{D8890421-6078-0F30-E66F-6141CF3C91FF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4AC0BF5-D391-4CED-8709-4DB75C39F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pic>
        <p:nvPicPr>
          <p:cNvPr id="19" name="Immagine 24">
            <a:extLst>
              <a:ext uri="{FF2B5EF4-FFF2-40B4-BE49-F238E27FC236}">
                <a16:creationId xmlns:a16="http://schemas.microsoft.com/office/drawing/2014/main" id="{B782E020-4089-C265-B7E9-3EF0FFDCD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5"/>
          <a:stretch/>
        </p:blipFill>
        <p:spPr>
          <a:xfrm>
            <a:off x="7129796" y="1374426"/>
            <a:ext cx="4897757" cy="4981923"/>
          </a:xfrm>
          <a:prstGeom prst="rect">
            <a:avLst/>
          </a:prstGeom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7B8CFE78-EE1D-1E80-CAC5-A84325416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31</a:t>
            </a:fld>
            <a:endParaRPr lang="en-GB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sellaDiTesto 11">
                <a:extLst>
                  <a:ext uri="{FF2B5EF4-FFF2-40B4-BE49-F238E27FC236}">
                    <a16:creationId xmlns:a16="http://schemas.microsoft.com/office/drawing/2014/main" id="{240A8844-C381-201D-3975-3A545CE0636D}"/>
                  </a:ext>
                </a:extLst>
              </p:cNvPr>
              <p:cNvSpPr txBox="1"/>
              <p:nvPr/>
            </p:nvSpPr>
            <p:spPr>
              <a:xfrm>
                <a:off x="2381" y="1376195"/>
                <a:ext cx="6757008" cy="853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1700" b="0" i="1" noProof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17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sSub>
                            <m:sSubPr>
                              <m:ctrlP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lang="en-GB" sz="1700" b="0" i="0" noProof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700" b="0" i="0" noProof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700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  <m:sup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func>
                      <m:d>
                        <m:dPr>
                          <m:begChr m:val="{"/>
                          <m:endChr m:val="}"/>
                          <m:ctrlP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GB" sz="17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700" b="0" i="0" noProof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f>
                                    <m:fPr>
                                      <m:ctrlP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GB" sz="1700" b="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sz="1700" b="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  <m:r>
                                                <a:rPr lang="en-GB" sz="1700" b="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GB" sz="1700" b="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ℎ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  <m:sup>
                                          <m: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GB" sz="17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GB" sz="17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700" b="0" i="0" noProof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700" b="0" i="1" noProof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1700" b="0" i="1" noProof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f>
                                    <m:fPr>
                                      <m:ctrlPr>
                                        <a:rPr lang="en-GB" sz="170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GB" sz="170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GB" sz="170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GB" sz="170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𝑧</m:t>
                                              </m:r>
                                              <m:r>
                                                <a:rPr lang="en-GB" sz="170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GB" sz="1700" i="1" noProof="0" smtClean="0">
                                                  <a:latin typeface="Cambria Math" panose="02040503050406030204" pitchFamily="18" charset="0"/>
                                                </a:rPr>
                                                <m:t>ℎ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GB" sz="1700" i="1" noProof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Sup>
                                        <m:sSubSupPr>
                                          <m:ctrlP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sub>
                                        <m:sup>
                                          <m:r>
                                            <a:rPr lang="en-GB" sz="1700" b="0" i="1" noProof="0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GB" sz="1700" noProof="0" dirty="0"/>
              </a:p>
            </p:txBody>
          </p:sp>
        </mc:Choice>
        <mc:Fallback>
          <p:sp>
            <p:nvSpPr>
              <p:cNvPr id="3" name="CasellaDiTesto 11">
                <a:extLst>
                  <a:ext uri="{FF2B5EF4-FFF2-40B4-BE49-F238E27FC236}">
                    <a16:creationId xmlns:a16="http://schemas.microsoft.com/office/drawing/2014/main" id="{240A8844-C381-201D-3975-3A545CE063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" y="1376195"/>
                <a:ext cx="6757008" cy="8539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Immagine 10">
            <a:extLst>
              <a:ext uri="{FF2B5EF4-FFF2-40B4-BE49-F238E27FC236}">
                <a16:creationId xmlns:a16="http://schemas.microsoft.com/office/drawing/2014/main" id="{A2258EA0-250C-C252-A5FD-4659539F3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30624" y="3540976"/>
            <a:ext cx="4349926" cy="2794237"/>
          </a:xfrm>
          <a:prstGeom prst="rect">
            <a:avLst/>
          </a:prstGeom>
        </p:spPr>
      </p:pic>
      <p:pic>
        <p:nvPicPr>
          <p:cNvPr id="23" name="Immagine 28">
            <a:extLst>
              <a:ext uri="{FF2B5EF4-FFF2-40B4-BE49-F238E27FC236}">
                <a16:creationId xmlns:a16="http://schemas.microsoft.com/office/drawing/2014/main" id="{6730D52F-1D98-4048-6589-D4465A8D43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8815" y="2437427"/>
            <a:ext cx="1259707" cy="888120"/>
          </a:xfrm>
          <a:prstGeom prst="rect">
            <a:avLst/>
          </a:prstGeom>
        </p:spPr>
      </p:pic>
      <p:cxnSp>
        <p:nvCxnSpPr>
          <p:cNvPr id="24" name="Connettore 2 19">
            <a:extLst>
              <a:ext uri="{FF2B5EF4-FFF2-40B4-BE49-F238E27FC236}">
                <a16:creationId xmlns:a16="http://schemas.microsoft.com/office/drawing/2014/main" id="{3AD8FFF2-E248-C158-47A0-6FEEAE2BF409}"/>
              </a:ext>
            </a:extLst>
          </p:cNvPr>
          <p:cNvCxnSpPr>
            <a:cxnSpLocks/>
          </p:cNvCxnSpPr>
          <p:nvPr/>
        </p:nvCxnSpPr>
        <p:spPr>
          <a:xfrm>
            <a:off x="7439667" y="3146612"/>
            <a:ext cx="1072397" cy="1078879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12">
            <a:extLst>
              <a:ext uri="{FF2B5EF4-FFF2-40B4-BE49-F238E27FC236}">
                <a16:creationId xmlns:a16="http://schemas.microsoft.com/office/drawing/2014/main" id="{FC00E4A3-058D-E3F7-595C-BD92B8240419}"/>
              </a:ext>
            </a:extLst>
          </p:cNvPr>
          <p:cNvSpPr txBox="1"/>
          <p:nvPr/>
        </p:nvSpPr>
        <p:spPr>
          <a:xfrm>
            <a:off x="207168" y="907181"/>
            <a:ext cx="5888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GB" sz="2400" b="1" noProof="0" dirty="0"/>
              <a:t>Gaussian Dispersion Model: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sellaDiTesto 13">
                <a:extLst>
                  <a:ext uri="{FF2B5EF4-FFF2-40B4-BE49-F238E27FC236}">
                    <a16:creationId xmlns:a16="http://schemas.microsoft.com/office/drawing/2014/main" id="{C73B71BA-C054-8AAE-C103-24D4A6B96EBC}"/>
                  </a:ext>
                </a:extLst>
              </p:cNvPr>
              <p:cNvSpPr txBox="1"/>
              <p:nvPr/>
            </p:nvSpPr>
            <p:spPr>
              <a:xfrm>
                <a:off x="207167" y="2033570"/>
                <a:ext cx="6005373" cy="2447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600"/>
                  </a:spcAft>
                </a:pPr>
                <a:r>
                  <a:rPr lang="en-GB" noProof="0" dirty="0"/>
                  <a:t>where:</a:t>
                </a:r>
              </a:p>
              <a:p>
                <a:pPr marL="285750" indent="-285750" algn="just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GB" noProof="0" dirty="0"/>
                  <a:t> is the simulated concentration (Norm. Log</a:t>
                </a:r>
                <a:r>
                  <a:rPr lang="en-GB" baseline="-25000" noProof="0" dirty="0"/>
                  <a:t>10</a:t>
                </a:r>
                <a:r>
                  <a:rPr lang="en-GB" noProof="0" dirty="0"/>
                  <a:t>)</a:t>
                </a:r>
              </a:p>
              <a:p>
                <a:pPr marL="285750" indent="-285750" algn="just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GB" noProof="0" dirty="0"/>
                  <a:t> is the wind velocity </a:t>
                </a:r>
                <a14:m>
                  <m:oMath xmlns:m="http://schemas.openxmlformats.org/officeDocument/2006/math">
                    <m:r>
                      <a:rPr lang="en-GB" b="0" i="0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∗</m:t>
                    </m:r>
                    <m:sSup>
                      <m:sSup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noProof="0" dirty="0"/>
              </a:p>
              <a:p>
                <a:pPr marL="285750" indent="-285750" algn="just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</m:oMath>
                </a14:m>
                <a:r>
                  <a:rPr lang="en-GB" noProof="0" dirty="0"/>
                  <a:t> are respectively the dispersion parameters in the horizontal and vertical directions, calculated with :</a:t>
                </a:r>
              </a:p>
              <a:p>
                <a:pPr marL="742950" lvl="1" indent="-285750" algn="just">
                  <a:buFont typeface="Wingdings" panose="05000000000000000000" pitchFamily="2" charset="2"/>
                  <a:buChar char="§"/>
                </a:pPr>
                <a:r>
                  <a:rPr lang="en-GB" noProof="0" dirty="0" err="1"/>
                  <a:t>Pasquill</a:t>
                </a:r>
                <a:r>
                  <a:rPr lang="en-GB" noProof="0" dirty="0"/>
                  <a:t> e Gifford Parameters</a:t>
                </a:r>
              </a:p>
              <a:p>
                <a:pPr marL="742950" lvl="1" indent="-285750" algn="just">
                  <a:buFont typeface="Wingdings" panose="05000000000000000000" pitchFamily="2" charset="2"/>
                  <a:buChar char="§"/>
                </a:pPr>
                <a:r>
                  <a:rPr lang="en-GB" noProof="0" dirty="0"/>
                  <a:t>Briggs Parameters</a:t>
                </a:r>
              </a:p>
            </p:txBody>
          </p:sp>
        </mc:Choice>
        <mc:Fallback>
          <p:sp>
            <p:nvSpPr>
              <p:cNvPr id="5" name="CasellaDiTesto 13">
                <a:extLst>
                  <a:ext uri="{FF2B5EF4-FFF2-40B4-BE49-F238E27FC236}">
                    <a16:creationId xmlns:a16="http://schemas.microsoft.com/office/drawing/2014/main" id="{C73B71BA-C054-8AAE-C103-24D4A6B96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67" y="2033570"/>
                <a:ext cx="6005373" cy="2447658"/>
              </a:xfrm>
              <a:prstGeom prst="rect">
                <a:avLst/>
              </a:prstGeom>
              <a:blipFill>
                <a:blip r:embed="rId8"/>
                <a:stretch>
                  <a:fillRect l="-844" t="-1554" r="-6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" name="Tabella 23">
            <a:extLst>
              <a:ext uri="{FF2B5EF4-FFF2-40B4-BE49-F238E27FC236}">
                <a16:creationId xmlns:a16="http://schemas.microsoft.com/office/drawing/2014/main" id="{F3C8FAB1-947B-E8BC-B17E-8C5F2CB2D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445937"/>
              </p:ext>
            </p:extLst>
          </p:nvPr>
        </p:nvGraphicFramePr>
        <p:xfrm>
          <a:off x="7908687" y="1507102"/>
          <a:ext cx="3737754" cy="15849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68877">
                  <a:extLst>
                    <a:ext uri="{9D8B030D-6E8A-4147-A177-3AD203B41FA5}">
                      <a16:colId xmlns:a16="http://schemas.microsoft.com/office/drawing/2014/main" val="3209900533"/>
                    </a:ext>
                  </a:extLst>
                </a:gridCol>
                <a:gridCol w="1868877">
                  <a:extLst>
                    <a:ext uri="{9D8B030D-6E8A-4147-A177-3AD203B41FA5}">
                      <a16:colId xmlns:a16="http://schemas.microsoft.com/office/drawing/2014/main" val="1553375599"/>
                    </a:ext>
                  </a:extLst>
                </a:gridCol>
              </a:tblGrid>
              <a:tr h="325007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Gids’ Altitudes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Parametric study of Sensors per Layer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2199283"/>
                  </a:ext>
                </a:extLst>
              </a:tr>
              <a:tr h="325007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2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From 3x3 to 12x12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2122459"/>
                  </a:ext>
                </a:extLst>
              </a:tr>
              <a:tr h="325007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20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From 3x3 to 12x12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058737"/>
                  </a:ext>
                </a:extLst>
              </a:tr>
              <a:tr h="325007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50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From 3x3 to 12x12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192792"/>
                  </a:ext>
                </a:extLst>
              </a:tr>
            </a:tbl>
          </a:graphicData>
        </a:graphic>
      </p:graphicFrame>
      <p:sp>
        <p:nvSpPr>
          <p:cNvPr id="6" name="Rettangolo con angoli arrotondati 15">
            <a:extLst>
              <a:ext uri="{FF2B5EF4-FFF2-40B4-BE49-F238E27FC236}">
                <a16:creationId xmlns:a16="http://schemas.microsoft.com/office/drawing/2014/main" id="{07EDB8F4-1108-3372-E67A-3EF6156097AC}"/>
              </a:ext>
            </a:extLst>
          </p:cNvPr>
          <p:cNvSpPr/>
          <p:nvPr/>
        </p:nvSpPr>
        <p:spPr>
          <a:xfrm>
            <a:off x="2725247" y="4972340"/>
            <a:ext cx="2105025" cy="915143"/>
          </a:xfrm>
          <a:prstGeom prst="roundRect">
            <a:avLst/>
          </a:prstGeom>
          <a:noFill/>
          <a:ln w="28575">
            <a:solidFill>
              <a:srgbClr val="00884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noProof="0" dirty="0"/>
              <a:t>Plume Dispersion Map Simulation (Gaussian Plume Dispersion Model)</a:t>
            </a:r>
          </a:p>
        </p:txBody>
      </p:sp>
      <p:sp>
        <p:nvSpPr>
          <p:cNvPr id="7" name="Rettangolo con angoli arrotondati 17">
            <a:extLst>
              <a:ext uri="{FF2B5EF4-FFF2-40B4-BE49-F238E27FC236}">
                <a16:creationId xmlns:a16="http://schemas.microsoft.com/office/drawing/2014/main" id="{F406C10F-D8BB-05B7-A2F5-0EEB64DF363B}"/>
              </a:ext>
            </a:extLst>
          </p:cNvPr>
          <p:cNvSpPr/>
          <p:nvPr/>
        </p:nvSpPr>
        <p:spPr>
          <a:xfrm>
            <a:off x="124654" y="4460995"/>
            <a:ext cx="1809750" cy="581721"/>
          </a:xfrm>
          <a:prstGeom prst="roundRect">
            <a:avLst/>
          </a:prstGeom>
          <a:noFill/>
          <a:ln w="28575">
            <a:solidFill>
              <a:srgbClr val="00884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noProof="0" dirty="0"/>
              <a:t>Random Coordinate for Origin Release Point</a:t>
            </a:r>
          </a:p>
        </p:txBody>
      </p:sp>
      <p:sp>
        <p:nvSpPr>
          <p:cNvPr id="10" name="Rettangolo con angoli arrotondati 18">
            <a:extLst>
              <a:ext uri="{FF2B5EF4-FFF2-40B4-BE49-F238E27FC236}">
                <a16:creationId xmlns:a16="http://schemas.microsoft.com/office/drawing/2014/main" id="{D1183F18-C29A-A803-9C5F-72FAF401004C}"/>
              </a:ext>
            </a:extLst>
          </p:cNvPr>
          <p:cNvSpPr/>
          <p:nvPr/>
        </p:nvSpPr>
        <p:spPr>
          <a:xfrm>
            <a:off x="124129" y="5816591"/>
            <a:ext cx="1810800" cy="583200"/>
          </a:xfrm>
          <a:prstGeom prst="roundRect">
            <a:avLst/>
          </a:prstGeom>
          <a:noFill/>
          <a:ln w="28575">
            <a:solidFill>
              <a:srgbClr val="00884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noProof="0" dirty="0"/>
              <a:t>Random Wind Speed and Direction</a:t>
            </a:r>
          </a:p>
        </p:txBody>
      </p:sp>
      <p:cxnSp>
        <p:nvCxnSpPr>
          <p:cNvPr id="11" name="Connettore 2 20">
            <a:extLst>
              <a:ext uri="{FF2B5EF4-FFF2-40B4-BE49-F238E27FC236}">
                <a16:creationId xmlns:a16="http://schemas.microsoft.com/office/drawing/2014/main" id="{1E9A19CC-88F1-EBC1-A1C5-3D45A65B0A4F}"/>
              </a:ext>
            </a:extLst>
          </p:cNvPr>
          <p:cNvCxnSpPr>
            <a:stCxn id="7" idx="3"/>
            <a:endCxn id="6" idx="1"/>
          </p:cNvCxnSpPr>
          <p:nvPr/>
        </p:nvCxnSpPr>
        <p:spPr>
          <a:xfrm>
            <a:off x="1934404" y="4751856"/>
            <a:ext cx="790843" cy="678056"/>
          </a:xfrm>
          <a:prstGeom prst="straightConnector1">
            <a:avLst/>
          </a:prstGeom>
          <a:ln w="28575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22">
            <a:extLst>
              <a:ext uri="{FF2B5EF4-FFF2-40B4-BE49-F238E27FC236}">
                <a16:creationId xmlns:a16="http://schemas.microsoft.com/office/drawing/2014/main" id="{71263961-DD2C-2EAB-7C4A-00EDF845DCEF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1934929" y="5429912"/>
            <a:ext cx="790318" cy="678279"/>
          </a:xfrm>
          <a:prstGeom prst="straightConnector1">
            <a:avLst/>
          </a:prstGeom>
          <a:ln w="28575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rentesi graffa chiusa 4">
            <a:extLst>
              <a:ext uri="{FF2B5EF4-FFF2-40B4-BE49-F238E27FC236}">
                <a16:creationId xmlns:a16="http://schemas.microsoft.com/office/drawing/2014/main" id="{9F3B34EE-7D0C-895B-B2B4-46E6D9147848}"/>
              </a:ext>
            </a:extLst>
          </p:cNvPr>
          <p:cNvSpPr/>
          <p:nvPr/>
        </p:nvSpPr>
        <p:spPr>
          <a:xfrm>
            <a:off x="3757188" y="3694898"/>
            <a:ext cx="316871" cy="683458"/>
          </a:xfrm>
          <a:prstGeom prst="rightBrace">
            <a:avLst>
              <a:gd name="adj1" fmla="val 31190"/>
              <a:gd name="adj2" fmla="val 50000"/>
            </a:avLst>
          </a:prstGeom>
          <a:noFill/>
          <a:ln w="38100"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/>
          <a:p>
            <a:pPr algn="ctr"/>
            <a:endParaRPr lang="en-GB" sz="3600" noProof="0" dirty="0">
              <a:solidFill>
                <a:srgbClr val="494949"/>
              </a:solidFill>
            </a:endParaRPr>
          </a:p>
        </p:txBody>
      </p:sp>
      <p:sp>
        <p:nvSpPr>
          <p:cNvPr id="14" name="CasellaDiTesto 9">
            <a:extLst>
              <a:ext uri="{FF2B5EF4-FFF2-40B4-BE49-F238E27FC236}">
                <a16:creationId xmlns:a16="http://schemas.microsoft.com/office/drawing/2014/main" id="{B50F0F33-0F3D-1403-FBE4-806F6DE833AC}"/>
              </a:ext>
            </a:extLst>
          </p:cNvPr>
          <p:cNvSpPr txBox="1"/>
          <p:nvPr/>
        </p:nvSpPr>
        <p:spPr>
          <a:xfrm>
            <a:off x="4039690" y="3680749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Open Rural Field</a:t>
            </a:r>
          </a:p>
          <a:p>
            <a:r>
              <a:rPr lang="en-GB" sz="2000" b="1" noProof="0" dirty="0"/>
              <a:t>Cond.: Day (Varying ISR)</a:t>
            </a:r>
          </a:p>
        </p:txBody>
      </p:sp>
      <p:sp>
        <p:nvSpPr>
          <p:cNvPr id="20" name="Rettangolo con angoli arrotondati 16">
            <a:extLst>
              <a:ext uri="{FF2B5EF4-FFF2-40B4-BE49-F238E27FC236}">
                <a16:creationId xmlns:a16="http://schemas.microsoft.com/office/drawing/2014/main" id="{8487BF4E-1FE9-0650-309B-0C47C580841F}"/>
              </a:ext>
            </a:extLst>
          </p:cNvPr>
          <p:cNvSpPr/>
          <p:nvPr/>
        </p:nvSpPr>
        <p:spPr>
          <a:xfrm>
            <a:off x="5378278" y="4972339"/>
            <a:ext cx="2106000" cy="915143"/>
          </a:xfrm>
          <a:prstGeom prst="roundRect">
            <a:avLst/>
          </a:prstGeom>
          <a:noFill/>
          <a:ln w="28575">
            <a:solidFill>
              <a:srgbClr val="00884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noProof="0" dirty="0"/>
              <a:t>Sampling of concentration values by the hypothetical Sensors’ Grid</a:t>
            </a:r>
          </a:p>
        </p:txBody>
      </p:sp>
      <p:cxnSp>
        <p:nvCxnSpPr>
          <p:cNvPr id="21" name="Connettore 2 25">
            <a:extLst>
              <a:ext uri="{FF2B5EF4-FFF2-40B4-BE49-F238E27FC236}">
                <a16:creationId xmlns:a16="http://schemas.microsoft.com/office/drawing/2014/main" id="{F4342255-3108-D1AB-4202-AD3E093D8BD7}"/>
              </a:ext>
            </a:extLst>
          </p:cNvPr>
          <p:cNvCxnSpPr>
            <a:cxnSpLocks/>
            <a:stCxn id="6" idx="3"/>
            <a:endCxn id="20" idx="1"/>
          </p:cNvCxnSpPr>
          <p:nvPr/>
        </p:nvCxnSpPr>
        <p:spPr>
          <a:xfrm flipV="1">
            <a:off x="4830272" y="5429911"/>
            <a:ext cx="548006" cy="1"/>
          </a:xfrm>
          <a:prstGeom prst="straightConnector1">
            <a:avLst/>
          </a:prstGeom>
          <a:ln w="28575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ttangolo con angoli arrotondati 17">
                <a:extLst>
                  <a:ext uri="{FF2B5EF4-FFF2-40B4-BE49-F238E27FC236}">
                    <a16:creationId xmlns:a16="http://schemas.microsoft.com/office/drawing/2014/main" id="{4164A875-D5AF-5782-B2DD-4A2BE035318B}"/>
                  </a:ext>
                </a:extLst>
              </p:cNvPr>
              <p:cNvSpPr/>
              <p:nvPr/>
            </p:nvSpPr>
            <p:spPr>
              <a:xfrm>
                <a:off x="124654" y="5138793"/>
                <a:ext cx="1809750" cy="581721"/>
              </a:xfrm>
              <a:prstGeom prst="roundRect">
                <a:avLst/>
              </a:prstGeom>
              <a:noFill/>
              <a:ln w="28575">
                <a:solidFill>
                  <a:srgbClr val="00884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b="1" noProof="0" dirty="0"/>
                  <a:t>Random Emission Rate (</a:t>
                </a:r>
                <a14:m>
                  <m:oMath xmlns:m="http://schemas.openxmlformats.org/officeDocument/2006/math">
                    <m:r>
                      <a:rPr lang="en-GB" sz="1400" b="1" i="1" noProof="0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GB" sz="1400" b="1" noProof="0" dirty="0"/>
                  <a:t>)</a:t>
                </a:r>
              </a:p>
            </p:txBody>
          </p:sp>
        </mc:Choice>
        <mc:Fallback>
          <p:sp>
            <p:nvSpPr>
              <p:cNvPr id="25" name="Rettangolo con angoli arrotondati 17">
                <a:extLst>
                  <a:ext uri="{FF2B5EF4-FFF2-40B4-BE49-F238E27FC236}">
                    <a16:creationId xmlns:a16="http://schemas.microsoft.com/office/drawing/2014/main" id="{4164A875-D5AF-5782-B2DD-4A2BE03531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54" y="5138793"/>
                <a:ext cx="1809750" cy="581721"/>
              </a:xfrm>
              <a:prstGeom prst="roundRect">
                <a:avLst/>
              </a:prstGeom>
              <a:blipFill>
                <a:blip r:embed="rId9"/>
                <a:stretch>
                  <a:fillRect b="-4082"/>
                </a:stretch>
              </a:blipFill>
              <a:ln w="28575">
                <a:solidFill>
                  <a:srgbClr val="00884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nettore 2 20">
            <a:extLst>
              <a:ext uri="{FF2B5EF4-FFF2-40B4-BE49-F238E27FC236}">
                <a16:creationId xmlns:a16="http://schemas.microsoft.com/office/drawing/2014/main" id="{E82CC4F9-4870-88EE-020C-1149F44E8177}"/>
              </a:ext>
            </a:extLst>
          </p:cNvPr>
          <p:cNvCxnSpPr>
            <a:cxnSpLocks/>
            <a:stCxn id="25" idx="3"/>
            <a:endCxn id="6" idx="1"/>
          </p:cNvCxnSpPr>
          <p:nvPr/>
        </p:nvCxnSpPr>
        <p:spPr>
          <a:xfrm>
            <a:off x="1934404" y="5429654"/>
            <a:ext cx="790843" cy="258"/>
          </a:xfrm>
          <a:prstGeom prst="straightConnector1">
            <a:avLst/>
          </a:prstGeom>
          <a:ln w="28575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36">
            <a:extLst>
              <a:ext uri="{FF2B5EF4-FFF2-40B4-BE49-F238E27FC236}">
                <a16:creationId xmlns:a16="http://schemas.microsoft.com/office/drawing/2014/main" id="{C9BDD176-C29B-9021-E6AE-CA3351958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Deep-Learning Techniques for Reconstructing Chemical Dispersion Maps from Point Sensors  – Data Simulation Model</a:t>
            </a:r>
          </a:p>
        </p:txBody>
      </p:sp>
    </p:spTree>
    <p:extLst>
      <p:ext uri="{BB962C8B-B14F-4D97-AF65-F5344CB8AC3E}">
        <p14:creationId xmlns:p14="http://schemas.microsoft.com/office/powerpoint/2010/main" val="276388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29FCEA0-8D36-EB01-2542-D1D83A3A8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1F8218C4-3EEF-BB88-1525-B4BEA1FF14FA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CA55F03-4F96-64EA-AB51-3E32ECD76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81F11FF0-C115-F06E-D80B-CA5AB0DAF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32</a:t>
            </a:fld>
            <a:endParaRPr lang="en-GB" noProof="0" dirty="0"/>
          </a:p>
        </p:txBody>
      </p:sp>
      <p:sp>
        <p:nvSpPr>
          <p:cNvPr id="29" name="CasellaDiTesto 34">
            <a:extLst>
              <a:ext uri="{FF2B5EF4-FFF2-40B4-BE49-F238E27FC236}">
                <a16:creationId xmlns:a16="http://schemas.microsoft.com/office/drawing/2014/main" id="{C2A7688D-3FDD-859D-26CD-E27A16A0DD75}"/>
              </a:ext>
            </a:extLst>
          </p:cNvPr>
          <p:cNvSpPr txBox="1"/>
          <p:nvPr/>
        </p:nvSpPr>
        <p:spPr>
          <a:xfrm>
            <a:off x="6271140" y="914152"/>
            <a:ext cx="5683072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pPr algn="ctr"/>
            <a:r>
              <a:rPr lang="en-GB" sz="2400" b="1" noProof="0" dirty="0"/>
              <a:t>Deep Learning Reconstruction Approach – De-Convolutional Neural Network: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Normally this type of Neural Network (NN) has been used inn problem of image reconstruction.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noProof="0" dirty="0"/>
              <a:t>The Training process used was a Supervised approach, generating the training/validation dataset and test dataset for each condition of parametric study.</a:t>
            </a:r>
          </a:p>
        </p:txBody>
      </p:sp>
      <p:sp>
        <p:nvSpPr>
          <p:cNvPr id="33" name="CasellaDiTesto 34">
            <a:extLst>
              <a:ext uri="{FF2B5EF4-FFF2-40B4-BE49-F238E27FC236}">
                <a16:creationId xmlns:a16="http://schemas.microsoft.com/office/drawing/2014/main" id="{6FF4AD35-D96D-BAC1-BFE2-EA359171BFA2}"/>
              </a:ext>
            </a:extLst>
          </p:cNvPr>
          <p:cNvSpPr txBox="1"/>
          <p:nvPr/>
        </p:nvSpPr>
        <p:spPr>
          <a:xfrm>
            <a:off x="282192" y="894902"/>
            <a:ext cx="5684400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pPr algn="ctr"/>
            <a:r>
              <a:rPr lang="en-GB" sz="2400" b="1" noProof="0" dirty="0"/>
              <a:t>Grids’ Parametric Tests: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Different types of grids were simulated in parametric way, testing different level of resolution for the local measurements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grids were tested in each ISR Condition of Day of model: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Strong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Moderate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Slight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6DC0355-D0FD-1318-3B39-E0296645A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045" y="3580842"/>
            <a:ext cx="5363261" cy="151456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40CB1C8-70E1-2D4B-D040-56D83B8ED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835" y="3810535"/>
            <a:ext cx="5103114" cy="2740669"/>
          </a:xfrm>
          <a:prstGeom prst="rect">
            <a:avLst/>
          </a:prstGeom>
        </p:spPr>
      </p:pic>
      <p:sp>
        <p:nvSpPr>
          <p:cNvPr id="45" name="TextBox 36">
            <a:extLst>
              <a:ext uri="{FF2B5EF4-FFF2-40B4-BE49-F238E27FC236}">
                <a16:creationId xmlns:a16="http://schemas.microsoft.com/office/drawing/2014/main" id="{E86919C1-44F2-A530-0614-4E96E316E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Deep-Learning Techniques for Reconstructing Chemical Dispersion Maps from Point Sensors  – Parametric Study of DCNN Reconstruction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25E064-8E32-DE01-F214-9E59D209DD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911" y="2549476"/>
            <a:ext cx="2274811" cy="121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752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892423B-8EB3-305E-D451-7BC1909FF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86D02CF4-273B-D391-423C-C5137AC6B440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8840D44-727A-2999-EBF9-85E66A15D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F152E047-9083-7EFE-C4B9-13B9EA2F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CB1040B3-4BD0-0014-9A39-4F207265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EFBA6CDC-B02C-1D36-45B9-3A03DD55A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33</a:t>
            </a:fld>
            <a:endParaRPr lang="en-GB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464EAD-3EBF-C407-7EAD-E0164E427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756" y="844009"/>
            <a:ext cx="4480948" cy="5694158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A961BFF-440F-F1D7-2ECC-13D2D19A72C4}"/>
              </a:ext>
            </a:extLst>
          </p:cNvPr>
          <p:cNvSpPr/>
          <p:nvPr/>
        </p:nvSpPr>
        <p:spPr>
          <a:xfrm>
            <a:off x="10578162" y="3258887"/>
            <a:ext cx="1184039" cy="252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136EA7B-76C7-C6CF-E4BA-D2405E1E9DC0}"/>
              </a:ext>
            </a:extLst>
          </p:cNvPr>
          <p:cNvSpPr/>
          <p:nvPr/>
        </p:nvSpPr>
        <p:spPr>
          <a:xfrm>
            <a:off x="10578161" y="5134209"/>
            <a:ext cx="1184039" cy="252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EA14248-0FBA-538E-633D-81ED980F4994}"/>
              </a:ext>
            </a:extLst>
          </p:cNvPr>
          <p:cNvSpPr/>
          <p:nvPr/>
        </p:nvSpPr>
        <p:spPr>
          <a:xfrm>
            <a:off x="10578161" y="1417898"/>
            <a:ext cx="1184039" cy="2520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TextBox 36">
            <a:extLst>
              <a:ext uri="{FF2B5EF4-FFF2-40B4-BE49-F238E27FC236}">
                <a16:creationId xmlns:a16="http://schemas.microsoft.com/office/drawing/2014/main" id="{AE7098DE-23A7-B9B5-5E2D-D7E77FEB9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4.3.1 Deep-Learning Techniques for Reconstructing Chemical Dispersion Maps from Point Sensors  – Results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383938-B2D3-7287-715C-3E4DA8C67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65" y="808276"/>
            <a:ext cx="6633023" cy="56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4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A411D80-EA1A-A5C8-104F-86645E4B7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8966253E-6763-8E7D-C8EA-FA8262C3DF4E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8B2B524-FD77-5C5D-9A8E-4A5F853E1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BDE61EF0-F06D-9E04-D14A-E68976FD2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34</a:t>
            </a:fld>
            <a:endParaRPr lang="en-GB" noProof="0" dirty="0"/>
          </a:p>
        </p:txBody>
      </p:sp>
      <p:sp>
        <p:nvSpPr>
          <p:cNvPr id="13" name="TextBox 36">
            <a:extLst>
              <a:ext uri="{FF2B5EF4-FFF2-40B4-BE49-F238E27FC236}">
                <a16:creationId xmlns:a16="http://schemas.microsoft.com/office/drawing/2014/main" id="{9FC3F1BF-F6F8-2662-ED74-C495DDEE0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Deep-Learning Techniques for Reconstructing Chemical Dispersion Maps from Point Sensors  – Results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7931D6-9C51-9EDB-2E26-DF6B2EB70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66" y="808277"/>
            <a:ext cx="6460178" cy="55160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0EF060-C9DB-E977-A55E-154A9ECFECE4}"/>
              </a:ext>
            </a:extLst>
          </p:cNvPr>
          <p:cNvSpPr txBox="1"/>
          <p:nvPr/>
        </p:nvSpPr>
        <p:spPr>
          <a:xfrm>
            <a:off x="6797508" y="4528681"/>
            <a:ext cx="5225826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noProof="0" dirty="0"/>
              <a:t>The proposed DCNN-based approach shows promise in reconstructing high-resolution dispersion maps in a average time of </a:t>
            </a:r>
            <a:r>
              <a:rPr lang="en-GB" sz="1600" b="1" noProof="0" dirty="0"/>
              <a:t>0.00978 sec</a:t>
            </a:r>
            <a:r>
              <a:rPr lang="en-GB" sz="1600" noProof="0" dirty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noProof="0" dirty="0"/>
              <a:t>Numerical testing demonstrated its effectiveness, achieving over 90% performance even with a low number of sensors (48).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0B5325B5-4FDB-17A9-B68F-57B9C8683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B134A1-E278-3B20-5032-3901421D5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FACD3CB-86E1-4471-D320-8F86C27F7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023" y="1339758"/>
            <a:ext cx="5566130" cy="26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28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34AF839-E215-7B4D-A733-C7D03B7DF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A294A9B-529F-4D90-8413-42FFA82ACC17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0C3D711-89A4-26C4-979E-66F408E1F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5136E894-F68A-BECD-E742-FB4E78633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35</a:t>
            </a:fld>
            <a:endParaRPr lang="en-GB" noProof="0" dirty="0"/>
          </a:p>
        </p:txBody>
      </p:sp>
      <p:sp>
        <p:nvSpPr>
          <p:cNvPr id="13" name="TextBox 36">
            <a:extLst>
              <a:ext uri="{FF2B5EF4-FFF2-40B4-BE49-F238E27FC236}">
                <a16:creationId xmlns:a16="http://schemas.microsoft.com/office/drawing/2014/main" id="{731D4993-35E9-3617-3061-F5663FCB5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Deep-Learning Techniques for Reconstructing Chemical Dispersion Maps from Point Sensors  – Neural Network</a:t>
            </a:r>
          </a:p>
        </p:txBody>
      </p:sp>
      <p:pic>
        <p:nvPicPr>
          <p:cNvPr id="3" name="Picture 21">
            <a:extLst>
              <a:ext uri="{FF2B5EF4-FFF2-40B4-BE49-F238E27FC236}">
                <a16:creationId xmlns:a16="http://schemas.microsoft.com/office/drawing/2014/main" id="{5BB30420-EC88-CD19-119E-AA06C47C0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" y="967112"/>
            <a:ext cx="3293018" cy="256087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D5F9F15-715F-DB56-564D-025B4046F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014" y="967112"/>
            <a:ext cx="8235886" cy="5636457"/>
          </a:xfrm>
          <a:prstGeom prst="rect">
            <a:avLst/>
          </a:prstGeom>
        </p:spPr>
      </p:pic>
      <p:sp>
        <p:nvSpPr>
          <p:cNvPr id="6" name="Freccia a destra 11">
            <a:extLst>
              <a:ext uri="{FF2B5EF4-FFF2-40B4-BE49-F238E27FC236}">
                <a16:creationId xmlns:a16="http://schemas.microsoft.com/office/drawing/2014/main" id="{F21F8F80-2525-B2DE-AC21-D3D2DFD223C8}"/>
              </a:ext>
            </a:extLst>
          </p:cNvPr>
          <p:cNvSpPr/>
          <p:nvPr/>
        </p:nvSpPr>
        <p:spPr>
          <a:xfrm rot="20025155">
            <a:off x="3689414" y="1724392"/>
            <a:ext cx="457200" cy="10414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801189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18733B4-77B2-6D53-391A-032DB6439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4D6DEF4B-CE85-240E-720F-46B9A446DD3B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EEF203E-7A62-9787-CFDE-5E92624A6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880B044F-81AA-807C-6E2B-F3C4D72DF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36</a:t>
            </a:fld>
            <a:endParaRPr lang="en-GB" noProof="0" dirty="0"/>
          </a:p>
        </p:txBody>
      </p:sp>
      <p:sp>
        <p:nvSpPr>
          <p:cNvPr id="13" name="TextBox 36">
            <a:extLst>
              <a:ext uri="{FF2B5EF4-FFF2-40B4-BE49-F238E27FC236}">
                <a16:creationId xmlns:a16="http://schemas.microsoft.com/office/drawing/2014/main" id="{FC855F23-1D5A-CAA5-B1FD-D3F7A860D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Deep-Learning Techniques for Reconstructing Chemical Dispersion Maps from Point Sensors  – Neural Network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A5AE0E-AD90-5B45-9F41-616F9EEE5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8" y="905387"/>
            <a:ext cx="12004064" cy="58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550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534E24B-0BA9-1965-7B47-1E470229C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58212506-70A3-3AAD-8924-24ABF901A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379" y="3667688"/>
            <a:ext cx="5401524" cy="2676376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23D15DA-6C3E-A808-C9CE-335B0363A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4" y="3735625"/>
            <a:ext cx="5401524" cy="2670279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2C959A8-C352-35FE-9797-6720AB37F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731" y="955798"/>
            <a:ext cx="5401524" cy="2676376"/>
          </a:xfrm>
          <a:prstGeom prst="rect">
            <a:avLst/>
          </a:prstGeom>
        </p:spPr>
      </p:pic>
      <p:sp>
        <p:nvSpPr>
          <p:cNvPr id="8" name="Rectangle 33">
            <a:extLst>
              <a:ext uri="{FF2B5EF4-FFF2-40B4-BE49-F238E27FC236}">
                <a16:creationId xmlns:a16="http://schemas.microsoft.com/office/drawing/2014/main" id="{B6867144-2965-FD2E-A15A-6ECF371CA61B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29695A3-D522-3610-6EC9-C69F4B9D13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B616DED0-3010-9A72-702B-502BA99EDD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01DCA3E1-1E90-ACA0-4FCD-A174522A2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A0E49449-66A9-C68F-36FE-0BB607705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37</a:t>
            </a:fld>
            <a:endParaRPr lang="en-GB" noProof="0" dirty="0"/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74B06462-F583-A2DE-FEF4-AF0D7E547553}"/>
              </a:ext>
            </a:extLst>
          </p:cNvPr>
          <p:cNvCxnSpPr>
            <a:cxnSpLocks/>
          </p:cNvCxnSpPr>
          <p:nvPr/>
        </p:nvCxnSpPr>
        <p:spPr>
          <a:xfrm flipV="1">
            <a:off x="5882499" y="2264612"/>
            <a:ext cx="696670" cy="2806153"/>
          </a:xfrm>
          <a:prstGeom prst="bentConnector3">
            <a:avLst>
              <a:gd name="adj1" fmla="val 50000"/>
            </a:avLst>
          </a:prstGeom>
          <a:ln w="57150">
            <a:solidFill>
              <a:srgbClr val="00884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DB850F63-4DBD-BF24-2DFF-B1C381799919}"/>
              </a:ext>
            </a:extLst>
          </p:cNvPr>
          <p:cNvCxnSpPr>
            <a:cxnSpLocks/>
          </p:cNvCxnSpPr>
          <p:nvPr/>
        </p:nvCxnSpPr>
        <p:spPr>
          <a:xfrm flipV="1">
            <a:off x="5882499" y="5038752"/>
            <a:ext cx="694756" cy="32013"/>
          </a:xfrm>
          <a:prstGeom prst="bentConnector3">
            <a:avLst>
              <a:gd name="adj1" fmla="val 50000"/>
            </a:avLst>
          </a:prstGeom>
          <a:ln w="57150">
            <a:solidFill>
              <a:srgbClr val="00884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69E63BA-6C61-6D46-D07E-EF4B40B8A799}"/>
              </a:ext>
            </a:extLst>
          </p:cNvPr>
          <p:cNvSpPr/>
          <p:nvPr/>
        </p:nvSpPr>
        <p:spPr>
          <a:xfrm>
            <a:off x="4386697" y="4722403"/>
            <a:ext cx="1385261" cy="427217"/>
          </a:xfrm>
          <a:prstGeom prst="roundRect">
            <a:avLst/>
          </a:prstGeom>
          <a:ln w="38100">
            <a:solidFill>
              <a:srgbClr val="00884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noProof="0" dirty="0"/>
              <a:t>Raw Data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27ABFAF-DACD-46BB-8EE9-4ADD2CBF5340}"/>
              </a:ext>
            </a:extLst>
          </p:cNvPr>
          <p:cNvSpPr/>
          <p:nvPr/>
        </p:nvSpPr>
        <p:spPr>
          <a:xfrm>
            <a:off x="10387173" y="5209913"/>
            <a:ext cx="1684961" cy="427217"/>
          </a:xfrm>
          <a:prstGeom prst="roundRect">
            <a:avLst/>
          </a:prstGeom>
          <a:ln w="38100">
            <a:solidFill>
              <a:srgbClr val="00884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noProof="0" dirty="0"/>
              <a:t>Classification</a:t>
            </a:r>
          </a:p>
        </p:txBody>
      </p:sp>
      <p:sp>
        <p:nvSpPr>
          <p:cNvPr id="12" name="TextBox 36">
            <a:extLst>
              <a:ext uri="{FF2B5EF4-FFF2-40B4-BE49-F238E27FC236}">
                <a16:creationId xmlns:a16="http://schemas.microsoft.com/office/drawing/2014/main" id="{B8AFADE7-1082-F7E3-C217-CEBB5BF51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5.0 Variational Auto-Encoders for Spectrum De-Noising and Radiological and Nuclear Sources Identification – Introduction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EA85773-DB79-6D10-DF32-C2629A863C50}"/>
              </a:ext>
            </a:extLst>
          </p:cNvPr>
          <p:cNvSpPr/>
          <p:nvPr/>
        </p:nvSpPr>
        <p:spPr>
          <a:xfrm>
            <a:off x="10410891" y="2585743"/>
            <a:ext cx="1684961" cy="427217"/>
          </a:xfrm>
          <a:prstGeom prst="roundRect">
            <a:avLst/>
          </a:prstGeom>
          <a:ln w="38100">
            <a:solidFill>
              <a:srgbClr val="00884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noProof="0" dirty="0"/>
              <a:t>Clustering</a:t>
            </a:r>
          </a:p>
        </p:txBody>
      </p:sp>
      <p:sp>
        <p:nvSpPr>
          <p:cNvPr id="13" name="CasellaDiTesto 34">
            <a:extLst>
              <a:ext uri="{FF2B5EF4-FFF2-40B4-BE49-F238E27FC236}">
                <a16:creationId xmlns:a16="http://schemas.microsoft.com/office/drawing/2014/main" id="{954B2F53-02B9-A6C0-E60F-ACC4B1FA4D9A}"/>
              </a:ext>
            </a:extLst>
          </p:cNvPr>
          <p:cNvSpPr txBox="1"/>
          <p:nvPr/>
        </p:nvSpPr>
        <p:spPr>
          <a:xfrm>
            <a:off x="282192" y="856402"/>
            <a:ext cx="56844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pPr algn="ctr"/>
            <a:r>
              <a:rPr lang="en-GB" sz="2400" b="1" noProof="0" dirty="0"/>
              <a:t>Radiological and Nuclear threats: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 radiological sources’ dispersion scenario a priority point is the possibility of identifying or understanding how many radiological sources are at the source of a contamination.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analysis of the spectra collected by the instrumentation, however, often requires pre-processing steps to try to identify one or more emission sources.</a:t>
            </a:r>
          </a:p>
        </p:txBody>
      </p:sp>
    </p:spTree>
    <p:extLst>
      <p:ext uri="{BB962C8B-B14F-4D97-AF65-F5344CB8AC3E}">
        <p14:creationId xmlns:p14="http://schemas.microsoft.com/office/powerpoint/2010/main" val="28724678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D6A9203-6DE1-B780-5FD9-DE4285F3C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2DBA0CB-A470-DE4C-EBDD-DB8B73365087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5E48397-7772-6D36-8A43-A7A75C994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D078E280-4251-B1E2-5CCC-49AA7E80A1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D0D0951A-743B-5629-F8EA-571D3B306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D1443A0F-9894-DA6E-92F4-00DBAD32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38</a:t>
            </a:fld>
            <a:endParaRPr lang="en-GB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CAA5BC-041F-80BD-DF0B-7CDE1FDAC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726" y="1004500"/>
            <a:ext cx="5690478" cy="2343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639D52-0B4B-D6C0-C3C0-6E3D606C9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80" y="4366463"/>
            <a:ext cx="5280588" cy="1719261"/>
          </a:xfrm>
          <a:prstGeom prst="rect">
            <a:avLst/>
          </a:prstGeom>
        </p:spPr>
      </p:pic>
      <p:sp>
        <p:nvSpPr>
          <p:cNvPr id="10" name="TextBox 36">
            <a:extLst>
              <a:ext uri="{FF2B5EF4-FFF2-40B4-BE49-F238E27FC236}">
                <a16:creationId xmlns:a16="http://schemas.microsoft.com/office/drawing/2014/main" id="{1C5B09AD-6F04-7AC3-C050-3202D6A67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5.1 Variational Auto-Encoders for Spectrum De-Noising and Radiological and Nuclear Sources Identification – Data Simulation</a:t>
            </a:r>
          </a:p>
        </p:txBody>
      </p:sp>
      <p:sp>
        <p:nvSpPr>
          <p:cNvPr id="2" name="CasellaDiTesto 34">
            <a:extLst>
              <a:ext uri="{FF2B5EF4-FFF2-40B4-BE49-F238E27FC236}">
                <a16:creationId xmlns:a16="http://schemas.microsoft.com/office/drawing/2014/main" id="{4DED133D-B67B-7BC3-CF24-2EF5C09BEFC7}"/>
              </a:ext>
            </a:extLst>
          </p:cNvPr>
          <p:cNvSpPr txBox="1"/>
          <p:nvPr/>
        </p:nvSpPr>
        <p:spPr>
          <a:xfrm>
            <a:off x="282192" y="856402"/>
            <a:ext cx="56844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pPr algn="ctr">
              <a:spcAft>
                <a:spcPts val="1200"/>
              </a:spcAft>
            </a:pPr>
            <a:r>
              <a:rPr lang="en-GB" sz="2400" b="1" noProof="0" dirty="0"/>
              <a:t>Numerical Approach for Data Simulation: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Yamamoto (2013) reports how some commonly used radiological sources may have a chance of being used in Radiological Dispersion Devices (RDD).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The reference emission energy signals (</a:t>
            </a:r>
            <a:r>
              <a:rPr lang="en-GB" noProof="0">
                <a:solidFill>
                  <a:prstClr val="black"/>
                </a:solidFill>
                <a:latin typeface="Calibri" panose="020F0502020204030204"/>
              </a:rPr>
              <a:t>IAEA Database) </a:t>
            </a: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of seven probable RDD’s sources were used to simulate the acquired energy spectra by varying: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Radiological sources’ masses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Background signal</a:t>
            </a:r>
          </a:p>
          <a:p>
            <a:pPr marL="742950" lvl="1" indent="-285750">
              <a:buFont typeface="Wingdings" panose="05000000000000000000" pitchFamily="2" charset="2"/>
              <a:buChar char="Ø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Noise signal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2DDEB9-72A9-806B-34B7-2A815F7A36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726" y="3686069"/>
            <a:ext cx="5395428" cy="26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529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3C748F6-E567-7543-CCF0-9C2E6C608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03CCECF-AD43-D232-D088-C2A55F3A0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43" y="2094537"/>
            <a:ext cx="4621169" cy="2170364"/>
          </a:xfrm>
          <a:prstGeom prst="rect">
            <a:avLst/>
          </a:prstGeom>
        </p:spPr>
      </p:pic>
      <p:sp>
        <p:nvSpPr>
          <p:cNvPr id="8" name="Rectangle 33">
            <a:extLst>
              <a:ext uri="{FF2B5EF4-FFF2-40B4-BE49-F238E27FC236}">
                <a16:creationId xmlns:a16="http://schemas.microsoft.com/office/drawing/2014/main" id="{DD371173-169F-257D-E554-13AC99C62DF0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647F316-169E-C61A-16C9-0B401A9EC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2B830A1B-5FF2-5DA3-94F0-BCF6F6701D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 dirty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9E867558-1C34-4299-D48F-46C1B01B0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B48F4466-6E91-1D95-0E48-43EC986B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39</a:t>
            </a:fld>
            <a:endParaRPr lang="en-GB" noProof="0" dirty="0"/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id="{99C8105C-EC45-09C8-CC1D-84F2ACA00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 dirty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5.2 Variational Auto-Encoders for Spectrum De-Noising and Radiological and Nuclear Sources Identification – The VAE Perspectives</a:t>
            </a:r>
          </a:p>
        </p:txBody>
      </p:sp>
      <p:sp>
        <p:nvSpPr>
          <p:cNvPr id="27" name="CasellaDiTesto 34">
            <a:extLst>
              <a:ext uri="{FF2B5EF4-FFF2-40B4-BE49-F238E27FC236}">
                <a16:creationId xmlns:a16="http://schemas.microsoft.com/office/drawing/2014/main" id="{E63DFDF0-81FF-2E96-DB9F-10615EC88175}"/>
              </a:ext>
            </a:extLst>
          </p:cNvPr>
          <p:cNvSpPr txBox="1"/>
          <p:nvPr/>
        </p:nvSpPr>
        <p:spPr>
          <a:xfrm>
            <a:off x="196822" y="858904"/>
            <a:ext cx="527995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r>
              <a:rPr lang="en-GB" sz="2400" b="1" noProof="0" dirty="0"/>
              <a:t>Variational Auto-Encoders Perspectives: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reduction and projection;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 dirty="0">
                <a:solidFill>
                  <a:prstClr val="black"/>
                </a:solidFill>
                <a:latin typeface="Calibri" panose="020F0502020204030204"/>
              </a:rPr>
              <a:t>De-Noising;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3">
            <a:extLst>
              <a:ext uri="{FF2B5EF4-FFF2-40B4-BE49-F238E27FC236}">
                <a16:creationId xmlns:a16="http://schemas.microsoft.com/office/drawing/2014/main" id="{C63A83F3-043C-262D-3F46-039F44369053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Roboto Regular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7AD03D-6BF1-0D10-C939-766BC0EA6243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 dirty="0">
              <a:solidFill>
                <a:srgbClr val="494949"/>
              </a:solidFill>
              <a:latin typeface="+mn-lt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7E8B42F-6A85-D821-3F2D-5168B9EA6A7D}"/>
              </a:ext>
            </a:extLst>
          </p:cNvPr>
          <p:cNvSpPr/>
          <p:nvPr/>
        </p:nvSpPr>
        <p:spPr>
          <a:xfrm>
            <a:off x="9972187" y="4927735"/>
            <a:ext cx="1713198" cy="585627"/>
          </a:xfrm>
          <a:prstGeom prst="roundRect">
            <a:avLst/>
          </a:prstGeom>
          <a:noFill/>
          <a:ln w="38100">
            <a:solidFill>
              <a:srgbClr val="00884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noProof="0" dirty="0"/>
              <a:t>Clustering Analysis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E6BA374-8281-4A73-6445-196C0AC877DC}"/>
              </a:ext>
            </a:extLst>
          </p:cNvPr>
          <p:cNvSpPr/>
          <p:nvPr/>
        </p:nvSpPr>
        <p:spPr>
          <a:xfrm>
            <a:off x="9972188" y="5688687"/>
            <a:ext cx="1713198" cy="585627"/>
          </a:xfrm>
          <a:prstGeom prst="roundRect">
            <a:avLst/>
          </a:prstGeom>
          <a:noFill/>
          <a:ln w="38100">
            <a:solidFill>
              <a:srgbClr val="00884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noProof="0" dirty="0"/>
              <a:t>Classification Analysis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3434820-45F9-67DF-DCEF-C7E5702E9DB1}"/>
              </a:ext>
            </a:extLst>
          </p:cNvPr>
          <p:cNvCxnSpPr>
            <a:cxnSpLocks/>
          </p:cNvCxnSpPr>
          <p:nvPr/>
        </p:nvCxnSpPr>
        <p:spPr>
          <a:xfrm>
            <a:off x="7882604" y="5220548"/>
            <a:ext cx="2089583" cy="0"/>
          </a:xfrm>
          <a:prstGeom prst="straightConnector1">
            <a:avLst/>
          </a:prstGeom>
          <a:ln w="38100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24968A5-3203-A881-7860-479E92060310}"/>
              </a:ext>
            </a:extLst>
          </p:cNvPr>
          <p:cNvCxnSpPr>
            <a:cxnSpLocks/>
          </p:cNvCxnSpPr>
          <p:nvPr/>
        </p:nvCxnSpPr>
        <p:spPr>
          <a:xfrm>
            <a:off x="7934383" y="5981500"/>
            <a:ext cx="2037805" cy="0"/>
          </a:xfrm>
          <a:prstGeom prst="straightConnector1">
            <a:avLst/>
          </a:prstGeom>
          <a:ln w="38100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AD1BEBC-01DD-8FB5-90DB-9827CB3D245A}"/>
              </a:ext>
            </a:extLst>
          </p:cNvPr>
          <p:cNvSpPr txBox="1"/>
          <p:nvPr/>
        </p:nvSpPr>
        <p:spPr>
          <a:xfrm>
            <a:off x="7884079" y="4928161"/>
            <a:ext cx="1980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noProof="0" dirty="0"/>
              <a:t>Unlabelled Training</a:t>
            </a:r>
          </a:p>
          <a:p>
            <a:pPr algn="ctr"/>
            <a:r>
              <a:rPr lang="en-GB" sz="1600" b="1" noProof="0" dirty="0"/>
              <a:t>Dataset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6988CEE-D150-AA56-4EB7-191AB7FF40C6}"/>
              </a:ext>
            </a:extLst>
          </p:cNvPr>
          <p:cNvSpPr txBox="1"/>
          <p:nvPr/>
        </p:nvSpPr>
        <p:spPr>
          <a:xfrm>
            <a:off x="7986045" y="5689113"/>
            <a:ext cx="1776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/>
              <a:t>Labelled Training</a:t>
            </a:r>
          </a:p>
          <a:p>
            <a:pPr algn="ctr"/>
            <a:r>
              <a:rPr lang="en-GB" sz="1600" b="1" noProof="0" dirty="0"/>
              <a:t>Dataset</a:t>
            </a: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04B7834A-9A46-BB2A-1266-94BB279F45A5}"/>
              </a:ext>
            </a:extLst>
          </p:cNvPr>
          <p:cNvCxnSpPr>
            <a:cxnSpLocks/>
            <a:stCxn id="35" idx="3"/>
            <a:endCxn id="47" idx="2"/>
          </p:cNvCxnSpPr>
          <p:nvPr/>
        </p:nvCxnSpPr>
        <p:spPr>
          <a:xfrm flipH="1" flipV="1">
            <a:off x="9904389" y="3448650"/>
            <a:ext cx="1780996" cy="1771899"/>
          </a:xfrm>
          <a:prstGeom prst="bentConnector4">
            <a:avLst>
              <a:gd name="adj1" fmla="val -12836"/>
              <a:gd name="adj2" fmla="val 58263"/>
            </a:avLst>
          </a:prstGeom>
          <a:noFill/>
          <a:ln w="38100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4A007991-3642-C31F-CC2B-5ED60A67EAB9}"/>
              </a:ext>
            </a:extLst>
          </p:cNvPr>
          <p:cNvCxnSpPr>
            <a:cxnSpLocks/>
            <a:stCxn id="36" idx="3"/>
            <a:endCxn id="47" idx="2"/>
          </p:cNvCxnSpPr>
          <p:nvPr/>
        </p:nvCxnSpPr>
        <p:spPr>
          <a:xfrm flipH="1" flipV="1">
            <a:off x="9904389" y="3448650"/>
            <a:ext cx="1780997" cy="2532851"/>
          </a:xfrm>
          <a:prstGeom prst="bentConnector4">
            <a:avLst>
              <a:gd name="adj1" fmla="val -12836"/>
              <a:gd name="adj2" fmla="val 70572"/>
            </a:avLst>
          </a:prstGeom>
          <a:noFill/>
          <a:ln w="38100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DF721184-DE5C-BA08-66E1-D669D92F5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428" y="4408224"/>
            <a:ext cx="5451955" cy="2313250"/>
          </a:xfrm>
          <a:prstGeom prst="rect">
            <a:avLst/>
          </a:prstGeom>
        </p:spPr>
      </p:pic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1169E730-422D-F928-B67A-C5C7FBF38F59}"/>
              </a:ext>
            </a:extLst>
          </p:cNvPr>
          <p:cNvSpPr/>
          <p:nvPr/>
        </p:nvSpPr>
        <p:spPr>
          <a:xfrm>
            <a:off x="9047589" y="2863023"/>
            <a:ext cx="1713600" cy="585627"/>
          </a:xfrm>
          <a:prstGeom prst="roundRect">
            <a:avLst/>
          </a:prstGeom>
          <a:noFill/>
          <a:ln w="38100">
            <a:solidFill>
              <a:srgbClr val="00884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noProof="0" dirty="0" err="1"/>
              <a:t>DeNoising</a:t>
            </a:r>
            <a:r>
              <a:rPr lang="en-GB" b="1" noProof="0" dirty="0"/>
              <a:t> Analysis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D9671EF7-5994-4DCC-79D3-D9485EBCADA8}"/>
              </a:ext>
            </a:extLst>
          </p:cNvPr>
          <p:cNvSpPr/>
          <p:nvPr/>
        </p:nvSpPr>
        <p:spPr>
          <a:xfrm>
            <a:off x="3852592" y="2886906"/>
            <a:ext cx="1236257" cy="58562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884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noProof="0" dirty="0"/>
              <a:t>Raw Data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FB8D9B2C-6BF8-CF7E-E47B-1968939B9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13" y="1459443"/>
            <a:ext cx="5493473" cy="3147212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3AFC863-6775-3FE7-8D0C-02966675A539}"/>
              </a:ext>
            </a:extLst>
          </p:cNvPr>
          <p:cNvCxnSpPr>
            <a:cxnSpLocks/>
            <a:stCxn id="48" idx="3"/>
            <a:endCxn id="47" idx="1"/>
          </p:cNvCxnSpPr>
          <p:nvPr/>
        </p:nvCxnSpPr>
        <p:spPr>
          <a:xfrm flipV="1">
            <a:off x="5088849" y="3155837"/>
            <a:ext cx="3958740" cy="23883"/>
          </a:xfrm>
          <a:prstGeom prst="straightConnector1">
            <a:avLst/>
          </a:prstGeom>
          <a:ln w="38100">
            <a:solidFill>
              <a:srgbClr val="00884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A89EB38A-6FF9-1144-0D96-F9959DF7B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0693" y="842186"/>
            <a:ext cx="3346994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6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1" grpId="0"/>
      <p:bldP spid="4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2E7A803-2A16-9B4C-70C2-ABF91C123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A2908DD-0505-0B3B-5F6E-77F0190C3404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C9E7116-9411-1AF4-1DE8-07CF0E333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ECC48838-C6DE-CA51-DD42-9C01A30D29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6DB4CB35-059A-6771-6027-7D83B80B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1AB14D06-75BB-E575-47D6-A2700CFD9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40</a:t>
            </a:fld>
            <a:endParaRPr lang="en-GB" noProof="0" dirty="0"/>
          </a:p>
        </p:txBody>
      </p:sp>
      <p:sp>
        <p:nvSpPr>
          <p:cNvPr id="15" name="TextBox 36">
            <a:extLst>
              <a:ext uri="{FF2B5EF4-FFF2-40B4-BE49-F238E27FC236}">
                <a16:creationId xmlns:a16="http://schemas.microsoft.com/office/drawing/2014/main" id="{9C107E11-E4C7-2410-AB37-F9CAA514B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5.3 Variational Auto-Encoders for Spectrum De-Noising and Radiological and Nuclear Sources Identification – Results</a:t>
            </a:r>
          </a:p>
        </p:txBody>
      </p:sp>
      <p:sp>
        <p:nvSpPr>
          <p:cNvPr id="3" name="CasellaDiTesto 34">
            <a:extLst>
              <a:ext uri="{FF2B5EF4-FFF2-40B4-BE49-F238E27FC236}">
                <a16:creationId xmlns:a16="http://schemas.microsoft.com/office/drawing/2014/main" id="{209C71AB-DF30-6C2B-995E-B48DB58E24FB}"/>
              </a:ext>
            </a:extLst>
          </p:cNvPr>
          <p:cNvSpPr txBox="1"/>
          <p:nvPr/>
        </p:nvSpPr>
        <p:spPr>
          <a:xfrm>
            <a:off x="6418836" y="3694158"/>
            <a:ext cx="5758201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spcAft>
                <a:spcPts val="600"/>
              </a:spcAft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De-Noising</a:t>
            </a:r>
            <a:r>
              <a:rPr lang="en-GB" b="1" noProof="0" dirty="0">
                <a:latin typeface="Calibri" panose="020F0502020204030204"/>
              </a:rPr>
              <a:t> Results: </a:t>
            </a:r>
            <a:r>
              <a:rPr lang="en-GB" noProof="0" dirty="0">
                <a:latin typeface="Calibri" panose="020F0502020204030204"/>
              </a:rPr>
              <a:t>the R</a:t>
            </a:r>
            <a:r>
              <a:rPr lang="en-GB" baseline="30000" noProof="0" dirty="0">
                <a:latin typeface="Calibri" panose="020F0502020204030204"/>
              </a:rPr>
              <a:t>2 </a:t>
            </a:r>
            <a:r>
              <a:rPr lang="en-GB" noProof="0" dirty="0">
                <a:latin typeface="Calibri" panose="020F0502020204030204"/>
              </a:rPr>
              <a:t>show good performances for the signals’ denoising process by the VAE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GB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Clustering Results: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</a:t>
            </a:r>
            <a:r>
              <a:rPr kumimoji="0" lang="en-GB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Kmeans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applications on the projected data’s codes indicate the expected number of clusters especially using two or more than two codes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GB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Classification Results: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using a </a:t>
            </a:r>
            <a:r>
              <a:rPr kumimoji="0" lang="en-GB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Linear Discriminant Analysis</a:t>
            </a:r>
            <a:r>
              <a:rPr kumimoji="0" lang="en-GB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classification is totally correct independently by the used number of codes (800 in training and 200 in test per source)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36EABA-D10D-DAB9-E534-007C0BB8CE7B}"/>
              </a:ext>
            </a:extLst>
          </p:cNvPr>
          <p:cNvSpPr txBox="1"/>
          <p:nvPr/>
        </p:nvSpPr>
        <p:spPr>
          <a:xfrm>
            <a:off x="7093258" y="850792"/>
            <a:ext cx="4219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VAE’s Processed Data with Classification</a:t>
            </a:r>
            <a:endParaRPr lang="en-GB" noProof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14C305-DD5F-8DDC-0450-4D30667B1A43}"/>
              </a:ext>
            </a:extLst>
          </p:cNvPr>
          <p:cNvSpPr txBox="1"/>
          <p:nvPr/>
        </p:nvSpPr>
        <p:spPr>
          <a:xfrm>
            <a:off x="159343" y="924846"/>
            <a:ext cx="11430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RAW Simulated Data</a:t>
            </a:r>
            <a:endParaRPr lang="en-GB" noProof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137FB5E-27B9-EEFE-6C89-0279D9929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43" y="3761903"/>
            <a:ext cx="2882240" cy="22020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11AC547-B746-2E66-64F3-54C4FD0DC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151" y="3756156"/>
            <a:ext cx="3082805" cy="220200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00BAEAD-6043-8DDE-5119-A24D38832C52}"/>
              </a:ext>
            </a:extLst>
          </p:cNvPr>
          <p:cNvSpPr txBox="1"/>
          <p:nvPr/>
        </p:nvSpPr>
        <p:spPr>
          <a:xfrm>
            <a:off x="982156" y="5984975"/>
            <a:ext cx="1236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Codes</a:t>
            </a:r>
            <a:endParaRPr lang="en-GB" noProof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C7F9F2-0BAF-3697-ADAC-CFA2EE8817F3}"/>
              </a:ext>
            </a:extLst>
          </p:cNvPr>
          <p:cNvSpPr txBox="1"/>
          <p:nvPr/>
        </p:nvSpPr>
        <p:spPr>
          <a:xfrm>
            <a:off x="4007508" y="5984975"/>
            <a:ext cx="1388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Three Codes</a:t>
            </a:r>
            <a:endParaRPr lang="en-GB" noProof="0"/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E141BFE4-EED6-BB83-7B55-BFECB4E398A5}"/>
              </a:ext>
            </a:extLst>
          </p:cNvPr>
          <p:cNvSpPr/>
          <p:nvPr/>
        </p:nvSpPr>
        <p:spPr>
          <a:xfrm>
            <a:off x="1842850" y="3018112"/>
            <a:ext cx="2791327" cy="595855"/>
          </a:xfrm>
          <a:prstGeom prst="downArrow">
            <a:avLst/>
          </a:prstGeom>
          <a:solidFill>
            <a:srgbClr val="008841"/>
          </a:solidFill>
          <a:ln>
            <a:solidFill>
              <a:srgbClr val="0088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/>
              <a:t>VAE-NN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B5F1846A-7624-D790-FBB8-0A6E6F877D3A}"/>
              </a:ext>
            </a:extLst>
          </p:cNvPr>
          <p:cNvSpPr/>
          <p:nvPr/>
        </p:nvSpPr>
        <p:spPr>
          <a:xfrm rot="19254175">
            <a:off x="5863734" y="2879108"/>
            <a:ext cx="467926" cy="1177884"/>
          </a:xfrm>
          <a:prstGeom prst="rightArrow">
            <a:avLst/>
          </a:prstGeom>
          <a:solidFill>
            <a:srgbClr val="008841"/>
          </a:solidFill>
          <a:ln>
            <a:solidFill>
              <a:srgbClr val="0088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E30C685-6DC8-83B7-381A-333DE716E9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2373" y="887105"/>
            <a:ext cx="4334632" cy="203624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FFD8471-C0BF-68A9-1B8A-AFF5C72A6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429" y="1158339"/>
            <a:ext cx="5858764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013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29F976A-BF87-08C0-3F7A-3D32E5F00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3">
            <a:extLst>
              <a:ext uri="{FF2B5EF4-FFF2-40B4-BE49-F238E27FC236}">
                <a16:creationId xmlns:a16="http://schemas.microsoft.com/office/drawing/2014/main" id="{C3572A4D-05B3-41A3-C068-BBE6E0F4D905}"/>
              </a:ext>
            </a:extLst>
          </p:cNvPr>
          <p:cNvSpPr/>
          <p:nvPr/>
        </p:nvSpPr>
        <p:spPr>
          <a:xfrm>
            <a:off x="207169" y="772276"/>
            <a:ext cx="9072000" cy="72000"/>
          </a:xfrm>
          <a:prstGeom prst="rect">
            <a:avLst/>
          </a:prstGeom>
          <a:solidFill>
            <a:srgbClr val="00833F"/>
          </a:solidFill>
          <a:ln>
            <a:solidFill>
              <a:srgbClr val="00833F"/>
            </a:solidFill>
          </a:ln>
          <a:effectLst/>
          <a:scene3d>
            <a:camera prst="orthographicFront">
              <a:rot lat="0" lon="0" rev="0"/>
            </a:camera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anchor="ctr"/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/>
            <a:endParaRPr lang="en-GB" noProof="0">
              <a:solidFill>
                <a:srgbClr val="494949"/>
              </a:solidFill>
              <a:latin typeface="+mn-l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4EBAAD0-9835-3152-5FB2-1CB0F940D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9141" y="0"/>
            <a:ext cx="2888546" cy="848612"/>
          </a:xfrm>
          <a:prstGeom prst="rect">
            <a:avLst/>
          </a:prstGeom>
          <a:noFill/>
          <a:effectLst/>
        </p:spPr>
      </p:pic>
      <p:sp>
        <p:nvSpPr>
          <p:cNvPr id="50" name="Segnaposto data 3">
            <a:extLst>
              <a:ext uri="{FF2B5EF4-FFF2-40B4-BE49-F238E27FC236}">
                <a16:creationId xmlns:a16="http://schemas.microsoft.com/office/drawing/2014/main" id="{9B2BCE3E-1DE8-3CF7-9F15-4A05A7697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algn="ctr"/>
            <a:r>
              <a:rPr lang="en-GB" noProof="0"/>
              <a:t>Alessandro Puleio - alessandro.puleio@uniroma2.it</a:t>
            </a:r>
          </a:p>
        </p:txBody>
      </p:sp>
      <p:sp>
        <p:nvSpPr>
          <p:cNvPr id="51" name="Segnaposto piè di pagina 4">
            <a:extLst>
              <a:ext uri="{FF2B5EF4-FFF2-40B4-BE49-F238E27FC236}">
                <a16:creationId xmlns:a16="http://schemas.microsoft.com/office/drawing/2014/main" id="{7E54479C-6692-C57D-8384-A07FD20F6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65911" y="6356349"/>
            <a:ext cx="6460177" cy="365125"/>
          </a:xfrm>
        </p:spPr>
        <p:txBody>
          <a:bodyPr/>
          <a:lstStyle/>
          <a:p>
            <a:pPr algn="ctr"/>
            <a:r>
              <a:rPr lang="en-GB" sz="1200" noProof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Development of innovative Machine and Deep Learning</a:t>
            </a:r>
          </a:p>
          <a:p>
            <a:pPr algn="ctr"/>
            <a:r>
              <a:rPr lang="en-GB" sz="1200" noProof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Algorithms for the Detection, Classification, and Monitoring of </a:t>
            </a:r>
            <a:r>
              <a:rPr lang="en-GB" sz="1200" noProof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CBRNe</a:t>
            </a:r>
            <a:r>
              <a:rPr lang="en-GB" sz="1200" noProof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Agents</a:t>
            </a:r>
          </a:p>
        </p:txBody>
      </p:sp>
      <p:sp>
        <p:nvSpPr>
          <p:cNvPr id="52" name="Segnaposto numero diapositiva 5">
            <a:extLst>
              <a:ext uri="{FF2B5EF4-FFF2-40B4-BE49-F238E27FC236}">
                <a16:creationId xmlns:a16="http://schemas.microsoft.com/office/drawing/2014/main" id="{D2073130-F42D-B1F7-E5B7-76298B708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F46951C-7C45-4C4F-B7C9-6611C97A6986}" type="slidenum">
              <a:rPr lang="en-GB" noProof="0" smtClean="0"/>
              <a:t>41</a:t>
            </a:fld>
            <a:endParaRPr lang="en-GB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DD3BF8-E7D3-8B42-90B2-EB529132A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59" y="4089998"/>
            <a:ext cx="2746677" cy="20869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800D5D-0292-8A68-22F7-CB2E9A285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275" y="4089998"/>
            <a:ext cx="2745705" cy="2086238"/>
          </a:xfrm>
          <a:prstGeom prst="rect">
            <a:avLst/>
          </a:prstGeom>
        </p:spPr>
      </p:pic>
      <p:sp>
        <p:nvSpPr>
          <p:cNvPr id="15" name="TextBox 36">
            <a:extLst>
              <a:ext uri="{FF2B5EF4-FFF2-40B4-BE49-F238E27FC236}">
                <a16:creationId xmlns:a16="http://schemas.microsoft.com/office/drawing/2014/main" id="{766A4E9E-A717-A848-6185-C2F0F742E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9" y="-17293"/>
            <a:ext cx="9160949" cy="77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05" tIns="19202" rIns="38405" bIns="19202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r>
              <a:rPr lang="en-GB" sz="2400" b="1" noProof="0">
                <a:solidFill>
                  <a:srgbClr val="49494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5.3 Variational Auto-Encoders for Spectrum De-Noising and Radiological and Nuclear Sources Identification – 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8684DC-E47D-F0E1-B9B6-FE5360E1E0B5}"/>
              </a:ext>
            </a:extLst>
          </p:cNvPr>
          <p:cNvSpPr txBox="1"/>
          <p:nvPr/>
        </p:nvSpPr>
        <p:spPr>
          <a:xfrm>
            <a:off x="1997567" y="915851"/>
            <a:ext cx="2023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De-Noising</a:t>
            </a:r>
            <a:r>
              <a:rPr lang="en-GB" b="1" noProof="0">
                <a:solidFill>
                  <a:prstClr val="black"/>
                </a:solidFill>
                <a:latin typeface="Calibri" panose="020F0502020204030204"/>
              </a:rPr>
              <a:t> Results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D2EE9C-24F3-DFBD-79BD-506760EF21BE}"/>
              </a:ext>
            </a:extLst>
          </p:cNvPr>
          <p:cNvSpPr txBox="1"/>
          <p:nvPr/>
        </p:nvSpPr>
        <p:spPr>
          <a:xfrm>
            <a:off x="7244216" y="915851"/>
            <a:ext cx="3700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Kmeans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Clustering Analysis</a:t>
            </a:r>
            <a:r>
              <a:rPr lang="en-GB" b="1" noProof="0">
                <a:solidFill>
                  <a:prstClr val="black"/>
                </a:solidFill>
                <a:latin typeface="Calibri" panose="020F0502020204030204"/>
              </a:rPr>
              <a:t> Results</a:t>
            </a:r>
            <a:endParaRPr lang="en-GB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DFE526-736D-A320-AB06-C6A712A18422}"/>
              </a:ext>
            </a:extLst>
          </p:cNvPr>
          <p:cNvSpPr txBox="1"/>
          <p:nvPr/>
        </p:nvSpPr>
        <p:spPr>
          <a:xfrm>
            <a:off x="4248945" y="3711325"/>
            <a:ext cx="3700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LDA Classification Analysis</a:t>
            </a:r>
            <a:r>
              <a:rPr lang="en-GB" b="1" noProof="0">
                <a:solidFill>
                  <a:prstClr val="black"/>
                </a:solidFill>
                <a:latin typeface="Calibri" panose="020F0502020204030204"/>
              </a:rPr>
              <a:t> Results</a:t>
            </a:r>
            <a:endParaRPr lang="en-GB" noProof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1456425-4D08-1DA7-6FF6-72B9DE9FF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59" y="1092370"/>
            <a:ext cx="5505165" cy="274953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A02C1F7-D1C2-80B9-B30D-D3D32C4BC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9176" y="1169072"/>
            <a:ext cx="5096698" cy="254225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2E7A7E1-E122-CDCC-C33F-9D273A1EE7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066" y="4055163"/>
            <a:ext cx="5236918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1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4160</Words>
  <Application>Microsoft Macintosh PowerPoint</Application>
  <PresentationFormat>Widescreen</PresentationFormat>
  <Paragraphs>486</Paragraphs>
  <Slides>41</Slides>
  <Notes>0</Notes>
  <HiddenSlides>27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9" baseType="lpstr">
      <vt:lpstr>Arial</vt:lpstr>
      <vt:lpstr>Calibri</vt:lpstr>
      <vt:lpstr>Calibri Light</vt:lpstr>
      <vt:lpstr>Cambria Math</vt:lpstr>
      <vt:lpstr>Roboto Regular</vt:lpstr>
      <vt:lpstr>Tahoma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Alessandro Puleio</dc:creator>
  <cp:lastModifiedBy>Alessandro Puleio</cp:lastModifiedBy>
  <cp:revision>1</cp:revision>
  <dcterms:created xsi:type="dcterms:W3CDTF">2022-10-07T14:03:20Z</dcterms:created>
  <dcterms:modified xsi:type="dcterms:W3CDTF">2026-10-21T12:55:41Z</dcterms:modified>
</cp:coreProperties>
</file>