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2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notesSlides/notesSlide3.xml" ContentType="application/vnd.openxmlformats-officedocument.presentationml.notesSlide+xml"/>
  <Override PartName="/ppt/ink/ink15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6"/>
  </p:notesMasterIdLst>
  <p:sldIdLst>
    <p:sldId id="782" r:id="rId2"/>
    <p:sldId id="776" r:id="rId3"/>
    <p:sldId id="1674" r:id="rId4"/>
    <p:sldId id="1697" r:id="rId5"/>
    <p:sldId id="1698" r:id="rId6"/>
    <p:sldId id="1699" r:id="rId7"/>
    <p:sldId id="502" r:id="rId8"/>
    <p:sldId id="1700" r:id="rId9"/>
    <p:sldId id="1671" r:id="rId10"/>
    <p:sldId id="1701" r:id="rId11"/>
    <p:sldId id="593" r:id="rId12"/>
    <p:sldId id="548" r:id="rId13"/>
    <p:sldId id="569" r:id="rId14"/>
    <p:sldId id="1253" r:id="rId15"/>
    <p:sldId id="277" r:id="rId16"/>
    <p:sldId id="1696" r:id="rId17"/>
    <p:sldId id="793" r:id="rId18"/>
    <p:sldId id="795" r:id="rId19"/>
    <p:sldId id="796" r:id="rId20"/>
    <p:sldId id="1676" r:id="rId21"/>
    <p:sldId id="797" r:id="rId22"/>
    <p:sldId id="798" r:id="rId23"/>
    <p:sldId id="328" r:id="rId24"/>
    <p:sldId id="815" r:id="rId25"/>
    <p:sldId id="816" r:id="rId26"/>
    <p:sldId id="1702" r:id="rId27"/>
    <p:sldId id="819" r:id="rId28"/>
    <p:sldId id="820" r:id="rId29"/>
    <p:sldId id="1678" r:id="rId30"/>
    <p:sldId id="266" r:id="rId31"/>
    <p:sldId id="825" r:id="rId32"/>
    <p:sldId id="826" r:id="rId33"/>
    <p:sldId id="817" r:id="rId34"/>
    <p:sldId id="785" r:id="rId35"/>
    <p:sldId id="818" r:id="rId36"/>
    <p:sldId id="1689" r:id="rId37"/>
    <p:sldId id="1690" r:id="rId38"/>
    <p:sldId id="794" r:id="rId39"/>
    <p:sldId id="780" r:id="rId40"/>
    <p:sldId id="787" r:id="rId41"/>
    <p:sldId id="788" r:id="rId42"/>
    <p:sldId id="789" r:id="rId43"/>
    <p:sldId id="790" r:id="rId44"/>
    <p:sldId id="1688" r:id="rId45"/>
    <p:sldId id="781" r:id="rId46"/>
    <p:sldId id="791" r:id="rId47"/>
    <p:sldId id="792" r:id="rId48"/>
    <p:sldId id="784" r:id="rId49"/>
    <p:sldId id="800" r:id="rId50"/>
    <p:sldId id="1691" r:id="rId51"/>
    <p:sldId id="799" r:id="rId52"/>
    <p:sldId id="1694" r:id="rId53"/>
    <p:sldId id="1695" r:id="rId54"/>
    <p:sldId id="1693" r:id="rId55"/>
    <p:sldId id="801" r:id="rId56"/>
    <p:sldId id="1679" r:id="rId57"/>
    <p:sldId id="1680" r:id="rId58"/>
    <p:sldId id="1703" r:id="rId59"/>
    <p:sldId id="802" r:id="rId60"/>
    <p:sldId id="803" r:id="rId61"/>
    <p:sldId id="804" r:id="rId62"/>
    <p:sldId id="805" r:id="rId63"/>
    <p:sldId id="806" r:id="rId64"/>
    <p:sldId id="1681" r:id="rId65"/>
    <p:sldId id="274" r:id="rId66"/>
    <p:sldId id="273" r:id="rId67"/>
    <p:sldId id="1682" r:id="rId68"/>
    <p:sldId id="257" r:id="rId69"/>
    <p:sldId id="260" r:id="rId70"/>
    <p:sldId id="261" r:id="rId71"/>
    <p:sldId id="259" r:id="rId72"/>
    <p:sldId id="262" r:id="rId73"/>
    <p:sldId id="264" r:id="rId74"/>
    <p:sldId id="265" r:id="rId75"/>
    <p:sldId id="267" r:id="rId76"/>
    <p:sldId id="268" r:id="rId77"/>
    <p:sldId id="276" r:id="rId78"/>
    <p:sldId id="269" r:id="rId79"/>
    <p:sldId id="270" r:id="rId80"/>
    <p:sldId id="271" r:id="rId81"/>
    <p:sldId id="1704" r:id="rId82"/>
    <p:sldId id="278" r:id="rId83"/>
    <p:sldId id="814" r:id="rId84"/>
    <p:sldId id="812" r:id="rId85"/>
    <p:sldId id="813" r:id="rId86"/>
    <p:sldId id="809" r:id="rId87"/>
    <p:sldId id="810" r:id="rId88"/>
    <p:sldId id="811" r:id="rId89"/>
    <p:sldId id="827" r:id="rId90"/>
    <p:sldId id="828" r:id="rId91"/>
    <p:sldId id="829" r:id="rId92"/>
    <p:sldId id="1692" r:id="rId93"/>
    <p:sldId id="279" r:id="rId94"/>
    <p:sldId id="1684" r:id="rId95"/>
    <p:sldId id="777" r:id="rId96"/>
    <p:sldId id="771" r:id="rId97"/>
    <p:sldId id="272" r:id="rId98"/>
    <p:sldId id="750" r:id="rId99"/>
    <p:sldId id="772" r:id="rId100"/>
    <p:sldId id="773" r:id="rId101"/>
    <p:sldId id="1675" r:id="rId102"/>
    <p:sldId id="1673" r:id="rId103"/>
    <p:sldId id="258" r:id="rId104"/>
    <p:sldId id="807" r:id="rId105"/>
    <p:sldId id="298" r:id="rId106"/>
    <p:sldId id="290" r:id="rId107"/>
    <p:sldId id="1685" r:id="rId108"/>
    <p:sldId id="1687" r:id="rId109"/>
    <p:sldId id="778" r:id="rId110"/>
    <p:sldId id="1686" r:id="rId111"/>
    <p:sldId id="1672" r:id="rId112"/>
    <p:sldId id="774" r:id="rId113"/>
    <p:sldId id="1683" r:id="rId114"/>
    <p:sldId id="775" r:id="rId1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B954ED67-35BE-0C43-9358-475A2596875F}">
          <p14:sldIdLst>
            <p14:sldId id="782"/>
            <p14:sldId id="776"/>
            <p14:sldId id="1674"/>
            <p14:sldId id="1697"/>
            <p14:sldId id="1698"/>
            <p14:sldId id="1699"/>
            <p14:sldId id="502"/>
            <p14:sldId id="1700"/>
            <p14:sldId id="1671"/>
            <p14:sldId id="1701"/>
            <p14:sldId id="593"/>
            <p14:sldId id="548"/>
            <p14:sldId id="569"/>
            <p14:sldId id="1253"/>
            <p14:sldId id="277"/>
            <p14:sldId id="1696"/>
            <p14:sldId id="793"/>
            <p14:sldId id="795"/>
            <p14:sldId id="796"/>
            <p14:sldId id="1676"/>
            <p14:sldId id="797"/>
            <p14:sldId id="798"/>
            <p14:sldId id="328"/>
            <p14:sldId id="815"/>
            <p14:sldId id="816"/>
            <p14:sldId id="1702"/>
            <p14:sldId id="819"/>
            <p14:sldId id="820"/>
            <p14:sldId id="1678"/>
            <p14:sldId id="266"/>
            <p14:sldId id="825"/>
            <p14:sldId id="826"/>
            <p14:sldId id="817"/>
            <p14:sldId id="785"/>
            <p14:sldId id="818"/>
            <p14:sldId id="1689"/>
            <p14:sldId id="1690"/>
            <p14:sldId id="794"/>
            <p14:sldId id="780"/>
            <p14:sldId id="787"/>
            <p14:sldId id="788"/>
            <p14:sldId id="789"/>
            <p14:sldId id="790"/>
            <p14:sldId id="1688"/>
            <p14:sldId id="781"/>
            <p14:sldId id="791"/>
            <p14:sldId id="792"/>
            <p14:sldId id="784"/>
            <p14:sldId id="800"/>
            <p14:sldId id="1691"/>
            <p14:sldId id="799"/>
            <p14:sldId id="1694"/>
            <p14:sldId id="1695"/>
            <p14:sldId id="1693"/>
            <p14:sldId id="801"/>
            <p14:sldId id="1679"/>
            <p14:sldId id="1680"/>
            <p14:sldId id="1703"/>
            <p14:sldId id="802"/>
            <p14:sldId id="803"/>
            <p14:sldId id="804"/>
            <p14:sldId id="805"/>
            <p14:sldId id="806"/>
            <p14:sldId id="1681"/>
            <p14:sldId id="274"/>
            <p14:sldId id="273"/>
            <p14:sldId id="1682"/>
            <p14:sldId id="257"/>
            <p14:sldId id="260"/>
            <p14:sldId id="261"/>
            <p14:sldId id="259"/>
            <p14:sldId id="262"/>
            <p14:sldId id="264"/>
            <p14:sldId id="265"/>
            <p14:sldId id="267"/>
            <p14:sldId id="268"/>
            <p14:sldId id="276"/>
            <p14:sldId id="269"/>
            <p14:sldId id="270"/>
            <p14:sldId id="271"/>
            <p14:sldId id="1704"/>
            <p14:sldId id="278"/>
            <p14:sldId id="814"/>
            <p14:sldId id="812"/>
            <p14:sldId id="813"/>
            <p14:sldId id="809"/>
            <p14:sldId id="810"/>
            <p14:sldId id="811"/>
            <p14:sldId id="827"/>
            <p14:sldId id="828"/>
            <p14:sldId id="829"/>
            <p14:sldId id="1692"/>
            <p14:sldId id="279"/>
            <p14:sldId id="1684"/>
            <p14:sldId id="777"/>
            <p14:sldId id="771"/>
            <p14:sldId id="272"/>
            <p14:sldId id="750"/>
            <p14:sldId id="772"/>
            <p14:sldId id="773"/>
            <p14:sldId id="1675"/>
            <p14:sldId id="1673"/>
            <p14:sldId id="258"/>
            <p14:sldId id="807"/>
            <p14:sldId id="298"/>
            <p14:sldId id="290"/>
            <p14:sldId id="1685"/>
            <p14:sldId id="1687"/>
            <p14:sldId id="778"/>
            <p14:sldId id="1686"/>
            <p14:sldId id="1672"/>
            <p14:sldId id="774"/>
            <p14:sldId id="1683"/>
            <p14:sldId id="77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9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99"/>
    <p:restoredTop sz="94640"/>
  </p:normalViewPr>
  <p:slideViewPr>
    <p:cSldViewPr snapToGrid="0">
      <p:cViewPr>
        <p:scale>
          <a:sx n="109" d="100"/>
          <a:sy n="109" d="100"/>
        </p:scale>
        <p:origin x="848" y="3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6T10:46:23.623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0 163,'84'0,"5"0,-9 0,6 0,-1 0,-6 0,12 0,-13 0,3 0,4 0,-2 0,13 0,-8 0,-6 0,-3 0,-10 0,-3 0,-6 0,-7 3,-2 1,-1 0,-6 0,0-4,-5 0,-4 1,-2-1,-6 0,0 0,0 0,-4 0,0 0,-1 2,1 2,3 0,0-1,5-3,6 3,6 1,0 1,-5 0,-2-1,-3 0,5 2,0 0,0-2,0 0,0 0,2 1,-5-1,4 0,-4-3,0-1,7 3,-6 1,5 0,1 0,2-4,0 3,0 1,-2-1,2 4,5-3,0 4,-5 0,-2-4,-5 3,-5-3,-1-1,-7 2,1-2,-3 1,-2 1,-2-1,-2-1,1 0,-2 0,0 0,-1-1,1 1,5-3,-5 0,1 2,-1 1,1 0,-1-1,4-2,-4 0,0 0,4 0,-5 0,4 0,0 0,-2 0,3 0,-1 0,2 0,-1 0,-2 0,-1 0,-1 0,5 0,-5 0,1 0,-1 0,1 0,-1 0,5 0,-9 0,9 0,-5 0,1-2,1-3,-5-4,0 0,3-2,-4 3,12-4,-6 3,3-1,-1-1,-4 5,3-3,0 2,-3 2,1-1,-1 0,4-2,3 0,3-1,0 2,-1 0,-1 1,-1 0,1 0,2 0,-1-1,-2 3,0-2,2 2,1 0,2-2,0 2,-4 0,0 1,0 3,0-1,0 1,-1 0,-4 0,-3 0,4 0,-3 0,-1 0,3 0,-4 0,0 0,4 0,-5 0,5 2,-1 0,5 3,0 1,1 0,-4-1,-1 1,-3 0,0-2,4-1,-7 0,7 0,-5 2,0-2,7 2,-10-2,8 0,0-1,-7 0,7 1,-4 0,-4 2,10-3,-3 1,12 0,2 1,17 4,2 3,6-3,4 3,-15-4,-3 0,-7 0,0-3,3 1,3 0,-3-1,-1-1,0-2,0 2,2 2,-4-1,1 0,1-3,2-1,3 2,-1 1,-1 1,3 2,5-1,1-1,0 3,-2-2,0 3,1 3,0-2,1 3,-1-4,-1 0,-5 0,-6-4,-6 0,-5-1,0 0,-2 1,-1-1,-3-3,-1 0,2 2,5 1,5 0,2 0,-1-2,-5 2,0 0,0 0,0 0,0-2,-1-1,1 0,0 0,-1 0,2 0,-1 0,-1 0,1 3,-5 1,0-1,0 0,1-3,3 0,0 0,-4 0,-1 0,-2 0,3 0,3 0,-4 0,1 0,-2 0,2 0,1 0,0 0,-3 0,-4 0,-2 0,1 0,0 0,2-2,-1-4,-2-3,0-1,-2 3,5-1,-6 2,8-2,-9 0,4 1,-4-8,-15-2,9 1,-15-1,11 2,0 0,0-4,0 1,0-3,0-7,2-3,4-5,2-2,1 4,1 2,-2 7,-1 5,-4 5,-23 6,10 6,-21 3,16 2,-5-2,-5 0,3 0,-3 0,7 0,-1 0,1 0,0 0,1 0,3 0,-9 0,11 0,-9 0,6 0,0 2,-5 1,5 2,0 0,0-2,0 3,0-4,-3 6,5-6,-1 4,-7 1,7-1,-6 3,7-4,2 2,-7 3,2-4,-7 7,5-7,-1 3,1-2,-1 0,0-1,4 0,1 0,-1-1,-2 0,1-2,-2 2,3-1,1-1,-4 0,-1-3,-1 0,2 0,5 0,-1 0,-1 0,-3 0,-2 0,-3 0,-3 0,0 0,-6 0,1 0,-5 0,-2 0,5 0,-5 0,5 0,1 0,0 0,6 0,3 0,1 0,0 0,2 0,-3 0,-3 0,2 0,-2 0,0 0,2 0,-2 0,3 0,0 0,1 0,-1 0,-4 0,1 0,-1 0,0 0,1 0,-1 0,0 0,3 0,1 0,1 0,-6 0,-4 0,-6 0,0 0,1 4,-5 0,-2 4,1 3,1-3,5-1,7-2,0-2,8 0,1 1,3-2,3 1,1 0,-5-1,3-1,-5-1,3 0,0 0,-4 2,-1 1,-8 1,-1-1,-1-3,1 0,6 0,-2 0,1 0,1 0,-6 0,0 0,-1 3,-3 1,4 0,-5-2,-5 2,3 0,0 1,2-2,3-1,0 1,2 1,4-1,3-3,1 1,5-1,0 0,0 0,0 0,0 0,4 0,-3 0,0 0,-2 0,-2 3,4 0,-1 1,-3-1,2-3,-2 0,4 0,0 0,-4 0,3 0,-3 0,0 0,0 0,-2 0,-2 0,2 0,0 0,-4 0,-1 0,-5 0,1 0,2 0,3 0,2 0,2 0,3 0,2 0,1 0,0 0,0 0,-1 0,0 0,1 0,-1 0,1 0,0 0,-4 0,3 0,-3 0,0 0,2 0,-3 0,0 0,2 0,-1 0,0 0,1 0,-1 0,0 0,2 0,-2 0,3 0,0 0,-3 0,-1 0,-3 0,-1 0,-4 0,-2 0,3 0,3 0,8 0,0 0,1 0,3 0,-3 0,3 0,-4 0,1 0,-2 0,0 0,-5 0,0 0,-2 0,1 2,0 1,0 3,-3 0,5-2,3 2,-1-2,4 0,-4-2,4-1,-2-1,2 0,3 2,-3 1,3 0,0-1,-4-2,6 2,-3 1,-4 1,5 1,-5-3,8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3:56.521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0 277,'48'0,"-3"0,-24 0,-1 0,-5 0,1 0,-1 0,5 0,-6 0,5 0,-7 0,8 0,0 0,4 0,3 0,-3 0,0 0,0 0,-3 0,2 0,0 0,1 0,0 0,0 0,1 0,1 0,1 0,0 0,-2 0,3 0,0 0,-1 0,-3 0,-1 0,-3 0,-6 0,3 0,-2 0,0 0,5-2,-5-1,9-3,-1 0,3-1,-2 1,-1 0,1 0,0 2,3-2,1 2,0 0,-4 1,0 2,-1 1,-2 0,-3 0,-1 0,-2 0,0 0,3 0,-4 0,10 0,7 0,10 0,13 0,10 0,8 0,8 0,-7 0,-8 0,-13 0,-12 0,-6 0,-8 1,-4 2,-5-1,-4 1,3-3,-1 0,3 3,2 0,6-1,6 1,5-3,2 0,-6 3,-1 0,-3 1,-3-1,0-3,-4 0,-5 0,-2 2,2 1,-1-1,1 1,1 0,-2 1,4-1,9 0,1-3,3 0,0 0,-8 0,-1 0,-4 0,0 0,-1 0,-4 0,4 0,-1 0,2 2,3 2,1-1,7 0,3-2,1-1,-3 0,-7 0,-5 0,-4 0,-3 0,5 0,-4 0,5 0,-1 0,7 0,18 0,8 0,2 0,-2 0,-12 0,-5 0,-5 0,-9 0,-3 0,-4 0,4 0,0 0,-1 0,11 0,-2-3,9-1,3 0,-3-2,-2 3,0-1,-3-1,-3 1,0 1,-1 0,-4 2,-1 1,-5-1,2-3,-5 2,6-2,-4 4,6-3,3-1,3 1,1-3,1 2,-1 0,0 1,-5 3,-5-2,-4-1,1 0,8 1,8 1,6-1,13-2,4-1,32 1,13 3,-7 1,-8 0,-33-4,-5-1,-5 1,-1 0,-2 4,1 0,3 0,2-3,-2-1,-2 0,1 0,0 0,0-1,0 0,-2-1,15 2,-15 0,12-1,-20 1,2 1,-3 0,-4 0,-4-1,-5 1,-4 1,6 2,-2-1,14 1,-1 0,9 0,0 0,-4 0,-7 0,-7 0,-3 0,-3 0,5 0,-7 0,8 0,3 0,11 0,9-2,11-2,7-5,9 0,9 2,2-2,1 3,-5 0,-8-3,-3 4,-12 0,-2 2,-10 1,-12-1,-5 0,-8-1,-1 3,1 0,-4 1,2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4:06.195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0 0,'62'0,"1"0,1 0,2 0,0 0,-7 0,-5 0,1 0,-6 0,-2 0,-5 0,-7 0,3 0,2 0,4 0,2 0,5 0,5 0,2 4,-2 3,5 1,1 4,7-3,9 2,-3-1,0 0,-6 4,-1 0,-1 1,-8-6,-2 0,-9-5,0 0,2 3,6-3,9 0,13-1,-29-2,4-1,8 0,3 1,7 1,4 1,7 3,2 1,-7 0,0 1,3 1,0 2,0-1,-2 0,-12-1,-1 0,0 0,-2 0,-9-2,-2 1,42 2,5 2,-7-2,-11-3,-10 2,-14-4,-9 0,-3-1,-4-1,2 1,-8-1,-1 0,-1 0,-2 0,1 0,1 0,-3-2,0-1,-1 0,-4 0,3 0,-1 0,0 0,0 0,2 0,3 0,7-3,15-5,4-5,0-3,6 2,-7 2,2-1,-2 0,-8-4,-4 3,-2 2,1 1,-3 1,-1 1,-5-2,-5 3,-5 1,-4 1,-6 3,0-2,0 1,7-4,0-2,9-4,2 0,0-1,0 1,-1 0,-3 1,-3 1,-4 2,-5 1,2 2,-3 2,-1 2,-4 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4:08.833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1,'62'0,"-3"0,-16 0,-1 0,3 0,-4 0,-1 0,4 0,0 0,16 0,-2 0,12 0,0 0,4 0,18 0,-34 0,2 0,14 0,2 0,5 0,1 0,-5 0,-2 0,-6 0,-3 0,-6 1,-2 1,1 2,1 2,6 2,2 1,-2 2,0 0,3 2,-1-1,-3-2,-1 0,-5-1,-3-1,-3-1,-2-2,41 2,-9 2,-1-3,-3 0,-1 2,0-3,-3 1,7-2,4-4,8 0,5 0,-8 0,0 0,-12 0,-10 0,-10 0,-7 0,-6 0,2 0,2 0,2 0,5 0,1 0,2 0,-5 0,-2 0,-12 0,-6 0,2 0,-7 0,0 0,-2 0,-4 0,2 0,2 0,0 0,4 0,2 0,0 0,-1 0,-5 0,-4 0,-5 0,-6 0,6 4,-8-3,11 3,-9-1,10 0,6 1,16 2,16 0,2 2,9 1,-6-4,-5-1,-6-3,-19 1,-9 1,-11 0,-2-1,4-2,-5 0,6 0,-1 0,5 0,9 0,-2 0,3 0,1 0,-5 0,0 0,-7 0,-5 0,-5 0,0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4:28.658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0,'69'0,"-3"0,2 0,4 0,1 0,7 0,0 0,7 0,-5 0,-7 0,0 0,-3 4,8 4,5 2,-3 3,-5-3,-2-3,-1 2,-6-3,3 0,-1 2,-10-3,3 1,-2-2,4-1,12 2,2 0,2 0,0-5,8 1,10-1,-46 0,1 0,2 0,1 0,-1 0,-1 0,-3 0,-2 0,43 0,-3 0,1 0,-39 0,1 0,0 0,0 0,2-1,-1 2,1 1,0 0,0 1,1 0,-1 0,0 0,-1 0,-1-1,45-1,-12-1,-3 0,-5 0,7 0,5 0,2 0,-3 0,-12 0,-4 0,-1 0,-5 0,-1 0,-9 0,-1 0,-3 0,3 0,1 0,-4 0,10 0,-3 0,0 0,-1 0,-7 0,0 0,-7 0,-2 0,-5 0,0 0,6 0,-3 0,4 0,1 0,-1 0,6 0,1 0,-1 0,0 0,-7 0,-6 0,-5 0,0 0,2 0,-3 0,-5 0,-10 0,-4 0,4 0,-3 0,9 0,-2 0,6 0,-1 0,2 0,0 0,0 0,-1 0,-5 0,-2 0,-3 0,-1 0,2 0,1 0,4 0,-2 0,2 0,1 0,-4 0,2 0,-4 0,0 0,0 0,-1 0,3 0,-2 0,0 0,1 0,0 0,1 0,-1 0,-4-3,6 0,0 1,9-1,-4 3,6 0,5-3,2-1,6-1,-5 2,-4 2,-7 1,-11 0,-5 0,5 0,-6 0,12 0,-9 0,3 0,-2 0,0 0,-2 0,5 0,-6 0,4 0,-5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5:12.969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1 247,'67'0,"-5"0,-22 0,-1 0,1 0,0 0,11 0,2 0,5 0,-7 0,-3 0,1 0,8 0,7 0,1 0,8 0,-5 0,6 0,-7 0,-1 0,-1 0,-2 0,-5 0,-7-6,3-1,-3-5,5 1,7 1,-4 0,8-1,0 1,-7 1,-2-4,-7 3,-5 0,-7 2,3 0,-5-2,3 0,-1 0,-3 3,7-1,3 0,4 0,1-1,-1 1,-1-1,-5 5,-1 0,0 1,1 0,1-2,-3 1,-7 4,-7-1,-7 1,-5 0,0 0,-2-1,9 1,-2 0,10 0,6 0,8 4,5 0,0 1,0 2,0-2,-9-1,-2 0,-6-4,-2 0,1 0,0 0,3 0,-1 0,-1 2,1 2,0 0,4-2,5 2,-3 1,-1-1,-1 0,-3-2,5 1,4 1,-2-1,3-3,-5 3,0 1,4 0,0-1,5-3,-5 0,10 0,-2 0,-3 0,1 0,-14 0,0 0,-2 0,-5 0,-1 0,-4 0,-1 0,-3 0,-3 0,3 0,0 0,4 0,3 0,1 0,4 3,3 2,-1-1,3 0,-4-4,0 0,1 0,-5 0,4 0,2 0,4 0,0 0,0 0,5 0,-3 0,3 0,-5 0,-4 0,2 0,0 0,4 0,3 0,1 0,2 0,3 0,1 0,-4 0,-2 0,0 0,-1 0,1 0,-2 0,0 0,2 0,4 0,-3 0,0 0,-1 0,1 0,5 0,-5 0,-1 0,-6 0,-5 0,-1 0,0 0,1 0,1 0,-2 0,-4 0,0-3,-4-1,-1 1,4-1,2 4,8 0,0 0,-1 0,2 0,-3 0,2 0,-2 0,-1 0,-1 0,-5 0,-4 0,-5 0,-2 0,-3 0,3 0,-4 0,3 0,4 0,5 0,8 0,3 0,-3 0,-1-3,-8 0,-4-1,-5 1,-1 2,0 1,2 0,6 3,2 3,9 2,18 5,-4-2,-6 0,-14-2,-17-6,-1-1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16T14:46:43.746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6T10:46:24.73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8T11:16:02.266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</inkml:brush>
  </inkml:definitions>
  <inkml:trace contextRef="#ctx0" brushRef="#br0">0 5,'44'0,"-6"0,-20 0,8 0,-2 0,6 0,-8 0,0 0,-1 0,-1 0,10 4,1 0,2 1,0 1,-3-3,0 1,-1 1,-1-2,-2 1,-3-1,0-3,-5 1,-4-1,4 0,-2 2,1 0,1 1,-1-1,1-2,0 3,0 0,-3 1,2-1,2-3,0 0,2 0,1 0,0 0,0 2,-3 1,1 0,-2-1,2-2,-2 0,-5 0,3 0,-2 0,6 0,-2 0,1 0,-1 0,0 0,0 0,0 0,0 0,4 0,-2 0,2 0,-1 0,-1 0,1 0,-2 0,-1 0,0 0,-4 0,3 0,-2 0,2 0,0 0,1 0,1 0,3 0,2 0,2 0,0 0,0 0,-3 0,-2 0,0 0,-3 0,3 0,-2 0,-1 0,2 0,0 0,1 0,1 0,1 0,0 0,-1 0,0 0,0 0,4 0,0 0,0 0,-1 0,1 0,-5 0,1 0,-6 0,0 0,1 0,3 0,2 0,1 0,-2 0,1 0,4 0,5 0,1 0,-1 0,-4 0,5 0,0 0,0 0,-1 0,1 0,1 0,-1-3,0-1,-6 1,4 0,2 0,-1-1,0 1,-8-2,2 2,1-4,0 0,0 3,-3-2,0 3,1 0,1 0,1 2,0-2,0 0,2-1,-1 1,-1 3,0-1,-1 1,1 0,1 0,0 0,-1 0,1 0,4 0,1 0,5 0,4 0,-3 0,4 0,-6 0,1 0,-3 0,-8 0,-3 0,-7 0,2 0,0 0,-2 0,3 0,-7 0,8 0,-4 0,-1 0,3 0,-6 0,5 0,0 0,5 0,2 0,1 0,0 0,-5 0,-4 0,2 0,-4 0,4 0,-4 0,3 0,-2 0,-1 0,5 0,-3 0,5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6-02-06T10:51:45.868"/>
    </inkml:context>
    <inkml:brush xml:id="br0">
      <inkml:brushProperty name="width" value="0.05" units="cm"/>
      <inkml:brushProperty name="height" value="0.3" units="cm"/>
      <inkml:brushProperty name="color" value="#849398"/>
      <inkml:brushProperty name="inkEffects" value="pencil"/>
    </inkml:brush>
  </inkml:definitions>
  <inkml:trace contextRef="#ctx0" brushRef="#br0">1 1 16383,'0'0'0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30T13:42:36.76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64,'64'0,"-7"0,-32 0,1 0,1 0,-3 0,0 0,4 0,0 0,5 0,-10 0,-1 0,11 8,-11-7,16 7,-10-8,-4 0,1 3,-1 0,0 0,3 0,6 0,0 1,1 1,-1 2,1-1,1-1,-2-2,-1-3,-3 1,-1-1,-4 0,0 0,0 0,0 0,0 0,0 0,0 0,5 0,1 0,-1 0,-5 0,-2 0,2 0,7 0,2 0,2 0,-1 0,-1 0,1 0,-2 0,-3 0,-2 0,-3 0,0 0,3 0,3 0,3 0,0 0,1 0,-1 0,1 0,1 0,5 0,0 0,1 0,-3 0,0 0,-1 0,8 0,-3 0,-6-3,-2-1,-9-2,4-2,-1 1,-4 1,-3-2,-2 1,8 2,-3-1,8 2,-8 1,2-2,-2 5,-3 0,12-1,-16 1,15 0,-8 0,2 0,2 0,-5 0,-1 0,9 0,-1 0,6 0,-14 0,1 0,2 0,-5 0,11 0,-10 0,1 0,8 0,-15 0,14 0,-5 0,-7 0,18 0,-17 0,19-2,-3-2,-1-1,2-1,-11 0,-5 2,5 1,-2 0,7 0,-5 0,-3 0,1-2,0 2,5 0,-4 3,4 0,-4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1-30T13:43:42.334"/>
    </inkml:context>
    <inkml:brush xml:id="br0">
      <inkml:brushProperty name="width" value="0.3" units="cm"/>
      <inkml:brushProperty name="height" value="0.6" units="cm"/>
      <inkml:brushProperty name="color" value="#A2D762"/>
      <inkml:brushProperty name="tip" value="rectangle"/>
      <inkml:brushProperty name="rasterOp" value="maskPen"/>
    </inkml:brush>
  </inkml:definitions>
  <inkml:trace contextRef="#ctx0" brushRef="#br0">677 0,'-37'27,"4"-1,14-7,0 0,-5 4,-1 2,-3 3,-2 5,4-2,-2-1,2 2,-3-2,-2 0,4-4,2-3,4-4,2-2,3-4,4-3,2 3,0-3,0 5,-1-2,3-2,0 6,2-5,-4 11,4 0,-2 4,2 3,0 4,-1 8,2 8,-2 7,1-3,-1 4,-1 1,3-4,-3 4,3-6,1 0,-3-1,4-7,-1 0,1 9,3-14,0 13,0-20,0 4,0 0,0 3,0 1,0 0,0-6,0 0,0-1,0 7,0 5,0 5,0 6,0-1,0-2,-3-5,0-7,-1-5,1-6,1-4,-1-1,0-2,1-2,1-2,1-3,0 3,0 2,0-1,0 6,0-1,0 2,0 1,0-2,0 3,0 5,0-1,0 0,0-2,0 2,0-2,0 3,0-3,0-2,3 5,4 0,2 2,3-2,0 4,1-1,1 3,-1 0,0-2,1 3,-1-5,0-5,-1-2,-2-6,0 0,0 2,1-2,0 3,1-1,-1-3,1 1,-1-1,1 0,-2-4,1 0,-2-5,-1-3,1 3,-1-3,6 8,-4-4,3 1,-1-4,3 1,1 0,2 3,0-1,-1-1,2 0,-1 0,2 1,2 0,1-1,0-2,-1-1,0 1,1-1,-1 0,1 0,-3-1,4 1,1-2,3 0,2-3,-2 0,3 3,0-3,4 3,-2-3,-2 1,0 2,-6-3,1 2,-2-2,-2-1,4 3,-1 0,4 1,-1-1,0-2,-1 0,-4 2,0-2,-1 2,0-3,-1-2,-1 1,0-1,2-1,3 1,2 0,3 0,2 0,5-1,3-1,1-1,-5 0,-4 0,-5 0,-1 0,6 0,1 0,2 0,-2 0,0 0,3 0,-2 0,1 0,6-4,1 0,3-3,-3-1,-7 2,4 0,-1 2,3 1,-4 3,-3 0,-1-3,-1 0,3 0,-5 1,1 2,-1 0,2-3,6 0,-1 0,-1-3,-2 2,-5-2,-2 0,-3 0,-2-2,-3 0,-3-2,-3 2,0 0,1-1,-1-1,1 1,3-4,2-3,0-1,-1-1,6-5,2-4,4-6,-4 3,-4 3,-1-1,-1 1,2-7,0-3,-1 1,2-1,-2-1,-4 1,1-9,-4-1,-1 5,-1 1,1-2,0-1,2-8,0-4,-4 2,1-9,-3-2,0-6,0-3,-4 2,-1 3,-4 11,0 7,0 5,0 4,0-1,0 1,0 4,0 0,0 5,0 0,0 1,0 1,0 0,0 4,0-4,0 0,0-5,0 0,0 3,0 1,0 2,0-3,0 1,0 0,0 1,0 4,0-1,0 5,0-5,0 0,0-4,0 0,0 0,0 0,0 0,0 0,0 4,0-2,0 4,0-5,0 0,0 2,0 1,0-2,0 1,0 1,-2 1,-1 5,-1-4,2 1,2 1,0 1,0 0,-2-3,-1-1,-2 0,0 3,-1 1,0 0,0-4,0 0,1 2,0 2,0 4,0 1,-1-1,-1 3,1 0,-1 1,2 2,-4-9,1 10,-3-7,-1 8,4 0,-4-3,3 3,0-1,-6-2,2 3,-4-5,4 3,0 0,0-2,-1 2,0-1,0 0,-3-1,0-3,-2-1,2 0,0 0,0-1,1 3,-1-2,3 2,2 4,3 3,-2-1,-1-2,-1 1,1 1,-1 0,-1 4,1-2,-3-1,3 2,-2-1,0-2,0 6,1-2,-3 0,-1-1,-1-3,-7 3,2 1,-4 0,1-1,-1 0,-3-1,-1 0,0-1,0 1,-1 0,1 3,0 0,5 0,3 2,5-1,1 2,1-1,-1 0,-1 1,1-1,-1 0,0 2,2 0,-2 2,1-3,-1 0,1 0,2 0,0 3,-1 0,-4 0,-1 0,0-2,2-1,1 0,0 1,-1 2,1-1,1 1,4 0,-8 0,6 0,-8 0,7 0,4 0,-6 0,6 0,-8 0,7 0,-3 0,4 0,-7 0,3 0,-3 0,4 0,3 0,-9 0,11 0,-10 4,9-1,-3 4,-6-2,7-1,-6-2,7 0,-2 1,-1 0,1 1,-3 2,3 0,0 1,-3 4,4-3,-3 1,2-1,2-3,-2 1,0-1,-2-2,3 1,-5-2,3 1,1-1,-1-2,1 0,-2 0,1 0,-3 0,6 0,-4 0,-5 0,5 0,-7 0,8 0,-11 0,9 0,-11 0,11 0,-1 0,2 0,2 0,-6 0,10 0,-9-2,7 0,-3-3,-6 0,-15 1,18 1,-8 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6T17:45:49.51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277 0,'-7'62,"-4"4,-8-14,4-5,0 3,-6 25,8-25,1-2,-2 11,4-6,0-5,1 5,1 1,1 4,2 6,-3 6,3 9,-1 0,-2 0,3-5,-3 0,0 2,0-6,0-2,1-8,-1-6,4 0,0-5,1-3,-1-1,1-6,0 0,3-1,0 0,0-1,0 0,0 0,0 1,0-4,0-2,0 3,0 6,0 8,0 12,0 4,0 7,0 7,0-4,0-2,2-5,4-7,2-4,2-1,-2-6,-1-3,0 1,0 0,0 8,1 8,0 4,1 13,1 7,-1 2,0 8,-4-6,-1-42,0 0,-1 0,-1 0,3 37,0-3,-5-12,0-5,0-9,0-13,0-7,0-7,0 3,0-1,0 2,0 2,0 5,0 1,0 4,0 4,0-3,0 6,0-5,0 3,0-2,0-5,2-1,2-10,-1 0,0-5,-1-4,1-1,1-3,4 3,0 1,3 4,0 0,-2-3,-1-1,-1-3,1 0,0-1,-1-2,-2-2,0 0,-1 5,2 6,3 8,1 10,4 12,-2 7,0 9,1 0,0-4,2-2,-3-13,-2-9,-2-12,-2-10,1-7,-3 0,0-3,1 0,5 4,-1-3,2-1,-1-1,2-2,-1 0,2 1,0-3,-2 0,8 3,-8-2,7 2,-6-3,2-1,0 1,0 0,3 1,-2-2,2-1,0 1,1 0,3 0,-1-1,0-2,4 0,-1 3,-1-3,2 0,-2-1,6 0,3-1,2-1,4-1,-1-1,2 0,0 0,1 0,-3 0,-2-2,0-4,-2-3,1-5,-4-3,-3 0,2-3,-2 1,0-1,-2-2,-3 2,-1 0,-2-5,-2 2,0 1,0-6,3 0,-1-6,2-13,0-11,1-16,1-6,-4 2,-2-1,0 0,2-8,-2 7,1 0,-1 5,-3 6,-1 1,-4 6,-3 2,-2 4,1 2,0-1,0-1,-1-4,-2-6,-1 0,0-7,0 1,0 1,0-7,0 10,0-2,0 3,0-4,0-12,0-2,0 0,0-5,0-4,0 44,0-2,0-1,0 1,0-1,0 1,0 0,0 1,0-46,0 3,0 5,0 5,0 9,0 6,0 1,0 6,0 1,0 7,0 5,0 1,0 4,0 6,0 1,0 4,0-5,0 1,-3 0,-1-4,1-2,-2-4,1-2,-2 0,-2-4,1 1,-3 0,0 4,0 7,0-4,-1 4,-3-3,-3-3,-1 3,0-1,2 2,-3 5,4 3,-4 2,2 4,-1 0,0 0,3 5,-2 1,-3 1,-2 2,-3-3,5 5,2 3,1 0,-1 2,-2 0,1 2,1 0,1 1,-1 0,-3 0,0-1,1 1,-8-5,8 4,-4-3,12 5,1 2,-4-6,5 8,-8-10,8 5,-5-1,5 0,-4 2,1 0,-1 0,0-2,-1-1,-2-1,2 0,-2 3,1 3,1 0,-1 0,1 1,0-3,1 1,-2 0,0 2,3 0,-7 4,9-2,-12 2,8-3,-3 1,3-1,1 0,-3 3,-2-2,2 1,0-2,2 0,-2 2,0-2,2 2,-1-1,0-2,2 3,-4-6,2 2,-5-3,0 2,-3 0,-13 1,2-1,6 3,12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6T17:48:59.22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06T17:49:00.921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BC5EA-D065-DB41-8387-93352C23636A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4D7F9-E52E-AB44-A3E4-77086BD27F0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256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649404-AEEE-4B4E-B616-1BC6E4EEEF5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60551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D7F9-E52E-AB44-A3E4-77086BD27F05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39185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91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7834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egnaposto immagine diapositiva 1">
            <a:extLst>
              <a:ext uri="{FF2B5EF4-FFF2-40B4-BE49-F238E27FC236}">
                <a16:creationId xmlns:a16="http://schemas.microsoft.com/office/drawing/2014/main" id="{D95F6586-6B1B-0D1A-0EC0-C0B29430CD4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217488" y="812800"/>
            <a:ext cx="7121525" cy="4006850"/>
          </a:xfrm>
        </p:spPr>
      </p:sp>
      <p:sp>
        <p:nvSpPr>
          <p:cNvPr id="125954" name="Segnaposto note 2">
            <a:extLst>
              <a:ext uri="{FF2B5EF4-FFF2-40B4-BE49-F238E27FC236}">
                <a16:creationId xmlns:a16="http://schemas.microsoft.com/office/drawing/2014/main" id="{167EE0FE-69FE-6D96-3766-E9807AA2A3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en-US">
              <a:latin typeface="Times New Roman" panose="02020603050405020304" pitchFamily="18" charset="0"/>
            </a:endParaRPr>
          </a:p>
        </p:txBody>
      </p:sp>
      <p:sp>
        <p:nvSpPr>
          <p:cNvPr id="125955" name="Segnaposto numero diapositiva 3">
            <a:extLst>
              <a:ext uri="{FF2B5EF4-FFF2-40B4-BE49-F238E27FC236}">
                <a16:creationId xmlns:a16="http://schemas.microsoft.com/office/drawing/2014/main" id="{082CA9D0-8D0C-BEB9-BE22-B6A439CE162A}"/>
              </a:ext>
            </a:extLst>
          </p:cNvPr>
          <p:cNvSpPr>
            <a:spLocks noGrp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9F3827AF-733F-AA42-99BF-8E69C9BA1AB6}" type="slidenum">
              <a:rPr lang="it-IT" altLang="en-US" sz="1400"/>
              <a:pPr>
                <a:spcBef>
                  <a:spcPts val="13"/>
                </a:spcBef>
              </a:pPr>
              <a:t>102</a:t>
            </a:fld>
            <a:endParaRPr lang="it-IT" altLang="en-US" sz="1400"/>
          </a:p>
        </p:txBody>
      </p:sp>
    </p:spTree>
    <p:extLst>
      <p:ext uri="{BB962C8B-B14F-4D97-AF65-F5344CB8AC3E}">
        <p14:creationId xmlns:p14="http://schemas.microsoft.com/office/powerpoint/2010/main" val="2853736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6">
            <a:extLst>
              <a:ext uri="{FF2B5EF4-FFF2-40B4-BE49-F238E27FC236}">
                <a16:creationId xmlns:a16="http://schemas.microsoft.com/office/drawing/2014/main" id="{32F48595-D494-CCED-5880-E10676DB255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13"/>
              </a:spcBef>
            </a:pPr>
            <a:fld id="{76E3F650-B259-BB48-8895-4F4280A3383B}" type="slidenum">
              <a:rPr lang="it-IT" altLang="en-US" sz="1400"/>
              <a:pPr>
                <a:spcBef>
                  <a:spcPts val="13"/>
                </a:spcBef>
              </a:pPr>
              <a:t>103</a:t>
            </a:fld>
            <a:endParaRPr lang="it-IT" altLang="en-US" sz="1400"/>
          </a:p>
        </p:txBody>
      </p:sp>
      <p:sp>
        <p:nvSpPr>
          <p:cNvPr id="119811" name="Rectangle 1">
            <a:extLst>
              <a:ext uri="{FF2B5EF4-FFF2-40B4-BE49-F238E27FC236}">
                <a16:creationId xmlns:a16="http://schemas.microsoft.com/office/drawing/2014/main" id="{E1AD9EFE-FB2B-8CE6-5550-A53F7C5A75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2" name="Rectangle 2">
            <a:extLst>
              <a:ext uri="{FF2B5EF4-FFF2-40B4-BE49-F238E27FC236}">
                <a16:creationId xmlns:a16="http://schemas.microsoft.com/office/drawing/2014/main" id="{5076F1A4-5F55-C466-587C-8CF218A832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755650" y="5078413"/>
            <a:ext cx="6048375" cy="48117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altLang="en-US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976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A67DBE-D3BB-F74E-84C1-4CEDFE4037FA}" type="slidenum">
              <a:rPr lang="it-IT" smtClean="0"/>
              <a:t>105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615385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D7F9-E52E-AB44-A3E4-77086BD27F05}" type="slidenum">
              <a:rPr lang="it-IT" smtClean="0"/>
              <a:t>112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4079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21EAE8-D007-7FB9-EEC7-F0A607769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82BE3CB-B290-DD47-BC7C-D49C733499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2C9402-547F-315B-3E6D-FE6EF02BAB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BE4D5C-BEC0-0A12-9D04-247F5FEDE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936CF15-C074-67B0-CA4B-DCA05A628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3107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AFB1BCB-86FC-0502-FFDE-56648F5F6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43494A2-3EB3-7CEE-71A8-08C23F0CC3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217A3E0-F906-B6F3-75D1-8F98BAE3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A54F0F-F6DB-43B1-2FBB-1F4C0DB6A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489E932-9CF6-B369-FB32-4A68FCA2A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4646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49ABEF9-BA2A-AB1B-59B0-3574065D88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C0E03B5-90E3-D237-666E-CA7768687E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3BD6FFA-B2A7-30FB-B262-59AA8813D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DBD6979-9A49-26D2-4545-3F20EE977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91861A-07F9-4AC4-D0A2-D544C724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25821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71064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502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9697" y="6356353"/>
            <a:ext cx="652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338919" y="6356351"/>
            <a:ext cx="8421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939852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8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303802"/>
            <a:ext cx="10972800" cy="400110"/>
          </a:xfrm>
        </p:spPr>
        <p:txBody>
          <a:bodyPr/>
          <a:lstStyle>
            <a:lvl1pPr>
              <a:defRPr sz="2600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371064"/>
          </a:xfrm>
        </p:spPr>
        <p:txBody>
          <a:bodyPr>
            <a:spAutoFit/>
          </a:bodyPr>
          <a:lstStyle>
            <a:lvl1pPr marL="0" indent="0">
              <a:buNone/>
              <a:defRPr sz="2000" b="1" baseline="0">
                <a:solidFill>
                  <a:srgbClr val="7F7F7F"/>
                </a:solidFill>
              </a:defRPr>
            </a:lvl1pPr>
            <a:lvl2pPr>
              <a:defRPr sz="2000" b="1">
                <a:solidFill>
                  <a:srgbClr val="7F7F7F"/>
                </a:solidFill>
              </a:defRPr>
            </a:lvl2pPr>
            <a:lvl3pPr>
              <a:defRPr sz="2000" b="1">
                <a:solidFill>
                  <a:srgbClr val="7F7F7F"/>
                </a:solidFill>
              </a:defRPr>
            </a:lvl3pPr>
            <a:lvl4pPr>
              <a:defRPr sz="2000" b="1">
                <a:solidFill>
                  <a:srgbClr val="7F7F7F"/>
                </a:solidFill>
              </a:defRPr>
            </a:lvl4pPr>
            <a:lvl5pPr>
              <a:defRPr sz="2000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69441"/>
          </a:xfrm>
        </p:spPr>
        <p:txBody>
          <a:bodyPr wrap="square">
            <a:spAutoFit/>
          </a:bodyPr>
          <a:lstStyle>
            <a:lvl1pPr marL="457200" indent="-457200">
              <a:buFont typeface="+mj-lt"/>
              <a:buAutoNum type="arabicPeriod"/>
              <a:defRPr sz="2000" baseline="0"/>
            </a:lvl1pPr>
            <a:lvl2pPr marL="457200" indent="0">
              <a:buNone/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5021"/>
          </a:xfrm>
        </p:spPr>
        <p:txBody>
          <a:bodyPr wrap="square">
            <a:spAutoFit/>
          </a:bodyPr>
          <a:lstStyle>
            <a:lvl1pPr>
              <a:defRPr sz="1600" baseline="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9697" y="6356353"/>
            <a:ext cx="6527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3"/>
          <p:cNvSpPr>
            <a:spLocks noGrp="1"/>
          </p:cNvSpPr>
          <p:nvPr>
            <p:ph type="ftr" sz="quarter" idx="3"/>
          </p:nvPr>
        </p:nvSpPr>
        <p:spPr>
          <a:xfrm>
            <a:off x="2338919" y="6356351"/>
            <a:ext cx="84214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404373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9C99E65-988A-4B28-FB61-BEF046FDF708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166868" y="1530998"/>
            <a:ext cx="11465689" cy="4491980"/>
          </a:xfrm>
        </p:spPr>
        <p:txBody>
          <a:bodyPr/>
          <a:lstStyle>
            <a:lvl1pPr>
              <a:defRPr>
                <a:latin typeface="Calibri" pitchFamily="34"/>
                <a:ea typeface="Calibri" pitchFamily="34"/>
                <a:cs typeface="Calibri" pitchFamily="34"/>
              </a:defRPr>
            </a:lvl1pPr>
            <a:lvl2pPr>
              <a:defRPr sz="2200">
                <a:latin typeface="Calibri" pitchFamily="34"/>
                <a:ea typeface="Calibri" pitchFamily="34"/>
                <a:cs typeface="Calibri" pitchFamily="34"/>
              </a:defRPr>
            </a:lvl2pPr>
            <a:lvl3pPr>
              <a:defRPr>
                <a:latin typeface="Calibri" pitchFamily="34"/>
                <a:ea typeface="Calibri" pitchFamily="34"/>
                <a:cs typeface="Calibri" pitchFamily="34"/>
              </a:defRPr>
            </a:lvl3pPr>
            <a:lvl4pPr>
              <a:defRPr>
                <a:latin typeface="Calibri" pitchFamily="34"/>
                <a:ea typeface="Calibri" pitchFamily="34"/>
                <a:cs typeface="Calibri" pitchFamily="34"/>
              </a:defRPr>
            </a:lvl4pPr>
            <a:lvl5pPr>
              <a:defRPr>
                <a:latin typeface="Calibri" pitchFamily="34"/>
                <a:ea typeface="Calibri" pitchFamily="34"/>
                <a:cs typeface="Calibri" pitchFamily="34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B4D7E4-9A3F-657D-6528-D8AA945471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868" y="205429"/>
            <a:ext cx="10018852" cy="1325559"/>
          </a:xfrm>
        </p:spPr>
        <p:txBody>
          <a:bodyPr/>
          <a:lstStyle>
            <a:lvl1pPr>
              <a:defRPr>
                <a:latin typeface="Calibri" pitchFamily="34"/>
                <a:ea typeface="Calibri" pitchFamily="34"/>
                <a:cs typeface="Calibri" pitchFamily="34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34AD1BC1-368F-7BE8-7BE8-0F67B5FC61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latin typeface="Calibri" pitchFamily="34"/>
                <a:ea typeface="Calibri" pitchFamily="34"/>
                <a:cs typeface="Calibri" pitchFamily="34"/>
              </a:defRPr>
            </a:lvl1pPr>
          </a:lstStyle>
          <a:p>
            <a:pPr lvl="0"/>
            <a:r>
              <a:rPr lang="en-US"/>
              <a:t>M. Coleman – EFPW – 2025, Granada, Spain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5E3FDB-7B41-405E-A9F3-B832CBB49A1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0A48819-6F4A-C043-B3F0-9F8DE551BDFB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34884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text (1 colum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8441CA57-6943-9F41-9E1E-50E2F585B9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34433" y="219838"/>
            <a:ext cx="10657720" cy="57968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>
              <a:buNone/>
              <a:defRPr lang="en-US" sz="2933" b="1" kern="1200" baseline="0" dirty="0">
                <a:solidFill>
                  <a:schemeClr val="tx2"/>
                </a:solidFill>
                <a:uFill>
                  <a:solidFill>
                    <a:schemeClr val="tx2"/>
                  </a:solidFill>
                </a:u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 – body text in one column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26A7C0A-1BA5-C74C-BEC1-1A990858C7D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433" y="1049573"/>
            <a:ext cx="10657720" cy="5301609"/>
          </a:xfrm>
          <a:prstGeom prst="rect">
            <a:avLst/>
          </a:prstGeom>
        </p:spPr>
        <p:txBody>
          <a:bodyPr lIns="0"/>
          <a:lstStyle>
            <a:lvl1pPr marL="0" indent="0">
              <a:spcBef>
                <a:spcPts val="0"/>
              </a:spcBef>
              <a:spcAft>
                <a:spcPts val="1600"/>
              </a:spcAft>
              <a:buClr>
                <a:schemeClr val="tx1"/>
              </a:buClr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19982" indent="-239994"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Font typeface="Wingdings" pitchFamily="2" charset="2"/>
              <a:buChar char="§"/>
              <a:defRPr sz="1867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59976" indent="-191995"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667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199970" indent="-191995"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39964" indent="-191995">
              <a:spcBef>
                <a:spcPts val="667"/>
              </a:spcBef>
              <a:spcAft>
                <a:spcPts val="0"/>
              </a:spcAft>
              <a:buClr>
                <a:schemeClr val="tx1"/>
              </a:buCl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8450BA2-3CA5-A947-8BB1-EEE167E99331}"/>
              </a:ext>
            </a:extLst>
          </p:cNvPr>
          <p:cNvCxnSpPr>
            <a:cxnSpLocks/>
          </p:cNvCxnSpPr>
          <p:nvPr userDrawn="1"/>
        </p:nvCxnSpPr>
        <p:spPr>
          <a:xfrm flipV="1">
            <a:off x="334434" y="768000"/>
            <a:ext cx="11523133" cy="12029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phic 8">
            <a:extLst>
              <a:ext uri="{FF2B5EF4-FFF2-40B4-BE49-F238E27FC236}">
                <a16:creationId xmlns:a16="http://schemas.microsoft.com/office/drawing/2014/main" id="{1060A425-25A1-3443-A9BE-3F4ABC1587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1823" y="308201"/>
            <a:ext cx="695744" cy="28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5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0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214">
          <p15:clr>
            <a:srgbClr val="FBAE40"/>
          </p15:clr>
        </p15:guide>
        <p15:guide id="4" pos="5602">
          <p15:clr>
            <a:srgbClr val="FBAE40"/>
          </p15:clr>
        </p15:guide>
        <p15:guide id="5" pos="539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19" y="237117"/>
            <a:ext cx="10972800" cy="533480"/>
          </a:xfrm>
        </p:spPr>
        <p:txBody>
          <a:bodyPr/>
          <a:lstStyle>
            <a:lvl1pPr>
              <a:defRPr sz="3467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19" y="1253067"/>
            <a:ext cx="10972800" cy="464101"/>
          </a:xfrm>
        </p:spPr>
        <p:txBody>
          <a:bodyPr>
            <a:spAutoFit/>
          </a:bodyPr>
          <a:lstStyle>
            <a:lvl1pPr marL="0" indent="0">
              <a:buNone/>
              <a:defRPr sz="2667" b="1" baseline="0">
                <a:solidFill>
                  <a:srgbClr val="7F7F7F"/>
                </a:solidFill>
              </a:defRPr>
            </a:lvl1pPr>
            <a:lvl2pPr>
              <a:defRPr sz="2667" b="1">
                <a:solidFill>
                  <a:srgbClr val="7F7F7F"/>
                </a:solidFill>
              </a:defRPr>
            </a:lvl2pPr>
            <a:lvl3pPr>
              <a:defRPr sz="2667" b="1">
                <a:solidFill>
                  <a:srgbClr val="7F7F7F"/>
                </a:solidFill>
              </a:defRPr>
            </a:lvl3pPr>
            <a:lvl4pPr>
              <a:defRPr sz="2667" b="1">
                <a:solidFill>
                  <a:srgbClr val="7F7F7F"/>
                </a:solidFill>
              </a:defRPr>
            </a:lvl4pPr>
            <a:lvl5pPr>
              <a:defRPr sz="2667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8" y="2017397"/>
            <a:ext cx="10972799" cy="961738"/>
          </a:xfrm>
        </p:spPr>
        <p:txBody>
          <a:bodyPr wrap="square">
            <a:spAutoFit/>
          </a:bodyPr>
          <a:lstStyle>
            <a:lvl1pPr marL="609585" indent="-609585">
              <a:buFont typeface="+mj-lt"/>
              <a:buAutoNum type="arabicPeriod"/>
              <a:defRPr sz="2667" baseline="0"/>
            </a:lvl1pPr>
            <a:lvl2pPr marL="609585" indent="0">
              <a:buNone/>
              <a:defRPr sz="2667"/>
            </a:lvl2pPr>
            <a:lvl3pPr>
              <a:defRPr sz="2667"/>
            </a:lvl3pPr>
            <a:lvl4pPr>
              <a:defRPr sz="2667"/>
            </a:lvl4pPr>
            <a:lvl5pPr>
              <a:defRPr sz="2667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8" y="3409088"/>
            <a:ext cx="10972799" cy="1239313"/>
          </a:xfrm>
        </p:spPr>
        <p:txBody>
          <a:bodyPr wrap="square">
            <a:spAutoFit/>
          </a:bodyPr>
          <a:lstStyle>
            <a:lvl1pPr>
              <a:defRPr sz="2133" baseline="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51413" y="6356352"/>
            <a:ext cx="7309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69843" y="6356351"/>
            <a:ext cx="8800933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99681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398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51220" y="237118"/>
            <a:ext cx="10972800" cy="533480"/>
          </a:xfrm>
        </p:spPr>
        <p:txBody>
          <a:bodyPr/>
          <a:lstStyle>
            <a:lvl1pPr>
              <a:defRPr sz="2598">
                <a:solidFill>
                  <a:srgbClr val="FFFFFF"/>
                </a:solidFill>
              </a:defRPr>
            </a:lvl1pPr>
          </a:lstStyle>
          <a:p>
            <a:r>
              <a:rPr lang="it-IT" dirty="0"/>
              <a:t>Titolo della slide – </a:t>
            </a:r>
            <a:r>
              <a:rPr lang="it-IT" dirty="0" err="1"/>
              <a:t>Arial</a:t>
            </a:r>
            <a:r>
              <a:rPr lang="it-IT" dirty="0"/>
              <a:t> 26pt </a:t>
            </a:r>
          </a:p>
        </p:txBody>
      </p:sp>
      <p:sp>
        <p:nvSpPr>
          <p:cNvPr id="15" name="Segnaposto testo 14"/>
          <p:cNvSpPr>
            <a:spLocks noGrp="1"/>
          </p:cNvSpPr>
          <p:nvPr>
            <p:ph type="body" sz="quarter" idx="13" hasCustomPrompt="1"/>
          </p:nvPr>
        </p:nvSpPr>
        <p:spPr>
          <a:xfrm>
            <a:off x="551220" y="1253067"/>
            <a:ext cx="10972800" cy="370999"/>
          </a:xfrm>
        </p:spPr>
        <p:txBody>
          <a:bodyPr>
            <a:spAutoFit/>
          </a:bodyPr>
          <a:lstStyle>
            <a:lvl1pPr marL="0" indent="0">
              <a:buNone/>
              <a:defRPr sz="1999" b="1" baseline="0">
                <a:solidFill>
                  <a:srgbClr val="7F7F7F"/>
                </a:solidFill>
              </a:defRPr>
            </a:lvl1pPr>
            <a:lvl2pPr>
              <a:defRPr sz="1999" b="1">
                <a:solidFill>
                  <a:srgbClr val="7F7F7F"/>
                </a:solidFill>
              </a:defRPr>
            </a:lvl2pPr>
            <a:lvl3pPr>
              <a:defRPr sz="1999" b="1">
                <a:solidFill>
                  <a:srgbClr val="7F7F7F"/>
                </a:solidFill>
              </a:defRPr>
            </a:lvl3pPr>
            <a:lvl4pPr>
              <a:defRPr sz="1999" b="1">
                <a:solidFill>
                  <a:srgbClr val="7F7F7F"/>
                </a:solidFill>
              </a:defRPr>
            </a:lvl4pPr>
            <a:lvl5pPr>
              <a:defRPr sz="1999" b="1">
                <a:solidFill>
                  <a:srgbClr val="7F7F7F"/>
                </a:solidFill>
              </a:defRPr>
            </a:lvl5pPr>
          </a:lstStyle>
          <a:p>
            <a:pPr lvl="0"/>
            <a:r>
              <a:rPr lang="it-IT" dirty="0"/>
              <a:t>Titolo di secondo livello 20pt </a:t>
            </a:r>
            <a:r>
              <a:rPr lang="it-IT" dirty="0" err="1"/>
              <a:t>Arial</a:t>
            </a:r>
            <a:r>
              <a:rPr lang="it-IT" dirty="0"/>
              <a:t> </a:t>
            </a:r>
            <a:r>
              <a:rPr lang="it-IT" dirty="0" err="1"/>
              <a:t>bold</a:t>
            </a:r>
            <a:endParaRPr lang="it-IT" dirty="0"/>
          </a:p>
        </p:txBody>
      </p:sp>
      <p:sp>
        <p:nvSpPr>
          <p:cNvPr id="17" name="Segnaposto testo 16"/>
          <p:cNvSpPr>
            <a:spLocks noGrp="1"/>
          </p:cNvSpPr>
          <p:nvPr>
            <p:ph type="body" sz="quarter" idx="14" hasCustomPrompt="1"/>
          </p:nvPr>
        </p:nvSpPr>
        <p:spPr>
          <a:xfrm>
            <a:off x="551219" y="2017398"/>
            <a:ext cx="10972799" cy="776110"/>
          </a:xfrm>
        </p:spPr>
        <p:txBody>
          <a:bodyPr wrap="square">
            <a:spAutoFit/>
          </a:bodyPr>
          <a:lstStyle>
            <a:lvl1pPr marL="456908" indent="-456908">
              <a:buFont typeface="+mj-lt"/>
              <a:buAutoNum type="arabicPeriod"/>
              <a:defRPr sz="1999" baseline="0"/>
            </a:lvl1pPr>
            <a:lvl2pPr marL="456908" indent="0">
              <a:buNone/>
              <a:defRPr sz="1999"/>
            </a:lvl2pPr>
            <a:lvl3pPr>
              <a:defRPr sz="1999"/>
            </a:lvl3pPr>
            <a:lvl4pPr>
              <a:defRPr sz="1999"/>
            </a:lvl4pPr>
            <a:lvl5pPr>
              <a:defRPr sz="1999"/>
            </a:lvl5pPr>
          </a:lstStyle>
          <a:p>
            <a:pPr lvl="0"/>
            <a:r>
              <a:rPr lang="it-IT" dirty="0"/>
              <a:t>Corpo del testo 20pt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sic </a:t>
            </a:r>
            <a:r>
              <a:rPr lang="it-IT" dirty="0" err="1"/>
              <a:t>amet</a:t>
            </a:r>
            <a:endParaRPr lang="it-IT" dirty="0"/>
          </a:p>
        </p:txBody>
      </p:sp>
      <p:sp>
        <p:nvSpPr>
          <p:cNvPr id="19" name="Segnaposto testo 18"/>
          <p:cNvSpPr>
            <a:spLocks noGrp="1"/>
          </p:cNvSpPr>
          <p:nvPr>
            <p:ph type="body" sz="quarter" idx="15" hasCustomPrompt="1"/>
          </p:nvPr>
        </p:nvSpPr>
        <p:spPr>
          <a:xfrm>
            <a:off x="551219" y="3409089"/>
            <a:ext cx="10972799" cy="1014637"/>
          </a:xfrm>
        </p:spPr>
        <p:txBody>
          <a:bodyPr wrap="square">
            <a:spAutoFit/>
          </a:bodyPr>
          <a:lstStyle>
            <a:lvl1pPr>
              <a:defRPr sz="1599" baseline="0"/>
            </a:lvl1pPr>
            <a:lvl2pPr>
              <a:defRPr sz="1799"/>
            </a:lvl2pPr>
            <a:lvl3pPr>
              <a:defRPr sz="1799"/>
            </a:lvl3pPr>
            <a:lvl4pPr>
              <a:defRPr sz="1799"/>
            </a:lvl4pPr>
            <a:lvl5pPr>
              <a:defRPr sz="1799"/>
            </a:lvl5pPr>
          </a:lstStyle>
          <a:p>
            <a:pPr lvl="0"/>
            <a:r>
              <a:rPr lang="it-IT" dirty="0"/>
              <a:t>Lista 16pt </a:t>
            </a:r>
            <a:r>
              <a:rPr lang="it-IT" dirty="0" err="1"/>
              <a:t>Arial</a:t>
            </a:r>
            <a:r>
              <a:rPr lang="it-IT" dirty="0"/>
              <a:t> regular</a:t>
            </a:r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ipusm</a:t>
            </a:r>
            <a:endParaRPr lang="it-IT" dirty="0"/>
          </a:p>
        </p:txBody>
      </p:sp>
      <p:sp>
        <p:nvSpPr>
          <p:cNvPr id="10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920532" y="6356352"/>
            <a:ext cx="661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C7C199-0D0D-7840-A88D-785280B31CF7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1981363" y="6356353"/>
            <a:ext cx="8800935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/>
              <a:t>Titolo della presentazione - luogo - data (piè pagina - vedi istruzioni per visualizzazione in tutta la presentazione)</a:t>
            </a:r>
          </a:p>
        </p:txBody>
      </p:sp>
    </p:spTree>
    <p:extLst>
      <p:ext uri="{BB962C8B-B14F-4D97-AF65-F5344CB8AC3E}">
        <p14:creationId xmlns:p14="http://schemas.microsoft.com/office/powerpoint/2010/main" val="3177434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334CB16-C2BC-47E7-9588-EE0F68ABA6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149" y="2196506"/>
            <a:ext cx="11880851" cy="2503249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7" name="Rettangolo 6"/>
          <p:cNvSpPr/>
          <p:nvPr userDrawn="1"/>
        </p:nvSpPr>
        <p:spPr>
          <a:xfrm>
            <a:off x="0" y="1"/>
            <a:ext cx="12192000" cy="1051075"/>
          </a:xfrm>
          <a:prstGeom prst="rect">
            <a:avLst/>
          </a:prstGeom>
          <a:solidFill>
            <a:srgbClr val="003A6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sp>
        <p:nvSpPr>
          <p:cNvPr id="8" name="Titolo 5"/>
          <p:cNvSpPr>
            <a:spLocks noGrp="1"/>
          </p:cNvSpPr>
          <p:nvPr>
            <p:ph type="title" hasCustomPrompt="1"/>
          </p:nvPr>
        </p:nvSpPr>
        <p:spPr>
          <a:xfrm>
            <a:off x="551219" y="379453"/>
            <a:ext cx="10972800" cy="53348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97519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319">
          <p15:clr>
            <a:srgbClr val="547EBF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5EC7020-4B1A-694C-4676-F2A2E7895A40}"/>
              </a:ext>
            </a:extLst>
          </p:cNvPr>
          <p:cNvSpPr/>
          <p:nvPr userDrawn="1"/>
        </p:nvSpPr>
        <p:spPr>
          <a:xfrm>
            <a:off x="0" y="0"/>
            <a:ext cx="12192000" cy="685224"/>
          </a:xfrm>
          <a:prstGeom prst="rect">
            <a:avLst/>
          </a:prstGeom>
          <a:solidFill>
            <a:srgbClr val="E3E3E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0" tIns="45700" rIns="91400" bIns="45700" anchor="ctr"/>
          <a:lstStyle/>
          <a:p>
            <a:pPr algn="ctr">
              <a:defRPr/>
            </a:pPr>
            <a:endParaRPr lang="en-US" sz="2358">
              <a:solidFill>
                <a:prstClr val="white"/>
              </a:solidFill>
              <a:latin typeface="Times New Roman"/>
            </a:endParaRPr>
          </a:p>
        </p:txBody>
      </p:sp>
      <p:pic>
        <p:nvPicPr>
          <p:cNvPr id="3" name="Immagine 4">
            <a:extLst>
              <a:ext uri="{FF2B5EF4-FFF2-40B4-BE49-F238E27FC236}">
                <a16:creationId xmlns:a16="http://schemas.microsoft.com/office/drawing/2014/main" id="{D3B97A2B-A153-877E-952C-6150590DB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3684" y="89252"/>
            <a:ext cx="810495" cy="508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DD2937D5-4621-8D53-412E-92053AB16E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84492" y="6492356"/>
            <a:ext cx="8053097" cy="365645"/>
          </a:xfrm>
          <a:prstGeom prst="rect">
            <a:avLst/>
          </a:prstGeom>
        </p:spPr>
        <p:txBody>
          <a:bodyPr vert="horz" lIns="100794" tIns="50397" rIns="100794" bIns="50397" rtlCol="0" anchor="ctr"/>
          <a:lstStyle>
            <a:lvl1pPr algn="r">
              <a:defRPr sz="1179">
                <a:solidFill>
                  <a:prstClr val="black">
                    <a:tint val="75000"/>
                  </a:prstClr>
                </a:solidFill>
                <a:latin typeface="Arial" pitchFamily="34" charset="0"/>
                <a:ea typeface="SimSun" pitchFamily="2" charset="-122"/>
              </a:defRPr>
            </a:lvl1pPr>
          </a:lstStyle>
          <a:p>
            <a:pPr>
              <a:defRPr/>
            </a:pPr>
            <a:r>
              <a:rPr lang="en-US"/>
              <a:t>Liceo Touschek 28/03/2019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009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C17DDB-72CF-1863-101A-03A53058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FCE9BF-91E4-D9F8-F51E-53DF7015BB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AAB6042-9562-DB22-1F70-C4AB33B27D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297EEE-E6F9-7363-869C-9D8D738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181D97-9301-B8E2-6060-C090680B9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566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B981A0-6D99-62ED-7995-23CCDC0BB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11E387-9D40-977E-0F06-966FCA24E9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F04C51-2B70-2703-FAF1-BDD31931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3A6E83-93D9-8FAF-4FC9-17802A73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D9D69B-2687-B257-FCCB-5BFD6E9AC8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2454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918EB5-EA34-B929-B43A-01D8F08C5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0CBCE80-B513-8FDA-D2D8-98E29A1C5D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9FAA9E7-4356-DE4E-FCF8-1BA6C7FFDA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3898D4C-31DA-5C56-43DD-C8CB387B4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6DA95C-9896-238F-1174-19F032D2F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D26D5F2-6A71-0A05-DF8E-CB320B1F8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5064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8A1908-E4F2-A67A-2EA5-D6BE32AB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7876E33-ADA7-BF74-7DB8-A79984CFD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A2ED9D1-AF07-9DCF-681F-DE2DDA0241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CA1857F-7D6E-C0EB-B142-426F89BA47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9CFAC6E-A715-48E2-CB22-A060985B3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2E2BE08B-572D-D9A7-3124-34ABD5F3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9D33E3D-53F9-2D65-B27F-233260225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95822414-DA00-F9D1-52ED-E11344EC3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33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3AF341-237E-0449-72C1-D5621D2CB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6C4C51A-8193-2A75-1A05-787DC2A6A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08083E4-62C8-307E-8BDF-AEBB649CF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A6A73391-9FE0-7148-7F85-C94294218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0492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A2E779E-4AC1-2B3F-12EE-7FCC9A0B4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A210740D-CB81-DD38-3ADB-450EE0A26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C144672-0A51-0D77-C885-2AA61AD3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3197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492A5C9-8D7A-1BA6-3CFA-5B584F6C7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0B015C-6164-C9A1-DE7D-5F40AB3B85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9B038A6-7CDE-05FC-4BAF-FA025B3B27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87246E1-8DA9-EAF7-5A66-A9CEC1354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5245507-E999-892E-B9E2-9F883B50C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BDE962-7D8D-21D4-59D7-67560FBAE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6422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A0A32F-5E31-4EED-18E6-09F92F3A5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802877C2-0B68-F723-A1AC-AB026B7EE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58A721-EA27-B4A3-14A4-DAF629C5F6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2F644DF-6B6D-3703-AD5A-CD14D28D1B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014C20-F9EA-1CD1-B11B-DA0E39529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FF6D867-4A34-E04F-EB20-3D416EE74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8501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8B533C9-C571-6E16-84E1-5F890BFEF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BB587A7-78BE-8A4E-392F-E2F65B09D1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2E646B1-9E02-CB39-98B4-BA567CF8CC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54B7DB8-0D7F-6948-89AE-5B36D2811638}" type="datetimeFigureOut">
              <a:rPr lang="it-IT" smtClean="0"/>
              <a:t>09/02/2026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6BD69E-BFDE-9EE4-8640-FA8FFA6B3F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513B79-C115-C298-42BC-D273864BF5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D89D1D-140A-9F41-BE0F-8B7F8466682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5609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7" r:id="rId15"/>
    <p:sldLayoutId id="2147483672" r:id="rId16"/>
    <p:sldLayoutId id="2147483673" r:id="rId17"/>
    <p:sldLayoutId id="2147483675" r:id="rId18"/>
    <p:sldLayoutId id="2147483676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tif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06.tiff"/><Relationship Id="rId4" Type="http://schemas.openxmlformats.org/officeDocument/2006/relationships/image" Target="../media/image108.jpe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9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16.jp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19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emf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27.png"/><Relationship Id="rId4" Type="http://schemas.openxmlformats.org/officeDocument/2006/relationships/customXml" Target="../ink/ink1.xml"/><Relationship Id="rId9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s://www.google.com/search?client=safari&amp;rls=en&amp;q=metodo+induttivo&amp;ie=UTF-8&amp;oe=UTF-8&amp;ved=2ahUKEwjCt7D9k8CSAxX82gIHHbTvIXAQgK4QegQIARA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3" Type="http://schemas.openxmlformats.org/officeDocument/2006/relationships/customXml" Target="../ink/ink5.xml"/><Relationship Id="rId12" Type="http://schemas.openxmlformats.org/officeDocument/2006/relationships/image" Target="../media/image480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6.xml"/><Relationship Id="rId4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gif"/><Relationship Id="rId5" Type="http://schemas.openxmlformats.org/officeDocument/2006/relationships/customXml" Target="../ink/ink9.xml"/><Relationship Id="rId4" Type="http://schemas.openxmlformats.org/officeDocument/2006/relationships/image" Target="../media/image28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39.gi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okamak" TargetMode="External"/><Relationship Id="rId2" Type="http://schemas.openxmlformats.org/officeDocument/2006/relationships/hyperlink" Target="https://minds.wisconsin.edu/bitstream/handle/1793/10484/file_1.pdf?sequence=1&amp;isAllowed=y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Princeton_Plasma_Physics_Laboratory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hyperlink" Target="https://iopscience.iop.org/article/10.1088/1741-4326/ad3e1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marco/Library/Group%20Containers/UBF8T346G9.ms/WebArchiveCopyPasteTempFiles/com.microsoft.Word/nfad3e16f7_hr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ter.org/node/20687/jet-makes-history-again" TargetMode="External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rco/Library/Group%20Containers/UBF8T346G9.ms/WebArchiveCopyPasteTempFiles/com.microsoft.Word/nfad3e16f1_hr.jpg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marco/Library/Group%20Containers/UBF8T346G9.ms/WebArchiveCopyPasteTempFiles/com.microsoft.Word/nfad3e16f2_hr.jpg" TargetMode="Externa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rco/Library/Group%20Containers/UBF8T346G9.ms/WebArchiveCopyPasteTempFiles/com.microsoft.Word/nfad3e16f4_hr.jpg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iopscience.iop.org/article/10.1088/1741-4326/ad3e16#nfad3e16bib51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hyperlink" Target="https://www.sciencedirect.com/science/article/pii/S0010465525001134" TargetMode="Externa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marco/Library/Group%20Containers/UBF8T346G9.ms/WebArchiveCopyPasteTempFiles/com.microsoft.Word/nfad3e16f6_hr.jpg" TargetMode="External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reativecommons.org/licenses/by/4.0/" TargetMode="External"/><Relationship Id="rId4" Type="http://schemas.openxmlformats.org/officeDocument/2006/relationships/hyperlink" Target="https://iopscience.iop.org/article/10.1088/1741-4326/ad3e16#nfad3e16bib38" TargetMode="Externa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hyperlink" Target="https://iopscience.iop.org/article/10.1088/1741-4326/acde8d#nfacde8df2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issue/0029-5515/63/11" TargetMode="External"/><Relationship Id="rId5" Type="http://schemas.openxmlformats.org/officeDocument/2006/relationships/hyperlink" Target="https://iopscience.iop.org/volume/0029-5515/63" TargetMode="External"/><Relationship Id="rId4" Type="http://schemas.openxmlformats.org/officeDocument/2006/relationships/hyperlink" Target="https://iopscience.iop.org/journal/0029-5515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customXml" Target="../ink/ink14.xml"/><Relationship Id="rId3" Type="http://schemas.openxmlformats.org/officeDocument/2006/relationships/image" Target="../media/image87.png"/><Relationship Id="rId7" Type="http://schemas.openxmlformats.org/officeDocument/2006/relationships/customXml" Target="../ink/ink11.xml"/><Relationship Id="rId12" Type="http://schemas.openxmlformats.org/officeDocument/2006/relationships/image" Target="../media/image150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0" Type="http://schemas.openxmlformats.org/officeDocument/2006/relationships/image" Target="../media/image14.png"/><Relationship Id="rId4" Type="http://schemas.openxmlformats.org/officeDocument/2006/relationships/hyperlink" Target="https://doi.org/10.3390/en13092269" TargetMode="External"/><Relationship Id="rId9" Type="http://schemas.openxmlformats.org/officeDocument/2006/relationships/customXml" Target="../ink/ink12.xml"/><Relationship Id="rId14" Type="http://schemas.openxmlformats.org/officeDocument/2006/relationships/image" Target="../media/image160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3390/en13092269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science/article/pii/S0920379624003715#bib0036" TargetMode="External"/><Relationship Id="rId2" Type="http://schemas.openxmlformats.org/officeDocument/2006/relationships/hyperlink" Target="https://www.sciencedirect.com/science/article/pii/S0920379624003715#bib0026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iencedirect.com/journal/fusion-engineering-and-design/vol/204/suppl/C" TargetMode="External"/><Relationship Id="rId5" Type="http://schemas.openxmlformats.org/officeDocument/2006/relationships/hyperlink" Target="https://www.sciencedirect.com/journal/fusion-engineering-and-design" TargetMode="External"/><Relationship Id="rId4" Type="http://schemas.openxmlformats.org/officeDocument/2006/relationships/hyperlink" Target="https://www.sciencedirect.com/science/article/pii/S0920379624003715#bib0001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nuclear-engineering-and-design/vol/187/issue/1" TargetMode="External"/><Relationship Id="rId2" Type="http://schemas.openxmlformats.org/officeDocument/2006/relationships/hyperlink" Target="https://www.sciencedirect.com/journal/nuclear-engineering-and-design" TargetMode="Externa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tiff"/><Relationship Id="rId1" Type="http://schemas.openxmlformats.org/officeDocument/2006/relationships/slideLayout" Target="../slideLayouts/slideLayout1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30B0-7EBC-7D01-1FA2-C8E91BB8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901846-3B3C-8C2A-E4A1-B0F476DF5E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241" y="4365105"/>
            <a:ext cx="5839519" cy="7543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Verso la fusione nucleare?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A90A085-5AD7-661A-2691-9D3DD889FF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8913"/>
            <a:ext cx="12192000" cy="689582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2B02038-D410-AC89-3ADE-6062CCF54BD5}"/>
              </a:ext>
            </a:extLst>
          </p:cNvPr>
          <p:cNvSpPr txBox="1"/>
          <p:nvPr/>
        </p:nvSpPr>
        <p:spPr>
          <a:xfrm>
            <a:off x="2115239" y="640985"/>
            <a:ext cx="7733841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4400" b="1" kern="0" dirty="0">
              <a:solidFill>
                <a:schemeClr val="bg1"/>
              </a:solidFill>
              <a:effectLst/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4800" b="1" kern="0" dirty="0">
                <a:solidFill>
                  <a:schemeClr val="bg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che punto siamo?</a:t>
            </a:r>
            <a:br>
              <a:rPr lang="it-IT" sz="3600" b="1" kern="0" dirty="0">
                <a:solidFill>
                  <a:schemeClr val="bg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it-IT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894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9A4EB8-B55F-27A3-42E0-873F17B10A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" y="2076042"/>
            <a:ext cx="10972799" cy="1924438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marL="0" indent="0" algn="ctr">
              <a:buNone/>
            </a:pPr>
            <a:r>
              <a:rPr lang="it-IT" sz="4400" dirty="0"/>
              <a:t>Pertanto cerchiamo di generare sulla terra le condizioni per le quali gli elementi possano fondere</a:t>
            </a:r>
          </a:p>
        </p:txBody>
      </p:sp>
    </p:spTree>
    <p:extLst>
      <p:ext uri="{BB962C8B-B14F-4D97-AF65-F5344CB8AC3E}">
        <p14:creationId xmlns:p14="http://schemas.microsoft.com/office/powerpoint/2010/main" val="190912989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4482E1-361E-F767-DB4A-B4BCDD87E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Inertial</a:t>
            </a:r>
            <a:r>
              <a:rPr lang="it-IT" dirty="0"/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advantages</a:t>
            </a:r>
            <a:r>
              <a:rPr lang="it-IT" dirty="0"/>
              <a:t>/</a:t>
            </a:r>
            <a:r>
              <a:rPr lang="it-IT" dirty="0" err="1">
                <a:solidFill>
                  <a:srgbClr val="FF0000"/>
                </a:solidFill>
              </a:rPr>
              <a:t>disadvantages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7A900A7-0F07-C4B3-B4AD-03C482CD6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713" y="1541419"/>
            <a:ext cx="4886195" cy="5131229"/>
          </a:xfrm>
        </p:spPr>
        <p:txBody>
          <a:bodyPr>
            <a:normAutofit lnSpcReduction="10000"/>
          </a:bodyPr>
          <a:lstStyle/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criogenics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hundred’s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MW</a:t>
            </a:r>
          </a:p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superconducting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magnets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Un limited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space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neutron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dumping</a:t>
            </a:r>
          </a:p>
          <a:p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Simpler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geometry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and machine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accessibility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No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dwell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time (????)</a:t>
            </a:r>
          </a:p>
          <a:p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Some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results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,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not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only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forecast</a:t>
            </a:r>
          </a:p>
          <a:p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Higher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predictibility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Increasing</a:t>
            </a:r>
            <a:r>
              <a:rPr lang="it-IT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it-IT" dirty="0" err="1">
                <a:solidFill>
                  <a:schemeClr val="accent3">
                    <a:lumMod val="60000"/>
                    <a:lumOff val="40000"/>
                  </a:schemeClr>
                </a:solidFill>
              </a:rPr>
              <a:t>interest</a:t>
            </a:r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it-IT" dirty="0">
              <a:solidFill>
                <a:schemeClr val="accent3">
                  <a:lumMod val="60000"/>
                  <a:lumOff val="40000"/>
                </a:schemeClr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06E39873-0E92-0302-5815-9D810C8329DE}"/>
              </a:ext>
            </a:extLst>
          </p:cNvPr>
          <p:cNvSpPr txBox="1">
            <a:spLocks/>
          </p:cNvSpPr>
          <p:nvPr/>
        </p:nvSpPr>
        <p:spPr>
          <a:xfrm>
            <a:off x="5537040" y="1690688"/>
            <a:ext cx="48861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 err="1">
                <a:solidFill>
                  <a:srgbClr val="FF0000"/>
                </a:solidFill>
              </a:rPr>
              <a:t>only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indirect</a:t>
            </a:r>
            <a:r>
              <a:rPr lang="it-IT" dirty="0">
                <a:solidFill>
                  <a:srgbClr val="FF0000"/>
                </a:solidFill>
              </a:rPr>
              <a:t> drive test </a:t>
            </a:r>
          </a:p>
          <a:p>
            <a:r>
              <a:rPr lang="it-IT" dirty="0">
                <a:solidFill>
                  <a:srgbClr val="FF0000"/>
                </a:solidFill>
              </a:rPr>
              <a:t>No </a:t>
            </a:r>
            <a:r>
              <a:rPr lang="it-IT" dirty="0" err="1">
                <a:solidFill>
                  <a:srgbClr val="FF0000"/>
                </a:solidFill>
              </a:rPr>
              <a:t>developed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reactor</a:t>
            </a:r>
            <a:r>
              <a:rPr lang="it-IT" dirty="0">
                <a:solidFill>
                  <a:srgbClr val="FF0000"/>
                </a:solidFill>
              </a:rPr>
              <a:t> plan (road </a:t>
            </a:r>
            <a:r>
              <a:rPr lang="it-IT" dirty="0" err="1">
                <a:solidFill>
                  <a:srgbClr val="FF0000"/>
                </a:solidFill>
              </a:rPr>
              <a:t>map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  <a:p>
            <a:r>
              <a:rPr lang="it-IT" dirty="0">
                <a:solidFill>
                  <a:srgbClr val="FF0000"/>
                </a:solidFill>
              </a:rPr>
              <a:t>High </a:t>
            </a:r>
            <a:r>
              <a:rPr lang="it-IT" dirty="0" err="1">
                <a:solidFill>
                  <a:srgbClr val="FF0000"/>
                </a:solidFill>
              </a:rPr>
              <a:t>repetition</a:t>
            </a:r>
            <a:r>
              <a:rPr lang="it-IT" dirty="0">
                <a:solidFill>
                  <a:srgbClr val="FF0000"/>
                </a:solidFill>
              </a:rPr>
              <a:t> rate and high power 10 Hz </a:t>
            </a:r>
            <a:r>
              <a:rPr lang="it-IT" dirty="0" err="1">
                <a:solidFill>
                  <a:srgbClr val="FF0000"/>
                </a:solidFill>
              </a:rPr>
              <a:t>still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not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technologically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achieved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 err="1">
                <a:solidFill>
                  <a:srgbClr val="FF0000"/>
                </a:solidFill>
              </a:rPr>
              <a:t>Exact</a:t>
            </a:r>
            <a:r>
              <a:rPr lang="it-IT" dirty="0">
                <a:solidFill>
                  <a:srgbClr val="FF0000"/>
                </a:solidFill>
              </a:rPr>
              <a:t> target positioning </a:t>
            </a:r>
            <a:r>
              <a:rPr lang="it-IT" dirty="0" err="1">
                <a:solidFill>
                  <a:srgbClr val="FF0000"/>
                </a:solidFill>
              </a:rPr>
              <a:t>critical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Target manufacturing </a:t>
            </a:r>
            <a:r>
              <a:rPr lang="it-IT" dirty="0" err="1">
                <a:solidFill>
                  <a:srgbClr val="FF0000"/>
                </a:solidFill>
              </a:rPr>
              <a:t>critical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Vacuum </a:t>
            </a:r>
            <a:r>
              <a:rPr lang="it-IT" dirty="0" err="1">
                <a:solidFill>
                  <a:srgbClr val="FF0000"/>
                </a:solidFill>
              </a:rPr>
              <a:t>chamber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cleaning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extremely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critical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dirty="0">
                <a:solidFill>
                  <a:srgbClr val="FF0000"/>
                </a:solidFill>
              </a:rPr>
              <a:t>No forecast </a:t>
            </a:r>
            <a:r>
              <a:rPr lang="it-IT" dirty="0" err="1">
                <a:solidFill>
                  <a:srgbClr val="FF0000"/>
                </a:solidFill>
              </a:rPr>
              <a:t>possible</a:t>
            </a:r>
            <a:endParaRPr lang="it-IT" dirty="0">
              <a:solidFill>
                <a:srgbClr val="FF0000"/>
              </a:solidFill>
            </a:endParaRPr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6142955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670339-F8E2-AB55-2976-2B565CE59E5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942" y="2169798"/>
            <a:ext cx="6154381" cy="2347437"/>
          </a:xfrm>
        </p:spPr>
        <p:txBody>
          <a:bodyPr/>
          <a:lstStyle/>
          <a:p>
            <a:pPr marL="0" indent="0">
              <a:buNone/>
            </a:pPr>
            <a:r>
              <a:rPr lang="it-IT" sz="4800" dirty="0"/>
              <a:t>Chi sa fa, </a:t>
            </a:r>
          </a:p>
          <a:p>
            <a:pPr marL="0" indent="0">
              <a:buNone/>
            </a:pPr>
            <a:r>
              <a:rPr lang="it-IT" sz="4800" dirty="0"/>
              <a:t>chi sa poco scrive, </a:t>
            </a:r>
          </a:p>
          <a:p>
            <a:pPr marL="0" indent="0">
              <a:buNone/>
            </a:pPr>
            <a:r>
              <a:rPr lang="it-IT" sz="4800" dirty="0"/>
              <a:t>chi sa nulla parla…..</a:t>
            </a:r>
          </a:p>
        </p:txBody>
      </p:sp>
    </p:spTree>
    <p:extLst>
      <p:ext uri="{BB962C8B-B14F-4D97-AF65-F5344CB8AC3E}">
        <p14:creationId xmlns:p14="http://schemas.microsoft.com/office/powerpoint/2010/main" val="255869795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olo 2">
            <a:extLst>
              <a:ext uri="{FF2B5EF4-FFF2-40B4-BE49-F238E27FC236}">
                <a16:creationId xmlns:a16="http://schemas.microsoft.com/office/drawing/2014/main" id="{1DBA301B-24A3-7E7A-DF40-2A7F046E2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3823"/>
            <a:ext cx="8224129" cy="532632"/>
          </a:xfrm>
        </p:spPr>
        <p:txBody>
          <a:bodyPr>
            <a:normAutofit fontScale="90000"/>
          </a:bodyPr>
          <a:lstStyle/>
          <a:p>
            <a:r>
              <a:rPr lang="it-IT" altLang="en-US" dirty="0"/>
              <a:t>Laser ABC dell’ENEA</a:t>
            </a:r>
          </a:p>
        </p:txBody>
      </p:sp>
      <p:grpSp>
        <p:nvGrpSpPr>
          <p:cNvPr id="124930" name="Gruppo 11">
            <a:extLst>
              <a:ext uri="{FF2B5EF4-FFF2-40B4-BE49-F238E27FC236}">
                <a16:creationId xmlns:a16="http://schemas.microsoft.com/office/drawing/2014/main" id="{FDED041E-0F3A-9E5A-FD2F-E6E34809EF42}"/>
              </a:ext>
            </a:extLst>
          </p:cNvPr>
          <p:cNvGrpSpPr>
            <a:grpSpLocks/>
          </p:cNvGrpSpPr>
          <p:nvPr/>
        </p:nvGrpSpPr>
        <p:grpSpPr bwMode="auto">
          <a:xfrm>
            <a:off x="4112064" y="1119252"/>
            <a:ext cx="8052179" cy="5103181"/>
            <a:chOff x="4726194" y="1263303"/>
            <a:chExt cx="4568598" cy="2520298"/>
          </a:xfrm>
        </p:grpSpPr>
        <p:grpSp>
          <p:nvGrpSpPr>
            <p:cNvPr id="124942" name="Gruppo 1">
              <a:extLst>
                <a:ext uri="{FF2B5EF4-FFF2-40B4-BE49-F238E27FC236}">
                  <a16:creationId xmlns:a16="http://schemas.microsoft.com/office/drawing/2014/main" id="{480831BE-4B00-B3E5-CF5B-42BDF8FC60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726194" y="1263303"/>
              <a:ext cx="4568598" cy="2520298"/>
              <a:chOff x="743253" y="1014149"/>
              <a:chExt cx="5037168" cy="2777898"/>
            </a:xfrm>
          </p:grpSpPr>
          <p:pic>
            <p:nvPicPr>
              <p:cNvPr id="124944" name="Picture 54" descr="angi_enea_110404_097.jpg">
                <a:extLst>
                  <a:ext uri="{FF2B5EF4-FFF2-40B4-BE49-F238E27FC236}">
                    <a16:creationId xmlns:a16="http://schemas.microsoft.com/office/drawing/2014/main" id="{ABFAFEC8-EAA9-2C31-380A-5F65EC56BB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3744" y="1014149"/>
                <a:ext cx="4916677" cy="2744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Text Box 2">
                <a:extLst>
                  <a:ext uri="{FF2B5EF4-FFF2-40B4-BE49-F238E27FC236}">
                    <a16:creationId xmlns:a16="http://schemas.microsoft.com/office/drawing/2014/main" id="{CC7F408A-6FEE-0C6E-33BA-2F46DC4BAA0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43253" y="3368340"/>
                <a:ext cx="5037168" cy="42370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7"/>
                        </a:srgb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lvl1pPr marL="328613" indent="-328613"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1pPr>
                <a:lvl2pPr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2pPr>
                <a:lvl3pPr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3pPr>
                <a:lvl4pPr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4pPr>
                <a:lvl5pPr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5pPr>
                <a:lvl6pPr marL="25146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6pPr>
                <a:lvl7pPr marL="29718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7pPr>
                <a:lvl8pPr marL="34290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8pPr>
                <a:lvl9pPr marL="3886200" indent="-228600" defTabSz="449263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charset="0"/>
                  <a:tabLst>
                    <a:tab pos="328613" algn="l"/>
                    <a:tab pos="776288" algn="l"/>
                    <a:tab pos="1225550" algn="l"/>
                    <a:tab pos="1674813" algn="l"/>
                    <a:tab pos="2124075" algn="l"/>
                    <a:tab pos="2573338" algn="l"/>
                    <a:tab pos="3022600" algn="l"/>
                    <a:tab pos="3471863" algn="l"/>
                    <a:tab pos="3921125" algn="l"/>
                    <a:tab pos="4370388" algn="l"/>
                    <a:tab pos="4819650" algn="l"/>
                    <a:tab pos="5268913" algn="l"/>
                    <a:tab pos="5718175" algn="l"/>
                    <a:tab pos="6167438" algn="l"/>
                    <a:tab pos="6616700" algn="l"/>
                    <a:tab pos="7065963" algn="l"/>
                    <a:tab pos="7515225" algn="l"/>
                    <a:tab pos="7964488" algn="l"/>
                    <a:tab pos="8413750" algn="l"/>
                    <a:tab pos="8863013" algn="l"/>
                    <a:tab pos="9312275" algn="l"/>
                  </a:tabLst>
                  <a:defRPr>
                    <a:solidFill>
                      <a:srgbClr val="000000"/>
                    </a:solidFill>
                    <a:latin typeface="Calibri" charset="0"/>
                    <a:ea typeface="ＭＳ Ｐゴシック" charset="0"/>
                    <a:cs typeface="MS Gothic" charset="0"/>
                  </a:defRPr>
                </a:lvl9pPr>
              </a:lstStyle>
              <a:p>
                <a:pPr marL="0" indent="0" algn="ctr">
                  <a:lnSpc>
                    <a:spcPct val="93000"/>
                  </a:lnSpc>
                  <a:spcBef>
                    <a:spcPts val="12"/>
                  </a:spcBef>
                  <a:spcAft>
                    <a:spcPts val="12"/>
                  </a:spcAft>
                  <a:buClr>
                    <a:srgbClr val="000000"/>
                  </a:buClr>
                  <a:buSzPct val="100000"/>
                  <a:defRPr/>
                </a:pPr>
                <a:r>
                  <a:rPr lang="en-US" altLang="en-US" sz="1542" b="1" dirty="0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rPr>
                  <a:t>ABC: two-beam neodymium-phosphate glass laser</a:t>
                </a:r>
              </a:p>
            </p:txBody>
          </p:sp>
        </p:grpSp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7AE4A18B-A4F5-C812-B392-F5FF65223A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/>
            <a:stretch/>
          </p:blipFill>
          <p:spPr>
            <a:xfrm>
              <a:off x="5133795" y="1273022"/>
              <a:ext cx="790719" cy="4405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2">
                  <a:lumMod val="50000"/>
                </a:schemeClr>
              </a:solidFill>
            </a:ln>
            <a:effectLst/>
          </p:spPr>
        </p:pic>
      </p:grpSp>
      <p:sp>
        <p:nvSpPr>
          <p:cNvPr id="124931" name="CasellaDiTesto 23">
            <a:extLst>
              <a:ext uri="{FF2B5EF4-FFF2-40B4-BE49-F238E27FC236}">
                <a16:creationId xmlns:a16="http://schemas.microsoft.com/office/drawing/2014/main" id="{AFF6FE94-D442-34A9-4FD0-F79DF3821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06" y="2592826"/>
            <a:ext cx="4295607" cy="262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2371" tIns="51185" rIns="102371" bIns="51185">
            <a:spAutoFit/>
          </a:bodyPr>
          <a:lstStyle>
            <a:lvl1pPr marL="223838" indent="-223838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marL="788988" indent="-223838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14" dirty="0">
                <a:solidFill>
                  <a:srgbClr val="002060"/>
                </a:solidFill>
              </a:rPr>
              <a:t>Laser con la </a:t>
            </a:r>
            <a:r>
              <a:rPr lang="en-GB" altLang="en-US" sz="1814" dirty="0" err="1">
                <a:solidFill>
                  <a:srgbClr val="002060"/>
                </a:solidFill>
              </a:rPr>
              <a:t>maggiore</a:t>
            </a:r>
            <a:r>
              <a:rPr lang="en-GB" altLang="en-US" sz="1814" dirty="0">
                <a:solidFill>
                  <a:srgbClr val="002060"/>
                </a:solidFill>
              </a:rPr>
              <a:t> </a:t>
            </a:r>
            <a:r>
              <a:rPr lang="en-GB" altLang="en-US" sz="1814" dirty="0" err="1">
                <a:solidFill>
                  <a:srgbClr val="002060"/>
                </a:solidFill>
              </a:rPr>
              <a:t>energia</a:t>
            </a:r>
            <a:r>
              <a:rPr lang="en-GB" altLang="en-US" sz="1814" dirty="0">
                <a:solidFill>
                  <a:srgbClr val="002060"/>
                </a:solidFill>
              </a:rPr>
              <a:t>-per-</a:t>
            </a:r>
            <a:r>
              <a:rPr lang="en-GB" altLang="en-US" sz="1814" dirty="0" err="1">
                <a:solidFill>
                  <a:srgbClr val="002060"/>
                </a:solidFill>
              </a:rPr>
              <a:t>impulso</a:t>
            </a:r>
            <a:r>
              <a:rPr lang="en-GB" altLang="en-US" sz="1814" dirty="0">
                <a:solidFill>
                  <a:srgbClr val="002060"/>
                </a:solidFill>
              </a:rPr>
              <a:t> in Italia: 100 J x 2 fasci</a:t>
            </a:r>
          </a:p>
          <a:p>
            <a:pPr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14" dirty="0" err="1">
                <a:solidFill>
                  <a:srgbClr val="7F7F7F"/>
                </a:solidFill>
              </a:rPr>
              <a:t>Neodimio</a:t>
            </a:r>
            <a:r>
              <a:rPr lang="en-GB" altLang="en-US" sz="1814" dirty="0">
                <a:solidFill>
                  <a:srgbClr val="7F7F7F"/>
                </a:solidFill>
              </a:rPr>
              <a:t> </a:t>
            </a:r>
            <a:r>
              <a:rPr lang="en-GB" altLang="en-US" sz="1814" dirty="0" err="1">
                <a:solidFill>
                  <a:srgbClr val="7F7F7F"/>
                </a:solidFill>
              </a:rPr>
              <a:t>vetro</a:t>
            </a:r>
            <a:r>
              <a:rPr lang="en-GB" altLang="en-US" sz="1814" dirty="0">
                <a:solidFill>
                  <a:srgbClr val="7F7F7F"/>
                </a:solidFill>
              </a:rPr>
              <a:t> </a:t>
            </a:r>
            <a:r>
              <a:rPr lang="en-GB" altLang="en-US" sz="1814" dirty="0" err="1">
                <a:solidFill>
                  <a:srgbClr val="7F7F7F"/>
                </a:solidFill>
              </a:rPr>
              <a:t>fosfato</a:t>
            </a:r>
            <a:r>
              <a:rPr lang="en-GB" altLang="en-US" sz="1814" dirty="0">
                <a:solidFill>
                  <a:srgbClr val="7F7F7F"/>
                </a:solidFill>
              </a:rPr>
              <a:t>:</a:t>
            </a:r>
          </a:p>
          <a:p>
            <a:pPr lvl="1"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14" dirty="0" err="1">
                <a:solidFill>
                  <a:srgbClr val="7F7F7F"/>
                </a:solidFill>
              </a:rPr>
              <a:t>lunghezza</a:t>
            </a:r>
            <a:r>
              <a:rPr lang="en-GB" altLang="en-US" sz="1814" dirty="0">
                <a:solidFill>
                  <a:srgbClr val="7F7F7F"/>
                </a:solidFill>
              </a:rPr>
              <a:t> </a:t>
            </a:r>
            <a:r>
              <a:rPr lang="en-GB" altLang="en-US" sz="1814" dirty="0" err="1">
                <a:solidFill>
                  <a:srgbClr val="7F7F7F"/>
                </a:solidFill>
              </a:rPr>
              <a:t>d’onda</a:t>
            </a:r>
            <a:r>
              <a:rPr lang="en-GB" altLang="en-US" sz="1814" dirty="0">
                <a:solidFill>
                  <a:srgbClr val="7F7F7F"/>
                </a:solidFill>
              </a:rPr>
              <a:t> 1054/527 nm</a:t>
            </a:r>
          </a:p>
          <a:p>
            <a:pPr lvl="1"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en-GB" altLang="en-US" sz="1814" dirty="0" err="1">
                <a:solidFill>
                  <a:srgbClr val="7F7F7F"/>
                </a:solidFill>
              </a:rPr>
              <a:t>durata</a:t>
            </a:r>
            <a:r>
              <a:rPr lang="en-GB" altLang="en-US" sz="1814" dirty="0">
                <a:solidFill>
                  <a:srgbClr val="7F7F7F"/>
                </a:solidFill>
              </a:rPr>
              <a:t> 3 ns </a:t>
            </a:r>
          </a:p>
          <a:p>
            <a:pPr lvl="1"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en-US" sz="1814" dirty="0">
                <a:solidFill>
                  <a:srgbClr val="7F7F7F"/>
                </a:solidFill>
              </a:rPr>
              <a:t>potenza 30 GW</a:t>
            </a:r>
          </a:p>
          <a:p>
            <a:pPr lvl="1"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en-US" sz="1814" dirty="0">
                <a:solidFill>
                  <a:srgbClr val="7F7F7F"/>
                </a:solidFill>
              </a:rPr>
              <a:t>Intensità 2x10</a:t>
            </a:r>
            <a:r>
              <a:rPr lang="it-IT" altLang="en-US" sz="1814" baseline="30000" dirty="0">
                <a:solidFill>
                  <a:srgbClr val="7F7F7F"/>
                </a:solidFill>
              </a:rPr>
              <a:t>15</a:t>
            </a:r>
            <a:r>
              <a:rPr lang="it-IT" altLang="en-US" sz="1814" dirty="0">
                <a:solidFill>
                  <a:srgbClr val="7F7F7F"/>
                </a:solidFill>
              </a:rPr>
              <a:t> Wcm</a:t>
            </a:r>
            <a:r>
              <a:rPr lang="it-IT" altLang="en-US" sz="1814" baseline="30000" dirty="0">
                <a:solidFill>
                  <a:srgbClr val="7F7F7F"/>
                </a:solidFill>
              </a:rPr>
              <a:t>-2</a:t>
            </a:r>
            <a:endParaRPr lang="it-IT" altLang="en-US" sz="1814" dirty="0">
              <a:solidFill>
                <a:srgbClr val="7F7F7F"/>
              </a:solidFill>
            </a:endParaRPr>
          </a:p>
          <a:p>
            <a:pPr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en-US" sz="1814" dirty="0">
                <a:solidFill>
                  <a:srgbClr val="002060"/>
                </a:solidFill>
              </a:rPr>
              <a:t>Notevole numero di </a:t>
            </a:r>
            <a:r>
              <a:rPr lang="it-IT" altLang="en-US" sz="1814" b="1" dirty="0">
                <a:solidFill>
                  <a:srgbClr val="002060"/>
                </a:solidFill>
              </a:rPr>
              <a:t>diagnostiche operative</a:t>
            </a:r>
            <a:endParaRPr lang="en-GB" altLang="en-US" sz="1814" b="1" dirty="0">
              <a:solidFill>
                <a:srgbClr val="002060"/>
              </a:solidFill>
            </a:endParaRPr>
          </a:p>
        </p:txBody>
      </p:sp>
      <p:sp>
        <p:nvSpPr>
          <p:cNvPr id="124934" name="CasellaDiTesto 30">
            <a:extLst>
              <a:ext uri="{FF2B5EF4-FFF2-40B4-BE49-F238E27FC236}">
                <a16:creationId xmlns:a16="http://schemas.microsoft.com/office/drawing/2014/main" id="{72699831-05FB-415F-EC03-BBF98A4B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277267"/>
            <a:ext cx="4169383" cy="6499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02371" tIns="51185" rIns="102371" bIns="51185">
            <a:spAutoFit/>
          </a:bodyPr>
          <a:lstStyle>
            <a:lvl1pPr marL="223838" indent="-223838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ts val="2244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</a:pPr>
            <a:r>
              <a:rPr lang="it-IT" altLang="en-US" sz="1814" dirty="0">
                <a:solidFill>
                  <a:srgbClr val="002060"/>
                </a:solidFill>
              </a:rPr>
              <a:t>Studi di fisica di base in compressione planare, </a:t>
            </a:r>
            <a:r>
              <a:rPr lang="it-IT" altLang="en-US" sz="1814" dirty="0" err="1">
                <a:solidFill>
                  <a:srgbClr val="FF0000"/>
                </a:solidFill>
              </a:rPr>
              <a:t>direct</a:t>
            </a:r>
            <a:r>
              <a:rPr lang="it-IT" altLang="en-US" sz="1814" dirty="0">
                <a:solidFill>
                  <a:srgbClr val="FF0000"/>
                </a:solidFill>
              </a:rPr>
              <a:t> drive</a:t>
            </a:r>
            <a:endParaRPr lang="en-GB" altLang="en-US" sz="1814" dirty="0">
              <a:solidFill>
                <a:srgbClr val="FF0000"/>
              </a:solidFill>
            </a:endParaRPr>
          </a:p>
        </p:txBody>
      </p:sp>
      <p:cxnSp>
        <p:nvCxnSpPr>
          <p:cNvPr id="32" name="Connettore 2 31">
            <a:extLst>
              <a:ext uri="{FF2B5EF4-FFF2-40B4-BE49-F238E27FC236}">
                <a16:creationId xmlns:a16="http://schemas.microsoft.com/office/drawing/2014/main" id="{D25D54CA-6EC0-3E20-7099-B11994443F1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67694" y="4128620"/>
            <a:ext cx="0" cy="302305"/>
          </a:xfrm>
          <a:prstGeom prst="straightConnector1">
            <a:avLst/>
          </a:prstGeom>
          <a:noFill/>
          <a:ln w="25400">
            <a:solidFill>
              <a:schemeClr val="bg1"/>
            </a:solidFill>
            <a:round/>
            <a:headEnd/>
            <a:tailEnd type="triangle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24936" name="Immagine 1">
            <a:extLst>
              <a:ext uri="{FF2B5EF4-FFF2-40B4-BE49-F238E27FC236}">
                <a16:creationId xmlns:a16="http://schemas.microsoft.com/office/drawing/2014/main" id="{03A63BDC-C022-358F-C4D4-670E88A0EE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45" y="5909338"/>
            <a:ext cx="1510085" cy="73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2C08B9ED-751F-EA25-D255-83F05E6358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2708" y="3414604"/>
            <a:ext cx="1438108" cy="512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  <p:txBody>
          <a:bodyPr lIns="102371" tIns="51185" rIns="102371" bIns="51185"/>
          <a:lstStyle>
            <a:lvl1pPr marL="328613" indent="-328613"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1pPr>
            <a:lvl2pPr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2pPr>
            <a:lvl3pPr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3pPr>
            <a:lvl4pPr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4pPr>
            <a:lvl5pPr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28613" algn="l"/>
                <a:tab pos="776288" algn="l"/>
                <a:tab pos="1225550" algn="l"/>
                <a:tab pos="1674813" algn="l"/>
                <a:tab pos="2124075" algn="l"/>
                <a:tab pos="2573338" algn="l"/>
                <a:tab pos="3022600" algn="l"/>
                <a:tab pos="3471863" algn="l"/>
                <a:tab pos="3921125" algn="l"/>
                <a:tab pos="4370388" algn="l"/>
                <a:tab pos="4819650" algn="l"/>
                <a:tab pos="5268913" algn="l"/>
                <a:tab pos="5718175" algn="l"/>
                <a:tab pos="6167438" algn="l"/>
                <a:tab pos="6616700" algn="l"/>
                <a:tab pos="7065963" algn="l"/>
                <a:tab pos="7515225" algn="l"/>
                <a:tab pos="7964488" algn="l"/>
                <a:tab pos="8413750" algn="l"/>
                <a:tab pos="8863013" algn="l"/>
                <a:tab pos="9312275" algn="l"/>
              </a:tabLst>
              <a:defRPr>
                <a:solidFill>
                  <a:srgbClr val="000000"/>
                </a:solidFill>
                <a:latin typeface="Calibri" charset="0"/>
                <a:ea typeface="ＭＳ Ｐゴシック" charset="0"/>
                <a:cs typeface="MS Gothic" charset="0"/>
              </a:defRPr>
            </a:lvl9pPr>
          </a:lstStyle>
          <a:p>
            <a:pPr marL="0" indent="0" algn="ctr">
              <a:lnSpc>
                <a:spcPct val="93000"/>
              </a:lnSpc>
              <a:spcBef>
                <a:spcPts val="12"/>
              </a:spcBef>
              <a:spcAft>
                <a:spcPts val="12"/>
              </a:spcAft>
              <a:buClr>
                <a:srgbClr val="000000"/>
              </a:buClr>
              <a:buSzPct val="100000"/>
              <a:defRPr/>
            </a:pPr>
            <a:r>
              <a:rPr lang="en-US" altLang="en-US" sz="1542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Planar compression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6CD577A-7C2B-5619-BEE4-D07033FD098F}"/>
              </a:ext>
            </a:extLst>
          </p:cNvPr>
          <p:cNvSpPr txBox="1"/>
          <p:nvPr/>
        </p:nvSpPr>
        <p:spPr>
          <a:xfrm>
            <a:off x="56231" y="1119253"/>
            <a:ext cx="4248444" cy="1200329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it-IT" sz="2400" b="1" dirty="0"/>
              <a:t>Unico esperimento di fusione nucleare funzionante in Italia</a:t>
            </a:r>
          </a:p>
        </p:txBody>
      </p:sp>
    </p:spTree>
    <p:extLst>
      <p:ext uri="{BB962C8B-B14F-4D97-AF65-F5344CB8AC3E}">
        <p14:creationId xmlns:p14="http://schemas.microsoft.com/office/powerpoint/2010/main" val="262714699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Segnaposto numero diapositiva 3">
            <a:extLst>
              <a:ext uri="{FF2B5EF4-FFF2-40B4-BE49-F238E27FC236}">
                <a16:creationId xmlns:a16="http://schemas.microsoft.com/office/drawing/2014/main" id="{B370A6DD-2D6F-D6B2-B85C-94C30B83E0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3000"/>
              </a:lnSpc>
              <a:spcBef>
                <a:spcPts val="657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 sz="2176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>
              <a:lnSpc>
                <a:spcPct val="93000"/>
              </a:lnSpc>
              <a:spcBef>
                <a:spcPts val="533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 sz="1814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>
              <a:lnSpc>
                <a:spcPct val="93000"/>
              </a:lnSpc>
              <a:spcBef>
                <a:spcPts val="1134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 sz="1451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>
              <a:lnSpc>
                <a:spcPct val="93000"/>
              </a:lnSpc>
              <a:spcBef>
                <a:spcPts val="748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>
              <a:lnSpc>
                <a:spcPct val="93000"/>
              </a:lnSpc>
              <a:spcBef>
                <a:spcPts val="375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280239" indent="-207294" defTabSz="407392" eaLnBrk="0" fontAlgn="base" hangingPunct="0">
              <a:lnSpc>
                <a:spcPct val="93000"/>
              </a:lnSpc>
              <a:spcBef>
                <a:spcPts val="375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694828" indent="-207294" defTabSz="407392" eaLnBrk="0" fontAlgn="base" hangingPunct="0">
              <a:lnSpc>
                <a:spcPct val="93000"/>
              </a:lnSpc>
              <a:spcBef>
                <a:spcPts val="375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109417" indent="-207294" defTabSz="407392" eaLnBrk="0" fontAlgn="base" hangingPunct="0">
              <a:lnSpc>
                <a:spcPct val="93000"/>
              </a:lnSpc>
              <a:spcBef>
                <a:spcPts val="375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524006" indent="-207294" defTabSz="407392" eaLnBrk="0" fontAlgn="base" hangingPunct="0">
              <a:lnSpc>
                <a:spcPct val="93000"/>
              </a:lnSpc>
              <a:spcBef>
                <a:spcPts val="375"/>
              </a:spcBef>
              <a:spcAft>
                <a:spcPts val="12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ts val="12"/>
              </a:spcBef>
            </a:pPr>
            <a:r>
              <a:rPr lang="it-IT" altLang="en-US" sz="1179">
                <a:solidFill>
                  <a:srgbClr val="8B8B8B"/>
                </a:solidFill>
              </a:rPr>
              <a:t>M. Ciotti TRUST 05/05/2023 </a:t>
            </a:r>
            <a:fld id="{A7AA5AD6-C773-164C-B513-08C68E6E6D5A}" type="slidenum">
              <a:rPr lang="it-IT" altLang="en-US" sz="1179">
                <a:solidFill>
                  <a:srgbClr val="8B8B8B"/>
                </a:solidFill>
              </a:rPr>
              <a:pPr>
                <a:lnSpc>
                  <a:spcPct val="100000"/>
                </a:lnSpc>
                <a:spcBef>
                  <a:spcPts val="12"/>
                </a:spcBef>
              </a:pPr>
              <a:t>103</a:t>
            </a:fld>
            <a:endParaRPr lang="it-IT" altLang="en-US" sz="1179">
              <a:solidFill>
                <a:srgbClr val="8B8B8B"/>
              </a:solidFill>
            </a:endParaRPr>
          </a:p>
        </p:txBody>
      </p:sp>
      <p:pic>
        <p:nvPicPr>
          <p:cNvPr id="118786" name="Picture 1">
            <a:extLst>
              <a:ext uri="{FF2B5EF4-FFF2-40B4-BE49-F238E27FC236}">
                <a16:creationId xmlns:a16="http://schemas.microsoft.com/office/drawing/2014/main" id="{6C812020-0BDA-9AB4-94DE-D0967ACE2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3" y="522818"/>
            <a:ext cx="8824664" cy="5844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8787" name="Rectangle 2">
            <a:extLst>
              <a:ext uri="{FF2B5EF4-FFF2-40B4-BE49-F238E27FC236}">
                <a16:creationId xmlns:a16="http://schemas.microsoft.com/office/drawing/2014/main" id="{1756F1DE-FBC4-F04A-460B-C97F0A8BD75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4655" y="-11105"/>
            <a:ext cx="8222690" cy="607489"/>
          </a:xfrm>
        </p:spPr>
        <p:txBody>
          <a:bodyPr vert="horz" lIns="91440" tIns="29021" rIns="91440" bIns="45720" rtlCol="0" anchor="ctr">
            <a:normAutofit/>
          </a:bodyPr>
          <a:lstStyle/>
          <a:p>
            <a:pPr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  <a:tab pos="3259130" algn="l"/>
                <a:tab pos="3666522" algn="l"/>
                <a:tab pos="4073912" algn="l"/>
                <a:tab pos="4481304" algn="l"/>
                <a:tab pos="4888695" algn="l"/>
                <a:tab pos="5296087" algn="l"/>
                <a:tab pos="5703477" algn="l"/>
                <a:tab pos="6110869" algn="l"/>
                <a:tab pos="6518260" algn="l"/>
                <a:tab pos="6925651" algn="l"/>
                <a:tab pos="7333042" algn="l"/>
                <a:tab pos="7740434" algn="l"/>
                <a:tab pos="8147825" algn="l"/>
              </a:tabLst>
            </a:pPr>
            <a:r>
              <a:rPr lang="it-IT" altLang="en-US" sz="3264" dirty="0"/>
              <a:t>Frascati Tokamak Upgrade (FTU) </a:t>
            </a:r>
            <a:r>
              <a:rPr lang="it-IT" altLang="en-US" sz="2539" dirty="0"/>
              <a:t>1988-2019</a:t>
            </a:r>
          </a:p>
        </p:txBody>
      </p:sp>
      <p:sp>
        <p:nvSpPr>
          <p:cNvPr id="118788" name="Rectangle 3">
            <a:extLst>
              <a:ext uri="{FF2B5EF4-FFF2-40B4-BE49-F238E27FC236}">
                <a16:creationId xmlns:a16="http://schemas.microsoft.com/office/drawing/2014/main" id="{CA3130E4-E661-13E1-C82B-87AFC587FDDC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8836897" y="596384"/>
            <a:ext cx="2807116" cy="2088782"/>
          </a:xfrm>
          <a:solidFill>
            <a:srgbClr val="83CAFF"/>
          </a:solidFill>
        </p:spPr>
        <p:txBody>
          <a:bodyPr vert="horz" lIns="91440" tIns="17735" rIns="91440" bIns="45720" rtlCol="0">
            <a:normAutofit lnSpcReduction="10000"/>
          </a:bodyPr>
          <a:lstStyle/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/>
              <a:t>Major </a:t>
            </a:r>
            <a:r>
              <a:rPr lang="it-IT" altLang="en-US" sz="1814" dirty="0" err="1"/>
              <a:t>radius</a:t>
            </a:r>
            <a:r>
              <a:rPr lang="it-IT" altLang="en-US" sz="1814" dirty="0"/>
              <a:t>  0.93 m</a:t>
            </a:r>
          </a:p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/>
              <a:t>Minor </a:t>
            </a:r>
            <a:r>
              <a:rPr lang="it-IT" altLang="en-US" sz="1814" dirty="0" err="1"/>
              <a:t>radius</a:t>
            </a:r>
            <a:r>
              <a:rPr lang="it-IT" altLang="en-US" sz="1814" dirty="0"/>
              <a:t>  0.3 m</a:t>
            </a:r>
          </a:p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 err="1"/>
              <a:t>Magnetic</a:t>
            </a:r>
            <a:r>
              <a:rPr lang="it-IT" altLang="en-US" sz="1814" dirty="0"/>
              <a:t> field 2 - 8 T</a:t>
            </a:r>
          </a:p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>
                <a:solidFill>
                  <a:srgbClr val="FF0000"/>
                </a:solidFill>
              </a:rPr>
              <a:t>Full metal </a:t>
            </a:r>
            <a:r>
              <a:rPr lang="it-IT" altLang="en-US" sz="1814" dirty="0"/>
              <a:t>first </a:t>
            </a:r>
            <a:r>
              <a:rPr lang="it-IT" altLang="en-US" sz="1814" dirty="0" err="1"/>
              <a:t>wall</a:t>
            </a:r>
            <a:endParaRPr lang="it-IT" altLang="en-US" sz="1814" dirty="0"/>
          </a:p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/>
              <a:t>TZM </a:t>
            </a:r>
            <a:r>
              <a:rPr lang="it-IT" altLang="en-US" sz="1814" dirty="0" err="1"/>
              <a:t>toroidal</a:t>
            </a:r>
            <a:r>
              <a:rPr lang="it-IT" altLang="en-US" sz="1814" dirty="0"/>
              <a:t> </a:t>
            </a:r>
            <a:r>
              <a:rPr lang="it-IT" altLang="en-US" sz="1814" dirty="0" err="1"/>
              <a:t>limiter</a:t>
            </a:r>
            <a:endParaRPr lang="it-IT" altLang="en-US" sz="1814" dirty="0"/>
          </a:p>
          <a:p>
            <a:pPr marL="391556" indent="-293667">
              <a:buSzPct val="45000"/>
              <a:buFont typeface="Wingdings" pitchFamily="2" charset="2"/>
              <a:buChar char=""/>
              <a:tabLst>
                <a:tab pos="407392" algn="l"/>
                <a:tab pos="814782" algn="l"/>
                <a:tab pos="1222174" algn="l"/>
                <a:tab pos="1629565" algn="l"/>
                <a:tab pos="2036957" algn="l"/>
                <a:tab pos="2444347" algn="l"/>
                <a:tab pos="2851739" algn="l"/>
              </a:tabLst>
            </a:pPr>
            <a:r>
              <a:rPr lang="it-IT" altLang="en-US" sz="1814" dirty="0" err="1"/>
              <a:t>Density</a:t>
            </a:r>
            <a:r>
              <a:rPr lang="it-IT" altLang="en-US" sz="1814" dirty="0"/>
              <a:t>  6.0 10</a:t>
            </a:r>
            <a:r>
              <a:rPr lang="it-IT" altLang="en-US" sz="1814" baseline="30000" dirty="0"/>
              <a:t>20</a:t>
            </a:r>
            <a:r>
              <a:rPr lang="it-IT" altLang="en-US" sz="1814" dirty="0"/>
              <a:t> m</a:t>
            </a:r>
            <a:r>
              <a:rPr lang="it-IT" altLang="en-US" sz="1814" baseline="30000" dirty="0"/>
              <a:t>-3</a:t>
            </a:r>
          </a:p>
        </p:txBody>
      </p:sp>
      <p:pic>
        <p:nvPicPr>
          <p:cNvPr id="118789" name="Picture 4">
            <a:extLst>
              <a:ext uri="{FF2B5EF4-FFF2-40B4-BE49-F238E27FC236}">
                <a16:creationId xmlns:a16="http://schemas.microsoft.com/office/drawing/2014/main" id="{75C881CD-A1D0-8B1E-ACE2-15DD14AAD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757" y="4050621"/>
            <a:ext cx="3524010" cy="2284561"/>
          </a:xfrm>
          <a:prstGeom prst="rect">
            <a:avLst/>
          </a:prstGeom>
          <a:noFill/>
          <a:ln w="57240">
            <a:solidFill>
              <a:srgbClr val="FFFF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617203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F579C5F-E32C-BA69-B3F2-209A9B7FB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82" t="20208" r="28916" b="39256"/>
          <a:stretch>
            <a:fillRect/>
          </a:stretch>
        </p:blipFill>
        <p:spPr>
          <a:xfrm>
            <a:off x="136478" y="51162"/>
            <a:ext cx="12055522" cy="674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969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51219" y="211283"/>
            <a:ext cx="10972800" cy="533480"/>
          </a:xfrm>
        </p:spPr>
        <p:txBody>
          <a:bodyPr>
            <a:normAutofit fontScale="90000"/>
          </a:bodyPr>
          <a:lstStyle/>
          <a:p>
            <a:r>
              <a:rPr lang="it-IT" dirty="0"/>
              <a:t>PROTO-SPHERA e il TOKAMAK</a:t>
            </a:r>
          </a:p>
        </p:txBody>
      </p:sp>
      <p:sp>
        <p:nvSpPr>
          <p:cNvPr id="6" name="Segnaposto numero diapositiva 2">
            <a:extLst>
              <a:ext uri="{FF2B5EF4-FFF2-40B4-BE49-F238E27FC236}">
                <a16:creationId xmlns:a16="http://schemas.microsoft.com/office/drawing/2014/main" id="{28E94037-EE7A-4817-0973-599639B084AA}"/>
              </a:ext>
            </a:extLst>
          </p:cNvPr>
          <p:cNvSpPr txBox="1">
            <a:spLocks/>
          </p:cNvSpPr>
          <p:nvPr/>
        </p:nvSpPr>
        <p:spPr>
          <a:xfrm>
            <a:off x="9135533" y="6356352"/>
            <a:ext cx="2844800" cy="365125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400"/>
              <a:t>3</a:t>
            </a:r>
            <a:endParaRPr lang="it-IT" sz="2400" dirty="0"/>
          </a:p>
        </p:txBody>
      </p:sp>
      <p:pic>
        <p:nvPicPr>
          <p:cNvPr id="7" name="Picture 15">
            <a:extLst>
              <a:ext uri="{FF2B5EF4-FFF2-40B4-BE49-F238E27FC236}">
                <a16:creationId xmlns:a16="http://schemas.microsoft.com/office/drawing/2014/main" id="{E96BB584-D232-FC0C-9BA9-D6515B2A3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17" y="1087411"/>
            <a:ext cx="4132448" cy="2684325"/>
          </a:xfrm>
          <a:prstGeom prst="rect">
            <a:avLst/>
          </a:prstGeom>
        </p:spPr>
      </p:pic>
      <p:cxnSp>
        <p:nvCxnSpPr>
          <p:cNvPr id="8" name="Straight Arrow Connector 16">
            <a:extLst>
              <a:ext uri="{FF2B5EF4-FFF2-40B4-BE49-F238E27FC236}">
                <a16:creationId xmlns:a16="http://schemas.microsoft.com/office/drawing/2014/main" id="{8B775637-3C2C-AB1B-099D-88624D61B758}"/>
              </a:ext>
            </a:extLst>
          </p:cNvPr>
          <p:cNvCxnSpPr/>
          <p:nvPr/>
        </p:nvCxnSpPr>
        <p:spPr>
          <a:xfrm rot="10800000">
            <a:off x="3418077" y="1389723"/>
            <a:ext cx="7450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18">
            <a:extLst>
              <a:ext uri="{FF2B5EF4-FFF2-40B4-BE49-F238E27FC236}">
                <a16:creationId xmlns:a16="http://schemas.microsoft.com/office/drawing/2014/main" id="{1BB332C3-DE66-5014-852F-E067D29BB81A}"/>
              </a:ext>
            </a:extLst>
          </p:cNvPr>
          <p:cNvCxnSpPr/>
          <p:nvPr/>
        </p:nvCxnSpPr>
        <p:spPr>
          <a:xfrm rot="5400000" flipH="1" flipV="1">
            <a:off x="4006903" y="2486451"/>
            <a:ext cx="8466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19">
            <a:extLst>
              <a:ext uri="{FF2B5EF4-FFF2-40B4-BE49-F238E27FC236}">
                <a16:creationId xmlns:a16="http://schemas.microsoft.com/office/drawing/2014/main" id="{2CB3CC1D-6D9A-EED5-7212-459141FCA47F}"/>
              </a:ext>
            </a:extLst>
          </p:cNvPr>
          <p:cNvCxnSpPr/>
          <p:nvPr/>
        </p:nvCxnSpPr>
        <p:spPr>
          <a:xfrm rot="5400000" flipH="1" flipV="1">
            <a:off x="-282267" y="2506915"/>
            <a:ext cx="8466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20">
            <a:extLst>
              <a:ext uri="{FF2B5EF4-FFF2-40B4-BE49-F238E27FC236}">
                <a16:creationId xmlns:a16="http://schemas.microsoft.com/office/drawing/2014/main" id="{50B5A21E-23C1-F135-3C46-10A952C5AE9D}"/>
              </a:ext>
            </a:extLst>
          </p:cNvPr>
          <p:cNvCxnSpPr/>
          <p:nvPr/>
        </p:nvCxnSpPr>
        <p:spPr>
          <a:xfrm flipV="1">
            <a:off x="497011" y="1425708"/>
            <a:ext cx="777159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urved Down Arrow 22">
            <a:extLst>
              <a:ext uri="{FF2B5EF4-FFF2-40B4-BE49-F238E27FC236}">
                <a16:creationId xmlns:a16="http://schemas.microsoft.com/office/drawing/2014/main" id="{7D1F3D97-5EAA-B524-0A3B-5608F6925BF6}"/>
              </a:ext>
            </a:extLst>
          </p:cNvPr>
          <p:cNvSpPr/>
          <p:nvPr/>
        </p:nvSpPr>
        <p:spPr>
          <a:xfrm rot="16200000">
            <a:off x="2136535" y="1804727"/>
            <a:ext cx="245788" cy="314037"/>
          </a:xfrm>
          <a:prstGeom prst="curved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>
              <a:solidFill>
                <a:schemeClr val="tx1"/>
              </a:solidFill>
            </a:endParaRPr>
          </a:p>
        </p:txBody>
      </p:sp>
      <p:sp>
        <p:nvSpPr>
          <p:cNvPr id="13" name="Down Arrow 23">
            <a:extLst>
              <a:ext uri="{FF2B5EF4-FFF2-40B4-BE49-F238E27FC236}">
                <a16:creationId xmlns:a16="http://schemas.microsoft.com/office/drawing/2014/main" id="{B67B5EF1-6F86-3AE0-8AC8-23C84DD45BDA}"/>
              </a:ext>
            </a:extLst>
          </p:cNvPr>
          <p:cNvSpPr/>
          <p:nvPr/>
        </p:nvSpPr>
        <p:spPr>
          <a:xfrm>
            <a:off x="2162451" y="2192085"/>
            <a:ext cx="249383" cy="59084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pic>
        <p:nvPicPr>
          <p:cNvPr id="14" name="Picture 24">
            <a:extLst>
              <a:ext uri="{FF2B5EF4-FFF2-40B4-BE49-F238E27FC236}">
                <a16:creationId xmlns:a16="http://schemas.microsoft.com/office/drawing/2014/main" id="{07B7C1DC-7B7E-6AEA-3727-5ED53B5F95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7" y="3737418"/>
            <a:ext cx="4024367" cy="2456641"/>
          </a:xfrm>
          <a:prstGeom prst="rect">
            <a:avLst/>
          </a:prstGeom>
        </p:spPr>
      </p:pic>
      <p:cxnSp>
        <p:nvCxnSpPr>
          <p:cNvPr id="15" name="Straight Arrow Connector 25">
            <a:extLst>
              <a:ext uri="{FF2B5EF4-FFF2-40B4-BE49-F238E27FC236}">
                <a16:creationId xmlns:a16="http://schemas.microsoft.com/office/drawing/2014/main" id="{5F0204AC-DBDD-808E-DE23-8500FDEA0F78}"/>
              </a:ext>
            </a:extLst>
          </p:cNvPr>
          <p:cNvCxnSpPr/>
          <p:nvPr/>
        </p:nvCxnSpPr>
        <p:spPr>
          <a:xfrm rot="10800000">
            <a:off x="3211880" y="4045764"/>
            <a:ext cx="7450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26">
            <a:extLst>
              <a:ext uri="{FF2B5EF4-FFF2-40B4-BE49-F238E27FC236}">
                <a16:creationId xmlns:a16="http://schemas.microsoft.com/office/drawing/2014/main" id="{262829C3-42B8-DFBC-BCB2-5736FBA8B9F4}"/>
              </a:ext>
            </a:extLst>
          </p:cNvPr>
          <p:cNvCxnSpPr/>
          <p:nvPr/>
        </p:nvCxnSpPr>
        <p:spPr>
          <a:xfrm flipV="1">
            <a:off x="551219" y="4054231"/>
            <a:ext cx="777159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Down Arrow 27">
            <a:extLst>
              <a:ext uri="{FF2B5EF4-FFF2-40B4-BE49-F238E27FC236}">
                <a16:creationId xmlns:a16="http://schemas.microsoft.com/office/drawing/2014/main" id="{5D045998-AB64-205D-0862-10F5E9368315}"/>
              </a:ext>
            </a:extLst>
          </p:cNvPr>
          <p:cNvSpPr/>
          <p:nvPr/>
        </p:nvSpPr>
        <p:spPr>
          <a:xfrm>
            <a:off x="2195849" y="4710499"/>
            <a:ext cx="183196" cy="814115"/>
          </a:xfrm>
          <a:prstGeom prst="downArrow">
            <a:avLst/>
          </a:prstGeom>
          <a:solidFill>
            <a:srgbClr val="EE2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/>
          </a:p>
        </p:txBody>
      </p:sp>
      <p:cxnSp>
        <p:nvCxnSpPr>
          <p:cNvPr id="18" name="Straight Arrow Connector 28">
            <a:extLst>
              <a:ext uri="{FF2B5EF4-FFF2-40B4-BE49-F238E27FC236}">
                <a16:creationId xmlns:a16="http://schemas.microsoft.com/office/drawing/2014/main" id="{20D92C50-A952-EB07-04A8-8CBA2459DD28}"/>
              </a:ext>
            </a:extLst>
          </p:cNvPr>
          <p:cNvCxnSpPr/>
          <p:nvPr/>
        </p:nvCxnSpPr>
        <p:spPr>
          <a:xfrm rot="5400000" flipH="1" flipV="1">
            <a:off x="-246052" y="5100222"/>
            <a:ext cx="8466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29">
            <a:extLst>
              <a:ext uri="{FF2B5EF4-FFF2-40B4-BE49-F238E27FC236}">
                <a16:creationId xmlns:a16="http://schemas.microsoft.com/office/drawing/2014/main" id="{3330015D-7541-CFB5-B15D-BD903D00ACEC}"/>
              </a:ext>
            </a:extLst>
          </p:cNvPr>
          <p:cNvSpPr/>
          <p:nvPr/>
        </p:nvSpPr>
        <p:spPr>
          <a:xfrm>
            <a:off x="4934936" y="6147253"/>
            <a:ext cx="6241064" cy="420564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2133" b="1" i="1" u="sng" dirty="0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…</a:t>
            </a:r>
            <a:r>
              <a:rPr lang="en-US" sz="2133" b="1" i="1" u="sng" dirty="0" err="1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elettrodi</a:t>
            </a:r>
            <a:r>
              <a:rPr lang="en-US" sz="2133" b="1" i="1" u="sng" dirty="0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 </a:t>
            </a:r>
            <a:r>
              <a:rPr lang="en-US" sz="2133" b="1" i="1" u="sng" dirty="0" err="1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necessari</a:t>
            </a:r>
            <a:r>
              <a:rPr lang="en-US" sz="2133" b="1" i="1" u="sng" dirty="0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 </a:t>
            </a:r>
            <a:r>
              <a:rPr lang="en-US" sz="2133" b="1" i="1" u="sng" dirty="0" err="1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entro</a:t>
            </a:r>
            <a:r>
              <a:rPr lang="en-US" sz="2133" b="1" i="1" u="sng" dirty="0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 la camera da </a:t>
            </a:r>
            <a:r>
              <a:rPr lang="en-US" sz="2133" b="1" i="1" u="sng" dirty="0" err="1">
                <a:solidFill>
                  <a:srgbClr val="5EB9E7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vuoto</a:t>
            </a:r>
            <a:endParaRPr lang="en-US" sz="2133" b="1" i="1" u="sng" dirty="0">
              <a:solidFill>
                <a:srgbClr val="5EB9E7"/>
              </a:solidFill>
              <a:effectLst>
                <a:outerShdw blurRad="50800" dist="38100" dir="3360000">
                  <a:srgbClr val="000000">
                    <a:alpha val="43000"/>
                  </a:srgbClr>
                </a:outerShdw>
              </a:effectLst>
              <a:cs typeface="Calibri"/>
            </a:endParaRPr>
          </a:p>
        </p:txBody>
      </p:sp>
      <p:cxnSp>
        <p:nvCxnSpPr>
          <p:cNvPr id="20" name="Straight Arrow Connector 30">
            <a:extLst>
              <a:ext uri="{FF2B5EF4-FFF2-40B4-BE49-F238E27FC236}">
                <a16:creationId xmlns:a16="http://schemas.microsoft.com/office/drawing/2014/main" id="{1AECC647-9E51-8064-5B69-445083C4D0D7}"/>
              </a:ext>
            </a:extLst>
          </p:cNvPr>
          <p:cNvCxnSpPr>
            <a:cxnSpLocks/>
          </p:cNvCxnSpPr>
          <p:nvPr/>
        </p:nvCxnSpPr>
        <p:spPr>
          <a:xfrm flipH="1" flipV="1">
            <a:off x="2478032" y="4465879"/>
            <a:ext cx="2456904" cy="1876907"/>
          </a:xfrm>
          <a:prstGeom prst="straightConnector1">
            <a:avLst/>
          </a:prstGeom>
          <a:ln w="28575">
            <a:solidFill>
              <a:srgbClr val="5EB9E7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1">
            <a:extLst>
              <a:ext uri="{FF2B5EF4-FFF2-40B4-BE49-F238E27FC236}">
                <a16:creationId xmlns:a16="http://schemas.microsoft.com/office/drawing/2014/main" id="{EF4B028A-FF90-DCC7-6D8E-5083BF355EB8}"/>
              </a:ext>
            </a:extLst>
          </p:cNvPr>
          <p:cNvCxnSpPr>
            <a:cxnSpLocks/>
            <a:stCxn id="19" idx="1"/>
          </p:cNvCxnSpPr>
          <p:nvPr/>
        </p:nvCxnSpPr>
        <p:spPr>
          <a:xfrm flipH="1" flipV="1">
            <a:off x="2985168" y="6067833"/>
            <a:ext cx="1949768" cy="289702"/>
          </a:xfrm>
          <a:prstGeom prst="straightConnector1">
            <a:avLst/>
          </a:prstGeom>
          <a:ln w="28575">
            <a:solidFill>
              <a:srgbClr val="5EB9E7"/>
            </a:solidFill>
            <a:headEnd w="med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8248A438-6063-C2E9-A94E-16EB57632F5B}"/>
              </a:ext>
            </a:extLst>
          </p:cNvPr>
          <p:cNvSpPr txBox="1">
            <a:spLocks/>
          </p:cNvSpPr>
          <p:nvPr/>
        </p:nvSpPr>
        <p:spPr>
          <a:xfrm>
            <a:off x="4565578" y="1389722"/>
            <a:ext cx="7183933" cy="5418588"/>
          </a:xfrm>
          <a:prstGeom prst="rect">
            <a:avLst/>
          </a:prstGeom>
          <a:ln>
            <a:noFill/>
          </a:ln>
        </p:spPr>
        <p:txBody>
          <a:bodyPr>
            <a:noAutofit/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it-IT" sz="2133" b="1" dirty="0">
                <a:cs typeface="Calibri"/>
              </a:rPr>
              <a:t>Tokamak convenzionale:</a:t>
            </a:r>
          </a:p>
          <a:p>
            <a:pPr marL="0" indent="0" algn="just">
              <a:buNone/>
            </a:pPr>
            <a:r>
              <a:rPr lang="it-IT" sz="2133" b="1" dirty="0">
                <a:solidFill>
                  <a:srgbClr val="EE2E96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superfici magnetiche del plasma toroidale</a:t>
            </a:r>
          </a:p>
          <a:p>
            <a:pPr marL="0" indent="0" algn="just">
              <a:buNone/>
            </a:pPr>
            <a:r>
              <a:rPr lang="it-IT" sz="2133" b="1" dirty="0">
                <a:solidFill>
                  <a:srgbClr val="000000"/>
                </a:solidFill>
                <a:cs typeface="Calibri"/>
              </a:rPr>
              <a:t>circondano un </a:t>
            </a:r>
            <a:r>
              <a:rPr lang="it-IT" sz="2133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“palo centrale metallico”</a:t>
            </a:r>
            <a:endParaRPr lang="it-IT" sz="2133" b="1" dirty="0">
              <a:solidFill>
                <a:srgbClr val="F66600"/>
              </a:solidFill>
              <a:effectLst>
                <a:outerShdw blurRad="50800" dist="38100" dir="3360000">
                  <a:srgbClr val="000000">
                    <a:alpha val="43000"/>
                  </a:srgbClr>
                </a:outerShdw>
              </a:effectLst>
              <a:cs typeface="Calibri"/>
            </a:endParaRPr>
          </a:p>
          <a:p>
            <a:pPr marL="0" indent="0" algn="just">
              <a:buNone/>
            </a:pPr>
            <a:r>
              <a:rPr lang="it-IT" sz="2133" b="1" i="1" dirty="0">
                <a:solidFill>
                  <a:srgbClr val="535353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…geometria toroidale della camera da vuoto</a:t>
            </a:r>
            <a:endParaRPr lang="it-IT" sz="2133" b="1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marL="0" indent="0" algn="just">
              <a:buNone/>
            </a:pPr>
            <a:endParaRPr lang="it-IT" sz="2133" b="1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  <a:p>
            <a:pPr algn="just"/>
            <a:r>
              <a:rPr lang="it-IT" sz="2133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PROTO-SPHERA</a:t>
            </a:r>
            <a:r>
              <a:rPr lang="it-IT" sz="2133" b="1" dirty="0">
                <a:solidFill>
                  <a:srgbClr val="000000"/>
                </a:solidFill>
                <a:cs typeface="Calibri"/>
              </a:rPr>
              <a:t>:</a:t>
            </a:r>
          </a:p>
          <a:p>
            <a:pPr marL="0" indent="0" algn="just">
              <a:buNone/>
            </a:pPr>
            <a:r>
              <a:rPr lang="it-IT" sz="2133" b="1" dirty="0">
                <a:solidFill>
                  <a:srgbClr val="EE2E96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superfici magnetiche del plasma toroidale</a:t>
            </a:r>
          </a:p>
          <a:p>
            <a:pPr marL="0" indent="0" algn="just">
              <a:buNone/>
            </a:pPr>
            <a:r>
              <a:rPr lang="it-IT" sz="2133" b="1" dirty="0">
                <a:solidFill>
                  <a:srgbClr val="000000"/>
                </a:solidFill>
                <a:cs typeface="Calibri"/>
              </a:rPr>
              <a:t>circondano un </a:t>
            </a:r>
            <a:r>
              <a:rPr lang="it-IT" sz="2133" b="1" dirty="0">
                <a:solidFill>
                  <a:srgbClr val="7A3469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“</a:t>
            </a:r>
            <a:r>
              <a:rPr lang="it-IT" sz="2133" b="1" dirty="0">
                <a:solidFill>
                  <a:srgbClr val="AA5C9C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palo centrale di plasma</a:t>
            </a:r>
            <a:r>
              <a:rPr lang="it-IT" sz="2133" b="1" dirty="0">
                <a:solidFill>
                  <a:srgbClr val="7A3469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”</a:t>
            </a:r>
            <a:endParaRPr lang="it-IT" sz="2133" b="1" dirty="0">
              <a:effectLst>
                <a:outerShdw blurRad="50800" dist="38100" dir="3360000">
                  <a:srgbClr val="000000">
                    <a:alpha val="43000"/>
                  </a:srgbClr>
                </a:outerShdw>
              </a:effectLst>
              <a:cs typeface="Calibri"/>
            </a:endParaRPr>
          </a:p>
          <a:p>
            <a:pPr marL="0" indent="0" algn="just">
              <a:buNone/>
            </a:pPr>
            <a:r>
              <a:rPr lang="it-IT" sz="2133" b="1" dirty="0">
                <a:solidFill>
                  <a:srgbClr val="F66600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sottili gambe di ritorno chiudono la</a:t>
            </a:r>
          </a:p>
          <a:p>
            <a:pPr marL="0" indent="0" algn="just">
              <a:buNone/>
            </a:pPr>
            <a:r>
              <a:rPr lang="it-IT" sz="2133" b="1" dirty="0">
                <a:solidFill>
                  <a:srgbClr val="F66600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corrente elettrica all’esterno (senza magneti toroidali)</a:t>
            </a:r>
          </a:p>
          <a:p>
            <a:pPr marL="0" indent="0" algn="just">
              <a:buNone/>
            </a:pPr>
            <a:r>
              <a:rPr lang="it-IT" sz="2667" b="1" i="1" dirty="0">
                <a:solidFill>
                  <a:srgbClr val="535353"/>
                </a:solidFill>
                <a:effectLst>
                  <a:outerShdw blurRad="50800" dist="38100" dir="3360000">
                    <a:srgbClr val="000000">
                      <a:alpha val="43000"/>
                    </a:srgbClr>
                  </a:outerShdw>
                </a:effectLst>
                <a:cs typeface="Calibri"/>
              </a:rPr>
              <a:t>…geometria cilindrica della camera da vuoto</a:t>
            </a:r>
            <a:endParaRPr lang="it-IT" sz="2667" b="1" dirty="0">
              <a:solidFill>
                <a:schemeClr val="accent6">
                  <a:lumMod val="75000"/>
                </a:schemeClr>
              </a:solidFill>
              <a:cs typeface="Calibri"/>
            </a:endParaRPr>
          </a:p>
        </p:txBody>
      </p:sp>
      <p:cxnSp>
        <p:nvCxnSpPr>
          <p:cNvPr id="23" name="Straight Arrow Connector 33">
            <a:extLst>
              <a:ext uri="{FF2B5EF4-FFF2-40B4-BE49-F238E27FC236}">
                <a16:creationId xmlns:a16="http://schemas.microsoft.com/office/drawing/2014/main" id="{0F57AC50-E840-F8F3-0306-4E6899AE0A2F}"/>
              </a:ext>
            </a:extLst>
          </p:cNvPr>
          <p:cNvCxnSpPr/>
          <p:nvPr/>
        </p:nvCxnSpPr>
        <p:spPr>
          <a:xfrm rot="10800000">
            <a:off x="793616" y="6151726"/>
            <a:ext cx="7450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34">
            <a:extLst>
              <a:ext uri="{FF2B5EF4-FFF2-40B4-BE49-F238E27FC236}">
                <a16:creationId xmlns:a16="http://schemas.microsoft.com/office/drawing/2014/main" id="{15B8AFB6-F30E-0B0D-A4B1-876B9E973267}"/>
              </a:ext>
            </a:extLst>
          </p:cNvPr>
          <p:cNvCxnSpPr/>
          <p:nvPr/>
        </p:nvCxnSpPr>
        <p:spPr>
          <a:xfrm flipV="1">
            <a:off x="2999029" y="6146652"/>
            <a:ext cx="777159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Curved Up Arrow 36">
            <a:extLst>
              <a:ext uri="{FF2B5EF4-FFF2-40B4-BE49-F238E27FC236}">
                <a16:creationId xmlns:a16="http://schemas.microsoft.com/office/drawing/2014/main" id="{01209482-5087-7D29-D1A7-798BF9B6320F}"/>
              </a:ext>
            </a:extLst>
          </p:cNvPr>
          <p:cNvSpPr/>
          <p:nvPr/>
        </p:nvSpPr>
        <p:spPr>
          <a:xfrm>
            <a:off x="1466100" y="2565088"/>
            <a:ext cx="1685329" cy="292421"/>
          </a:xfrm>
          <a:prstGeom prst="curvedUpArrow">
            <a:avLst/>
          </a:prstGeom>
          <a:solidFill>
            <a:srgbClr val="EE2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26" name="Straight Arrow Connector 37">
            <a:extLst>
              <a:ext uri="{FF2B5EF4-FFF2-40B4-BE49-F238E27FC236}">
                <a16:creationId xmlns:a16="http://schemas.microsoft.com/office/drawing/2014/main" id="{5FC4C1CE-F213-ABEE-2019-8ED93BD72A8B}"/>
              </a:ext>
            </a:extLst>
          </p:cNvPr>
          <p:cNvCxnSpPr/>
          <p:nvPr/>
        </p:nvCxnSpPr>
        <p:spPr>
          <a:xfrm rot="5400000" flipH="1" flipV="1">
            <a:off x="4006903" y="5132774"/>
            <a:ext cx="8466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urved Up Arrow 44">
            <a:extLst>
              <a:ext uri="{FF2B5EF4-FFF2-40B4-BE49-F238E27FC236}">
                <a16:creationId xmlns:a16="http://schemas.microsoft.com/office/drawing/2014/main" id="{DCA116EF-4628-D4BF-6412-0DF24C3FD733}"/>
              </a:ext>
            </a:extLst>
          </p:cNvPr>
          <p:cNvSpPr/>
          <p:nvPr/>
        </p:nvSpPr>
        <p:spPr>
          <a:xfrm>
            <a:off x="1519704" y="5109747"/>
            <a:ext cx="1597859" cy="225492"/>
          </a:xfrm>
          <a:prstGeom prst="curvedUpArrow">
            <a:avLst/>
          </a:prstGeom>
          <a:solidFill>
            <a:srgbClr val="EE2E9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2400" dirty="0">
              <a:solidFill>
                <a:schemeClr val="tx1"/>
              </a:solidFill>
            </a:endParaRPr>
          </a:p>
        </p:txBody>
      </p:sp>
      <p:cxnSp>
        <p:nvCxnSpPr>
          <p:cNvPr id="28" name="Straight Arrow Connector 45">
            <a:extLst>
              <a:ext uri="{FF2B5EF4-FFF2-40B4-BE49-F238E27FC236}">
                <a16:creationId xmlns:a16="http://schemas.microsoft.com/office/drawing/2014/main" id="{E2285646-A622-98C7-7912-091472CC996B}"/>
              </a:ext>
            </a:extLst>
          </p:cNvPr>
          <p:cNvCxnSpPr/>
          <p:nvPr/>
        </p:nvCxnSpPr>
        <p:spPr>
          <a:xfrm rot="10800000">
            <a:off x="878283" y="3722772"/>
            <a:ext cx="745067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46">
            <a:extLst>
              <a:ext uri="{FF2B5EF4-FFF2-40B4-BE49-F238E27FC236}">
                <a16:creationId xmlns:a16="http://schemas.microsoft.com/office/drawing/2014/main" id="{D9DAB1DE-FEBD-C7B6-CD23-F53B34916870}"/>
              </a:ext>
            </a:extLst>
          </p:cNvPr>
          <p:cNvCxnSpPr/>
          <p:nvPr/>
        </p:nvCxnSpPr>
        <p:spPr>
          <a:xfrm flipV="1">
            <a:off x="2985167" y="3729124"/>
            <a:ext cx="777159" cy="2117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582487" y="6705600"/>
            <a:ext cx="246286" cy="369332"/>
          </a:xfrm>
          <a:prstGeom prst="rect">
            <a:avLst/>
          </a:prstGeom>
        </p:spPr>
        <p:txBody>
          <a:bodyPr vert="horz" wrap="none" lIns="121920" tIns="0" rIns="121920" bIns="0" rtlCol="0">
            <a:spAutoFit/>
          </a:bodyPr>
          <a:lstStyle/>
          <a:p>
            <a:endParaRPr lang="en-GB" sz="2400" dirty="0"/>
          </a:p>
        </p:txBody>
      </p:sp>
      <p:sp>
        <p:nvSpPr>
          <p:cNvPr id="4" name="Rettangolo 3"/>
          <p:cNvSpPr/>
          <p:nvPr/>
        </p:nvSpPr>
        <p:spPr>
          <a:xfrm>
            <a:off x="2017222" y="6538915"/>
            <a:ext cx="9506797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1467" dirty="0">
                <a:solidFill>
                  <a:prstClr val="black">
                    <a:tint val="75000"/>
                  </a:prstClr>
                </a:solidFill>
              </a:rPr>
              <a:t>Marco Ciotti –Lincei, 18/10/24- Protosphera</a:t>
            </a:r>
          </a:p>
        </p:txBody>
      </p:sp>
      <p:pic>
        <p:nvPicPr>
          <p:cNvPr id="31" name="Immagin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0020" y="0"/>
            <a:ext cx="4191981" cy="18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0390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Box 9">
            <a:extLst>
              <a:ext uri="{FF2B5EF4-FFF2-40B4-BE49-F238E27FC236}">
                <a16:creationId xmlns:a16="http://schemas.microsoft.com/office/drawing/2014/main" id="{CEE3BB0F-F372-FE9D-56D5-15D861D0A3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5548" y="0"/>
            <a:ext cx="4166573" cy="706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00" tIns="45700" rIns="91400" bIns="45700">
            <a:spAutoFit/>
          </a:bodyPr>
          <a:lstStyle/>
          <a:p>
            <a:r>
              <a:rPr lang="en-US" altLang="it-IT" sz="3990" b="1">
                <a:solidFill>
                  <a:srgbClr val="0000FF"/>
                </a:solidFill>
              </a:rPr>
              <a:t>The DTT proposal</a:t>
            </a:r>
          </a:p>
        </p:txBody>
      </p:sp>
      <p:pic>
        <p:nvPicPr>
          <p:cNvPr id="120834" name="Immagine 2">
            <a:extLst>
              <a:ext uri="{FF2B5EF4-FFF2-40B4-BE49-F238E27FC236}">
                <a16:creationId xmlns:a16="http://schemas.microsoft.com/office/drawing/2014/main" id="{D46A79F5-ECE0-9C60-BC99-A6B0F031C0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91" t="12628" r="30502" b="9663"/>
          <a:stretch>
            <a:fillRect/>
          </a:stretch>
        </p:blipFill>
        <p:spPr bwMode="auto">
          <a:xfrm>
            <a:off x="3549420" y="791770"/>
            <a:ext cx="4183221" cy="407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5" name="Picture 9" descr="C:\Users\Giuseppe Ramogida\Documents\loghiDTT.png">
            <a:extLst>
              <a:ext uri="{FF2B5EF4-FFF2-40B4-BE49-F238E27FC236}">
                <a16:creationId xmlns:a16="http://schemas.microsoft.com/office/drawing/2014/main" id="{A5B520FC-894B-C9D4-F8CA-1AB7B431B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902" y="39997803"/>
            <a:ext cx="27930083" cy="1839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35" descr="C:\Users\Giuseppe Ramogida\Documents\loghiDTT.png">
            <a:extLst>
              <a:ext uri="{FF2B5EF4-FFF2-40B4-BE49-F238E27FC236}">
                <a16:creationId xmlns:a16="http://schemas.microsoft.com/office/drawing/2014/main" id="{B652D961-0353-1F99-822F-430D2DD28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51576"/>
          <a:stretch>
            <a:fillRect/>
          </a:stretch>
        </p:blipFill>
        <p:spPr bwMode="auto">
          <a:xfrm>
            <a:off x="2269685" y="4743306"/>
            <a:ext cx="7652630" cy="1040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36" descr="C:\Users\Giuseppe Ramogida\Documents\loghiDTT.png">
            <a:extLst>
              <a:ext uri="{FF2B5EF4-FFF2-40B4-BE49-F238E27FC236}">
                <a16:creationId xmlns:a16="http://schemas.microsoft.com/office/drawing/2014/main" id="{45E051A4-C27F-4AAA-1453-0140DF97A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93" r="-1025"/>
          <a:stretch>
            <a:fillRect/>
          </a:stretch>
        </p:blipFill>
        <p:spPr bwMode="auto">
          <a:xfrm>
            <a:off x="2574149" y="5784099"/>
            <a:ext cx="7043702" cy="107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8" name="Rettangolo 1">
            <a:extLst>
              <a:ext uri="{FF2B5EF4-FFF2-40B4-BE49-F238E27FC236}">
                <a16:creationId xmlns:a16="http://schemas.microsoft.com/office/drawing/2014/main" id="{B5A64748-1433-0EFE-3E49-99AAB072C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59017" y="947222"/>
            <a:ext cx="3453752" cy="2046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it-IT" altLang="it-IT" sz="2539" b="1" dirty="0" err="1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Superconducting</a:t>
            </a:r>
            <a:r>
              <a:rPr lang="it-IT" altLang="it-IT" sz="2539" b="1" dirty="0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tokamak</a:t>
            </a:r>
          </a:p>
          <a:p>
            <a:r>
              <a:rPr lang="it-IT" altLang="it-IT" sz="2539" b="1" dirty="0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Under </a:t>
            </a:r>
            <a:r>
              <a:rPr lang="it-IT" altLang="it-IT" sz="2539" b="1" dirty="0" err="1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construction</a:t>
            </a:r>
            <a:r>
              <a:rPr lang="it-IT" altLang="it-IT" sz="2539" b="1" dirty="0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</a:t>
            </a:r>
            <a:r>
              <a:rPr lang="it-IT" altLang="it-IT" sz="2539" b="1" dirty="0" err="1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at</a:t>
            </a:r>
            <a:r>
              <a:rPr lang="it-IT" altLang="it-IT" sz="2539" b="1" dirty="0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ENEA Labs, in </a:t>
            </a:r>
          </a:p>
          <a:p>
            <a:r>
              <a:rPr lang="it-IT" altLang="it-IT" sz="2539" b="1" dirty="0">
                <a:solidFill>
                  <a:srgbClr val="333333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Frascati</a:t>
            </a:r>
          </a:p>
        </p:txBody>
      </p:sp>
      <p:sp>
        <p:nvSpPr>
          <p:cNvPr id="120839" name="Rettangolo 2">
            <a:extLst>
              <a:ext uri="{FF2B5EF4-FFF2-40B4-BE49-F238E27FC236}">
                <a16:creationId xmlns:a16="http://schemas.microsoft.com/office/drawing/2014/main" id="{F6E3E826-938E-FEFC-0A1F-D535C4E4F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4652" y="2071509"/>
            <a:ext cx="2465790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1pPr>
            <a:lvl2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2pPr>
            <a:lvl3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3pPr>
            <a:lvl4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4pPr>
            <a:lvl5pPr defTabSz="354013"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5pPr>
            <a:lvl6pPr marL="25146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6pPr>
            <a:lvl7pPr marL="29718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7pPr>
            <a:lvl8pPr marL="34290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8pPr>
            <a:lvl9pPr marL="3886200" indent="-228600" defTabSz="3540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SimSun" panose="02010600030101010101" pitchFamily="2" charset="-122"/>
              </a:defRPr>
            </a:lvl9pPr>
          </a:lstStyle>
          <a:p>
            <a:r>
              <a:rPr lang="en-GB" altLang="it-IT" sz="272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First plasma expected </a:t>
            </a:r>
          </a:p>
          <a:p>
            <a:r>
              <a:rPr lang="en-GB" altLang="it-IT" sz="2720" b="1" dirty="0">
                <a:solidFill>
                  <a:srgbClr val="C00000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  <a:sym typeface="Helvetica Neue" panose="02000503000000020004" pitchFamily="2" charset="0"/>
              </a:rPr>
              <a:t> 2032 </a:t>
            </a:r>
          </a:p>
        </p:txBody>
      </p:sp>
    </p:spTree>
    <p:extLst>
      <p:ext uri="{BB962C8B-B14F-4D97-AF65-F5344CB8AC3E}">
        <p14:creationId xmlns:p14="http://schemas.microsoft.com/office/powerpoint/2010/main" val="633295520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719477-928C-7C5B-DF31-AE98AF209C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1FDDBB-512A-6D99-186A-684318B9D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101600"/>
            <a:ext cx="5142814" cy="990600"/>
          </a:xfrm>
        </p:spPr>
        <p:txBody>
          <a:bodyPr>
            <a:normAutofit/>
          </a:bodyPr>
          <a:lstStyle/>
          <a:p>
            <a:r>
              <a:rPr lang="it-IT" b="1" kern="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Conclusioni generali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09E47DF-340F-68E6-A571-9017F892C8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85236"/>
            <a:ext cx="12068432" cy="5971164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Madre Natura abbia scritto le proprie regole prevedendo la possibilità per l’umanità di avere produzione industriale di energia da fusione nucleare sulla terra, ad oggi, non è </a:t>
            </a:r>
            <a:r>
              <a:rPr lang="it-IT" sz="1800" dirty="0">
                <a:solidFill>
                  <a:srgbClr val="333333"/>
                </a:solidFill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dato sapere</a:t>
            </a:r>
          </a:p>
          <a:p>
            <a:r>
              <a:rPr lang="it-IT" sz="1800" dirty="0">
                <a:solidFill>
                  <a:srgbClr val="333333"/>
                </a:solidFill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 poi ciò possa avvenire in ciambelle cave mediante confinamento magnetico o in pasticche compresse da radiazione, non è noto</a:t>
            </a: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t-IT" sz="1800" b="1" dirty="0">
                <a:solidFill>
                  <a:srgbClr val="333333"/>
                </a:solidFill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Bisogna dimostrare che è possibile accendere un plasma e mantenerlo acceso per periodi molto lunghi; 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Servono  esperimenti per provare a riuscire a capire quali possano essere i parametri di un plasma potenzialmente idoneo a produrre energia in grandi quantità, in modo stabile sicuro ed efficiente</a:t>
            </a:r>
          </a:p>
          <a:p>
            <a:r>
              <a:rPr lang="it-IT" sz="18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trizio non esiste, il suo reperimento è particolarmente difficoltoso, è </a:t>
            </a:r>
            <a:r>
              <a:rPr lang="it-IT" sz="1800" b="1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radiottivo</a:t>
            </a:r>
            <a:r>
              <a:rPr lang="it-IT" sz="18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difficilmente maneggiabile</a:t>
            </a:r>
          </a:p>
          <a:p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blanket è un componente complesso , costoso poco durevole, intrinsecamente poco efficiente e il cui funzionamento è da dimostrare</a:t>
            </a:r>
          </a:p>
          <a:p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il divertore sia idoneo ad </a:t>
            </a:r>
            <a:r>
              <a:rPr lang="it-IT" sz="1800" b="1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espellere le ceneri della reazione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ovvero l’elio in modo compatibile con il mantenimento del cuscino di gas necessario ad evitare il contatto diretto del plasma con il divertore (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detachment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, con l’asportazione delle impurezze, con il bilancio del </a:t>
            </a:r>
            <a:r>
              <a:rPr lang="it-IT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deuterio e del trizio,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stato verificato</a:t>
            </a:r>
          </a:p>
          <a:p>
            <a:r>
              <a:rPr lang="it-IT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carichi termici sul divertore non sono sostenibili</a:t>
            </a:r>
            <a:endParaRPr lang="it-IT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Seri problemi di sicurezza e licensing si affronteranno con il crescere della potenza delle macchine</a:t>
            </a:r>
          </a:p>
          <a:p>
            <a:r>
              <a:rPr lang="it-IT" sz="18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complicazione è tale da far dubitare su una accettabile grado di affidabilità</a:t>
            </a:r>
            <a:endParaRPr lang="it-IT" sz="18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1290440031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92226-023B-0FAC-372A-7C6F09828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D6969E-58D7-8689-7EFF-8F3B6B02E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101600"/>
            <a:ext cx="5810078" cy="990600"/>
          </a:xfrm>
        </p:spPr>
        <p:txBody>
          <a:bodyPr>
            <a:normAutofit/>
          </a:bodyPr>
          <a:lstStyle/>
          <a:p>
            <a:r>
              <a:rPr lang="it-IT" b="1" kern="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Conclusioni generali 2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E80040-174D-79E6-4616-5129D9FBD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568" y="1092200"/>
            <a:ext cx="12068432" cy="4523154"/>
          </a:xfrm>
        </p:spPr>
        <p:txBody>
          <a:bodyPr>
            <a:noAutofit/>
          </a:bodyPr>
          <a:lstStyle/>
          <a:p>
            <a:r>
              <a:rPr lang="it-IT" sz="17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materiali ad oggi non sono stati provati alle fluenze di neutroni previste, che ne esistano di idonei non è dato sapere</a:t>
            </a:r>
          </a:p>
          <a:p>
            <a:r>
              <a:rPr lang="it-IT" sz="17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costo di un tokamak ad oggi è concettualmente  neanche confrontabile con la produzione di energia elettrica da fissione</a:t>
            </a:r>
          </a:p>
          <a:p>
            <a:r>
              <a:rPr lang="it-IT" sz="17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L’efficienza globale dell’impianto deve essere notevolmente aumentata, ad oggi sembrerebbe in forse la produzione netta di energia in quantità accettabili con l’investimento necessario, questo sembra contrastare con l’uso della criogenia</a:t>
            </a:r>
          </a:p>
          <a:p>
            <a:r>
              <a:rPr lang="it-IT" sz="17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Qualunque previsione sui tempi si è rivelata sempre sbagliata</a:t>
            </a:r>
          </a:p>
          <a:p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Una eccessiva esaltazione di risultati modesti e banalizzazione di una sfida enormemente complessa non giova alla credibilità della comunità scientifica: gli scienziati si devono distinguere per una informazione corretta e realistica</a:t>
            </a:r>
          </a:p>
          <a:p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grande flusso di soldi in arrivo è benvenuto e può, nell’immediato portare a dei benefici, ma potrebbe essere nel medio termine un boomerang</a:t>
            </a:r>
          </a:p>
          <a:p>
            <a:r>
              <a:rPr lang="it-IT" sz="32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corsa verso la fusione è una maratona, che va corsa a passo di marcia, tenendo sempre un piede per terra</a:t>
            </a:r>
          </a:p>
          <a:p>
            <a:endParaRPr lang="it-IT" sz="1700" b="1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sz="1700" dirty="0"/>
          </a:p>
        </p:txBody>
      </p:sp>
    </p:spTree>
    <p:extLst>
      <p:ext uri="{BB962C8B-B14F-4D97-AF65-F5344CB8AC3E}">
        <p14:creationId xmlns:p14="http://schemas.microsoft.com/office/powerpoint/2010/main" val="175621927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AE22B2-CAB5-C734-A9A6-3777B6AAE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8000" dirty="0"/>
              <a:t>Commenti benvenuti</a:t>
            </a:r>
          </a:p>
          <a:p>
            <a:pPr marL="0" indent="0" algn="ctr">
              <a:buNone/>
            </a:pPr>
            <a:endParaRPr lang="it-IT" sz="8000" dirty="0"/>
          </a:p>
          <a:p>
            <a:pPr marL="0" indent="0" algn="ctr">
              <a:buNone/>
            </a:pPr>
            <a:r>
              <a:rPr lang="it-IT" sz="8000" dirty="0"/>
              <a:t>Grazie</a:t>
            </a:r>
          </a:p>
        </p:txBody>
      </p:sp>
    </p:spTree>
    <p:extLst>
      <p:ext uri="{BB962C8B-B14F-4D97-AF65-F5344CB8AC3E}">
        <p14:creationId xmlns:p14="http://schemas.microsoft.com/office/powerpoint/2010/main" val="1835353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D1B3C7-EDE6-6665-1799-8BBC68E8AC90}"/>
              </a:ext>
            </a:extLst>
          </p:cNvPr>
          <p:cNvSpPr txBox="1"/>
          <p:nvPr/>
        </p:nvSpPr>
        <p:spPr>
          <a:xfrm>
            <a:off x="1939849" y="228840"/>
            <a:ext cx="714242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Macchine a confinamento magnetico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8699196-9BD1-5FF8-0CD9-065B28F332F0}"/>
              </a:ext>
            </a:extLst>
          </p:cNvPr>
          <p:cNvSpPr/>
          <p:nvPr/>
        </p:nvSpPr>
        <p:spPr>
          <a:xfrm>
            <a:off x="1939848" y="978544"/>
            <a:ext cx="8833976" cy="46340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DD69C-B95D-7E01-FF2B-EE9571555952}"/>
              </a:ext>
            </a:extLst>
          </p:cNvPr>
          <p:cNvSpPr txBox="1"/>
          <p:nvPr/>
        </p:nvSpPr>
        <p:spPr>
          <a:xfrm>
            <a:off x="3214460" y="3446759"/>
            <a:ext cx="1344855" cy="192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+mj-lt"/>
              </a:rPr>
              <a:t>JET</a:t>
            </a:r>
          </a:p>
          <a:p>
            <a:pPr algn="ctr"/>
            <a:r>
              <a:rPr lang="en-GB" sz="1600" b="1" dirty="0">
                <a:latin typeface="+mj-lt"/>
              </a:rPr>
              <a:t>1983</a:t>
            </a: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Q ≈ 0.3</a:t>
            </a:r>
            <a:endParaRPr lang="en-GB" sz="1600" b="1" baseline="30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R</a:t>
            </a:r>
            <a:r>
              <a:rPr lang="en-GB" sz="1600" b="1" baseline="-25000" dirty="0">
                <a:solidFill>
                  <a:srgbClr val="0000FF"/>
                </a:solidFill>
                <a:latin typeface="+mj-lt"/>
              </a:rPr>
              <a:t>0</a:t>
            </a:r>
            <a:r>
              <a:rPr lang="en-GB" sz="1600" b="1" dirty="0">
                <a:solidFill>
                  <a:srgbClr val="0000FF"/>
                </a:solidFill>
                <a:latin typeface="+mj-lt"/>
              </a:rPr>
              <a:t> = 3 m</a:t>
            </a:r>
          </a:p>
          <a:p>
            <a:pPr algn="ctr"/>
            <a:r>
              <a:rPr lang="en-GB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GB" sz="1600" b="1" baseline="-25000" dirty="0" err="1">
                <a:solidFill>
                  <a:srgbClr val="FF0000"/>
                </a:solidFill>
                <a:latin typeface="+mj-lt"/>
              </a:rPr>
              <a:t>E</a:t>
            </a:r>
            <a:r>
              <a:rPr lang="en-GB" sz="1600" b="1" baseline="-25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 = 1.2 s</a:t>
            </a:r>
          </a:p>
          <a:p>
            <a:pPr algn="ctr"/>
            <a:r>
              <a:rPr lang="en-GB" sz="1600" b="1" dirty="0" err="1">
                <a:latin typeface="+mj-lt"/>
              </a:rPr>
              <a:t>V</a:t>
            </a:r>
            <a:r>
              <a:rPr lang="en-GB" sz="1600" b="1" baseline="-25000" dirty="0" err="1">
                <a:latin typeface="+mj-lt"/>
              </a:rPr>
              <a:t>p</a:t>
            </a:r>
            <a:r>
              <a:rPr lang="en-GB" sz="1600" b="1" dirty="0">
                <a:latin typeface="+mj-lt"/>
              </a:rPr>
              <a:t> = 80 m</a:t>
            </a:r>
            <a:r>
              <a:rPr lang="en-GB" sz="1600" b="1" baseline="30000" dirty="0">
                <a:latin typeface="+mj-lt"/>
              </a:rPr>
              <a:t>3</a:t>
            </a:r>
          </a:p>
          <a:p>
            <a:pPr algn="ctr"/>
            <a:r>
              <a:rPr lang="en-GB" sz="1600" b="1" dirty="0" err="1">
                <a:latin typeface="+mj-lt"/>
              </a:rPr>
              <a:t>P</a:t>
            </a:r>
            <a:r>
              <a:rPr lang="en-GB" sz="1600" b="1" baseline="-25000" dirty="0" err="1">
                <a:latin typeface="+mj-lt"/>
              </a:rPr>
              <a:t>th</a:t>
            </a:r>
            <a:r>
              <a:rPr lang="en-GB" sz="1600" b="1" dirty="0">
                <a:latin typeface="+mj-lt"/>
              </a:rPr>
              <a:t> ≈ 16 </a:t>
            </a:r>
            <a:r>
              <a:rPr lang="en-GB" sz="1600" b="1" dirty="0" err="1">
                <a:latin typeface="+mj-lt"/>
              </a:rPr>
              <a:t>MW</a:t>
            </a:r>
            <a:r>
              <a:rPr lang="en-GB" sz="1600" b="1" baseline="-25000" dirty="0" err="1">
                <a:latin typeface="+mj-lt"/>
              </a:rPr>
              <a:t>th</a:t>
            </a:r>
            <a:endParaRPr lang="en-GB" sz="1600" b="1" baseline="-25000" dirty="0">
              <a:latin typeface="+mj-lt"/>
            </a:endParaRPr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9DD839BF-6391-A255-3FCA-E6E15CB121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603" y="2075122"/>
            <a:ext cx="1260000" cy="1260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2B3DCE44-996F-AF69-D62B-53274D58C0AB}"/>
              </a:ext>
            </a:extLst>
          </p:cNvPr>
          <p:cNvGrpSpPr>
            <a:grpSpLocks noChangeAspect="1"/>
          </p:cNvGrpSpPr>
          <p:nvPr/>
        </p:nvGrpSpPr>
        <p:grpSpPr>
          <a:xfrm>
            <a:off x="4782281" y="1252222"/>
            <a:ext cx="2584784" cy="2658480"/>
            <a:chOff x="4577704" y="2409299"/>
            <a:chExt cx="3446292" cy="3544551"/>
          </a:xfrm>
          <a:solidFill>
            <a:schemeClr val="bg1"/>
          </a:solidFill>
          <a:effectLst/>
        </p:grpSpPr>
        <p:pic>
          <p:nvPicPr>
            <p:cNvPr id="27" name="Image" descr="Image">
              <a:extLst>
                <a:ext uri="{FF2B5EF4-FFF2-40B4-BE49-F238E27FC236}">
                  <a16:creationId xmlns:a16="http://schemas.microsoft.com/office/drawing/2014/main" id="{903D7DBC-337E-5845-DDA8-9C8B731B7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7704" y="2409299"/>
              <a:ext cx="3405663" cy="3540848"/>
            </a:xfrm>
            <a:prstGeom prst="rect">
              <a:avLst/>
            </a:prstGeom>
            <a:grpFill/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30DF064-3512-730B-9503-A27508750B5D}"/>
                </a:ext>
              </a:extLst>
            </p:cNvPr>
            <p:cNvSpPr/>
            <p:nvPr/>
          </p:nvSpPr>
          <p:spPr>
            <a:xfrm>
              <a:off x="4809583" y="5274044"/>
              <a:ext cx="3214413" cy="679806"/>
            </a:xfrm>
            <a:prstGeom prst="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4191DC47-F795-D462-732C-E856C6EF54DE}"/>
              </a:ext>
            </a:extLst>
          </p:cNvPr>
          <p:cNvSpPr txBox="1"/>
          <p:nvPr/>
        </p:nvSpPr>
        <p:spPr>
          <a:xfrm>
            <a:off x="7907668" y="3133803"/>
            <a:ext cx="2639377" cy="24776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+mj-lt"/>
              </a:rPr>
              <a:t>DEMO</a:t>
            </a:r>
          </a:p>
          <a:p>
            <a:pPr algn="ctr"/>
            <a:r>
              <a:rPr lang="en-GB" sz="1600" b="1" dirty="0">
                <a:latin typeface="+mj-lt"/>
              </a:rPr>
              <a:t>&gt;20??</a:t>
            </a: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Q ≈ 25</a:t>
            </a:r>
            <a:endParaRPr lang="en-GB" sz="1600" b="1" baseline="30000" dirty="0">
              <a:solidFill>
                <a:srgbClr val="0000FF"/>
              </a:solidFill>
              <a:latin typeface="+mj-lt"/>
            </a:endParaRP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R</a:t>
            </a:r>
            <a:r>
              <a:rPr lang="en-GB" sz="1600" b="1" baseline="-25000" dirty="0">
                <a:solidFill>
                  <a:srgbClr val="0000FF"/>
                </a:solidFill>
                <a:latin typeface="+mj-lt"/>
              </a:rPr>
              <a:t>0</a:t>
            </a:r>
            <a:r>
              <a:rPr lang="en-GB" sz="1600" b="1" dirty="0">
                <a:solidFill>
                  <a:srgbClr val="0000FF"/>
                </a:solidFill>
                <a:latin typeface="+mj-lt"/>
              </a:rPr>
              <a:t> = 7-10 m</a:t>
            </a:r>
          </a:p>
          <a:p>
            <a:pPr algn="ctr"/>
            <a:r>
              <a:rPr lang="en-GB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GB" sz="1600" b="1" baseline="-25000" dirty="0" err="1">
                <a:solidFill>
                  <a:srgbClr val="FF0000"/>
                </a:solidFill>
                <a:latin typeface="+mj-lt"/>
              </a:rPr>
              <a:t>E</a:t>
            </a:r>
            <a:r>
              <a:rPr lang="en-GB" sz="1600" b="1" baseline="-25000" dirty="0">
                <a:solidFill>
                  <a:srgbClr val="FF0000"/>
                </a:solidFill>
                <a:latin typeface="+mj-lt"/>
              </a:rPr>
              <a:t> &gt;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 4 s</a:t>
            </a:r>
            <a:endParaRPr lang="en-GB" sz="1600" b="1" dirty="0">
              <a:latin typeface="+mj-lt"/>
            </a:endParaRPr>
          </a:p>
          <a:p>
            <a:pPr algn="ctr"/>
            <a:r>
              <a:rPr lang="en-GB" sz="1600" b="1" dirty="0" err="1">
                <a:latin typeface="+mj-lt"/>
              </a:rPr>
              <a:t>V</a:t>
            </a:r>
            <a:r>
              <a:rPr lang="en-GB" sz="1600" b="1" baseline="-25000" dirty="0" err="1">
                <a:latin typeface="+mj-lt"/>
              </a:rPr>
              <a:t>p</a:t>
            </a:r>
            <a:r>
              <a:rPr lang="en-GB" sz="1600" b="1" dirty="0">
                <a:latin typeface="+mj-lt"/>
              </a:rPr>
              <a:t> = 2500 m</a:t>
            </a:r>
            <a:r>
              <a:rPr lang="en-GB" sz="1600" b="1" baseline="30000" dirty="0">
                <a:latin typeface="+mj-lt"/>
              </a:rPr>
              <a:t>3</a:t>
            </a:r>
          </a:p>
          <a:p>
            <a:pPr algn="ctr"/>
            <a:r>
              <a:rPr lang="en-GB" sz="2800" b="1" dirty="0" err="1">
                <a:highlight>
                  <a:srgbClr val="00FF00"/>
                </a:highlight>
                <a:latin typeface="+mj-lt"/>
              </a:rPr>
              <a:t>P</a:t>
            </a:r>
            <a:r>
              <a:rPr lang="en-GB" sz="2800" b="1" baseline="-25000" dirty="0" err="1">
                <a:highlight>
                  <a:srgbClr val="00FF00"/>
                </a:highlight>
                <a:latin typeface="+mj-lt"/>
              </a:rPr>
              <a:t>th</a:t>
            </a:r>
            <a:r>
              <a:rPr lang="en-GB" sz="2800" b="1" dirty="0">
                <a:highlight>
                  <a:srgbClr val="00FF00"/>
                </a:highlight>
                <a:latin typeface="+mj-lt"/>
              </a:rPr>
              <a:t> ≈ 1650MWth</a:t>
            </a:r>
          </a:p>
          <a:p>
            <a:pPr algn="ctr"/>
            <a:r>
              <a:rPr lang="en-GB" sz="3600" b="1" baseline="-25000" dirty="0">
                <a:highlight>
                  <a:srgbClr val="FF0000"/>
                </a:highlight>
                <a:latin typeface="+mj-lt"/>
              </a:rPr>
              <a:t>350 MWe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A7BBA3B-08B4-70C2-E869-83C83DFE936A}"/>
              </a:ext>
            </a:extLst>
          </p:cNvPr>
          <p:cNvSpPr/>
          <p:nvPr/>
        </p:nvSpPr>
        <p:spPr>
          <a:xfrm>
            <a:off x="7127461" y="1053887"/>
            <a:ext cx="274789" cy="2712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7878BD2-4EBB-B357-74DB-0082132E8312}"/>
              </a:ext>
            </a:extLst>
          </p:cNvPr>
          <p:cNvSpPr/>
          <p:nvPr/>
        </p:nvSpPr>
        <p:spPr>
          <a:xfrm rot="16200000">
            <a:off x="5764847" y="2489248"/>
            <a:ext cx="274789" cy="27122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B1730CC-2E3D-29CB-00D5-33A944D40D3A}"/>
              </a:ext>
            </a:extLst>
          </p:cNvPr>
          <p:cNvSpPr txBox="1"/>
          <p:nvPr/>
        </p:nvSpPr>
        <p:spPr>
          <a:xfrm>
            <a:off x="5126313" y="3450673"/>
            <a:ext cx="1535998" cy="1923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b="1" dirty="0">
                <a:solidFill>
                  <a:srgbClr val="FF0000"/>
                </a:solidFill>
                <a:latin typeface="+mj-lt"/>
              </a:rPr>
              <a:t>ITER</a:t>
            </a:r>
          </a:p>
          <a:p>
            <a:pPr algn="ctr"/>
            <a:r>
              <a:rPr lang="en-GB" sz="1600" b="1" dirty="0">
                <a:latin typeface="+mj-lt"/>
              </a:rPr>
              <a:t>&gt;2035</a:t>
            </a: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Q ≈ 10 </a:t>
            </a:r>
            <a:r>
              <a:rPr lang="en-GB" sz="1600" b="1" dirty="0" err="1">
                <a:solidFill>
                  <a:srgbClr val="FF0000"/>
                </a:solidFill>
                <a:latin typeface="+mj-lt"/>
              </a:rPr>
              <a:t>nel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 2044</a:t>
            </a:r>
            <a:endParaRPr lang="en-GB" sz="1600" b="1" baseline="30000" dirty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en-GB" sz="1600" b="1" dirty="0">
                <a:solidFill>
                  <a:srgbClr val="0000FF"/>
                </a:solidFill>
                <a:latin typeface="+mj-lt"/>
              </a:rPr>
              <a:t>R</a:t>
            </a:r>
            <a:r>
              <a:rPr lang="en-GB" sz="1600" b="1" baseline="-25000" dirty="0">
                <a:solidFill>
                  <a:srgbClr val="0000FF"/>
                </a:solidFill>
                <a:latin typeface="+mj-lt"/>
              </a:rPr>
              <a:t>0</a:t>
            </a:r>
            <a:r>
              <a:rPr lang="en-GB" sz="1600" b="1" dirty="0">
                <a:solidFill>
                  <a:srgbClr val="0000FF"/>
                </a:solidFill>
                <a:latin typeface="+mj-lt"/>
              </a:rPr>
              <a:t> = 6.2 m</a:t>
            </a:r>
          </a:p>
          <a:p>
            <a:pPr algn="ctr"/>
            <a:r>
              <a:rPr lang="en-GB" sz="1600" b="1" dirty="0" err="1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GB" sz="1600" b="1" baseline="-25000" dirty="0" err="1">
                <a:solidFill>
                  <a:srgbClr val="FF0000"/>
                </a:solidFill>
                <a:latin typeface="+mj-lt"/>
              </a:rPr>
              <a:t>E</a:t>
            </a:r>
            <a:r>
              <a:rPr lang="en-GB" sz="1600" b="1" baseline="-250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 = 3.7 s</a:t>
            </a:r>
          </a:p>
          <a:p>
            <a:pPr algn="ctr"/>
            <a:r>
              <a:rPr lang="en-GB" sz="1600" b="1" dirty="0" err="1">
                <a:latin typeface="+mj-lt"/>
              </a:rPr>
              <a:t>V</a:t>
            </a:r>
            <a:r>
              <a:rPr lang="en-GB" sz="1600" b="1" baseline="-25000" dirty="0" err="1">
                <a:latin typeface="+mj-lt"/>
              </a:rPr>
              <a:t>p</a:t>
            </a:r>
            <a:r>
              <a:rPr lang="en-GB" sz="1600" b="1" dirty="0">
                <a:latin typeface="+mj-lt"/>
              </a:rPr>
              <a:t> = 800 m</a:t>
            </a:r>
            <a:r>
              <a:rPr lang="en-GB" sz="1600" b="1" baseline="30000" dirty="0">
                <a:latin typeface="+mj-lt"/>
              </a:rPr>
              <a:t>3</a:t>
            </a:r>
          </a:p>
          <a:p>
            <a:pPr algn="ctr"/>
            <a:r>
              <a:rPr lang="en-GB" sz="1600" b="1" dirty="0" err="1">
                <a:latin typeface="+mj-lt"/>
              </a:rPr>
              <a:t>P</a:t>
            </a:r>
            <a:r>
              <a:rPr lang="en-GB" sz="1600" b="1" baseline="-25000" dirty="0" err="1">
                <a:latin typeface="+mj-lt"/>
              </a:rPr>
              <a:t>th</a:t>
            </a:r>
            <a:r>
              <a:rPr lang="en-GB" sz="1600" b="1" dirty="0">
                <a:latin typeface="+mj-lt"/>
              </a:rPr>
              <a:t> ≈ 500 </a:t>
            </a:r>
            <a:r>
              <a:rPr lang="en-GB" sz="1600" b="1" dirty="0" err="1">
                <a:latin typeface="+mj-lt"/>
              </a:rPr>
              <a:t>MW</a:t>
            </a:r>
            <a:r>
              <a:rPr lang="en-GB" sz="1600" b="1" baseline="-25000" dirty="0" err="1">
                <a:latin typeface="+mj-lt"/>
              </a:rPr>
              <a:t>th</a:t>
            </a:r>
            <a:endParaRPr lang="en-GB" sz="1600" b="1" baseline="-25000" dirty="0"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0C8B43F-9364-CFFD-A6F8-D6EC10F0AD70}"/>
              </a:ext>
            </a:extLst>
          </p:cNvPr>
          <p:cNvSpPr/>
          <p:nvPr/>
        </p:nvSpPr>
        <p:spPr>
          <a:xfrm>
            <a:off x="5346191" y="1229073"/>
            <a:ext cx="1201614" cy="2299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6" name="Picture 25" descr="Diagram, engineering drawing&#10;&#10;Description automatically generated">
            <a:extLst>
              <a:ext uri="{FF2B5EF4-FFF2-40B4-BE49-F238E27FC236}">
                <a16:creationId xmlns:a16="http://schemas.microsoft.com/office/drawing/2014/main" id="{B63DDFCB-EEE4-52AE-D61F-24A7CBAE5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986" y="1011515"/>
            <a:ext cx="2718102" cy="203857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F885B6B-17CC-69ED-4CD9-B699ACAF9622}"/>
              </a:ext>
            </a:extLst>
          </p:cNvPr>
          <p:cNvSpPr txBox="1"/>
          <p:nvPr/>
        </p:nvSpPr>
        <p:spPr>
          <a:xfrm>
            <a:off x="1939848" y="6421337"/>
            <a:ext cx="8230442" cy="338554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+mj-lt"/>
              </a:rPr>
              <a:t>Question</a:t>
            </a:r>
            <a:r>
              <a:rPr lang="en-GB" sz="1600" dirty="0">
                <a:latin typeface="+mj-lt"/>
              </a:rPr>
              <a:t>: considering their size (and hence costs), will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such reactors</a:t>
            </a:r>
            <a:r>
              <a:rPr lang="en-GB" sz="1600" dirty="0">
                <a:latin typeface="+mj-lt"/>
              </a:rPr>
              <a:t> ever be competitive?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95B3B-A85C-A142-41B7-131B76A67AAE}"/>
              </a:ext>
            </a:extLst>
          </p:cNvPr>
          <p:cNvSpPr txBox="1"/>
          <p:nvPr/>
        </p:nvSpPr>
        <p:spPr>
          <a:xfrm>
            <a:off x="2718051" y="5730998"/>
            <a:ext cx="6722961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1600" b="1" dirty="0">
                <a:solidFill>
                  <a:srgbClr val="FF0000"/>
                </a:solidFill>
                <a:latin typeface="+mj-lt"/>
              </a:rPr>
              <a:t>ITER</a:t>
            </a:r>
            <a:r>
              <a:rPr lang="en-GB" sz="1600" dirty="0">
                <a:latin typeface="+mj-lt"/>
              </a:rPr>
              <a:t>: first reactor that will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prove Q&gt;1</a:t>
            </a:r>
            <a:r>
              <a:rPr lang="en-GB" sz="1600" dirty="0">
                <a:latin typeface="+mj-lt"/>
              </a:rPr>
              <a:t> (but no electricity production) </a:t>
            </a:r>
          </a:p>
          <a:p>
            <a:r>
              <a:rPr lang="en-GB" sz="1600" b="1" dirty="0">
                <a:solidFill>
                  <a:srgbClr val="FF0000"/>
                </a:solidFill>
                <a:latin typeface="+mj-lt"/>
              </a:rPr>
              <a:t>DEMO</a:t>
            </a:r>
            <a:r>
              <a:rPr lang="en-GB" sz="1600" dirty="0">
                <a:latin typeface="+mj-lt"/>
              </a:rPr>
              <a:t>: first prototype that will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generate electricity</a:t>
            </a:r>
          </a:p>
        </p:txBody>
      </p:sp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920D04DD-71DD-AF88-F0E4-8ECBB6AEB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3" y="2120730"/>
            <a:ext cx="1876040" cy="225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9008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140EE6-1A9C-5EFE-9443-404FBD1D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2BB9573-C9C7-E912-71B9-E4673E6756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6405207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F26B685-3A7E-22B3-7349-B0908B006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1659A10D-858B-8A40-44F0-7B79DD8DC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6879" y="237117"/>
            <a:ext cx="9138242" cy="650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30822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0569D-AA79-3B8E-1240-571CB2255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Q</a:t>
            </a:r>
            <a:r>
              <a:rPr lang="it-IT" dirty="0"/>
              <a:t> vero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DF150FB-FD66-74BB-A266-262452217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Il </a:t>
            </a:r>
            <a:r>
              <a:rPr lang="it-IT" dirty="0" err="1"/>
              <a:t>Q</a:t>
            </a:r>
            <a:r>
              <a:rPr lang="it-IT" dirty="0"/>
              <a:t> scientifico perde senso</a:t>
            </a:r>
          </a:p>
          <a:p>
            <a:r>
              <a:rPr lang="it-IT" dirty="0"/>
              <a:t>Il </a:t>
            </a:r>
            <a:r>
              <a:rPr lang="it-IT" dirty="0" err="1"/>
              <a:t>Q</a:t>
            </a:r>
            <a:r>
              <a:rPr lang="it-IT" dirty="0"/>
              <a:t> ingegneristico deve essere olistico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A0FB1BF-73EC-5D1C-27B9-C83E1B620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149600"/>
            <a:ext cx="3831077" cy="187414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F10326A-DF21-10D1-FE65-E9EFFA5BA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8930" y="2996119"/>
            <a:ext cx="4513270" cy="311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025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41ACF9-4D19-2680-6BFF-BC4BE0228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AEBC19B-E9F0-73EA-7BA2-ECB93B44D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4727" y="1825625"/>
            <a:ext cx="6988484" cy="344676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C7D42C20-C862-563B-D419-4CBF47FF6B05}"/>
              </a:ext>
            </a:extLst>
          </p:cNvPr>
          <p:cNvSpPr txBox="1"/>
          <p:nvPr/>
        </p:nvSpPr>
        <p:spPr>
          <a:xfrm>
            <a:off x="2373549" y="6352162"/>
            <a:ext cx="4830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 M. Coleman </a:t>
            </a:r>
            <a:r>
              <a:rPr lang="it-IT" i="1" dirty="0"/>
              <a:t>et al</a:t>
            </a:r>
            <a:r>
              <a:rPr lang="it-IT" dirty="0"/>
              <a:t> 2025 </a:t>
            </a:r>
            <a:r>
              <a:rPr lang="it-IT" i="1" dirty="0" err="1"/>
              <a:t>Nucl</a:t>
            </a:r>
            <a:r>
              <a:rPr lang="it-IT" i="1" dirty="0"/>
              <a:t>. Fusion</a:t>
            </a:r>
            <a:r>
              <a:rPr lang="it-IT" dirty="0"/>
              <a:t> </a:t>
            </a:r>
            <a:r>
              <a:rPr lang="it-IT" b="1" dirty="0"/>
              <a:t>65</a:t>
            </a:r>
            <a:r>
              <a:rPr lang="it-IT" dirty="0"/>
              <a:t> 036039</a:t>
            </a:r>
          </a:p>
        </p:txBody>
      </p:sp>
    </p:spTree>
    <p:extLst>
      <p:ext uri="{BB962C8B-B14F-4D97-AF65-F5344CB8AC3E}">
        <p14:creationId xmlns:p14="http://schemas.microsoft.com/office/powerpoint/2010/main" val="64320669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CDF39-6F17-6DD9-BDCB-D266D00A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Quanti neutroni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5BA7F-4CFD-19A8-B02E-E12AA6DE6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1MeV= 1.6 10</a:t>
            </a:r>
            <a:r>
              <a:rPr lang="it-IT" baseline="30000" dirty="0"/>
              <a:t>-13</a:t>
            </a:r>
            <a:r>
              <a:rPr lang="it-IT" dirty="0"/>
              <a:t> Joule, 15 MeV =2.5 10</a:t>
            </a:r>
            <a:r>
              <a:rPr lang="it-IT" baseline="30000" dirty="0"/>
              <a:t>-12</a:t>
            </a:r>
          </a:p>
          <a:p>
            <a:r>
              <a:rPr lang="it-IT" dirty="0"/>
              <a:t>1GW*1 </a:t>
            </a:r>
            <a:r>
              <a:rPr lang="it-IT" dirty="0" err="1"/>
              <a:t>s</a:t>
            </a:r>
            <a:r>
              <a:rPr lang="it-IT" dirty="0"/>
              <a:t> =1GJoule</a:t>
            </a:r>
          </a:p>
          <a:p>
            <a:r>
              <a:rPr lang="it-IT" dirty="0"/>
              <a:t>10 </a:t>
            </a:r>
            <a:r>
              <a:rPr lang="it-IT" baseline="30000" dirty="0"/>
              <a:t>21</a:t>
            </a:r>
            <a:r>
              <a:rPr lang="it-IT" dirty="0"/>
              <a:t> reazioni/</a:t>
            </a:r>
            <a:r>
              <a:rPr lang="it-IT" dirty="0" err="1"/>
              <a:t>s</a:t>
            </a:r>
            <a:r>
              <a:rPr lang="it-IT" dirty="0"/>
              <a:t> = 2.5 10</a:t>
            </a:r>
            <a:r>
              <a:rPr lang="it-IT" baseline="30000" dirty="0"/>
              <a:t>9</a:t>
            </a:r>
            <a:r>
              <a:rPr lang="it-IT" dirty="0"/>
              <a:t> </a:t>
            </a:r>
            <a:r>
              <a:rPr lang="it-IT" dirty="0" err="1"/>
              <a:t>W</a:t>
            </a:r>
            <a:endParaRPr lang="it-IT" dirty="0"/>
          </a:p>
          <a:p>
            <a:endParaRPr lang="it-IT" dirty="0"/>
          </a:p>
          <a:p>
            <a:r>
              <a:rPr lang="it-IT" dirty="0"/>
              <a:t>=10 </a:t>
            </a:r>
            <a:r>
              <a:rPr lang="it-IT" baseline="30000" dirty="0"/>
              <a:t>21</a:t>
            </a:r>
            <a:r>
              <a:rPr lang="it-IT" dirty="0"/>
              <a:t> neutroni</a:t>
            </a:r>
          </a:p>
        </p:txBody>
      </p:sp>
    </p:spTree>
    <p:extLst>
      <p:ext uri="{BB962C8B-B14F-4D97-AF65-F5344CB8AC3E}">
        <p14:creationId xmlns:p14="http://schemas.microsoft.com/office/powerpoint/2010/main" val="33391652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6EE79F0-BD3B-D911-C1FA-6404E6FE7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311" y="1051227"/>
            <a:ext cx="7112582" cy="31858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07A18CB-6118-AB3A-A420-A95D7D4588A4}"/>
              </a:ext>
            </a:extLst>
          </p:cNvPr>
          <p:cNvGrpSpPr>
            <a:grpSpLocks noChangeAspect="1"/>
          </p:cNvGrpSpPr>
          <p:nvPr/>
        </p:nvGrpSpPr>
        <p:grpSpPr>
          <a:xfrm>
            <a:off x="8050606" y="3344436"/>
            <a:ext cx="3653118" cy="3414534"/>
            <a:chOff x="1320190" y="4030709"/>
            <a:chExt cx="2578841" cy="23889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D7675A-5BC6-C6A5-3008-9612275FF0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9451" y="4030709"/>
              <a:ext cx="2569580" cy="194381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32E6623-948B-8C39-E90E-285BC3A9D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0190" y="5856049"/>
              <a:ext cx="2569580" cy="56359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4A5F779-D154-8565-3FF3-BB73DFA86FA4}"/>
              </a:ext>
            </a:extLst>
          </p:cNvPr>
          <p:cNvSpPr txBox="1"/>
          <p:nvPr/>
        </p:nvSpPr>
        <p:spPr>
          <a:xfrm>
            <a:off x="2031944" y="4383760"/>
            <a:ext cx="2499407" cy="1323439"/>
          </a:xfrm>
          <a:prstGeom prst="rect">
            <a:avLst/>
          </a:prstGeom>
          <a:solidFill>
            <a:srgbClr val="FCEBE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600" b="1" dirty="0">
                <a:solidFill>
                  <a:srgbClr val="FF0000"/>
                </a:solidFill>
                <a:latin typeface="+mj-lt"/>
              </a:rPr>
              <a:t>Biggest fusion reactor</a:t>
            </a:r>
            <a:r>
              <a:rPr lang="en-GB" sz="1600" dirty="0">
                <a:latin typeface="+mj-lt"/>
              </a:rPr>
              <a:t> ever built, twice the size of JET (the largest tokamak ever built) in linear dimension (8 times in volume).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AC807E-ED5A-AED2-ABC0-89B799162D1F}"/>
              </a:ext>
            </a:extLst>
          </p:cNvPr>
          <p:cNvSpPr txBox="1"/>
          <p:nvPr/>
        </p:nvSpPr>
        <p:spPr>
          <a:xfrm>
            <a:off x="3729746" y="93072"/>
            <a:ext cx="5570563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ITER </a:t>
            </a:r>
            <a:r>
              <a:rPr lang="it-IT" sz="2800" b="1" dirty="0" err="1">
                <a:solidFill>
                  <a:srgbClr val="FF0000"/>
                </a:solidFill>
              </a:rPr>
              <a:t>parameters</a:t>
            </a:r>
            <a:endParaRPr lang="it-IT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4025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5">
            <a:extLst>
              <a:ext uri="{FF2B5EF4-FFF2-40B4-BE49-F238E27FC236}">
                <a16:creationId xmlns:a16="http://schemas.microsoft.com/office/drawing/2014/main" id="{06F76F79-9DA6-6F67-B4E9-4AE2DBF21A7C}"/>
              </a:ext>
            </a:extLst>
          </p:cNvPr>
          <p:cNvGrpSpPr>
            <a:grpSpLocks noChangeAspect="1"/>
          </p:cNvGrpSpPr>
          <p:nvPr/>
        </p:nvGrpSpPr>
        <p:grpSpPr>
          <a:xfrm>
            <a:off x="8600070" y="3858016"/>
            <a:ext cx="3103653" cy="2900954"/>
            <a:chOff x="1320190" y="4030709"/>
            <a:chExt cx="2578841" cy="23889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96EFE12-06DE-4CBF-EDF0-CAD8F96F1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29451" y="4030709"/>
              <a:ext cx="2569580" cy="1943819"/>
            </a:xfrm>
            <a:prstGeom prst="rect">
              <a:avLst/>
            </a:prstGeom>
          </p:spPr>
        </p:pic>
        <p:pic>
          <p:nvPicPr>
            <p:cNvPr id="7" name="Picture 4">
              <a:extLst>
                <a:ext uri="{FF2B5EF4-FFF2-40B4-BE49-F238E27FC236}">
                  <a16:creationId xmlns:a16="http://schemas.microsoft.com/office/drawing/2014/main" id="{FA2EF41E-4BA7-A438-0050-8221E4970E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20190" y="5856049"/>
              <a:ext cx="2569580" cy="563592"/>
            </a:xfrm>
            <a:prstGeom prst="rect">
              <a:avLst/>
            </a:prstGeom>
          </p:spPr>
        </p:pic>
      </p:grp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B941310D-9ED5-FCC3-31B5-1C0E7415CB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26130"/>
            <a:ext cx="5156602" cy="5361283"/>
          </a:xfrm>
          <a:prstGeom prst="rect">
            <a:avLst/>
          </a:pr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Line">
            <a:extLst>
              <a:ext uri="{FF2B5EF4-FFF2-40B4-BE49-F238E27FC236}">
                <a16:creationId xmlns:a16="http://schemas.microsoft.com/office/drawing/2014/main" id="{3085D9E4-8F83-EECF-91DE-F8BD9851C9AB}"/>
              </a:ext>
            </a:extLst>
          </p:cNvPr>
          <p:cNvSpPr/>
          <p:nvPr/>
        </p:nvSpPr>
        <p:spPr>
          <a:xfrm>
            <a:off x="828846" y="5859838"/>
            <a:ext cx="3327752" cy="2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1" name="30 m">
            <a:extLst>
              <a:ext uri="{FF2B5EF4-FFF2-40B4-BE49-F238E27FC236}">
                <a16:creationId xmlns:a16="http://schemas.microsoft.com/office/drawing/2014/main" id="{80D34385-A701-4092-F572-B8BD398E944C}"/>
              </a:ext>
            </a:extLst>
          </p:cNvPr>
          <p:cNvSpPr txBox="1"/>
          <p:nvPr/>
        </p:nvSpPr>
        <p:spPr>
          <a:xfrm rot="16200000">
            <a:off x="4229460" y="3916975"/>
            <a:ext cx="704143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30 m</a:t>
            </a:r>
          </a:p>
        </p:txBody>
      </p:sp>
      <p:sp>
        <p:nvSpPr>
          <p:cNvPr id="12" name="30 m">
            <a:extLst>
              <a:ext uri="{FF2B5EF4-FFF2-40B4-BE49-F238E27FC236}">
                <a16:creationId xmlns:a16="http://schemas.microsoft.com/office/drawing/2014/main" id="{ECA4D8B4-5254-416E-BEC2-1A297EA8D987}"/>
              </a:ext>
            </a:extLst>
          </p:cNvPr>
          <p:cNvSpPr txBox="1"/>
          <p:nvPr/>
        </p:nvSpPr>
        <p:spPr>
          <a:xfrm>
            <a:off x="2899899" y="5927977"/>
            <a:ext cx="71647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b="1">
                <a:solidFill>
                  <a:srgbClr val="FF26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r>
              <a:rPr dirty="0"/>
              <a:t>30 m</a:t>
            </a:r>
          </a:p>
        </p:txBody>
      </p:sp>
      <p:sp>
        <p:nvSpPr>
          <p:cNvPr id="13" name="Line">
            <a:extLst>
              <a:ext uri="{FF2B5EF4-FFF2-40B4-BE49-F238E27FC236}">
                <a16:creationId xmlns:a16="http://schemas.microsoft.com/office/drawing/2014/main" id="{613570B1-FB27-5787-E99C-4F47D9484AAD}"/>
              </a:ext>
            </a:extLst>
          </p:cNvPr>
          <p:cNvSpPr/>
          <p:nvPr/>
        </p:nvSpPr>
        <p:spPr>
          <a:xfrm>
            <a:off x="4869066" y="2509710"/>
            <a:ext cx="2" cy="2922160"/>
          </a:xfrm>
          <a:prstGeom prst="line">
            <a:avLst/>
          </a:prstGeom>
          <a:ln w="25400">
            <a:solidFill>
              <a:srgbClr val="FF2600"/>
            </a:solidFill>
            <a:miter lim="400000"/>
            <a:headEnd type="triangle"/>
            <a:tailEnd type="triangle"/>
          </a:ln>
        </p:spPr>
        <p:txBody>
          <a:bodyPr lIns="45718" tIns="45718" rIns="45718" bIns="45718"/>
          <a:lstStyle/>
          <a:p>
            <a:endParaRPr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4CC31C-10C8-25AA-D2E2-1D40B86E0876}"/>
              </a:ext>
            </a:extLst>
          </p:cNvPr>
          <p:cNvSpPr txBox="1"/>
          <p:nvPr/>
        </p:nvSpPr>
        <p:spPr>
          <a:xfrm>
            <a:off x="5156602" y="1470408"/>
            <a:ext cx="3629566" cy="343170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it-IT" sz="1600" dirty="0">
                <a:latin typeface="+mj-lt"/>
              </a:rPr>
              <a:t>The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biggest</a:t>
            </a:r>
            <a:r>
              <a:rPr lang="it-IT" sz="1600" dirty="0">
                <a:latin typeface="+mj-lt"/>
              </a:rPr>
              <a:t> project on </a:t>
            </a:r>
            <a:r>
              <a:rPr lang="it-IT" sz="1600" dirty="0" err="1">
                <a:latin typeface="+mj-lt"/>
              </a:rPr>
              <a:t>nuclear</a:t>
            </a:r>
            <a:r>
              <a:rPr lang="it-IT" sz="1600" dirty="0">
                <a:latin typeface="+mj-lt"/>
              </a:rPr>
              <a:t> fusion.</a:t>
            </a:r>
          </a:p>
          <a:p>
            <a:pPr algn="just">
              <a:spcBef>
                <a:spcPts val="600"/>
              </a:spcBef>
            </a:pP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Largest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tokamak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ever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built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its</a:t>
            </a:r>
            <a:r>
              <a:rPr lang="it-IT" sz="1600" dirty="0">
                <a:latin typeface="+mj-lt"/>
              </a:rPr>
              <a:t> goals are: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+mj-lt"/>
              </a:rPr>
              <a:t>Reach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Q≈10</a:t>
            </a:r>
            <a:r>
              <a:rPr lang="it-IT" sz="1600" dirty="0">
                <a:latin typeface="+mj-lt"/>
              </a:rPr>
              <a:t> (</a:t>
            </a:r>
            <a:r>
              <a:rPr lang="it-IT" sz="1600" b="1" dirty="0">
                <a:latin typeface="+mj-lt"/>
              </a:rPr>
              <a:t>10 times</a:t>
            </a:r>
            <a:r>
              <a:rPr lang="it-IT" sz="1600" dirty="0">
                <a:latin typeface="+mj-lt"/>
              </a:rPr>
              <a:t> the power </a:t>
            </a:r>
            <a:r>
              <a:rPr lang="it-IT" sz="1600" dirty="0" err="1">
                <a:latin typeface="+mj-lt"/>
              </a:rPr>
              <a:t>used</a:t>
            </a:r>
            <a:r>
              <a:rPr lang="it-IT" sz="1600" dirty="0">
                <a:latin typeface="+mj-lt"/>
              </a:rPr>
              <a:t> to </a:t>
            </a:r>
            <a:r>
              <a:rPr lang="it-IT" sz="1600" dirty="0" err="1">
                <a:latin typeface="+mj-lt"/>
              </a:rPr>
              <a:t>heat</a:t>
            </a:r>
            <a:r>
              <a:rPr lang="it-IT" sz="1600" dirty="0">
                <a:latin typeface="+mj-lt"/>
              </a:rPr>
              <a:t> the plasma).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>
                <a:latin typeface="+mj-lt"/>
              </a:rPr>
              <a:t>Reach plasma duration of ~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10 minutes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(JET record </a:t>
            </a:r>
            <a:r>
              <a:rPr lang="it-IT" sz="1600" dirty="0" err="1">
                <a:latin typeface="+mj-lt"/>
              </a:rPr>
              <a:t>is</a:t>
            </a:r>
            <a:r>
              <a:rPr lang="it-IT" sz="1600" dirty="0">
                <a:latin typeface="+mj-lt"/>
              </a:rPr>
              <a:t> 5 s)</a:t>
            </a:r>
            <a:r>
              <a:rPr lang="it-IT" sz="1600" b="1" dirty="0">
                <a:latin typeface="+mj-lt"/>
              </a:rPr>
              <a:t>,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producing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 500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MWth</a:t>
            </a:r>
            <a:r>
              <a:rPr lang="it-IT" sz="1600" b="1" dirty="0">
                <a:latin typeface="+mj-lt"/>
              </a:rPr>
              <a:t>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latin typeface="+mj-lt"/>
              </a:rPr>
              <a:t>Demonstrate</a:t>
            </a:r>
            <a:r>
              <a:rPr lang="it-IT" sz="1600" dirty="0">
                <a:latin typeface="+mj-lt"/>
              </a:rPr>
              <a:t>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steady-state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operation</a:t>
            </a:r>
            <a:r>
              <a:rPr lang="it-IT" sz="1600" dirty="0">
                <a:latin typeface="+mj-lt"/>
              </a:rPr>
              <a:t> («Advanced </a:t>
            </a:r>
            <a:r>
              <a:rPr lang="it-IT" sz="1600" dirty="0" err="1">
                <a:latin typeface="+mj-lt"/>
              </a:rPr>
              <a:t>Tokamak</a:t>
            </a:r>
            <a:r>
              <a:rPr lang="it-IT" sz="1600" dirty="0">
                <a:latin typeface="+mj-lt"/>
              </a:rPr>
              <a:t>» up to 1 h)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it-IT" sz="1600" dirty="0" err="1">
                <a:latin typeface="+mj-lt"/>
              </a:rPr>
              <a:t>Develop</a:t>
            </a:r>
            <a:r>
              <a:rPr lang="it-IT" sz="1600" dirty="0">
                <a:latin typeface="+mj-lt"/>
              </a:rPr>
              <a:t> and validate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new fusion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technologies</a:t>
            </a:r>
            <a:r>
              <a:rPr lang="it-IT" sz="1600" b="1" dirty="0">
                <a:latin typeface="+mj-lt"/>
              </a:rPr>
              <a:t> </a:t>
            </a:r>
            <a:r>
              <a:rPr lang="it-IT" sz="1600" dirty="0">
                <a:latin typeface="+mj-lt"/>
              </a:rPr>
              <a:t>(</a:t>
            </a:r>
            <a:r>
              <a:rPr lang="it-IT" sz="1600" dirty="0" err="1">
                <a:latin typeface="+mj-lt"/>
              </a:rPr>
              <a:t>tritium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breading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divertor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operation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etc</a:t>
            </a:r>
            <a:r>
              <a:rPr lang="it-IT" sz="1600" dirty="0">
                <a:latin typeface="+mj-lt"/>
              </a:rPr>
              <a:t>…).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CA134A-D31A-390B-9CE7-E36AC9AE4C6D}"/>
              </a:ext>
            </a:extLst>
          </p:cNvPr>
          <p:cNvSpPr txBox="1"/>
          <p:nvPr/>
        </p:nvSpPr>
        <p:spPr>
          <a:xfrm>
            <a:off x="4985443" y="5040484"/>
            <a:ext cx="3629566" cy="140038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600" dirty="0" err="1">
                <a:latin typeface="+mj-lt"/>
              </a:rPr>
              <a:t>Currently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been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built</a:t>
            </a:r>
            <a:r>
              <a:rPr lang="it-IT" sz="1600" dirty="0">
                <a:latin typeface="+mj-lt"/>
              </a:rPr>
              <a:t> in 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Cadarache</a:t>
            </a:r>
            <a:r>
              <a:rPr lang="it-IT" sz="1600" dirty="0">
                <a:latin typeface="+mj-lt"/>
              </a:rPr>
              <a:t> (France), </a:t>
            </a:r>
            <a:r>
              <a:rPr lang="it-IT" sz="1600" dirty="0" err="1">
                <a:latin typeface="+mj-lt"/>
              </a:rPr>
              <a:t>should</a:t>
            </a:r>
            <a:r>
              <a:rPr lang="it-IT" sz="1600" dirty="0">
                <a:latin typeface="+mj-lt"/>
              </a:rPr>
              <a:t> be </a:t>
            </a:r>
            <a:r>
              <a:rPr lang="it-IT" sz="1600" dirty="0" err="1">
                <a:latin typeface="+mj-lt"/>
              </a:rPr>
              <a:t>completed</a:t>
            </a:r>
            <a:r>
              <a:rPr lang="it-IT" sz="1600" dirty="0">
                <a:latin typeface="+mj-lt"/>
              </a:rPr>
              <a:t> by 2035.</a:t>
            </a:r>
          </a:p>
          <a:p>
            <a:pPr algn="just">
              <a:spcAft>
                <a:spcPts val="600"/>
              </a:spcAft>
            </a:pPr>
            <a:r>
              <a:rPr lang="it-IT" sz="1600" dirty="0">
                <a:latin typeface="+mj-lt"/>
              </a:rPr>
              <a:t>ITER </a:t>
            </a:r>
            <a:r>
              <a:rPr lang="it-IT" sz="1600" dirty="0" err="1">
                <a:latin typeface="+mj-lt"/>
              </a:rPr>
              <a:t>will</a:t>
            </a:r>
            <a:r>
              <a:rPr lang="it-IT" sz="1600" dirty="0">
                <a:latin typeface="+mj-lt"/>
              </a:rPr>
              <a:t>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not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 produce </a:t>
            </a:r>
            <a:r>
              <a:rPr lang="it-IT" sz="1600" b="1" dirty="0" err="1">
                <a:solidFill>
                  <a:srgbClr val="FF0000"/>
                </a:solidFill>
                <a:latin typeface="+mj-lt"/>
              </a:rPr>
              <a:t>electricity</a:t>
            </a:r>
            <a:r>
              <a:rPr lang="it-IT" sz="1600" dirty="0">
                <a:latin typeface="+mj-lt"/>
              </a:rPr>
              <a:t>, </a:t>
            </a:r>
            <a:r>
              <a:rPr lang="it-IT" sz="1600" dirty="0" err="1">
                <a:latin typeface="+mj-lt"/>
              </a:rPr>
              <a:t>but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will</a:t>
            </a:r>
            <a:r>
              <a:rPr lang="it-IT" sz="1600" dirty="0">
                <a:latin typeface="+mj-lt"/>
              </a:rPr>
              <a:t> </a:t>
            </a:r>
            <a:r>
              <a:rPr lang="it-IT" sz="1600" dirty="0" err="1">
                <a:latin typeface="+mj-lt"/>
              </a:rPr>
              <a:t>pave</a:t>
            </a:r>
            <a:r>
              <a:rPr lang="it-IT" sz="1600" dirty="0">
                <a:latin typeface="+mj-lt"/>
              </a:rPr>
              <a:t> the way to a future </a:t>
            </a:r>
            <a:r>
              <a:rPr lang="it-IT" sz="1600" dirty="0" err="1">
                <a:latin typeface="+mj-lt"/>
              </a:rPr>
              <a:t>reactor</a:t>
            </a:r>
            <a:r>
              <a:rPr lang="it-IT" sz="1600" dirty="0">
                <a:latin typeface="+mj-lt"/>
              </a:rPr>
              <a:t> for energy production (</a:t>
            </a:r>
            <a:r>
              <a:rPr lang="it-IT" sz="1600" b="1" dirty="0">
                <a:solidFill>
                  <a:srgbClr val="FF0000"/>
                </a:solidFill>
                <a:latin typeface="+mj-lt"/>
              </a:rPr>
              <a:t>DEMO</a:t>
            </a:r>
            <a:r>
              <a:rPr lang="it-IT" sz="1600" dirty="0">
                <a:latin typeface="+mj-lt"/>
              </a:rPr>
              <a:t>).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8EF1B17-7C1B-A47C-5E2C-8726933F0DD7}"/>
              </a:ext>
            </a:extLst>
          </p:cNvPr>
          <p:cNvSpPr txBox="1"/>
          <p:nvPr/>
        </p:nvSpPr>
        <p:spPr>
          <a:xfrm>
            <a:off x="1902578" y="-52954"/>
            <a:ext cx="813848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FF0000"/>
                </a:solidFill>
              </a:rPr>
              <a:t>ITER</a:t>
            </a:r>
          </a:p>
          <a:p>
            <a:pPr algn="ctr"/>
            <a:r>
              <a:rPr lang="it-IT" sz="2800" b="1" dirty="0">
                <a:solidFill>
                  <a:srgbClr val="FF0000"/>
                </a:solidFill>
              </a:rPr>
              <a:t>International </a:t>
            </a:r>
            <a:r>
              <a:rPr lang="it-IT" sz="2800" b="1" dirty="0" err="1">
                <a:solidFill>
                  <a:srgbClr val="FF0000"/>
                </a:solidFill>
              </a:rPr>
              <a:t>Thermonuclear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Experimental</a:t>
            </a:r>
            <a:r>
              <a:rPr lang="it-IT" sz="2800" b="1" dirty="0">
                <a:solidFill>
                  <a:srgbClr val="FF0000"/>
                </a:solidFill>
              </a:rPr>
              <a:t> </a:t>
            </a:r>
            <a:r>
              <a:rPr lang="it-IT" sz="2800" b="1" dirty="0" err="1">
                <a:solidFill>
                  <a:srgbClr val="FF0000"/>
                </a:solidFill>
              </a:rPr>
              <a:t>Reactor</a:t>
            </a:r>
            <a:endParaRPr lang="en-GB" sz="2800" b="1" dirty="0">
              <a:solidFill>
                <a:srgbClr val="FF0000"/>
              </a:solidFill>
              <a:ea typeface="+mj-ea"/>
              <a:cs typeface="+mj-cs"/>
              <a:sym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01882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B9FAD53-95CA-13EA-9647-FBC11F79F3F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BE"/>
              <a:t>China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45CD-BA26-653F-F049-D3155F0015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800564"/>
            <a:ext cx="7207332" cy="3035732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BE">
                <a:solidFill>
                  <a:schemeClr val="tx2"/>
                </a:solidFill>
                <a:latin typeface="Aptos" panose="020B0004020202020204" pitchFamily="34" charset="0"/>
              </a:rPr>
              <a:t>BEST</a:t>
            </a:r>
            <a:r>
              <a:rPr lang="it-IT" dirty="0">
                <a:solidFill>
                  <a:schemeClr val="tx2"/>
                </a:solidFill>
                <a:latin typeface="Aptos" panose="020B0004020202020204" pitchFamily="34" charset="0"/>
              </a:rPr>
              <a:t> (</a:t>
            </a:r>
            <a:r>
              <a:rPr lang="it-IT" dirty="0" err="1">
                <a:solidFill>
                  <a:schemeClr val="tx2"/>
                </a:solidFill>
                <a:latin typeface="Aptos" panose="020B0004020202020204" pitchFamily="34" charset="0"/>
              </a:rPr>
              <a:t>Burning</a:t>
            </a:r>
            <a:r>
              <a:rPr lang="it-IT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ptos" panose="020B0004020202020204" pitchFamily="34" charset="0"/>
              </a:rPr>
              <a:t>experiment</a:t>
            </a:r>
            <a:r>
              <a:rPr lang="it-IT" dirty="0">
                <a:solidFill>
                  <a:schemeClr val="tx2"/>
                </a:solidFill>
                <a:latin typeface="Aptos" panose="020B0004020202020204" pitchFamily="34" charset="0"/>
              </a:rPr>
              <a:t> </a:t>
            </a:r>
            <a:r>
              <a:rPr lang="it-IT" dirty="0" err="1">
                <a:solidFill>
                  <a:schemeClr val="tx2"/>
                </a:solidFill>
                <a:latin typeface="Aptos" panose="020B0004020202020204" pitchFamily="34" charset="0"/>
              </a:rPr>
              <a:t>superconducting</a:t>
            </a:r>
            <a:r>
              <a:rPr lang="it-IT" dirty="0">
                <a:solidFill>
                  <a:schemeClr val="tx2"/>
                </a:solidFill>
                <a:latin typeface="Aptos" panose="020B0004020202020204" pitchFamily="34" charset="0"/>
              </a:rPr>
              <a:t> Tokamak)</a:t>
            </a:r>
            <a:endParaRPr lang="en-BE" dirty="0">
              <a:solidFill>
                <a:schemeClr val="tx2"/>
              </a:solidFill>
              <a:latin typeface="Aptos" panose="020B0004020202020204" pitchFamily="34" charset="0"/>
            </a:endParaRPr>
          </a:p>
          <a:p>
            <a:pPr lvl="1"/>
            <a:r>
              <a:rPr lang="en-BE" dirty="0">
                <a:latin typeface="Aptos" panose="020B0004020202020204" pitchFamily="34" charset="0"/>
              </a:rPr>
              <a:t>Site selectd in March 2019</a:t>
            </a:r>
          </a:p>
          <a:p>
            <a:pPr lvl="1"/>
            <a:r>
              <a:rPr lang="en-BE" dirty="0">
                <a:latin typeface="Aptos" panose="020B0004020202020204" pitchFamily="34" charset="0"/>
              </a:rPr>
              <a:t>Construction started in January 2023</a:t>
            </a:r>
          </a:p>
          <a:p>
            <a:pPr lvl="1"/>
            <a:r>
              <a:rPr lang="en-BE" dirty="0">
                <a:latin typeface="Aptos" panose="020B0004020202020204" pitchFamily="34" charset="0"/>
              </a:rPr>
              <a:t>First plasma in 2027</a:t>
            </a:r>
          </a:p>
          <a:p>
            <a:pPr lvl="1"/>
            <a:r>
              <a:rPr lang="en-BE" dirty="0">
                <a:latin typeface="Aptos" panose="020B0004020202020204" pitchFamily="34" charset="0"/>
              </a:rPr>
              <a:t>Burning plasma with Q&lt;5 (10MW for 100s, 150MW for 10s)</a:t>
            </a:r>
          </a:p>
          <a:p>
            <a:pPr lvl="1"/>
            <a:r>
              <a:rPr lang="en-BE" dirty="0">
                <a:latin typeface="Aptos" panose="020B0004020202020204" pitchFamily="34" charset="0"/>
              </a:rPr>
              <a:t>Steady-state with Q&gt;1 (20MW for hrs, 40MW for 1.000 s)</a:t>
            </a:r>
          </a:p>
          <a:p>
            <a:pPr lvl="1"/>
            <a:r>
              <a:rPr lang="en-BE" dirty="0">
                <a:latin typeface="Aptos" panose="020B0004020202020204" pitchFamily="34" charset="0"/>
              </a:rPr>
              <a:t>R = 3.6 m</a:t>
            </a:r>
          </a:p>
          <a:p>
            <a:pPr lvl="1"/>
            <a:r>
              <a:rPr lang="en-GB" dirty="0">
                <a:latin typeface="Aptos" panose="020B0004020202020204" pitchFamily="34" charset="0"/>
              </a:rPr>
              <a:t>a </a:t>
            </a:r>
            <a:r>
              <a:rPr lang="en-BE" dirty="0">
                <a:latin typeface="Aptos" panose="020B0004020202020204" pitchFamily="34" charset="0"/>
              </a:rPr>
              <a:t>= 1.1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27E0E2-9A7F-07AD-A786-24F1A6CD1D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9722" y="3959174"/>
            <a:ext cx="3448563" cy="258372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2A04954-B500-C3C7-C966-FD4D81F32882}"/>
              </a:ext>
            </a:extLst>
          </p:cNvPr>
          <p:cNvGrpSpPr/>
          <p:nvPr/>
        </p:nvGrpSpPr>
        <p:grpSpPr>
          <a:xfrm>
            <a:off x="7541765" y="115761"/>
            <a:ext cx="3560335" cy="3648805"/>
            <a:chOff x="5573864" y="234553"/>
            <a:chExt cx="2670251" cy="27366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8A83CD1-39E2-67FE-F71A-DF189F1D6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56324" y="329265"/>
              <a:ext cx="2587791" cy="2641892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6F16CB8-D047-B160-26AD-177288E34BFB}"/>
                </a:ext>
              </a:extLst>
            </p:cNvPr>
            <p:cNvSpPr/>
            <p:nvPr/>
          </p:nvSpPr>
          <p:spPr>
            <a:xfrm>
              <a:off x="5573864" y="234553"/>
              <a:ext cx="1319917" cy="21072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 sz="1600"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A192E401-DAD4-7C3E-66A5-8941C631A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1387" y="3908025"/>
            <a:ext cx="4925216" cy="258372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CD891EBB-5DE6-A60D-A720-D060F7C52B7F}"/>
              </a:ext>
            </a:extLst>
          </p:cNvPr>
          <p:cNvGrpSpPr>
            <a:grpSpLocks noChangeAspect="1"/>
          </p:cNvGrpSpPr>
          <p:nvPr/>
        </p:nvGrpSpPr>
        <p:grpSpPr>
          <a:xfrm>
            <a:off x="226966" y="3764566"/>
            <a:ext cx="3289867" cy="3075007"/>
            <a:chOff x="1320190" y="4030709"/>
            <a:chExt cx="2578841" cy="238893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64CE784B-9C93-E014-5E64-63732E2984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329451" y="4030709"/>
              <a:ext cx="2569580" cy="1943819"/>
            </a:xfrm>
            <a:prstGeom prst="rect">
              <a:avLst/>
            </a:prstGeom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C75507AF-F0FC-BCAA-C925-987BC2DF2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320190" y="5856049"/>
              <a:ext cx="2569580" cy="5635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313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86E5A98-C16D-207A-734F-67E97ADC5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2188" y="-439750"/>
            <a:ext cx="12192000" cy="736218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E7831485-24E4-3B1A-571E-A617F7FB3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6559" y="-504186"/>
            <a:ext cx="8848921" cy="504186"/>
          </a:xfrm>
        </p:spPr>
        <p:txBody>
          <a:bodyPr>
            <a:normAutofit fontScale="90000"/>
          </a:bodyPr>
          <a:lstStyle/>
          <a:p>
            <a:r>
              <a:rPr lang="it-IT" sz="3600" dirty="0"/>
              <a:t>			</a:t>
            </a:r>
            <a:r>
              <a:rPr lang="it-IT" sz="3100" dirty="0"/>
              <a:t>Schema di reattore nucleare a fusione</a:t>
            </a:r>
          </a:p>
        </p:txBody>
      </p:sp>
      <p:pic>
        <p:nvPicPr>
          <p:cNvPr id="3" name="Picture 4" descr="undefined">
            <a:extLst>
              <a:ext uri="{FF2B5EF4-FFF2-40B4-BE49-F238E27FC236}">
                <a16:creationId xmlns:a16="http://schemas.microsoft.com/office/drawing/2014/main" id="{2413129E-A6B5-905B-EC40-339A1B2CF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188" y="-439750"/>
            <a:ext cx="1876040" cy="225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694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AB49A69-CBCA-9508-8C49-AA6030E56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254" y="1567623"/>
            <a:ext cx="2167004" cy="1325563"/>
          </a:xfrm>
        </p:spPr>
        <p:txBody>
          <a:bodyPr>
            <a:normAutofit/>
          </a:bodyPr>
          <a:lstStyle/>
          <a:p>
            <a:r>
              <a:rPr lang="it-IT" sz="2000" dirty="0"/>
              <a:t>Carico di rete Nazionale compreso fra 50 e 25 GW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A104DE3-DE99-AE37-ADFF-4692C67D0A3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995" y="112735"/>
            <a:ext cx="8914944" cy="6565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33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A68CB3-7B3E-B7E3-A8DC-DC815623F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5846"/>
            <a:ext cx="10515600" cy="1325563"/>
          </a:xfrm>
        </p:spPr>
        <p:txBody>
          <a:bodyPr>
            <a:normAutofit/>
          </a:bodyPr>
          <a:lstStyle/>
          <a:p>
            <a:r>
              <a:rPr lang="it-IT" sz="3600" dirty="0"/>
              <a:t>Roadmap Eurofusion </a:t>
            </a:r>
            <a:r>
              <a:rPr lang="it-IT" sz="3600" dirty="0">
                <a:highlight>
                  <a:srgbClr val="FFFF00"/>
                </a:highlight>
              </a:rPr>
              <a:t>2012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7A4EC65-4F87-43DA-AF96-B43939430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325893"/>
            <a:ext cx="2435157" cy="51669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61EB47A-5D28-BB68-88B3-7D7DB857F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5810" y="-54170"/>
            <a:ext cx="4935511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F5BD664A-BF3B-479F-E800-65EE3AF9E07A}"/>
                  </a:ext>
                </a:extLst>
              </p14:cNvPr>
              <p14:cNvContentPartPr/>
              <p14:nvPr/>
            </p14:nvContentPartPr>
            <p14:xfrm>
              <a:off x="7215041" y="4404432"/>
              <a:ext cx="2996280" cy="1789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F5BD664A-BF3B-479F-E800-65EE3AF9E07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161041" y="4296792"/>
                <a:ext cx="3103920" cy="39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4C256DDA-FCBF-6E11-FB90-5B3B12A76C3B}"/>
                  </a:ext>
                </a:extLst>
              </p14:cNvPr>
              <p14:cNvContentPartPr/>
              <p14:nvPr/>
            </p14:nvContentPartPr>
            <p14:xfrm>
              <a:off x="11152361" y="4874952"/>
              <a:ext cx="360" cy="36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4C256DDA-FCBF-6E11-FB90-5B3B12A76C3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098361" y="4767312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480851CF-68DD-EB41-A205-18E912374181}"/>
                  </a:ext>
                </a:extLst>
              </p14:cNvPr>
              <p14:cNvContentPartPr/>
              <p14:nvPr/>
            </p14:nvContentPartPr>
            <p14:xfrm>
              <a:off x="8640467" y="4877348"/>
              <a:ext cx="1543680" cy="2880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480851CF-68DD-EB41-A205-18E912374181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586467" y="4769348"/>
                <a:ext cx="1651320" cy="24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2572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E42D46F-A11E-6127-9634-753295134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91"/>
            <a:ext cx="10515600" cy="980790"/>
          </a:xfrm>
        </p:spPr>
        <p:txBody>
          <a:bodyPr/>
          <a:lstStyle/>
          <a:p>
            <a:r>
              <a:rPr lang="it-IT" dirty="0"/>
              <a:t>Roadmap «Missions»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5252CE6-B55B-F413-6CFA-F7FA89B165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99581"/>
            <a:ext cx="9919066" cy="4330700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322D954B-1600-9018-B7C9-6650005CBA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898" y="2179583"/>
            <a:ext cx="5079756" cy="4659626"/>
          </a:xfrm>
          <a:prstGeom prst="rect">
            <a:avLst/>
          </a:prstGeom>
        </p:spPr>
      </p:pic>
      <p:cxnSp>
        <p:nvCxnSpPr>
          <p:cNvPr id="6" name="Connettore diritto a freccia 5">
            <a:extLst>
              <a:ext uri="{FF2B5EF4-FFF2-40B4-BE49-F238E27FC236}">
                <a16:creationId xmlns:a16="http://schemas.microsoft.com/office/drawing/2014/main" id="{61D96CB7-1499-6936-F1DA-337A462FEC92}"/>
              </a:ext>
            </a:extLst>
          </p:cNvPr>
          <p:cNvCxnSpPr>
            <a:cxnSpLocks/>
          </p:cNvCxnSpPr>
          <p:nvPr/>
        </p:nvCxnSpPr>
        <p:spPr>
          <a:xfrm>
            <a:off x="6601216" y="1980371"/>
            <a:ext cx="3317850" cy="252902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Connettore diritto a freccia 9">
            <a:extLst>
              <a:ext uri="{FF2B5EF4-FFF2-40B4-BE49-F238E27FC236}">
                <a16:creationId xmlns:a16="http://schemas.microsoft.com/office/drawing/2014/main" id="{69133DD8-938A-701E-71AE-21FA8F850C50}"/>
              </a:ext>
            </a:extLst>
          </p:cNvPr>
          <p:cNvCxnSpPr>
            <a:cxnSpLocks/>
          </p:cNvCxnSpPr>
          <p:nvPr/>
        </p:nvCxnSpPr>
        <p:spPr>
          <a:xfrm>
            <a:off x="5642525" y="2810034"/>
            <a:ext cx="4160095" cy="30483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2" name="Connettore diritto a freccia 11">
            <a:extLst>
              <a:ext uri="{FF2B5EF4-FFF2-40B4-BE49-F238E27FC236}">
                <a16:creationId xmlns:a16="http://schemas.microsoft.com/office/drawing/2014/main" id="{A2513564-90B9-FF72-3303-1B8FDAF7E56C}"/>
              </a:ext>
            </a:extLst>
          </p:cNvPr>
          <p:cNvCxnSpPr>
            <a:cxnSpLocks/>
          </p:cNvCxnSpPr>
          <p:nvPr/>
        </p:nvCxnSpPr>
        <p:spPr>
          <a:xfrm>
            <a:off x="4537299" y="3056351"/>
            <a:ext cx="5681739" cy="19604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8" name="Connettore diritto a freccia 17">
            <a:extLst>
              <a:ext uri="{FF2B5EF4-FFF2-40B4-BE49-F238E27FC236}">
                <a16:creationId xmlns:a16="http://schemas.microsoft.com/office/drawing/2014/main" id="{EF9E5C96-60E9-CA08-D5EE-20DFB7439CA7}"/>
              </a:ext>
            </a:extLst>
          </p:cNvPr>
          <p:cNvCxnSpPr>
            <a:cxnSpLocks/>
          </p:cNvCxnSpPr>
          <p:nvPr/>
        </p:nvCxnSpPr>
        <p:spPr>
          <a:xfrm>
            <a:off x="4349578" y="3429000"/>
            <a:ext cx="5265321" cy="60438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a freccia 21">
            <a:extLst>
              <a:ext uri="{FF2B5EF4-FFF2-40B4-BE49-F238E27FC236}">
                <a16:creationId xmlns:a16="http://schemas.microsoft.com/office/drawing/2014/main" id="{153E17BF-0DFC-F716-21CD-5465A956F9A1}"/>
              </a:ext>
            </a:extLst>
          </p:cNvPr>
          <p:cNvCxnSpPr>
            <a:cxnSpLocks/>
          </p:cNvCxnSpPr>
          <p:nvPr/>
        </p:nvCxnSpPr>
        <p:spPr>
          <a:xfrm flipV="1">
            <a:off x="9614899" y="5490186"/>
            <a:ext cx="559797" cy="2442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9527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D7076E8-32B1-8598-FB9B-A88C34BEE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59549"/>
          </a:xfrm>
        </p:spPr>
        <p:txBody>
          <a:bodyPr>
            <a:normAutofit fontScale="90000"/>
          </a:bodyPr>
          <a:lstStyle/>
          <a:p>
            <a:r>
              <a:rPr lang="it-IT" sz="3600" dirty="0">
                <a:highlight>
                  <a:srgbClr val="FF00FF"/>
                </a:highlight>
              </a:rPr>
              <a:t>Plasma regime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965C2BA-3E26-AE1B-91EE-6A35D9819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674"/>
            <a:ext cx="10515600" cy="5568201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Specifically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plasma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regimes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operation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a fusion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need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integrate: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1. </a:t>
            </a:r>
            <a:r>
              <a:rPr lang="it-IT" b="1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Burning</a:t>
            </a:r>
            <a:r>
              <a:rPr lang="it-IT" b="1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-plasma </a:t>
            </a:r>
            <a:r>
              <a:rPr lang="it-IT" b="1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conditions</a:t>
            </a:r>
            <a:r>
              <a:rPr lang="it-IT" b="1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which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fusion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generated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alpha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particles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are the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dominant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heating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mechanism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;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2. High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density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for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achieving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high fusion power 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reactor-relevant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values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the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wall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load 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(~1-2MW/m2);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3. 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Large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radiated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power from a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mantle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surrounding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the hot plasma core 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(to reduce the power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conducted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the divertor 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achieve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acceptable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divertor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load);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4.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Avoidance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/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mitigation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off-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normal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events (ELM, 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</a:rPr>
              <a:t>disruptions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);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latin typeface="Times New Roman" panose="02020603050405020304" pitchFamily="18" charset="0"/>
              </a:rPr>
              <a:t>5. </a:t>
            </a:r>
            <a:r>
              <a:rPr lang="it-IT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Diagnostics</a:t>
            </a:r>
            <a:r>
              <a:rPr lang="it-IT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actuators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compatible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with the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environment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Requirements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1-5 are common to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all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magnetic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fusion concepts. Plasma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regimes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that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can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achieve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these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conditions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for long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pulses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(~8h in a Fusion Power Plant (FPP),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relying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part on plasma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current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driven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inductively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by the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tokamak’s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central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solenoid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have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been</a:t>
            </a:r>
            <a:r>
              <a:rPr lang="it-IT" sz="2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already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demonstrated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tokamaks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could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be the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basis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for a conservative DEMO </a:t>
            </a:r>
            <a:r>
              <a:rPr lang="it-IT" sz="2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sz="2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it-IT" sz="2600" dirty="0">
                <a:solidFill>
                  <a:srgbClr val="1A1718"/>
                </a:solidFill>
                <a:latin typeface="Times New Roman" panose="02020603050405020304" pitchFamily="18" charset="0"/>
              </a:rPr>
              <a:t>……….</a:t>
            </a:r>
            <a:endParaRPr lang="it-IT" dirty="0">
              <a:solidFill>
                <a:srgbClr val="1A1718"/>
              </a:solidFill>
              <a:effectLst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367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10BEF4-5CE4-56E9-8B3E-2442471E2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Perché?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EAD2B53-5833-67AB-844B-D23554B42B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101217"/>
          </a:xfrm>
        </p:spPr>
        <p:txBody>
          <a:bodyPr>
            <a:normAutofit/>
          </a:bodyPr>
          <a:lstStyle/>
          <a:p>
            <a:r>
              <a:rPr lang="it-IT" dirty="0"/>
              <a:t>Fra le affermazioni più ricorrenti primeggia quella secondo la quale la fusione magnetica sarebbe prossima a rendersi disponibile per applicazioni commerciali.</a:t>
            </a:r>
          </a:p>
          <a:p>
            <a:r>
              <a:rPr lang="it-IT" dirty="0"/>
              <a:t>Sorge pertanto la curiosità di ragionare realmente, con un approccio scientifico e non commerciale, su a che punto sia il percorso verso il reattore, sia a confinamento magnetico che inerziale</a:t>
            </a:r>
          </a:p>
        </p:txBody>
      </p:sp>
    </p:spTree>
    <p:extLst>
      <p:ext uri="{BB962C8B-B14F-4D97-AF65-F5344CB8AC3E}">
        <p14:creationId xmlns:p14="http://schemas.microsoft.com/office/powerpoint/2010/main" val="260753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scher Relativity Print: Optical Illusion Surrealist Art - Framed Option image 3">
            <a:extLst>
              <a:ext uri="{FF2B5EF4-FFF2-40B4-BE49-F238E27FC236}">
                <a16:creationId xmlns:a16="http://schemas.microsoft.com/office/drawing/2014/main" id="{47F700A9-0F6A-3D92-0348-164003A55C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0820" y="5086561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4C747AAD-FAE0-BA2E-C345-7AEA495767CC}"/>
              </a:ext>
            </a:extLst>
          </p:cNvPr>
          <p:cNvSpPr txBox="1"/>
          <p:nvPr/>
        </p:nvSpPr>
        <p:spPr>
          <a:xfrm>
            <a:off x="7956197" y="244314"/>
            <a:ext cx="412306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Plasma turbolento ed instabile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Si sporca a causa della interazione con le pareti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divertore screma lo strato più esterno nel tentativo di espellere i prodotti di fusione (He) e le impurezze, ma portando via una quantità rilevante di energia</a:t>
            </a:r>
          </a:p>
          <a:p>
            <a:endParaRPr lang="it-IT" dirty="0"/>
          </a:p>
          <a:p>
            <a:endParaRPr lang="it-IT" dirty="0"/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83E04E7A-A38C-1BDF-CE63-BC9087895AD2}"/>
                  </a:ext>
                </a:extLst>
              </p14:cNvPr>
              <p14:cNvContentPartPr/>
              <p14:nvPr/>
            </p14:nvContentPartPr>
            <p14:xfrm>
              <a:off x="7398636" y="5036232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83E04E7A-A38C-1BDF-CE63-BC9087895AD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389996" y="4982592"/>
                <a:ext cx="18000" cy="1080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46725E08-0743-D678-0D52-CECADBA45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2" y="244314"/>
            <a:ext cx="6943660" cy="6369372"/>
          </a:xfrm>
          <a:prstGeom prst="rect">
            <a:avLst/>
          </a:prstGeom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116FCF17-3C18-D83B-8DF3-0D721FAE61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9166" y="2604060"/>
            <a:ext cx="4260454" cy="2670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940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F9AF0B-6266-8563-69EF-736FA0074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575" y="127130"/>
            <a:ext cx="10515600" cy="1325563"/>
          </a:xfrm>
        </p:spPr>
        <p:txBody>
          <a:bodyPr/>
          <a:lstStyle/>
          <a:p>
            <a:r>
              <a:rPr lang="it-IT" dirty="0"/>
              <a:t>Mission 2: </a:t>
            </a:r>
            <a:r>
              <a:rPr lang="it-IT" dirty="0" err="1"/>
              <a:t>heat</a:t>
            </a:r>
            <a:r>
              <a:rPr lang="it-IT" dirty="0"/>
              <a:t> and </a:t>
            </a:r>
            <a:r>
              <a:rPr lang="it-IT" dirty="0" err="1"/>
              <a:t>particle</a:t>
            </a:r>
            <a:r>
              <a:rPr lang="it-IT" dirty="0"/>
              <a:t> </a:t>
            </a:r>
            <a:r>
              <a:rPr lang="it-IT" dirty="0" err="1"/>
              <a:t>exhaust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99A34BC-37CC-6D42-8843-F9FD018FA6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9616" y="1253330"/>
            <a:ext cx="10709030" cy="5217807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main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challenge for the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realization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a fusion power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plant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exhaust</a:t>
            </a:r>
            <a:endParaRPr lang="it-IT" sz="7400" dirty="0">
              <a:solidFill>
                <a:srgbClr val="1A1718"/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 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problem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The power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that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crosses the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magnetic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separatrix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diverted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along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magnetic</a:t>
            </a:r>
            <a:r>
              <a:rPr lang="it-IT" sz="74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field line to a remote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region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(the divertor)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where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it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exhausted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on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actively</a:t>
            </a: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7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cooled</a:t>
            </a:r>
            <a:endParaRPr lang="it-IT" sz="7400" dirty="0">
              <a:solidFill>
                <a:srgbClr val="1A1718"/>
              </a:solidFill>
              <a:effectLst/>
              <a:latin typeface="Times New Roman" panose="02020603050405020304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it-IT" sz="7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   divertor targets. </a:t>
            </a:r>
          </a:p>
          <a:p>
            <a:pPr>
              <a:buNone/>
            </a:pPr>
            <a:endParaRPr lang="it-IT" sz="7400" dirty="0">
              <a:solidFill>
                <a:srgbClr val="1A1718"/>
              </a:solidFill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it-IT" sz="6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Iter ipotizzando 500 </a:t>
            </a:r>
            <a:r>
              <a:rPr lang="it-IT" sz="64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MWt</a:t>
            </a:r>
            <a:r>
              <a:rPr lang="it-IT" sz="6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di potenza di plasma con 50 MW di riscaldamento addizionale</a:t>
            </a:r>
          </a:p>
          <a:p>
            <a:pPr>
              <a:buNone/>
            </a:pPr>
            <a:r>
              <a:rPr lang="it-IT" sz="6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400MW trasportati dai neutroni e 150 MW di potenza trasportata dalle particelle, supponendo che di questa il 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</a:rPr>
              <a:t>40% sia irradiato </a:t>
            </a:r>
            <a:r>
              <a:rPr lang="it-IT" sz="6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dal plasma di bulk, rimangono 90 MW da smaltire, 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se anche solo 60 arrivano 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</a:rPr>
              <a:t>(33% irradiato) 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alle piastre del divertore di ITER (massimo 2 m</a:t>
            </a:r>
            <a:r>
              <a:rPr lang="it-IT" sz="6400" baseline="300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2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) significa 30 MW/m</a:t>
            </a:r>
            <a:r>
              <a:rPr lang="it-IT" sz="6400" baseline="300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2</a:t>
            </a:r>
            <a:r>
              <a:rPr lang="it-IT" sz="64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, </a:t>
            </a:r>
            <a:r>
              <a:rPr lang="it-IT" sz="64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al di sopra dei limiti della tecnologia attuale.</a:t>
            </a:r>
          </a:p>
          <a:p>
            <a:pPr>
              <a:buNone/>
            </a:pPr>
            <a:r>
              <a:rPr lang="it-IT" sz="9600" i="1" dirty="0">
                <a:solidFill>
                  <a:srgbClr val="1A1718"/>
                </a:solidFill>
                <a:latin typeface="Times New Roman" panose="02020603050405020304" pitchFamily="18" charset="0"/>
              </a:rPr>
              <a:t>Bisogna ulteriormente aumentare la potenza irradiata…..</a:t>
            </a:r>
          </a:p>
          <a:p>
            <a:pPr>
              <a:buNone/>
            </a:pPr>
            <a:r>
              <a:rPr lang="it-IT" sz="49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Senza dimenticare che il divertore serve:</a:t>
            </a:r>
          </a:p>
          <a:p>
            <a:pPr>
              <a:buNone/>
            </a:pPr>
            <a:r>
              <a:rPr lang="it-IT" sz="86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ad estrarre l’elio e</a:t>
            </a:r>
            <a:r>
              <a:rPr lang="it-IT" sz="49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62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le impurezze</a:t>
            </a:r>
            <a:r>
              <a:rPr lang="it-IT" sz="49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4900" dirty="0">
                <a:solidFill>
                  <a:srgbClr val="1A1718"/>
                </a:solidFill>
                <a:effectLst/>
                <a:highlight>
                  <a:srgbClr val="FF0000"/>
                </a:highlight>
                <a:latin typeface="Times New Roman" panose="02020603050405020304" pitchFamily="18" charset="0"/>
              </a:rPr>
              <a:t>non il calore</a:t>
            </a:r>
            <a:r>
              <a:rPr lang="it-IT" sz="49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, che invece dovrebbe essere utilizzato per produrre energia</a:t>
            </a:r>
          </a:p>
          <a:p>
            <a:pPr>
              <a:buNone/>
            </a:pPr>
            <a:r>
              <a:rPr lang="it-IT" sz="6400" dirty="0">
                <a:solidFill>
                  <a:srgbClr val="1A1718"/>
                </a:solidFill>
                <a:highlight>
                  <a:srgbClr val="00FF00"/>
                </a:highlight>
                <a:latin typeface="Times New Roman" panose="02020603050405020304" pitchFamily="18" charset="0"/>
              </a:rPr>
              <a:t>Se l’elio e le impurezze non si estraggono efficacemente il reattore NON funziona</a:t>
            </a:r>
          </a:p>
          <a:p>
            <a:pPr>
              <a:buNone/>
            </a:pPr>
            <a:r>
              <a:rPr lang="it-IT" sz="4900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Se si estrae troppo trizio si complica tutto</a:t>
            </a:r>
          </a:p>
          <a:p>
            <a:pPr>
              <a:buNone/>
            </a:pPr>
            <a:r>
              <a:rPr lang="it-IT" sz="4900" dirty="0">
                <a:solidFill>
                  <a:srgbClr val="1A1718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Se si estrae il gas che dà luogo al </a:t>
            </a:r>
            <a:r>
              <a:rPr lang="it-IT" sz="4900" dirty="0" err="1">
                <a:solidFill>
                  <a:srgbClr val="1A1718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detacment</a:t>
            </a:r>
            <a:r>
              <a:rPr lang="it-IT" sz="4900" dirty="0">
                <a:solidFill>
                  <a:srgbClr val="1A1718"/>
                </a:solidFill>
                <a:highlight>
                  <a:srgbClr val="00FFFF"/>
                </a:highlight>
                <a:latin typeface="Times New Roman" panose="02020603050405020304" pitchFamily="18" charset="0"/>
              </a:rPr>
              <a:t> si rompe tutto</a:t>
            </a:r>
            <a:endParaRPr lang="it-IT" sz="4900" dirty="0">
              <a:solidFill>
                <a:srgbClr val="1A1718"/>
              </a:solidFill>
              <a:effectLst/>
              <a:highlight>
                <a:srgbClr val="00FFFF"/>
              </a:highlight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2166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CF1891-D4C2-B571-44C5-72386E4B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0384"/>
            <a:ext cx="10515600" cy="812322"/>
          </a:xfrm>
        </p:spPr>
        <p:txBody>
          <a:bodyPr>
            <a:normAutofit/>
          </a:bodyPr>
          <a:lstStyle/>
          <a:p>
            <a:r>
              <a:rPr lang="it-IT" dirty="0"/>
              <a:t>Mission 3: </a:t>
            </a:r>
            <a:r>
              <a:rPr lang="it-IT" sz="36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Material</a:t>
            </a:r>
            <a:r>
              <a:rPr lang="it-IT" sz="3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36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Damage</a:t>
            </a:r>
            <a:r>
              <a:rPr lang="it-IT" sz="3600" dirty="0">
                <a:solidFill>
                  <a:srgbClr val="1A1718"/>
                </a:solidFill>
                <a:latin typeface="Times New Roman" panose="02020603050405020304" pitchFamily="18" charset="0"/>
              </a:rPr>
              <a:t> in a Fusion </a:t>
            </a:r>
            <a:r>
              <a:rPr lang="it-IT" sz="36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Reactor</a:t>
            </a:r>
            <a:endParaRPr lang="it-IT" sz="36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30D3C9-BDD9-2CD2-E3C6-9AD4D52143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618" y="1302706"/>
            <a:ext cx="11185743" cy="5555294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internal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components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a Fusion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will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be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subjected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an intense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bombardment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high energy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(up to loadings of 2MWm</a:t>
            </a:r>
            <a:r>
              <a:rPr lang="it-IT" sz="2900" baseline="300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2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 from the plasma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deuterium-tritium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(D-T) fusion reaction. 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spectrum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has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peak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 energy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released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the D-T reaction (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14.1 MeV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):</a:t>
            </a:r>
          </a:p>
          <a:p>
            <a:pPr>
              <a:buNone/>
            </a:pPr>
            <a:r>
              <a:rPr lang="it-IT" sz="3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2D + 3T 4He (3.5MeV) + </a:t>
            </a:r>
            <a:r>
              <a:rPr lang="it-IT" sz="3600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</a:t>
            </a:r>
            <a:r>
              <a:rPr lang="it-IT" sz="3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(14.1MeV)</a:t>
            </a:r>
          </a:p>
          <a:p>
            <a:pPr>
              <a:buNone/>
            </a:pP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Several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critical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phenomena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are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known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occur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when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are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incident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on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material</a:t>
            </a:r>
            <a:r>
              <a:rPr lang="it-IT" sz="29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surfaces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radiation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“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hardening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”,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radiation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embrittlement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radiation</a:t>
            </a:r>
            <a:r>
              <a:rPr lang="it-IT" sz="2900" dirty="0">
                <a:solidFill>
                  <a:srgbClr val="1A1718"/>
                </a:solidFill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swelling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and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radiation-induced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thermal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creep</a:t>
            </a:r>
            <a:r>
              <a:rPr lang="it-IT" sz="2900" dirty="0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……</a:t>
            </a:r>
            <a:endParaRPr lang="it-IT" sz="2900" dirty="0">
              <a:solidFill>
                <a:srgbClr val="1A1718"/>
              </a:solidFill>
              <a:effectLst/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These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are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primarily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result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displacements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atoms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within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 lattice following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inelastic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neutron-atom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collisions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with 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resultant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formation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self-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interstitial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atoms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vacancies in the lattice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that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diffuse and aggregate to create a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variety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extended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defect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complexes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Metals and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alloys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with a ‘body-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centred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cubic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bcc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)’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crystal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lattice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structure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including</a:t>
            </a:r>
            <a:r>
              <a:rPr lang="it-IT" sz="29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iron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ferritic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steels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and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tungsten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show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better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resistance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prolonged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irradiation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in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terms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much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lower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swelling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lower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embrittlement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than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metals with face-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centred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-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cubic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fcc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lattices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For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example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only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class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steels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that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shows low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swelling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the high-dose ~ 200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dpa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limit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temperatures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close to 420°C, are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ferritic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bcc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steels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[3.2]. </a:t>
            </a:r>
          </a:p>
          <a:p>
            <a:pPr>
              <a:buNone/>
            </a:pP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effect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collisional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lattice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damage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measured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9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in‘</a:t>
            </a:r>
            <a:r>
              <a:rPr lang="it-IT" sz="2900" i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displacements</a:t>
            </a:r>
            <a:r>
              <a:rPr lang="it-IT" sz="2900" i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per </a:t>
            </a:r>
            <a:r>
              <a:rPr lang="it-IT" sz="2900" i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atom</a:t>
            </a:r>
            <a:r>
              <a:rPr lang="it-IT" sz="2900" i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sz="2900" i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dpa</a:t>
            </a:r>
            <a:r>
              <a:rPr lang="it-IT" sz="2900" i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</a:t>
            </a:r>
            <a:r>
              <a:rPr lang="it-IT" sz="29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’ and</a:t>
            </a:r>
            <a:endParaRPr lang="it-IT" sz="2900" dirty="0"/>
          </a:p>
        </p:txBody>
      </p:sp>
    </p:spTree>
    <p:extLst>
      <p:ext uri="{BB962C8B-B14F-4D97-AF65-F5344CB8AC3E}">
        <p14:creationId xmlns:p14="http://schemas.microsoft.com/office/powerpoint/2010/main" val="704746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F5662FE-D88E-B200-8884-06503BDE9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923" y="520544"/>
            <a:ext cx="5878458" cy="366938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B84140-27ED-20D4-A2CF-83713FD122EC}"/>
              </a:ext>
            </a:extLst>
          </p:cNvPr>
          <p:cNvSpPr txBox="1"/>
          <p:nvPr/>
        </p:nvSpPr>
        <p:spPr>
          <a:xfrm>
            <a:off x="1830659" y="4214460"/>
            <a:ext cx="5568053" cy="1077218"/>
          </a:xfrm>
          <a:prstGeom prst="rect">
            <a:avLst/>
          </a:prstGeom>
          <a:solidFill>
            <a:srgbClr val="EBF0F9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Neutron damage causes </a:t>
            </a:r>
            <a:r>
              <a:rPr lang="en-GB" sz="1600" b="1" dirty="0">
                <a:latin typeface="+mj-lt"/>
              </a:rPr>
              <a:t>deformation, embrittlement, bubble formation, loss of conductivity</a:t>
            </a:r>
            <a:r>
              <a:rPr lang="en-GB" sz="1600" dirty="0">
                <a:latin typeface="+mj-lt"/>
              </a:rPr>
              <a:t>, and in general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degradation of thermo-mechanical properties</a:t>
            </a:r>
            <a:r>
              <a:rPr lang="en-GB" sz="1600" dirty="0">
                <a:latin typeface="+mj-lt"/>
              </a:rPr>
              <a:t>. Problem for all future fusion reactors.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F770FA-6654-C95C-8943-B16130129373}"/>
              </a:ext>
            </a:extLst>
          </p:cNvPr>
          <p:cNvSpPr txBox="1"/>
          <p:nvPr/>
        </p:nvSpPr>
        <p:spPr>
          <a:xfrm>
            <a:off x="359923" y="-11615"/>
            <a:ext cx="8993209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  <a:reflection endPos="0" dir="5400000" sy="-100000" algn="bl" rotWithShape="0"/>
            <a:softEdge rad="0"/>
          </a:effectLst>
        </p:spPr>
        <p:txBody>
          <a:bodyPr wrap="square" rtlCol="0">
            <a:spAutoFit/>
          </a:bodyPr>
          <a:lstStyle/>
          <a:p>
            <a:pPr algn="ctr"/>
            <a:r>
              <a:rPr lang="it-IT" sz="2800" dirty="0"/>
              <a:t>Mission 3: </a:t>
            </a:r>
            <a:r>
              <a:rPr lang="it-IT" sz="28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Material</a:t>
            </a:r>
            <a:r>
              <a:rPr lang="it-IT" sz="28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28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Damage</a:t>
            </a:r>
            <a:r>
              <a:rPr lang="it-IT" sz="2800" dirty="0">
                <a:solidFill>
                  <a:srgbClr val="1A1718"/>
                </a:solidFill>
                <a:latin typeface="Times New Roman" panose="02020603050405020304" pitchFamily="18" charset="0"/>
              </a:rPr>
              <a:t> in a Fusion </a:t>
            </a:r>
            <a:r>
              <a:rPr lang="it-IT" sz="2800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Reactor</a:t>
            </a:r>
            <a:endParaRPr lang="en-GB" sz="2800" b="1" dirty="0">
              <a:solidFill>
                <a:srgbClr val="FF0000"/>
              </a:solidFill>
              <a:ea typeface="+mj-ea"/>
              <a:cs typeface="+mj-cs"/>
              <a:sym typeface="Helvetic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D2417F-DB48-F245-3E5F-55AC0BB94258}"/>
              </a:ext>
            </a:extLst>
          </p:cNvPr>
          <p:cNvSpPr txBox="1"/>
          <p:nvPr/>
        </p:nvSpPr>
        <p:spPr>
          <a:xfrm>
            <a:off x="6387554" y="566502"/>
            <a:ext cx="4232167" cy="29546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+mj-lt"/>
              </a:rPr>
              <a:t>The huge neutron flux produced in a D-T fusion reactor can produce damage in the structural materials (blanket), severely limiting their lifetime.</a:t>
            </a:r>
          </a:p>
          <a:p>
            <a:pPr algn="just">
              <a:spcBef>
                <a:spcPts val="600"/>
              </a:spcBef>
            </a:pPr>
            <a:r>
              <a:rPr lang="en-GB" sz="1600" dirty="0">
                <a:latin typeface="+mj-lt"/>
              </a:rPr>
              <a:t>Neutrons reactions with materials: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+mj-lt"/>
              </a:rPr>
              <a:t>elastic scattering</a:t>
            </a:r>
            <a:r>
              <a:rPr lang="en-GB" sz="1600" dirty="0">
                <a:latin typeface="+mj-lt"/>
              </a:rPr>
              <a:t>, causing atom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displacement</a:t>
            </a:r>
            <a:r>
              <a:rPr lang="en-GB" sz="1600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GB" sz="1600" dirty="0">
                <a:latin typeface="+mj-lt"/>
              </a:rPr>
              <a:t>(lattice defects)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+mj-lt"/>
              </a:rPr>
              <a:t>capture reaction</a:t>
            </a:r>
            <a:r>
              <a:rPr lang="en-GB" sz="1600" dirty="0">
                <a:latin typeface="+mj-lt"/>
              </a:rPr>
              <a:t>, that could lead to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transmutation</a:t>
            </a:r>
            <a:r>
              <a:rPr lang="en-GB" sz="1600" dirty="0">
                <a:latin typeface="+mj-lt"/>
              </a:rPr>
              <a:t> (change chemical composition)</a:t>
            </a:r>
          </a:p>
          <a:p>
            <a:pPr marL="285750" indent="-285750" algn="just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600" b="1" dirty="0">
                <a:solidFill>
                  <a:srgbClr val="FF0000"/>
                </a:solidFill>
                <a:latin typeface="+mj-lt"/>
              </a:rPr>
              <a:t>Emission of p, d, t and </a:t>
            </a:r>
            <a:r>
              <a:rPr lang="en-GB" sz="1600" b="1" dirty="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GB" sz="1600" dirty="0">
                <a:latin typeface="+mj-lt"/>
              </a:rPr>
              <a:t>, leading to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gas formation.</a:t>
            </a:r>
          </a:p>
        </p:txBody>
      </p:sp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86CD6E66-3DE9-ECD9-D542-BBB5367CB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8562" y="610831"/>
            <a:ext cx="3779930" cy="24329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2700" cap="flat">
            <a:solidFill>
              <a:schemeClr val="tx1"/>
            </a:solidFill>
            <a:miter lim="400000"/>
          </a:ln>
          <a:effectLst/>
        </p:spPr>
      </p:pic>
      <p:grpSp>
        <p:nvGrpSpPr>
          <p:cNvPr id="2" name="Gruppo 35">
            <a:extLst>
              <a:ext uri="{FF2B5EF4-FFF2-40B4-BE49-F238E27FC236}">
                <a16:creationId xmlns:a16="http://schemas.microsoft.com/office/drawing/2014/main" id="{EECC9301-D03C-ADA3-E300-A5386DD6ED44}"/>
              </a:ext>
            </a:extLst>
          </p:cNvPr>
          <p:cNvGrpSpPr/>
          <p:nvPr/>
        </p:nvGrpSpPr>
        <p:grpSpPr>
          <a:xfrm>
            <a:off x="7661563" y="3475893"/>
            <a:ext cx="4096682" cy="3304310"/>
            <a:chOff x="395536" y="2132856"/>
            <a:chExt cx="3960440" cy="272464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67A2B01-AB02-D1A0-A1BC-520D13D75D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132856"/>
              <a:ext cx="3960440" cy="272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ttangolo 30">
              <a:extLst>
                <a:ext uri="{FF2B5EF4-FFF2-40B4-BE49-F238E27FC236}">
                  <a16:creationId xmlns:a16="http://schemas.microsoft.com/office/drawing/2014/main" id="{96C50489-1337-969C-FCFE-0DA6A814347E}"/>
                </a:ext>
              </a:extLst>
            </p:cNvPr>
            <p:cNvSpPr/>
            <p:nvPr/>
          </p:nvSpPr>
          <p:spPr>
            <a:xfrm>
              <a:off x="539552" y="2132856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66"/>
            </a:p>
          </p:txBody>
        </p:sp>
        <p:sp>
          <p:nvSpPr>
            <p:cNvPr id="11" name="Rettangolo 31">
              <a:extLst>
                <a:ext uri="{FF2B5EF4-FFF2-40B4-BE49-F238E27FC236}">
                  <a16:creationId xmlns:a16="http://schemas.microsoft.com/office/drawing/2014/main" id="{CC2262DE-A76D-1ABD-5229-7F5C194A4508}"/>
                </a:ext>
              </a:extLst>
            </p:cNvPr>
            <p:cNvSpPr/>
            <p:nvPr/>
          </p:nvSpPr>
          <p:spPr>
            <a:xfrm>
              <a:off x="3635896" y="2217600"/>
              <a:ext cx="432048" cy="7200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66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947F52CD-4609-8A9A-1263-A9F22F1C2E23}"/>
              </a:ext>
            </a:extLst>
          </p:cNvPr>
          <p:cNvSpPr txBox="1"/>
          <p:nvPr/>
        </p:nvSpPr>
        <p:spPr>
          <a:xfrm>
            <a:off x="1830657" y="5390904"/>
            <a:ext cx="5568052" cy="1374735"/>
          </a:xfrm>
          <a:prstGeom prst="rect">
            <a:avLst/>
          </a:prstGeom>
          <a:solidFill>
            <a:srgbClr val="F4F9F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>
              <a:spcAft>
                <a:spcPts val="422"/>
              </a:spcAft>
            </a:pPr>
            <a:r>
              <a:rPr lang="en-GB" sz="1600" dirty="0">
                <a:latin typeface="+mj-lt"/>
              </a:rPr>
              <a:t>Fusion neutrons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energy spectrum</a:t>
            </a:r>
            <a:r>
              <a:rPr lang="en-GB" sz="1600" dirty="0">
                <a:latin typeface="+mj-lt"/>
              </a:rPr>
              <a:t> is different (higher energy) than in fission reactors: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peak at 14 MeV</a:t>
            </a:r>
            <a:r>
              <a:rPr lang="en-GB" sz="1600" dirty="0">
                <a:latin typeface="+mj-lt"/>
              </a:rPr>
              <a:t> not present in fission.</a:t>
            </a:r>
          </a:p>
          <a:p>
            <a:pPr algn="just"/>
            <a:r>
              <a:rPr lang="en-GB" sz="1600" dirty="0">
                <a:latin typeface="+mj-lt"/>
              </a:rPr>
              <a:t>The experience on neutron damage in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fission reactors not</a:t>
            </a:r>
            <a:r>
              <a:rPr lang="en-GB" sz="1600" b="1" dirty="0">
                <a:latin typeface="+mj-lt"/>
              </a:rPr>
              <a:t> </a:t>
            </a:r>
            <a:r>
              <a:rPr lang="en-GB" sz="1600" dirty="0" err="1">
                <a:latin typeface="+mj-lt"/>
              </a:rPr>
              <a:t>directy</a:t>
            </a:r>
            <a:r>
              <a:rPr lang="en-GB" sz="1600" b="1" dirty="0">
                <a:latin typeface="+mj-lt"/>
              </a:rPr>
              <a:t>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applicable</a:t>
            </a:r>
            <a:r>
              <a:rPr lang="en-GB" sz="1600" b="1" dirty="0">
                <a:latin typeface="+mj-lt"/>
              </a:rPr>
              <a:t> </a:t>
            </a:r>
            <a:r>
              <a:rPr lang="en-GB" sz="1600" dirty="0">
                <a:latin typeface="+mj-lt"/>
              </a:rPr>
              <a:t>to fusion reactors. Much </a:t>
            </a:r>
            <a:r>
              <a:rPr lang="en-GB" sz="1600" b="1" dirty="0">
                <a:solidFill>
                  <a:srgbClr val="FF0000"/>
                </a:solidFill>
                <a:latin typeface="+mj-lt"/>
              </a:rPr>
              <a:t>higher gas production</a:t>
            </a:r>
            <a:r>
              <a:rPr lang="en-GB" sz="1600" dirty="0">
                <a:latin typeface="+mj-lt"/>
              </a:rPr>
              <a:t> in fusion structural materials.</a:t>
            </a:r>
          </a:p>
        </p:txBody>
      </p:sp>
    </p:spTree>
    <p:extLst>
      <p:ext uri="{BB962C8B-B14F-4D97-AF65-F5344CB8AC3E}">
        <p14:creationId xmlns:p14="http://schemas.microsoft.com/office/powerpoint/2010/main" val="336802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C1EFBBF-0FBD-CCBC-7F81-9EAF1371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1A1718"/>
                </a:solidFill>
                <a:latin typeface="Times New Roman" panose="02020603050405020304" pitchFamily="18" charset="0"/>
              </a:rPr>
              <a:t>Mission 3, </a:t>
            </a:r>
            <a:r>
              <a:rPr lang="it-IT" dirty="0" err="1">
                <a:solidFill>
                  <a:srgbClr val="1A1718"/>
                </a:solidFill>
                <a:latin typeface="Times New Roman" panose="02020603050405020304" pitchFamily="18" charset="0"/>
              </a:rPr>
              <a:t>materials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6064E1D-B1E3-9595-F496-9A50B5B273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To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develop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full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scientific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engineering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characterisation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and </a:t>
            </a:r>
            <a:r>
              <a:rPr lang="it-IT" sz="3800" b="1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theoretical</a:t>
            </a:r>
            <a:endParaRPr lang="it-IT" sz="3800" b="1" dirty="0">
              <a:solidFill>
                <a:srgbClr val="1A1718"/>
              </a:solidFill>
              <a:effectLst/>
              <a:highlight>
                <a:srgbClr val="00FF00"/>
              </a:highlight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it-IT" sz="3800" b="1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understandin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00"/>
                </a:highlight>
                <a:latin typeface="Times New Roman" panose="02020603050405020304" pitchFamily="18" charset="0"/>
              </a:rPr>
              <a:t>g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of: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Courier New" panose="02070309020205020404" pitchFamily="49" charset="0"/>
              </a:rPr>
              <a:t>o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resistant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structural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materials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able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withstand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high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levels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14MeV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flux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maintain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their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structural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thermo-mechanical</a:t>
            </a:r>
            <a:endParaRPr lang="it-IT" dirty="0">
              <a:solidFill>
                <a:srgbClr val="1A1718"/>
              </a:solidFill>
              <a:effectLst/>
              <a:highlight>
                <a:srgbClr val="00FFFF"/>
              </a:highlight>
              <a:latin typeface="Times New Roman" panose="02020603050405020304" pitchFamily="18" charset="0"/>
            </a:endParaRPr>
          </a:p>
          <a:p>
            <a:pPr>
              <a:buNone/>
            </a:pP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properties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,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including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in 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welded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condition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in 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sufficiently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wide window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of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operation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for 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sufficiently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long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lifetime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exposure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fluence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 for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DEMO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Fusion Power Plant;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Courier New" panose="02070309020205020404" pitchFamily="49" charset="0"/>
              </a:rPr>
              <a:t>o 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High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flux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Plasma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Facing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Materials</a:t>
            </a:r>
            <a:r>
              <a:rPr lang="it-IT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able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withstand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the</a:t>
            </a:r>
          </a:p>
          <a:p>
            <a:pPr>
              <a:buNone/>
            </a:pP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combined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effects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 of 14 MeV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neutron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flux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 and high 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intensity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 plasma</a:t>
            </a:r>
          </a:p>
          <a:p>
            <a:pPr>
              <a:buNone/>
            </a:pP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ion</a:t>
            </a:r>
            <a:r>
              <a:rPr lang="it-IT" dirty="0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/</a:t>
            </a:r>
            <a:r>
              <a:rPr lang="it-IT" dirty="0" err="1">
                <a:solidFill>
                  <a:srgbClr val="1A1718"/>
                </a:solidFill>
                <a:effectLst/>
                <a:highlight>
                  <a:srgbClr val="008000"/>
                </a:highlight>
                <a:latin typeface="Times New Roman" panose="02020603050405020304" pitchFamily="18" charset="0"/>
              </a:rPr>
              <a:t>neutral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bombardment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maintain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their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mechanical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thermo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-</a:t>
            </a:r>
          </a:p>
          <a:p>
            <a:pPr>
              <a:buNone/>
            </a:pP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mechanical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properties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erosion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resistance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sufficiently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wide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window of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operation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for a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sufficiently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high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combined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fluence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for</a:t>
            </a:r>
          </a:p>
          <a:p>
            <a:pPr>
              <a:buNone/>
            </a:pP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DEMO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Fusion Power </a:t>
            </a:r>
            <a:r>
              <a:rPr lang="it-IT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Plants</a:t>
            </a:r>
            <a:r>
              <a:rPr lang="it-IT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;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09837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8DC7C4-3C5F-5BD3-026A-707B8D816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9272" y="365125"/>
            <a:ext cx="6322932" cy="1325563"/>
          </a:xfrm>
        </p:spPr>
        <p:txBody>
          <a:bodyPr/>
          <a:lstStyle/>
          <a:p>
            <a:r>
              <a:rPr lang="it-IT" dirty="0"/>
              <a:t>Mission 4: </a:t>
            </a:r>
            <a:r>
              <a:rPr lang="it-IT" sz="2800" dirty="0" err="1"/>
              <a:t>tritium</a:t>
            </a:r>
            <a:r>
              <a:rPr lang="it-IT" sz="2800" dirty="0"/>
              <a:t> self </a:t>
            </a:r>
            <a:r>
              <a:rPr lang="it-IT" sz="2800" dirty="0" err="1"/>
              <a:t>sufficiency</a:t>
            </a:r>
            <a:r>
              <a:rPr lang="it-IT" sz="2800" dirty="0"/>
              <a:t> and </a:t>
            </a:r>
            <a:r>
              <a:rPr lang="it-IT" sz="2800" dirty="0" err="1"/>
              <a:t>fuel</a:t>
            </a:r>
            <a:r>
              <a:rPr lang="it-IT" sz="2800" dirty="0"/>
              <a:t> </a:t>
            </a:r>
            <a:r>
              <a:rPr lang="it-IT" sz="2800" dirty="0" err="1"/>
              <a:t>cycle</a:t>
            </a:r>
            <a:endParaRPr lang="it-IT" sz="280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28E175-9EAD-39A6-87B1-5C3B5687A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321" y="551953"/>
            <a:ext cx="5381463" cy="5940922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main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functions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of the blanket/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fuel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cycle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system can be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summarised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follows:</a:t>
            </a:r>
          </a:p>
          <a:p>
            <a:pPr>
              <a:buNone/>
            </a:pPr>
            <a:r>
              <a:rPr lang="it-IT" sz="1600" dirty="0">
                <a:solidFill>
                  <a:srgbClr val="1A1718"/>
                </a:solidFill>
                <a:effectLst/>
                <a:highlight>
                  <a:srgbClr val="FF00FF"/>
                </a:highlight>
                <a:latin typeface="Arial" panose="020B0604020202020204" pitchFamily="34" charset="0"/>
              </a:rPr>
              <a:t>• 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</a:rPr>
              <a:t>Blanket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</a:rPr>
              <a:t>tritium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</a:rPr>
              <a:t> breeding and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</a:rPr>
              <a:t>heat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FF00FF"/>
                </a:highlight>
                <a:latin typeface="Times New Roman" panose="02020603050405020304" pitchFamily="18" charset="0"/>
              </a:rPr>
              <a:t> production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utilize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manage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fusion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neutrons</a:t>
            </a:r>
            <a:r>
              <a:rPr lang="it-IT" sz="1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by breeding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converting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energy to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This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region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exposed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high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neutron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fluence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,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especially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in the first ~20 cm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closest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the plasma.</a:t>
            </a:r>
            <a:r>
              <a:rPr lang="it-IT" sz="1600" dirty="0">
                <a:solidFill>
                  <a:srgbClr val="1A1718"/>
                </a:solidFill>
                <a:effectLst/>
                <a:latin typeface="Arial" panose="020B0604020202020204" pitchFamily="34" charset="0"/>
              </a:rPr>
              <a:t>•</a:t>
            </a:r>
          </a:p>
          <a:p>
            <a:pPr>
              <a:buNone/>
            </a:pPr>
            <a:r>
              <a:rPr lang="it-IT" sz="1600" dirty="0">
                <a:solidFill>
                  <a:srgbClr val="1A1718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Blanket </a:t>
            </a:r>
            <a:r>
              <a:rPr lang="it-IT" sz="1600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1600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sz="1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extraction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: generate high-grade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suitable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for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conversion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electricity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through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heat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exchanger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turbine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cycle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(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see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Mission 6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BoP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).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Extract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from the breeding blanket and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send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it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to the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purification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recycle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loop.</a:t>
            </a:r>
          </a:p>
          <a:p>
            <a:pPr>
              <a:buNone/>
            </a:pPr>
            <a:r>
              <a:rPr lang="it-IT" sz="1600" dirty="0">
                <a:solidFill>
                  <a:srgbClr val="1A1718"/>
                </a:solidFill>
                <a:effectLst/>
                <a:latin typeface="Arial" panose="020B0604020202020204" pitchFamily="34" charset="0"/>
              </a:rPr>
              <a:t>• </a:t>
            </a:r>
            <a:r>
              <a:rPr lang="it-IT" sz="1600" b="1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 recovery and </a:t>
            </a:r>
            <a:r>
              <a:rPr lang="it-IT" sz="1600" b="1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recycle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: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recover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unburned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from the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reactor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exhaust</a:t>
            </a:r>
            <a:r>
              <a:rPr lang="it-IT" sz="1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and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extracted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from the breeding blanket.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This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region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must handle large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nventories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and must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prevent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 release to the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environment</a:t>
            </a: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. </a:t>
            </a:r>
          </a:p>
          <a:p>
            <a:pPr>
              <a:buNone/>
            </a:pP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Accountancy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of</a:t>
            </a:r>
            <a:r>
              <a:rPr lang="it-IT" sz="1600" dirty="0">
                <a:solidFill>
                  <a:srgbClr val="1A1718"/>
                </a:solidFill>
                <a:latin typeface="Times New Roman" panose="02020603050405020304" pitchFamily="18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in the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fuel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cycle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for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both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safety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and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proliferation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,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given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that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kilogram</a:t>
            </a:r>
            <a:r>
              <a:rPr lang="it-IT" sz="1600" dirty="0">
                <a:solidFill>
                  <a:srgbClr val="1A1718"/>
                </a:solidFill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quantities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of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tritium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are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circulating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daily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through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the system,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is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another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aspect</a:t>
            </a:r>
            <a:r>
              <a:rPr lang="it-IT" sz="1600" dirty="0">
                <a:solidFill>
                  <a:srgbClr val="1A1718"/>
                </a:solidFill>
                <a:latin typeface="Helvetica" pitchFamily="2" charset="0"/>
              </a:rPr>
              <a:t> 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of </a:t>
            </a:r>
            <a:r>
              <a:rPr lang="it-IT" sz="1600" dirty="0" err="1">
                <a:solidFill>
                  <a:srgbClr val="1A1718"/>
                </a:solidFill>
                <a:effectLst/>
                <a:latin typeface="Helvetica" pitchFamily="2" charset="0"/>
              </a:rPr>
              <a:t>this</a:t>
            </a:r>
            <a:r>
              <a:rPr lang="it-IT" sz="1600" dirty="0">
                <a:solidFill>
                  <a:srgbClr val="1A1718"/>
                </a:solidFill>
                <a:effectLst/>
                <a:latin typeface="Helvetica" pitchFamily="2" charset="0"/>
              </a:rPr>
              <a:t> challenge.</a:t>
            </a:r>
          </a:p>
          <a:p>
            <a:pPr>
              <a:buNone/>
            </a:pPr>
            <a:r>
              <a:rPr lang="it-IT" sz="1600" dirty="0">
                <a:solidFill>
                  <a:srgbClr val="1A1718"/>
                </a:solidFill>
                <a:effectLst/>
                <a:latin typeface="Times New Roman" panose="02020603050405020304" pitchFamily="18" charset="0"/>
              </a:rPr>
              <a:t>At the moment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civilian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tritium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mostly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comes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from CANDU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fission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 </a:t>
            </a:r>
            <a:r>
              <a:rPr lang="it-IT" sz="1600" b="1" dirty="0" err="1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reactors</a:t>
            </a:r>
            <a:r>
              <a:rPr lang="it-IT" sz="1600" b="1" dirty="0">
                <a:solidFill>
                  <a:srgbClr val="1A1718"/>
                </a:solidFill>
                <a:effectLst/>
                <a:highlight>
                  <a:srgbClr val="00FFFF"/>
                </a:highlight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7B5CAE-723D-3020-86B5-C4EEA4883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2664" y="1446664"/>
            <a:ext cx="6752510" cy="478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4227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FFB2BA-9397-FBF5-023B-0DB423E01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7900" y="182562"/>
            <a:ext cx="10515600" cy="1325563"/>
          </a:xfrm>
        </p:spPr>
        <p:txBody>
          <a:bodyPr/>
          <a:lstStyle/>
          <a:p>
            <a:r>
              <a:rPr lang="it-IT" dirty="0"/>
              <a:t>Produzione all’interno del reattore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B81AA3-9D25-8183-4D91-66B760C411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665" y="1907878"/>
            <a:ext cx="10795135" cy="47397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it-IT" dirty="0"/>
              <a:t>Il trizio </a:t>
            </a:r>
            <a:r>
              <a:rPr lang="it-IT" dirty="0">
                <a:highlight>
                  <a:srgbClr val="FF00FF"/>
                </a:highlight>
              </a:rPr>
              <a:t>non esiste in natura </a:t>
            </a:r>
            <a:r>
              <a:rPr lang="it-IT" dirty="0"/>
              <a:t>al contrario dell’uranio (il cui prodotto di decadimento è </a:t>
            </a:r>
            <a:r>
              <a:rPr lang="it-IT" dirty="0">
                <a:solidFill>
                  <a:srgbClr val="7030A0"/>
                </a:solidFill>
                <a:highlight>
                  <a:srgbClr val="00FFFF"/>
                </a:highlight>
              </a:rPr>
              <a:t>il radon</a:t>
            </a:r>
            <a:r>
              <a:rPr lang="it-IT" dirty="0">
                <a:solidFill>
                  <a:srgbClr val="7030A0"/>
                </a:solidFill>
              </a:rPr>
              <a:t>…)</a:t>
            </a:r>
          </a:p>
          <a:p>
            <a:r>
              <a:rPr lang="it-IT" dirty="0"/>
              <a:t>Anche se autoprodotto dal reattore (da verificare) per le fasi sperimentali e di accensione di un eventuale reattore servono rilevanti quantità di trizio</a:t>
            </a:r>
          </a:p>
          <a:p>
            <a:endParaRPr lang="it-IT" dirty="0"/>
          </a:p>
          <a:p>
            <a:pPr marL="342900" lvl="0" indent="-3429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kumimoji="0" lang="it-IT" altLang="it-IT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Lithium-6 Reaction:</a:t>
            </a:r>
            <a:r>
              <a:rPr kumimoji="0" lang="it-IT" altLang="it-IT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 	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6Li+n→4He(2.05MeV)+</a:t>
            </a:r>
            <a:r>
              <a:rPr lang="it-IT" altLang="it-IT" sz="2400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T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(2.73MeV)</a:t>
            </a: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Lithium-7 Reaction: 	7Li+n→4He+</a:t>
            </a:r>
            <a:r>
              <a:rPr lang="it-IT" altLang="it-IT" sz="2400" b="1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</a:rPr>
              <a:t>T</a:t>
            </a:r>
            <a:r>
              <a:rPr lang="it-IT" altLang="it-IT" sz="2400" b="1" dirty="0">
                <a:solidFill>
                  <a:srgbClr val="000000"/>
                </a:solidFill>
                <a:latin typeface="Arial" panose="020B0604020202020204" pitchFamily="34" charset="0"/>
              </a:rPr>
              <a:t>+n′−2.47MeV 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bassa probabilità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sz="2800" dirty="0">
                <a:solidFill>
                  <a:srgbClr val="000000"/>
                </a:solidFill>
                <a:latin typeface="Arial" panose="020B0604020202020204" pitchFamily="34" charset="0"/>
              </a:rPr>
              <a:t>Duplicazione neutronica, </a:t>
            </a:r>
            <a:r>
              <a:rPr lang="it-IT" altLang="it-IT" sz="2800" b="1" dirty="0">
                <a:solidFill>
                  <a:srgbClr val="000000"/>
                </a:solidFill>
                <a:latin typeface="Arial" panose="020B0604020202020204" pitchFamily="34" charset="0"/>
              </a:rPr>
              <a:t>Reazione (n,2n):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it-IT" sz="28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9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Be+n→2(</a:t>
            </a:r>
            <a:r>
              <a:rPr lang="it-IT" altLang="it-IT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4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He)+2n</a:t>
            </a: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t-IT" altLang="it-IT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208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Pb+𝑛→</a:t>
            </a:r>
            <a:r>
              <a:rPr lang="it-IT" altLang="it-IT" sz="2400" baseline="30000" dirty="0">
                <a:solidFill>
                  <a:srgbClr val="000000"/>
                </a:solidFill>
                <a:latin typeface="Arial" panose="020B0604020202020204" pitchFamily="34" charset="0"/>
              </a:rPr>
              <a:t>207</a:t>
            </a:r>
            <a:r>
              <a:rPr lang="it-IT" altLang="it-IT" sz="2400" dirty="0">
                <a:solidFill>
                  <a:srgbClr val="000000"/>
                </a:solidFill>
                <a:latin typeface="Arial" panose="020B0604020202020204" pitchFamily="34" charset="0"/>
              </a:rPr>
              <a:t>Pb+2𝑛</a:t>
            </a: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800100" lvl="1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t-IT" altLang="it-IT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41" name="Picture 5">
            <a:extLst>
              <a:ext uri="{FF2B5EF4-FFF2-40B4-BE49-F238E27FC236}">
                <a16:creationId xmlns:a16="http://schemas.microsoft.com/office/drawing/2014/main" id="{DBE3152C-03C5-182D-4B55-6F6492C69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6" y="2905123"/>
            <a:ext cx="6848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>
            <a:extLst>
              <a:ext uri="{FF2B5EF4-FFF2-40B4-BE49-F238E27FC236}">
                <a16:creationId xmlns:a16="http://schemas.microsoft.com/office/drawing/2014/main" id="{08B4D677-F810-0367-0DE8-4F72B4C911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126" y="4002086"/>
            <a:ext cx="68482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8C320C4A-A39F-A822-476E-10A9DDF78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780" y="1108373"/>
            <a:ext cx="1275842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4344" name="Picture 8">
            <a:extLst>
              <a:ext uri="{FF2B5EF4-FFF2-40B4-BE49-F238E27FC236}">
                <a16:creationId xmlns:a16="http://schemas.microsoft.com/office/drawing/2014/main" id="{F9904DF7-CEB4-268E-1F2F-F1352208A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1325563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FD634EA1-4464-8D9B-56FD-F42765CED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>
            <a:extLst>
              <a:ext uri="{FF2B5EF4-FFF2-40B4-BE49-F238E27FC236}">
                <a16:creationId xmlns:a16="http://schemas.microsoft.com/office/drawing/2014/main" id="{98A0FE96-AFEC-A131-FC71-F3E8D167F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411163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39372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53C528D3-F85B-3CFD-EDE2-9142A1F0D94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867" y="205430"/>
            <a:ext cx="11117217" cy="922980"/>
          </a:xfrm>
        </p:spPr>
        <p:txBody>
          <a:bodyPr/>
          <a:lstStyle/>
          <a:p>
            <a:pPr lvl="0"/>
            <a:r>
              <a:rPr lang="en-GB" dirty="0"/>
              <a:t>Global T production and stockpiles </a:t>
            </a: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C2E05DE-54B1-8467-EA52-9BAC590AB8A1}"/>
              </a:ext>
            </a:extLst>
          </p:cNvPr>
          <p:cNvSpPr txBox="1"/>
          <p:nvPr/>
        </p:nvSpPr>
        <p:spPr>
          <a:xfrm>
            <a:off x="101598" y="6387705"/>
            <a:ext cx="663452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8A58B8-4B1C-274F-96CD-06BF61905792}" type="slidenum">
              <a:rPr/>
              <a:t>27</a:t>
            </a:fld>
            <a:endParaRPr lang="en-US" sz="2800" b="1" i="0" u="none" strike="noStrike" kern="1200" cap="none" spc="0" baseline="0">
              <a:solidFill>
                <a:srgbClr val="9091B3"/>
              </a:solidFill>
              <a:uFillTx/>
              <a:latin typeface="Arial Black"/>
              <a:ea typeface="Arial Black"/>
              <a:cs typeface="Arial Black"/>
            </a:endParaRPr>
          </a:p>
        </p:txBody>
      </p:sp>
      <p:pic>
        <p:nvPicPr>
          <p:cNvPr id="4" name="Picture 11">
            <a:extLst>
              <a:ext uri="{FF2B5EF4-FFF2-40B4-BE49-F238E27FC236}">
                <a16:creationId xmlns:a16="http://schemas.microsoft.com/office/drawing/2014/main" id="{B7E4EA8C-B033-A196-EA1D-B2F31B5C65A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292" t="15444" r="13519" b="811"/>
          <a:stretch>
            <a:fillRect/>
          </a:stretch>
        </p:blipFill>
        <p:spPr>
          <a:xfrm>
            <a:off x="1634361" y="983757"/>
            <a:ext cx="8923282" cy="540393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E0272859-E7AE-A8EF-6CC5-CD778DA176FE}"/>
              </a:ext>
            </a:extLst>
          </p:cNvPr>
          <p:cNvSpPr txBox="1"/>
          <p:nvPr/>
        </p:nvSpPr>
        <p:spPr>
          <a:xfrm>
            <a:off x="876223" y="6387696"/>
            <a:ext cx="700882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002F56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M. Coleman – EFPW – 2025, Granada, Spain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EA523A4-B380-E2C0-E8CD-50C33BD3A09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6868" y="1273850"/>
            <a:ext cx="11465689" cy="4749119"/>
          </a:xfrm>
        </p:spPr>
        <p:txBody>
          <a:bodyPr/>
          <a:lstStyle/>
          <a:p>
            <a:pPr lvl="0">
              <a:lnSpc>
                <a:spcPct val="60000"/>
              </a:lnSpc>
            </a:pPr>
            <a:r>
              <a:rPr lang="en-GB" sz="1900" b="1" dirty="0">
                <a:latin typeface="Calibri" pitchFamily="34"/>
                <a:cs typeface="Calibri" pitchFamily="34"/>
              </a:rPr>
              <a:t>Commercial demand: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Ontario Power Generation group in Canada sells T at approximately </a:t>
            </a:r>
            <a:r>
              <a:rPr lang="en-GB" sz="1900" dirty="0">
                <a:highlight>
                  <a:srgbClr val="FF00FF"/>
                </a:highlight>
                <a:latin typeface="Calibri" pitchFamily="34"/>
                <a:cs typeface="Calibri" pitchFamily="34"/>
              </a:rPr>
              <a:t>25-30 M$/kg </a:t>
            </a:r>
            <a:r>
              <a:rPr lang="en-GB" sz="1900" dirty="0">
                <a:latin typeface="Calibri" pitchFamily="34"/>
                <a:cs typeface="Calibri" pitchFamily="34"/>
              </a:rPr>
              <a:t>[1]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highlight>
                  <a:srgbClr val="FF00FF"/>
                </a:highlight>
                <a:latin typeface="Calibri" pitchFamily="34"/>
                <a:cs typeface="Calibri" pitchFamily="34"/>
              </a:rPr>
              <a:t>Commercial sales between 0.1-0.3 kg </a:t>
            </a:r>
            <a:r>
              <a:rPr lang="en-GB" sz="1900" dirty="0">
                <a:latin typeface="Calibri" pitchFamily="34"/>
                <a:cs typeface="Calibri" pitchFamily="34"/>
              </a:rPr>
              <a:t>per year (since ~1980) 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As far as I am aware, at present this is the only pathway to large-scale purchases of tritium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endParaRPr lang="en-GB" sz="1900" dirty="0">
              <a:latin typeface="Calibri" pitchFamily="34"/>
              <a:cs typeface="Calibri" pitchFamily="34"/>
            </a:endParaRPr>
          </a:p>
          <a:p>
            <a:pPr lvl="0">
              <a:lnSpc>
                <a:spcPct val="60000"/>
              </a:lnSpc>
            </a:pPr>
            <a:r>
              <a:rPr lang="en-GB" sz="1900" b="1" dirty="0">
                <a:latin typeface="Calibri" pitchFamily="34"/>
                <a:cs typeface="Calibri" pitchFamily="34"/>
              </a:rPr>
              <a:t>Fusion demand: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ITER demand totals </a:t>
            </a:r>
            <a:r>
              <a:rPr lang="en-GB" sz="1900" dirty="0">
                <a:highlight>
                  <a:srgbClr val="00FFFF"/>
                </a:highlight>
                <a:latin typeface="Calibri" pitchFamily="34"/>
                <a:cs typeface="Calibri" pitchFamily="34"/>
              </a:rPr>
              <a:t>12.3 kg for the full D-T campaign over 15 years 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ITER is obviously delayed… here I assume ITER D-T takes place in 2040, and that the full campaign takes places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VNS, if takes place as planned, would consume </a:t>
            </a:r>
            <a:r>
              <a:rPr lang="en-GB" sz="1900" dirty="0">
                <a:highlight>
                  <a:srgbClr val="FFFF00"/>
                </a:highlight>
                <a:latin typeface="Calibri" pitchFamily="34"/>
                <a:cs typeface="Calibri" pitchFamily="34"/>
              </a:rPr>
              <a:t>6.8 kg of T over 7 years </a:t>
            </a:r>
            <a:r>
              <a:rPr lang="en-GB" sz="1900" dirty="0">
                <a:latin typeface="Calibri" pitchFamily="34"/>
                <a:cs typeface="Calibri" pitchFamily="34"/>
              </a:rPr>
              <a:t>[9]. No date set, but I assume 2045 here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There are many fusion businesses that would also happily purchase tritium in the years to come: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highlight>
                  <a:srgbClr val="00FF00"/>
                </a:highlight>
                <a:latin typeface="Calibri" pitchFamily="34"/>
                <a:cs typeface="Calibri" pitchFamily="34"/>
              </a:rPr>
              <a:t>CFS -&gt; SPARC 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latin typeface="Calibri" pitchFamily="34"/>
                <a:cs typeface="Calibri" pitchFamily="34"/>
              </a:rPr>
              <a:t>UKIFS -&gt; STEP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latin typeface="Calibri" pitchFamily="34"/>
                <a:cs typeface="Calibri" pitchFamily="34"/>
              </a:rPr>
              <a:t>Tokamak Energy -&gt; ???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latin typeface="Calibri" pitchFamily="34"/>
                <a:cs typeface="Calibri" pitchFamily="34"/>
              </a:rPr>
              <a:t>Proxima -&gt; ???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latin typeface="Calibri" pitchFamily="34"/>
                <a:cs typeface="Calibri" pitchFamily="34"/>
              </a:rPr>
              <a:t>Gauss -&gt; ???</a:t>
            </a:r>
          </a:p>
          <a:p>
            <a:pPr marL="800090" lvl="1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700" dirty="0">
                <a:latin typeface="Calibri" pitchFamily="34"/>
                <a:cs typeface="Calibri" pitchFamily="34"/>
              </a:rPr>
              <a:t>…</a:t>
            </a:r>
            <a:r>
              <a:rPr lang="en-GB" sz="1700" dirty="0" err="1">
                <a:latin typeface="Calibri" pitchFamily="34"/>
                <a:cs typeface="Calibri" pitchFamily="34"/>
              </a:rPr>
              <a:t>aggiungo</a:t>
            </a:r>
            <a:r>
              <a:rPr lang="en-GB" sz="1700" dirty="0">
                <a:latin typeface="Calibri" pitchFamily="34"/>
                <a:cs typeface="Calibri" pitchFamily="34"/>
              </a:rPr>
              <a:t> io BEST????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r>
              <a:rPr lang="en-GB" sz="1900" dirty="0">
                <a:latin typeface="Calibri" pitchFamily="34"/>
                <a:cs typeface="Calibri" pitchFamily="34"/>
              </a:rPr>
              <a:t>The exact quantities and dates are not clear, here I have modelled this as 5 kg over 2035-2040</a:t>
            </a:r>
          </a:p>
          <a:p>
            <a:pPr marL="342900" lvl="0" indent="-342900">
              <a:lnSpc>
                <a:spcPct val="60000"/>
              </a:lnSpc>
              <a:buSzPct val="100000"/>
              <a:buFont typeface="Arial" pitchFamily="34"/>
              <a:buChar char="•"/>
            </a:pPr>
            <a:endParaRPr lang="en-GB" sz="1900" dirty="0">
              <a:latin typeface="Calibri" pitchFamily="34"/>
              <a:cs typeface="Calibri" pitchFamily="34"/>
            </a:endParaRPr>
          </a:p>
          <a:p>
            <a:pPr lvl="0">
              <a:lnSpc>
                <a:spcPct val="60000"/>
              </a:lnSpc>
            </a:pPr>
            <a:endParaRPr lang="en-GB" sz="1900" dirty="0">
              <a:latin typeface="Calibri" pitchFamily="34"/>
              <a:cs typeface="Calibri" pitchFamily="34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6DB234-1476-96CF-23D5-DFE5306DF46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Global tritium demand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F9AF413-A84E-A3A8-A06B-72664D39538D}"/>
              </a:ext>
            </a:extLst>
          </p:cNvPr>
          <p:cNvSpPr txBox="1"/>
          <p:nvPr/>
        </p:nvSpPr>
        <p:spPr>
          <a:xfrm>
            <a:off x="101598" y="6387705"/>
            <a:ext cx="663452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0A7C8FC-9BF9-5348-A23F-7C7C3B0078C5}" type="slidenum">
              <a:rPr/>
              <a:t>28</a:t>
            </a:fld>
            <a:endParaRPr lang="en-US" sz="2800" b="1" i="0" u="none" strike="noStrike" kern="1200" cap="none" spc="0" baseline="0">
              <a:solidFill>
                <a:srgbClr val="9091B3"/>
              </a:solidFill>
              <a:uFillTx/>
              <a:latin typeface="Arial Black"/>
              <a:ea typeface="Arial Black"/>
              <a:cs typeface="Arial Black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8D1F6CA-BACA-7939-0D1C-1893CCD732ED}"/>
              </a:ext>
            </a:extLst>
          </p:cNvPr>
          <p:cNvSpPr txBox="1"/>
          <p:nvPr/>
        </p:nvSpPr>
        <p:spPr>
          <a:xfrm>
            <a:off x="876223" y="6387696"/>
            <a:ext cx="700882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002F56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M. Coleman – EFPW – 2025, Granada,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249F8C78-E239-72D7-DD54-661B4D1DAEA4}"/>
              </a:ext>
            </a:extLst>
          </p:cNvPr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N. Bohr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297B7B24-701C-3DD6-30DE-ECBDB039C203}"/>
              </a:ext>
            </a:extLst>
          </p:cNvPr>
          <p:cNvSpPr/>
          <p:nvPr/>
        </p:nvSpPr>
        <p:spPr>
          <a:xfrm>
            <a:off x="1067777" y="1459548"/>
            <a:ext cx="9842438" cy="313932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It’s tough to make predictions, </a:t>
            </a:r>
          </a:p>
          <a:p>
            <a:pPr algn="ctr"/>
            <a:r>
              <a:rPr lang="en-GB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especially about the future.</a:t>
            </a:r>
          </a:p>
          <a:p>
            <a:pPr algn="ctr"/>
            <a:endParaRPr lang="en-GB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algn="ctr"/>
            <a:r>
              <a:rPr lang="en-GB" sz="36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Niels Bohr</a:t>
            </a:r>
            <a:endParaRPr lang="it-IT" sz="36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048131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1DE29-37F3-E3B9-09D6-0F60824AD7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72336A-A220-DD75-9705-60251CA973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241" y="4365105"/>
            <a:ext cx="5839519" cy="7543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Verso la fusione nucleare?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938DA75-8CFC-EBC9-0B08-A62F6858791B}"/>
              </a:ext>
            </a:extLst>
          </p:cNvPr>
          <p:cNvSpPr txBox="1"/>
          <p:nvPr/>
        </p:nvSpPr>
        <p:spPr>
          <a:xfrm>
            <a:off x="1017142" y="1376738"/>
            <a:ext cx="599743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fusione è tutto </a:t>
            </a:r>
            <a:r>
              <a:rPr lang="it-IT" sz="2400" dirty="0">
                <a:sym typeface="Wingdings" pitchFamily="2" charset="2"/>
              </a:rPr>
              <a:t>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 dispositivi per lo studio della fusione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Le road </a:t>
            </a:r>
            <a:r>
              <a:rPr lang="it-IT" sz="2400" dirty="0" err="1"/>
              <a:t>map</a:t>
            </a:r>
            <a:r>
              <a:rPr lang="it-IT" sz="2400" dirty="0"/>
              <a:t> </a:t>
            </a:r>
            <a:r>
              <a:rPr lang="it-IT" sz="2400" dirty="0" err="1"/>
              <a:t>eurofusion</a:t>
            </a:r>
            <a:r>
              <a:rPr lang="it-IT" sz="2400" dirty="0"/>
              <a:t> 2012 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road </a:t>
            </a:r>
            <a:r>
              <a:rPr lang="it-IT" sz="2400" dirty="0" err="1"/>
              <a:t>map</a:t>
            </a:r>
            <a:r>
              <a:rPr lang="it-IT" sz="2400" dirty="0"/>
              <a:t> DOE 10/2025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road </a:t>
            </a:r>
            <a:r>
              <a:rPr lang="it-IT" sz="2400" dirty="0" err="1"/>
              <a:t>map</a:t>
            </a:r>
            <a:r>
              <a:rPr lang="it-IT" sz="2400" dirty="0"/>
              <a:t> cinese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Lo slancio verso la fusione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Indicatori di prestazioni (il fattore </a:t>
            </a:r>
            <a:r>
              <a:rPr lang="it-IT" sz="2400" dirty="0" err="1"/>
              <a:t>Q</a:t>
            </a:r>
            <a:r>
              <a:rPr lang="it-IT" sz="24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 risultati ottenuti (Jet campagne D-T)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La road </a:t>
            </a:r>
            <a:r>
              <a:rPr lang="it-IT" sz="2400" dirty="0" err="1"/>
              <a:t>map</a:t>
            </a:r>
            <a:r>
              <a:rPr lang="it-IT" sz="2400" dirty="0"/>
              <a:t> Inerziale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I risultati ottenuti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99836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>
            <a:extLst>
              <a:ext uri="{FF2B5EF4-FFF2-40B4-BE49-F238E27FC236}">
                <a16:creationId xmlns:a16="http://schemas.microsoft.com/office/drawing/2014/main" id="{D6998766-2DB5-A9B4-7DEB-D085F1F2874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6868" y="1"/>
            <a:ext cx="10821172" cy="799862"/>
          </a:xfrm>
        </p:spPr>
        <p:txBody>
          <a:bodyPr>
            <a:normAutofit/>
          </a:bodyPr>
          <a:lstStyle/>
          <a:p>
            <a:pPr lvl="0"/>
            <a:r>
              <a:rPr lang="en-GB" dirty="0"/>
              <a:t>Supply and demand scenario: ITER – VNS – ???</a:t>
            </a:r>
          </a:p>
        </p:txBody>
      </p:sp>
      <p:sp>
        <p:nvSpPr>
          <p:cNvPr id="3" name="Footer Placeholder 3">
            <a:extLst>
              <a:ext uri="{FF2B5EF4-FFF2-40B4-BE49-F238E27FC236}">
                <a16:creationId xmlns:a16="http://schemas.microsoft.com/office/drawing/2014/main" id="{49DE7702-828C-D93F-8393-F2B9537A4D1B}"/>
              </a:ext>
            </a:extLst>
          </p:cNvPr>
          <p:cNvSpPr txBox="1"/>
          <p:nvPr/>
        </p:nvSpPr>
        <p:spPr>
          <a:xfrm>
            <a:off x="876223" y="6387696"/>
            <a:ext cx="700882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002F56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M. Coleman – EFPW – 2025, Granada, Spain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216FF16F-D4EE-5F9D-D2A2-9C83116C6675}"/>
              </a:ext>
            </a:extLst>
          </p:cNvPr>
          <p:cNvSpPr txBox="1"/>
          <p:nvPr/>
        </p:nvSpPr>
        <p:spPr>
          <a:xfrm>
            <a:off x="101598" y="6387705"/>
            <a:ext cx="663452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5ACE3E4-7156-E748-8BEB-6D07BC614441}" type="slidenum">
              <a:rPr/>
              <a:t>30</a:t>
            </a:fld>
            <a:endParaRPr lang="en-US" sz="2800" b="1" i="0" u="none" strike="noStrike" kern="1200" cap="none" spc="0" baseline="0">
              <a:solidFill>
                <a:srgbClr val="9091B3"/>
              </a:solidFill>
              <a:uFillTx/>
              <a:latin typeface="Arial Black"/>
              <a:ea typeface="Arial Black"/>
              <a:cs typeface="Arial Black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2DCF9060-E9DC-DFDA-4390-FF2B7A7EB5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455" t="10740" r="16661" b="1005"/>
          <a:stretch>
            <a:fillRect/>
          </a:stretch>
        </p:blipFill>
        <p:spPr>
          <a:xfrm>
            <a:off x="2293141" y="799862"/>
            <a:ext cx="8154482" cy="56945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3892535-8892-8C2B-C952-20F7C5C01114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6868" y="1530998"/>
            <a:ext cx="11465689" cy="4491980"/>
          </a:xfrm>
        </p:spPr>
        <p:txBody>
          <a:bodyPr/>
          <a:lstStyle/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2200" dirty="0"/>
              <a:t>Of course, if multiple private fusion enterprises are successful, the demand for tritium will increase.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2200" dirty="0"/>
              <a:t>Under normal circumstances, an increase in demand for a rare commodity would lead to increased supply and price balancing. However: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Drivers for </a:t>
            </a:r>
            <a:r>
              <a:rPr lang="en-GB" sz="1900" dirty="0" err="1"/>
              <a:t>detritiation</a:t>
            </a:r>
            <a:r>
              <a:rPr lang="en-GB" sz="1900" dirty="0"/>
              <a:t> are not linked to tritium sales… drivers are regulatory, safety case, and environmental risk and worker dose rate reduction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b="1" dirty="0"/>
              <a:t>Supply unlikely to increase with demand</a:t>
            </a:r>
            <a:r>
              <a:rPr lang="en-GB" sz="1900" dirty="0"/>
              <a:t>…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Ontario Power Generation group sells tritium at zero production cost! [10] at 25-30 M€ / kg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Cernavoda </a:t>
            </a:r>
            <a:r>
              <a:rPr lang="en-GB" sz="1900" dirty="0" err="1"/>
              <a:t>detritiation</a:t>
            </a:r>
            <a:r>
              <a:rPr lang="en-GB" sz="1900" dirty="0"/>
              <a:t> cost estimated at 275 M€/unit (excl. capital cost) [11] i.e. ~158 M€ / kg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Cost unlikely to decrease with demand… </a:t>
            </a:r>
            <a:r>
              <a:rPr lang="en-GB" sz="1900" dirty="0" err="1"/>
              <a:t>detritiation</a:t>
            </a:r>
            <a:r>
              <a:rPr lang="en-GB" sz="1900" dirty="0"/>
              <a:t> is expensive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2200" dirty="0"/>
              <a:t>Further limitations to supply: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Supply rate limited by </a:t>
            </a:r>
            <a:r>
              <a:rPr lang="en-GB" sz="1900" dirty="0" err="1"/>
              <a:t>detritiation</a:t>
            </a:r>
            <a:r>
              <a:rPr lang="en-GB" sz="1900" dirty="0"/>
              <a:t> facility capacity: cannot arbitrarily increase to cope with demand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dirty="0"/>
              <a:t>Supply coincides with planned or opportunistic HWR maintenance / refurbishment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sz="1900" b="1" dirty="0"/>
              <a:t>“Stockpiles” likely not fully recoverable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6A8E7CA-58A8-5000-DAB6-D7EE59B0FEA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Supply and demand - discussion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983ADA01-584F-8D39-786E-C83C0E7A05ED}"/>
              </a:ext>
            </a:extLst>
          </p:cNvPr>
          <p:cNvSpPr txBox="1"/>
          <p:nvPr/>
        </p:nvSpPr>
        <p:spPr>
          <a:xfrm>
            <a:off x="101598" y="6387705"/>
            <a:ext cx="663452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FFA3C4-7974-E243-ACA3-2F8B7F8D6ED3}" type="slidenum">
              <a:rPr/>
              <a:t>31</a:t>
            </a:fld>
            <a:endParaRPr lang="en-US" sz="2800" b="1" i="0" u="none" strike="noStrike" kern="1200" cap="none" spc="0" baseline="0">
              <a:solidFill>
                <a:srgbClr val="9091B3"/>
              </a:solidFill>
              <a:uFillTx/>
              <a:latin typeface="Arial Black"/>
              <a:ea typeface="Arial Black"/>
              <a:cs typeface="Arial Black"/>
            </a:endParaRP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3C6A834-999E-D573-32D9-D93CBFE3EC00}"/>
              </a:ext>
            </a:extLst>
          </p:cNvPr>
          <p:cNvSpPr txBox="1"/>
          <p:nvPr/>
        </p:nvSpPr>
        <p:spPr>
          <a:xfrm>
            <a:off x="876223" y="6387696"/>
            <a:ext cx="700882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002F56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M. Coleman – EFPW – 2025, Granada,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A7A90A13-4BBE-E7DE-4654-9EE4760D6FE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66868" y="1530998"/>
            <a:ext cx="11465689" cy="4491980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Clearly, if private fusion demand is high, it is possible that an EU-DEMO device cannot purchase sufficient tritium commercially.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The only side of the equation the fusion community can act upon is the demand, e.g.: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Limit machines with TBR &lt; 1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ITER not running its full D-T campaign…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Engage with private fusion enterprises to avoid a tritium rush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Improve fuel cycle to reduce start-up inventories for reactors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 b="1">
                <a:solidFill>
                  <a:srgbClr val="0070C0"/>
                </a:solidFill>
              </a:rPr>
              <a:t>Recommendation: EUROfusion should consider engaging with OPG to purchase tritium options, and/or with private fusion enterprises.</a:t>
            </a: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endParaRPr lang="en-GB" b="1">
              <a:solidFill>
                <a:srgbClr val="0070C0"/>
              </a:solidFill>
            </a:endParaRPr>
          </a:p>
          <a:p>
            <a:pPr marL="342900" lvl="0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r>
              <a:rPr lang="en-GB"/>
              <a:t>NOTE: D-D start-up theoretically possible, but complicated for the fuel cycle, and is slow and expensive.</a:t>
            </a:r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endParaRPr lang="en-GB"/>
          </a:p>
          <a:p>
            <a:pPr marL="800090" lvl="1" indent="-342900">
              <a:lnSpc>
                <a:spcPct val="80000"/>
              </a:lnSpc>
              <a:buSzPct val="100000"/>
              <a:buFont typeface="Arial" pitchFamily="34"/>
              <a:buChar char="•"/>
            </a:pPr>
            <a:endParaRPr lang="en-GB"/>
          </a:p>
          <a:p>
            <a:pPr lvl="0">
              <a:lnSpc>
                <a:spcPct val="80000"/>
              </a:lnSpc>
            </a:pPr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CB189C7-C26F-B859-F6C9-951AD3E2F61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GB"/>
              <a:t>Tritium supply: conclusions and outlook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F26DE-7BED-F937-7D03-3292AD189771}"/>
              </a:ext>
            </a:extLst>
          </p:cNvPr>
          <p:cNvSpPr txBox="1"/>
          <p:nvPr/>
        </p:nvSpPr>
        <p:spPr>
          <a:xfrm>
            <a:off x="876223" y="6387696"/>
            <a:ext cx="7008821" cy="36512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100" b="1" i="0" u="none" strike="noStrike" kern="1200" cap="none" spc="0" baseline="0">
                <a:solidFill>
                  <a:srgbClr val="002F56"/>
                </a:solidFill>
                <a:uFillTx/>
                <a:latin typeface="Calibri" pitchFamily="34"/>
                <a:ea typeface="Calibri" pitchFamily="34"/>
                <a:cs typeface="Calibri" pitchFamily="34"/>
              </a:rPr>
              <a:t>M. Coleman – EFPW – 2025, Granada, Spain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A7F5BB-2FA9-D0A3-3801-A715DE765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Mission 5: </a:t>
            </a:r>
            <a:r>
              <a:rPr lang="it-IT" dirty="0" err="1"/>
              <a:t>Implementation</a:t>
            </a:r>
            <a:r>
              <a:rPr lang="it-IT" dirty="0"/>
              <a:t> of fusion </a:t>
            </a:r>
            <a:r>
              <a:rPr lang="it-IT" dirty="0" err="1"/>
              <a:t>safety</a:t>
            </a: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0B56FAE-6F0B-3DEB-8D42-ACA612DA5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5125" y="1573560"/>
            <a:ext cx="6253014" cy="398677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232EBC-5B7A-9AD3-6A03-D37246305EB2}"/>
              </a:ext>
            </a:extLst>
          </p:cNvPr>
          <p:cNvSpPr txBox="1"/>
          <p:nvPr/>
        </p:nvSpPr>
        <p:spPr>
          <a:xfrm>
            <a:off x="6498139" y="1297661"/>
            <a:ext cx="4855661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The vacuum vessel can </a:t>
            </a:r>
            <a:r>
              <a:rPr lang="it-IT" dirty="0" err="1"/>
              <a:t>meet</a:t>
            </a:r>
            <a:r>
              <a:rPr lang="it-IT" dirty="0"/>
              <a:t> the low </a:t>
            </a:r>
            <a:r>
              <a:rPr lang="it-IT" dirty="0" err="1"/>
              <a:t>failure</a:t>
            </a:r>
            <a:r>
              <a:rPr lang="it-IT" dirty="0"/>
              <a:t> rate </a:t>
            </a:r>
            <a:r>
              <a:rPr lang="it-IT" dirty="0" err="1"/>
              <a:t>criteria</a:t>
            </a:r>
            <a:r>
              <a:rPr lang="it-IT" dirty="0"/>
              <a:t> with </a:t>
            </a:r>
            <a:r>
              <a:rPr lang="it-IT" dirty="0" err="1"/>
              <a:t>robust</a:t>
            </a:r>
            <a:r>
              <a:rPr lang="it-IT" dirty="0"/>
              <a:t> </a:t>
            </a:r>
            <a:r>
              <a:rPr lang="it-IT" dirty="0" err="1"/>
              <a:t>construction</a:t>
            </a:r>
            <a:r>
              <a:rPr lang="it-IT" dirty="0"/>
              <a:t> and </a:t>
            </a:r>
            <a:r>
              <a:rPr lang="it-IT" dirty="0">
                <a:highlight>
                  <a:srgbClr val="FFFF00"/>
                </a:highlight>
              </a:rPr>
              <a:t>double </a:t>
            </a:r>
            <a:r>
              <a:rPr lang="it-IT" dirty="0" err="1">
                <a:highlight>
                  <a:srgbClr val="FFFF00"/>
                </a:highlight>
              </a:rPr>
              <a:t>walls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that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confined</a:t>
            </a:r>
            <a:r>
              <a:rPr lang="it-IT" dirty="0">
                <a:highlight>
                  <a:srgbClr val="FFFF00"/>
                </a:highlight>
              </a:rPr>
              <a:t> </a:t>
            </a:r>
            <a:r>
              <a:rPr lang="it-IT" dirty="0" err="1">
                <a:highlight>
                  <a:srgbClr val="FFFF00"/>
                </a:highlight>
              </a:rPr>
              <a:t>tritium</a:t>
            </a:r>
            <a:r>
              <a:rPr lang="it-IT" dirty="0">
                <a:highlight>
                  <a:srgbClr val="FFFF00"/>
                </a:highlight>
              </a:rPr>
              <a:t>, </a:t>
            </a:r>
            <a:r>
              <a:rPr lang="it-IT" dirty="0" err="1"/>
              <a:t>neutron</a:t>
            </a:r>
            <a:r>
              <a:rPr lang="it-IT" dirty="0"/>
              <a:t> </a:t>
            </a:r>
            <a:r>
              <a:rPr lang="it-IT" dirty="0" err="1"/>
              <a:t>activated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, and </a:t>
            </a:r>
            <a:r>
              <a:rPr lang="it-IT" dirty="0" err="1"/>
              <a:t>chemically</a:t>
            </a:r>
            <a:r>
              <a:rPr lang="it-IT" dirty="0"/>
              <a:t> </a:t>
            </a:r>
            <a:r>
              <a:rPr lang="it-IT" dirty="0" err="1"/>
              <a:t>toxic</a:t>
            </a:r>
            <a:r>
              <a:rPr lang="it-IT" dirty="0"/>
              <a:t> </a:t>
            </a:r>
            <a:r>
              <a:rPr lang="it-IT" dirty="0" err="1"/>
              <a:t>materials</a:t>
            </a:r>
            <a:r>
              <a:rPr lang="it-IT" dirty="0"/>
              <a:t>. </a:t>
            </a:r>
            <a:r>
              <a:rPr lang="it-IT" dirty="0" err="1"/>
              <a:t>Unfortunately</a:t>
            </a:r>
            <a:r>
              <a:rPr lang="it-IT" dirty="0"/>
              <a:t>, </a:t>
            </a:r>
            <a:r>
              <a:rPr lang="it-IT" dirty="0" err="1"/>
              <a:t>there</a:t>
            </a:r>
            <a:r>
              <a:rPr lang="it-IT" dirty="0"/>
              <a:t> are </a:t>
            </a:r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vacuum vessel </a:t>
            </a:r>
            <a:r>
              <a:rPr lang="it-IT" dirty="0" err="1">
                <a:highlight>
                  <a:srgbClr val="FFFF00"/>
                </a:highlight>
              </a:rPr>
              <a:t>penetrations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are </a:t>
            </a:r>
            <a:r>
              <a:rPr lang="it-IT" dirty="0" err="1"/>
              <a:t>necessary</a:t>
            </a:r>
            <a:r>
              <a:rPr lang="it-IT" dirty="0"/>
              <a:t> to operate the tokamak. The </a:t>
            </a:r>
            <a:r>
              <a:rPr lang="it-IT" dirty="0" err="1"/>
              <a:t>integration</a:t>
            </a:r>
            <a:r>
              <a:rPr lang="it-IT" dirty="0"/>
              <a:t> </a:t>
            </a:r>
            <a:r>
              <a:rPr lang="it-IT" dirty="0">
                <a:highlight>
                  <a:srgbClr val="00FF00"/>
                </a:highlight>
              </a:rPr>
              <a:t>challenge </a:t>
            </a:r>
            <a:r>
              <a:rPr lang="it-IT" dirty="0" err="1"/>
              <a:t>was</a:t>
            </a:r>
            <a:r>
              <a:rPr lang="it-IT" dirty="0"/>
              <a:t> </a:t>
            </a:r>
            <a:r>
              <a:rPr lang="it-IT" dirty="0" err="1"/>
              <a:t>determining</a:t>
            </a:r>
            <a:r>
              <a:rPr lang="it-IT" dirty="0"/>
              <a:t> the </a:t>
            </a:r>
            <a:r>
              <a:rPr lang="it-IT" dirty="0" err="1"/>
              <a:t>boundary</a:t>
            </a:r>
            <a:r>
              <a:rPr lang="it-IT" dirty="0"/>
              <a:t> </a:t>
            </a:r>
            <a:r>
              <a:rPr lang="it-IT" dirty="0" err="1"/>
              <a:t>perimeter</a:t>
            </a:r>
            <a:r>
              <a:rPr lang="it-IT" dirty="0"/>
              <a:t> for </a:t>
            </a:r>
            <a:r>
              <a:rPr lang="it-IT" dirty="0" err="1"/>
              <a:t>these</a:t>
            </a:r>
            <a:r>
              <a:rPr lang="it-IT" dirty="0"/>
              <a:t> </a:t>
            </a:r>
            <a:r>
              <a:rPr lang="it-IT" dirty="0" err="1"/>
              <a:t>penetrations</a:t>
            </a:r>
            <a:r>
              <a:rPr lang="it-IT" dirty="0"/>
              <a:t>. The designers </a:t>
            </a:r>
            <a:r>
              <a:rPr lang="it-IT" dirty="0" err="1"/>
              <a:t>required</a:t>
            </a:r>
            <a:r>
              <a:rPr lang="it-IT" dirty="0"/>
              <a:t>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b="1" dirty="0"/>
              <a:t>vacuum vessel </a:t>
            </a:r>
            <a:r>
              <a:rPr lang="it-IT" b="1" dirty="0" err="1"/>
              <a:t>interfaces</a:t>
            </a:r>
            <a:r>
              <a:rPr lang="it-IT" b="1" dirty="0"/>
              <a:t> to the vacuum </a:t>
            </a:r>
            <a:r>
              <a:rPr lang="it-IT" b="1" dirty="0" err="1"/>
              <a:t>pumping</a:t>
            </a:r>
            <a:r>
              <a:rPr lang="it-IT" b="1" dirty="0"/>
              <a:t> system, the </a:t>
            </a:r>
            <a:r>
              <a:rPr lang="it-IT" b="1" dirty="0" err="1"/>
              <a:t>radiofrequency</a:t>
            </a:r>
            <a:r>
              <a:rPr lang="it-IT" b="1" dirty="0"/>
              <a:t> plasma </a:t>
            </a:r>
            <a:r>
              <a:rPr lang="it-IT" b="1" dirty="0" err="1"/>
              <a:t>heating</a:t>
            </a:r>
            <a:r>
              <a:rPr lang="it-IT" b="1" dirty="0"/>
              <a:t> systems, the </a:t>
            </a:r>
            <a:r>
              <a:rPr lang="it-IT" b="1" dirty="0" err="1"/>
              <a:t>fuelling</a:t>
            </a:r>
            <a:r>
              <a:rPr lang="it-IT" b="1" dirty="0"/>
              <a:t> system, the </a:t>
            </a:r>
            <a:r>
              <a:rPr lang="it-IT" b="1" dirty="0" err="1"/>
              <a:t>diagnostics</a:t>
            </a:r>
            <a:r>
              <a:rPr lang="it-IT" b="1" dirty="0"/>
              <a:t> and </a:t>
            </a:r>
            <a:r>
              <a:rPr lang="it-IT" b="1" dirty="0" err="1"/>
              <a:t>their</a:t>
            </a:r>
            <a:r>
              <a:rPr lang="it-IT" b="1" dirty="0"/>
              <a:t> ports, </a:t>
            </a:r>
            <a:r>
              <a:rPr lang="it-IT" b="1" dirty="0" err="1"/>
              <a:t>penetrations</a:t>
            </a:r>
            <a:r>
              <a:rPr lang="it-IT" b="1" dirty="0"/>
              <a:t> for </a:t>
            </a:r>
            <a:r>
              <a:rPr lang="it-IT" b="1" dirty="0" err="1"/>
              <a:t>cooling</a:t>
            </a:r>
            <a:r>
              <a:rPr lang="it-IT" b="1" dirty="0"/>
              <a:t> system </a:t>
            </a:r>
            <a:r>
              <a:rPr lang="it-IT" b="1" dirty="0" err="1"/>
              <a:t>piping</a:t>
            </a:r>
            <a:r>
              <a:rPr lang="it-IT" b="1" dirty="0"/>
              <a:t>, and the </a:t>
            </a:r>
            <a:r>
              <a:rPr lang="it-IT" b="1" dirty="0" err="1"/>
              <a:t>maintenance</a:t>
            </a:r>
            <a:r>
              <a:rPr lang="it-IT" b="1" dirty="0"/>
              <a:t> access ports with port plugs</a:t>
            </a:r>
            <a:r>
              <a:rPr lang="it-IT" dirty="0"/>
              <a:t>. </a:t>
            </a:r>
            <a:r>
              <a:rPr lang="it-IT" dirty="0" err="1"/>
              <a:t>All</a:t>
            </a:r>
            <a:r>
              <a:rPr lang="it-IT" dirty="0"/>
              <a:t> of </a:t>
            </a:r>
            <a:r>
              <a:rPr lang="it-IT" dirty="0" err="1"/>
              <a:t>these</a:t>
            </a:r>
            <a:r>
              <a:rPr lang="it-IT" dirty="0"/>
              <a:t> systems </a:t>
            </a:r>
            <a:r>
              <a:rPr lang="it-IT" dirty="0" err="1"/>
              <a:t>extended</a:t>
            </a:r>
            <a:r>
              <a:rPr lang="it-IT" dirty="0"/>
              <a:t> the vacuum vessel strong </a:t>
            </a:r>
            <a:r>
              <a:rPr lang="it-IT" dirty="0" err="1"/>
              <a:t>barrier</a:t>
            </a:r>
            <a:r>
              <a:rPr lang="it-IT" dirty="0"/>
              <a:t> </a:t>
            </a:r>
            <a:r>
              <a:rPr lang="it-IT" dirty="0" err="1"/>
              <a:t>boundary</a:t>
            </a:r>
            <a:r>
              <a:rPr lang="it-IT" dirty="0"/>
              <a:t> and are part of the first </a:t>
            </a:r>
            <a:r>
              <a:rPr lang="it-IT" dirty="0" err="1"/>
              <a:t>confinement</a:t>
            </a:r>
            <a:r>
              <a:rPr lang="it-IT" dirty="0"/>
              <a:t> </a:t>
            </a:r>
            <a:r>
              <a:rPr lang="it-IT" dirty="0" err="1"/>
              <a:t>barrier</a:t>
            </a:r>
            <a:r>
              <a:rPr lang="it-IT" dirty="0"/>
              <a:t>, </a:t>
            </a:r>
            <a:r>
              <a:rPr lang="it-IT" dirty="0">
                <a:highlight>
                  <a:srgbClr val="00FF00"/>
                </a:highlight>
              </a:rPr>
              <a:t>so </a:t>
            </a:r>
            <a:r>
              <a:rPr lang="it-IT" dirty="0" err="1">
                <a:highlight>
                  <a:srgbClr val="00FF00"/>
                </a:highlight>
              </a:rPr>
              <a:t>their</a:t>
            </a:r>
            <a:r>
              <a:rPr lang="it-IT" dirty="0">
                <a:highlight>
                  <a:srgbClr val="00FF00"/>
                </a:highlight>
              </a:rPr>
              <a:t> </a:t>
            </a:r>
            <a:r>
              <a:rPr lang="it-IT" dirty="0" err="1">
                <a:highlight>
                  <a:srgbClr val="00FF00"/>
                </a:highlight>
              </a:rPr>
              <a:t>robustness</a:t>
            </a:r>
            <a:r>
              <a:rPr lang="it-IT" dirty="0">
                <a:highlight>
                  <a:srgbClr val="00FF00"/>
                </a:highlight>
              </a:rPr>
              <a:t> </a:t>
            </a:r>
            <a:r>
              <a:rPr lang="it-IT" dirty="0" err="1">
                <a:highlight>
                  <a:srgbClr val="00FF00"/>
                </a:highlight>
              </a:rPr>
              <a:t>has</a:t>
            </a:r>
            <a:r>
              <a:rPr lang="it-IT" dirty="0">
                <a:highlight>
                  <a:srgbClr val="00FF00"/>
                </a:highlight>
              </a:rPr>
              <a:t> to be </a:t>
            </a:r>
            <a:r>
              <a:rPr lang="it-IT" dirty="0" err="1">
                <a:highlight>
                  <a:srgbClr val="00FF00"/>
                </a:highlight>
              </a:rPr>
              <a:t>demonstrated</a:t>
            </a:r>
            <a:r>
              <a:rPr lang="it-IT" dirty="0">
                <a:highlight>
                  <a:srgbClr val="00FF00"/>
                </a:highlight>
              </a:rPr>
              <a:t> </a:t>
            </a:r>
            <a:r>
              <a:rPr lang="it-IT" dirty="0" err="1">
                <a:highlight>
                  <a:srgbClr val="00FF00"/>
                </a:highlight>
              </a:rPr>
              <a:t>as</a:t>
            </a:r>
            <a:r>
              <a:rPr lang="it-IT" dirty="0">
                <a:highlight>
                  <a:srgbClr val="00FF00"/>
                </a:highlight>
              </a:rPr>
              <a:t> part of the licensing </a:t>
            </a:r>
            <a:r>
              <a:rPr lang="it-IT" dirty="0" err="1">
                <a:highlight>
                  <a:srgbClr val="00FF00"/>
                </a:highlight>
              </a:rPr>
              <a:t>process</a:t>
            </a:r>
            <a:r>
              <a:rPr lang="it-IT" dirty="0">
                <a:highlight>
                  <a:srgbClr val="00FF00"/>
                </a:highlight>
              </a:rPr>
              <a:t>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09108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09C365-8384-12B2-5EA1-98C4D6BD55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014"/>
            <a:ext cx="10515600" cy="1325563"/>
          </a:xfrm>
        </p:spPr>
        <p:txBody>
          <a:bodyPr/>
          <a:lstStyle/>
          <a:p>
            <a:r>
              <a:rPr lang="it-IT" dirty="0"/>
              <a:t>Mission 6: Demo design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B85E945-EEC8-D73B-4F41-56A7DDD67F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638" y="1825625"/>
            <a:ext cx="11728361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2400" dirty="0">
                <a:solidFill>
                  <a:srgbClr val="7030A0"/>
                </a:solidFill>
              </a:rPr>
              <a:t>«DEMO </a:t>
            </a:r>
            <a:r>
              <a:rPr lang="it-IT" sz="2400" dirty="0" err="1">
                <a:solidFill>
                  <a:srgbClr val="7030A0"/>
                </a:solidFill>
              </a:rPr>
              <a:t>is</a:t>
            </a:r>
            <a:r>
              <a:rPr lang="it-IT" sz="2400" dirty="0">
                <a:solidFill>
                  <a:srgbClr val="7030A0"/>
                </a:solidFill>
              </a:rPr>
              <a:t> in a </a:t>
            </a:r>
            <a:r>
              <a:rPr lang="it-IT" sz="2400" dirty="0" err="1">
                <a:solidFill>
                  <a:srgbClr val="7030A0"/>
                </a:solidFill>
              </a:rPr>
              <a:t>pre-conceptual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phase</a:t>
            </a:r>
            <a:r>
              <a:rPr lang="it-IT" sz="2400" dirty="0">
                <a:solidFill>
                  <a:srgbClr val="7030A0"/>
                </a:solidFill>
              </a:rPr>
              <a:t>, </a:t>
            </a:r>
            <a:r>
              <a:rPr lang="it-IT" sz="2400" dirty="0" err="1">
                <a:solidFill>
                  <a:srgbClr val="7030A0"/>
                </a:solidFill>
              </a:rPr>
              <a:t>mainly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waiting</a:t>
            </a:r>
            <a:r>
              <a:rPr lang="it-IT" sz="2400" dirty="0">
                <a:solidFill>
                  <a:srgbClr val="7030A0"/>
                </a:solidFill>
              </a:rPr>
              <a:t> for ITER </a:t>
            </a:r>
            <a:r>
              <a:rPr lang="it-IT" sz="2400" dirty="0" err="1">
                <a:solidFill>
                  <a:srgbClr val="7030A0"/>
                </a:solidFill>
              </a:rPr>
              <a:t>results</a:t>
            </a:r>
            <a:r>
              <a:rPr lang="it-IT" sz="2400" dirty="0">
                <a:solidFill>
                  <a:srgbClr val="7030A0"/>
                </a:solidFill>
              </a:rPr>
              <a:t>, or </a:t>
            </a:r>
            <a:r>
              <a:rPr lang="it-IT" sz="2400" dirty="0" err="1">
                <a:solidFill>
                  <a:srgbClr val="7030A0"/>
                </a:solidFill>
              </a:rPr>
              <a:t>any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result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able</a:t>
            </a:r>
            <a:r>
              <a:rPr lang="it-IT" sz="2400" dirty="0">
                <a:solidFill>
                  <a:srgbClr val="7030A0"/>
                </a:solidFill>
              </a:rPr>
              <a:t> to validate the </a:t>
            </a:r>
            <a:r>
              <a:rPr lang="it-IT" sz="2400" dirty="0" err="1">
                <a:solidFill>
                  <a:srgbClr val="7030A0"/>
                </a:solidFill>
              </a:rPr>
              <a:t>calculation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codes</a:t>
            </a:r>
            <a:r>
              <a:rPr lang="it-IT" sz="2400" dirty="0">
                <a:solidFill>
                  <a:srgbClr val="7030A0"/>
                </a:solidFill>
              </a:rPr>
              <a:t> in close </a:t>
            </a:r>
            <a:r>
              <a:rPr lang="it-IT" sz="2400" dirty="0" err="1">
                <a:solidFill>
                  <a:srgbClr val="7030A0"/>
                </a:solidFill>
              </a:rPr>
              <a:t>reactor</a:t>
            </a:r>
            <a:r>
              <a:rPr lang="it-IT" sz="2400" dirty="0">
                <a:solidFill>
                  <a:srgbClr val="7030A0"/>
                </a:solidFill>
              </a:rPr>
              <a:t> </a:t>
            </a:r>
            <a:r>
              <a:rPr lang="it-IT" sz="2400" dirty="0" err="1">
                <a:solidFill>
                  <a:srgbClr val="7030A0"/>
                </a:solidFill>
              </a:rPr>
              <a:t>conditions</a:t>
            </a:r>
            <a:r>
              <a:rPr lang="it-IT" sz="2400" dirty="0">
                <a:solidFill>
                  <a:srgbClr val="7030A0"/>
                </a:solidFill>
              </a:rPr>
              <a:t>»</a:t>
            </a:r>
          </a:p>
          <a:p>
            <a:pPr marL="0" indent="0">
              <a:buNone/>
            </a:pPr>
            <a:r>
              <a:rPr lang="it-IT" dirty="0"/>
              <a:t>DEMO AIMS:</a:t>
            </a:r>
          </a:p>
          <a:p>
            <a:r>
              <a:rPr lang="it-IT" dirty="0"/>
              <a:t>(i) </a:t>
            </a:r>
            <a:r>
              <a:rPr lang="it-IT" dirty="0" err="1"/>
              <a:t>Demonstrate</a:t>
            </a:r>
            <a:r>
              <a:rPr lang="it-IT" dirty="0"/>
              <a:t> </a:t>
            </a:r>
            <a:r>
              <a:rPr lang="it-IT" dirty="0" err="1"/>
              <a:t>tritium</a:t>
            </a:r>
            <a:r>
              <a:rPr lang="it-IT" dirty="0"/>
              <a:t> self-</a:t>
            </a:r>
            <a:r>
              <a:rPr lang="it-IT" dirty="0" err="1"/>
              <a:t>sufficiency</a:t>
            </a:r>
            <a:endParaRPr lang="it-IT" dirty="0"/>
          </a:p>
          <a:p>
            <a:r>
              <a:rPr lang="it-IT" dirty="0"/>
              <a:t>(ii) Produce net </a:t>
            </a:r>
            <a:r>
              <a:rPr lang="it-IT" dirty="0" err="1"/>
              <a:t>electricity</a:t>
            </a:r>
            <a:endParaRPr lang="it-IT" dirty="0"/>
          </a:p>
          <a:p>
            <a:r>
              <a:rPr lang="it-IT" dirty="0"/>
              <a:t>(iii) Operate </a:t>
            </a:r>
            <a:r>
              <a:rPr lang="it-IT" dirty="0" err="1"/>
              <a:t>safely</a:t>
            </a:r>
            <a:r>
              <a:rPr lang="it-IT" dirty="0"/>
              <a:t> and </a:t>
            </a:r>
            <a:r>
              <a:rPr lang="it-IT" dirty="0" err="1"/>
              <a:t>reliably</a:t>
            </a:r>
            <a:r>
              <a:rPr lang="it-IT" dirty="0"/>
              <a:t> over a </a:t>
            </a:r>
            <a:r>
              <a:rPr lang="it-IT" dirty="0" err="1"/>
              <a:t>reasonable</a:t>
            </a:r>
            <a:r>
              <a:rPr lang="it-IT" dirty="0"/>
              <a:t> time-</a:t>
            </a:r>
            <a:r>
              <a:rPr lang="it-IT" dirty="0" err="1"/>
              <a:t>span</a:t>
            </a:r>
            <a:endParaRPr lang="it-IT" dirty="0"/>
          </a:p>
          <a:p>
            <a:r>
              <a:rPr lang="it-IT" dirty="0"/>
              <a:t>(iv) Act </a:t>
            </a:r>
            <a:r>
              <a:rPr lang="it-IT" dirty="0" err="1"/>
              <a:t>as</a:t>
            </a:r>
            <a:r>
              <a:rPr lang="it-IT" dirty="0"/>
              <a:t> a component test facility, in </a:t>
            </a:r>
            <a:r>
              <a:rPr lang="it-IT" dirty="0" err="1"/>
              <a:t>particular</a:t>
            </a:r>
            <a:r>
              <a:rPr lang="it-IT" dirty="0"/>
              <a:t> for breeding blankets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4DBD791-F1E3-6F58-2532-34EA9CC4328A}"/>
              </a:ext>
            </a:extLst>
          </p:cNvPr>
          <p:cNvSpPr txBox="1"/>
          <p:nvPr/>
        </p:nvSpPr>
        <p:spPr>
          <a:xfrm>
            <a:off x="6096000" y="65484"/>
            <a:ext cx="5808372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Definition of an EU-DEMO design point </a:t>
            </a:r>
            <a:r>
              <a:rPr lang="it-IT" sz="1600" dirty="0" err="1"/>
              <a:t>robust</a:t>
            </a:r>
            <a:r>
              <a:rPr lang="it-IT" sz="1600" dirty="0"/>
              <a:t> to </a:t>
            </a:r>
            <a:r>
              <a:rPr lang="it-IT" sz="1600" dirty="0" err="1"/>
              <a:t>epistemic</a:t>
            </a:r>
            <a:r>
              <a:rPr lang="it-IT" sz="1600" dirty="0"/>
              <a:t> plasma </a:t>
            </a:r>
            <a:r>
              <a:rPr lang="it-IT" sz="1600" dirty="0" err="1"/>
              <a:t>physics</a:t>
            </a:r>
            <a:r>
              <a:rPr lang="it-IT" sz="1600" dirty="0"/>
              <a:t> </a:t>
            </a:r>
            <a:r>
              <a:rPr lang="it-IT" sz="1600" dirty="0" err="1"/>
              <a:t>uncertainties</a:t>
            </a:r>
            <a:endParaRPr lang="it-IT" sz="1600" dirty="0"/>
          </a:p>
          <a:p>
            <a:r>
              <a:rPr lang="it-IT" sz="1200" dirty="0"/>
              <a:t>M. Coleman1,2,∗, H. Zohm1,3, C. </a:t>
            </a:r>
            <a:r>
              <a:rPr lang="it-IT" sz="1200" dirty="0" err="1"/>
              <a:t>Bourdelle</a:t>
            </a:r>
            <a:r>
              <a:rPr lang="it-IT" sz="1200" dirty="0"/>
              <a:t> </a:t>
            </a:r>
            <a:r>
              <a:rPr lang="it-IT" sz="1200" dirty="0" err="1"/>
              <a:t>F</a:t>
            </a:r>
            <a:r>
              <a:rPr lang="it-IT" sz="1200" dirty="0"/>
              <a:t>. Maviglia1,5, A.J. Pearce2, M. </a:t>
            </a:r>
            <a:r>
              <a:rPr lang="it-IT" sz="1200" dirty="0" err="1"/>
              <a:t>Siccinio</a:t>
            </a:r>
            <a:r>
              <a:rPr lang="it-IT" sz="1200" dirty="0"/>
              <a:t>, A. Spagnuolo1,6 and S. Wiesen1,7 </a:t>
            </a:r>
          </a:p>
          <a:p>
            <a:r>
              <a:rPr lang="it-IT" dirty="0" err="1"/>
              <a:t>Nucl</a:t>
            </a:r>
            <a:r>
              <a:rPr lang="it-IT" dirty="0"/>
              <a:t>. Fusion 65 (2025) 036039</a:t>
            </a:r>
          </a:p>
        </p:txBody>
      </p:sp>
    </p:spTree>
    <p:extLst>
      <p:ext uri="{BB962C8B-B14F-4D97-AF65-F5344CB8AC3E}">
        <p14:creationId xmlns:p14="http://schemas.microsoft.com/office/powerpoint/2010/main" val="6239592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7182F9-831D-951C-228A-2AE8D57DE5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45989"/>
            <a:ext cx="10515600" cy="5830974"/>
          </a:xfrm>
        </p:spPr>
        <p:txBody>
          <a:bodyPr/>
          <a:lstStyle/>
          <a:p>
            <a:r>
              <a:rPr lang="it-IT" dirty="0"/>
              <a:t>Mission 6: Demo design </a:t>
            </a:r>
            <a:r>
              <a:rPr lang="it-IT" dirty="0">
                <a:solidFill>
                  <a:srgbClr val="FF0000"/>
                </a:solidFill>
              </a:rPr>
              <a:t>Demo in fase </a:t>
            </a:r>
            <a:r>
              <a:rPr lang="it-IT" dirty="0" err="1">
                <a:solidFill>
                  <a:srgbClr val="FF0000"/>
                </a:solidFill>
              </a:rPr>
              <a:t>pre</a:t>
            </a:r>
            <a:r>
              <a:rPr lang="it-IT" dirty="0">
                <a:solidFill>
                  <a:srgbClr val="FF0000"/>
                </a:solidFill>
              </a:rPr>
              <a:t>-concettuale</a:t>
            </a:r>
          </a:p>
          <a:p>
            <a:endParaRPr lang="it-IT" dirty="0">
              <a:solidFill>
                <a:srgbClr val="FF0000"/>
              </a:solidFill>
            </a:endParaRPr>
          </a:p>
          <a:p>
            <a:endParaRPr lang="it-IT" dirty="0">
              <a:solidFill>
                <a:srgbClr val="FF0000"/>
              </a:solidFill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C472F57-7CA8-FDFB-2581-D6558AA04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476" y="4308630"/>
            <a:ext cx="4114800" cy="19939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B3A17067-DED4-0089-1EF0-FD2B97537C83}"/>
              </a:ext>
            </a:extLst>
          </p:cNvPr>
          <p:cNvSpPr txBox="1"/>
          <p:nvPr/>
        </p:nvSpPr>
        <p:spPr>
          <a:xfrm>
            <a:off x="0" y="899161"/>
            <a:ext cx="703511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 </a:t>
            </a:r>
            <a:r>
              <a:rPr lang="it-IT" dirty="0" err="1"/>
              <a:t>instance</a:t>
            </a:r>
            <a:r>
              <a:rPr lang="it-IT" dirty="0"/>
              <a:t>, </a:t>
            </a:r>
            <a:r>
              <a:rPr lang="it-IT" dirty="0" err="1"/>
              <a:t>let</a:t>
            </a:r>
            <a:r>
              <a:rPr lang="it-IT" dirty="0"/>
              <a:t> </a:t>
            </a:r>
            <a:r>
              <a:rPr lang="it-IT" dirty="0" err="1"/>
              <a:t>us</a:t>
            </a:r>
            <a:r>
              <a:rPr lang="it-IT" dirty="0"/>
              <a:t> </a:t>
            </a:r>
            <a:r>
              <a:rPr lang="it-IT" dirty="0" err="1"/>
              <a:t>say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a </a:t>
            </a:r>
            <a:r>
              <a:rPr lang="it-IT" dirty="0" err="1"/>
              <a:t>reactor</a:t>
            </a:r>
            <a:r>
              <a:rPr lang="it-IT" dirty="0"/>
              <a:t> for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we</a:t>
            </a:r>
            <a:r>
              <a:rPr lang="it-IT" dirty="0"/>
              <a:t> </a:t>
            </a:r>
            <a:r>
              <a:rPr lang="it-IT" dirty="0" err="1"/>
              <a:t>have</a:t>
            </a:r>
            <a:endParaRPr lang="it-IT" dirty="0"/>
          </a:p>
          <a:p>
            <a:r>
              <a:rPr lang="it-IT" dirty="0"/>
              <a:t>the low and high </a:t>
            </a:r>
            <a:r>
              <a:rPr lang="it-IT" dirty="0" err="1"/>
              <a:t>estimates</a:t>
            </a:r>
            <a:r>
              <a:rPr lang="it-IT" dirty="0"/>
              <a:t> of fusion power from </a:t>
            </a:r>
            <a:r>
              <a:rPr lang="it-IT" dirty="0" err="1"/>
              <a:t>table</a:t>
            </a:r>
            <a:r>
              <a:rPr lang="it-IT" dirty="0"/>
              <a:t> 1 (</a:t>
            </a:r>
            <a:r>
              <a:rPr lang="it-IT" dirty="0" err="1"/>
              <a:t>Pfus</a:t>
            </a:r>
            <a:endParaRPr lang="it-IT" dirty="0"/>
          </a:p>
          <a:p>
            <a:r>
              <a:rPr lang="it-IT" dirty="0"/>
              <a:t>= 1.6–3.0 GW). </a:t>
            </a:r>
            <a:r>
              <a:rPr lang="it-IT" dirty="0">
                <a:highlight>
                  <a:srgbClr val="00FF00"/>
                </a:highlight>
              </a:rPr>
              <a:t>From </a:t>
            </a:r>
            <a:r>
              <a:rPr lang="it-IT" dirty="0" err="1">
                <a:highlight>
                  <a:srgbClr val="00FF00"/>
                </a:highlight>
              </a:rPr>
              <a:t>previous</a:t>
            </a:r>
            <a:r>
              <a:rPr lang="it-IT" dirty="0">
                <a:highlight>
                  <a:srgbClr val="00FF00"/>
                </a:highlight>
              </a:rPr>
              <a:t> EU-DEMO studies </a:t>
            </a:r>
            <a:r>
              <a:rPr lang="it-IT" dirty="0"/>
              <a:t>(e.g. [3])</a:t>
            </a:r>
          </a:p>
          <a:p>
            <a:r>
              <a:rPr lang="it-IT" dirty="0" err="1">
                <a:highlight>
                  <a:srgbClr val="FF00FF"/>
                </a:highlight>
              </a:rPr>
              <a:t>we</a:t>
            </a:r>
            <a:r>
              <a:rPr lang="it-IT" dirty="0">
                <a:highlight>
                  <a:srgbClr val="FF00FF"/>
                </a:highlight>
              </a:rPr>
              <a:t> </a:t>
            </a:r>
            <a:r>
              <a:rPr lang="it-IT" dirty="0" err="1">
                <a:highlight>
                  <a:srgbClr val="FF00FF"/>
                </a:highlight>
              </a:rPr>
              <a:t>have</a:t>
            </a:r>
            <a:r>
              <a:rPr lang="it-IT" dirty="0">
                <a:highlight>
                  <a:srgbClr val="FF00FF"/>
                </a:highlight>
              </a:rPr>
              <a:t> </a:t>
            </a:r>
            <a:r>
              <a:rPr lang="it-IT" dirty="0" err="1">
                <a:highlight>
                  <a:srgbClr val="FF00FF"/>
                </a:highlight>
              </a:rPr>
              <a:t>Pel,net</a:t>
            </a:r>
            <a:r>
              <a:rPr lang="it-IT" dirty="0">
                <a:highlight>
                  <a:srgbClr val="FF00FF"/>
                </a:highlight>
              </a:rPr>
              <a:t>/</a:t>
            </a:r>
            <a:r>
              <a:rPr lang="it-IT" dirty="0" err="1">
                <a:highlight>
                  <a:srgbClr val="FF00FF"/>
                </a:highlight>
              </a:rPr>
              <a:t>Pfus</a:t>
            </a:r>
            <a:r>
              <a:rPr lang="it-IT" dirty="0">
                <a:highlight>
                  <a:srgbClr val="FF00FF"/>
                </a:highlight>
              </a:rPr>
              <a:t> ≈ 0.25, </a:t>
            </a:r>
            <a:r>
              <a:rPr lang="it-IT" dirty="0" err="1">
                <a:highlight>
                  <a:srgbClr val="FF00FF"/>
                </a:highlight>
              </a:rPr>
              <a:t>which</a:t>
            </a:r>
            <a:r>
              <a:rPr lang="it-IT" dirty="0">
                <a:highlight>
                  <a:srgbClr val="FF00FF"/>
                </a:highlight>
              </a:rPr>
              <a:t> </a:t>
            </a:r>
            <a:r>
              <a:rPr lang="it-IT" dirty="0" err="1">
                <a:highlight>
                  <a:srgbClr val="FF00FF"/>
                </a:highlight>
              </a:rPr>
              <a:t>we</a:t>
            </a:r>
            <a:r>
              <a:rPr lang="it-IT" dirty="0">
                <a:highlight>
                  <a:srgbClr val="FF00FF"/>
                </a:highlight>
              </a:rPr>
              <a:t> can use </a:t>
            </a:r>
            <a:r>
              <a:rPr lang="it-IT" dirty="0" err="1">
                <a:highlight>
                  <a:srgbClr val="FF00FF"/>
                </a:highlight>
              </a:rPr>
              <a:t>as</a:t>
            </a:r>
            <a:r>
              <a:rPr lang="it-IT" dirty="0">
                <a:highlight>
                  <a:srgbClr val="FF00FF"/>
                </a:highlight>
              </a:rPr>
              <a:t> a crude </a:t>
            </a:r>
            <a:r>
              <a:rPr lang="it-IT" dirty="0" err="1">
                <a:highlight>
                  <a:srgbClr val="FF00FF"/>
                </a:highlight>
              </a:rPr>
              <a:t>met</a:t>
            </a:r>
            <a:r>
              <a:rPr lang="it-IT" dirty="0">
                <a:highlight>
                  <a:srgbClr val="FF00FF"/>
                </a:highlight>
              </a:rPr>
              <a:t>-</a:t>
            </a:r>
          </a:p>
          <a:p>
            <a:r>
              <a:rPr lang="it-IT" dirty="0" err="1">
                <a:highlight>
                  <a:srgbClr val="FF00FF"/>
                </a:highlight>
              </a:rPr>
              <a:t>ric</a:t>
            </a:r>
            <a:r>
              <a:rPr lang="it-IT" dirty="0">
                <a:highlight>
                  <a:srgbClr val="FF00FF"/>
                </a:highlight>
              </a:rPr>
              <a:t> to estimate the net </a:t>
            </a:r>
            <a:r>
              <a:rPr lang="it-IT" dirty="0" err="1">
                <a:highlight>
                  <a:srgbClr val="FF00FF"/>
                </a:highlight>
              </a:rPr>
              <a:t>electric</a:t>
            </a:r>
            <a:r>
              <a:rPr lang="it-IT" dirty="0">
                <a:highlight>
                  <a:srgbClr val="FF00FF"/>
                </a:highlight>
              </a:rPr>
              <a:t> output for a </a:t>
            </a:r>
            <a:r>
              <a:rPr lang="it-IT" dirty="0" err="1">
                <a:highlight>
                  <a:srgbClr val="FF00FF"/>
                </a:highlight>
              </a:rPr>
              <a:t>given</a:t>
            </a:r>
            <a:r>
              <a:rPr lang="it-IT" dirty="0">
                <a:highlight>
                  <a:srgbClr val="FF00FF"/>
                </a:highlight>
              </a:rPr>
              <a:t> fusion power</a:t>
            </a:r>
          </a:p>
          <a:p>
            <a:r>
              <a:rPr lang="it-IT" dirty="0"/>
              <a:t>.</a:t>
            </a:r>
          </a:p>
          <a:p>
            <a:r>
              <a:rPr lang="it-IT" dirty="0" err="1">
                <a:highlight>
                  <a:srgbClr val="00FF00"/>
                </a:highlight>
              </a:rPr>
              <a:t>Assuming</a:t>
            </a:r>
            <a:r>
              <a:rPr lang="it-IT" dirty="0"/>
              <a:t> </a:t>
            </a:r>
            <a:r>
              <a:rPr lang="it-IT" dirty="0" err="1"/>
              <a:t>that</a:t>
            </a:r>
            <a:r>
              <a:rPr lang="it-IT" dirty="0"/>
              <a:t> the </a:t>
            </a:r>
            <a:r>
              <a:rPr lang="it-IT" dirty="0" err="1"/>
              <a:t>reactor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</a:t>
            </a:r>
            <a:r>
              <a:rPr lang="it-IT" dirty="0" err="1"/>
              <a:t>otherwise</a:t>
            </a:r>
            <a:r>
              <a:rPr lang="it-IT" dirty="0"/>
              <a:t> handle </a:t>
            </a:r>
            <a:r>
              <a:rPr lang="it-IT" dirty="0" err="1"/>
              <a:t>this</a:t>
            </a:r>
            <a:r>
              <a:rPr lang="it-IT" dirty="0"/>
              <a:t> range of</a:t>
            </a:r>
          </a:p>
          <a:p>
            <a:r>
              <a:rPr lang="it-IT" dirty="0"/>
              <a:t>fusion power, and </a:t>
            </a:r>
            <a:r>
              <a:rPr lang="it-IT" dirty="0" err="1"/>
              <a:t>using</a:t>
            </a:r>
            <a:r>
              <a:rPr lang="it-IT" dirty="0"/>
              <a:t> the </a:t>
            </a:r>
            <a:r>
              <a:rPr lang="it-IT" dirty="0" err="1"/>
              <a:t>aforementioned</a:t>
            </a:r>
            <a:r>
              <a:rPr lang="it-IT" dirty="0"/>
              <a:t> </a:t>
            </a:r>
            <a:r>
              <a:rPr lang="it-IT" dirty="0" err="1"/>
              <a:t>metric</a:t>
            </a:r>
            <a:r>
              <a:rPr lang="it-IT" dirty="0"/>
              <a:t> to </a:t>
            </a:r>
            <a:r>
              <a:rPr lang="it-IT" dirty="0" err="1"/>
              <a:t>propag</a:t>
            </a:r>
            <a:r>
              <a:rPr lang="it-IT" dirty="0"/>
              <a:t>-</a:t>
            </a:r>
          </a:p>
          <a:p>
            <a:r>
              <a:rPr lang="it-IT" dirty="0" err="1"/>
              <a:t>ate</a:t>
            </a:r>
            <a:r>
              <a:rPr lang="it-IT" dirty="0"/>
              <a:t> the </a:t>
            </a:r>
            <a:r>
              <a:rPr lang="it-IT" dirty="0" err="1"/>
              <a:t>uncertainty</a:t>
            </a:r>
            <a:r>
              <a:rPr lang="it-IT" dirty="0"/>
              <a:t> on </a:t>
            </a:r>
            <a:r>
              <a:rPr lang="it-IT" dirty="0" err="1"/>
              <a:t>Pfus</a:t>
            </a:r>
            <a:r>
              <a:rPr lang="it-IT" dirty="0"/>
              <a:t>, </a:t>
            </a:r>
            <a:r>
              <a:rPr lang="it-IT" dirty="0" err="1"/>
              <a:t>such</a:t>
            </a:r>
            <a:r>
              <a:rPr lang="it-IT" dirty="0"/>
              <a:t> a </a:t>
            </a:r>
            <a:r>
              <a:rPr lang="it-IT" dirty="0" err="1"/>
              <a:t>reactor</a:t>
            </a:r>
            <a:r>
              <a:rPr lang="it-IT" dirty="0"/>
              <a:t> </a:t>
            </a:r>
            <a:r>
              <a:rPr lang="it-IT" dirty="0" err="1"/>
              <a:t>could</a:t>
            </a:r>
            <a:r>
              <a:rPr lang="it-IT" dirty="0"/>
              <a:t> in theory pro-</a:t>
            </a:r>
          </a:p>
          <a:p>
            <a:r>
              <a:rPr lang="it-IT" dirty="0"/>
              <a:t>duce </a:t>
            </a:r>
            <a:r>
              <a:rPr lang="it-IT" dirty="0" err="1"/>
              <a:t>Pel,net</a:t>
            </a:r>
            <a:r>
              <a:rPr lang="it-IT" dirty="0"/>
              <a:t> ≈ 400–750 MWe.</a:t>
            </a:r>
          </a:p>
          <a:p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C109C61-9A4E-83F7-23D5-CD55CCF7D3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1254" y="1043742"/>
            <a:ext cx="3569043" cy="151413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E60A0A7-5D32-B8D5-7042-2C9BA93B43F8}"/>
              </a:ext>
            </a:extLst>
          </p:cNvPr>
          <p:cNvSpPr txBox="1"/>
          <p:nvPr/>
        </p:nvSpPr>
        <p:spPr>
          <a:xfrm>
            <a:off x="5867399" y="4129988"/>
            <a:ext cx="52226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Nel dubbio usano il codice di sistema PROCESS</a:t>
            </a:r>
          </a:p>
          <a:p>
            <a:endParaRPr lang="it-IT" dirty="0"/>
          </a:p>
          <a:p>
            <a:r>
              <a:rPr lang="it-IT" dirty="0" err="1"/>
              <a:t>P</a:t>
            </a:r>
            <a:r>
              <a:rPr lang="it-IT" baseline="-25000" dirty="0" err="1"/>
              <a:t>fus</a:t>
            </a:r>
            <a:r>
              <a:rPr lang="it-IT" dirty="0"/>
              <a:t> 1652MWt.      P</a:t>
            </a:r>
            <a:r>
              <a:rPr lang="it-IT" baseline="-25000" dirty="0"/>
              <a:t>el</a:t>
            </a:r>
            <a:r>
              <a:rPr lang="it-IT" dirty="0"/>
              <a:t>=350+/-50 MWe netti</a:t>
            </a:r>
          </a:p>
        </p:txBody>
      </p:sp>
    </p:spTree>
    <p:extLst>
      <p:ext uri="{BB962C8B-B14F-4D97-AF65-F5344CB8AC3E}">
        <p14:creationId xmlns:p14="http://schemas.microsoft.com/office/powerpoint/2010/main" val="30526045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0FBF55CF-2D74-460A-8FDA-CB6FE488FCD7}"/>
              </a:ext>
            </a:extLst>
          </p:cNvPr>
          <p:cNvSpPr txBox="1"/>
          <p:nvPr/>
        </p:nvSpPr>
        <p:spPr>
          <a:xfrm>
            <a:off x="0" y="26933"/>
            <a:ext cx="609805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/>
              <a:t>Mission 7: competitive cost of </a:t>
            </a:r>
            <a:r>
              <a:rPr lang="it-IT" sz="2400" dirty="0" err="1"/>
              <a:t>electricity</a:t>
            </a:r>
            <a:r>
              <a:rPr lang="it-IT" sz="2400" dirty="0"/>
              <a:t>. </a:t>
            </a:r>
            <a:r>
              <a:rPr lang="it-IT" sz="2400" dirty="0">
                <a:solidFill>
                  <a:srgbClr val="FF0000"/>
                </a:solidFill>
              </a:rPr>
              <a:t>Secondo la road-</a:t>
            </a:r>
            <a:r>
              <a:rPr lang="it-IT" sz="2400" dirty="0" err="1">
                <a:solidFill>
                  <a:srgbClr val="FF0000"/>
                </a:solidFill>
              </a:rPr>
              <a:t>map</a:t>
            </a:r>
            <a:r>
              <a:rPr lang="it-IT" sz="2400" dirty="0">
                <a:solidFill>
                  <a:srgbClr val="FF0000"/>
                </a:solidFill>
              </a:rPr>
              <a:t> del DOE un Tokamak sarà difficilmente conveniente per la produzione di elettricità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5683BE84-C6E6-4842-3F5F-50E690B68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6949" y="0"/>
            <a:ext cx="5335051" cy="6858000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1F8CE6D-5B49-922D-037B-D6C1E4F26E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1" y="1918213"/>
            <a:ext cx="6275940" cy="4128024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16390E9-E37B-4CA0-694E-8C412CE3D612}"/>
              </a:ext>
            </a:extLst>
          </p:cNvPr>
          <p:cNvSpPr txBox="1"/>
          <p:nvPr/>
        </p:nvSpPr>
        <p:spPr>
          <a:xfrm>
            <a:off x="3981038" y="1150317"/>
            <a:ext cx="308316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>
                <a:highlight>
                  <a:srgbClr val="FF00FF"/>
                </a:highlight>
              </a:rPr>
              <a:t>DEMO:Circa</a:t>
            </a:r>
            <a:r>
              <a:rPr lang="it-IT" sz="2400" dirty="0">
                <a:highlight>
                  <a:srgbClr val="FF00FF"/>
                </a:highlight>
              </a:rPr>
              <a:t> 1400 m</a:t>
            </a:r>
            <a:r>
              <a:rPr lang="it-IT" sz="2400" baseline="30000" dirty="0">
                <a:highlight>
                  <a:srgbClr val="FF00FF"/>
                </a:highlight>
              </a:rPr>
              <a:t>2</a:t>
            </a:r>
          </a:p>
          <a:p>
            <a:r>
              <a:rPr lang="it-IT" sz="2800" dirty="0">
                <a:highlight>
                  <a:srgbClr val="FF00FF"/>
                </a:highlight>
              </a:rPr>
              <a:t>Iter 800m</a:t>
            </a:r>
            <a:r>
              <a:rPr lang="it-IT" sz="2800" baseline="30000" dirty="0">
                <a:highlight>
                  <a:srgbClr val="FF00FF"/>
                </a:highlight>
              </a:rPr>
              <a:t>2</a:t>
            </a:r>
            <a:endParaRPr lang="it-IT" sz="2800" dirty="0">
              <a:highlight>
                <a:srgbClr val="FF00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805014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F4ADB4-E8B2-D009-DC33-5D65808A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sz="3200" dirty="0"/>
              <a:t>Mission 8: </a:t>
            </a:r>
            <a:r>
              <a:rPr lang="it-IT" sz="3200" dirty="0" err="1"/>
              <a:t>Stellarator</a:t>
            </a:r>
            <a:r>
              <a:rPr lang="it-IT" sz="3200" dirty="0"/>
              <a:t> </a:t>
            </a:r>
            <a:r>
              <a:rPr lang="it-IT" sz="3200" dirty="0" err="1"/>
              <a:t>development</a:t>
            </a:r>
            <a:br>
              <a:rPr lang="it-IT" dirty="0"/>
            </a:br>
            <a:endParaRPr lang="it-IT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0EA1ADE-7E0B-8BBE-0942-DEDC7F4D6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95979"/>
            <a:ext cx="4356100" cy="4229100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150641E-75BC-5003-86C2-60987BCFAC9C}"/>
              </a:ext>
            </a:extLst>
          </p:cNvPr>
          <p:cNvSpPr txBox="1"/>
          <p:nvPr/>
        </p:nvSpPr>
        <p:spPr>
          <a:xfrm>
            <a:off x="4356099" y="4198442"/>
            <a:ext cx="747400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none" strike="noStrike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Wendelstein 7-X</a:t>
            </a:r>
          </a:p>
          <a:p>
            <a:endParaRPr lang="it-IT" b="0" i="0" u="none" strike="noStrike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Progettazione iniziata anni ’90;Terminato nel 2014 ha subito molte modifiche</a:t>
            </a:r>
          </a:p>
          <a:p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Ultimamente ha effettuato una campagna sperimentale</a:t>
            </a:r>
          </a:p>
          <a:p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Macchina in continua, non impulsata</a:t>
            </a:r>
          </a:p>
          <a:p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Dimensioni enormi, magneti di grandi dimensioni R</a:t>
            </a:r>
            <a:r>
              <a:rPr lang="it-IT" sz="1600" baseline="-25000" dirty="0">
                <a:solidFill>
                  <a:srgbClr val="000000"/>
                </a:solidFill>
                <a:latin typeface="Roboto" panose="02000000000000000000" pitchFamily="2" charset="0"/>
              </a:rPr>
              <a:t>0</a:t>
            </a:r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=5.5 m diametro del criostato 16 m, complessa e costosa da realizzare, blanket molto difficile da costruire, limiti per </a:t>
            </a:r>
            <a:r>
              <a:rPr lang="it-IT" sz="1600" dirty="0" err="1">
                <a:solidFill>
                  <a:srgbClr val="000000"/>
                </a:solidFill>
                <a:latin typeface="Roboto" panose="02000000000000000000" pitchFamily="2" charset="0"/>
              </a:rPr>
              <a:t>aspect</a:t>
            </a:r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 ratio</a:t>
            </a:r>
          </a:p>
          <a:p>
            <a:r>
              <a:rPr lang="it-IT" sz="1600" dirty="0">
                <a:solidFill>
                  <a:srgbClr val="000000"/>
                </a:solidFill>
                <a:latin typeface="Roboto" panose="02000000000000000000" pitchFamily="2" charset="0"/>
              </a:rPr>
              <a:t>Ha mantenuto il plasma in condizioni di elevate prestazioni per 43 </a:t>
            </a:r>
            <a:r>
              <a:rPr lang="it-IT" sz="1600" dirty="0" err="1">
                <a:solidFill>
                  <a:srgbClr val="000000"/>
                </a:solidFill>
                <a:latin typeface="Roboto" panose="02000000000000000000" pitchFamily="2" charset="0"/>
              </a:rPr>
              <a:t>s</a:t>
            </a:r>
            <a:endParaRPr lang="it-IT" sz="160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D358A7D-7D97-A5D7-BCF2-AE8F7642EA39}"/>
              </a:ext>
            </a:extLst>
          </p:cNvPr>
          <p:cNvSpPr txBox="1"/>
          <p:nvPr/>
        </p:nvSpPr>
        <p:spPr>
          <a:xfrm>
            <a:off x="191592" y="3429001"/>
            <a:ext cx="4164507" cy="31393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it-IT" b="1" dirty="0"/>
              <a:t>The first </a:t>
            </a:r>
            <a:r>
              <a:rPr lang="it-IT" b="1" dirty="0" err="1"/>
              <a:t>contracts</a:t>
            </a:r>
            <a:r>
              <a:rPr lang="it-IT" b="1" dirty="0"/>
              <a:t> to </a:t>
            </a:r>
            <a:r>
              <a:rPr lang="it-IT" b="1" dirty="0" err="1"/>
              <a:t>industry</a:t>
            </a:r>
            <a:r>
              <a:rPr lang="it-IT" b="1" dirty="0"/>
              <a:t> for </a:t>
            </a:r>
            <a:r>
              <a:rPr lang="it-IT" b="1" dirty="0" err="1"/>
              <a:t>experiment</a:t>
            </a:r>
            <a:r>
              <a:rPr lang="it-IT" b="1" dirty="0"/>
              <a:t> </a:t>
            </a:r>
            <a:r>
              <a:rPr lang="it-IT" b="1" dirty="0" err="1"/>
              <a:t>components</a:t>
            </a:r>
            <a:r>
              <a:rPr lang="it-IT" b="1" dirty="0"/>
              <a:t> </a:t>
            </a:r>
            <a:r>
              <a:rPr lang="it-IT" b="1" dirty="0" err="1"/>
              <a:t>were</a:t>
            </a:r>
            <a:r>
              <a:rPr lang="it-IT" b="1" dirty="0"/>
              <a:t> </a:t>
            </a:r>
            <a:r>
              <a:rPr lang="it-IT" b="1" dirty="0" err="1"/>
              <a:t>placed</a:t>
            </a:r>
            <a:r>
              <a:rPr lang="it-IT" b="1" dirty="0"/>
              <a:t> in 1996. After the </a:t>
            </a:r>
            <a:r>
              <a:rPr lang="it-IT" b="1" dirty="0" err="1"/>
              <a:t>main</a:t>
            </a:r>
            <a:r>
              <a:rPr lang="it-IT" b="1" dirty="0"/>
              <a:t> </a:t>
            </a:r>
            <a:r>
              <a:rPr lang="it-IT" b="1" dirty="0" err="1"/>
              <a:t>installation</a:t>
            </a:r>
            <a:r>
              <a:rPr lang="it-IT" b="1" dirty="0"/>
              <a:t> </a:t>
            </a:r>
            <a:r>
              <a:rPr lang="it-IT" b="1" dirty="0" err="1"/>
              <a:t>was</a:t>
            </a:r>
            <a:r>
              <a:rPr lang="it-IT" b="1" dirty="0"/>
              <a:t> </a:t>
            </a:r>
            <a:r>
              <a:rPr lang="it-IT" b="1" dirty="0" err="1"/>
              <a:t>completed</a:t>
            </a:r>
            <a:r>
              <a:rPr lang="it-IT" b="1" dirty="0"/>
              <a:t> in 2014, the </a:t>
            </a:r>
            <a:r>
              <a:rPr lang="it-IT" b="1" dirty="0" err="1"/>
              <a:t>commissioning</a:t>
            </a:r>
            <a:r>
              <a:rPr lang="it-IT" b="1" dirty="0"/>
              <a:t> </a:t>
            </a:r>
            <a:r>
              <a:rPr lang="it-IT" b="1" dirty="0" err="1"/>
              <a:t>started</a:t>
            </a:r>
            <a:r>
              <a:rPr lang="it-IT" b="1" dirty="0"/>
              <a:t>. The first plasma </a:t>
            </a:r>
            <a:r>
              <a:rPr lang="it-IT" b="1" dirty="0" err="1"/>
              <a:t>was</a:t>
            </a:r>
            <a:r>
              <a:rPr lang="it-IT" b="1" dirty="0"/>
              <a:t> </a:t>
            </a:r>
            <a:r>
              <a:rPr lang="it-IT" b="1" dirty="0" err="1"/>
              <a:t>produced</a:t>
            </a:r>
            <a:r>
              <a:rPr lang="it-IT" b="1" dirty="0"/>
              <a:t> end of 2015. </a:t>
            </a:r>
            <a:r>
              <a:rPr lang="it-IT" b="1" dirty="0" err="1"/>
              <a:t>Since</a:t>
            </a:r>
            <a:r>
              <a:rPr lang="it-IT" b="1" dirty="0"/>
              <a:t> </a:t>
            </a:r>
            <a:r>
              <a:rPr lang="it-IT" b="1" dirty="0" err="1"/>
              <a:t>then</a:t>
            </a:r>
            <a:r>
              <a:rPr lang="it-IT" b="1" dirty="0"/>
              <a:t>, </a:t>
            </a:r>
            <a:r>
              <a:rPr lang="it-IT" b="1" dirty="0" err="1"/>
              <a:t>experimental</a:t>
            </a:r>
            <a:r>
              <a:rPr lang="it-IT" b="1" dirty="0"/>
              <a:t> </a:t>
            </a:r>
            <a:r>
              <a:rPr lang="it-IT" b="1" dirty="0" err="1"/>
              <a:t>phases</a:t>
            </a:r>
            <a:r>
              <a:rPr lang="it-IT" b="1" dirty="0"/>
              <a:t> </a:t>
            </a:r>
            <a:r>
              <a:rPr lang="it-IT" b="1" dirty="0" err="1"/>
              <a:t>have</a:t>
            </a:r>
            <a:r>
              <a:rPr lang="it-IT" b="1" dirty="0"/>
              <a:t> </a:t>
            </a:r>
            <a:r>
              <a:rPr lang="it-IT" b="1" dirty="0" err="1"/>
              <a:t>alternated</a:t>
            </a:r>
            <a:r>
              <a:rPr lang="it-IT" b="1" dirty="0"/>
              <a:t> with upgrading </a:t>
            </a:r>
            <a:r>
              <a:rPr lang="it-IT" b="1" dirty="0" err="1"/>
              <a:t>phases</a:t>
            </a:r>
            <a:r>
              <a:rPr lang="it-IT" b="1" dirty="0"/>
              <a:t>, </a:t>
            </a:r>
            <a:r>
              <a:rPr lang="it-IT" b="1" dirty="0" err="1"/>
              <a:t>which</a:t>
            </a:r>
            <a:r>
              <a:rPr lang="it-IT" b="1" dirty="0"/>
              <a:t> </a:t>
            </a:r>
            <a:r>
              <a:rPr lang="it-IT" b="1" dirty="0" err="1"/>
              <a:t>served</a:t>
            </a:r>
            <a:r>
              <a:rPr lang="it-IT" b="1" dirty="0"/>
              <a:t> to make the device </a:t>
            </a:r>
            <a:r>
              <a:rPr lang="it-IT" b="1" dirty="0" err="1"/>
              <a:t>fit</a:t>
            </a:r>
            <a:r>
              <a:rPr lang="it-IT" b="1" dirty="0"/>
              <a:t> for </a:t>
            </a:r>
            <a:r>
              <a:rPr lang="it-IT" b="1" dirty="0" err="1"/>
              <a:t>operation</a:t>
            </a:r>
            <a:r>
              <a:rPr lang="it-IT" b="1" dirty="0"/>
              <a:t> under </a:t>
            </a:r>
            <a:r>
              <a:rPr lang="it-IT" b="1" dirty="0" err="1"/>
              <a:t>reactor-relevant</a:t>
            </a:r>
            <a:r>
              <a:rPr lang="it-IT" b="1" dirty="0"/>
              <a:t> </a:t>
            </a:r>
            <a:r>
              <a:rPr lang="it-IT" b="1" dirty="0" err="1"/>
              <a:t>conditions</a:t>
            </a:r>
            <a:r>
              <a:rPr lang="it-IT" b="1" dirty="0"/>
              <a:t>.</a:t>
            </a:r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51387AD6-8EBF-97E8-EBCE-249E70B4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7863" y="-51833"/>
            <a:ext cx="5594137" cy="475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961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20342C0-54E8-75BD-813D-728E09DA7B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94343" y="-249973"/>
            <a:ext cx="5622900" cy="709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2465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D30B0-7EBC-7D01-1FA2-C8E91BB89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A069A17-6E50-199C-BC3C-87356CCA9163}"/>
              </a:ext>
            </a:extLst>
          </p:cNvPr>
          <p:cNvSpPr txBox="1"/>
          <p:nvPr/>
        </p:nvSpPr>
        <p:spPr>
          <a:xfrm>
            <a:off x="1" y="0"/>
            <a:ext cx="98882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 valori dichiarati sono i </a:t>
            </a:r>
            <a:r>
              <a:rPr lang="it-IT" dirty="0">
                <a:highlight>
                  <a:srgbClr val="00FF00"/>
                </a:highlight>
              </a:rPr>
              <a:t>target di progetto</a:t>
            </a:r>
            <a:r>
              <a:rPr lang="it-IT" dirty="0"/>
              <a:t>, sino ad oggi </a:t>
            </a:r>
            <a:r>
              <a:rPr lang="it-IT" b="1" dirty="0"/>
              <a:t>sempre rimandati</a:t>
            </a:r>
          </a:p>
          <a:p>
            <a:r>
              <a:rPr lang="it-IT" dirty="0"/>
              <a:t>La scienza avanza formulando ipotesi e poi provando a dimostrarle</a:t>
            </a:r>
          </a:p>
          <a:p>
            <a:r>
              <a:rPr lang="it-IT" b="1" dirty="0"/>
              <a:t>La mancata dimostrazione di un obiettivo in seguito ad un esperimento è un successo</a:t>
            </a:r>
          </a:p>
          <a:p>
            <a:r>
              <a:rPr lang="it-IT" b="1" dirty="0"/>
              <a:t>La mancanza dell’esperimento un insuccesso</a:t>
            </a:r>
          </a:p>
          <a:p>
            <a:r>
              <a:rPr lang="it-IT" b="1" dirty="0"/>
              <a:t>gli enunciati di per sé, non hanno alcun fondamento scientifico</a:t>
            </a:r>
          </a:p>
          <a:p>
            <a:endParaRPr lang="it-IT" dirty="0"/>
          </a:p>
          <a:p>
            <a:r>
              <a:rPr lang="it-IT" dirty="0"/>
              <a:t>Purtroppo a volte si applica un metodo che nulla ha a che vedere con il metodo scientifico, il metodo induttivo</a:t>
            </a:r>
          </a:p>
          <a:p>
            <a:r>
              <a:rPr lang="it-IT" dirty="0"/>
              <a:t>Karl Popper critica radicalmente il </a:t>
            </a:r>
            <a:r>
              <a:rPr lang="it-IT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metodo induttivo</a:t>
            </a:r>
            <a:r>
              <a:rPr lang="it-IT" dirty="0"/>
              <a:t> nella scienza, definendolo un "mito" incapace di giustificare le teorie universali a partire da osservazioni particolari. Sostiene che l'induzione non garantisce la verità, poiché un numero finito di casi non può confermare una legge generale</a:t>
            </a:r>
          </a:p>
          <a:p>
            <a:endParaRPr lang="it-IT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7FCB98D-1D05-C6ED-CD98-F081CCE1A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0" y="0"/>
            <a:ext cx="22860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undefined">
            <a:extLst>
              <a:ext uri="{FF2B5EF4-FFF2-40B4-BE49-F238E27FC236}">
                <a16:creationId xmlns:a16="http://schemas.microsoft.com/office/drawing/2014/main" id="{B4D484CA-0636-E9B3-6E43-69F3F1F6F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9" y="3278872"/>
            <a:ext cx="3013044" cy="3616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F9EB3A1-59F0-A75F-A65C-24DEA9809711}"/>
              </a:ext>
            </a:extLst>
          </p:cNvPr>
          <p:cNvSpPr txBox="1"/>
          <p:nvPr/>
        </p:nvSpPr>
        <p:spPr>
          <a:xfrm>
            <a:off x="3298414" y="4186428"/>
            <a:ext cx="80711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Questo non significa che se prendo 100 miliardi di miliardi di </a:t>
            </a:r>
          </a:p>
          <a:p>
            <a:r>
              <a:rPr lang="it-IT" dirty="0"/>
              <a:t>nuclei di deuterio e trizio, li metto nel contenitore che dico io, li scaldo e provo a </a:t>
            </a:r>
          </a:p>
          <a:p>
            <a:r>
              <a:rPr lang="it-IT" dirty="0"/>
              <a:t>tenerli vicini, che questi continueranno cheti cheti a scaldarsi fra di loro e a </a:t>
            </a:r>
          </a:p>
          <a:p>
            <a:r>
              <a:rPr lang="it-IT" dirty="0"/>
              <a:t>produrre energia: </a:t>
            </a:r>
            <a:r>
              <a:rPr lang="it-IT" b="1" dirty="0"/>
              <a:t>deve essere dimostrato sperimentalmente</a:t>
            </a:r>
          </a:p>
          <a:p>
            <a:r>
              <a:rPr lang="it-IT" sz="2400" dirty="0">
                <a:highlight>
                  <a:srgbClr val="FFFF00"/>
                </a:highlight>
              </a:rPr>
              <a:t>Le previsioni su quando, su come e su se </a:t>
            </a:r>
          </a:p>
          <a:p>
            <a:r>
              <a:rPr lang="it-IT" sz="2400" dirty="0">
                <a:highlight>
                  <a:srgbClr val="FFFF00"/>
                </a:highlight>
              </a:rPr>
              <a:t>ciò avverrà, non hanno base scientifica</a:t>
            </a:r>
          </a:p>
        </p:txBody>
      </p:sp>
    </p:spTree>
    <p:extLst>
      <p:ext uri="{BB962C8B-B14F-4D97-AF65-F5344CB8AC3E}">
        <p14:creationId xmlns:p14="http://schemas.microsoft.com/office/powerpoint/2010/main" val="3595051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D106E34-992C-1377-3858-218396A1A5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55693" cy="29550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E5B61F6C-CBAE-4DE1-755B-D81BA439D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28604"/>
            <a:ext cx="8200141" cy="3852225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8B294F25-E218-0160-7DC3-DA3EEBA73499}"/>
              </a:ext>
            </a:extLst>
          </p:cNvPr>
          <p:cNvSpPr txBox="1"/>
          <p:nvPr/>
        </p:nvSpPr>
        <p:spPr>
          <a:xfrm>
            <a:off x="8755693" y="776614"/>
            <a:ext cx="35321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Lo stato della materia</a:t>
            </a:r>
          </a:p>
        </p:txBody>
      </p:sp>
    </p:spTree>
    <p:extLst>
      <p:ext uri="{BB962C8B-B14F-4D97-AF65-F5344CB8AC3E}">
        <p14:creationId xmlns:p14="http://schemas.microsoft.com/office/powerpoint/2010/main" val="2061059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082B53-1EF9-D137-8460-0C72B1FD4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Roadmap Eurofusion 2018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3336940-89BE-902A-56C9-7C9DDEB5CD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792" y="2262405"/>
            <a:ext cx="5575300" cy="121085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3906266-9A8D-8029-DE28-AC70C9194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6700" y="1150155"/>
            <a:ext cx="55753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679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34C43F-6FDD-56A3-B204-D839FC40C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Roadmap 2018 (vs 2012)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6E2F645E-8552-2EC7-4DB9-29C6524118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822927"/>
            <a:ext cx="4178300" cy="4203700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CC3ACC0-8822-1448-F91E-948B74FDBC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0437" y="1963402"/>
            <a:ext cx="2988452" cy="42291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288695EE-1DEB-E4CB-4F2F-A39D72241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436" y="1963401"/>
            <a:ext cx="4826807" cy="392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089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1A923AA-A8D1-4066-5BBE-FBCEDEF7A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9" y="365125"/>
            <a:ext cx="3978499" cy="1064218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FE90C8-5B56-647C-EDAC-61E12D81D2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/>
          </a:p>
          <a:p>
            <a:pPr marL="342900" indent="-342900">
              <a:buAutoNum type="arabicParenR"/>
            </a:pPr>
            <a:r>
              <a:rPr lang="it-IT" sz="1600" dirty="0"/>
              <a:t>The EU </a:t>
            </a:r>
            <a:r>
              <a:rPr lang="it-IT" sz="1600" dirty="0" err="1"/>
              <a:t>programme</a:t>
            </a:r>
            <a:r>
              <a:rPr lang="it-IT" sz="1600" dirty="0"/>
              <a:t>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addressed</a:t>
            </a:r>
            <a:r>
              <a:rPr lang="it-IT" sz="1600" dirty="0"/>
              <a:t> </a:t>
            </a:r>
            <a:r>
              <a:rPr lang="it-IT" sz="1600" dirty="0" err="1"/>
              <a:t>operational</a:t>
            </a:r>
            <a:r>
              <a:rPr lang="it-IT" sz="1600" dirty="0"/>
              <a:t> </a:t>
            </a:r>
            <a:r>
              <a:rPr lang="it-IT" sz="1600" dirty="0" err="1"/>
              <a:t>issues</a:t>
            </a:r>
            <a:r>
              <a:rPr lang="it-IT" sz="1600" dirty="0"/>
              <a:t> of </a:t>
            </a:r>
            <a:r>
              <a:rPr lang="it-IT" sz="1600" dirty="0" err="1"/>
              <a:t>tokamaks</a:t>
            </a:r>
            <a:r>
              <a:rPr lang="it-IT" sz="1600" dirty="0"/>
              <a:t> with </a:t>
            </a:r>
            <a:r>
              <a:rPr lang="it-IT" sz="1600" dirty="0" err="1">
                <a:highlight>
                  <a:srgbClr val="FFFF00"/>
                </a:highlight>
              </a:rPr>
              <a:t>metallic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wall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/>
              <a:t>for an </a:t>
            </a:r>
            <a:r>
              <a:rPr lang="it-IT" sz="1600" dirty="0" err="1"/>
              <a:t>efficient</a:t>
            </a:r>
            <a:r>
              <a:rPr lang="it-IT" sz="1600" dirty="0"/>
              <a:t> </a:t>
            </a:r>
            <a:r>
              <a:rPr lang="it-IT" sz="1600" dirty="0" err="1"/>
              <a:t>preparation</a:t>
            </a:r>
            <a:r>
              <a:rPr lang="it-IT" sz="1600" dirty="0"/>
              <a:t> of ITER, DEMO and the </a:t>
            </a:r>
            <a:r>
              <a:rPr lang="it-IT" sz="1600" b="1" dirty="0"/>
              <a:t>commercial</a:t>
            </a:r>
            <a:r>
              <a:rPr lang="it-IT" sz="1600" dirty="0"/>
              <a:t> fusion power </a:t>
            </a:r>
            <a:r>
              <a:rPr lang="it-IT" sz="1600" dirty="0" err="1"/>
              <a:t>plant</a:t>
            </a:r>
            <a:r>
              <a:rPr lang="it-IT" sz="1600" dirty="0"/>
              <a:t>.</a:t>
            </a:r>
          </a:p>
          <a:p>
            <a:pPr marL="342900" indent="-342900">
              <a:buAutoNum type="arabicParenR"/>
            </a:pPr>
            <a:r>
              <a:rPr lang="it-IT" sz="1600" dirty="0"/>
              <a:t>Some of the </a:t>
            </a:r>
            <a:r>
              <a:rPr lang="it-IT" sz="1600" dirty="0" err="1"/>
              <a:t>changes</a:t>
            </a:r>
            <a:r>
              <a:rPr lang="it-IT" sz="1600" dirty="0"/>
              <a:t> in </a:t>
            </a:r>
            <a:r>
              <a:rPr lang="it-IT" sz="1600" dirty="0" err="1"/>
              <a:t>behaviour</a:t>
            </a:r>
            <a:r>
              <a:rPr lang="it-IT" sz="1600" dirty="0"/>
              <a:t> </a:t>
            </a:r>
            <a:r>
              <a:rPr lang="it-IT" sz="1600" dirty="0" err="1"/>
              <a:t>between</a:t>
            </a:r>
            <a:r>
              <a:rPr lang="it-IT" sz="1600" dirty="0"/>
              <a:t> carbon and </a:t>
            </a:r>
            <a:r>
              <a:rPr lang="it-IT" sz="1600" dirty="0" err="1"/>
              <a:t>metallic</a:t>
            </a:r>
            <a:r>
              <a:rPr lang="it-IT" sz="1600" dirty="0"/>
              <a:t> </a:t>
            </a:r>
            <a:r>
              <a:rPr lang="it-IT" sz="1600" dirty="0" err="1"/>
              <a:t>walls</a:t>
            </a:r>
            <a:r>
              <a:rPr lang="it-IT" sz="1600" dirty="0"/>
              <a:t> </a:t>
            </a:r>
            <a:r>
              <a:rPr lang="it-IT" sz="1600" dirty="0" err="1"/>
              <a:t>appears</a:t>
            </a:r>
            <a:r>
              <a:rPr lang="it-IT" sz="1600" dirty="0"/>
              <a:t> to be due to </a:t>
            </a:r>
            <a:r>
              <a:rPr lang="it-IT" sz="1600" dirty="0" err="1"/>
              <a:t>detailed</a:t>
            </a:r>
            <a:r>
              <a:rPr lang="it-IT" sz="1600" dirty="0"/>
              <a:t> </a:t>
            </a:r>
            <a:r>
              <a:rPr lang="it-IT" sz="1600" dirty="0" err="1"/>
              <a:t>changes</a:t>
            </a:r>
            <a:r>
              <a:rPr lang="it-IT" sz="1600" dirty="0"/>
              <a:t> in the </a:t>
            </a:r>
            <a:r>
              <a:rPr lang="it-IT" sz="1600" dirty="0" err="1"/>
              <a:t>edge</a:t>
            </a:r>
            <a:r>
              <a:rPr lang="it-IT" sz="1600" dirty="0"/>
              <a:t> </a:t>
            </a:r>
            <a:r>
              <a:rPr lang="it-IT" sz="1600" dirty="0" err="1"/>
              <a:t>pedestal</a:t>
            </a:r>
            <a:r>
              <a:rPr lang="it-IT" sz="1600" dirty="0"/>
              <a:t> </a:t>
            </a:r>
            <a:r>
              <a:rPr lang="it-IT" sz="1600" dirty="0" err="1"/>
              <a:t>observed</a:t>
            </a:r>
            <a:r>
              <a:rPr lang="it-IT" sz="1600" dirty="0"/>
              <a:t> on ASDEX Upgrade and JET </a:t>
            </a:r>
            <a:r>
              <a:rPr lang="it-IT" sz="1600" dirty="0" err="1"/>
              <a:t>linked</a:t>
            </a:r>
            <a:r>
              <a:rPr lang="it-IT" sz="1600" dirty="0"/>
              <a:t> to the gas </a:t>
            </a:r>
            <a:r>
              <a:rPr lang="it-IT" sz="1600" dirty="0" err="1"/>
              <a:t>fuelling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. </a:t>
            </a:r>
            <a:r>
              <a:rPr lang="it-IT" sz="1600" dirty="0">
                <a:highlight>
                  <a:srgbClr val="FFFF00"/>
                </a:highlight>
              </a:rPr>
              <a:t>First models </a:t>
            </a:r>
            <a:r>
              <a:rPr lang="it-IT" sz="1600" dirty="0" err="1">
                <a:highlight>
                  <a:srgbClr val="FFFF00"/>
                </a:highlight>
              </a:rPr>
              <a:t>have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been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developed</a:t>
            </a:r>
            <a:endParaRPr lang="it-IT" sz="1600" dirty="0">
              <a:highlight>
                <a:srgbClr val="FFFF00"/>
              </a:highlight>
            </a:endParaRP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 err="1"/>
              <a:t>Encouraging</a:t>
            </a:r>
            <a:r>
              <a:rPr lang="it-IT" sz="1600" dirty="0"/>
              <a:t> </a:t>
            </a:r>
            <a:r>
              <a:rPr lang="it-IT" sz="1600" dirty="0" err="1"/>
              <a:t>discoveries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made on the </a:t>
            </a:r>
            <a:r>
              <a:rPr lang="it-IT" sz="1600" dirty="0" err="1"/>
              <a:t>role</a:t>
            </a:r>
            <a:r>
              <a:rPr lang="it-IT" sz="1600" dirty="0"/>
              <a:t> of fast </a:t>
            </a:r>
            <a:r>
              <a:rPr lang="it-IT" sz="1600" dirty="0" err="1"/>
              <a:t>ions</a:t>
            </a:r>
            <a:r>
              <a:rPr lang="it-IT" sz="1600" dirty="0"/>
              <a:t> to reduce core </a:t>
            </a:r>
            <a:r>
              <a:rPr lang="it-IT" sz="1600" dirty="0" err="1"/>
              <a:t>transport</a:t>
            </a:r>
            <a:r>
              <a:rPr lang="it-IT" sz="1600" dirty="0"/>
              <a:t>…</a:t>
            </a:r>
            <a:r>
              <a:rPr lang="it-IT" sz="1600" dirty="0" err="1"/>
              <a:t>These</a:t>
            </a:r>
            <a:r>
              <a:rPr lang="it-IT" sz="1600" dirty="0"/>
              <a:t> </a:t>
            </a:r>
            <a:r>
              <a:rPr lang="it-IT" sz="1600" dirty="0" err="1"/>
              <a:t>findings</a:t>
            </a:r>
            <a:r>
              <a:rPr lang="it-IT" sz="1600" dirty="0"/>
              <a:t>, </a:t>
            </a:r>
            <a:r>
              <a:rPr lang="it-IT" sz="1600" dirty="0" err="1"/>
              <a:t>recently</a:t>
            </a:r>
            <a:r>
              <a:rPr lang="it-IT" sz="1600" dirty="0"/>
              <a:t> </a:t>
            </a:r>
            <a:r>
              <a:rPr lang="it-IT" sz="1600" dirty="0" err="1"/>
              <a:t>simulated</a:t>
            </a:r>
            <a:r>
              <a:rPr lang="it-IT" sz="1600" dirty="0"/>
              <a:t> in sophisticated </a:t>
            </a:r>
            <a:r>
              <a:rPr lang="it-IT" sz="1600" dirty="0" err="1"/>
              <a:t>integrated</a:t>
            </a:r>
            <a:r>
              <a:rPr lang="it-IT" sz="1600" dirty="0"/>
              <a:t> </a:t>
            </a:r>
            <a:r>
              <a:rPr lang="it-IT" sz="1600" dirty="0" err="1"/>
              <a:t>modelling</a:t>
            </a:r>
            <a:r>
              <a:rPr lang="it-IT" sz="1600" dirty="0"/>
              <a:t> </a:t>
            </a:r>
            <a:r>
              <a:rPr lang="it-IT" sz="1600" dirty="0" err="1"/>
              <a:t>coupled</a:t>
            </a:r>
            <a:r>
              <a:rPr lang="it-IT" sz="1600" dirty="0"/>
              <a:t> with first </a:t>
            </a:r>
            <a:r>
              <a:rPr lang="it-IT" sz="1600" dirty="0" err="1"/>
              <a:t>principles</a:t>
            </a:r>
            <a:r>
              <a:rPr lang="it-IT" sz="1600" dirty="0"/>
              <a:t> </a:t>
            </a:r>
            <a:r>
              <a:rPr lang="it-IT" sz="1600" dirty="0" err="1"/>
              <a:t>codes</a:t>
            </a:r>
            <a:r>
              <a:rPr lang="it-IT" sz="1600" dirty="0"/>
              <a:t>, </a:t>
            </a:r>
            <a:r>
              <a:rPr lang="it-IT" sz="1600" dirty="0" err="1"/>
              <a:t>underline</a:t>
            </a:r>
            <a:r>
              <a:rPr lang="it-IT" sz="1600" dirty="0"/>
              <a:t> the </a:t>
            </a:r>
            <a:r>
              <a:rPr lang="it-IT" sz="1600" dirty="0" err="1"/>
              <a:t>need</a:t>
            </a:r>
            <a:r>
              <a:rPr lang="it-IT" sz="1600" dirty="0"/>
              <a:t> for </a:t>
            </a:r>
            <a:r>
              <a:rPr lang="it-IT" sz="1600" dirty="0" err="1">
                <a:highlight>
                  <a:srgbClr val="FFFF00"/>
                </a:highlight>
              </a:rPr>
              <a:t>improved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understanding</a:t>
            </a:r>
            <a:r>
              <a:rPr lang="it-IT" sz="1600" dirty="0"/>
              <a:t>, and </a:t>
            </a:r>
            <a:r>
              <a:rPr lang="it-IT" sz="1600" dirty="0" err="1">
                <a:highlight>
                  <a:srgbClr val="FFFF00"/>
                </a:highlight>
              </a:rPr>
              <a:t>expand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beyond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empirical</a:t>
            </a:r>
            <a:r>
              <a:rPr lang="it-IT" sz="1600" dirty="0">
                <a:highlight>
                  <a:srgbClr val="FFFF00"/>
                </a:highlight>
              </a:rPr>
              <a:t> scaling</a:t>
            </a:r>
            <a:r>
              <a:rPr lang="it-IT" sz="1600" dirty="0"/>
              <a:t>. 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The </a:t>
            </a:r>
            <a:r>
              <a:rPr lang="it-IT" sz="1600" dirty="0" err="1"/>
              <a:t>European</a:t>
            </a:r>
            <a:r>
              <a:rPr lang="it-IT" sz="1600" dirty="0"/>
              <a:t> </a:t>
            </a:r>
            <a:r>
              <a:rPr lang="it-IT" sz="1600" dirty="0" err="1"/>
              <a:t>Transport</a:t>
            </a:r>
            <a:r>
              <a:rPr lang="it-IT" sz="1600" dirty="0"/>
              <a:t> Simulator </a:t>
            </a:r>
            <a:r>
              <a:rPr lang="it-IT" sz="1600" dirty="0" err="1"/>
              <a:t>used</a:t>
            </a:r>
            <a:r>
              <a:rPr lang="it-IT" sz="1600" dirty="0"/>
              <a:t> for </a:t>
            </a:r>
            <a:r>
              <a:rPr lang="it-IT" sz="1600" dirty="0" err="1"/>
              <a:t>integrated</a:t>
            </a:r>
            <a:r>
              <a:rPr lang="it-IT" sz="1600" dirty="0"/>
              <a:t> plasma </a:t>
            </a:r>
            <a:r>
              <a:rPr lang="it-IT" sz="1600" dirty="0" err="1"/>
              <a:t>modelling</a:t>
            </a:r>
            <a:r>
              <a:rPr lang="it-IT" sz="1600" dirty="0"/>
              <a:t> </a:t>
            </a:r>
            <a:r>
              <a:rPr lang="it-IT" sz="1600" dirty="0" err="1"/>
              <a:t>has</a:t>
            </a:r>
            <a:r>
              <a:rPr lang="it-IT" sz="1600" dirty="0"/>
              <a:t> </a:t>
            </a:r>
            <a:r>
              <a:rPr lang="it-IT" sz="1600" dirty="0" err="1"/>
              <a:t>undergone</a:t>
            </a:r>
            <a:r>
              <a:rPr lang="it-IT" sz="1600" dirty="0"/>
              <a:t> major </a:t>
            </a:r>
            <a:r>
              <a:rPr lang="it-IT" sz="1600" dirty="0" err="1"/>
              <a:t>development</a:t>
            </a:r>
            <a:r>
              <a:rPr lang="it-IT" sz="1600" dirty="0"/>
              <a:t> 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ITER and DEMO </a:t>
            </a:r>
            <a:r>
              <a:rPr lang="it-IT" sz="1600" dirty="0" err="1">
                <a:highlight>
                  <a:srgbClr val="FFFF00"/>
                </a:highlight>
              </a:rPr>
              <a:t>need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effective</a:t>
            </a:r>
            <a:r>
              <a:rPr lang="it-IT" sz="1600" dirty="0">
                <a:highlight>
                  <a:srgbClr val="FFFF00"/>
                </a:highlight>
              </a:rPr>
              <a:t> disruption </a:t>
            </a:r>
            <a:r>
              <a:rPr lang="it-IT" sz="1600" dirty="0" err="1">
                <a:highlight>
                  <a:srgbClr val="FFFF00"/>
                </a:highlight>
              </a:rPr>
              <a:t>mitigation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/>
              <a:t>tools, </a:t>
            </a:r>
            <a:r>
              <a:rPr lang="it-IT" sz="1600" dirty="0" err="1"/>
              <a:t>which</a:t>
            </a:r>
            <a:r>
              <a:rPr lang="it-IT" sz="1600" dirty="0"/>
              <a:t> </a:t>
            </a:r>
            <a:r>
              <a:rPr lang="it-IT" sz="1600" dirty="0" err="1"/>
              <a:t>depend</a:t>
            </a:r>
            <a:r>
              <a:rPr lang="it-IT" sz="1600" dirty="0"/>
              <a:t> on the dynamics of disruption and </a:t>
            </a:r>
            <a:r>
              <a:rPr lang="it-IT" sz="1600" dirty="0" err="1"/>
              <a:t>runaway</a:t>
            </a:r>
            <a:r>
              <a:rPr lang="it-IT" sz="1600" dirty="0"/>
              <a:t> electron </a:t>
            </a:r>
            <a:r>
              <a:rPr lang="it-IT" sz="1600" dirty="0" err="1"/>
              <a:t>beam</a:t>
            </a:r>
            <a:r>
              <a:rPr lang="it-IT" sz="1600" dirty="0"/>
              <a:t> </a:t>
            </a:r>
            <a:r>
              <a:rPr lang="it-IT" sz="1600" dirty="0" err="1"/>
              <a:t>formation</a:t>
            </a: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 ITER (and DEMO) </a:t>
            </a:r>
            <a:r>
              <a:rPr lang="it-IT" sz="1600" dirty="0" err="1"/>
              <a:t>need</a:t>
            </a:r>
            <a:r>
              <a:rPr lang="it-IT" sz="1600" dirty="0"/>
              <a:t> </a:t>
            </a:r>
            <a:r>
              <a:rPr lang="it-IT" sz="1600" dirty="0" err="1"/>
              <a:t>edge</a:t>
            </a:r>
            <a:r>
              <a:rPr lang="it-IT" sz="1600" dirty="0"/>
              <a:t> </a:t>
            </a:r>
            <a:r>
              <a:rPr lang="it-IT" sz="1600" dirty="0" err="1"/>
              <a:t>pedestals</a:t>
            </a:r>
            <a:r>
              <a:rPr lang="it-IT" sz="1600" dirty="0"/>
              <a:t> (H-mode) </a:t>
            </a:r>
            <a:r>
              <a:rPr lang="it-IT" sz="1600" dirty="0" err="1"/>
              <a:t>if</a:t>
            </a:r>
            <a:r>
              <a:rPr lang="it-IT" sz="1600" dirty="0"/>
              <a:t> the fusion power </a:t>
            </a:r>
            <a:r>
              <a:rPr lang="it-IT" sz="1600" dirty="0" err="1"/>
              <a:t>is</a:t>
            </a:r>
            <a:r>
              <a:rPr lang="it-IT" sz="1600" dirty="0"/>
              <a:t> to be high </a:t>
            </a:r>
            <a:r>
              <a:rPr lang="it-IT" sz="1600" dirty="0" err="1"/>
              <a:t>enough</a:t>
            </a:r>
            <a:r>
              <a:rPr lang="it-IT" sz="1600" dirty="0"/>
              <a:t>. 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ITER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a </a:t>
            </a:r>
            <a:r>
              <a:rPr lang="it-IT" sz="1600" dirty="0" err="1"/>
              <a:t>preparatory</a:t>
            </a:r>
            <a:r>
              <a:rPr lang="it-IT" sz="1600" dirty="0"/>
              <a:t> non-</a:t>
            </a:r>
            <a:r>
              <a:rPr lang="it-IT" sz="1600" dirty="0" err="1"/>
              <a:t>active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r>
              <a:rPr lang="it-IT" sz="1600" dirty="0"/>
              <a:t> in </a:t>
            </a:r>
            <a:r>
              <a:rPr lang="it-IT" sz="1600" dirty="0" err="1"/>
              <a:t>hydrogen</a:t>
            </a:r>
            <a:r>
              <a:rPr lang="it-IT" sz="1600" dirty="0"/>
              <a:t> and </a:t>
            </a:r>
            <a:r>
              <a:rPr lang="it-IT" sz="1600" dirty="0" err="1"/>
              <a:t>helium</a:t>
            </a: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ITER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ICRH </a:t>
            </a:r>
            <a:r>
              <a:rPr lang="it-IT" sz="1600" dirty="0" err="1"/>
              <a:t>heating</a:t>
            </a:r>
            <a:r>
              <a:rPr lang="it-IT" sz="1600" dirty="0"/>
              <a:t> </a:t>
            </a:r>
            <a:r>
              <a:rPr lang="it-IT" sz="1600" dirty="0" err="1"/>
              <a:t>which</a:t>
            </a:r>
            <a:r>
              <a:rPr lang="it-IT" sz="1600" dirty="0"/>
              <a:t> </a:t>
            </a:r>
            <a:r>
              <a:rPr lang="it-IT" sz="1600" dirty="0" err="1"/>
              <a:t>needs</a:t>
            </a:r>
            <a:r>
              <a:rPr lang="it-IT" sz="1600" dirty="0"/>
              <a:t> to be made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efficient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possible</a:t>
            </a:r>
            <a:r>
              <a:rPr lang="it-IT" sz="1600" dirty="0"/>
              <a:t>.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The </a:t>
            </a:r>
            <a:r>
              <a:rPr lang="it-IT" sz="1600" dirty="0" err="1"/>
              <a:t>lifetime</a:t>
            </a:r>
            <a:r>
              <a:rPr lang="it-IT" sz="1600" dirty="0"/>
              <a:t> of ITER divertor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shortened</a:t>
            </a:r>
            <a:r>
              <a:rPr lang="it-IT" sz="1600" dirty="0"/>
              <a:t> by </a:t>
            </a:r>
            <a:r>
              <a:rPr lang="it-IT" sz="1600" dirty="0" err="1"/>
              <a:t>ELMs</a:t>
            </a:r>
            <a:r>
              <a:rPr lang="it-IT" sz="1600" dirty="0"/>
              <a:t>, and </a:t>
            </a:r>
            <a:r>
              <a:rPr lang="it-IT" sz="1600" dirty="0" err="1"/>
              <a:t>it</a:t>
            </a:r>
            <a:r>
              <a:rPr lang="it-IT" sz="1600" dirty="0"/>
              <a:t>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important</a:t>
            </a:r>
            <a:r>
              <a:rPr lang="it-IT" sz="1600" dirty="0"/>
              <a:t> to know </a:t>
            </a:r>
            <a:r>
              <a:rPr lang="it-IT" sz="1600" dirty="0" err="1"/>
              <a:t>how</a:t>
            </a:r>
            <a:r>
              <a:rPr lang="it-IT" sz="1600" dirty="0"/>
              <a:t> </a:t>
            </a:r>
            <a:r>
              <a:rPr lang="it-IT" sz="1600" dirty="0" err="1"/>
              <a:t>well</a:t>
            </a:r>
            <a:r>
              <a:rPr lang="it-IT" sz="1600" dirty="0"/>
              <a:t> </a:t>
            </a:r>
            <a:r>
              <a:rPr lang="it-IT" sz="1600" dirty="0" err="1"/>
              <a:t>ELMs</a:t>
            </a:r>
            <a:r>
              <a:rPr lang="it-IT" sz="1600" dirty="0"/>
              <a:t> </a:t>
            </a:r>
            <a:r>
              <a:rPr lang="it-IT" sz="1600" dirty="0" err="1"/>
              <a:t>need</a:t>
            </a:r>
            <a:r>
              <a:rPr lang="it-IT" sz="1600" dirty="0"/>
              <a:t> to be </a:t>
            </a:r>
            <a:r>
              <a:rPr lang="it-IT" sz="1600" dirty="0" err="1"/>
              <a:t>mitigated</a:t>
            </a:r>
            <a:r>
              <a:rPr lang="it-IT" sz="1600" dirty="0"/>
              <a:t> to </a:t>
            </a:r>
            <a:r>
              <a:rPr lang="it-IT" sz="1600" dirty="0" err="1"/>
              <a:t>allow</a:t>
            </a:r>
            <a:r>
              <a:rPr lang="it-IT" sz="1600" dirty="0"/>
              <a:t> </a:t>
            </a:r>
            <a:r>
              <a:rPr lang="it-IT" sz="1600" dirty="0" err="1"/>
              <a:t>sufficient</a:t>
            </a:r>
            <a:r>
              <a:rPr lang="it-IT" sz="1600" dirty="0"/>
              <a:t> </a:t>
            </a:r>
            <a:r>
              <a:rPr lang="it-IT" sz="1600" dirty="0" err="1"/>
              <a:t>lifetime</a:t>
            </a:r>
            <a:r>
              <a:rPr lang="it-IT" sz="1600" dirty="0"/>
              <a:t>. 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r>
              <a:rPr lang="it-IT" sz="1600" dirty="0"/>
              <a:t>ITER </a:t>
            </a:r>
            <a:r>
              <a:rPr lang="it-IT" sz="1600" dirty="0" err="1"/>
              <a:t>needs</a:t>
            </a:r>
            <a:r>
              <a:rPr lang="it-IT" sz="1600" dirty="0"/>
              <a:t> precise </a:t>
            </a:r>
            <a:r>
              <a:rPr lang="it-IT" sz="1600" dirty="0" err="1"/>
              <a:t>calibration</a:t>
            </a:r>
            <a:r>
              <a:rPr lang="it-IT" sz="1600" dirty="0"/>
              <a:t> of the </a:t>
            </a:r>
            <a:r>
              <a:rPr lang="it-IT" sz="1600" dirty="0" err="1"/>
              <a:t>neutron</a:t>
            </a:r>
            <a:r>
              <a:rPr lang="it-IT" sz="1600" dirty="0"/>
              <a:t> detectors</a:t>
            </a:r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 marL="342900" indent="-342900">
              <a:buFont typeface="Arial" panose="020B0604020202020204" pitchFamily="34" charset="0"/>
              <a:buAutoNum type="arabicParenR"/>
            </a:pPr>
            <a:endParaRPr lang="it-IT" sz="1600" dirty="0"/>
          </a:p>
          <a:p>
            <a:pPr>
              <a:buNone/>
            </a:pPr>
            <a:endParaRPr lang="it-IT" dirty="0">
              <a:solidFill>
                <a:srgbClr val="20201F"/>
              </a:solidFill>
              <a:effectLst/>
              <a:latin typeface="Helvetica" pitchFamily="2" charset="0"/>
            </a:endParaRPr>
          </a:p>
          <a:p>
            <a:pPr marL="342900" indent="-342900">
              <a:buAutoNum type="arabicParenR"/>
            </a:pPr>
            <a:endParaRPr lang="it-IT" sz="1600" dirty="0"/>
          </a:p>
          <a:p>
            <a:pPr marL="342900" indent="-342900">
              <a:buAutoNum type="arabicParenR"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28E40B8-45C1-5E5E-E854-1A680A0F6A5F}"/>
              </a:ext>
            </a:extLst>
          </p:cNvPr>
          <p:cNvSpPr txBox="1"/>
          <p:nvPr/>
        </p:nvSpPr>
        <p:spPr>
          <a:xfrm>
            <a:off x="5074276" y="991673"/>
            <a:ext cx="1124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Mission 1</a:t>
            </a:r>
          </a:p>
        </p:txBody>
      </p:sp>
    </p:spTree>
    <p:extLst>
      <p:ext uri="{BB962C8B-B14F-4D97-AF65-F5344CB8AC3E}">
        <p14:creationId xmlns:p14="http://schemas.microsoft.com/office/powerpoint/2010/main" val="15819988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4100B9-6826-F94D-6DC7-E024D84E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Mission 1</a:t>
            </a:r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7727B41-5ACF-37EC-8022-6665415BC7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it-IT" sz="1600" dirty="0" err="1"/>
              <a:t>Deuterium</a:t>
            </a:r>
            <a:r>
              <a:rPr lang="it-IT" sz="1600" dirty="0"/>
              <a:t> </a:t>
            </a:r>
            <a:r>
              <a:rPr lang="it-IT" sz="1600" dirty="0" err="1"/>
              <a:t>retention</a:t>
            </a:r>
            <a:r>
              <a:rPr lang="it-IT" sz="1600" dirty="0"/>
              <a:t> studies (post-</a:t>
            </a:r>
            <a:r>
              <a:rPr lang="it-IT" sz="1600" dirty="0" err="1"/>
              <a:t>mortem</a:t>
            </a:r>
            <a:r>
              <a:rPr lang="it-IT" sz="1600" dirty="0"/>
              <a:t> </a:t>
            </a:r>
            <a:r>
              <a:rPr lang="it-IT" sz="1600" dirty="0" err="1"/>
              <a:t>analysis</a:t>
            </a:r>
            <a:r>
              <a:rPr lang="it-IT" sz="1600" dirty="0"/>
              <a:t> of </a:t>
            </a:r>
            <a:r>
              <a:rPr lang="it-IT" sz="1600" dirty="0" err="1"/>
              <a:t>retrieved</a:t>
            </a:r>
            <a:r>
              <a:rPr lang="it-IT" sz="1600" dirty="0"/>
              <a:t> </a:t>
            </a:r>
            <a:r>
              <a:rPr lang="it-IT" sz="1600" dirty="0" err="1"/>
              <a:t>PFCs</a:t>
            </a:r>
            <a:r>
              <a:rPr lang="it-IT" sz="1600" dirty="0"/>
              <a:t> and gas balance studies) in </a:t>
            </a:r>
            <a:r>
              <a:rPr lang="it-IT" sz="1600" dirty="0" err="1"/>
              <a:t>metallic</a:t>
            </a:r>
            <a:r>
              <a:rPr lang="it-IT" sz="1600" dirty="0"/>
              <a:t> </a:t>
            </a:r>
            <a:r>
              <a:rPr lang="it-IT" sz="1600" dirty="0" err="1"/>
              <a:t>wall</a:t>
            </a:r>
            <a:r>
              <a:rPr lang="it-IT" sz="1600" dirty="0"/>
              <a:t> </a:t>
            </a:r>
            <a:r>
              <a:rPr lang="it-IT" sz="1600" dirty="0" err="1"/>
              <a:t>tokamaks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demonstrated</a:t>
            </a:r>
            <a:r>
              <a:rPr lang="it-IT" sz="1600" dirty="0"/>
              <a:t> a </a:t>
            </a:r>
            <a:r>
              <a:rPr lang="it-IT" sz="1600" dirty="0" err="1"/>
              <a:t>significant</a:t>
            </a:r>
            <a:r>
              <a:rPr lang="it-IT" sz="1600" dirty="0"/>
              <a:t> </a:t>
            </a:r>
            <a:r>
              <a:rPr lang="it-IT" sz="1600" dirty="0" err="1"/>
              <a:t>reduction</a:t>
            </a:r>
            <a:r>
              <a:rPr lang="it-IT" sz="1600" dirty="0"/>
              <a:t> (by </a:t>
            </a:r>
            <a:r>
              <a:rPr lang="it-IT" sz="1600" dirty="0" err="1"/>
              <a:t>factor</a:t>
            </a:r>
            <a:r>
              <a:rPr lang="it-IT" sz="1600" dirty="0"/>
              <a:t> of 10-15) of the </a:t>
            </a:r>
            <a:r>
              <a:rPr lang="it-IT" sz="1600" dirty="0" err="1"/>
              <a:t>deuterium</a:t>
            </a:r>
            <a:r>
              <a:rPr lang="it-IT" sz="1600" dirty="0"/>
              <a:t> </a:t>
            </a:r>
            <a:r>
              <a:rPr lang="it-IT" sz="1600" dirty="0" err="1">
                <a:highlight>
                  <a:srgbClr val="FFFF00"/>
                </a:highlight>
              </a:rPr>
              <a:t>fuel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retention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/>
              <a:t>with </a:t>
            </a:r>
            <a:r>
              <a:rPr lang="it-IT" sz="1600" dirty="0" err="1"/>
              <a:t>metallic</a:t>
            </a:r>
            <a:r>
              <a:rPr lang="it-IT" sz="1600" dirty="0"/>
              <a:t> first </a:t>
            </a:r>
            <a:r>
              <a:rPr lang="it-IT" sz="1600" dirty="0" err="1"/>
              <a:t>walls</a:t>
            </a:r>
            <a:r>
              <a:rPr lang="it-IT" sz="1600" dirty="0"/>
              <a:t> </a:t>
            </a:r>
            <a:r>
              <a:rPr lang="it-IT" sz="1600" dirty="0" err="1"/>
              <a:t>as</a:t>
            </a:r>
            <a:r>
              <a:rPr lang="it-IT" sz="1600" dirty="0"/>
              <a:t> </a:t>
            </a:r>
            <a:r>
              <a:rPr lang="it-IT" sz="1600" dirty="0" err="1"/>
              <a:t>compared</a:t>
            </a:r>
            <a:r>
              <a:rPr lang="it-IT" sz="1600" dirty="0"/>
              <a:t> to the </a:t>
            </a:r>
            <a:r>
              <a:rPr lang="it-IT" sz="1600" dirty="0" err="1"/>
              <a:t>previously</a:t>
            </a:r>
            <a:r>
              <a:rPr lang="it-IT" sz="1600" dirty="0"/>
              <a:t> </a:t>
            </a:r>
            <a:r>
              <a:rPr lang="it-IT" sz="1600" dirty="0" err="1"/>
              <a:t>used</a:t>
            </a:r>
            <a:r>
              <a:rPr lang="it-IT" sz="1600" dirty="0"/>
              <a:t> carbon-</a:t>
            </a:r>
            <a:r>
              <a:rPr lang="it-IT" sz="1600" dirty="0" err="1"/>
              <a:t>based</a:t>
            </a:r>
            <a:r>
              <a:rPr lang="it-IT" sz="1600" dirty="0"/>
              <a:t> first </a:t>
            </a:r>
            <a:r>
              <a:rPr lang="it-IT" sz="1600" dirty="0" err="1"/>
              <a:t>walls</a:t>
            </a:r>
            <a:r>
              <a:rPr lang="it-IT" sz="1600" dirty="0"/>
              <a:t>. The </a:t>
            </a:r>
            <a:r>
              <a:rPr lang="it-IT" sz="1600" dirty="0" err="1"/>
              <a:t>dust</a:t>
            </a:r>
            <a:r>
              <a:rPr lang="it-IT" sz="1600" dirty="0"/>
              <a:t> </a:t>
            </a:r>
            <a:r>
              <a:rPr lang="it-IT" sz="1600" dirty="0" err="1"/>
              <a:t>levels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been</a:t>
            </a:r>
            <a:r>
              <a:rPr lang="it-IT" sz="1600" dirty="0"/>
              <a:t> </a:t>
            </a:r>
            <a:r>
              <a:rPr lang="it-IT" sz="1600" dirty="0" err="1"/>
              <a:t>reduced</a:t>
            </a:r>
            <a:r>
              <a:rPr lang="it-IT" sz="1600" dirty="0"/>
              <a:t> by </a:t>
            </a:r>
            <a:r>
              <a:rPr lang="it-IT" sz="1600" dirty="0" err="1"/>
              <a:t>two</a:t>
            </a:r>
            <a:r>
              <a:rPr lang="it-IT" sz="1600" dirty="0"/>
              <a:t> </a:t>
            </a:r>
            <a:r>
              <a:rPr lang="it-IT" sz="1600" dirty="0" err="1"/>
              <a:t>orders</a:t>
            </a:r>
            <a:r>
              <a:rPr lang="it-IT" sz="1600" dirty="0"/>
              <a:t> of </a:t>
            </a:r>
            <a:r>
              <a:rPr lang="it-IT" sz="1600" dirty="0" err="1"/>
              <a:t>magnitude</a:t>
            </a:r>
            <a:r>
              <a:rPr lang="it-IT" sz="1600" dirty="0"/>
              <a:t> </a:t>
            </a:r>
            <a:r>
              <a:rPr lang="it-IT" sz="1600" dirty="0" err="1"/>
              <a:t>compared</a:t>
            </a:r>
            <a:r>
              <a:rPr lang="it-IT" sz="1600" dirty="0"/>
              <a:t> with the carbon </a:t>
            </a:r>
            <a:r>
              <a:rPr lang="it-IT" sz="1600" dirty="0" err="1"/>
              <a:t>wall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ITER </a:t>
            </a:r>
            <a:r>
              <a:rPr lang="it-IT" sz="1600" dirty="0" err="1"/>
              <a:t>needs</a:t>
            </a:r>
            <a:r>
              <a:rPr lang="it-IT" sz="1600" dirty="0"/>
              <a:t> to be </a:t>
            </a:r>
            <a:r>
              <a:rPr lang="it-IT" sz="1600" dirty="0" err="1"/>
              <a:t>able</a:t>
            </a:r>
            <a:r>
              <a:rPr lang="it-IT" sz="1600" dirty="0"/>
              <a:t> to operate </a:t>
            </a:r>
            <a:r>
              <a:rPr lang="it-IT" sz="1600" dirty="0" err="1"/>
              <a:t>even</a:t>
            </a:r>
            <a:r>
              <a:rPr lang="it-IT" sz="1600" dirty="0"/>
              <a:t> </a:t>
            </a:r>
            <a:r>
              <a:rPr lang="it-IT" sz="1600" dirty="0" err="1"/>
              <a:t>when</a:t>
            </a:r>
            <a:r>
              <a:rPr lang="it-IT" sz="1600" dirty="0"/>
              <a:t> the metal </a:t>
            </a:r>
            <a:r>
              <a:rPr lang="it-IT" sz="1600" dirty="0" err="1"/>
              <a:t>wall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some </a:t>
            </a:r>
            <a:r>
              <a:rPr lang="it-IT" sz="1600" dirty="0" err="1"/>
              <a:t>melted</a:t>
            </a:r>
            <a:r>
              <a:rPr lang="it-IT" sz="1600" dirty="0"/>
              <a:t> </a:t>
            </a:r>
            <a:r>
              <a:rPr lang="it-IT" sz="1600" dirty="0" err="1"/>
              <a:t>areas</a:t>
            </a:r>
            <a:r>
              <a:rPr lang="it-IT" sz="1600" dirty="0"/>
              <a:t>.</a:t>
            </a:r>
          </a:p>
          <a:p>
            <a:pPr marL="0" indent="0">
              <a:buNone/>
            </a:pPr>
            <a:r>
              <a:rPr lang="it-IT" sz="1600" dirty="0"/>
              <a:t> The ITER first </a:t>
            </a:r>
            <a:r>
              <a:rPr lang="it-IT" sz="1600" dirty="0" err="1"/>
              <a:t>wall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</a:t>
            </a:r>
            <a:r>
              <a:rPr lang="it-IT" sz="1600" dirty="0" err="1"/>
              <a:t>need</a:t>
            </a:r>
            <a:r>
              <a:rPr lang="it-IT" sz="1600" dirty="0"/>
              <a:t> to </a:t>
            </a:r>
            <a:r>
              <a:rPr lang="it-IT" sz="1600" dirty="0" err="1"/>
              <a:t>survive</a:t>
            </a:r>
            <a:r>
              <a:rPr lang="it-IT" sz="1600" dirty="0"/>
              <a:t> </a:t>
            </a:r>
            <a:r>
              <a:rPr lang="it-IT" sz="1600" dirty="0" err="1"/>
              <a:t>erosion</a:t>
            </a:r>
            <a:r>
              <a:rPr lang="it-IT" sz="1600" dirty="0"/>
              <a:t> for long </a:t>
            </a:r>
            <a:r>
              <a:rPr lang="it-IT" sz="1600" dirty="0" err="1"/>
              <a:t>periods</a:t>
            </a:r>
            <a:r>
              <a:rPr lang="it-IT" sz="1600" dirty="0"/>
              <a:t> </a:t>
            </a:r>
            <a:r>
              <a:rPr lang="it-IT" sz="1600" dirty="0" err="1"/>
              <a:t>before</a:t>
            </a:r>
            <a:r>
              <a:rPr lang="it-IT" sz="1600" dirty="0"/>
              <a:t> </a:t>
            </a:r>
            <a:r>
              <a:rPr lang="it-IT" sz="1600" dirty="0" err="1"/>
              <a:t>they</a:t>
            </a:r>
            <a:r>
              <a:rPr lang="it-IT" sz="1600" dirty="0"/>
              <a:t> are </a:t>
            </a:r>
            <a:r>
              <a:rPr lang="it-IT" sz="1600" dirty="0" err="1"/>
              <a:t>replaced</a:t>
            </a:r>
            <a:r>
              <a:rPr lang="it-IT" sz="1600" dirty="0"/>
              <a:t>, </a:t>
            </a:r>
          </a:p>
          <a:p>
            <a:pPr marL="0" indent="0">
              <a:buNone/>
            </a:pPr>
            <a:r>
              <a:rPr lang="it-IT" sz="1600" dirty="0"/>
              <a:t>For the </a:t>
            </a:r>
            <a:r>
              <a:rPr lang="it-IT" sz="1600" dirty="0" err="1"/>
              <a:t>preparation</a:t>
            </a:r>
            <a:r>
              <a:rPr lang="it-IT" sz="1600" dirty="0"/>
              <a:t> of ITER non-</a:t>
            </a:r>
            <a:r>
              <a:rPr lang="it-IT" sz="1600" dirty="0" err="1"/>
              <a:t>active</a:t>
            </a:r>
            <a:r>
              <a:rPr lang="it-IT" sz="1600" dirty="0"/>
              <a:t> </a:t>
            </a:r>
            <a:r>
              <a:rPr lang="it-IT" sz="1600" dirty="0" err="1"/>
              <a:t>operation</a:t>
            </a:r>
            <a:r>
              <a:rPr lang="it-IT" sz="1600" dirty="0"/>
              <a:t> in </a:t>
            </a:r>
            <a:r>
              <a:rPr lang="it-IT" sz="1600" dirty="0" err="1"/>
              <a:t>helium</a:t>
            </a:r>
            <a:r>
              <a:rPr lang="it-IT" sz="1600" dirty="0"/>
              <a:t>, the </a:t>
            </a:r>
            <a:r>
              <a:rPr lang="it-IT" sz="1600" dirty="0" err="1"/>
              <a:t>feasibility</a:t>
            </a:r>
            <a:r>
              <a:rPr lang="it-IT" sz="1600" dirty="0"/>
              <a:t> of </a:t>
            </a:r>
            <a:r>
              <a:rPr lang="it-IT" sz="1600" dirty="0" err="1"/>
              <a:t>using</a:t>
            </a:r>
            <a:r>
              <a:rPr lang="it-IT" sz="1600" dirty="0"/>
              <a:t> Ion </a:t>
            </a:r>
            <a:r>
              <a:rPr lang="it-IT" sz="1600" dirty="0" err="1"/>
              <a:t>Cyclotron</a:t>
            </a:r>
            <a:r>
              <a:rPr lang="it-IT" sz="1600" dirty="0"/>
              <a:t> Wall </a:t>
            </a:r>
            <a:r>
              <a:rPr lang="it-IT" sz="1600" dirty="0" err="1"/>
              <a:t>Conditioning</a:t>
            </a:r>
            <a:r>
              <a:rPr lang="it-IT" sz="1600" dirty="0"/>
              <a:t> in He </a:t>
            </a:r>
            <a:r>
              <a:rPr lang="it-IT" sz="1600" dirty="0" err="1"/>
              <a:t>plasmas</a:t>
            </a:r>
            <a:r>
              <a:rPr lang="it-IT" sz="1600" dirty="0"/>
              <a:t>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demonstrated</a:t>
            </a:r>
            <a:r>
              <a:rPr lang="it-IT" sz="1600" dirty="0"/>
              <a:t> </a:t>
            </a:r>
          </a:p>
          <a:p>
            <a:pPr marL="0" indent="0">
              <a:buNone/>
            </a:pPr>
            <a:r>
              <a:rPr lang="it-IT" sz="1600" dirty="0"/>
              <a:t>To </a:t>
            </a:r>
            <a:r>
              <a:rPr lang="it-IT" sz="1600" dirty="0" err="1"/>
              <a:t>protect</a:t>
            </a:r>
            <a:r>
              <a:rPr lang="it-IT" sz="1600" dirty="0"/>
              <a:t> the plasma </a:t>
            </a:r>
            <a:r>
              <a:rPr lang="it-IT" sz="1600" dirty="0" err="1"/>
              <a:t>facing</a:t>
            </a:r>
            <a:r>
              <a:rPr lang="it-IT" sz="1600" dirty="0"/>
              <a:t> </a:t>
            </a:r>
            <a:r>
              <a:rPr lang="it-IT" sz="1600" dirty="0" err="1"/>
              <a:t>components</a:t>
            </a:r>
            <a:r>
              <a:rPr lang="it-IT" sz="1600" dirty="0"/>
              <a:t> in ITER and DEMO, </a:t>
            </a:r>
            <a:r>
              <a:rPr lang="it-IT" sz="1600" dirty="0">
                <a:highlight>
                  <a:srgbClr val="FFFF00"/>
                </a:highlight>
              </a:rPr>
              <a:t>the divertor </a:t>
            </a:r>
            <a:r>
              <a:rPr lang="it-IT" sz="1600" dirty="0" err="1">
                <a:highlight>
                  <a:srgbClr val="FFFF00"/>
                </a:highlight>
              </a:rPr>
              <a:t>has</a:t>
            </a:r>
            <a:r>
              <a:rPr lang="it-IT" sz="1600" dirty="0">
                <a:highlight>
                  <a:srgbClr val="FFFF00"/>
                </a:highlight>
              </a:rPr>
              <a:t> to operate in </a:t>
            </a:r>
            <a:r>
              <a:rPr lang="it-IT" sz="1600" dirty="0" err="1">
                <a:highlight>
                  <a:srgbClr val="FFFF00"/>
                </a:highlight>
              </a:rPr>
              <a:t>partial</a:t>
            </a:r>
            <a:r>
              <a:rPr lang="it-IT" sz="1600" dirty="0">
                <a:highlight>
                  <a:srgbClr val="FFFF00"/>
                </a:highlight>
              </a:rPr>
              <a:t> or full </a:t>
            </a:r>
            <a:r>
              <a:rPr lang="it-IT" sz="1600" dirty="0" err="1">
                <a:highlight>
                  <a:srgbClr val="FFFF00"/>
                </a:highlight>
              </a:rPr>
              <a:t>detachment</a:t>
            </a:r>
            <a:r>
              <a:rPr lang="it-IT" sz="1600" dirty="0"/>
              <a:t>, and on DEMO the radiative </a:t>
            </a:r>
            <a:r>
              <a:rPr lang="it-IT" sz="1600" dirty="0" err="1"/>
              <a:t>losses</a:t>
            </a:r>
            <a:r>
              <a:rPr lang="it-IT" sz="1600" dirty="0"/>
              <a:t> from </a:t>
            </a:r>
            <a:r>
              <a:rPr lang="it-IT" sz="1600" dirty="0" err="1"/>
              <a:t>seed</a:t>
            </a:r>
            <a:r>
              <a:rPr lang="it-IT" sz="1600" dirty="0"/>
              <a:t> </a:t>
            </a:r>
            <a:r>
              <a:rPr lang="it-IT" sz="1600" dirty="0" err="1"/>
              <a:t>impurities</a:t>
            </a:r>
            <a:r>
              <a:rPr lang="it-IT" sz="1600" dirty="0"/>
              <a:t> in the </a:t>
            </a:r>
            <a:r>
              <a:rPr lang="it-IT" sz="1600" dirty="0" err="1"/>
              <a:t>main</a:t>
            </a:r>
            <a:r>
              <a:rPr lang="it-IT" sz="1600" dirty="0"/>
              <a:t> plasma </a:t>
            </a:r>
            <a:r>
              <a:rPr lang="it-IT" sz="1600" dirty="0" err="1"/>
              <a:t>need</a:t>
            </a:r>
            <a:r>
              <a:rPr lang="it-IT" sz="1600" dirty="0"/>
              <a:t> to be high. </a:t>
            </a:r>
            <a:r>
              <a:rPr lang="it-IT" sz="1600" dirty="0">
                <a:highlight>
                  <a:srgbClr val="FFFF00"/>
                </a:highlight>
              </a:rPr>
              <a:t>Radiative </a:t>
            </a:r>
            <a:r>
              <a:rPr lang="it-IT" sz="1600" dirty="0" err="1">
                <a:highlight>
                  <a:srgbClr val="FFFF00"/>
                </a:highlight>
              </a:rPr>
              <a:t>scenarios</a:t>
            </a:r>
            <a:r>
              <a:rPr lang="it-IT" sz="1600" dirty="0">
                <a:highlight>
                  <a:srgbClr val="FFFF00"/>
                </a:highlight>
              </a:rPr>
              <a:t> with </a:t>
            </a:r>
            <a:r>
              <a:rPr lang="it-IT" sz="1600" dirty="0" err="1">
                <a:highlight>
                  <a:srgbClr val="FFFF00"/>
                </a:highlight>
              </a:rPr>
              <a:t>detached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plasmas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have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been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demonstrated</a:t>
            </a:r>
            <a:r>
              <a:rPr lang="it-IT" sz="1600" dirty="0">
                <a:highlight>
                  <a:srgbClr val="FFFF00"/>
                </a:highlight>
              </a:rPr>
              <a:t> on </a:t>
            </a:r>
            <a:r>
              <a:rPr lang="it-IT" sz="1600" dirty="0" err="1">
                <a:highlight>
                  <a:srgbClr val="FFFF00"/>
                </a:highlight>
              </a:rPr>
              <a:t>different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tokamaks</a:t>
            </a:r>
            <a:r>
              <a:rPr lang="it-IT" sz="1600" dirty="0">
                <a:highlight>
                  <a:srgbClr val="FFFF00"/>
                </a:highlight>
              </a:rPr>
              <a:t> and the </a:t>
            </a:r>
            <a:r>
              <a:rPr lang="it-IT" sz="1600" dirty="0" err="1">
                <a:highlight>
                  <a:srgbClr val="FFFF00"/>
                </a:highlight>
              </a:rPr>
              <a:t>effect</a:t>
            </a:r>
            <a:r>
              <a:rPr lang="it-IT" sz="1600" dirty="0">
                <a:highlight>
                  <a:srgbClr val="FFFF00"/>
                </a:highlight>
              </a:rPr>
              <a:t> of </a:t>
            </a:r>
            <a:r>
              <a:rPr lang="it-IT" sz="1600" dirty="0" err="1">
                <a:highlight>
                  <a:srgbClr val="FFFF00"/>
                </a:highlight>
              </a:rPr>
              <a:t>extrinsic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impurity</a:t>
            </a:r>
            <a:r>
              <a:rPr lang="it-IT" sz="1600" dirty="0">
                <a:highlight>
                  <a:srgbClr val="FFFF00"/>
                </a:highlight>
              </a:rPr>
              <a:t> seeding in the core plasma </a:t>
            </a:r>
            <a:r>
              <a:rPr lang="it-IT" sz="1600" dirty="0" err="1">
                <a:highlight>
                  <a:srgbClr val="FFFF00"/>
                </a:highlight>
              </a:rPr>
              <a:t>explored</a:t>
            </a:r>
            <a:r>
              <a:rPr lang="it-IT" sz="1600" dirty="0">
                <a:highlight>
                  <a:srgbClr val="FFFF00"/>
                </a:highlight>
              </a:rPr>
              <a:t> with </a:t>
            </a:r>
            <a:r>
              <a:rPr lang="it-IT" sz="1600" dirty="0" err="1">
                <a:highlight>
                  <a:srgbClr val="FFFF00"/>
                </a:highlight>
              </a:rPr>
              <a:t>W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divertors</a:t>
            </a:r>
            <a:r>
              <a:rPr lang="it-IT" sz="1600" dirty="0">
                <a:highlight>
                  <a:srgbClr val="FFFF00"/>
                </a:highlight>
              </a:rPr>
              <a:t> in </a:t>
            </a:r>
            <a:r>
              <a:rPr lang="it-IT" sz="1600" dirty="0" err="1">
                <a:highlight>
                  <a:srgbClr val="FFFF00"/>
                </a:highlight>
              </a:rPr>
              <a:t>different</a:t>
            </a:r>
            <a:r>
              <a:rPr lang="it-IT" sz="1600" dirty="0">
                <a:highlight>
                  <a:srgbClr val="FFFF00"/>
                </a:highlight>
              </a:rPr>
              <a:t> </a:t>
            </a:r>
            <a:r>
              <a:rPr lang="it-IT" sz="1600" dirty="0" err="1">
                <a:highlight>
                  <a:srgbClr val="FFFF00"/>
                </a:highlight>
              </a:rPr>
              <a:t>scenarios</a:t>
            </a:r>
            <a:r>
              <a:rPr lang="it-IT" sz="1600" dirty="0">
                <a:highlight>
                  <a:srgbClr val="FFFF00"/>
                </a:highlight>
              </a:rPr>
              <a:t> and machine sizes. </a:t>
            </a:r>
          </a:p>
          <a:p>
            <a:pPr marL="0" indent="0">
              <a:buNone/>
            </a:pPr>
            <a:r>
              <a:rPr lang="it-IT" sz="1600" dirty="0"/>
              <a:t>Major progress </a:t>
            </a:r>
            <a:r>
              <a:rPr lang="it-IT" sz="1600" dirty="0" err="1"/>
              <a:t>was</a:t>
            </a:r>
            <a:r>
              <a:rPr lang="it-IT" sz="1600" dirty="0"/>
              <a:t> </a:t>
            </a:r>
            <a:r>
              <a:rPr lang="it-IT" sz="1600" dirty="0" err="1"/>
              <a:t>also</a:t>
            </a:r>
            <a:r>
              <a:rPr lang="it-IT" sz="1600" dirty="0"/>
              <a:t> made in </a:t>
            </a:r>
            <a:r>
              <a:rPr lang="it-IT" sz="1600" dirty="0" err="1"/>
              <a:t>understanding</a:t>
            </a:r>
            <a:r>
              <a:rPr lang="it-IT" sz="1600" dirty="0"/>
              <a:t> </a:t>
            </a:r>
            <a:r>
              <a:rPr lang="it-IT" sz="1600" dirty="0" err="1"/>
              <a:t>filamentary</a:t>
            </a:r>
            <a:r>
              <a:rPr lang="it-IT" sz="1600" dirty="0"/>
              <a:t> </a:t>
            </a:r>
            <a:r>
              <a:rPr lang="it-IT" sz="1600" dirty="0" err="1"/>
              <a:t>transport</a:t>
            </a:r>
            <a:r>
              <a:rPr lang="it-IT" sz="1600" dirty="0"/>
              <a:t> </a:t>
            </a:r>
            <a:r>
              <a:rPr lang="it-IT" sz="1600" dirty="0" err="1"/>
              <a:t>across</a:t>
            </a:r>
            <a:r>
              <a:rPr lang="it-IT" sz="1600" dirty="0"/>
              <a:t> the </a:t>
            </a:r>
            <a:r>
              <a:rPr lang="it-IT" sz="1600" dirty="0" err="1"/>
              <a:t>Scrape</a:t>
            </a:r>
            <a:r>
              <a:rPr lang="it-IT" sz="1600" dirty="0"/>
              <a:t>-Off-Layer (SOL) in </a:t>
            </a:r>
            <a:r>
              <a:rPr lang="it-IT" sz="1600" dirty="0" err="1"/>
              <a:t>view</a:t>
            </a:r>
            <a:r>
              <a:rPr lang="it-IT" sz="1600" dirty="0"/>
              <a:t> of </a:t>
            </a:r>
            <a:r>
              <a:rPr lang="it-IT" sz="1600" dirty="0" err="1"/>
              <a:t>determining</a:t>
            </a:r>
            <a:r>
              <a:rPr lang="it-IT" sz="1600" dirty="0"/>
              <a:t> the power loads to the divertor and first </a:t>
            </a:r>
            <a:r>
              <a:rPr lang="it-IT" sz="1600" dirty="0" err="1"/>
              <a:t>wall</a:t>
            </a:r>
            <a:r>
              <a:rPr lang="it-IT" sz="1600" dirty="0"/>
              <a:t> of the machine</a:t>
            </a:r>
          </a:p>
          <a:p>
            <a:pPr marL="0" indent="0">
              <a:buNone/>
            </a:pPr>
            <a:r>
              <a:rPr lang="it-IT" sz="1600" dirty="0"/>
              <a:t> </a:t>
            </a:r>
            <a:r>
              <a:rPr lang="it-IT" sz="1700" dirty="0"/>
              <a:t>A </a:t>
            </a:r>
            <a:r>
              <a:rPr lang="it-IT" sz="1700" dirty="0" err="1"/>
              <a:t>credible</a:t>
            </a:r>
            <a:r>
              <a:rPr lang="it-IT" sz="1700" dirty="0"/>
              <a:t> </a:t>
            </a:r>
            <a:r>
              <a:rPr lang="it-IT" sz="1700" dirty="0" err="1"/>
              <a:t>exhaust</a:t>
            </a:r>
            <a:r>
              <a:rPr lang="it-IT" sz="1700" dirty="0"/>
              <a:t> </a:t>
            </a:r>
            <a:r>
              <a:rPr lang="it-IT" sz="1700" dirty="0" err="1"/>
              <a:t>solution</a:t>
            </a:r>
            <a:r>
              <a:rPr lang="it-IT" sz="1700" dirty="0"/>
              <a:t> for DEMO </a:t>
            </a:r>
            <a:r>
              <a:rPr lang="it-IT" sz="1700" dirty="0" err="1"/>
              <a:t>requires</a:t>
            </a:r>
            <a:r>
              <a:rPr lang="it-IT" sz="1700" dirty="0"/>
              <a:t> new </a:t>
            </a:r>
            <a:r>
              <a:rPr lang="it-IT" sz="1700" dirty="0" err="1"/>
              <a:t>experimental</a:t>
            </a:r>
            <a:r>
              <a:rPr lang="it-IT" sz="1700" dirty="0"/>
              <a:t> data and models. Following an </a:t>
            </a:r>
            <a:r>
              <a:rPr lang="it-IT" sz="1700" dirty="0" err="1"/>
              <a:t>extensive</a:t>
            </a:r>
            <a:r>
              <a:rPr lang="it-IT" sz="1700" dirty="0"/>
              <a:t> gap </a:t>
            </a:r>
            <a:r>
              <a:rPr lang="it-IT" sz="1700" dirty="0" err="1"/>
              <a:t>analysis</a:t>
            </a:r>
            <a:r>
              <a:rPr lang="it-IT" sz="1700" dirty="0"/>
              <a:t> in the field </a:t>
            </a:r>
            <a:r>
              <a:rPr lang="it-IT" sz="1700" dirty="0">
                <a:highlight>
                  <a:srgbClr val="FFFF00"/>
                </a:highlight>
              </a:rPr>
              <a:t>of plasma </a:t>
            </a:r>
            <a:r>
              <a:rPr lang="it-IT" sz="1700" dirty="0" err="1">
                <a:highlight>
                  <a:srgbClr val="FFFF00"/>
                </a:highlight>
              </a:rPr>
              <a:t>exhaust</a:t>
            </a:r>
            <a:r>
              <a:rPr lang="it-IT" sz="1700" dirty="0">
                <a:highlight>
                  <a:srgbClr val="FFFF00"/>
                </a:highlight>
              </a:rPr>
              <a:t> </a:t>
            </a:r>
            <a:r>
              <a:rPr lang="it-IT" sz="1700" dirty="0" err="1">
                <a:highlight>
                  <a:srgbClr val="FFFF00"/>
                </a:highlight>
              </a:rPr>
              <a:t>physics</a:t>
            </a:r>
            <a:r>
              <a:rPr lang="it-IT" sz="1700" dirty="0">
                <a:highlight>
                  <a:srgbClr val="FFFF00"/>
                </a:highlight>
              </a:rPr>
              <a:t> and </a:t>
            </a:r>
            <a:r>
              <a:rPr lang="it-IT" sz="1700" dirty="0" err="1">
                <a:highlight>
                  <a:srgbClr val="FFFF00"/>
                </a:highlight>
              </a:rPr>
              <a:t>technology</a:t>
            </a:r>
            <a:r>
              <a:rPr lang="it-IT" sz="1700" dirty="0"/>
              <a:t>, a </a:t>
            </a:r>
            <a:r>
              <a:rPr lang="it-IT" sz="1700" dirty="0" err="1"/>
              <a:t>number</a:t>
            </a:r>
            <a:r>
              <a:rPr lang="it-IT" sz="1700" dirty="0"/>
              <a:t> of upgrades of </a:t>
            </a:r>
            <a:r>
              <a:rPr lang="it-IT" sz="1700" dirty="0" err="1"/>
              <a:t>existing</a:t>
            </a:r>
            <a:r>
              <a:rPr lang="it-IT" sz="1700" dirty="0"/>
              <a:t> devices to study alternative power </a:t>
            </a:r>
            <a:r>
              <a:rPr lang="it-IT" sz="1700" dirty="0" err="1"/>
              <a:t>exhaust</a:t>
            </a:r>
            <a:r>
              <a:rPr lang="it-IT" sz="1700" dirty="0"/>
              <a:t> </a:t>
            </a:r>
            <a:r>
              <a:rPr lang="it-IT" sz="1700" dirty="0" err="1"/>
              <a:t>solutions</a:t>
            </a:r>
            <a:r>
              <a:rPr lang="it-IT" sz="1700" dirty="0"/>
              <a:t> (</a:t>
            </a:r>
            <a:r>
              <a:rPr lang="it-IT" sz="1700" dirty="0" err="1"/>
              <a:t>both</a:t>
            </a:r>
            <a:r>
              <a:rPr lang="it-IT" sz="1700" dirty="0"/>
              <a:t> alternative divertor </a:t>
            </a:r>
            <a:r>
              <a:rPr lang="it-IT" sz="1700" dirty="0" err="1"/>
              <a:t>geometries</a:t>
            </a:r>
            <a:r>
              <a:rPr lang="it-IT" sz="1700" dirty="0"/>
              <a:t> and </a:t>
            </a:r>
            <a:r>
              <a:rPr lang="it-IT" sz="1700" dirty="0" err="1"/>
              <a:t>materials</a:t>
            </a:r>
            <a:r>
              <a:rPr lang="it-IT" sz="1700" dirty="0"/>
              <a:t>) </a:t>
            </a:r>
            <a:r>
              <a:rPr lang="it-IT" sz="1700" dirty="0" err="1"/>
              <a:t>were</a:t>
            </a:r>
            <a:r>
              <a:rPr lang="it-IT" sz="1700" dirty="0"/>
              <a:t> </a:t>
            </a:r>
            <a:r>
              <a:rPr lang="it-IT" sz="1700" dirty="0" err="1"/>
              <a:t>initiated</a:t>
            </a:r>
            <a:r>
              <a:rPr lang="it-IT" sz="1700" dirty="0"/>
              <a:t>.</a:t>
            </a:r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073C4E9-8BB4-DFD1-DA4A-501C52F6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4109" y="365125"/>
            <a:ext cx="3978499" cy="106421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16E55D2-D059-5272-0ABC-5FB9AD8ED4C9}"/>
              </a:ext>
            </a:extLst>
          </p:cNvPr>
          <p:cNvSpPr txBox="1"/>
          <p:nvPr/>
        </p:nvSpPr>
        <p:spPr>
          <a:xfrm>
            <a:off x="6362163" y="798490"/>
            <a:ext cx="11240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Mission 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1305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ECBBB5-4D4F-0B78-E9CE-B8AC31A79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Big cold trap under test">
            <a:extLst>
              <a:ext uri="{FF2B5EF4-FFF2-40B4-BE49-F238E27FC236}">
                <a16:creationId xmlns:a16="http://schemas.microsoft.com/office/drawing/2014/main" id="{48696EBA-FEC1-BE70-2196-2216AB377C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187" y="281652"/>
            <a:ext cx="5588678" cy="3868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7DC9D31B-C9AA-0E93-9F0A-D9F986B273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76241" y="4365105"/>
            <a:ext cx="5839519" cy="7543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Verso la fusione nucleare?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EAC6CB3-8D9C-94D5-D325-B817FCA37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09" y="2536663"/>
            <a:ext cx="2779259" cy="89233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F259E2A4-FF7D-D430-8A7A-A49A8F05AA76}"/>
              </a:ext>
            </a:extLst>
          </p:cNvPr>
          <p:cNvSpPr txBox="1"/>
          <p:nvPr/>
        </p:nvSpPr>
        <p:spPr>
          <a:xfrm>
            <a:off x="1433384" y="4596714"/>
            <a:ext cx="693651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Progettate per 50.000 cicli</a:t>
            </a:r>
          </a:p>
          <a:p>
            <a:r>
              <a:rPr lang="it-IT" dirty="0"/>
              <a:t>1 ciclo circa 10 minuti.  </a:t>
            </a:r>
            <a:r>
              <a:rPr lang="it-IT" dirty="0">
                <a:sym typeface="Wingdings" pitchFamily="2" charset="2"/>
              </a:rPr>
              <a:t> 500.000 minuti 83000 ore, circa 9 anni</a:t>
            </a:r>
          </a:p>
          <a:p>
            <a:r>
              <a:rPr lang="it-IT" dirty="0">
                <a:sym typeface="Wingdings" pitchFamily="2" charset="2"/>
              </a:rPr>
              <a:t>Valvole per 30000 cicli, 5 anni</a:t>
            </a:r>
          </a:p>
          <a:p>
            <a:r>
              <a:rPr lang="it-IT" dirty="0">
                <a:sym typeface="Wingdings" pitchFamily="2" charset="2"/>
              </a:rPr>
              <a:t>Costo 3 M€ l’una, 8 pompe</a:t>
            </a:r>
          </a:p>
          <a:p>
            <a:r>
              <a:rPr lang="it-IT" dirty="0">
                <a:sym typeface="Wingdings" pitchFamily="2" charset="2"/>
              </a:rPr>
              <a:t>Dispendio energetico rilevante, cicli per desorbimento acqua a 450K</a:t>
            </a:r>
          </a:p>
          <a:p>
            <a:r>
              <a:rPr lang="it-IT" dirty="0">
                <a:sym typeface="Wingdings" pitchFamily="2" charset="2"/>
              </a:rPr>
              <a:t>DEMO avrà il triplo del volume. Il reattore?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40817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176241" y="4365105"/>
            <a:ext cx="5839519" cy="754357"/>
          </a:xfrm>
        </p:spPr>
        <p:txBody>
          <a:bodyPr>
            <a:normAutofit fontScale="90000"/>
          </a:bodyPr>
          <a:lstStyle/>
          <a:p>
            <a:r>
              <a:rPr lang="it-IT" dirty="0">
                <a:solidFill>
                  <a:schemeClr val="bg1"/>
                </a:solidFill>
              </a:rPr>
              <a:t>Verso la fusione nucleare?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F22EE58-D405-9B74-E321-2C9B28C06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818"/>
            <a:ext cx="11622156" cy="5303574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65740BF-10B2-2439-7EA2-D05B1DAC7E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10" y="5978915"/>
            <a:ext cx="2779259" cy="8923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DC6F9CB-F39C-8A4E-B02A-268838E1C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477" y="4952836"/>
            <a:ext cx="6099313" cy="191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00682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4EDE26-E713-68E8-5BE9-9A2AA6BFB7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211" y="1258282"/>
            <a:ext cx="12192000" cy="584687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1400" dirty="0"/>
              <a:t>DEMO </a:t>
            </a:r>
            <a:r>
              <a:rPr lang="it-IT" sz="1400" dirty="0" err="1"/>
              <a:t>requires</a:t>
            </a:r>
            <a:r>
              <a:rPr lang="it-IT" sz="1400" dirty="0"/>
              <a:t> the </a:t>
            </a:r>
            <a:r>
              <a:rPr lang="it-IT" sz="1400" dirty="0" err="1"/>
              <a:t>development</a:t>
            </a:r>
            <a:r>
              <a:rPr lang="it-IT" sz="1400" dirty="0"/>
              <a:t>, </a:t>
            </a:r>
            <a:r>
              <a:rPr lang="it-IT" sz="1400" dirty="0" err="1"/>
              <a:t>qualification</a:t>
            </a:r>
            <a:r>
              <a:rPr lang="it-IT" sz="1400" dirty="0"/>
              <a:t> and </a:t>
            </a:r>
            <a:r>
              <a:rPr lang="it-IT" sz="1400" dirty="0" err="1"/>
              <a:t>validation</a:t>
            </a:r>
            <a:r>
              <a:rPr lang="it-IT" sz="1400" dirty="0"/>
              <a:t> of (blanket) </a:t>
            </a:r>
            <a:r>
              <a:rPr lang="it-IT" sz="1400" dirty="0" err="1"/>
              <a:t>structural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that</a:t>
            </a:r>
            <a:r>
              <a:rPr lang="it-IT" sz="1400" dirty="0"/>
              <a:t> are </a:t>
            </a:r>
            <a:r>
              <a:rPr lang="it-IT" sz="1400" dirty="0" err="1"/>
              <a:t>neutron</a:t>
            </a:r>
            <a:r>
              <a:rPr lang="it-IT" sz="1400" dirty="0"/>
              <a:t> </a:t>
            </a:r>
            <a:r>
              <a:rPr lang="it-IT" sz="1400" dirty="0" err="1"/>
              <a:t>tolerant</a:t>
            </a:r>
            <a:r>
              <a:rPr lang="it-IT" sz="1400" dirty="0"/>
              <a:t> and </a:t>
            </a:r>
            <a:r>
              <a:rPr lang="it-IT" sz="1400" dirty="0" err="1"/>
              <a:t>that</a:t>
            </a:r>
            <a:r>
              <a:rPr lang="it-IT" sz="1400" dirty="0"/>
              <a:t> can </a:t>
            </a:r>
            <a:r>
              <a:rPr lang="it-IT" sz="1400" dirty="0" err="1"/>
              <a:t>withstand</a:t>
            </a:r>
            <a:r>
              <a:rPr lang="it-IT" sz="1400" dirty="0"/>
              <a:t> 20 – 50 </a:t>
            </a:r>
            <a:r>
              <a:rPr lang="it-IT" sz="1400" dirty="0" err="1"/>
              <a:t>dpa</a:t>
            </a:r>
            <a:r>
              <a:rPr lang="it-IT" sz="1400" dirty="0"/>
              <a:t> with </a:t>
            </a:r>
            <a:r>
              <a:rPr lang="it-IT" sz="1400" dirty="0" err="1"/>
              <a:t>acceptable</a:t>
            </a:r>
            <a:r>
              <a:rPr lang="it-IT" sz="1400" dirty="0"/>
              <a:t> </a:t>
            </a:r>
            <a:r>
              <a:rPr lang="it-IT" sz="1400" dirty="0" err="1"/>
              <a:t>loss</a:t>
            </a:r>
            <a:r>
              <a:rPr lang="it-IT" sz="1400" dirty="0"/>
              <a:t> of performance. </a:t>
            </a:r>
          </a:p>
          <a:p>
            <a:pPr marL="0" indent="0">
              <a:buNone/>
            </a:pPr>
            <a:r>
              <a:rPr lang="it-IT" sz="1400" dirty="0" err="1"/>
              <a:t>Irradiation</a:t>
            </a:r>
            <a:r>
              <a:rPr lang="it-IT" sz="1400" dirty="0"/>
              <a:t> </a:t>
            </a:r>
            <a:r>
              <a:rPr lang="it-IT" sz="1400" dirty="0" err="1"/>
              <a:t>campaigns</a:t>
            </a:r>
            <a:r>
              <a:rPr lang="it-IT" sz="1400" dirty="0"/>
              <a:t> are </a:t>
            </a:r>
            <a:r>
              <a:rPr lang="it-IT" sz="1400" dirty="0" err="1"/>
              <a:t>underway</a:t>
            </a:r>
            <a:r>
              <a:rPr lang="it-IT" sz="1400" dirty="0"/>
              <a:t> for the baseline </a:t>
            </a:r>
            <a:r>
              <a:rPr lang="it-IT" sz="1400" dirty="0" err="1"/>
              <a:t>materials</a:t>
            </a:r>
            <a:r>
              <a:rPr lang="it-IT" sz="1400" dirty="0"/>
              <a:t> EUROFER97, </a:t>
            </a:r>
            <a:r>
              <a:rPr lang="it-IT" sz="1400" dirty="0" err="1"/>
              <a:t>tungsten</a:t>
            </a:r>
            <a:r>
              <a:rPr lang="it-IT" sz="1400" dirty="0"/>
              <a:t> and </a:t>
            </a:r>
            <a:r>
              <a:rPr lang="it-IT" sz="1400" dirty="0" err="1"/>
              <a:t>copper</a:t>
            </a:r>
            <a:r>
              <a:rPr lang="it-IT" sz="1400" dirty="0"/>
              <a:t> </a:t>
            </a:r>
            <a:r>
              <a:rPr lang="it-IT" sz="1400" dirty="0" err="1"/>
              <a:t>alloy</a:t>
            </a:r>
            <a:endParaRPr lang="it-IT" sz="1400" dirty="0"/>
          </a:p>
          <a:p>
            <a:pPr marL="0" indent="0">
              <a:buNone/>
            </a:pPr>
            <a:r>
              <a:rPr lang="it-IT" sz="1400" dirty="0"/>
              <a:t>High </a:t>
            </a:r>
            <a:r>
              <a:rPr lang="it-IT" sz="1400" dirty="0" err="1"/>
              <a:t>Heat</a:t>
            </a:r>
            <a:r>
              <a:rPr lang="it-IT" sz="1400" dirty="0"/>
              <a:t> </a:t>
            </a:r>
            <a:r>
              <a:rPr lang="it-IT" sz="1400" dirty="0" err="1"/>
              <a:t>Flux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: </a:t>
            </a:r>
            <a:r>
              <a:rPr lang="it-IT" sz="1400" dirty="0" err="1"/>
              <a:t>Significant</a:t>
            </a:r>
            <a:r>
              <a:rPr lang="it-IT" sz="1400" dirty="0"/>
              <a:t> progress </a:t>
            </a:r>
            <a:r>
              <a:rPr lang="it-IT" sz="1400" dirty="0" err="1"/>
              <a:t>was</a:t>
            </a:r>
            <a:r>
              <a:rPr lang="it-IT" sz="1400" dirty="0"/>
              <a:t> made in </a:t>
            </a:r>
            <a:r>
              <a:rPr lang="it-IT" sz="1400" dirty="0" err="1"/>
              <a:t>both</a:t>
            </a:r>
            <a:r>
              <a:rPr lang="it-IT" sz="1400" dirty="0"/>
              <a:t> the </a:t>
            </a:r>
            <a:r>
              <a:rPr lang="it-IT" sz="1400" dirty="0" err="1"/>
              <a:t>maturity</a:t>
            </a:r>
            <a:r>
              <a:rPr lang="it-IT" sz="1400" dirty="0"/>
              <a:t> of </a:t>
            </a:r>
            <a:r>
              <a:rPr lang="it-IT" sz="1400" dirty="0" err="1"/>
              <a:t>newly</a:t>
            </a:r>
            <a:r>
              <a:rPr lang="it-IT" sz="1400" dirty="0"/>
              <a:t> </a:t>
            </a:r>
            <a:r>
              <a:rPr lang="it-IT" sz="1400" dirty="0" err="1"/>
              <a:t>developed</a:t>
            </a:r>
            <a:r>
              <a:rPr lang="it-IT" sz="1400" dirty="0"/>
              <a:t> </a:t>
            </a:r>
            <a:r>
              <a:rPr lang="it-IT" sz="1400" dirty="0" err="1"/>
              <a:t>fabrication</a:t>
            </a:r>
            <a:r>
              <a:rPr lang="it-IT" sz="1400" dirty="0"/>
              <a:t> </a:t>
            </a:r>
            <a:r>
              <a:rPr lang="it-IT" sz="1400" dirty="0" err="1"/>
              <a:t>technologies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well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in a </a:t>
            </a:r>
            <a:r>
              <a:rPr lang="it-IT" sz="1400" dirty="0" err="1"/>
              <a:t>growing</a:t>
            </a:r>
            <a:r>
              <a:rPr lang="it-IT" sz="1400" dirty="0"/>
              <a:t> database </a:t>
            </a:r>
          </a:p>
          <a:p>
            <a:pPr marL="0" indent="0">
              <a:buNone/>
            </a:pPr>
            <a:r>
              <a:rPr lang="it-IT" sz="1400" dirty="0"/>
              <a:t>Design and </a:t>
            </a:r>
            <a:r>
              <a:rPr lang="it-IT" sz="1400" dirty="0" err="1"/>
              <a:t>construction</a:t>
            </a:r>
            <a:r>
              <a:rPr lang="it-IT" sz="1400" dirty="0"/>
              <a:t> rules for </a:t>
            </a:r>
            <a:r>
              <a:rPr lang="it-IT" sz="1400" dirty="0" err="1"/>
              <a:t>mechanical</a:t>
            </a:r>
            <a:r>
              <a:rPr lang="it-IT" sz="1400" dirty="0"/>
              <a:t> </a:t>
            </a:r>
            <a:r>
              <a:rPr lang="it-IT" sz="1400" dirty="0" err="1"/>
              <a:t>components</a:t>
            </a:r>
            <a:r>
              <a:rPr lang="it-IT" sz="1400" dirty="0"/>
              <a:t> of </a:t>
            </a:r>
            <a:r>
              <a:rPr lang="it-IT" sz="1400" dirty="0" err="1"/>
              <a:t>nuclear</a:t>
            </a:r>
            <a:r>
              <a:rPr lang="it-IT" sz="1400" dirty="0"/>
              <a:t> </a:t>
            </a:r>
            <a:r>
              <a:rPr lang="it-IT" sz="1400" dirty="0" err="1"/>
              <a:t>installations</a:t>
            </a:r>
            <a:r>
              <a:rPr lang="it-IT" sz="1400" dirty="0"/>
              <a:t>:</a:t>
            </a:r>
          </a:p>
          <a:p>
            <a:pPr marL="0" indent="0">
              <a:buNone/>
            </a:pPr>
            <a:r>
              <a:rPr lang="it-IT" sz="1400" dirty="0" err="1"/>
              <a:t>detailed</a:t>
            </a:r>
            <a:r>
              <a:rPr lang="it-IT" sz="1400" dirty="0"/>
              <a:t> </a:t>
            </a:r>
            <a:r>
              <a:rPr lang="it-IT" sz="1400" dirty="0" err="1"/>
              <a:t>mechanical</a:t>
            </a:r>
            <a:r>
              <a:rPr lang="it-IT" sz="1400" dirty="0"/>
              <a:t>, </a:t>
            </a:r>
            <a:r>
              <a:rPr lang="it-IT" sz="1400" dirty="0" err="1"/>
              <a:t>thermo-physical</a:t>
            </a:r>
            <a:r>
              <a:rPr lang="it-IT" sz="1400" dirty="0"/>
              <a:t> and high </a:t>
            </a:r>
            <a:r>
              <a:rPr lang="it-IT" sz="1400" dirty="0" err="1"/>
              <a:t>heat</a:t>
            </a:r>
            <a:r>
              <a:rPr lang="it-IT" sz="1400" dirty="0"/>
              <a:t> </a:t>
            </a:r>
            <a:r>
              <a:rPr lang="it-IT" sz="1400" dirty="0" err="1"/>
              <a:t>flux</a:t>
            </a:r>
            <a:r>
              <a:rPr lang="it-IT" sz="1400" dirty="0"/>
              <a:t> </a:t>
            </a:r>
            <a:r>
              <a:rPr lang="it-IT" sz="1400" dirty="0" err="1"/>
              <a:t>characterization</a:t>
            </a:r>
            <a:r>
              <a:rPr lang="it-IT" sz="1400" dirty="0"/>
              <a:t>, </a:t>
            </a:r>
            <a:r>
              <a:rPr lang="it-IT" sz="1400" dirty="0" err="1"/>
              <a:t>including</a:t>
            </a:r>
            <a:r>
              <a:rPr lang="it-IT" sz="1400" dirty="0"/>
              <a:t>: plasma </a:t>
            </a:r>
            <a:r>
              <a:rPr lang="it-IT" sz="1400" dirty="0" err="1"/>
              <a:t>facing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: </a:t>
            </a:r>
            <a:r>
              <a:rPr lang="it-IT" sz="1400" dirty="0" err="1"/>
              <a:t>particle</a:t>
            </a:r>
            <a:r>
              <a:rPr lang="it-IT" sz="1400" dirty="0"/>
              <a:t> and fibre </a:t>
            </a:r>
            <a:r>
              <a:rPr lang="it-IT" sz="1400" dirty="0" err="1"/>
              <a:t>reinforced</a:t>
            </a:r>
            <a:endParaRPr lang="it-IT" sz="1400" dirty="0"/>
          </a:p>
          <a:p>
            <a:pPr marL="0" indent="0">
              <a:buNone/>
            </a:pPr>
            <a:r>
              <a:rPr lang="it-IT" sz="1400" dirty="0" err="1"/>
              <a:t>W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fabricated</a:t>
            </a:r>
            <a:r>
              <a:rPr lang="it-IT" sz="1400" dirty="0"/>
              <a:t> by </a:t>
            </a:r>
            <a:r>
              <a:rPr lang="it-IT" sz="1400" dirty="0" err="1"/>
              <a:t>technologies</a:t>
            </a:r>
            <a:r>
              <a:rPr lang="it-IT" sz="1400" dirty="0"/>
              <a:t> </a:t>
            </a:r>
            <a:r>
              <a:rPr lang="it-IT" sz="1400" dirty="0" err="1"/>
              <a:t>without</a:t>
            </a:r>
            <a:r>
              <a:rPr lang="it-IT" sz="1400" dirty="0"/>
              <a:t> the </a:t>
            </a:r>
            <a:r>
              <a:rPr lang="it-IT" sz="1400" dirty="0" err="1"/>
              <a:t>final</a:t>
            </a:r>
            <a:r>
              <a:rPr lang="it-IT" sz="1400" dirty="0"/>
              <a:t> </a:t>
            </a:r>
            <a:r>
              <a:rPr lang="it-IT" sz="1400" dirty="0" err="1"/>
              <a:t>deformation</a:t>
            </a:r>
            <a:r>
              <a:rPr lang="it-IT" sz="1400" dirty="0"/>
              <a:t> step; </a:t>
            </a:r>
            <a:r>
              <a:rPr lang="it-IT" sz="1400" dirty="0" err="1"/>
              <a:t>heat</a:t>
            </a:r>
            <a:r>
              <a:rPr lang="it-IT" sz="1400" dirty="0"/>
              <a:t> </a:t>
            </a:r>
            <a:r>
              <a:rPr lang="it-IT" sz="1400" dirty="0" err="1"/>
              <a:t>sink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: </a:t>
            </a:r>
            <a:r>
              <a:rPr lang="it-IT" sz="1400" dirty="0" err="1"/>
              <a:t>particle</a:t>
            </a:r>
            <a:r>
              <a:rPr lang="it-IT" sz="1400" dirty="0"/>
              <a:t> and fibre </a:t>
            </a:r>
            <a:r>
              <a:rPr lang="it-IT" sz="1400" dirty="0" err="1"/>
              <a:t>reinforced</a:t>
            </a:r>
            <a:r>
              <a:rPr lang="it-IT" sz="1400" dirty="0"/>
              <a:t> Cu-</a:t>
            </a:r>
            <a:r>
              <a:rPr lang="it-IT" sz="1400" dirty="0" err="1"/>
              <a:t>based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;</a:t>
            </a:r>
          </a:p>
          <a:p>
            <a:pPr marL="0" indent="0">
              <a:buNone/>
            </a:pPr>
            <a:r>
              <a:rPr lang="it-IT" sz="1400" dirty="0"/>
              <a:t> </a:t>
            </a:r>
            <a:r>
              <a:rPr lang="it-IT" sz="1400" dirty="0" err="1"/>
              <a:t>W-laminates</a:t>
            </a:r>
            <a:r>
              <a:rPr lang="it-IT" sz="1400" dirty="0"/>
              <a:t> </a:t>
            </a:r>
            <a:r>
              <a:rPr lang="it-IT" sz="1400" dirty="0" err="1"/>
              <a:t>which</a:t>
            </a:r>
            <a:r>
              <a:rPr lang="it-IT" sz="1400" dirty="0"/>
              <a:t> are options for </a:t>
            </a:r>
            <a:r>
              <a:rPr lang="it-IT" sz="1400" dirty="0" err="1"/>
              <a:t>both</a:t>
            </a:r>
            <a:r>
              <a:rPr lang="it-IT" sz="1400" dirty="0"/>
              <a:t> plasma </a:t>
            </a:r>
            <a:r>
              <a:rPr lang="it-IT" sz="1400" dirty="0" err="1"/>
              <a:t>facing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well</a:t>
            </a:r>
            <a:r>
              <a:rPr lang="it-IT" sz="1400" dirty="0"/>
              <a:t> </a:t>
            </a:r>
            <a:r>
              <a:rPr lang="it-IT" sz="1400" dirty="0" err="1"/>
              <a:t>as</a:t>
            </a:r>
            <a:r>
              <a:rPr lang="it-IT" sz="1400" dirty="0"/>
              <a:t> </a:t>
            </a:r>
            <a:r>
              <a:rPr lang="it-IT" sz="1400" dirty="0" err="1"/>
              <a:t>heat</a:t>
            </a:r>
            <a:r>
              <a:rPr lang="it-IT" sz="1400" dirty="0"/>
              <a:t> </a:t>
            </a:r>
            <a:r>
              <a:rPr lang="it-IT" sz="1400" dirty="0" err="1"/>
              <a:t>sink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;</a:t>
            </a:r>
          </a:p>
          <a:p>
            <a:pPr marL="0" indent="0">
              <a:buNone/>
            </a:pPr>
            <a:r>
              <a:rPr lang="it-IT" sz="1400" dirty="0"/>
              <a:t> </a:t>
            </a:r>
            <a:r>
              <a:rPr lang="it-IT" sz="1400" dirty="0" err="1"/>
              <a:t>joining</a:t>
            </a:r>
            <a:r>
              <a:rPr lang="it-IT" sz="1400" dirty="0"/>
              <a:t> </a:t>
            </a:r>
            <a:r>
              <a:rPr lang="it-IT" sz="1400" dirty="0" err="1"/>
              <a:t>technologies</a:t>
            </a:r>
            <a:r>
              <a:rPr lang="it-IT" sz="1400" dirty="0"/>
              <a:t> (</a:t>
            </a:r>
            <a:r>
              <a:rPr lang="it-IT" sz="1400" dirty="0" err="1"/>
              <a:t>W</a:t>
            </a:r>
            <a:r>
              <a:rPr lang="it-IT" sz="1400" dirty="0"/>
              <a:t>/Cu or </a:t>
            </a:r>
            <a:r>
              <a:rPr lang="it-IT" sz="1400" dirty="0" err="1"/>
              <a:t>W</a:t>
            </a:r>
            <a:r>
              <a:rPr lang="it-IT" sz="1400" dirty="0"/>
              <a:t>/CuCrZr, </a:t>
            </a:r>
            <a:r>
              <a:rPr lang="it-IT" sz="1400" dirty="0" err="1"/>
              <a:t>W</a:t>
            </a:r>
            <a:r>
              <a:rPr lang="it-IT" sz="1400" dirty="0"/>
              <a:t>/</a:t>
            </a:r>
            <a:r>
              <a:rPr lang="it-IT" sz="1400" dirty="0" err="1"/>
              <a:t>steel</a:t>
            </a:r>
            <a:r>
              <a:rPr lang="it-IT" sz="1400" dirty="0"/>
              <a:t>) and </a:t>
            </a:r>
            <a:r>
              <a:rPr lang="it-IT" sz="1400" dirty="0" err="1"/>
              <a:t>interfaces</a:t>
            </a:r>
            <a:r>
              <a:rPr lang="it-IT" sz="1400" dirty="0"/>
              <a:t> for alternative concepts (</a:t>
            </a:r>
            <a:r>
              <a:rPr lang="it-IT" sz="1400" dirty="0" err="1"/>
              <a:t>W</a:t>
            </a:r>
            <a:r>
              <a:rPr lang="it-IT" sz="1400" dirty="0"/>
              <a:t>/Cu </a:t>
            </a:r>
            <a:r>
              <a:rPr lang="it-IT" sz="1400" dirty="0" err="1"/>
              <a:t>function</a:t>
            </a:r>
            <a:r>
              <a:rPr lang="it-IT" sz="1400" dirty="0"/>
              <a:t>-ally </a:t>
            </a:r>
            <a:r>
              <a:rPr lang="it-IT" sz="1400" dirty="0" err="1"/>
              <a:t>graded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, </a:t>
            </a:r>
            <a:r>
              <a:rPr lang="it-IT" sz="1400" dirty="0" err="1"/>
              <a:t>thermal</a:t>
            </a:r>
            <a:r>
              <a:rPr lang="it-IT" sz="1400" dirty="0"/>
              <a:t> </a:t>
            </a:r>
            <a:r>
              <a:rPr lang="it-IT" sz="1400" dirty="0" err="1"/>
              <a:t>barriers</a:t>
            </a:r>
            <a:r>
              <a:rPr lang="it-IT" sz="1400" dirty="0"/>
              <a:t>).</a:t>
            </a:r>
          </a:p>
          <a:p>
            <a:pPr marL="0" indent="0">
              <a:buNone/>
            </a:pPr>
            <a:r>
              <a:rPr lang="it-IT" sz="1400" dirty="0" err="1"/>
              <a:t>Functional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addressing</a:t>
            </a:r>
            <a:r>
              <a:rPr lang="it-IT" sz="1400" dirty="0"/>
              <a:t> </a:t>
            </a:r>
            <a:r>
              <a:rPr lang="it-IT" sz="1400" dirty="0" err="1"/>
              <a:t>insulators</a:t>
            </a:r>
            <a:r>
              <a:rPr lang="it-IT" sz="1400" dirty="0"/>
              <a:t> and optical </a:t>
            </a:r>
            <a:r>
              <a:rPr lang="it-IT" sz="1400" dirty="0" err="1"/>
              <a:t>reference</a:t>
            </a:r>
            <a:r>
              <a:rPr lang="it-IT" sz="1400" dirty="0"/>
              <a:t> </a:t>
            </a:r>
            <a:r>
              <a:rPr lang="it-IT" sz="1400" dirty="0" err="1"/>
              <a:t>materials</a:t>
            </a:r>
            <a:r>
              <a:rPr lang="it-IT" sz="1400" dirty="0"/>
              <a:t>:</a:t>
            </a:r>
          </a:p>
          <a:p>
            <a:pPr marL="0" indent="0">
              <a:buNone/>
            </a:pPr>
            <a:r>
              <a:rPr lang="it-IT" sz="1400" dirty="0"/>
              <a:t> </a:t>
            </a:r>
            <a:r>
              <a:rPr lang="it-IT" sz="1400" dirty="0" err="1"/>
              <a:t>Radiation</a:t>
            </a:r>
            <a:r>
              <a:rPr lang="it-IT" sz="1400" dirty="0"/>
              <a:t> </a:t>
            </a:r>
            <a:r>
              <a:rPr lang="it-IT" sz="1400" dirty="0" err="1"/>
              <a:t>stability</a:t>
            </a:r>
            <a:r>
              <a:rPr lang="it-IT" sz="1400" dirty="0"/>
              <a:t> of </a:t>
            </a:r>
            <a:r>
              <a:rPr lang="it-IT" sz="1400" dirty="0" err="1"/>
              <a:t>metallic</a:t>
            </a:r>
            <a:r>
              <a:rPr lang="it-IT" sz="1400" dirty="0"/>
              <a:t> </a:t>
            </a:r>
            <a:r>
              <a:rPr lang="it-IT" sz="1400" dirty="0" err="1"/>
              <a:t>mirrors</a:t>
            </a:r>
            <a:r>
              <a:rPr lang="it-IT" sz="1400" dirty="0"/>
              <a:t> </a:t>
            </a:r>
            <a:r>
              <a:rPr lang="it-IT" sz="1400" dirty="0" err="1"/>
              <a:t>was</a:t>
            </a:r>
            <a:r>
              <a:rPr lang="it-IT" sz="1400" dirty="0"/>
              <a:t> </a:t>
            </a:r>
            <a:r>
              <a:rPr lang="it-IT" sz="1400" dirty="0" err="1"/>
              <a:t>tested</a:t>
            </a:r>
            <a:r>
              <a:rPr lang="it-IT" sz="1400" dirty="0"/>
              <a:t> </a:t>
            </a:r>
            <a:r>
              <a:rPr lang="it-IT" sz="1400" dirty="0" err="1"/>
              <a:t>at</a:t>
            </a:r>
            <a:r>
              <a:rPr lang="it-IT" sz="1400" dirty="0"/>
              <a:t> </a:t>
            </a:r>
            <a:r>
              <a:rPr lang="it-IT" sz="1400" dirty="0" err="1"/>
              <a:t>higher</a:t>
            </a:r>
            <a:r>
              <a:rPr lang="it-IT" sz="1400" dirty="0"/>
              <a:t> </a:t>
            </a:r>
            <a:r>
              <a:rPr lang="it-IT" sz="1400" dirty="0" err="1"/>
              <a:t>doses</a:t>
            </a:r>
            <a:r>
              <a:rPr lang="it-IT" sz="1400" dirty="0"/>
              <a:t> in </a:t>
            </a:r>
            <a:r>
              <a:rPr lang="it-IT" sz="1400" dirty="0" err="1"/>
              <a:t>ion</a:t>
            </a:r>
            <a:r>
              <a:rPr lang="it-IT" sz="1400" dirty="0"/>
              <a:t> </a:t>
            </a:r>
            <a:r>
              <a:rPr lang="it-IT" sz="1400" dirty="0" err="1"/>
              <a:t>irradiation</a:t>
            </a:r>
            <a:r>
              <a:rPr lang="it-IT" sz="1400" dirty="0"/>
              <a:t> </a:t>
            </a:r>
            <a:r>
              <a:rPr lang="it-IT" sz="1400" dirty="0" err="1"/>
              <a:t>including</a:t>
            </a:r>
            <a:r>
              <a:rPr lang="it-IT" sz="1400" dirty="0"/>
              <a:t> He </a:t>
            </a:r>
            <a:r>
              <a:rPr lang="it-IT" sz="1400" dirty="0" err="1"/>
              <a:t>effects</a:t>
            </a:r>
            <a:r>
              <a:rPr lang="it-IT" sz="1400" dirty="0"/>
              <a:t> for down-</a:t>
            </a:r>
            <a:r>
              <a:rPr lang="it-IT" sz="1400" dirty="0" err="1"/>
              <a:t>selection</a:t>
            </a:r>
            <a:r>
              <a:rPr lang="it-IT" sz="1400" dirty="0"/>
              <a:t> of </a:t>
            </a:r>
            <a:r>
              <a:rPr lang="it-IT" sz="1400" dirty="0" err="1"/>
              <a:t>materials</a:t>
            </a:r>
            <a:r>
              <a:rPr lang="it-IT" sz="1400" dirty="0"/>
              <a:t> and </a:t>
            </a:r>
            <a:r>
              <a:rPr lang="it-IT" sz="1400" dirty="0" err="1"/>
              <a:t>fabrication</a:t>
            </a:r>
            <a:r>
              <a:rPr lang="it-IT" sz="1400" dirty="0"/>
              <a:t> options;</a:t>
            </a:r>
          </a:p>
          <a:p>
            <a:pPr marL="0" indent="0">
              <a:buNone/>
            </a:pPr>
            <a:r>
              <a:rPr lang="it-IT" sz="1400" dirty="0"/>
              <a:t> Surface </a:t>
            </a:r>
            <a:r>
              <a:rPr lang="it-IT" sz="1400" dirty="0" err="1"/>
              <a:t>dielectric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 of commercial </a:t>
            </a:r>
            <a:r>
              <a:rPr lang="it-IT" sz="1400" dirty="0" err="1"/>
              <a:t>diamond</a:t>
            </a:r>
            <a:r>
              <a:rPr lang="it-IT" sz="1400" dirty="0"/>
              <a:t> windows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characterised</a:t>
            </a:r>
            <a:r>
              <a:rPr lang="it-IT" sz="1400" dirty="0"/>
              <a:t> </a:t>
            </a:r>
            <a:r>
              <a:rPr lang="it-IT" sz="1400" dirty="0" err="1"/>
              <a:t>using</a:t>
            </a:r>
            <a:r>
              <a:rPr lang="it-IT" sz="1400" dirty="0"/>
              <a:t> </a:t>
            </a:r>
            <a:r>
              <a:rPr lang="it-IT" sz="1400" dirty="0" err="1"/>
              <a:t>different</a:t>
            </a:r>
            <a:r>
              <a:rPr lang="it-IT" sz="1400" dirty="0"/>
              <a:t> </a:t>
            </a:r>
            <a:r>
              <a:rPr lang="it-IT" sz="1400" dirty="0" err="1"/>
              <a:t>surfacetreatments</a:t>
            </a:r>
            <a:r>
              <a:rPr lang="it-IT" sz="1400" dirty="0"/>
              <a:t>, </a:t>
            </a:r>
            <a:r>
              <a:rPr lang="it-IT" sz="1400" dirty="0" err="1"/>
              <a:t>resulting</a:t>
            </a:r>
            <a:r>
              <a:rPr lang="it-IT" sz="1400" dirty="0"/>
              <a:t> in down-</a:t>
            </a:r>
            <a:r>
              <a:rPr lang="it-IT" sz="1400" dirty="0" err="1"/>
              <a:t>selection</a:t>
            </a:r>
            <a:r>
              <a:rPr lang="it-IT" sz="1400" dirty="0"/>
              <a:t> to </a:t>
            </a:r>
            <a:r>
              <a:rPr lang="it-IT" sz="1400" dirty="0" err="1"/>
              <a:t>three</a:t>
            </a:r>
            <a:r>
              <a:rPr lang="it-IT" sz="1400" dirty="0"/>
              <a:t> </a:t>
            </a:r>
            <a:r>
              <a:rPr lang="it-IT" sz="1400" dirty="0" err="1"/>
              <a:t>remain-ing</a:t>
            </a:r>
            <a:r>
              <a:rPr lang="it-IT" sz="1400" dirty="0"/>
              <a:t> options;</a:t>
            </a:r>
          </a:p>
          <a:p>
            <a:pPr marL="0" indent="0">
              <a:buNone/>
            </a:pPr>
            <a:r>
              <a:rPr lang="it-IT" sz="1400" dirty="0" err="1"/>
              <a:t>Irradiation</a:t>
            </a:r>
            <a:r>
              <a:rPr lang="it-IT" sz="1400" dirty="0"/>
              <a:t> </a:t>
            </a:r>
            <a:r>
              <a:rPr lang="it-IT" sz="1400" dirty="0" err="1"/>
              <a:t>modelling</a:t>
            </a:r>
            <a:r>
              <a:rPr lang="it-IT" sz="1400" dirty="0"/>
              <a:t>: </a:t>
            </a:r>
            <a:r>
              <a:rPr lang="it-IT" sz="1400" dirty="0" err="1"/>
              <a:t>Predictive</a:t>
            </a:r>
            <a:r>
              <a:rPr lang="it-IT" sz="1400" dirty="0"/>
              <a:t> capabilities </a:t>
            </a:r>
            <a:r>
              <a:rPr lang="it-IT" sz="1400" dirty="0" err="1"/>
              <a:t>wereachieved</a:t>
            </a:r>
            <a:r>
              <a:rPr lang="it-IT" sz="1400" dirty="0"/>
              <a:t> in </a:t>
            </a:r>
            <a:r>
              <a:rPr lang="it-IT" sz="1400" dirty="0" err="1"/>
              <a:t>certain</a:t>
            </a:r>
            <a:r>
              <a:rPr lang="it-IT" sz="1400" dirty="0"/>
              <a:t> </a:t>
            </a:r>
            <a:r>
              <a:rPr lang="it-IT" sz="1400" dirty="0" err="1"/>
              <a:t>areas</a:t>
            </a:r>
            <a:r>
              <a:rPr lang="it-IT" sz="1400" dirty="0"/>
              <a:t> of fusion </a:t>
            </a:r>
            <a:r>
              <a:rPr lang="it-IT" sz="1400" dirty="0" err="1"/>
              <a:t>materials</a:t>
            </a:r>
            <a:r>
              <a:rPr lang="it-IT" sz="1400" dirty="0"/>
              <a:t> </a:t>
            </a:r>
            <a:r>
              <a:rPr lang="it-IT" sz="1400" dirty="0" err="1"/>
              <a:t>modelling</a:t>
            </a:r>
            <a:r>
              <a:rPr lang="it-IT" sz="1400" dirty="0"/>
              <a:t>,</a:t>
            </a:r>
          </a:p>
          <a:p>
            <a:pPr marL="0" indent="0">
              <a:buNone/>
            </a:pPr>
            <a:r>
              <a:rPr lang="it-IT" sz="1400" dirty="0"/>
              <a:t> </a:t>
            </a:r>
            <a:r>
              <a:rPr lang="it-IT" sz="1400" dirty="0" err="1"/>
              <a:t>ion</a:t>
            </a:r>
            <a:r>
              <a:rPr lang="it-IT" sz="1400" dirty="0"/>
              <a:t> </a:t>
            </a:r>
            <a:r>
              <a:rPr lang="it-IT" sz="1400" dirty="0" err="1"/>
              <a:t>penetration</a:t>
            </a:r>
            <a:r>
              <a:rPr lang="it-IT" sz="1400" dirty="0"/>
              <a:t> </a:t>
            </a:r>
            <a:r>
              <a:rPr lang="it-IT" sz="1400" dirty="0" err="1"/>
              <a:t>depth</a:t>
            </a:r>
            <a:r>
              <a:rPr lang="it-IT" sz="1400" dirty="0"/>
              <a:t> </a:t>
            </a:r>
            <a:r>
              <a:rPr lang="it-IT" sz="1400" dirty="0" err="1"/>
              <a:t>profiles</a:t>
            </a:r>
            <a:r>
              <a:rPr lang="it-IT" sz="1400" dirty="0"/>
              <a:t>, and </a:t>
            </a:r>
            <a:r>
              <a:rPr lang="it-IT" sz="1400" dirty="0" err="1"/>
              <a:t>sputtering</a:t>
            </a:r>
            <a:r>
              <a:rPr lang="it-IT" sz="1400" dirty="0"/>
              <a:t> by </a:t>
            </a:r>
            <a:r>
              <a:rPr lang="it-IT" sz="1400" dirty="0" err="1"/>
              <a:t>energetic</a:t>
            </a:r>
            <a:r>
              <a:rPr lang="it-IT" sz="1400" dirty="0"/>
              <a:t> </a:t>
            </a:r>
            <a:r>
              <a:rPr lang="it-IT" sz="1400" dirty="0" err="1"/>
              <a:t>ions</a:t>
            </a:r>
            <a:r>
              <a:rPr lang="it-IT" sz="1400" dirty="0"/>
              <a:t> in the </a:t>
            </a:r>
            <a:r>
              <a:rPr lang="it-IT" sz="1400" dirty="0" err="1"/>
              <a:t>physical</a:t>
            </a:r>
            <a:r>
              <a:rPr lang="it-IT" sz="1400" dirty="0"/>
              <a:t> </a:t>
            </a:r>
            <a:r>
              <a:rPr lang="it-IT" sz="1400" dirty="0" err="1"/>
              <a:t>sputtering</a:t>
            </a:r>
            <a:r>
              <a:rPr lang="it-IT" sz="1400" dirty="0"/>
              <a:t> regime. </a:t>
            </a:r>
            <a:r>
              <a:rPr lang="it-IT" sz="1400" dirty="0" err="1"/>
              <a:t>These</a:t>
            </a:r>
            <a:r>
              <a:rPr lang="it-IT" sz="1400" dirty="0"/>
              <a:t> </a:t>
            </a:r>
            <a:r>
              <a:rPr lang="it-IT" sz="1400" dirty="0" err="1"/>
              <a:t>were</a:t>
            </a:r>
            <a:r>
              <a:rPr lang="it-IT" sz="1400" dirty="0"/>
              <a:t> </a:t>
            </a:r>
            <a:r>
              <a:rPr lang="it-IT" sz="1400" dirty="0" err="1"/>
              <a:t>done</a:t>
            </a:r>
            <a:r>
              <a:rPr lang="it-IT" sz="1400" dirty="0"/>
              <a:t> in </a:t>
            </a:r>
            <a:r>
              <a:rPr lang="it-IT" sz="1400" dirty="0" err="1"/>
              <a:t>preparation</a:t>
            </a:r>
            <a:r>
              <a:rPr lang="it-IT" sz="1400" dirty="0"/>
              <a:t> to </a:t>
            </a:r>
            <a:r>
              <a:rPr lang="it-IT" sz="1400" dirty="0" err="1"/>
              <a:t>approach</a:t>
            </a:r>
            <a:r>
              <a:rPr lang="it-IT" sz="1400" dirty="0"/>
              <a:t> the key </a:t>
            </a:r>
            <a:r>
              <a:rPr lang="it-IT" sz="1400" dirty="0" err="1"/>
              <a:t>issue</a:t>
            </a:r>
            <a:r>
              <a:rPr lang="it-IT" sz="1400" dirty="0"/>
              <a:t> of </a:t>
            </a:r>
            <a:r>
              <a:rPr lang="it-IT" sz="1400" dirty="0" err="1"/>
              <a:t>providing</a:t>
            </a:r>
            <a:r>
              <a:rPr lang="it-IT" sz="1400" dirty="0"/>
              <a:t> a set of </a:t>
            </a:r>
            <a:r>
              <a:rPr lang="it-IT" sz="1400" dirty="0" err="1"/>
              <a:t>multiscale</a:t>
            </a:r>
            <a:r>
              <a:rPr lang="it-IT" sz="1400" dirty="0"/>
              <a:t> </a:t>
            </a:r>
            <a:r>
              <a:rPr lang="it-IT" sz="1400" dirty="0" err="1"/>
              <a:t>predictive</a:t>
            </a:r>
            <a:r>
              <a:rPr lang="it-IT" sz="1400" dirty="0"/>
              <a:t> models for </a:t>
            </a:r>
            <a:r>
              <a:rPr lang="it-IT" sz="1400" dirty="0" err="1"/>
              <a:t>simulating</a:t>
            </a:r>
            <a:r>
              <a:rPr lang="it-IT" sz="1400" dirty="0"/>
              <a:t> </a:t>
            </a:r>
            <a:r>
              <a:rPr lang="it-IT" sz="1400" dirty="0" err="1"/>
              <a:t>changes</a:t>
            </a:r>
            <a:r>
              <a:rPr lang="it-IT" sz="1400" dirty="0"/>
              <a:t> of </a:t>
            </a:r>
            <a:r>
              <a:rPr lang="it-IT" sz="1400" dirty="0" err="1"/>
              <a:t>physical</a:t>
            </a:r>
            <a:r>
              <a:rPr lang="it-IT" sz="1400" dirty="0"/>
              <a:t> and </a:t>
            </a:r>
            <a:r>
              <a:rPr lang="it-IT" sz="1400" dirty="0" err="1"/>
              <a:t>mechanical</a:t>
            </a:r>
            <a:r>
              <a:rPr lang="it-IT" sz="1400" dirty="0"/>
              <a:t> </a:t>
            </a:r>
            <a:r>
              <a:rPr lang="it-IT" sz="1400" dirty="0" err="1"/>
              <a:t>properties</a:t>
            </a:r>
            <a:r>
              <a:rPr lang="it-IT" sz="1400" dirty="0"/>
              <a:t> due to </a:t>
            </a:r>
            <a:r>
              <a:rPr lang="it-IT" sz="1400" dirty="0" err="1"/>
              <a:t>exposure</a:t>
            </a:r>
            <a:r>
              <a:rPr lang="it-IT" sz="1400" dirty="0"/>
              <a:t> to </a:t>
            </a:r>
            <a:r>
              <a:rPr lang="it-IT" sz="1400" dirty="0" err="1"/>
              <a:t>neutrons</a:t>
            </a:r>
            <a:r>
              <a:rPr lang="it-IT" sz="1400" dirty="0"/>
              <a:t> under fusion power </a:t>
            </a:r>
            <a:r>
              <a:rPr lang="it-IT" sz="1400" dirty="0" err="1"/>
              <a:t>plant</a:t>
            </a:r>
            <a:r>
              <a:rPr lang="it-IT" sz="1400" dirty="0"/>
              <a:t> </a:t>
            </a:r>
            <a:r>
              <a:rPr lang="it-IT" sz="1400" dirty="0" err="1"/>
              <a:t>relevant</a:t>
            </a:r>
            <a:r>
              <a:rPr lang="it-IT" sz="1400" dirty="0"/>
              <a:t> </a:t>
            </a:r>
            <a:r>
              <a:rPr lang="it-IT" sz="1400" dirty="0" err="1"/>
              <a:t>conditions</a:t>
            </a:r>
            <a:r>
              <a:rPr lang="it-IT" sz="1400" dirty="0"/>
              <a:t>.</a:t>
            </a:r>
          </a:p>
          <a:p>
            <a:pPr marL="0" indent="0">
              <a:buNone/>
            </a:pPr>
            <a:r>
              <a:rPr lang="it-IT" sz="1400" dirty="0" err="1">
                <a:highlight>
                  <a:srgbClr val="00FF00"/>
                </a:highlight>
              </a:rPr>
              <a:t>Early</a:t>
            </a:r>
            <a:r>
              <a:rPr lang="it-IT" sz="1400" dirty="0">
                <a:highlight>
                  <a:srgbClr val="00FF00"/>
                </a:highlight>
              </a:rPr>
              <a:t> </a:t>
            </a:r>
            <a:r>
              <a:rPr lang="it-IT" sz="1400" dirty="0" err="1">
                <a:highlight>
                  <a:srgbClr val="00FF00"/>
                </a:highlight>
              </a:rPr>
              <a:t>Neutron</a:t>
            </a:r>
            <a:r>
              <a:rPr lang="it-IT" sz="1400" dirty="0">
                <a:highlight>
                  <a:srgbClr val="00FF00"/>
                </a:highlight>
              </a:rPr>
              <a:t> Source: The IFMIF-DONES </a:t>
            </a:r>
            <a:r>
              <a:rPr lang="it-IT" sz="1400" dirty="0" err="1">
                <a:highlight>
                  <a:srgbClr val="00FF00"/>
                </a:highlight>
              </a:rPr>
              <a:t>PreliminaryEngineering</a:t>
            </a:r>
            <a:r>
              <a:rPr lang="it-IT" sz="1400" dirty="0">
                <a:highlight>
                  <a:srgbClr val="00FF00"/>
                </a:highlight>
              </a:rPr>
              <a:t> Design Report </a:t>
            </a:r>
            <a:r>
              <a:rPr lang="it-IT" sz="1400" dirty="0" err="1">
                <a:highlight>
                  <a:srgbClr val="00FF00"/>
                </a:highlight>
              </a:rPr>
              <a:t>was</a:t>
            </a:r>
            <a:r>
              <a:rPr lang="it-IT" sz="1400" dirty="0">
                <a:highlight>
                  <a:srgbClr val="00FF00"/>
                </a:highlight>
              </a:rPr>
              <a:t> </a:t>
            </a:r>
            <a:r>
              <a:rPr lang="it-IT" sz="1400" dirty="0" err="1">
                <a:highlight>
                  <a:srgbClr val="00FF00"/>
                </a:highlight>
              </a:rPr>
              <a:t>released</a:t>
            </a:r>
            <a:r>
              <a:rPr lang="it-IT" sz="1400" dirty="0">
                <a:highlight>
                  <a:srgbClr val="00FF00"/>
                </a:highlight>
              </a:rPr>
              <a:t>, </a:t>
            </a:r>
            <a:r>
              <a:rPr lang="it-IT" sz="1400" dirty="0" err="1">
                <a:highlight>
                  <a:srgbClr val="00FF00"/>
                </a:highlight>
              </a:rPr>
              <a:t>demonstrating</a:t>
            </a:r>
            <a:r>
              <a:rPr lang="it-IT" sz="1400" dirty="0">
                <a:highlight>
                  <a:srgbClr val="00FF00"/>
                </a:highlight>
              </a:rPr>
              <a:t> </a:t>
            </a:r>
            <a:r>
              <a:rPr lang="it-IT" sz="1400" dirty="0" err="1">
                <a:highlight>
                  <a:srgbClr val="00FF00"/>
                </a:highlight>
              </a:rPr>
              <a:t>that</a:t>
            </a:r>
            <a:r>
              <a:rPr lang="it-IT" sz="1400" dirty="0">
                <a:highlight>
                  <a:srgbClr val="00FF00"/>
                </a:highlight>
              </a:rPr>
              <a:t> the facility </a:t>
            </a:r>
            <a:r>
              <a:rPr lang="it-IT" sz="1400" dirty="0" err="1">
                <a:highlight>
                  <a:srgbClr val="00FF00"/>
                </a:highlight>
              </a:rPr>
              <a:t>is</a:t>
            </a:r>
            <a:r>
              <a:rPr lang="it-IT" sz="1400" dirty="0">
                <a:highlight>
                  <a:srgbClr val="00FF00"/>
                </a:highlight>
              </a:rPr>
              <a:t> ready from the technical point of </a:t>
            </a:r>
            <a:r>
              <a:rPr lang="it-IT" sz="1400" dirty="0" err="1">
                <a:highlight>
                  <a:srgbClr val="00FF00"/>
                </a:highlight>
              </a:rPr>
              <a:t>view</a:t>
            </a:r>
            <a:r>
              <a:rPr lang="it-IT" sz="1400" dirty="0">
                <a:highlight>
                  <a:srgbClr val="00FF00"/>
                </a:highlight>
              </a:rPr>
              <a:t> for a site </a:t>
            </a:r>
            <a:r>
              <a:rPr lang="it-IT" sz="1400" dirty="0" err="1">
                <a:highlight>
                  <a:srgbClr val="00FF00"/>
                </a:highlight>
              </a:rPr>
              <a:t>decision</a:t>
            </a:r>
            <a:r>
              <a:rPr lang="it-IT" sz="1400" dirty="0">
                <a:highlight>
                  <a:srgbClr val="00FF00"/>
                </a:highlight>
              </a:rPr>
              <a:t>.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61682AC-2296-0E37-AB16-CEA4802FC0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367" y="100542"/>
            <a:ext cx="4250401" cy="106421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702CECD4-17BB-BDA8-6900-A51AB2C73DE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7729" y="100542"/>
            <a:ext cx="4727705" cy="1702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Mission 3: </a:t>
            </a:r>
            <a:r>
              <a:rPr lang="it-IT" sz="2800" dirty="0" err="1"/>
              <a:t>neutron</a:t>
            </a:r>
            <a:r>
              <a:rPr lang="it-IT" sz="2800" dirty="0"/>
              <a:t> </a:t>
            </a:r>
            <a:r>
              <a:rPr lang="it-IT" sz="2800" dirty="0" err="1"/>
              <a:t>tolerant</a:t>
            </a:r>
            <a:r>
              <a:rPr lang="it-IT" sz="2800" dirty="0"/>
              <a:t> </a:t>
            </a:r>
            <a:r>
              <a:rPr lang="it-IT" sz="2800" dirty="0" err="1"/>
              <a:t>materials</a:t>
            </a:r>
            <a:endParaRPr lang="it-IT" sz="2800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756095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0B54FD1-A4D3-4B88-E4D5-7D8257188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48" y="1676769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1800" b="1" dirty="0"/>
              <a:t>For Mission 4 </a:t>
            </a:r>
            <a:r>
              <a:rPr lang="it-IT" sz="1800" dirty="0"/>
              <a:t>(Tritium Self-</a:t>
            </a:r>
            <a:r>
              <a:rPr lang="it-IT" sz="1800" dirty="0" err="1"/>
              <a:t>Sufficiency</a:t>
            </a:r>
            <a:r>
              <a:rPr lang="it-IT" sz="1800" dirty="0"/>
              <a:t>) the </a:t>
            </a:r>
            <a:r>
              <a:rPr lang="it-IT" sz="1800" dirty="0" err="1"/>
              <a:t>most</a:t>
            </a:r>
            <a:r>
              <a:rPr lang="it-IT" sz="1800" dirty="0"/>
              <a:t> </a:t>
            </a:r>
            <a:r>
              <a:rPr lang="it-IT" sz="1800" dirty="0" err="1"/>
              <a:t>attractive</a:t>
            </a:r>
            <a:r>
              <a:rPr lang="it-IT" sz="1800" dirty="0"/>
              <a:t> design options for the DEMO breeding blanket </a:t>
            </a:r>
            <a:r>
              <a:rPr lang="it-IT" sz="1800" dirty="0" err="1"/>
              <a:t>have</a:t>
            </a:r>
            <a:r>
              <a:rPr lang="it-IT" sz="1800" dirty="0"/>
              <a:t> </a:t>
            </a:r>
            <a:r>
              <a:rPr lang="it-IT" sz="1800" dirty="0" err="1"/>
              <a:t>been</a:t>
            </a:r>
            <a:r>
              <a:rPr lang="it-IT" sz="1800" dirty="0"/>
              <a:t> </a:t>
            </a:r>
            <a:r>
              <a:rPr lang="it-IT" sz="1800" dirty="0" err="1"/>
              <a:t>identified</a:t>
            </a:r>
            <a:r>
              <a:rPr lang="it-IT" sz="1800" dirty="0"/>
              <a:t> and </a:t>
            </a:r>
            <a:r>
              <a:rPr lang="it-IT" sz="1800" dirty="0" err="1"/>
              <a:t>four</a:t>
            </a:r>
            <a:r>
              <a:rPr lang="it-IT" sz="1800" dirty="0"/>
              <a:t> concepts </a:t>
            </a:r>
            <a:r>
              <a:rPr lang="it-IT" sz="1800" dirty="0" err="1"/>
              <a:t>were</a:t>
            </a:r>
            <a:r>
              <a:rPr lang="it-IT" sz="1800" dirty="0"/>
              <a:t> </a:t>
            </a:r>
            <a:r>
              <a:rPr lang="it-IT" sz="1800" dirty="0" err="1"/>
              <a:t>investigated</a:t>
            </a:r>
            <a:r>
              <a:rPr lang="it-IT" sz="1800" dirty="0"/>
              <a:t> </a:t>
            </a:r>
            <a:r>
              <a:rPr lang="it-IT" sz="1800" dirty="0" err="1"/>
              <a:t>until</a:t>
            </a:r>
            <a:r>
              <a:rPr lang="it-IT" sz="1800" dirty="0"/>
              <a:t> the </a:t>
            </a:r>
            <a:r>
              <a:rPr lang="it-IT" sz="1800" dirty="0" err="1"/>
              <a:t>endof</a:t>
            </a:r>
            <a:r>
              <a:rPr lang="it-IT" sz="1800" dirty="0"/>
              <a:t> 2017.</a:t>
            </a:r>
          </a:p>
          <a:p>
            <a:pPr marL="0" indent="0">
              <a:buNone/>
            </a:pPr>
            <a:r>
              <a:rPr lang="it-IT" sz="1800" b="1" dirty="0"/>
              <a:t>For Mission 5 </a:t>
            </a:r>
            <a:r>
              <a:rPr lang="it-IT" sz="1800" dirty="0"/>
              <a:t>(</a:t>
            </a:r>
            <a:r>
              <a:rPr lang="it-IT" sz="1800" dirty="0" err="1"/>
              <a:t>Safety</a:t>
            </a:r>
            <a:r>
              <a:rPr lang="it-IT" sz="1800" dirty="0"/>
              <a:t> and Environment) </a:t>
            </a:r>
            <a:r>
              <a:rPr lang="it-IT" sz="1800" dirty="0" err="1"/>
              <a:t>initial</a:t>
            </a:r>
            <a:r>
              <a:rPr lang="it-IT" sz="1800" dirty="0"/>
              <a:t> </a:t>
            </a:r>
            <a:r>
              <a:rPr lang="it-IT" sz="1800" dirty="0" err="1"/>
              <a:t>safety</a:t>
            </a:r>
            <a:r>
              <a:rPr lang="it-IT" sz="1800" dirty="0"/>
              <a:t> </a:t>
            </a:r>
            <a:r>
              <a:rPr lang="it-IT" sz="1800" dirty="0" err="1"/>
              <a:t>analyses</a:t>
            </a:r>
            <a:r>
              <a:rPr lang="it-IT" sz="1800" dirty="0"/>
              <a:t> are in progress ……</a:t>
            </a:r>
          </a:p>
          <a:p>
            <a:pPr marL="0" indent="0">
              <a:buNone/>
            </a:pPr>
            <a:r>
              <a:rPr lang="it-IT" sz="1800" b="1" dirty="0"/>
              <a:t>For Mission 6</a:t>
            </a:r>
            <a:r>
              <a:rPr lang="it-IT" sz="1800" dirty="0"/>
              <a:t>: (DEMO design) molte chiacchiere</a:t>
            </a:r>
          </a:p>
          <a:p>
            <a:pPr marL="0" indent="0">
              <a:buNone/>
            </a:pPr>
            <a:r>
              <a:rPr lang="it-IT" sz="1800" dirty="0"/>
              <a:t>The high-</a:t>
            </a:r>
            <a:r>
              <a:rPr lang="it-IT" sz="1800" dirty="0" err="1"/>
              <a:t>level</a:t>
            </a:r>
            <a:r>
              <a:rPr lang="it-IT" sz="1800" dirty="0"/>
              <a:t> DEMO </a:t>
            </a:r>
            <a:r>
              <a:rPr lang="it-IT" sz="1800" dirty="0" err="1"/>
              <a:t>requirements</a:t>
            </a:r>
            <a:r>
              <a:rPr lang="it-IT" sz="1800" dirty="0"/>
              <a:t> </a:t>
            </a:r>
            <a:r>
              <a:rPr lang="it-IT" sz="1800" dirty="0" err="1"/>
              <a:t>have</a:t>
            </a:r>
            <a:r>
              <a:rPr lang="it-IT" sz="1800" dirty="0"/>
              <a:t> </a:t>
            </a:r>
            <a:r>
              <a:rPr lang="it-IT" sz="1800" dirty="0" err="1"/>
              <a:t>been</a:t>
            </a:r>
            <a:r>
              <a:rPr lang="it-IT" sz="1800" dirty="0"/>
              <a:t> </a:t>
            </a:r>
            <a:r>
              <a:rPr lang="it-IT" sz="1800" dirty="0" err="1"/>
              <a:t>defined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Sensitivity studies </a:t>
            </a:r>
            <a:r>
              <a:rPr lang="it-IT" sz="1800" dirty="0" err="1"/>
              <a:t>have</a:t>
            </a:r>
            <a:r>
              <a:rPr lang="it-IT" sz="1800" dirty="0"/>
              <a:t> </a:t>
            </a:r>
            <a:r>
              <a:rPr lang="it-IT" sz="1800" dirty="0" err="1"/>
              <a:t>been</a:t>
            </a:r>
            <a:r>
              <a:rPr lang="it-IT" sz="1800" dirty="0"/>
              <a:t> </a:t>
            </a:r>
            <a:r>
              <a:rPr lang="it-IT" sz="1800" dirty="0" err="1"/>
              <a:t>performed</a:t>
            </a:r>
            <a:r>
              <a:rPr lang="it-IT" sz="1800" dirty="0"/>
              <a:t> to determine the impact of </a:t>
            </a:r>
            <a:r>
              <a:rPr lang="it-IT" sz="1800" dirty="0" err="1"/>
              <a:t>uncertainties</a:t>
            </a:r>
            <a:endParaRPr lang="it-IT" sz="1800" dirty="0"/>
          </a:p>
          <a:p>
            <a:pPr marL="0" indent="0">
              <a:buNone/>
            </a:pPr>
            <a:r>
              <a:rPr lang="it-IT" sz="1800" dirty="0"/>
              <a:t>A close contact </a:t>
            </a: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dirty="0" err="1"/>
              <a:t>been</a:t>
            </a:r>
            <a:r>
              <a:rPr lang="it-IT" sz="1800" dirty="0"/>
              <a:t> </a:t>
            </a:r>
            <a:r>
              <a:rPr lang="it-IT" sz="1800" dirty="0" err="1"/>
              <a:t>established</a:t>
            </a:r>
            <a:r>
              <a:rPr lang="it-IT" sz="1800" dirty="0"/>
              <a:t> with </a:t>
            </a:r>
            <a:r>
              <a:rPr lang="it-IT" sz="1800" dirty="0" err="1"/>
              <a:t>Gen</a:t>
            </a:r>
            <a:r>
              <a:rPr lang="it-IT" sz="1800" dirty="0"/>
              <a:t> IV </a:t>
            </a:r>
            <a:r>
              <a:rPr lang="it-IT" sz="1800" dirty="0" err="1"/>
              <a:t>fission</a:t>
            </a:r>
            <a:r>
              <a:rPr lang="it-IT" sz="1800" dirty="0"/>
              <a:t> and ITER to </a:t>
            </a:r>
            <a:r>
              <a:rPr lang="it-IT" sz="1800" dirty="0" err="1"/>
              <a:t>learn</a:t>
            </a:r>
            <a:r>
              <a:rPr lang="it-IT" sz="1800" dirty="0"/>
              <a:t> from </a:t>
            </a:r>
            <a:r>
              <a:rPr lang="it-IT" sz="1800" dirty="0" err="1"/>
              <a:t>their</a:t>
            </a:r>
            <a:r>
              <a:rPr lang="it-IT" sz="1800" dirty="0"/>
              <a:t> project </a:t>
            </a:r>
            <a:r>
              <a:rPr lang="it-IT" sz="1800" dirty="0" err="1"/>
              <a:t>execution</a:t>
            </a:r>
            <a:r>
              <a:rPr lang="it-IT" sz="1800" dirty="0"/>
              <a:t> </a:t>
            </a:r>
            <a:r>
              <a:rPr lang="it-IT" sz="1800" dirty="0" err="1"/>
              <a:t>experience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r>
              <a:rPr lang="it-IT" sz="1800" dirty="0">
                <a:highlight>
                  <a:srgbClr val="00FF00"/>
                </a:highlight>
              </a:rPr>
              <a:t>Competitive costs of </a:t>
            </a:r>
            <a:r>
              <a:rPr lang="it-IT" sz="1800" dirty="0" err="1">
                <a:highlight>
                  <a:srgbClr val="00FF00"/>
                </a:highlight>
              </a:rPr>
              <a:t>electricity</a:t>
            </a:r>
            <a:r>
              <a:rPr lang="it-IT" sz="1800" dirty="0">
                <a:highlight>
                  <a:srgbClr val="00FF00"/>
                </a:highlight>
              </a:rPr>
              <a:t> </a:t>
            </a:r>
            <a:r>
              <a:rPr lang="it-IT" sz="1800" b="1" dirty="0"/>
              <a:t>(Mission 7) </a:t>
            </a:r>
            <a:r>
              <a:rPr lang="it-IT" sz="1800" dirty="0" err="1"/>
              <a:t>has</a:t>
            </a:r>
            <a:r>
              <a:rPr lang="it-IT" sz="1800" dirty="0"/>
              <a:t> </a:t>
            </a:r>
            <a:r>
              <a:rPr lang="it-IT" sz="1800" dirty="0" err="1"/>
              <a:t>focused</a:t>
            </a:r>
            <a:r>
              <a:rPr lang="it-IT" sz="1800" dirty="0"/>
              <a:t> on reliability and </a:t>
            </a:r>
            <a:r>
              <a:rPr lang="it-IT" sz="1800" dirty="0" err="1"/>
              <a:t>availability</a:t>
            </a:r>
            <a:r>
              <a:rPr lang="it-IT" sz="1800" dirty="0"/>
              <a:t> (major overall </a:t>
            </a:r>
            <a:r>
              <a:rPr lang="it-IT" sz="1800" dirty="0" err="1"/>
              <a:t>factors</a:t>
            </a:r>
            <a:r>
              <a:rPr lang="it-IT" sz="1800" dirty="0"/>
              <a:t> in the costs of </a:t>
            </a:r>
            <a:r>
              <a:rPr lang="it-IT" sz="1800" dirty="0" err="1"/>
              <a:t>electricity</a:t>
            </a:r>
            <a:r>
              <a:rPr lang="it-IT" sz="1800" dirty="0"/>
              <a:t>), </a:t>
            </a:r>
            <a:r>
              <a:rPr lang="it-IT" sz="1800" dirty="0" err="1"/>
              <a:t>notably</a:t>
            </a:r>
            <a:r>
              <a:rPr lang="it-IT" sz="1800" dirty="0"/>
              <a:t> </a:t>
            </a:r>
            <a:r>
              <a:rPr lang="it-IT" sz="1800" dirty="0" err="1"/>
              <a:t>effective</a:t>
            </a:r>
            <a:r>
              <a:rPr lang="it-IT" sz="1800" dirty="0"/>
              <a:t> remote </a:t>
            </a:r>
            <a:r>
              <a:rPr lang="it-IT" sz="1800" dirty="0" err="1"/>
              <a:t>maintenance</a:t>
            </a:r>
            <a:r>
              <a:rPr lang="it-IT" sz="1800" dirty="0"/>
              <a:t> strategies, and </a:t>
            </a:r>
            <a:r>
              <a:rPr lang="it-IT" sz="1800" dirty="0" err="1"/>
              <a:t>early</a:t>
            </a:r>
            <a:r>
              <a:rPr lang="it-IT" sz="1800" dirty="0"/>
              <a:t> work on </a:t>
            </a:r>
            <a:r>
              <a:rPr lang="it-IT" sz="1800" dirty="0" err="1"/>
              <a:t>reducing</a:t>
            </a:r>
            <a:r>
              <a:rPr lang="it-IT" sz="1800" dirty="0"/>
              <a:t> costs of </a:t>
            </a:r>
            <a:r>
              <a:rPr lang="it-IT" sz="1800" dirty="0" err="1"/>
              <a:t>components</a:t>
            </a:r>
            <a:r>
              <a:rPr lang="it-IT" sz="1800" dirty="0"/>
              <a:t> by </a:t>
            </a:r>
            <a:r>
              <a:rPr lang="it-IT" sz="1800" dirty="0" err="1"/>
              <a:t>suitable</a:t>
            </a:r>
            <a:r>
              <a:rPr lang="it-IT" sz="1800" dirty="0"/>
              <a:t> design (e.g., the </a:t>
            </a:r>
            <a:r>
              <a:rPr lang="it-IT" sz="1800" dirty="0" err="1"/>
              <a:t>magnets</a:t>
            </a:r>
            <a:r>
              <a:rPr lang="it-IT" sz="1800" dirty="0"/>
              <a:t>). A </a:t>
            </a:r>
            <a:r>
              <a:rPr lang="it-IT" sz="1800" dirty="0" err="1"/>
              <a:t>wider</a:t>
            </a:r>
            <a:r>
              <a:rPr lang="it-IT" sz="1800" dirty="0"/>
              <a:t> scope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planned</a:t>
            </a:r>
            <a:r>
              <a:rPr lang="it-IT" sz="1800" dirty="0"/>
              <a:t> for the coming </a:t>
            </a:r>
            <a:r>
              <a:rPr lang="it-IT" sz="1800" dirty="0" err="1"/>
              <a:t>years</a:t>
            </a:r>
            <a:r>
              <a:rPr lang="it-IT" sz="1800" dirty="0"/>
              <a:t> </a:t>
            </a:r>
            <a:r>
              <a:rPr lang="it-IT" sz="1800" dirty="0" err="1"/>
              <a:t>as</a:t>
            </a:r>
            <a:r>
              <a:rPr lang="it-IT" sz="1800" dirty="0"/>
              <a:t> </a:t>
            </a:r>
            <a:r>
              <a:rPr lang="it-IT" sz="1800" dirty="0" err="1"/>
              <a:t>described</a:t>
            </a:r>
            <a:r>
              <a:rPr lang="it-IT" sz="1800" dirty="0"/>
              <a:t> </a:t>
            </a:r>
            <a:r>
              <a:rPr lang="it-IT" sz="1800" dirty="0" err="1"/>
              <a:t>above</a:t>
            </a:r>
            <a:r>
              <a:rPr lang="it-IT" sz="1800" dirty="0"/>
              <a:t>.</a:t>
            </a:r>
          </a:p>
          <a:p>
            <a:pPr marL="0" indent="0">
              <a:buNone/>
            </a:pPr>
            <a:endParaRPr lang="it-IT" sz="18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1600" dirty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175662F-9B0D-3C85-8D0C-3FEDD8D571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0" y="365125"/>
            <a:ext cx="3978499" cy="1064218"/>
          </a:xfrm>
          <a:prstGeom prst="rect">
            <a:avLst/>
          </a:prstGeom>
        </p:spPr>
      </p:pic>
      <p:sp>
        <p:nvSpPr>
          <p:cNvPr id="6" name="Titolo 4">
            <a:extLst>
              <a:ext uri="{FF2B5EF4-FFF2-40B4-BE49-F238E27FC236}">
                <a16:creationId xmlns:a16="http://schemas.microsoft.com/office/drawing/2014/main" id="{30FF9D27-13F0-BF60-521A-B2BB57D8F427}"/>
              </a:ext>
            </a:extLst>
          </p:cNvPr>
          <p:cNvSpPr txBox="1">
            <a:spLocks/>
          </p:cNvSpPr>
          <p:nvPr/>
        </p:nvSpPr>
        <p:spPr>
          <a:xfrm>
            <a:off x="5897924" y="191592"/>
            <a:ext cx="3918060" cy="70564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/>
              <a:t>Missions 4,5,6,7</a:t>
            </a:r>
          </a:p>
        </p:txBody>
      </p:sp>
    </p:spTree>
    <p:extLst>
      <p:ext uri="{BB962C8B-B14F-4D97-AF65-F5344CB8AC3E}">
        <p14:creationId xmlns:p14="http://schemas.microsoft.com/office/powerpoint/2010/main" val="213372458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2C7553B-EA77-2AFC-A716-77EBE4D26F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5" y="117232"/>
            <a:ext cx="12153865" cy="656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323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F8834D-ED2D-1F7F-2D64-53204401F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Ultima roadmap DOE 10/25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D517DD05-C9DD-4E2F-79D1-402F10BB4D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92993"/>
            <a:ext cx="10515600" cy="36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49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3B63BF-83B3-ADD7-C2CA-76E91CC0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dirty="0"/>
              <a:t>Gli elementi chimici si distinguono per il numero atomico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76DF0300-4660-264C-7BFC-F7BCC3FC6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028" y="1850677"/>
            <a:ext cx="4796063" cy="435133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793B93BE-6AA4-29AD-8B48-3D275A929F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932" y="971007"/>
            <a:ext cx="7842068" cy="541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164AD77-1B3D-5B85-990C-D943D2AAE0C2}"/>
              </a:ext>
            </a:extLst>
          </p:cNvPr>
          <p:cNvSpPr txBox="1"/>
          <p:nvPr/>
        </p:nvSpPr>
        <p:spPr>
          <a:xfrm>
            <a:off x="624114" y="3680812"/>
            <a:ext cx="6591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T</a:t>
            </a:r>
            <a:r>
              <a:rPr lang="it-IT" sz="9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090003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D6960B-97F9-5D6A-0252-1547BA44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>
                <a:solidFill>
                  <a:srgbClr val="14163B"/>
                </a:solidFill>
                <a:latin typeface="Helvetica" pitchFamily="2" charset="0"/>
              </a:rPr>
              <a:t>The Roadmap Strategy:</a:t>
            </a:r>
            <a:br>
              <a:rPr lang="it-IT" dirty="0">
                <a:solidFill>
                  <a:srgbClr val="14163B"/>
                </a:solidFill>
                <a:latin typeface="Helvetica" pitchFamily="2" charset="0"/>
              </a:rPr>
            </a:br>
            <a:r>
              <a:rPr lang="it-IT" dirty="0">
                <a:solidFill>
                  <a:srgbClr val="14163B"/>
                </a:solidFill>
                <a:latin typeface="Helvetica" pitchFamily="2" charset="0"/>
              </a:rPr>
              <a:t>Build-Innovate-</a:t>
            </a:r>
            <a:r>
              <a:rPr lang="it-IT" dirty="0" err="1">
                <a:solidFill>
                  <a:srgbClr val="14163B"/>
                </a:solidFill>
                <a:latin typeface="Helvetica" pitchFamily="2" charset="0"/>
              </a:rPr>
              <a:t>Grow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4DD9EC1-57EC-5B80-7B10-4965224C5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4335" y="1800912"/>
            <a:ext cx="6499654" cy="1325563"/>
          </a:xfrm>
        </p:spPr>
        <p:txBody>
          <a:bodyPr/>
          <a:lstStyle/>
          <a:p>
            <a:pPr marL="0" indent="0">
              <a:buNone/>
            </a:pPr>
            <a:r>
              <a:rPr lang="it-IT" dirty="0">
                <a:highlight>
                  <a:srgbClr val="00FF00"/>
                </a:highlight>
              </a:rPr>
              <a:t>Scopo del DOE</a:t>
            </a:r>
            <a:r>
              <a:rPr lang="it-IT" dirty="0"/>
              <a:t>: </a:t>
            </a:r>
            <a:r>
              <a:rPr lang="it-IT" dirty="0" err="1"/>
              <a:t>Deliver</a:t>
            </a:r>
            <a:r>
              <a:rPr lang="it-IT" dirty="0"/>
              <a:t> Fusion Science&amp; Technology (FS&amp;T) </a:t>
            </a:r>
            <a:r>
              <a:rPr lang="it-IT" dirty="0" err="1">
                <a:highlight>
                  <a:srgbClr val="FF00FF"/>
                </a:highlight>
              </a:rPr>
              <a:t>Infrastructure</a:t>
            </a:r>
            <a:endParaRPr lang="it-IT" dirty="0">
              <a:highlight>
                <a:srgbClr val="FF00FF"/>
              </a:highlight>
            </a:endParaRP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71AC3E0-BE74-9BB1-B83F-4EFB723E9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262" y="-40245"/>
            <a:ext cx="4662738" cy="6858000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BA84071-80AE-3730-58D2-6D4AF2D23CF3}"/>
              </a:ext>
            </a:extLst>
          </p:cNvPr>
          <p:cNvSpPr txBox="1"/>
          <p:nvPr/>
        </p:nvSpPr>
        <p:spPr>
          <a:xfrm>
            <a:off x="976184" y="2940908"/>
            <a:ext cx="530747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In the long-</a:t>
            </a:r>
            <a:r>
              <a:rPr lang="it-IT" dirty="0" err="1"/>
              <a:t>term</a:t>
            </a:r>
            <a:r>
              <a:rPr lang="it-IT" dirty="0"/>
              <a:t> 5-10 </a:t>
            </a:r>
            <a:r>
              <a:rPr lang="it-IT" dirty="0" err="1"/>
              <a:t>years</a:t>
            </a:r>
            <a:r>
              <a:rPr lang="it-IT" dirty="0"/>
              <a:t>, DOE </a:t>
            </a:r>
            <a:r>
              <a:rPr lang="it-IT" dirty="0" err="1"/>
              <a:t>will</a:t>
            </a:r>
            <a:r>
              <a:rPr lang="it-IT" dirty="0"/>
              <a:t> </a:t>
            </a:r>
            <a:r>
              <a:rPr lang="it-IT" dirty="0" err="1"/>
              <a:t>deliver</a:t>
            </a:r>
            <a:r>
              <a:rPr lang="it-IT" dirty="0"/>
              <a:t> a</a:t>
            </a:r>
          </a:p>
          <a:p>
            <a:r>
              <a:rPr lang="it-IT" dirty="0" err="1"/>
              <a:t>platform</a:t>
            </a:r>
            <a:r>
              <a:rPr lang="it-IT" dirty="0"/>
              <a:t> of small-to-</a:t>
            </a:r>
            <a:r>
              <a:rPr lang="it-IT" dirty="0" err="1"/>
              <a:t>midscale</a:t>
            </a:r>
            <a:r>
              <a:rPr lang="it-IT" dirty="0"/>
              <a:t> </a:t>
            </a:r>
            <a:r>
              <a:rPr lang="it-IT" dirty="0" err="1">
                <a:highlight>
                  <a:srgbClr val="FF00FF"/>
                </a:highlight>
              </a:rPr>
              <a:t>tritium</a:t>
            </a:r>
            <a:r>
              <a:rPr lang="it-IT" dirty="0">
                <a:highlight>
                  <a:srgbClr val="FF00FF"/>
                </a:highlight>
              </a:rPr>
              <a:t> </a:t>
            </a:r>
            <a:r>
              <a:rPr lang="it-IT" dirty="0" err="1">
                <a:highlight>
                  <a:srgbClr val="FF00FF"/>
                </a:highlight>
              </a:rPr>
              <a:t>fuel</a:t>
            </a:r>
            <a:r>
              <a:rPr lang="it-IT" dirty="0">
                <a:highlight>
                  <a:srgbClr val="FF00FF"/>
                </a:highlight>
              </a:rPr>
              <a:t> </a:t>
            </a:r>
            <a:r>
              <a:rPr lang="it-IT" dirty="0" err="1">
                <a:highlight>
                  <a:srgbClr val="FF00FF"/>
                </a:highlight>
              </a:rPr>
              <a:t>cycle</a:t>
            </a:r>
            <a:endParaRPr lang="it-IT" dirty="0">
              <a:highlight>
                <a:srgbClr val="FF00FF"/>
              </a:highlight>
            </a:endParaRPr>
          </a:p>
          <a:p>
            <a:r>
              <a:rPr lang="it-IT" dirty="0"/>
              <a:t>and </a:t>
            </a:r>
            <a:r>
              <a:rPr lang="it-IT" dirty="0">
                <a:highlight>
                  <a:srgbClr val="FF00FF"/>
                </a:highlight>
              </a:rPr>
              <a:t>blanket system test </a:t>
            </a:r>
            <a:r>
              <a:rPr lang="it-IT" dirty="0"/>
              <a:t>stands and capabilities to</a:t>
            </a:r>
          </a:p>
          <a:p>
            <a:r>
              <a:rPr lang="it-IT" dirty="0" err="1"/>
              <a:t>address</a:t>
            </a:r>
            <a:r>
              <a:rPr lang="it-IT" dirty="0"/>
              <a:t> key science and </a:t>
            </a:r>
            <a:r>
              <a:rPr lang="it-IT" dirty="0" err="1"/>
              <a:t>technology</a:t>
            </a:r>
            <a:r>
              <a:rPr lang="it-IT" dirty="0"/>
              <a:t> gaps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Magnetic</a:t>
            </a:r>
            <a:r>
              <a:rPr lang="it-IT" dirty="0"/>
              <a:t> Fusion Energy (MFE): </a:t>
            </a:r>
            <a:r>
              <a:rPr lang="it-IT" dirty="0" err="1"/>
              <a:t>Bridging</a:t>
            </a:r>
            <a:r>
              <a:rPr lang="it-IT" dirty="0"/>
              <a:t> the</a:t>
            </a:r>
          </a:p>
          <a:p>
            <a:r>
              <a:rPr lang="it-IT" dirty="0" err="1">
                <a:highlight>
                  <a:srgbClr val="00FFFF"/>
                </a:highlight>
              </a:rPr>
              <a:t>scientific</a:t>
            </a:r>
            <a:r>
              <a:rPr lang="it-IT" dirty="0">
                <a:highlight>
                  <a:srgbClr val="00FFFF"/>
                </a:highlight>
              </a:rPr>
              <a:t> gap </a:t>
            </a:r>
            <a:r>
              <a:rPr lang="it-IT" dirty="0" err="1"/>
              <a:t>between</a:t>
            </a:r>
            <a:r>
              <a:rPr lang="it-IT" dirty="0"/>
              <a:t> 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confinement</a:t>
            </a:r>
            <a:r>
              <a:rPr lang="it-IT" dirty="0"/>
              <a:t> </a:t>
            </a:r>
            <a:r>
              <a:rPr lang="it-IT" dirty="0" err="1"/>
              <a:t>physics</a:t>
            </a:r>
            <a:endParaRPr lang="it-IT" dirty="0"/>
          </a:p>
          <a:p>
            <a:r>
              <a:rPr lang="it-IT" dirty="0"/>
              <a:t>knowledge and a </a:t>
            </a:r>
            <a:r>
              <a:rPr lang="it-IT" dirty="0" err="1">
                <a:highlight>
                  <a:srgbClr val="00FFFF"/>
                </a:highlight>
              </a:rPr>
              <a:t>robust</a:t>
            </a:r>
            <a:r>
              <a:rPr lang="it-IT" dirty="0">
                <a:highlight>
                  <a:srgbClr val="00FFFF"/>
                </a:highlight>
              </a:rPr>
              <a:t> </a:t>
            </a:r>
            <a:r>
              <a:rPr lang="it-IT" dirty="0" err="1">
                <a:highlight>
                  <a:srgbClr val="00FFFF"/>
                </a:highlight>
              </a:rPr>
              <a:t>understanding</a:t>
            </a:r>
            <a:r>
              <a:rPr lang="it-IT" dirty="0">
                <a:highlight>
                  <a:srgbClr val="00FFFF"/>
                </a:highlight>
              </a:rPr>
              <a:t> of </a:t>
            </a:r>
            <a:r>
              <a:rPr lang="it-IT" dirty="0" err="1">
                <a:highlight>
                  <a:srgbClr val="00FFFF"/>
                </a:highlight>
              </a:rPr>
              <a:t>sustained</a:t>
            </a:r>
            <a:endParaRPr lang="it-IT" dirty="0">
              <a:highlight>
                <a:srgbClr val="00FFFF"/>
              </a:highlight>
            </a:endParaRPr>
          </a:p>
          <a:p>
            <a:r>
              <a:rPr lang="it-IT" dirty="0" err="1">
                <a:highlight>
                  <a:srgbClr val="00FFFF"/>
                </a:highlight>
              </a:rPr>
              <a:t>burning</a:t>
            </a:r>
            <a:r>
              <a:rPr lang="it-IT" dirty="0">
                <a:highlight>
                  <a:srgbClr val="00FFFF"/>
                </a:highlight>
              </a:rPr>
              <a:t> plasma dynamics</a:t>
            </a:r>
            <a:r>
              <a:rPr lang="it-IT" dirty="0"/>
              <a:t>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crucial</a:t>
            </a:r>
            <a:r>
              <a:rPr lang="it-IT" dirty="0"/>
              <a:t> for high-</a:t>
            </a:r>
          </a:p>
          <a:p>
            <a:r>
              <a:rPr lang="it-IT" dirty="0"/>
              <a:t>confidence </a:t>
            </a:r>
            <a:r>
              <a:rPr lang="it-IT" dirty="0" err="1"/>
              <a:t>extrapolation</a:t>
            </a:r>
            <a:r>
              <a:rPr lang="it-IT" dirty="0"/>
              <a:t> to </a:t>
            </a:r>
            <a:r>
              <a:rPr lang="it-IT" dirty="0" err="1"/>
              <a:t>FPPs</a:t>
            </a:r>
            <a:r>
              <a:rPr lang="it-IT" dirty="0"/>
              <a:t> and </a:t>
            </a:r>
            <a:r>
              <a:rPr lang="it-IT" dirty="0" err="1"/>
              <a:t>beyond</a:t>
            </a:r>
            <a:r>
              <a:rPr lang="it-IT" dirty="0"/>
              <a:t>, </a:t>
            </a:r>
            <a:r>
              <a:rPr lang="it-IT" dirty="0" err="1"/>
              <a:t>will</a:t>
            </a:r>
            <a:endParaRPr lang="it-IT" dirty="0"/>
          </a:p>
          <a:p>
            <a:r>
              <a:rPr lang="it-IT" dirty="0"/>
              <a:t>necessitate a </a:t>
            </a:r>
            <a:r>
              <a:rPr lang="it-IT" dirty="0" err="1"/>
              <a:t>combination</a:t>
            </a:r>
            <a:r>
              <a:rPr lang="it-IT" dirty="0"/>
              <a:t> of </a:t>
            </a:r>
            <a:r>
              <a:rPr lang="it-IT" dirty="0" err="1"/>
              <a:t>existing</a:t>
            </a:r>
            <a:r>
              <a:rPr lang="it-IT" dirty="0"/>
              <a:t> and future</a:t>
            </a:r>
          </a:p>
          <a:p>
            <a:r>
              <a:rPr lang="it-IT" dirty="0" err="1"/>
              <a:t>infrastructure</a:t>
            </a:r>
            <a:r>
              <a:rPr lang="it-IT" dirty="0"/>
              <a:t> investments. </a:t>
            </a:r>
          </a:p>
        </p:txBody>
      </p:sp>
    </p:spTree>
    <p:extLst>
      <p:ext uri="{BB962C8B-B14F-4D97-AF65-F5344CB8AC3E}">
        <p14:creationId xmlns:p14="http://schemas.microsoft.com/office/powerpoint/2010/main" val="1381571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6E15AF6-897E-1033-7068-DD4F450A2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1222"/>
            <a:ext cx="6738938" cy="6858000"/>
          </a:xfrm>
          <a:prstGeom prst="rect">
            <a:avLst/>
          </a:prstGeom>
          <a:ln>
            <a:solidFill>
              <a:schemeClr val="accent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24A06DB4-3E98-3049-8E6A-962FA9749C33}"/>
                  </a:ext>
                </a:extLst>
              </p14:cNvPr>
              <p14:cNvContentPartPr/>
              <p14:nvPr/>
            </p14:nvContentPartPr>
            <p14:xfrm flipV="1">
              <a:off x="2434562" y="2625886"/>
              <a:ext cx="1320472" cy="45719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24A06DB4-3E98-3049-8E6A-962FA9749C3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 flipV="1">
                <a:off x="2380548" y="2517888"/>
                <a:ext cx="1428141" cy="2613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put penna 10">
                <a:extLst>
                  <a:ext uri="{FF2B5EF4-FFF2-40B4-BE49-F238E27FC236}">
                    <a16:creationId xmlns:a16="http://schemas.microsoft.com/office/drawing/2014/main" id="{DEB03C3A-648C-EA2A-C7F1-3ACA3E7A5F49}"/>
                  </a:ext>
                </a:extLst>
              </p14:cNvPr>
              <p14:cNvContentPartPr/>
              <p14:nvPr/>
            </p14:nvContentPartPr>
            <p14:xfrm>
              <a:off x="2107662" y="3860867"/>
              <a:ext cx="1293840" cy="1543320"/>
            </p14:xfrm>
          </p:contentPart>
        </mc:Choice>
        <mc:Fallback xmlns="">
          <p:pic>
            <p:nvPicPr>
              <p:cNvPr id="11" name="Input penna 10">
                <a:extLst>
                  <a:ext uri="{FF2B5EF4-FFF2-40B4-BE49-F238E27FC236}">
                    <a16:creationId xmlns:a16="http://schemas.microsoft.com/office/drawing/2014/main" id="{DEB03C3A-648C-EA2A-C7F1-3ACA3E7A5F4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053662" y="3752867"/>
                <a:ext cx="1401480" cy="1758960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Segnaposto contenuto 3">
            <a:extLst>
              <a:ext uri="{FF2B5EF4-FFF2-40B4-BE49-F238E27FC236}">
                <a16:creationId xmlns:a16="http://schemas.microsoft.com/office/drawing/2014/main" id="{3EF3770D-3687-8746-389C-F2D748852C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3"/>
          <a:stretch>
            <a:fillRect/>
          </a:stretch>
        </p:blipFill>
        <p:spPr>
          <a:xfrm>
            <a:off x="6839146" y="0"/>
            <a:ext cx="5021626" cy="6050688"/>
          </a:xfrm>
          <a:prstGeom prst="rect">
            <a:avLst/>
          </a:prstGeom>
        </p:spPr>
      </p:pic>
      <p:cxnSp>
        <p:nvCxnSpPr>
          <p:cNvPr id="5" name="Connettore diritto a freccia 4">
            <a:extLst>
              <a:ext uri="{FF2B5EF4-FFF2-40B4-BE49-F238E27FC236}">
                <a16:creationId xmlns:a16="http://schemas.microsoft.com/office/drawing/2014/main" id="{B35F44D6-8733-6A40-78CD-C6DF7E037495}"/>
              </a:ext>
            </a:extLst>
          </p:cNvPr>
          <p:cNvCxnSpPr/>
          <p:nvPr/>
        </p:nvCxnSpPr>
        <p:spPr>
          <a:xfrm flipH="1">
            <a:off x="6551112" y="1478071"/>
            <a:ext cx="989556" cy="16784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a freccia 5">
            <a:extLst>
              <a:ext uri="{FF2B5EF4-FFF2-40B4-BE49-F238E27FC236}">
                <a16:creationId xmlns:a16="http://schemas.microsoft.com/office/drawing/2014/main" id="{7A7D2286-751A-CC44-CCDC-11A4C1B0B76F}"/>
              </a:ext>
            </a:extLst>
          </p:cNvPr>
          <p:cNvCxnSpPr>
            <a:cxnSpLocks/>
          </p:cNvCxnSpPr>
          <p:nvPr/>
        </p:nvCxnSpPr>
        <p:spPr>
          <a:xfrm flipH="1" flipV="1">
            <a:off x="6548260" y="1991638"/>
            <a:ext cx="1794074" cy="3256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diritto a freccia 15">
            <a:extLst>
              <a:ext uri="{FF2B5EF4-FFF2-40B4-BE49-F238E27FC236}">
                <a16:creationId xmlns:a16="http://schemas.microsoft.com/office/drawing/2014/main" id="{921B5514-F309-E5D1-FAFD-786E0D9EB625}"/>
              </a:ext>
            </a:extLst>
          </p:cNvPr>
          <p:cNvCxnSpPr>
            <a:cxnSpLocks/>
          </p:cNvCxnSpPr>
          <p:nvPr/>
        </p:nvCxnSpPr>
        <p:spPr>
          <a:xfrm flipH="1" flipV="1">
            <a:off x="6357646" y="951978"/>
            <a:ext cx="2054269" cy="185250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a freccia 17">
            <a:extLst>
              <a:ext uri="{FF2B5EF4-FFF2-40B4-BE49-F238E27FC236}">
                <a16:creationId xmlns:a16="http://schemas.microsoft.com/office/drawing/2014/main" id="{49146071-A4C9-A28A-2F2F-675DE9DBCF6E}"/>
              </a:ext>
            </a:extLst>
          </p:cNvPr>
          <p:cNvCxnSpPr>
            <a:cxnSpLocks/>
          </p:cNvCxnSpPr>
          <p:nvPr/>
        </p:nvCxnSpPr>
        <p:spPr>
          <a:xfrm flipH="1">
            <a:off x="6096000" y="3291643"/>
            <a:ext cx="2246334" cy="101135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44078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A9F21C7-EB46-11B9-F313-B8414C265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13713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rgbClr val="173085"/>
                </a:solidFill>
                <a:latin typeface="Helvetica" pitchFamily="2" charset="0"/>
              </a:rPr>
              <a:t>Liquid-Metal </a:t>
            </a:r>
            <a:r>
              <a:rPr lang="it-IT" dirty="0" err="1">
                <a:solidFill>
                  <a:srgbClr val="173085"/>
                </a:solidFill>
                <a:latin typeface="Helvetica" pitchFamily="2" charset="0"/>
              </a:rPr>
              <a:t>PFCs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4AEF608-B841-3AB9-9704-81AAE4B69B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9" y="1438763"/>
            <a:ext cx="10515600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use of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liquid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walls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with a fusion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engine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could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become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game-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changing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technology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address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the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significant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heat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exhaust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challenges in commercial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fusion power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.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unmitigated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parallel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heat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flux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anticipated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 a compact, high-field tokamak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spherical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tokamak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based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fusion power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estimated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be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greater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than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10 GW m-2 in the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divertor,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which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significantly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more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than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the MW m-2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heat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fluxes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generated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by 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propane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torch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855796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B11E9B-C96F-3E69-3A3A-307D328EA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953" y="18255"/>
            <a:ext cx="10515600" cy="1325563"/>
          </a:xfrm>
        </p:spPr>
        <p:txBody>
          <a:bodyPr/>
          <a:lstStyle/>
          <a:p>
            <a:r>
              <a:rPr lang="it-IT" dirty="0"/>
              <a:t>Cost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90ADFBA-29EE-6272-00B5-0394DE771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reasons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related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confinement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engineering,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lowest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-cost fusion power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may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not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be a tokamak.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Roadmap to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deliver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low-cost fusion power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include </a:t>
            </a:r>
            <a:r>
              <a:rPr lang="it-IT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Helvetica" pitchFamily="2" charset="0"/>
              </a:rPr>
              <a:t>advancing</a:t>
            </a:r>
            <a:r>
              <a:rPr lang="it-IT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Helvetica" pitchFamily="2" charset="0"/>
              </a:rPr>
              <a:t> the </a:t>
            </a:r>
            <a:r>
              <a:rPr lang="it-IT" dirty="0" err="1">
                <a:solidFill>
                  <a:srgbClr val="000000"/>
                </a:solidFill>
                <a:effectLst/>
                <a:highlight>
                  <a:srgbClr val="FF00FF"/>
                </a:highlight>
                <a:latin typeface="Helvetica" pitchFamily="2" charset="0"/>
              </a:rPr>
              <a:t>understanding</a:t>
            </a:r>
            <a:r>
              <a:rPr lang="it-IT" dirty="0">
                <a:solidFill>
                  <a:srgbClr val="000000"/>
                </a:solidFill>
                <a:effectLst/>
                <a:highlight>
                  <a:srgbClr val="FF00FF"/>
                </a:highlight>
                <a:latin typeface="Helvetica" pitchFamily="2" charset="0"/>
              </a:rPr>
              <a:t> 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of the following: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energetic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particle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burning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plasma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relevant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a high-fusion-gain fusion power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plant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;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plasma-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material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interactions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material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choices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exhaust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solutions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;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transport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stability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physics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for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sustaining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disruption-free, high-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average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po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56385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C2FBA-120D-022E-896E-C66AA83ED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IFE-DOE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FCDC7FD-F147-DAF5-D435-EA07AD7FC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677" y="1509102"/>
            <a:ext cx="10515600" cy="435133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it-IT" dirty="0" err="1">
                <a:solidFill>
                  <a:srgbClr val="173085"/>
                </a:solidFill>
                <a:effectLst/>
                <a:latin typeface="Helvetica" pitchFamily="2" charset="0"/>
              </a:rPr>
              <a:t>Inertial</a:t>
            </a:r>
            <a:r>
              <a:rPr lang="it-IT" dirty="0">
                <a:solidFill>
                  <a:srgbClr val="173085"/>
                </a:solidFill>
                <a:effectLst/>
                <a:latin typeface="Helvetica" pitchFamily="2" charset="0"/>
              </a:rPr>
              <a:t> Fusion Energy (IFE):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IFE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entered</a:t>
            </a:r>
            <a:endParaRPr lang="it-IT" dirty="0">
              <a:solidFill>
                <a:srgbClr val="173085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groundbreaking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era,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marked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by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significant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achievements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the National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Ignition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Facility (NIF). In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2022, NIF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successfully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achieved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burning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plasma, a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pivotal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step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towards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harnessing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fusion energy.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Since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this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initial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success, NIF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has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repeatedly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demonstrated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burning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plasma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conditions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, with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eight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successful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ignition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experiments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to date. The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most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recent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of</a:t>
            </a: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these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experiments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set a new energy yield record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that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delivered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an impressive 8.6 MJ, more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than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four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 times</a:t>
            </a:r>
          </a:p>
          <a:p>
            <a:pPr>
              <a:buNone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the 2.08 MJ of energy input to the target</a:t>
            </a:r>
          </a:p>
          <a:p>
            <a:pPr>
              <a:buNone/>
            </a:pP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783403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D9FDFD5E-C71D-19C4-9074-DC732BEB4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491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Chinese roadmap </a:t>
            </a:r>
            <a:r>
              <a:rPr lang="en-US" sz="36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Jangang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Li 2019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59719E2-3FF4-1516-9BB4-2080B81CE7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2960" y="379403"/>
            <a:ext cx="7949040" cy="602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8896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FFFF3A-4233-701A-7B8E-43C4E969D1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009" y="412466"/>
            <a:ext cx="9447853" cy="576449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0252607E-1CD1-7AA1-2C1D-8AF0BC55DD4B}"/>
                  </a:ext>
                </a:extLst>
              </p14:cNvPr>
              <p14:cNvContentPartPr/>
              <p14:nvPr/>
            </p14:nvContentPartPr>
            <p14:xfrm>
              <a:off x="7101452" y="2546403"/>
              <a:ext cx="682200" cy="238968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0252607E-1CD1-7AA1-2C1D-8AF0BC55DD4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047812" y="2438403"/>
                <a:ext cx="789840" cy="2605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289519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55" name="Rectangle 61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4A9BF905-5818-A512-138D-DC222D3A1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2100" y="825030"/>
            <a:ext cx="4766953" cy="434689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rtlCol="0" anchorCtr="0" compatLnSpc="1">
            <a:prstTxWarp prst="textNoShape">
              <a:avLst/>
            </a:prstTxWarp>
            <a:normAutofit fontScale="85000" lnSpcReduction="20000"/>
          </a:bodyPr>
          <a:lstStyle/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Key Schedule and Goals for BEST (Hefei):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Construction Completion: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The facility is scheduled to finish construction by the </a:t>
            </a: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end of 2027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First Plasma: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Initial plasma experiments are anticipated in late 2027, with the project entering a new stage of burning plasma research.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Performance Goals:</a:t>
            </a:r>
            <a:endParaRPr kumimoji="0" lang="en-US" altLang="it-IT" sz="2200" b="0" i="0" u="none" strike="noStrike" cap="none" normalizeH="0" baseline="0" dirty="0">
              <a:ln>
                <a:noFill/>
              </a:ln>
              <a:effectLst/>
            </a:endParaRP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Fusion Power: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Generate 20 to 200 megawatts of fusion power.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Energy Gain: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Achieve a fusion gain factor of 1&lt;Q&lt;5 (producing more energy than consumed).</a:t>
            </a:r>
          </a:p>
          <a:p>
            <a:pPr marL="457200" marR="0" lvl="1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it-IT" sz="2200" b="1" i="0" u="none" strike="noStrike" cap="none" normalizeH="0" baseline="0" dirty="0">
                <a:ln>
                  <a:noFill/>
                </a:ln>
                <a:effectLst/>
              </a:rPr>
              <a:t>Operational Goal:</a:t>
            </a:r>
            <a:r>
              <a:rPr kumimoji="0" lang="en-US" altLang="it-IT" sz="2200" b="0" i="0" u="none" strike="noStrike" cap="none" normalizeH="0" baseline="0" dirty="0">
                <a:ln>
                  <a:noFill/>
                </a:ln>
                <a:effectLst/>
              </a:rPr>
              <a:t> Achieve net energy gain and demonstrate electricity generation by around 2030.</a:t>
            </a:r>
          </a:p>
          <a:p>
            <a:pPr marL="0" marR="0" lvl="0" indent="-228600" fontAlgn="base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it-IT" sz="7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84F74404-6134-A8A6-85CD-DE8F393357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792" r="23248" b="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put penna 3">
                <a:extLst>
                  <a:ext uri="{FF2B5EF4-FFF2-40B4-BE49-F238E27FC236}">
                    <a16:creationId xmlns:a16="http://schemas.microsoft.com/office/drawing/2014/main" id="{2829E1CB-6682-62A6-9412-E8A22764E708}"/>
                  </a:ext>
                </a:extLst>
              </p14:cNvPr>
              <p14:cNvContentPartPr/>
              <p14:nvPr/>
            </p14:nvContentPartPr>
            <p14:xfrm>
              <a:off x="2386172" y="3789483"/>
              <a:ext cx="360" cy="360"/>
            </p14:xfrm>
          </p:contentPart>
        </mc:Choice>
        <mc:Fallback xmlns="">
          <p:pic>
            <p:nvPicPr>
              <p:cNvPr id="4" name="Input penna 3">
                <a:extLst>
                  <a:ext uri="{FF2B5EF4-FFF2-40B4-BE49-F238E27FC236}">
                    <a16:creationId xmlns:a16="http://schemas.microsoft.com/office/drawing/2014/main" id="{2829E1CB-6682-62A6-9412-E8A22764E70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32532" y="3681843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D55C414D-DDDF-CCA6-5BB0-F0FF412AF59F}"/>
                  </a:ext>
                </a:extLst>
              </p14:cNvPr>
              <p14:cNvContentPartPr/>
              <p14:nvPr/>
            </p14:nvContentPartPr>
            <p14:xfrm>
              <a:off x="2407052" y="3829443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D55C414D-DDDF-CCA6-5BB0-F0FF412AF59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53052" y="3721803"/>
                <a:ext cx="108000" cy="216000"/>
              </a:xfrm>
              <a:prstGeom prst="rect">
                <a:avLst/>
              </a:prstGeom>
            </p:spPr>
          </p:pic>
        </mc:Fallback>
      </mc:AlternateContent>
      <p:pic>
        <p:nvPicPr>
          <p:cNvPr id="6147" name="Picture 3">
            <a:extLst>
              <a:ext uri="{FF2B5EF4-FFF2-40B4-BE49-F238E27FC236}">
                <a16:creationId xmlns:a16="http://schemas.microsoft.com/office/drawing/2014/main" id="{56E867F1-BDCE-150D-333D-671269C55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492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>
            <a:extLst>
              <a:ext uri="{FF2B5EF4-FFF2-40B4-BE49-F238E27FC236}">
                <a16:creationId xmlns:a16="http://schemas.microsoft.com/office/drawing/2014/main" id="{318AB7EB-3633-6F0D-8A2B-0CEBD9CD9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7016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D14B79B4-A14D-A67F-4B75-06C8AC3F48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-5492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>
            <a:extLst>
              <a:ext uri="{FF2B5EF4-FFF2-40B4-BE49-F238E27FC236}">
                <a16:creationId xmlns:a16="http://schemas.microsoft.com/office/drawing/2014/main" id="{182F68DE-6C4F-3A8D-59BA-2382A4B78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-396875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0180727-05AF-48E2-8299-FC3919B18384}"/>
              </a:ext>
            </a:extLst>
          </p:cNvPr>
          <p:cNvSpPr txBox="1"/>
          <p:nvPr/>
        </p:nvSpPr>
        <p:spPr>
          <a:xfrm>
            <a:off x="884584" y="186293"/>
            <a:ext cx="3044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00FF00"/>
                </a:highlight>
              </a:rPr>
              <a:t>Costruzione iniziata nel 2023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587A982-CE71-19CC-D70C-FD26B3A22620}"/>
              </a:ext>
            </a:extLst>
          </p:cNvPr>
          <p:cNvSpPr txBox="1"/>
          <p:nvPr/>
        </p:nvSpPr>
        <p:spPr>
          <a:xfrm>
            <a:off x="0" y="5039008"/>
            <a:ext cx="12520479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=3.6m.   a=1.1m  (Compact design for high-field performance).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Magnetic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Field (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Bt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):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 6.15 T,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utilizing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superconducting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technology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to confine plasma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at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over 100 </a:t>
            </a:r>
            <a:r>
              <a:rPr lang="it-IT" altLang="it-IT" dirty="0" err="1">
                <a:solidFill>
                  <a:srgbClr val="000000"/>
                </a:solidFill>
                <a:latin typeface="Arial" panose="020B0604020202020204" pitchFamily="34" charset="0"/>
              </a:rPr>
              <a:t>million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 degrees Celsius.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Plasma 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Current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 (</a:t>
            </a:r>
            <a:r>
              <a:rPr lang="it-IT" altLang="it-IT" b="1" dirty="0" err="1">
                <a:solidFill>
                  <a:srgbClr val="000000"/>
                </a:solidFill>
                <a:latin typeface="Arial" panose="020B0604020202020204" pitchFamily="34" charset="0"/>
              </a:rPr>
              <a:t>Ip</a:t>
            </a: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):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 4–7 MA.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it-IT" altLang="it-IT" b="1" dirty="0">
                <a:solidFill>
                  <a:srgbClr val="000000"/>
                </a:solidFill>
                <a:latin typeface="Arial" panose="020B0604020202020204" pitchFamily="34" charset="0"/>
              </a:rPr>
              <a:t>Goal: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To test </a:t>
            </a: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advanced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 steady-state D-T </a:t>
            </a: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operation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,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tritium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 breeding/cycling, and high-</a:t>
            </a: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heat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-</a:t>
            </a: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flux</a:t>
            </a: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 </a:t>
            </a:r>
            <a:r>
              <a:rPr lang="it-IT" altLang="it-IT" dirty="0" err="1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materials</a:t>
            </a:r>
            <a:endParaRPr lang="it-IT" altLang="it-IT" dirty="0">
              <a:solidFill>
                <a:srgbClr val="000000"/>
              </a:solidFill>
              <a:highlight>
                <a:srgbClr val="FF00FF"/>
              </a:highlight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solidFill>
                  <a:srgbClr val="000000"/>
                </a:solidFill>
                <a:highlight>
                  <a:srgbClr val="FF00FF"/>
                </a:highlight>
                <a:latin typeface="Arial" panose="020B0604020202020204" pitchFamily="34" charset="0"/>
              </a:rPr>
              <a:t> (divertor</a:t>
            </a:r>
            <a:r>
              <a:rPr lang="it-IT" altLang="it-IT" dirty="0">
                <a:solidFill>
                  <a:srgbClr val="000000"/>
                </a:solidFill>
                <a:latin typeface="Arial" panose="020B0604020202020204" pitchFamily="34" charset="0"/>
              </a:rPr>
              <a:t>).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7258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D5C8A9D-87AF-FF9A-C521-D12FBB5FE1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4800" dirty="0">
                <a:solidFill>
                  <a:srgbClr val="7030A0"/>
                </a:solidFill>
              </a:rPr>
              <a:t>Sviluppo degli impianti per lo studio della fusione nel mondo</a:t>
            </a:r>
          </a:p>
        </p:txBody>
      </p:sp>
    </p:spTree>
    <p:extLst>
      <p:ext uri="{BB962C8B-B14F-4D97-AF65-F5344CB8AC3E}">
        <p14:creationId xmlns:p14="http://schemas.microsoft.com/office/powerpoint/2010/main" val="93805234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C7B40A4-7CFD-2CD1-236A-3351560750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7556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FC45C5FE-59C6-D4C0-DF54-B312541C8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Impianti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sperimentali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facilities per lo studio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della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fusione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915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679477-79D9-A101-4D9C-009E0C1774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7516" y="31619"/>
            <a:ext cx="5573486" cy="2401094"/>
          </a:xfrm>
          <a:solidFill>
            <a:schemeClr val="accent1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>
            <a:noAutofit/>
          </a:bodyPr>
          <a:lstStyle/>
          <a:p>
            <a:r>
              <a:rPr lang="it-IT" sz="2800" dirty="0"/>
              <a:t>Fornendo energia i nuclei leggeri tendono ad aggregarsi (fusione), nuclei pesanti tendono a separarsi (fissione) entrambi i processi sono esoenergetici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58C1A957-FDBF-D94F-ABA1-9DE676C8DF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998" y="1027906"/>
            <a:ext cx="6256518" cy="4351338"/>
          </a:xfrm>
          <a:prstGeom prst="rect">
            <a:avLst/>
          </a:prstGeom>
        </p:spPr>
      </p:pic>
      <p:pic>
        <p:nvPicPr>
          <p:cNvPr id="5" name="Picture 4" descr="undefined">
            <a:extLst>
              <a:ext uri="{FF2B5EF4-FFF2-40B4-BE49-F238E27FC236}">
                <a16:creationId xmlns:a16="http://schemas.microsoft.com/office/drawing/2014/main" id="{EDB7B953-7066-AA0D-FFCE-E6D7DEFC7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1741" y="2441768"/>
            <a:ext cx="3679172" cy="4416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8449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B03544-C9D8-EC1A-DCAE-DADDCAC24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Impianti sperimentali pubblici per lo studio della fusione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08F965-D47F-2B2A-8A19-A600F81D3E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5471"/>
            <a:ext cx="10515600" cy="36916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43B4B1-D191-07E1-0B55-393934CBFDE9}"/>
              </a:ext>
            </a:extLst>
          </p:cNvPr>
          <p:cNvSpPr txBox="1"/>
          <p:nvPr/>
        </p:nvSpPr>
        <p:spPr>
          <a:xfrm>
            <a:off x="2075380" y="6226139"/>
            <a:ext cx="74576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Fonte IAEA fusion </a:t>
            </a:r>
            <a:r>
              <a:rPr lang="it-IT" dirty="0" err="1"/>
              <a:t>portal</a:t>
            </a:r>
            <a:r>
              <a:rPr lang="it-IT" dirty="0"/>
              <a:t> </a:t>
            </a:r>
          </a:p>
          <a:p>
            <a:r>
              <a:rPr lang="it-IT" dirty="0"/>
              <a:t>https://</a:t>
            </a:r>
            <a:r>
              <a:rPr lang="it-IT" dirty="0" err="1"/>
              <a:t>nucleus.iaea.org</a:t>
            </a:r>
            <a:r>
              <a:rPr lang="it-IT" dirty="0"/>
              <a:t>/</a:t>
            </a:r>
            <a:r>
              <a:rPr lang="it-IT" dirty="0" err="1"/>
              <a:t>sites</a:t>
            </a:r>
            <a:r>
              <a:rPr lang="it-IT" dirty="0"/>
              <a:t>/fusion-</a:t>
            </a:r>
            <a:r>
              <a:rPr lang="it-IT" dirty="0" err="1"/>
              <a:t>portal</a:t>
            </a:r>
            <a:r>
              <a:rPr lang="it-IT" dirty="0"/>
              <a:t>/</a:t>
            </a:r>
            <a:r>
              <a:rPr lang="it-IT" dirty="0" err="1"/>
              <a:t>SitePages</a:t>
            </a:r>
            <a:r>
              <a:rPr lang="it-IT" dirty="0"/>
              <a:t>/</a:t>
            </a:r>
            <a:r>
              <a:rPr lang="it-IT" dirty="0" err="1"/>
              <a:t>FFDB.aspx?web</a:t>
            </a:r>
            <a:r>
              <a:rPr lang="it-IT" dirty="0"/>
              <a:t>=1</a:t>
            </a:r>
          </a:p>
        </p:txBody>
      </p:sp>
    </p:spTree>
    <p:extLst>
      <p:ext uri="{BB962C8B-B14F-4D97-AF65-F5344CB8AC3E}">
        <p14:creationId xmlns:p14="http://schemas.microsoft.com/office/powerpoint/2010/main" val="163898478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FB2108-FDB7-B3FF-121E-DD6E18D30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Impianti sperimentali </a:t>
            </a:r>
            <a:r>
              <a:rPr lang="it-IT" dirty="0">
                <a:highlight>
                  <a:srgbClr val="00FF00"/>
                </a:highlight>
              </a:rPr>
              <a:t>privati</a:t>
            </a:r>
            <a:r>
              <a:rPr lang="it-IT" dirty="0"/>
              <a:t> per lo studio della fusione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D1D16E7-ADB5-CF0A-07DF-146BADE6C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722" y="2391508"/>
            <a:ext cx="11596588" cy="410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52296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CE8C7D2-7CB8-C1F4-8DCA-AACEEFCB55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7447" y="0"/>
            <a:ext cx="6117546" cy="6938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1934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CB5DF8-CCCB-C455-D003-C89510D70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1040" y="334303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it-IT" dirty="0" err="1"/>
              <a:t>Helion</a:t>
            </a:r>
            <a:r>
              <a:rPr lang="it-IT" dirty="0"/>
              <a:t> venderà energia elettrica a Microsoft PPA a partire dal 2028 </a:t>
            </a:r>
            <a:r>
              <a:rPr lang="it-IT" sz="2000" dirty="0"/>
              <a:t>utilizzando il suo reattore da 50MWe a conversione diretta che diventeranno 500 MWe a partire dal 2030; nel 2014 era il 2020, nel 2020 il 2024, nel 2024 il 2028……..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DD4DF5E-8E79-3839-2768-CD298BC11B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521" y="1906569"/>
            <a:ext cx="4754239" cy="43513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2E7CEBE-3323-4CBA-6D2B-9B3F706A1E7F}"/>
              </a:ext>
            </a:extLst>
          </p:cNvPr>
          <p:cNvSpPr txBox="1"/>
          <p:nvPr/>
        </p:nvSpPr>
        <p:spPr>
          <a:xfrm>
            <a:off x="1130157" y="6339031"/>
            <a:ext cx="232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Ha raccolto oltre 1 B$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BE23CE8-F011-9851-A418-5B0865C7D930}"/>
              </a:ext>
            </a:extLst>
          </p:cNvPr>
          <p:cNvSpPr txBox="1"/>
          <p:nvPr/>
        </p:nvSpPr>
        <p:spPr>
          <a:xfrm>
            <a:off x="6483358" y="5707315"/>
            <a:ext cx="5226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CFS ha stipulato PPA da 1B$ per la vendita di energia elettrica dal suo impianto ARC da 400MW a partire dal 2035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0234108B-9768-9A77-7975-AD3E48E3A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7172" y="2454751"/>
            <a:ext cx="5819186" cy="298207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BCB4913-16E7-305B-42C7-30E386A260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9650" y="3422650"/>
            <a:ext cx="12700" cy="1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E6895A06-FB5C-66F2-33DD-878CAB235F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8357" y="1714361"/>
            <a:ext cx="4508500" cy="46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849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740C41C-80B2-AD70-AFB3-22837CB9F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5987" y="2675838"/>
            <a:ext cx="6067167" cy="1325563"/>
          </a:xfrm>
        </p:spPr>
        <p:txBody>
          <a:bodyPr>
            <a:normAutofit/>
          </a:bodyPr>
          <a:lstStyle/>
          <a:p>
            <a:r>
              <a:rPr lang="it-IT" sz="5400" dirty="0">
                <a:solidFill>
                  <a:srgbClr val="7030A0"/>
                </a:solidFill>
              </a:rPr>
              <a:t>A che punto siamo</a:t>
            </a:r>
          </a:p>
        </p:txBody>
      </p:sp>
    </p:spTree>
    <p:extLst>
      <p:ext uri="{BB962C8B-B14F-4D97-AF65-F5344CB8AC3E}">
        <p14:creationId xmlns:p14="http://schemas.microsoft.com/office/powerpoint/2010/main" val="278756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D1192D-B907-C5DA-A139-C186FD908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53" y="109631"/>
            <a:ext cx="10515600" cy="1325563"/>
          </a:xfrm>
        </p:spPr>
        <p:txBody>
          <a:bodyPr/>
          <a:lstStyle/>
          <a:p>
            <a:r>
              <a:rPr lang="it-IT" dirty="0"/>
              <a:t>Fattore di guadagno </a:t>
            </a:r>
            <a:r>
              <a:rPr lang="it-IT" dirty="0" err="1"/>
              <a:t>Q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F4D0AEE-91B7-517C-5573-2979A5DFB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11049000" cy="5638800"/>
          </a:xfrm>
        </p:spPr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it-IT" dirty="0" err="1"/>
              <a:t>Q</a:t>
            </a:r>
            <a:r>
              <a:rPr lang="it-IT" baseline="-25000" dirty="0"/>
              <a:t> scientifico </a:t>
            </a:r>
            <a:r>
              <a:rPr lang="it-IT" dirty="0"/>
              <a:t>=P</a:t>
            </a:r>
            <a:r>
              <a:rPr lang="it-IT" baseline="-25000" dirty="0"/>
              <a:t>in</a:t>
            </a:r>
            <a:r>
              <a:rPr lang="it-IT" dirty="0"/>
              <a:t>/</a:t>
            </a:r>
            <a:r>
              <a:rPr lang="it-IT" dirty="0" err="1"/>
              <a:t>P</a:t>
            </a:r>
            <a:r>
              <a:rPr lang="it-IT" baseline="-25000" dirty="0" err="1"/>
              <a:t>fus</a:t>
            </a:r>
            <a:r>
              <a:rPr lang="it-IT" baseline="-25000" dirty="0"/>
              <a:t>  </a:t>
            </a:r>
            <a:r>
              <a:rPr lang="it-IT" dirty="0">
                <a:highlight>
                  <a:srgbClr val="00FF00"/>
                </a:highlight>
              </a:rPr>
              <a:t>Pareggio </a:t>
            </a:r>
            <a:r>
              <a:rPr lang="it-IT" dirty="0" err="1">
                <a:highlight>
                  <a:srgbClr val="00FF00"/>
                </a:highlight>
              </a:rPr>
              <a:t>Q</a:t>
            </a:r>
            <a:r>
              <a:rPr lang="it-IT" dirty="0">
                <a:highlight>
                  <a:srgbClr val="00FF00"/>
                </a:highlight>
              </a:rPr>
              <a:t>=1</a:t>
            </a:r>
          </a:p>
          <a:p>
            <a:pPr>
              <a:lnSpc>
                <a:spcPct val="170000"/>
              </a:lnSpc>
            </a:pPr>
            <a:r>
              <a:rPr lang="it-IT" dirty="0" err="1"/>
              <a:t>Q</a:t>
            </a:r>
            <a:r>
              <a:rPr lang="it-IT" dirty="0"/>
              <a:t> </a:t>
            </a:r>
            <a:r>
              <a:rPr lang="it-IT" baseline="-25000" dirty="0"/>
              <a:t>ingegneristico</a:t>
            </a:r>
            <a:r>
              <a:rPr lang="it-IT" dirty="0"/>
              <a:t> (P</a:t>
            </a:r>
            <a:r>
              <a:rPr lang="it-IT" baseline="-25000" dirty="0"/>
              <a:t>in</a:t>
            </a:r>
            <a:r>
              <a:rPr lang="it-IT" dirty="0"/>
              <a:t>/0.3)=</a:t>
            </a:r>
            <a:r>
              <a:rPr lang="it-IT" dirty="0" err="1"/>
              <a:t>P</a:t>
            </a:r>
            <a:r>
              <a:rPr lang="it-IT" baseline="-25000" dirty="0" err="1"/>
              <a:t>fus</a:t>
            </a:r>
            <a:r>
              <a:rPr lang="it-IT" dirty="0"/>
              <a:t>*0.8*0.8*0.35 </a:t>
            </a:r>
          </a:p>
          <a:p>
            <a:pPr>
              <a:lnSpc>
                <a:spcPct val="170000"/>
              </a:lnSpc>
            </a:pPr>
            <a:r>
              <a:rPr lang="it-IT" dirty="0"/>
              <a:t> P</a:t>
            </a:r>
            <a:r>
              <a:rPr lang="it-IT" baseline="-25000" dirty="0"/>
              <a:t>in</a:t>
            </a:r>
            <a:r>
              <a:rPr lang="it-IT" dirty="0"/>
              <a:t>= 20 MW </a:t>
            </a:r>
            <a:r>
              <a:rPr lang="it-IT" dirty="0">
                <a:sym typeface="Wingdings" pitchFamily="2" charset="2"/>
              </a:rPr>
              <a:t></a:t>
            </a:r>
            <a:r>
              <a:rPr lang="it-IT" dirty="0">
                <a:highlight>
                  <a:srgbClr val="FF0000"/>
                </a:highlight>
                <a:sym typeface="Wingdings" pitchFamily="2" charset="2"/>
              </a:rPr>
              <a:t>60MW</a:t>
            </a:r>
            <a:r>
              <a:rPr lang="it-IT" baseline="-25000" dirty="0">
                <a:highlight>
                  <a:srgbClr val="FF0000"/>
                </a:highlight>
                <a:sym typeface="Wingdings" pitchFamily="2" charset="2"/>
              </a:rPr>
              <a:t>e</a:t>
            </a:r>
            <a:r>
              <a:rPr lang="it-IT" dirty="0">
                <a:sym typeface="Wingdings" pitchFamily="2" charset="2"/>
              </a:rPr>
              <a:t> alla spina </a:t>
            </a:r>
            <a:r>
              <a:rPr lang="it-IT" dirty="0">
                <a:highlight>
                  <a:srgbClr val="00FF00"/>
                </a:highlight>
                <a:sym typeface="Wingdings" pitchFamily="2" charset="2"/>
              </a:rPr>
              <a:t>pareggio con </a:t>
            </a:r>
            <a:r>
              <a:rPr lang="it-IT" dirty="0" err="1">
                <a:highlight>
                  <a:srgbClr val="00FF00"/>
                </a:highlight>
                <a:sym typeface="Wingdings" pitchFamily="2" charset="2"/>
              </a:rPr>
              <a:t>Q</a:t>
            </a:r>
            <a:r>
              <a:rPr lang="it-IT" dirty="0">
                <a:highlight>
                  <a:srgbClr val="00FF00"/>
                </a:highlight>
                <a:sym typeface="Wingdings" pitchFamily="2" charset="2"/>
              </a:rPr>
              <a:t>=15 </a:t>
            </a:r>
            <a:r>
              <a:rPr lang="it-IT" dirty="0">
                <a:sym typeface="Wingdings" pitchFamily="2" charset="2"/>
              </a:rPr>
              <a:t>ovvero </a:t>
            </a:r>
            <a:r>
              <a:rPr lang="it-IT" dirty="0" err="1">
                <a:sym typeface="Wingdings" pitchFamily="2" charset="2"/>
              </a:rPr>
              <a:t>P</a:t>
            </a:r>
            <a:r>
              <a:rPr lang="it-IT" baseline="-25000" dirty="0" err="1">
                <a:sym typeface="Wingdings" pitchFamily="2" charset="2"/>
              </a:rPr>
              <a:t>fus</a:t>
            </a:r>
            <a:r>
              <a:rPr lang="it-IT" dirty="0">
                <a:sym typeface="Wingdings" pitchFamily="2" charset="2"/>
              </a:rPr>
              <a:t>=300MW</a:t>
            </a:r>
            <a:r>
              <a:rPr lang="it-IT" baseline="-25000" dirty="0">
                <a:sym typeface="Wingdings" pitchFamily="2" charset="2"/>
              </a:rPr>
              <a:t>th</a:t>
            </a:r>
            <a:r>
              <a:rPr lang="it-IT" dirty="0">
                <a:sym typeface="Wingdings" pitchFamily="2" charset="2"/>
              </a:rPr>
              <a:t>*0.2=</a:t>
            </a:r>
            <a:r>
              <a:rPr lang="it-IT" dirty="0">
                <a:highlight>
                  <a:srgbClr val="FF0000"/>
                </a:highlight>
                <a:sym typeface="Wingdings" pitchFamily="2" charset="2"/>
              </a:rPr>
              <a:t>60 MW</a:t>
            </a:r>
            <a:r>
              <a:rPr lang="it-IT" baseline="-25000" dirty="0">
                <a:highlight>
                  <a:srgbClr val="FF0000"/>
                </a:highlight>
                <a:sym typeface="Wingdings" pitchFamily="2" charset="2"/>
              </a:rPr>
              <a:t>e</a:t>
            </a:r>
          </a:p>
          <a:p>
            <a:pPr>
              <a:lnSpc>
                <a:spcPct val="170000"/>
              </a:lnSpc>
            </a:pPr>
            <a:r>
              <a:rPr lang="it-IT" dirty="0">
                <a:sym typeface="Wingdings" pitchFamily="2" charset="2"/>
              </a:rPr>
              <a:t>Con bilancio completo (criogenia, sistema da vuoto, pompe idrauliche, diagnostiche, analisi e immagazzinamento dati, </a:t>
            </a:r>
            <a:r>
              <a:rPr lang="it-IT" dirty="0" err="1">
                <a:sym typeface="Wingdings" pitchFamily="2" charset="2"/>
              </a:rPr>
              <a:t>ecc</a:t>
            </a:r>
            <a:r>
              <a:rPr lang="it-IT" dirty="0">
                <a:sym typeface="Wingdings" pitchFamily="2" charset="2"/>
              </a:rPr>
              <a:t>…….., </a:t>
            </a:r>
            <a:r>
              <a:rPr lang="it-IT" dirty="0">
                <a:highlight>
                  <a:srgbClr val="FFFF00"/>
                </a:highlight>
                <a:sym typeface="Wingdings" pitchFamily="2" charset="2"/>
              </a:rPr>
              <a:t>In realtà la potenza immessa in rete inquadrata in modo olistico</a:t>
            </a:r>
          </a:p>
          <a:p>
            <a:pPr>
              <a:lnSpc>
                <a:spcPct val="170000"/>
              </a:lnSpc>
            </a:pPr>
            <a:endParaRPr lang="it-IT" dirty="0">
              <a:highlight>
                <a:srgbClr val="FFFF00"/>
              </a:highlight>
            </a:endParaRPr>
          </a:p>
        </p:txBody>
      </p:sp>
      <p:pic>
        <p:nvPicPr>
          <p:cNvPr id="4" name="Picture 7" descr="Nuclear Fusion">
            <a:extLst>
              <a:ext uri="{FF2B5EF4-FFF2-40B4-BE49-F238E27FC236}">
                <a16:creationId xmlns:a16="http://schemas.microsoft.com/office/drawing/2014/main" id="{024D55B6-073B-B69C-2F8F-C3C79FAF8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9957" y="331066"/>
            <a:ext cx="2627663" cy="213078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3674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EED748-BB97-062A-CD38-AC9DBA91D6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616"/>
            <a:ext cx="10515600" cy="673407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r>
              <a:rPr lang="it-IT" sz="3600" dirty="0"/>
              <a:t>Stato della fusione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FA0AAD0-F0A0-41A0-E650-3A67605A4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31" y="732023"/>
            <a:ext cx="11910365" cy="606736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it-IT" dirty="0"/>
              <a:t>Macchine con supporto europeo</a:t>
            </a:r>
          </a:p>
          <a:p>
            <a:r>
              <a:rPr lang="it-IT" sz="2100" dirty="0"/>
              <a:t>Il Jet è stato il faro della ricerca europea</a:t>
            </a:r>
          </a:p>
          <a:p>
            <a:pPr>
              <a:lnSpc>
                <a:spcPct val="120000"/>
              </a:lnSpc>
            </a:pPr>
            <a:r>
              <a:rPr lang="it-IT" sz="2000" dirty="0"/>
              <a:t>ITER nel 2006 annunciato primo plasma </a:t>
            </a:r>
            <a:r>
              <a:rPr lang="it-IT" sz="2000" dirty="0">
                <a:highlight>
                  <a:srgbClr val="FF0000"/>
                </a:highlight>
              </a:rPr>
              <a:t>nel 2016 </a:t>
            </a:r>
            <a:r>
              <a:rPr lang="it-IT" sz="900" dirty="0"/>
              <a:t>https://</a:t>
            </a:r>
            <a:r>
              <a:rPr lang="it-IT" sz="900" dirty="0" err="1"/>
              <a:t>news.newenergytimes.net</a:t>
            </a:r>
            <a:r>
              <a:rPr lang="it-IT" sz="900" dirty="0"/>
              <a:t>/2021/10/26/iter-timeline-delayed-again-first-experiments-most-likely-in-2031</a:t>
            </a:r>
            <a:r>
              <a:rPr lang="it-IT" sz="1000" dirty="0"/>
              <a:t>/</a:t>
            </a:r>
            <a:r>
              <a:rPr lang="it-IT" sz="2000" dirty="0"/>
              <a:t>, in ritardo di 20 anni previsione 2035, </a:t>
            </a:r>
            <a:r>
              <a:rPr lang="it-IT" sz="2000" dirty="0">
                <a:highlight>
                  <a:srgbClr val="FFFF00"/>
                </a:highlight>
              </a:rPr>
              <a:t>DT speriamo 2042-2044</a:t>
            </a:r>
          </a:p>
          <a:p>
            <a:r>
              <a:rPr lang="it-IT" sz="2000" dirty="0"/>
              <a:t>DTT , nel 2020 annunciato primo plasma 2025, in ritardo di 7 anni, 2032. </a:t>
            </a:r>
            <a:r>
              <a:rPr lang="it-IT" sz="2000" dirty="0">
                <a:highlight>
                  <a:srgbClr val="00FF00"/>
                </a:highlight>
              </a:rPr>
              <a:t>Full power anni ’40</a:t>
            </a:r>
            <a:r>
              <a:rPr lang="it-IT" sz="2000" dirty="0"/>
              <a:t>, </a:t>
            </a:r>
            <a:r>
              <a:rPr lang="it-IT" sz="2000" dirty="0">
                <a:highlight>
                  <a:srgbClr val="FF0000"/>
                </a:highlight>
              </a:rPr>
              <a:t>no DT, </a:t>
            </a:r>
            <a:r>
              <a:rPr lang="it-IT" sz="2000" dirty="0"/>
              <a:t>indispensabile NBI, indispensabili 45 MW</a:t>
            </a:r>
          </a:p>
          <a:p>
            <a:r>
              <a:rPr lang="it-IT" sz="2000" dirty="0"/>
              <a:t>JT60-SA in ritardo di circa 10 anni, scarica politica 2023, ancora in fase di sistemazione, annunciata prima campagna sperimentale per fine 2026, </a:t>
            </a:r>
            <a:r>
              <a:rPr lang="it-IT" sz="2000" dirty="0">
                <a:highlight>
                  <a:srgbClr val="FF0000"/>
                </a:highlight>
              </a:rPr>
              <a:t>no DT. </a:t>
            </a:r>
            <a:r>
              <a:rPr lang="it-IT" sz="2000" dirty="0"/>
              <a:t>Riparazioni con probabilità di successo non totale</a:t>
            </a:r>
          </a:p>
          <a:p>
            <a:r>
              <a:rPr lang="it-IT" sz="2000" dirty="0"/>
              <a:t>RFX in ritardo indefinito, ferma da molti anni</a:t>
            </a:r>
          </a:p>
          <a:p>
            <a:r>
              <a:rPr lang="it-IT" sz="2000" dirty="0"/>
              <a:t>L’Europa manifesta la sua crisi culturale anche nella fusione</a:t>
            </a:r>
          </a:p>
          <a:p>
            <a:endParaRPr lang="it-IT" sz="2000" dirty="0"/>
          </a:p>
          <a:p>
            <a:pPr marL="0" indent="0">
              <a:buNone/>
            </a:pPr>
            <a:r>
              <a:rPr lang="it-IT" sz="2000" dirty="0"/>
              <a:t>Cina e USA entrano in competizione diretta anche su questo campo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FFE948"/>
                </a:solidFill>
              </a:rPr>
              <a:t>USA </a:t>
            </a:r>
          </a:p>
          <a:p>
            <a:r>
              <a:rPr lang="it-IT" sz="2000" dirty="0"/>
              <a:t>SPARC (</a:t>
            </a:r>
            <a:r>
              <a:rPr lang="it-IT" sz="1400" dirty="0" err="1"/>
              <a:t>Smallest</a:t>
            </a:r>
            <a:r>
              <a:rPr lang="it-IT" sz="1400" dirty="0"/>
              <a:t> </a:t>
            </a:r>
            <a:r>
              <a:rPr lang="it-IT" sz="1400" dirty="0" err="1"/>
              <a:t>Possible</a:t>
            </a:r>
            <a:r>
              <a:rPr lang="it-IT" sz="1400" dirty="0"/>
              <a:t> ARC</a:t>
            </a:r>
            <a:r>
              <a:rPr lang="it-IT" sz="1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it-IT" sz="1400" b="0" i="0" u="none" strike="noStrike" dirty="0" err="1">
                <a:solidFill>
                  <a:srgbClr val="001D35"/>
                </a:solidFill>
                <a:effectLst/>
                <a:latin typeface="Google Sans"/>
              </a:rPr>
              <a:t>where</a:t>
            </a:r>
            <a:r>
              <a:rPr lang="it-IT" sz="1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 ARC for </a:t>
            </a:r>
            <a:r>
              <a:rPr lang="it-IT" sz="1400" b="0" i="0" u="none" strike="noStrike" dirty="0" err="1">
                <a:solidFill>
                  <a:srgbClr val="001D35"/>
                </a:solidFill>
                <a:effectLst/>
                <a:latin typeface="Google Sans"/>
              </a:rPr>
              <a:t>Affordable</a:t>
            </a:r>
            <a:r>
              <a:rPr lang="it-IT" sz="1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 </a:t>
            </a:r>
            <a:r>
              <a:rPr lang="it-IT" sz="1400" b="0" i="0" u="none" strike="noStrike" dirty="0" err="1">
                <a:solidFill>
                  <a:srgbClr val="001D35"/>
                </a:solidFill>
                <a:effectLst/>
                <a:latin typeface="Google Sans"/>
              </a:rPr>
              <a:t>Robust</a:t>
            </a:r>
            <a:r>
              <a:rPr lang="it-IT" sz="1400" b="0" i="0" u="none" strike="noStrike" dirty="0">
                <a:solidFill>
                  <a:srgbClr val="001D35"/>
                </a:solidFill>
                <a:effectLst/>
                <a:latin typeface="Google Sans"/>
              </a:rPr>
              <a:t>, Compact)</a:t>
            </a:r>
            <a:r>
              <a:rPr lang="it-IT" sz="2000" dirty="0"/>
              <a:t>  rapida costruzione (4 anni), annunciato ritardo di 1, probabilmente 2 anni, </a:t>
            </a:r>
            <a:r>
              <a:rPr lang="it-IT" sz="2000" dirty="0">
                <a:highlight>
                  <a:srgbClr val="00FF00"/>
                </a:highlight>
              </a:rPr>
              <a:t>DT previsto </a:t>
            </a:r>
            <a:r>
              <a:rPr lang="it-IT" sz="2000" dirty="0"/>
              <a:t>ma ancora non programmato, probabile inizio anni ‘30, </a:t>
            </a:r>
            <a:r>
              <a:rPr lang="it-IT" sz="2000" dirty="0" err="1"/>
              <a:t>Q</a:t>
            </a:r>
            <a:r>
              <a:rPr lang="it-IT" sz="2000" dirty="0"/>
              <a:t>&gt;1, teoricamente fino a 11.</a:t>
            </a:r>
          </a:p>
          <a:p>
            <a:pPr marL="0" indent="0">
              <a:buNone/>
            </a:pPr>
            <a:r>
              <a:rPr lang="it-IT" sz="3200" b="1" dirty="0">
                <a:solidFill>
                  <a:srgbClr val="00B050"/>
                </a:solidFill>
              </a:rPr>
              <a:t>CINA</a:t>
            </a:r>
          </a:p>
          <a:p>
            <a:r>
              <a:rPr lang="it-IT" sz="2000" dirty="0"/>
              <a:t>BEST (</a:t>
            </a:r>
            <a:r>
              <a:rPr lang="it-IT" sz="2000" dirty="0" err="1"/>
              <a:t>Burning</a:t>
            </a:r>
            <a:r>
              <a:rPr lang="it-IT" sz="2000" dirty="0"/>
              <a:t> Experiment </a:t>
            </a:r>
            <a:r>
              <a:rPr lang="it-IT" sz="2000" dirty="0" err="1"/>
              <a:t>Superconducting</a:t>
            </a:r>
            <a:r>
              <a:rPr lang="it-IT" sz="2000" dirty="0"/>
              <a:t> Tokamak) in rapidissima costruzione previsto entrata in funzione  novembre 2027, </a:t>
            </a:r>
            <a:r>
              <a:rPr lang="it-IT" sz="2000" dirty="0">
                <a:highlight>
                  <a:srgbClr val="00FF00"/>
                </a:highlight>
              </a:rPr>
              <a:t>DT </a:t>
            </a:r>
            <a:r>
              <a:rPr lang="it-IT" sz="2000" dirty="0" err="1">
                <a:highlight>
                  <a:srgbClr val="00FF00"/>
                </a:highlight>
              </a:rPr>
              <a:t>early</a:t>
            </a:r>
            <a:r>
              <a:rPr lang="it-IT" sz="2000" dirty="0">
                <a:highlight>
                  <a:srgbClr val="00FF00"/>
                </a:highlight>
              </a:rPr>
              <a:t> ’30,  </a:t>
            </a:r>
            <a:r>
              <a:rPr lang="it-IT" sz="2000" dirty="0" err="1">
                <a:highlight>
                  <a:srgbClr val="00FF00"/>
                </a:highlight>
              </a:rPr>
              <a:t>Q</a:t>
            </a:r>
            <a:r>
              <a:rPr lang="it-IT" sz="2000" dirty="0">
                <a:highlight>
                  <a:srgbClr val="00FF00"/>
                </a:highlight>
              </a:rPr>
              <a:t>=5 </a:t>
            </a:r>
          </a:p>
          <a:p>
            <a:r>
              <a:rPr lang="it-IT" sz="2400" b="1" dirty="0"/>
              <a:t>La corsa fra Cina e USA vede in forte ritardo l’Europa</a:t>
            </a:r>
          </a:p>
          <a:p>
            <a:pPr marL="0" indent="0">
              <a:buNone/>
            </a:pPr>
            <a:r>
              <a:rPr lang="it-IT" sz="2400" b="1" dirty="0">
                <a:solidFill>
                  <a:srgbClr val="7030A0"/>
                </a:solidFill>
              </a:rPr>
              <a:t>Per l’inerziale USA molto avanti, </a:t>
            </a:r>
            <a:r>
              <a:rPr lang="it-IT" sz="1900" b="1" dirty="0"/>
              <a:t>almeno noi abbiamo il vecchio ABC</a:t>
            </a:r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400" b="1" dirty="0"/>
          </a:p>
          <a:p>
            <a:endParaRPr lang="it-IT" sz="2000" dirty="0">
              <a:highlight>
                <a:srgbClr val="00FF00"/>
              </a:highlight>
            </a:endParaRPr>
          </a:p>
          <a:p>
            <a:endParaRPr lang="it-IT" sz="2000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452709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8C2B65CC-9DE4-8D95-3832-432F8A376659}"/>
              </a:ext>
            </a:extLst>
          </p:cNvPr>
          <p:cNvSpPr txBox="1"/>
          <p:nvPr/>
        </p:nvSpPr>
        <p:spPr>
          <a:xfrm>
            <a:off x="3073940" y="0"/>
            <a:ext cx="5797686" cy="646331"/>
          </a:xfrm>
          <a:prstGeom prst="rect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it-IT" sz="3600" dirty="0"/>
              <a:t>La macchina europea JET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FC39585-5B45-3AFE-E590-166109D1C0B0}"/>
              </a:ext>
            </a:extLst>
          </p:cNvPr>
          <p:cNvSpPr txBox="1"/>
          <p:nvPr/>
        </p:nvSpPr>
        <p:spPr>
          <a:xfrm>
            <a:off x="348458" y="646331"/>
            <a:ext cx="114950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Ha consentito all’Europa di mantenere la leadership sulla fusione per 40 anni, persa poi a causa dei ritardi di 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Costruita in tempi accettabili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Funzionato per 40 anni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Accolto scienziati da tutti i team, la divisione PLAS ha sempre incoraggiato la partecipazione alle attività della macchina;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 Contributo Enea sia con partecipazione e coordinamento campagne sperimentali, diagnostiche, che con ricercatori in in distacco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team sperimentale di alto livello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Prodotto ottimi risultati, molto utili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Gli esperimenti </a:t>
            </a:r>
            <a:r>
              <a:rPr lang="it-IT" sz="1600" dirty="0">
                <a:highlight>
                  <a:srgbClr val="FF00FF"/>
                </a:highlight>
              </a:rPr>
              <a:t>sono un successo</a:t>
            </a:r>
            <a:r>
              <a:rPr lang="it-IT" sz="1600" dirty="0"/>
              <a:t> </a:t>
            </a:r>
            <a:r>
              <a:rPr lang="it-IT" sz="1600" dirty="0">
                <a:highlight>
                  <a:srgbClr val="00FF00"/>
                </a:highlight>
              </a:rPr>
              <a:t>se producono risultati</a:t>
            </a:r>
            <a:r>
              <a:rPr lang="it-IT" sz="1600" dirty="0"/>
              <a:t>, sia che questi siano in accordo con le aspettative </a:t>
            </a:r>
          </a:p>
          <a:p>
            <a:r>
              <a:rPr lang="it-IT" sz="1600" dirty="0"/>
              <a:t>che in contrasto, ma anche in chiave opaca, producendo ulteriori interrogativi; </a:t>
            </a:r>
            <a:r>
              <a:rPr lang="it-IT" sz="1600" b="1" u="sng" dirty="0"/>
              <a:t>questo è il percorso della Conoscenza</a:t>
            </a:r>
            <a:r>
              <a:rPr lang="it-IT" sz="1600" dirty="0"/>
              <a:t>; </a:t>
            </a:r>
          </a:p>
          <a:p>
            <a:r>
              <a:rPr lang="it-IT" sz="1600" dirty="0"/>
              <a:t>sono un fallimento se non producono risultati.  </a:t>
            </a:r>
          </a:p>
          <a:p>
            <a:r>
              <a:rPr lang="it-IT" sz="1600" dirty="0"/>
              <a:t>Se i risultati si distorcono secondo il piacere delle lobby del momento diventano una sconfitta per la comunità scientifica</a:t>
            </a:r>
          </a:p>
          <a:p>
            <a:endParaRPr lang="it-IT" sz="1600" dirty="0"/>
          </a:p>
          <a:p>
            <a:r>
              <a:rPr lang="it-IT" sz="1600" dirty="0"/>
              <a:t>Accendere un piccolo sole è difficile, molto difficile, ma può essere di grande sollievo per l’umanità: se mai l’energia </a:t>
            </a:r>
          </a:p>
          <a:p>
            <a:r>
              <a:rPr lang="it-IT" sz="1600" dirty="0"/>
              <a:t>dovesse scarseggiare un giorno gli uomini si distruggeranno per averne il controllo. </a:t>
            </a:r>
          </a:p>
          <a:p>
            <a:r>
              <a:rPr lang="it-IT" sz="3200" dirty="0"/>
              <a:t>Cerchiamo di prevenire questo momento.</a:t>
            </a:r>
          </a:p>
        </p:txBody>
      </p:sp>
    </p:spTree>
    <p:extLst>
      <p:ext uri="{BB962C8B-B14F-4D97-AF65-F5344CB8AC3E}">
        <p14:creationId xmlns:p14="http://schemas.microsoft.com/office/powerpoint/2010/main" val="8111329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79C567-0CCF-2286-4A46-0CAC3B4DE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9900" y="0"/>
            <a:ext cx="10515600" cy="1325563"/>
          </a:xfrm>
        </p:spPr>
        <p:txBody>
          <a:bodyPr/>
          <a:lstStyle/>
          <a:p>
            <a:r>
              <a:rPr lang="it-IT" dirty="0"/>
              <a:t>Le campagne sperimentali con trizio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66338ED-93F5-307F-E9CD-C0D055CA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494" y="1101969"/>
            <a:ext cx="11840901" cy="45027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Due macchine a fusione hanno ad oggi immesso trizio all’interno del Tokamak, </a:t>
            </a:r>
          </a:p>
          <a:p>
            <a:pPr>
              <a:lnSpc>
                <a:spcPct val="150000"/>
              </a:lnSpc>
              <a:buNone/>
            </a:pP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TFTR (USA) e JET (UK) entrambe con l’obiettivo di raggiungere </a:t>
            </a:r>
            <a:r>
              <a:rPr lang="it-IT" sz="18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=1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prima ha effettuato una campagna di misure nel</a:t>
            </a:r>
            <a:r>
              <a:rPr lang="it-IT" sz="22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22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1994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ha prodotto 10.7 MW di fusione a fronte di un input di 39.5 MW, con </a:t>
            </a:r>
            <a:r>
              <a:rPr lang="it-IT" sz="18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baseline="-250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sci</a:t>
            </a:r>
            <a:r>
              <a:rPr lang="it-IT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=0.27</a:t>
            </a:r>
          </a:p>
          <a:p>
            <a:pPr>
              <a:lnSpc>
                <a:spcPct val="150000"/>
              </a:lnSpc>
              <a:buNone/>
            </a:pPr>
            <a:r>
              <a:rPr lang="it-IT" sz="18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https://minds.wisconsin.edu/bitstream/handle/1793/10484/file_1.pdf?sequence=1&amp;isAllowed=y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Jet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ha effettuato tre campagne: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DTE1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nel</a:t>
            </a:r>
            <a:r>
              <a:rPr lang="it-IT" sz="22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1997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DTE2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nel </a:t>
            </a:r>
            <a:r>
              <a:rPr lang="it-IT" sz="22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2021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entrambe indirizzate anche alla ricerca delle massime performances, e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DTE3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nel </a:t>
            </a:r>
            <a:r>
              <a:rPr lang="it-IT" sz="2200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2023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indirizzata principalmente su studi specifici quali materiali, confinamento, ma che ha anche ottenuto la migliore prestazione in termini di energia prodotta.</a:t>
            </a:r>
          </a:p>
          <a:p>
            <a:pPr>
              <a:lnSpc>
                <a:spcPct val="150000"/>
              </a:lnSpc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il </a:t>
            </a:r>
            <a:r>
              <a:rPr lang="it-IT" sz="18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Jet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è interessante il confronto fra i risultati ottenuti nelle campagne DTE1 e DTE2 del </a:t>
            </a:r>
            <a:r>
              <a:rPr lang="it-IT" sz="18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1997 e del 2021,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 spari che avevano fra gli obiettivi anche quello di ottenere dalla macchina le massime performance possibili.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4EBB7B8-147F-EF61-0A25-A8575A1800D9}"/>
              </a:ext>
            </a:extLst>
          </p:cNvPr>
          <p:cNvSpPr txBox="1"/>
          <p:nvPr/>
        </p:nvSpPr>
        <p:spPr>
          <a:xfrm>
            <a:off x="231494" y="5876021"/>
            <a:ext cx="118409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 </a:t>
            </a:r>
            <a:r>
              <a:rPr lang="it-IT" sz="12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Tokamak Fusion Test </a:t>
            </a:r>
            <a:r>
              <a:rPr lang="it-IT" sz="1200" b="1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Reactor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</a:t>
            </a:r>
            <a:r>
              <a:rPr lang="it-IT" sz="1200" b="1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TFTR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was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an 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experimental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200" b="0" i="0" u="none" strike="noStrike" dirty="0">
                <a:effectLst/>
                <a:latin typeface="Arial" panose="020B0604020202020204" pitchFamily="34" charset="0"/>
                <a:hlinkClick r:id="rId3" tooltip="Tokamak"/>
              </a:rPr>
              <a:t>tokamak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built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at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sz="1200" b="0" i="0" u="none" strike="noStrike" dirty="0">
                <a:effectLst/>
                <a:latin typeface="Arial" panose="020B0604020202020204" pitchFamily="34" charset="0"/>
                <a:hlinkClick r:id="rId4" tooltip="Princeton Plasma Physics Laboratory"/>
              </a:rPr>
              <a:t>Princeton Plasma Physics Laboratory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(PPPL) circa 1980 and 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entering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service in 1982. </a:t>
            </a:r>
            <a:r>
              <a:rPr lang="it-IT" sz="1200" b="0" i="0" u="none" strike="noStrike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Shut</a:t>
            </a:r>
            <a:r>
              <a:rPr lang="it-IT" sz="1200" b="0" i="0" u="none" strike="noStrike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 down in 1997</a:t>
            </a:r>
          </a:p>
          <a:p>
            <a:r>
              <a:rPr lang="it-IT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JET (Joint </a:t>
            </a:r>
            <a:r>
              <a:rPr lang="it-IT" sz="12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Europena</a:t>
            </a:r>
            <a:r>
              <a:rPr lang="it-IT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200" b="1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Torus</a:t>
            </a:r>
            <a:r>
              <a:rPr lang="it-IT" sz="12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it-IT" sz="12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progettato negli anni ’70 e realizzato a Culham (UK)  ha iniziato a funzionare nel 1983. Da allora ha avuto diversi corposi aggiornamenti. Ha terminato la sua attività nel 2023</a:t>
            </a:r>
            <a:endParaRPr lang="it-IT" sz="1200" b="0" i="0" u="none" strike="noStrike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94214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1E6E6E-5D03-22B8-94AF-CAD5F4C62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58" y="8333"/>
            <a:ext cx="10515600" cy="1325563"/>
          </a:xfrm>
        </p:spPr>
        <p:txBody>
          <a:bodyPr/>
          <a:lstStyle/>
          <a:p>
            <a:r>
              <a:rPr kumimoji="0" lang="it-IT" altLang="it-IT" sz="4400" b="0" i="0" u="none" strike="noStrike" cap="none" normalizeH="0" baseline="0" dirty="0">
                <a:ln>
                  <a:noFill/>
                </a:ln>
                <a:solidFill>
                  <a:srgbClr val="0F4761"/>
                </a:solidFill>
                <a:effectLst/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Campagna DTE1, 1997</a:t>
            </a:r>
            <a:endParaRPr lang="it-IT" dirty="0"/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98B843E5-771D-4C69-8705-83CCFFEF1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019" y="1366994"/>
            <a:ext cx="10515600" cy="1205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228528" rIns="91440" bIns="50784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 seguito è mostrata la figura 1 riportata sull’articolo scientifico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https://iopscience.iop.org/article/10.1088/1741-4326/ad3e16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primo autore Costanza Maggi</a:t>
            </a:r>
            <a:r>
              <a:rPr kumimoji="0" lang="it-IT" altLang="it-IT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la voce ufficiale del team sperimentale del JET. 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Tutte le successive informazioni sono tratte dal suddetto articolo.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49" name="Immagine 2" descr="Immagine che contiene testo, linea, Diagramma, Carattere&#10;&#10;Il contenuto generato dall'IA potrebbe non essere corretto.">
            <a:extLst>
              <a:ext uri="{FF2B5EF4-FFF2-40B4-BE49-F238E27FC236}">
                <a16:creationId xmlns:a16="http://schemas.microsoft.com/office/drawing/2014/main" id="{360086AF-E49C-004A-90E3-38C5CEF0E3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8" y="2410659"/>
            <a:ext cx="4934241" cy="4169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E6460CB-C692-B2DF-347E-F8A3F02FAB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1973" y="2234506"/>
            <a:ext cx="6898511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</a:t>
            </a:r>
            <a:r>
              <a:rPr kumimoji="0" lang="it-IT" altLang="it-IT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 migliori scariche ottenute in DTE1: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primo picco traccia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grigia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 16 MW di potenza di fusione (campagna 1997) si ottiene in un regime privo di interesse reattoristico (hot Ion mode) con gli ioni più caldi degli elettroni; ma siccome in un reattore sono gli elettroni che riscaldano gli ioni questo regime non è di interesse, perdipiù in un regime fortemente transitorio (circa 100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ms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Corrisponde al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più alto mai ottenuto su un Tokamak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=0.68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Evidentemente è un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breve transiente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secondo risultato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traccia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grigia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ottenuto in DTE1 (1997) corrisponde ad un regime definito stazionario 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kumimoji="0" lang="it-IT" altLang="it-IT" sz="16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ELMy</a:t>
            </a: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H-Mode), 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realtà la scarica viene terminata volontariamente a causa del manifestarsi dell’inizio della formazione di un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GiantELM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(Edge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Localized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Mode), una piccola 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disruzione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Pertanto, non è definibile come stazionario, ma un regime nel quale si sviluppano fenomeni potenzialmente dannosi i</a:t>
            </a:r>
            <a:r>
              <a:rPr kumimoji="0" lang="it-IT" altLang="it-IT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ncompatibili con le modalità di funzionamento di un reattore, o anche di ITER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sz="12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E2430AB-0242-BCE7-40C8-01C1B58025D2}"/>
              </a:ext>
            </a:extLst>
          </p:cNvPr>
          <p:cNvSpPr txBox="1"/>
          <p:nvPr/>
        </p:nvSpPr>
        <p:spPr>
          <a:xfrm>
            <a:off x="5126461" y="6090644"/>
            <a:ext cx="60998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queste condizioni si ottiene un </a:t>
            </a:r>
            <a:r>
              <a:rPr lang="it-IT" sz="18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=0.25, praticamente lo stesso valore del TFTR.</a:t>
            </a:r>
          </a:p>
        </p:txBody>
      </p:sp>
    </p:spTree>
    <p:extLst>
      <p:ext uri="{BB962C8B-B14F-4D97-AF65-F5344CB8AC3E}">
        <p14:creationId xmlns:p14="http://schemas.microsoft.com/office/powerpoint/2010/main" val="3809019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87C214C5-0651-6C46-A5E5-631847CA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9540" y="0"/>
            <a:ext cx="6283675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CA52101D-5A0F-F164-A25E-7C5EA8256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5420" y="1336413"/>
            <a:ext cx="4036287" cy="215239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it-IT" altLang="it-IT" sz="3600" b="1" dirty="0" err="1">
                <a:solidFill>
                  <a:srgbClr val="FF0000"/>
                </a:solidFill>
              </a:rPr>
              <a:t>Nucleosintesi</a:t>
            </a:r>
            <a:br>
              <a:rPr lang="it-IT" altLang="it-IT" sz="3600" b="1" dirty="0">
                <a:solidFill>
                  <a:srgbClr val="FF0000"/>
                </a:solidFill>
              </a:rPr>
            </a:br>
            <a:r>
              <a:rPr lang="it-IT" altLang="it-IT" sz="3600" b="1" dirty="0">
                <a:solidFill>
                  <a:srgbClr val="FF0000"/>
                </a:solidFill>
              </a:rPr>
              <a:t>	</a:t>
            </a:r>
            <a:r>
              <a:rPr lang="it-IT" altLang="it-IT" sz="3600" b="1" dirty="0">
                <a:solidFill>
                  <a:srgbClr val="FF0000"/>
                </a:solidFill>
                <a:latin typeface="Blackadder ITC" panose="020F0502020204030204" pitchFamily="34" charset="0"/>
                <a:cs typeface="Blackadder ITC" panose="020F0502020204030204" pitchFamily="34" charset="0"/>
              </a:rPr>
              <a:t>primordiale</a:t>
            </a:r>
            <a:br>
              <a:rPr lang="it-IT" altLang="it-IT" sz="3600" b="1" dirty="0">
                <a:solidFill>
                  <a:srgbClr val="FF0000"/>
                </a:solidFill>
                <a:latin typeface="Blackadder ITC" panose="020F0502020204030204" pitchFamily="34" charset="0"/>
                <a:cs typeface="Blackadder ITC" panose="020F0502020204030204" pitchFamily="34" charset="0"/>
              </a:rPr>
            </a:br>
            <a:r>
              <a:rPr lang="it-IT" altLang="it-IT" sz="3600" b="1" dirty="0">
                <a:solidFill>
                  <a:srgbClr val="FF0000"/>
                </a:solidFill>
                <a:latin typeface="Blackadder ITC" panose="020F0502020204030204" pitchFamily="34" charset="0"/>
                <a:cs typeface="Blackadder ITC" panose="020F0502020204030204" pitchFamily="34" charset="0"/>
              </a:rPr>
              <a:t>	evoluzione stellare</a:t>
            </a:r>
            <a:br>
              <a:rPr lang="it-IT" altLang="it-IT" sz="3600" b="1" dirty="0">
                <a:solidFill>
                  <a:srgbClr val="FF0000"/>
                </a:solidFill>
              </a:rPr>
            </a:br>
            <a:endParaRPr lang="it-IT" altLang="it-IT" sz="3600" b="1" dirty="0">
              <a:solidFill>
                <a:srgbClr val="FF0000"/>
              </a:solidFill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82E1CCA-BAFD-6F0D-5EB6-35F6FB721D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056" y="1077676"/>
            <a:ext cx="3289000" cy="480061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73ABE0-2DE5-247E-0D91-C8C7CEB0F8A4}"/>
              </a:ext>
            </a:extLst>
          </p:cNvPr>
          <p:cNvSpPr txBox="1"/>
          <p:nvPr/>
        </p:nvSpPr>
        <p:spPr>
          <a:xfrm>
            <a:off x="0" y="211703"/>
            <a:ext cx="53824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highlight>
                  <a:srgbClr val="00FF00"/>
                </a:highlight>
              </a:rPr>
              <a:t>La fusione è l’origine di tutto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39CD6EE-0992-2991-5A9C-98D8AE6D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1237" y="4705604"/>
            <a:ext cx="3119480" cy="215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53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9B4FB6-11D7-10EC-89EF-891B2526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kern="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Campagna DTE2, 2021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F7A0C5-E534-5488-59FA-020B8ADB0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06266"/>
            <a:ext cx="10515600" cy="300570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Nella nuova campagna, effettuata a 24 anni di distanza, dopo profende modifiche tecnologiche, 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nuovo divertore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Nuovo materiale di prima parete (ITER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relevant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da carbonio a tungsteno berillio) 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otenziamento dei sistemi di riscaldamento addizionale passati da 25 a 40 MW.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Estensivamente </a:t>
            </a:r>
            <a:r>
              <a:rPr lang="it-IT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remotizzato</a:t>
            </a: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(remote </a:t>
            </a:r>
            <a:r>
              <a:rPr lang="it-IT" sz="1800" dirty="0" err="1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handling</a:t>
            </a: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system)</a:t>
            </a:r>
          </a:p>
          <a:p>
            <a:pPr>
              <a:lnSpc>
                <a:spcPct val="120000"/>
              </a:lnSpc>
            </a:pP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Continui aggiornamenti (</a:t>
            </a:r>
            <a:r>
              <a:rPr lang="it-IT" sz="1800" dirty="0">
                <a:latin typeface="Aptos" panose="020B0004020202020204" pitchFamily="34" charset="0"/>
                <a:cs typeface="Times New Roman" panose="02020603050405020304" pitchFamily="18" charset="0"/>
              </a:rPr>
              <a:t>€1.6 </a:t>
            </a:r>
            <a:r>
              <a:rPr lang="it-IT" sz="1800" dirty="0" err="1">
                <a:latin typeface="Aptos" panose="020B0004020202020204" pitchFamily="34" charset="0"/>
                <a:cs typeface="Times New Roman" panose="02020603050405020304" pitchFamily="18" charset="0"/>
              </a:rPr>
              <a:t>billion</a:t>
            </a:r>
            <a:r>
              <a:rPr lang="it-IT" sz="1800" dirty="0">
                <a:latin typeface="Aptos" panose="020B0004020202020204" pitchFamily="34" charset="0"/>
                <a:cs typeface="Times New Roman" panose="02020603050405020304" pitchFamily="18" charset="0"/>
              </a:rPr>
              <a:t> for the </a:t>
            </a:r>
            <a:r>
              <a:rPr lang="it-IT" sz="1800" dirty="0" err="1">
                <a:latin typeface="Aptos" panose="020B0004020202020204" pitchFamily="34" charset="0"/>
                <a:cs typeface="Times New Roman" panose="02020603050405020304" pitchFamily="18" charset="0"/>
              </a:rPr>
              <a:t>period</a:t>
            </a:r>
            <a:r>
              <a:rPr lang="it-IT" sz="1800" dirty="0">
                <a:latin typeface="Aptos" panose="020B0004020202020204" pitchFamily="34" charset="0"/>
                <a:cs typeface="Times New Roman" panose="02020603050405020304" pitchFamily="18" charset="0"/>
              </a:rPr>
              <a:t> 2014-2018)</a:t>
            </a:r>
          </a:p>
        </p:txBody>
      </p:sp>
    </p:spTree>
    <p:extLst>
      <p:ext uri="{BB962C8B-B14F-4D97-AF65-F5344CB8AC3E}">
        <p14:creationId xmlns:p14="http://schemas.microsoft.com/office/powerpoint/2010/main" val="199384347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CC3FFB-CDD3-8CE1-484A-EE41BCE96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03918"/>
          </a:xfrm>
        </p:spPr>
        <p:txBody>
          <a:bodyPr>
            <a:normAutofit/>
          </a:bodyPr>
          <a:lstStyle/>
          <a:p>
            <a:r>
              <a:rPr lang="it-IT" sz="3200" dirty="0"/>
              <a:t>Confronto campagne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66EC00FB-1D5F-9802-9474-9065BF197C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895880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1025" name="Immagine 1" descr="Immagine che contiene testo, Carattere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2D553E33-66DB-FE30-001E-E32FBFB91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16" y="1388963"/>
            <a:ext cx="4587028" cy="4595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6292EECD-D3D5-B711-F7F6-5D0D0767D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2784" y="1029840"/>
            <a:ext cx="610101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</a:rPr>
              <a:t>Questo è il grafico riportato sul sito di ITER (</a:t>
            </a: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https://www.iter.org/node/20687/jet-makes-history-again</a:t>
            </a: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</a:rPr>
              <a:t>), la didascalia è: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The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results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confirm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sustained</a:t>
            </a:r>
            <a:r>
              <a:rPr lang="it-IT" altLang="it-IT" b="1" i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high-fusion energy 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production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achievable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using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the D-T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fuel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mix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planned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on ITER and future devices.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They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also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show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that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the fusion community </a:t>
            </a:r>
            <a:r>
              <a:rPr lang="it-IT" altLang="it-IT" b="1" i="1" dirty="0" err="1">
                <a:solidFill>
                  <a:srgbClr val="7030A0"/>
                </a:solidFill>
                <a:highlight>
                  <a:srgbClr val="00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has</a:t>
            </a:r>
            <a:r>
              <a:rPr lang="it-IT" altLang="it-IT" b="1" i="1" dirty="0">
                <a:solidFill>
                  <a:srgbClr val="7030A0"/>
                </a:solidFill>
                <a:highlight>
                  <a:srgbClr val="00FF00"/>
                </a:highlight>
                <a:latin typeface="Aptos" panose="020B0004020202020204" pitchFamily="34" charset="0"/>
                <a:cs typeface="Times New Roman" panose="02020603050405020304" pitchFamily="18" charset="0"/>
              </a:rPr>
              <a:t> the capability 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to model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what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will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happen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 in a fusion </a:t>
            </a:r>
            <a:r>
              <a:rPr lang="it-IT" altLang="it-IT" b="1" i="1" dirty="0" err="1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reactor</a:t>
            </a:r>
            <a:r>
              <a:rPr lang="it-IT" altLang="it-IT" b="1" i="1" dirty="0">
                <a:solidFill>
                  <a:srgbClr val="7030A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. (UKAEA)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it-IT" altLang="it-IT" dirty="0"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</a:rPr>
              <a:t>il grafico riporta il confronto tra energia prodotta nella migliore scarica del 1997 DTE1 e la migliore del 2021, DTE2: 22 e 59 MJ, rispettivamente in 6 e 7 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</a:rPr>
              <a:t>E’ evidente che la curva relativa alla campagna recente, quella rossa, </a:t>
            </a:r>
            <a:r>
              <a:rPr lang="it-IT" altLang="it-IT" b="1" dirty="0">
                <a:latin typeface="Aptos" panose="020B0004020202020204" pitchFamily="34" charset="0"/>
                <a:cs typeface="Times New Roman" panose="02020603050405020304" pitchFamily="18" charset="0"/>
              </a:rPr>
              <a:t>mostra esattamente il contrario di quanto riportato nella didascalia,</a:t>
            </a:r>
            <a:r>
              <a:rPr lang="it-IT" altLang="it-IT" dirty="0">
                <a:latin typeface="Aptos" panose="020B0004020202020204" pitchFamily="34" charset="0"/>
                <a:cs typeface="Times New Roman" panose="02020603050405020304" pitchFamily="18" charset="0"/>
              </a:rPr>
              <a:t> la potenza di fusione </a:t>
            </a:r>
            <a:r>
              <a:rPr lang="it-IT" altLang="it-IT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decresce durante la </a:t>
            </a:r>
            <a:r>
              <a:rPr lang="it-IT" b="1" dirty="0">
                <a:solidFill>
                  <a:srgbClr val="FF0000"/>
                </a:solidFill>
                <a:latin typeface="Aptos" panose="020B0004020202020204" pitchFamily="34" charset="0"/>
                <a:cs typeface="Times New Roman" panose="02020603050405020304" pitchFamily="18" charset="0"/>
              </a:rPr>
              <a:t>scarica ovvero il p</a:t>
            </a:r>
            <a:r>
              <a:rPr lang="it-IT" sz="1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lasma </a:t>
            </a:r>
            <a:r>
              <a:rPr lang="it-IT" sz="1800" b="1" dirty="0">
                <a:solidFill>
                  <a:srgbClr val="FF0000"/>
                </a:solidFill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tende ad accendersi,</a:t>
            </a:r>
            <a:r>
              <a:rPr lang="it-IT" sz="1800" b="1" dirty="0">
                <a:solidFill>
                  <a:srgbClr val="FF0000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 più energia si mette dentro più diminuisce la potenza da fusione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16141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7BA101A-17CA-F30C-75F1-22556E6EC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98" y="0"/>
            <a:ext cx="5008320" cy="717630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18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Base line scenario 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 quello che se applicato su ITER si pensa di avrà in DT un </a:t>
            </a:r>
            <a:r>
              <a:rPr lang="it-IT" sz="14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=10, le massime prestazioni. </a:t>
            </a:r>
          </a:p>
          <a:p>
            <a:pPr>
              <a:buNone/>
            </a:pP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Purtroppo, </a:t>
            </a:r>
            <a:r>
              <a:rPr lang="it-IT" sz="14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non si riesce al JET ad ottenere un regime stazionario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come si vede dalla traccia della potenza di fusione (DT fusion power), che raggiunge il valore massimo di potenza da fusione dopo circa due secondi, per poi </a:t>
            </a:r>
            <a:r>
              <a:rPr lang="it-IT" sz="140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iniziare a calare.</a:t>
            </a:r>
            <a:endParaRPr lang="it-IT" sz="1400" dirty="0">
              <a:effectLst/>
              <a:highlight>
                <a:srgbClr val="00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picco di potenza è di 8.3MW, a fronte di 34 MW in ingresso, ovvero </a:t>
            </a:r>
            <a:r>
              <a:rPr lang="it-IT" sz="1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ancora </a:t>
            </a:r>
            <a:r>
              <a:rPr lang="it-IT" sz="1400" b="1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4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=0.25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ma perdipiù in condizioni palesemente non stazionarie, e con un plasma che pur in presenza di un input di potenza costante diminuisce nel tempo la potenza di fusione prodotta.</a:t>
            </a:r>
            <a:endParaRPr lang="it-IT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Questo è dovuto al ristagno di impurezze ad alto </a:t>
            </a:r>
            <a:r>
              <a:rPr lang="it-IT" sz="14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tungsteno, all’intero del plasma che fanno aumentare notevolmente la “bulk </a:t>
            </a:r>
            <a:r>
              <a:rPr lang="it-IT" sz="14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radiation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(curva nera). </a:t>
            </a:r>
            <a:endParaRPr lang="it-IT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E’ evidente che qualora si aumentasse di più la potenza in input il plasma collasserebbe immediatamente, anche con rischi di danneggiamento della macchina. </a:t>
            </a:r>
            <a:endParaRPr lang="it-IT" sz="14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buNone/>
            </a:pP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Pertanto, questa che è riportata come la migliore scarica ottenuta dal JET nel regime più “</a:t>
            </a:r>
            <a:r>
              <a:rPr lang="it-IT" sz="14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reactor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4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relevant</a:t>
            </a:r>
            <a:r>
              <a:rPr lang="it-IT" sz="14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” possibile, è poco confortante. </a:t>
            </a:r>
          </a:p>
          <a:p>
            <a:pPr>
              <a:lnSpc>
                <a:spcPct val="160000"/>
              </a:lnSpc>
              <a:buNone/>
            </a:pPr>
            <a:r>
              <a:rPr lang="it-IT" sz="16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Lo stesso </a:t>
            </a:r>
            <a:r>
              <a:rPr lang="it-IT" sz="1600" b="1" dirty="0" err="1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600" b="1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 24 anni prima</a:t>
            </a:r>
            <a:r>
              <a:rPr lang="it-IT" sz="16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scarica </a:t>
            </a:r>
            <a:r>
              <a:rPr lang="it-IT" sz="1600" b="1" dirty="0">
                <a:solidFill>
                  <a:srgbClr val="333333"/>
                </a:solidFill>
                <a:effectLst/>
                <a:highlight>
                  <a:srgbClr val="FF00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contaminata da impurezze</a:t>
            </a:r>
            <a:r>
              <a:rPr lang="it-IT" sz="16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1600" b="1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potenza di fusione decrescente</a:t>
            </a:r>
            <a:r>
              <a:rPr lang="it-IT" sz="16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così come le temperature elettronica e ionica. </a:t>
            </a:r>
            <a:endParaRPr lang="it-IT" sz="16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DF60EC0-7964-FD65-4C7C-55AB25C53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718" y="919835"/>
            <a:ext cx="6637991" cy="6058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65DC160-3C39-A124-AC81-FAE16E880C8E}"/>
              </a:ext>
            </a:extLst>
          </p:cNvPr>
          <p:cNvSpPr txBox="1"/>
          <p:nvPr/>
        </p:nvSpPr>
        <p:spPr>
          <a:xfrm>
            <a:off x="4851400" y="0"/>
            <a:ext cx="6959600" cy="1037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Figure 2.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Best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performing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</a:t>
            </a: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 D</a:t>
            </a: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05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JET baseline scenario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pulse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DTE2 (#99948, 3.5 MA/3.35 T, 30 MW NBI, 4 MW ICRH, D-pellet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pacing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). From top to bottom panel: (1) NBI power, bulk plasma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radiation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and ICRH power; (2)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outer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divertor Be II line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intensity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used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as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ELM marker; (3) plasma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stored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energy; (4) D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 fusion power; (5) core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kumimoji="0" lang="it-IT" altLang="it-IT" sz="1050" b="0" i="1" u="none" strike="noStrike" cap="none" normalizeH="0" baseline="-3000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(from ECE)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</a:t>
            </a:r>
            <a:r>
              <a:rPr kumimoji="0" lang="it-IT" altLang="it-IT" sz="1050" b="0" i="1" u="none" strike="noStrike" cap="none" normalizeH="0" baseline="-3000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tor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 0.0 and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</a:t>
            </a:r>
            <a:r>
              <a:rPr kumimoji="0" lang="it-IT" altLang="it-IT" sz="1050" b="0" i="1" u="none" strike="noStrike" cap="none" normalizeH="0" baseline="-3000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(from CXRS) 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ρ</a:t>
            </a:r>
            <a:r>
              <a:rPr kumimoji="0" lang="it-IT" altLang="it-IT" sz="1050" b="0" i="1" u="none" strike="noStrike" cap="none" normalizeH="0" baseline="-3000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tor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Cambria Math" panose="02040503050406030204" pitchFamily="18" charset="0"/>
              </a:rPr>
              <a:t>∼</a:t>
            </a:r>
            <a:r>
              <a:rPr kumimoji="0" lang="it-IT" altLang="it-IT" sz="105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0.2.</a:t>
            </a:r>
            <a:endParaRPr kumimoji="0" lang="it-IT" altLang="it-IT" sz="105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79400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B1E5485-5986-1BE8-AC6A-7B3EF372F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367" y="21445"/>
            <a:ext cx="10515600" cy="1325563"/>
          </a:xfrm>
        </p:spPr>
        <p:txBody>
          <a:bodyPr/>
          <a:lstStyle/>
          <a:p>
            <a:r>
              <a:rPr lang="it-IT" dirty="0"/>
              <a:t>Simulazioni a piena potenza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1D2B3503-3D7E-00BC-16F2-6FEA9C1539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572246" y="1226684"/>
                <a:ext cx="5949387" cy="413190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Non potendo immettere più potenza il team del Jet ha provato a vedere mediante simulazioni cosa sarebbe potuto succedere estrapolando alle condizioni estreme raggiungibili nel JET (40MW di potenza addizionale), ovviamente </a:t>
                </a:r>
                <a:r>
                  <a:rPr kumimoji="0" lang="it-IT" altLang="it-IT" sz="1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trascurando la l’aumento </a:t>
                </a: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della </a:t>
                </a: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effectLst/>
                    <a:highlight>
                      <a:srgbClr val="FF0000"/>
                    </a:highlight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radiazione</a:t>
                </a: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che fa collassare il plasma, insomma in condizioni ipoteticamente ottimali. I risultati sono ancora più scoraggianti, il </a:t>
                </a:r>
                <a:r>
                  <a:rPr kumimoji="0" lang="it-IT" altLang="it-IT" sz="1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Q</a:t>
                </a: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 non cresce (vedi figura ) </a:t>
                </a:r>
                <a:r>
                  <a:rPr kumimoji="0" lang="it-IT" altLang="it-IT" sz="1500" b="1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arriva al massimo a 11 MW di fusione a fronte di 40 MW in input</a:t>
                </a:r>
                <a:r>
                  <a:rPr kumimoji="0" lang="it-IT" altLang="it-IT" sz="1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ptos" panose="020B0004020202020204" pitchFamily="34" charset="0"/>
                    <a:ea typeface="Aptos" panose="020B0004020202020204" pitchFamily="34" charset="0"/>
                    <a:cs typeface="Times New Roman" panose="02020603050405020304" pitchFamily="18" charset="0"/>
                  </a:rPr>
                  <a:t>, la massima potenza disponibile al JET. E questo in condizioni ideali molto migliorative rispetto a quelle reali.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it-IT" altLang="it-IT" sz="2800" dirty="0">
                    <a:highlight>
                      <a:srgbClr val="FFFF00"/>
                    </a:highlight>
                    <a:latin typeface="Aptos" panose="020B0004020202020204" pitchFamily="34" charset="0"/>
                    <a:cs typeface="Times New Roman" panose="02020603050405020304" pitchFamily="18" charset="0"/>
                  </a:rPr>
                  <a:t>Rimane </a:t>
                </a:r>
                <a:r>
                  <a:rPr lang="it-IT" altLang="it-IT" sz="2800" dirty="0" err="1">
                    <a:highlight>
                      <a:srgbClr val="FFFF00"/>
                    </a:highlight>
                    <a:latin typeface="Aptos" panose="020B0004020202020204" pitchFamily="34" charset="0"/>
                    <a:cs typeface="Times New Roman" panose="02020603050405020304" pitchFamily="18" charset="0"/>
                  </a:rPr>
                  <a:t>Q</a:t>
                </a:r>
                <a:r>
                  <a:rPr lang="it-IT" altLang="it-IT" sz="2800" dirty="0">
                    <a:highlight>
                      <a:srgbClr val="FFFF00"/>
                    </a:highlight>
                    <a:latin typeface="Aptos" panose="020B0004020202020204" pitchFamily="34" charset="0"/>
                    <a:cs typeface="Times New Roman" panose="02020603050405020304" pitchFamily="18" charset="0"/>
                  </a:rPr>
                  <a:t>=0.27 </a:t>
                </a:r>
                <a14:m>
                  <m:oMath xmlns:m="http://schemas.openxmlformats.org/officeDocument/2006/math">
                    <m:r>
                      <a:rPr lang="it-IT" altLang="it-IT" sz="28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±</m:t>
                    </m:r>
                    <m:r>
                      <a:rPr lang="it-IT" altLang="it-IT" sz="2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0.07</m:t>
                    </m:r>
                  </m:oMath>
                </a14:m>
                <a:endParaRPr kumimoji="0" lang="it-IT" altLang="it-IT" sz="2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highlight>
                    <a:srgbClr val="FFFF00"/>
                  </a:highlight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it-IT" altLang="it-IT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2">
                <a:extLst>
                  <a:ext uri="{FF2B5EF4-FFF2-40B4-BE49-F238E27FC236}">
                    <a16:creationId xmlns:a16="http://schemas.microsoft.com/office/drawing/2014/main" id="{1D2B3503-3D7E-00BC-16F2-6FEA9C1539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572246" y="1226684"/>
                <a:ext cx="5949387" cy="4131900"/>
              </a:xfrm>
              <a:prstGeom prst="rect">
                <a:avLst/>
              </a:prstGeom>
              <a:blipFill>
                <a:blip r:embed="rId2"/>
                <a:stretch>
                  <a:fillRect l="-2128" r="-63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97" name="Immagine 4" descr="Immagine che contiene testo, diagramma, linea, schermata&#10;&#10;Il contenuto generato dall'IA potrebbe non essere corretto.">
            <a:extLst>
              <a:ext uri="{FF2B5EF4-FFF2-40B4-BE49-F238E27FC236}">
                <a16:creationId xmlns:a16="http://schemas.microsoft.com/office/drawing/2014/main" id="{B6FFC7D7-C2AA-FB08-1BCB-1ABC001E5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94" y="1330558"/>
            <a:ext cx="5410837" cy="54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C149581F-65EF-DFC5-0CEC-F8CD1105F4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2713" y="5527442"/>
            <a:ext cx="594938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Figura 3 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Estrapolazione ottenuta dai codici alle condizioni di massima potenza disponibile al Jet. Le stelle gialle sono i punti sperimentali ottenuti, gli altri punti estrapolazioni di diversi parametri</a:t>
            </a: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8711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B3EDDB-9BDD-43EE-76BE-F5AD186E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7564" y="44863"/>
            <a:ext cx="5934635" cy="1325563"/>
          </a:xfrm>
        </p:spPr>
        <p:txBody>
          <a:bodyPr/>
          <a:lstStyle/>
          <a:p>
            <a:r>
              <a:rPr lang="it-IT" b="1" dirty="0" err="1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Hybrid</a:t>
            </a:r>
            <a:r>
              <a:rPr lang="it-IT" b="1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scenario</a:t>
            </a:r>
            <a:endParaRPr lang="it-IT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4FFF1D-3921-795D-2C46-A6BDFC42CA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6821" y="1060973"/>
            <a:ext cx="995422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5124" name="Immagine 5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52A44749-23AC-7BC9-B7FA-AA3C5A27F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23" y="42882"/>
            <a:ext cx="4483448" cy="666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D1D8E0-A184-3FF6-B2C6-2F30744FE8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9787" y="5777454"/>
            <a:ext cx="6510590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Figura 4 Time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traces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main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parameters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JET DTE2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hybrid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H-mode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pulse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#99950 (2.3 MA/3.45 T, 50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 D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T),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which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set a new record fusion energy of 45.8 MJ in a 50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50 D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–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mixture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it-IT" altLang="it-IT" sz="12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Reproduced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[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006EB2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51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©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EURATOM 2023.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006EB2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CC BY 4.0</a:t>
            </a: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80D32BC-1128-E14E-90A9-9653BA97E979}"/>
              </a:ext>
            </a:extLst>
          </p:cNvPr>
          <p:cNvSpPr txBox="1"/>
          <p:nvPr/>
        </p:nvSpPr>
        <p:spPr>
          <a:xfrm>
            <a:off x="5067673" y="1192626"/>
            <a:ext cx="643441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stesse misure sono state ripetute con uno scenario di plasma diverso (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Hybrid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scenario) potenzialmente ritenute per alcuni aspetti più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reactor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relevant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quanto lo scenario candidato alle operazioni di ITER con impulsi lunghi (&gt;1000s); in tali condizioni il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previsto è di 5.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Andando a scegliere la parte della scarica a </a:t>
            </a:r>
            <a:r>
              <a:rPr lang="it-IT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Pfus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 massimo, si ottiene </a:t>
            </a:r>
            <a:r>
              <a:rPr lang="it-IT" sz="1800" b="1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Q</a:t>
            </a:r>
            <a:r>
              <a:rPr lang="it-IT" sz="18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=0.32 se mediato su un secondo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, mentre </a:t>
            </a:r>
            <a:r>
              <a:rPr lang="it-IT" sz="18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mediando su 5 secondi si ottiene </a:t>
            </a:r>
            <a:r>
              <a:rPr lang="it-IT" sz="1800" b="1" dirty="0" err="1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</a:rPr>
              <a:t>Q</a:t>
            </a:r>
            <a:r>
              <a:rPr lang="it-IT" sz="18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</a:rPr>
              <a:t>=0.25</a:t>
            </a:r>
            <a:r>
              <a:rPr lang="it-IT" sz="1800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</a:rPr>
              <a:t>.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</a:rPr>
              <a:t> Questo con 34MW di potenza addizionale. Nella campagna DTE1, in condizioni di potenza da fusione 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crescente con il tempo, si era ottenuto su 5 secondi </a:t>
            </a:r>
            <a:r>
              <a:rPr lang="it-IT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=0.18, ma in tal caso la Pin era 23.8 MW. </a:t>
            </a:r>
            <a:r>
              <a:rPr lang="it-IT" sz="180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Estrapolando per </a:t>
            </a:r>
            <a:r>
              <a:rPr lang="it-IT" sz="1800" dirty="0" err="1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=5 servirebbero 660 MW</a:t>
            </a:r>
            <a:endParaRPr lang="it-IT" sz="1800" dirty="0">
              <a:effectLst/>
              <a:highlight>
                <a:srgbClr val="00FF00"/>
              </a:highlight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6599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C579CFD-7C69-AACC-7FC6-30E86CE58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4132158"/>
            <a:ext cx="11960620" cy="271562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it-IT" sz="18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Nel recente articolo che descrive il codice </a:t>
            </a:r>
            <a:endParaRPr lang="it-IT" sz="1800" dirty="0"/>
          </a:p>
          <a:p>
            <a:pPr>
              <a:buNone/>
            </a:pP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it-IT" sz="18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https://www.sciencedirect.com/science/article/pii/S0010465525001134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è riportato</a:t>
            </a:r>
            <a:r>
              <a:rPr lang="it-IT" sz="18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buNone/>
            </a:pP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“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While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interpretive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analysis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can be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challenging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due to the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difficulty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isolating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separate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aspects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the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problem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provides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a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comprehensive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understanding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of the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complex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interactions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within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the tokamak plasma,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which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is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crucial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for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optimizing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900" dirty="0" err="1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its</a:t>
            </a: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performance. “</a:t>
            </a:r>
            <a:endParaRPr lang="it-IT" sz="19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900" dirty="0">
                <a:solidFill>
                  <a:srgbClr val="1F1F1F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it-IT" sz="19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tratta di un codice che acquisisce gli input da altri codici che evidentemente è utilizzato più per provare a comprendere che per fornire risultati numerici; </a:t>
            </a:r>
            <a:r>
              <a:rPr lang="it-IT" sz="18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evidentemente una stima dell’errore del risultato è fuori dalla portata di questo strumento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Ammesso che risultati di un codice senza valutazione dell’errore e senza riferimenti alla sua validazione, agli input utilizzati e come desunti, possano avere un qualche interesse, si evince </a:t>
            </a:r>
            <a:r>
              <a:rPr lang="it-IT" sz="18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non solo il </a:t>
            </a:r>
            <a:r>
              <a:rPr lang="it-IT" sz="1800" dirty="0" err="1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è estremamente modesto, </a:t>
            </a:r>
            <a:r>
              <a:rPr lang="it-IT" sz="2100" b="1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ma in gran parte ottenuto con reazioni </a:t>
            </a:r>
            <a:r>
              <a:rPr lang="it-IT" sz="2100" b="1" dirty="0" err="1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2100" b="1" dirty="0"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target</a:t>
            </a:r>
            <a:r>
              <a:rPr lang="it-IT" sz="21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che nulla hanno a che fare con il plasma reattoristico. Essendo la potenza di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aumentata nell’ultima campagna è evidente che si ottiene più energia da fusione, ma non è dato saper se ce ne sia la benché minima percentuale da fusione termonucleare, e non da interazione diretta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taget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endParaRPr lang="it-IT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60AE759-856E-6ACB-60FD-84BA0CF6E7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2500"/>
            <a:ext cx="6860192" cy="302175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5DB02F5D-D106-EE54-1887-F8C1271755CC}"/>
              </a:ext>
            </a:extLst>
          </p:cNvPr>
          <p:cNvSpPr txBox="1"/>
          <p:nvPr/>
        </p:nvSpPr>
        <p:spPr>
          <a:xfrm>
            <a:off x="6629400" y="188599"/>
            <a:ext cx="51816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figura 4 è inoltre riportato il risultato della simulazione ottenuta 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mediante il codice </a:t>
            </a:r>
            <a:r>
              <a:rPr lang="it-IT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TRANSP (</a:t>
            </a:r>
            <a:r>
              <a:rPr lang="it-IT" sz="1400" b="1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2"/>
              </a:rPr>
              <a:t>https://www.sciencedirect.com/science/article/pii/S0010465525001134</a:t>
            </a:r>
            <a:r>
              <a:rPr lang="it-IT" sz="14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) 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; </a:t>
            </a:r>
            <a:r>
              <a:rPr lang="it-IT" sz="1600" b="1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6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copo del calcolo è separare il contributo alle reazioni di fusione ottenuto da interazione diretta target (vedi traccia azzurra), da quelle che invece avvengono all’interno del plasma. 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E’ infatti evidente che le prime nulla hanno a che fare con il funzionamento di un reattore, ma sono l’effetto di interazione fra il </a:t>
            </a:r>
            <a:r>
              <a:rPr lang="it-IT" sz="1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ed il plasma utilizzato come un bersaglio, sostanzialmente gli esperimenti condotti dagli </a:t>
            </a:r>
            <a:r>
              <a:rPr lang="it-IT" sz="14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acceleratoristi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per gli studi di fisica pura, a ben altre energie. </a:t>
            </a:r>
          </a:p>
          <a:p>
            <a:pPr>
              <a:buNone/>
            </a:pPr>
            <a:r>
              <a:rPr lang="it-IT" sz="14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Il codice stima una percentuale del 60% da </a:t>
            </a:r>
            <a:r>
              <a:rPr lang="it-IT" sz="1400" dirty="0" err="1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400" dirty="0">
                <a:effectLst/>
                <a:highlight>
                  <a:srgbClr val="FF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target ed il restante 40% realmente termonucleari</a:t>
            </a: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all’interno del plasma.</a:t>
            </a:r>
          </a:p>
          <a:p>
            <a:pPr>
              <a:buNone/>
            </a:pPr>
            <a:r>
              <a:rPr lang="it-IT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Ma non è viene riportato l’errore da attribuire al risultato, né come il codice sia stato validato, visto che misure relative alle due frazioni non ce ne sono.</a:t>
            </a:r>
          </a:p>
        </p:txBody>
      </p:sp>
      <p:sp>
        <p:nvSpPr>
          <p:cNvPr id="5" name="Titolo 1">
            <a:extLst>
              <a:ext uri="{FF2B5EF4-FFF2-40B4-BE49-F238E27FC236}">
                <a16:creationId xmlns:a16="http://schemas.microsoft.com/office/drawing/2014/main" id="{1DD44356-CF0F-9EA5-B7F3-AD896A4CD75A}"/>
              </a:ext>
            </a:extLst>
          </p:cNvPr>
          <p:cNvSpPr txBox="1">
            <a:spLocks/>
          </p:cNvSpPr>
          <p:nvPr/>
        </p:nvSpPr>
        <p:spPr>
          <a:xfrm>
            <a:off x="127000" y="10221"/>
            <a:ext cx="10515600" cy="76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dirty="0" err="1"/>
              <a:t>Beam</a:t>
            </a:r>
            <a:r>
              <a:rPr lang="it-IT" dirty="0"/>
              <a:t> target</a:t>
            </a:r>
          </a:p>
        </p:txBody>
      </p:sp>
    </p:spTree>
    <p:extLst>
      <p:ext uri="{BB962C8B-B14F-4D97-AF65-F5344CB8AC3E}">
        <p14:creationId xmlns:p14="http://schemas.microsoft.com/office/powerpoint/2010/main" val="10078802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599D64-69BB-B982-E881-E06DA56823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9711" y="110"/>
            <a:ext cx="6110468" cy="989898"/>
          </a:xfrm>
        </p:spPr>
        <p:txBody>
          <a:bodyPr/>
          <a:lstStyle/>
          <a:p>
            <a:r>
              <a:rPr lang="it-IT" dirty="0"/>
              <a:t>Scarica record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A12BC81-0F0A-334A-DBB4-7C0BEAC6D2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6607" y="905693"/>
            <a:ext cx="6811286" cy="4351338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Nel tentativo, o nella necessità, di ottenere risultati migliori, si è cercato di spostare i parametri del </a:t>
            </a:r>
            <a:r>
              <a:rPr lang="it-IT" sz="1800" b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plasma completamente al di fuori 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del possibile interesse reattoristico, realizzando un plasma di solo trizio sul quale vengono sparati, mediante la NBI, atomi di deuterio ad elevata energia, circa 120kEv.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questo modo l’esperimento è evidentemente il più possibile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beam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driven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ovvero è un esperimento relativo ad un fascio di particelle (D) che urtano su un target (il plasma di T)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Questo non ha nulla a che vedere con la fusione magnetica, i Tokamak, i reattori e gli scenari di plasma ad essi estrapolabili, dove necessariamente il plasma deve essere 50%D e 50% T.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tal caso si è riuscito ad ottenere il record di produzione di energia di 59 MJ, sempre con un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bassino, fra 0.33 per 5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e 0.38 per 2 </a:t>
            </a:r>
            <a:r>
              <a:rPr lang="it-IT" sz="1800" dirty="0" err="1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comunque in condizioni non stazionarie, ma con potenza di fusione calante, ovvero un plasma che più lo si scalda più si raffredda.</a:t>
            </a:r>
          </a:p>
          <a:p>
            <a:pPr>
              <a:buNone/>
            </a:pPr>
            <a:r>
              <a:rPr lang="it-IT" sz="18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Risultato completamente inutile e quantitativamente deludente.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FCAFBCB2-050C-0B0F-065E-701BD893DC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" y="0"/>
            <a:ext cx="1259325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6145" name="Immagine 6" descr="Immagine che contiene testo, diagramma, Diagramma, linea&#10;&#10;Il contenuto generato dall'IA potrebbe non essere corretto.">
            <a:extLst>
              <a:ext uri="{FF2B5EF4-FFF2-40B4-BE49-F238E27FC236}">
                <a16:creationId xmlns:a16="http://schemas.microsoft.com/office/drawing/2014/main" id="{9581A6CA-7754-9612-99F7-083AFC37F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" y="81023"/>
            <a:ext cx="4623696" cy="677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40B8025E-AEC7-FAA5-D94E-E0EA2D3ED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1286" y="5257031"/>
            <a:ext cx="4745620" cy="160043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Comparison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of the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two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best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performing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T-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rich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hybrid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pulses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at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similar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input engineering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parameters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: #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99971 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(magenta), with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sustained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high fusion power = 10.1 MW for 5 </a:t>
            </a:r>
            <a:r>
              <a:rPr kumimoji="0" lang="it-IT" altLang="it-IT" sz="1400" b="1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it-IT" altLang="it-IT" sz="1400" b="1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and #99972 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(green) with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higher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</a:t>
            </a:r>
            <a:r>
              <a:rPr kumimoji="0" lang="it-IT" altLang="it-IT" sz="1400" b="0" i="1" u="none" strike="noStrike" cap="none" normalizeH="0" baseline="-3000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fus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= 12.5 MW for 2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highlight>
                  <a:srgbClr val="00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but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degrading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later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in the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discharge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due to core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impurity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accumulation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r>
              <a:rPr kumimoji="0" lang="it-IT" altLang="it-IT" sz="1400" b="0" i="1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Reproduced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from [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006EB2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38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]. 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©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2023 Crown copyright, UKAEA.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006EB2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CC BY 4.0</a:t>
            </a:r>
            <a:r>
              <a:rPr kumimoji="0" lang="it-IT" altLang="it-IT" sz="1400" b="0" i="1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it-IT" altLang="it-IT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9953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igure 7 Refer to the following caption and surrounding text.">
            <a:extLst>
              <a:ext uri="{FF2B5EF4-FFF2-40B4-BE49-F238E27FC236}">
                <a16:creationId xmlns:a16="http://schemas.microsoft.com/office/drawing/2014/main" id="{AE64EB93-8E1A-EFDA-FBF0-1A5A5E55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291" y="911472"/>
            <a:ext cx="8716409" cy="594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A308AE-C010-B2C5-0F9D-9A7B111732EA}"/>
              </a:ext>
            </a:extLst>
          </p:cNvPr>
          <p:cNvSpPr txBox="1"/>
          <p:nvPr/>
        </p:nvSpPr>
        <p:spPr>
          <a:xfrm>
            <a:off x="8495258" y="204676"/>
            <a:ext cx="280139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https://</a:t>
            </a:r>
            <a:r>
              <a:rPr lang="it-IT" dirty="0" err="1"/>
              <a:t>iopscience.iop.org</a:t>
            </a:r>
            <a:r>
              <a:rPr lang="it-IT" dirty="0"/>
              <a:t>/</a:t>
            </a:r>
            <a:r>
              <a:rPr lang="it-IT" dirty="0" err="1"/>
              <a:t>article</a:t>
            </a:r>
            <a:r>
              <a:rPr lang="it-IT" dirty="0"/>
              <a:t>/10.1088/1361-6587/adbd75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C24D32A-969F-91E9-0E28-A70E47D38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911472"/>
          </a:xfrm>
        </p:spPr>
        <p:txBody>
          <a:bodyPr>
            <a:normAutofit/>
          </a:bodyPr>
          <a:lstStyle/>
          <a:p>
            <a:r>
              <a:rPr lang="it-IT" sz="4000" dirty="0"/>
              <a:t>Overall DT </a:t>
            </a:r>
            <a:r>
              <a:rPr lang="it-IT" sz="4000" dirty="0" err="1"/>
              <a:t>campaigns</a:t>
            </a:r>
            <a:endParaRPr lang="it-IT" sz="4000" dirty="0"/>
          </a:p>
        </p:txBody>
      </p: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4B869F9C-4822-B23A-8043-8F015A5B5007}"/>
              </a:ext>
            </a:extLst>
          </p:cNvPr>
          <p:cNvSpPr txBox="1">
            <a:spLocks/>
          </p:cNvSpPr>
          <p:nvPr/>
        </p:nvSpPr>
        <p:spPr>
          <a:xfrm>
            <a:off x="-203200" y="911472"/>
            <a:ext cx="3657600" cy="595947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70000"/>
              </a:lnSpc>
              <a:buFont typeface="Arial" panose="020B0604020202020204" pitchFamily="34" charset="0"/>
              <a:buNone/>
            </a:pPr>
            <a:r>
              <a:rPr lang="it-IT" dirty="0">
                <a:solidFill>
                  <a:srgbClr val="333333"/>
                </a:solidFill>
                <a:latin typeface="inherit"/>
              </a:rPr>
              <a:t>        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Fusion power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produced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in JET in DTE1 (ELM-free H-mode #42976 and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ELMy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H-mode #42982, </a:t>
            </a:r>
            <a:r>
              <a:rPr lang="it-IT" sz="3400" dirty="0">
                <a:solidFill>
                  <a:schemeClr val="bg2">
                    <a:lumMod val="75000"/>
                  </a:schemeClr>
                </a:solidFill>
                <a:latin typeface="inherit"/>
              </a:rPr>
              <a:t>in </a:t>
            </a:r>
            <a:r>
              <a:rPr lang="it-IT" sz="3400" dirty="0" err="1">
                <a:solidFill>
                  <a:schemeClr val="bg2">
                    <a:lumMod val="75000"/>
                  </a:schemeClr>
                </a:solidFill>
                <a:latin typeface="inherit"/>
              </a:rPr>
              <a:t>grey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), DTE2 (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hybrid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scenario with  #99869 in </a:t>
            </a:r>
            <a:r>
              <a:rPr lang="it-IT" sz="3400" dirty="0">
                <a:solidFill>
                  <a:srgbClr val="0070C0"/>
                </a:solidFill>
                <a:latin typeface="inherit"/>
              </a:rPr>
              <a:t>blue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, T-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rich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hybrid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scenario #99971 in </a:t>
            </a:r>
            <a:r>
              <a:rPr lang="it-IT" sz="3400" dirty="0">
                <a:solidFill>
                  <a:srgbClr val="FF0000"/>
                </a:solidFill>
                <a:latin typeface="inherit"/>
              </a:rPr>
              <a:t>red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) and DTE3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campaigns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(T-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rich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hybrid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scenario #104522 in </a:t>
            </a:r>
            <a:r>
              <a:rPr lang="it-IT" sz="3400" dirty="0" err="1">
                <a:solidFill>
                  <a:srgbClr val="FFC000"/>
                </a:solidFill>
                <a:latin typeface="inherit"/>
              </a:rPr>
              <a:t>orange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, Ne-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seeded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 ITER baseline scenario #104600 in </a:t>
            </a:r>
            <a:r>
              <a:rPr lang="it-IT" sz="3400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inherit"/>
              </a:rPr>
              <a:t>purple</a:t>
            </a:r>
            <a:r>
              <a:rPr lang="it-IT" sz="3400" dirty="0">
                <a:solidFill>
                  <a:schemeClr val="accent5">
                    <a:lumMod val="60000"/>
                    <a:lumOff val="40000"/>
                  </a:schemeClr>
                </a:solidFill>
                <a:latin typeface="inherit"/>
              </a:rPr>
              <a:t>, 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JET baseline scenario #104663 in </a:t>
            </a:r>
            <a:r>
              <a:rPr lang="it-IT" sz="3400" dirty="0" err="1">
                <a:solidFill>
                  <a:srgbClr val="333333"/>
                </a:solidFill>
                <a:latin typeface="inherit"/>
              </a:rPr>
              <a:t>teal</a:t>
            </a:r>
            <a:r>
              <a:rPr lang="it-IT" sz="3400" dirty="0">
                <a:solidFill>
                  <a:srgbClr val="333333"/>
                </a:solidFill>
                <a:latin typeface="inherit"/>
              </a:rPr>
              <a:t>).</a:t>
            </a:r>
          </a:p>
          <a:p>
            <a:pPr fontAlgn="base">
              <a:buFont typeface="Arial" panose="020B0604020202020204" pitchFamily="34" charset="0"/>
              <a:buNone/>
            </a:pPr>
            <a:endParaRPr lang="it-IT" sz="3000" dirty="0">
              <a:solidFill>
                <a:srgbClr val="333333"/>
              </a:solidFill>
              <a:latin typeface="inherit"/>
            </a:endParaRPr>
          </a:p>
          <a:p>
            <a:pPr fontAlgn="base">
              <a:buFont typeface="Arial" panose="020B0604020202020204" pitchFamily="34" charset="0"/>
              <a:buNone/>
            </a:pPr>
            <a:r>
              <a:rPr lang="it-IT" sz="3000" dirty="0">
                <a:solidFill>
                  <a:srgbClr val="333333"/>
                </a:solidFill>
                <a:latin typeface="-apple-system"/>
              </a:rPr>
              <a:t>      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stored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in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different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regions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of the vessel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should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be limited to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comply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with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safety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regulations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.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During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operations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excessive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retention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would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mean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that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operations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cannot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continue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until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inventory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is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reduced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below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safety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limits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. 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In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addition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, high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retention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limits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the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amount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of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that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can be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used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to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fuel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the plasma,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placing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additional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demands on the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 breeding ratio in fusion power </a:t>
            </a:r>
            <a:r>
              <a:rPr lang="it-IT" sz="3000" b="1" dirty="0" err="1">
                <a:solidFill>
                  <a:srgbClr val="333333"/>
                </a:solidFill>
                <a:latin typeface="-apple-system"/>
              </a:rPr>
              <a:t>plants</a:t>
            </a:r>
            <a:r>
              <a:rPr lang="it-IT" sz="3000" b="1" dirty="0">
                <a:solidFill>
                  <a:srgbClr val="333333"/>
                </a:solidFill>
                <a:latin typeface="-apple-system"/>
              </a:rPr>
              <a:t>.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Therefore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,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quantification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of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fuel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retention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and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characterisation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of the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tritium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cycle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is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crucial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information for ITER and </a:t>
            </a:r>
            <a:r>
              <a:rPr lang="it-IT" sz="3000" dirty="0" err="1">
                <a:solidFill>
                  <a:srgbClr val="333333"/>
                </a:solidFill>
                <a:latin typeface="-apple-system"/>
              </a:rPr>
              <a:t>any</a:t>
            </a:r>
            <a:r>
              <a:rPr lang="it-IT" sz="3000" dirty="0">
                <a:solidFill>
                  <a:srgbClr val="333333"/>
                </a:solidFill>
                <a:latin typeface="-apple-system"/>
              </a:rPr>
              <a:t> future fusion device</a:t>
            </a:r>
            <a:r>
              <a:rPr lang="it-IT" dirty="0">
                <a:solidFill>
                  <a:srgbClr val="333333"/>
                </a:solidFill>
                <a:latin typeface="-apple-system"/>
              </a:rPr>
              <a:t>.</a:t>
            </a:r>
            <a:endParaRPr lang="it-IT" dirty="0">
              <a:solidFill>
                <a:srgbClr val="333333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222153028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253771-16DE-0297-891E-7CA5AA6CE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918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Tutto da rifare?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A101B57-4E39-9E65-5125-34678C945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4486" y="1090671"/>
            <a:ext cx="5532590" cy="5056742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it-IT" sz="1800" i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A key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message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from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these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results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is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that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, in the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absence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of performance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degrading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MHD or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impurity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effects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a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higher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heating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power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would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be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expected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to lead to a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further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increase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in the fusion powe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r.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If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this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could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be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maintained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at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a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constant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level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, a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higher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5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averaged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fusion power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would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result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. 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The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experimental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fusion power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obtained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is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a non-linear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function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of input power, best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fitted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with a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quadratic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(or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higher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order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)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function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as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illustrated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in figure </a:t>
            </a:r>
            <a:r>
              <a:rPr lang="it-IT" altLang="it-IT" sz="4300" b="1" u="sng" dirty="0">
                <a:solidFill>
                  <a:srgbClr val="006EB2"/>
                </a:solidFill>
                <a:latin typeface="inherit"/>
                <a:hlinkClick r:id="rId2"/>
              </a:rPr>
              <a:t>23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. In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this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figure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only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data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during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the power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ramp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-up and in the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heating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flattop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is</a:t>
            </a:r>
            <a:r>
              <a:rPr lang="it-IT" altLang="it-IT" sz="4300" b="1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included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.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It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should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be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noted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that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the low input power points are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generated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mostly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 in the power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ramp</a:t>
            </a:r>
            <a:r>
              <a:rPr lang="it-IT" altLang="it-IT" sz="4300" b="1" dirty="0">
                <a:solidFill>
                  <a:srgbClr val="333333"/>
                </a:solidFill>
                <a:latin typeface="-apple-system"/>
              </a:rPr>
              <a:t>-up </a:t>
            </a:r>
            <a:r>
              <a:rPr lang="it-IT" altLang="it-IT" sz="4300" b="1" dirty="0" err="1">
                <a:solidFill>
                  <a:srgbClr val="333333"/>
                </a:solidFill>
                <a:latin typeface="-apple-system"/>
              </a:rPr>
              <a:t>phase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,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which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means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that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the fusion powers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determined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for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these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points include the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transient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phase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at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the H-mode entry.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This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means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that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the trend in figure </a:t>
            </a:r>
            <a:r>
              <a:rPr lang="it-IT" altLang="it-IT" sz="4300" u="sng" dirty="0">
                <a:solidFill>
                  <a:srgbClr val="006EB2"/>
                </a:solidFill>
                <a:highlight>
                  <a:srgbClr val="FFFF00"/>
                </a:highlight>
                <a:latin typeface="inherit"/>
                <a:hlinkClick r:id="rId2"/>
              </a:rPr>
              <a:t>23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 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may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be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slightly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different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to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that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of an input power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scan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in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otherwise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similar</a:t>
            </a:r>
            <a:r>
              <a:rPr lang="it-IT" altLang="it-IT" sz="4300" dirty="0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highlight>
                  <a:srgbClr val="FFFF00"/>
                </a:highlight>
                <a:latin typeface="-apple-system"/>
              </a:rPr>
              <a:t>conditions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.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This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trend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is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similar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to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observations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in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Deuterium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 </a:t>
            </a:r>
            <a:r>
              <a:rPr lang="it-IT" altLang="it-IT" sz="4300" dirty="0" err="1">
                <a:solidFill>
                  <a:srgbClr val="333333"/>
                </a:solidFill>
                <a:latin typeface="-apple-system"/>
              </a:rPr>
              <a:t>only</a:t>
            </a:r>
            <a:r>
              <a:rPr lang="it-IT" altLang="it-IT" sz="4300" dirty="0">
                <a:solidFill>
                  <a:srgbClr val="333333"/>
                </a:solidFill>
                <a:latin typeface="-apple-system"/>
              </a:rPr>
              <a:t>.</a:t>
            </a:r>
            <a:endParaRPr lang="it-IT" altLang="it-IT" sz="4300" dirty="0"/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altLang="it-IT" sz="4000" dirty="0">
                <a:latin typeface="inherit"/>
              </a:rPr>
              <a:t> 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4000" dirty="0">
              <a:latin typeface="inherit"/>
            </a:endParaRP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4000" dirty="0">
              <a:latin typeface="inherit"/>
            </a:endParaRP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it-IT" sz="4000" dirty="0">
                <a:highlight>
                  <a:srgbClr val="00FF00"/>
                </a:highlight>
              </a:rPr>
              <a:t>Bisogna modellizzare e validare, teoria ed esperimenti</a:t>
            </a:r>
          </a:p>
          <a:p>
            <a:pPr marL="0" lv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it-IT" altLang="it-IT" sz="4000" dirty="0">
              <a:latin typeface="inherit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43E5C523-F5F0-6C4B-AD03-9D494DE9B0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4525" y="5844445"/>
            <a:ext cx="492299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2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-apple-system"/>
              </a:rPr>
              <a:t> </a:t>
            </a:r>
            <a:r>
              <a:rPr kumimoji="0" lang="it-IT" altLang="it-IT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Figure 23.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 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Obtained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fusion power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compared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to D-T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equivalent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fusion power from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pre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-D-T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reference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as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function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of input power (ITB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phase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 </a:t>
            </a:r>
            <a:r>
              <a:rPr kumimoji="0" lang="it-IT" altLang="it-IT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removed</a:t>
            </a:r>
            <a:r>
              <a:rPr kumimoji="0" lang="it-IT" altLang="it-IT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inherit"/>
              </a:rPr>
              <a:t>).</a:t>
            </a:r>
            <a:endParaRPr kumimoji="0" lang="it-IT" altLang="it-IT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6" name="Picture 2" descr="Figure 23. Refer to the following caption and surrounding text.">
            <a:extLst>
              <a:ext uri="{FF2B5EF4-FFF2-40B4-BE49-F238E27FC236}">
                <a16:creationId xmlns:a16="http://schemas.microsoft.com/office/drawing/2014/main" id="{8874EE36-BA05-D400-3AD1-2204A88383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283" y="1090670"/>
            <a:ext cx="5132824" cy="4648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C5AA2C-BB7A-0768-71F5-425EC1534555}"/>
              </a:ext>
            </a:extLst>
          </p:cNvPr>
          <p:cNvSpPr txBox="1"/>
          <p:nvPr/>
        </p:nvSpPr>
        <p:spPr>
          <a:xfrm>
            <a:off x="133751" y="6259943"/>
            <a:ext cx="57933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>
                <a:hlinkClick r:id="rId4"/>
              </a:rPr>
              <a:t>Nuclear Fusion</a:t>
            </a:r>
            <a:r>
              <a:rPr lang="it-IT" dirty="0"/>
              <a:t>, </a:t>
            </a:r>
            <a:r>
              <a:rPr lang="it-IT" u="sng" dirty="0">
                <a:hlinkClick r:id="rId5"/>
              </a:rPr>
              <a:t>Volume 63</a:t>
            </a:r>
            <a:r>
              <a:rPr lang="it-IT" dirty="0"/>
              <a:t>, </a:t>
            </a:r>
            <a:r>
              <a:rPr lang="it-IT" u="sng" dirty="0">
                <a:hlinkClick r:id="rId6"/>
              </a:rPr>
              <a:t>Number 11</a:t>
            </a:r>
            <a:r>
              <a:rPr lang="it-IT" b="1" u="sng" dirty="0"/>
              <a:t>,</a:t>
            </a:r>
            <a:r>
              <a:rPr lang="it-IT" dirty="0"/>
              <a:t> </a:t>
            </a:r>
            <a:r>
              <a:rPr lang="it-IT" dirty="0" err="1"/>
              <a:t>J</a:t>
            </a:r>
            <a:r>
              <a:rPr lang="it-IT" dirty="0"/>
              <a:t>. </a:t>
            </a:r>
            <a:r>
              <a:rPr lang="it-IT" dirty="0" err="1"/>
              <a:t>Hobirk</a:t>
            </a:r>
            <a:r>
              <a:rPr lang="it-IT" dirty="0"/>
              <a:t> </a:t>
            </a:r>
            <a:r>
              <a:rPr lang="it-IT" i="1" dirty="0"/>
              <a:t>et al</a:t>
            </a:r>
            <a:r>
              <a:rPr lang="it-IT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41382285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4DAF61-2A01-76BE-3A0F-23A63E9899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719" y="-16470"/>
            <a:ext cx="10515600" cy="1325563"/>
          </a:xfrm>
        </p:spPr>
        <p:txBody>
          <a:bodyPr/>
          <a:lstStyle/>
          <a:p>
            <a:r>
              <a:rPr lang="it-IT" b="1" kern="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		Conclusioni JET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FF5085C-E7FC-D2D4-0816-7B08A1A08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310086"/>
            <a:ext cx="12109938" cy="4913906"/>
          </a:xfrm>
        </p:spPr>
        <p:txBody>
          <a:bodyPr>
            <a:noAutofit/>
          </a:bodyPr>
          <a:lstStyle/>
          <a:p>
            <a:r>
              <a:rPr lang="it-IT" sz="2400" dirty="0">
                <a:solidFill>
                  <a:srgbClr val="333333"/>
                </a:solidFill>
                <a:effectLst/>
                <a:highlight>
                  <a:srgbClr val="FF00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risultati forniscono una enorme quantità di informazioni, indispensabili per procedere</a:t>
            </a:r>
          </a:p>
          <a:p>
            <a:endParaRPr lang="it-IT" sz="1800" dirty="0">
              <a:solidFill>
                <a:srgbClr val="333333"/>
              </a:solidFill>
              <a:latin typeface="Segoe UI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 risultati ottenuti in termini di </a:t>
            </a:r>
            <a:r>
              <a:rPr lang="it-IT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Q</a:t>
            </a:r>
            <a:r>
              <a:rPr lang="it-IT" sz="1800" baseline="-250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sci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sono sostanzialmente gli stessi di 24 anni prima (se non inferiori) e gli stessi di TFTR (27 anni prima) </a:t>
            </a:r>
          </a:p>
          <a:p>
            <a:r>
              <a:rPr lang="it-IT" sz="1800" dirty="0">
                <a:solidFill>
                  <a:srgbClr val="333333"/>
                </a:solidFill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condizioni ottenute sono molto distanti da quelle pensabili in un futuro reattore 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(percentuale di particelle alfa trascurabile), e ottenute in condizioni o palesemente non stazionarie o marginalmente tali, spesso in scenari privi di significatività scientifica, bisogna fare di più</a:t>
            </a: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L’aumento della potenza in ingresso da 25 a 34 MW sembra peggiorare le cose. Ciò significa che siamo ancora lontani dal riuscire ad ottenere condizioni prossime alle reazioni a catena necessarie all’</a:t>
            </a:r>
            <a:r>
              <a:rPr lang="it-IT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autoriscaldamento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del plasma, quelle condizioni alle quali la fusione inerziale sembra si stia affacciando.</a:t>
            </a: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 molti casi più si scalda il plasma più questo si raffredda, cosa che fa dubitare che ulteriore potenza addizionale avrebbe potuto migliorare i risultati, come anche mostrano le simulazioni effettuate in condizioni ideali. </a:t>
            </a:r>
          </a:p>
          <a:p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La evoluzione tecnologica della macchina si è rivelata parzialmente efficace, visto che non si riescono a controllare le impurezze ad alto </a:t>
            </a:r>
            <a:r>
              <a:rPr lang="it-IT" sz="1800" dirty="0" err="1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Z</a:t>
            </a:r>
            <a:r>
              <a:rPr lang="it-IT" sz="18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che entrano nel core del plasma, aumentandone la radiazione</a:t>
            </a:r>
            <a:r>
              <a:rPr lang="it-IT" sz="1600" dirty="0">
                <a:solidFill>
                  <a:srgbClr val="333333"/>
                </a:solidFill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ma la ritenzione del trizio è migliorata</a:t>
            </a:r>
            <a:endParaRPr lang="it-IT" sz="1600" dirty="0">
              <a:solidFill>
                <a:srgbClr val="333333"/>
              </a:solidFill>
              <a:effectLst/>
              <a:latin typeface="Segoe UI" panose="020B0502040204020203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0180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D9BFD235-931C-CA73-472D-3D7B51B41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81" y="-38276"/>
            <a:ext cx="10406419" cy="688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7262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C6C78C-3412-D56B-44E2-251A1DCAC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101600"/>
            <a:ext cx="4013200" cy="990600"/>
          </a:xfrm>
        </p:spPr>
        <p:txBody>
          <a:bodyPr/>
          <a:lstStyle/>
          <a:p>
            <a:r>
              <a:rPr lang="it-IT" b="1" kern="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Conclusioni 2</a:t>
            </a: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CB9F238-10FD-D740-58CB-46AB99EEAB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916"/>
            <a:ext cx="10515600" cy="4950047"/>
          </a:xfrm>
        </p:spPr>
        <p:txBody>
          <a:bodyPr>
            <a:normAutofit fontScale="62500" lnSpcReduction="20000"/>
          </a:bodyPr>
          <a:lstStyle/>
          <a:p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Rimane ancora molta incertezza su quali potrebbero essere gli scenari di plasma futuri, in realtà ancora non si è trovato uno scenario soddisfacente, ITER avrebbe dovuto fornire questa informazione, speriamo arrivi quanto prima e che sia positiva</a:t>
            </a:r>
            <a:endParaRPr lang="it-IT" sz="33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r>
              <a:rPr lang="it-IT" sz="3300" b="1" dirty="0">
                <a:solidFill>
                  <a:srgbClr val="333333"/>
                </a:solidFill>
                <a:effectLst/>
                <a:highlight>
                  <a:srgbClr val="FFFF00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è necessario intensificare gli sforzi per approfondire la comprensione dei fenomeni di base, tanta teoria e tante simulazioni, tanti esperimenti ma in condizioni rappresentative.</a:t>
            </a:r>
            <a:endParaRPr lang="it-IT" sz="3300" b="1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E’ necessario comprendere meglio i meccanismi che regolano la diffusione delle impurezze e cercarla di ostacolarle (barriere di trasporto), o riuscire ad estrarle prima che inizino ad entrare nel core del plasma. In DTE3 dei passi in avanti sono stati fatti</a:t>
            </a:r>
            <a:endParaRPr lang="it-IT" sz="33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 evidenzia un importate effetto isotopico che porta ad una maggiore produzione di impurezze a causa della presenza del trizio, con massa maggiore rispetto al deuterio . E’ pertanto evidente </a:t>
            </a:r>
            <a:r>
              <a:rPr lang="it-IT" sz="3300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gli esperimenti necessari ad un ulteriore progresso non </a:t>
            </a:r>
            <a:r>
              <a:rPr lang="it-IT" sz="3300" b="1" dirty="0">
                <a:solidFill>
                  <a:srgbClr val="333333"/>
                </a:solidFill>
                <a:effectLst/>
                <a:highlight>
                  <a:srgbClr val="FF00FF"/>
                </a:highlight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possono che essere con macchine in DT</a:t>
            </a:r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, pena la non rappresentatività delle misure per un futuro reattore.</a:t>
            </a:r>
            <a:endParaRPr lang="it-IT" sz="33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r>
              <a:rPr lang="it-IT" sz="3300" b="1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E’ oltremodo chiaro che in queste condizioni, il contributo di ditte esterne o di accordi pubblico privato sono di marginale utilità; i fisici del plasma sono i soli in grado di comprendere cosa succede e provare ad immaginare una soluzione. Queste persone lavorano in ENEA o in luoghi simili, non di certo nelle industrie, </a:t>
            </a:r>
            <a:r>
              <a:rPr lang="it-IT" sz="3300" dirty="0">
                <a:solidFill>
                  <a:srgbClr val="333333"/>
                </a:solidFill>
                <a:effectLst/>
                <a:latin typeface="Segoe UI" panose="020B0502040204020203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che hanno il compito primario di far tornare i conti economici</a:t>
            </a:r>
            <a:endParaRPr lang="it-IT" sz="33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526857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4BA7F38-117B-8A55-B3EE-2D803CC495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724" y="2801815"/>
            <a:ext cx="11049000" cy="926123"/>
          </a:xfr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400" dirty="0"/>
              <a:t>Bilancio energetico di un ipotetico reattore</a:t>
            </a:r>
          </a:p>
        </p:txBody>
      </p:sp>
    </p:spTree>
    <p:extLst>
      <p:ext uri="{BB962C8B-B14F-4D97-AF65-F5344CB8AC3E}">
        <p14:creationId xmlns:p14="http://schemas.microsoft.com/office/powerpoint/2010/main" val="427339714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E9C983-D78C-2DFC-1F63-169454944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0255" y="0"/>
            <a:ext cx="6691745" cy="881743"/>
          </a:xfrm>
        </p:spPr>
        <p:txBody>
          <a:bodyPr>
            <a:normAutofit/>
          </a:bodyPr>
          <a:lstStyle/>
          <a:p>
            <a:r>
              <a:rPr lang="it-IT" sz="3200" dirty="0"/>
              <a:t>Demo </a:t>
            </a:r>
            <a:r>
              <a:rPr lang="it-IT" sz="3200" dirty="0" err="1"/>
              <a:t>electricity</a:t>
            </a:r>
            <a:r>
              <a:rPr lang="it-IT" sz="3200" dirty="0"/>
              <a:t> </a:t>
            </a:r>
            <a:r>
              <a:rPr lang="it-IT" sz="3200" dirty="0" err="1"/>
              <a:t>consumption</a:t>
            </a:r>
            <a:endParaRPr lang="it-IT" sz="3200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D4AB8EE-A33D-ED69-7672-BF16E9F090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0255" y="735189"/>
            <a:ext cx="4352891" cy="461764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E778580-D26C-A0A2-BC49-AD79A2273F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053445" cy="6466494"/>
          </a:xfrm>
          <a:prstGeom prst="rect">
            <a:avLst/>
          </a:prstGeom>
          <a:solidFill>
            <a:schemeClr val="accent2"/>
          </a:solidFill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FC0625A5-5C9A-D23D-A0E2-6B870F569244}"/>
              </a:ext>
            </a:extLst>
          </p:cNvPr>
          <p:cNvSpPr txBox="1"/>
          <p:nvPr/>
        </p:nvSpPr>
        <p:spPr>
          <a:xfrm>
            <a:off x="5622913" y="621166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Energies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2020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(9), 2269; </a:t>
            </a:r>
            <a:r>
              <a:rPr lang="it-IT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4"/>
              </a:rPr>
              <a:t>https://doi.org/10.3390/en13092269</a:t>
            </a:r>
            <a:endParaRPr lang="it-IT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put penna 2">
                <a:extLst>
                  <a:ext uri="{FF2B5EF4-FFF2-40B4-BE49-F238E27FC236}">
                    <a16:creationId xmlns:a16="http://schemas.microsoft.com/office/drawing/2014/main" id="{1CA6E14E-D2CD-50F9-DD4F-2FACF20D10BF}"/>
                  </a:ext>
                </a:extLst>
              </p14:cNvPr>
              <p14:cNvContentPartPr/>
              <p14:nvPr/>
            </p14:nvContentPartPr>
            <p14:xfrm>
              <a:off x="6179800" y="2901840"/>
              <a:ext cx="2568600" cy="101520"/>
            </p14:xfrm>
          </p:contentPart>
        </mc:Choice>
        <mc:Fallback xmlns="">
          <p:pic>
            <p:nvPicPr>
              <p:cNvPr id="3" name="Input penna 2">
                <a:extLst>
                  <a:ext uri="{FF2B5EF4-FFF2-40B4-BE49-F238E27FC236}">
                    <a16:creationId xmlns:a16="http://schemas.microsoft.com/office/drawing/2014/main" id="{1CA6E14E-D2CD-50F9-DD4F-2FACF20D10B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125800" y="2794200"/>
                <a:ext cx="2676240" cy="31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put penna 5">
                <a:extLst>
                  <a:ext uri="{FF2B5EF4-FFF2-40B4-BE49-F238E27FC236}">
                    <a16:creationId xmlns:a16="http://schemas.microsoft.com/office/drawing/2014/main" id="{BC9BDAFD-3EE8-9E71-A96D-44F0ECF1AB48}"/>
                  </a:ext>
                </a:extLst>
              </p14:cNvPr>
              <p14:cNvContentPartPr/>
              <p14:nvPr/>
            </p14:nvContentPartPr>
            <p14:xfrm>
              <a:off x="6653560" y="3717960"/>
              <a:ext cx="2120760" cy="134280"/>
            </p14:xfrm>
          </p:contentPart>
        </mc:Choice>
        <mc:Fallback xmlns="">
          <p:pic>
            <p:nvPicPr>
              <p:cNvPr id="6" name="Input penna 5">
                <a:extLst>
                  <a:ext uri="{FF2B5EF4-FFF2-40B4-BE49-F238E27FC236}">
                    <a16:creationId xmlns:a16="http://schemas.microsoft.com/office/drawing/2014/main" id="{BC9BDAFD-3EE8-9E71-A96D-44F0ECF1AB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599560" y="3609960"/>
                <a:ext cx="2228400" cy="3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put penna 6">
                <a:extLst>
                  <a:ext uri="{FF2B5EF4-FFF2-40B4-BE49-F238E27FC236}">
                    <a16:creationId xmlns:a16="http://schemas.microsoft.com/office/drawing/2014/main" id="{C2404A8E-327F-812F-948D-DA318F59F381}"/>
                  </a:ext>
                </a:extLst>
              </p14:cNvPr>
              <p14:cNvContentPartPr/>
              <p14:nvPr/>
            </p14:nvContentPartPr>
            <p14:xfrm>
              <a:off x="6602080" y="4178400"/>
              <a:ext cx="2122920" cy="88920"/>
            </p14:xfrm>
          </p:contentPart>
        </mc:Choice>
        <mc:Fallback xmlns="">
          <p:pic>
            <p:nvPicPr>
              <p:cNvPr id="7" name="Input penna 6">
                <a:extLst>
                  <a:ext uri="{FF2B5EF4-FFF2-40B4-BE49-F238E27FC236}">
                    <a16:creationId xmlns:a16="http://schemas.microsoft.com/office/drawing/2014/main" id="{C2404A8E-327F-812F-948D-DA318F59F38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548440" y="4070760"/>
                <a:ext cx="2230560" cy="30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put penna 7">
                <a:extLst>
                  <a:ext uri="{FF2B5EF4-FFF2-40B4-BE49-F238E27FC236}">
                    <a16:creationId xmlns:a16="http://schemas.microsoft.com/office/drawing/2014/main" id="{0651B1E1-920E-F923-47BB-CC2E2CAC37BC}"/>
                  </a:ext>
                </a:extLst>
              </p14:cNvPr>
              <p14:cNvContentPartPr/>
              <p14:nvPr/>
            </p14:nvContentPartPr>
            <p14:xfrm>
              <a:off x="804280" y="6075600"/>
              <a:ext cx="2765880" cy="49680"/>
            </p14:xfrm>
          </p:contentPart>
        </mc:Choice>
        <mc:Fallback xmlns="">
          <p:pic>
            <p:nvPicPr>
              <p:cNvPr id="8" name="Input penna 7">
                <a:extLst>
                  <a:ext uri="{FF2B5EF4-FFF2-40B4-BE49-F238E27FC236}">
                    <a16:creationId xmlns:a16="http://schemas.microsoft.com/office/drawing/2014/main" id="{0651B1E1-920E-F923-47BB-CC2E2CAC37B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50640" y="5967600"/>
                <a:ext cx="287352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put penna 9">
                <a:extLst>
                  <a:ext uri="{FF2B5EF4-FFF2-40B4-BE49-F238E27FC236}">
                    <a16:creationId xmlns:a16="http://schemas.microsoft.com/office/drawing/2014/main" id="{1FA0F783-2345-7445-7D16-8E14A5DE9093}"/>
                  </a:ext>
                </a:extLst>
              </p14:cNvPr>
              <p14:cNvContentPartPr/>
              <p14:nvPr/>
            </p14:nvContentPartPr>
            <p14:xfrm>
              <a:off x="5969200" y="3144120"/>
              <a:ext cx="2910240" cy="88920"/>
            </p14:xfrm>
          </p:contentPart>
        </mc:Choice>
        <mc:Fallback xmlns="">
          <p:pic>
            <p:nvPicPr>
              <p:cNvPr id="10" name="Input penna 9">
                <a:extLst>
                  <a:ext uri="{FF2B5EF4-FFF2-40B4-BE49-F238E27FC236}">
                    <a16:creationId xmlns:a16="http://schemas.microsoft.com/office/drawing/2014/main" id="{1FA0F783-2345-7445-7D16-8E14A5DE9093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915560" y="3036120"/>
                <a:ext cx="3017880" cy="30456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9BDD0AB-EEB9-462B-DE0A-5209AAEEC8A6}"/>
              </a:ext>
            </a:extLst>
          </p:cNvPr>
          <p:cNvSpPr txBox="1"/>
          <p:nvPr/>
        </p:nvSpPr>
        <p:spPr>
          <a:xfrm>
            <a:off x="5969200" y="5702157"/>
            <a:ext cx="2683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highlight>
                  <a:srgbClr val="FFFF00"/>
                </a:highlight>
              </a:rPr>
              <a:t>HCPB </a:t>
            </a:r>
            <a:r>
              <a:rPr lang="it-IT" dirty="0" err="1">
                <a:highlight>
                  <a:srgbClr val="FFFF00"/>
                </a:highlight>
              </a:rPr>
              <a:t>version</a:t>
            </a:r>
            <a:r>
              <a:rPr lang="it-IT" dirty="0">
                <a:highlight>
                  <a:srgbClr val="FFFF00"/>
                </a:highlight>
              </a:rPr>
              <a:t> &gt;  500MWe</a:t>
            </a:r>
          </a:p>
        </p:txBody>
      </p:sp>
    </p:spTree>
    <p:extLst>
      <p:ext uri="{BB962C8B-B14F-4D97-AF65-F5344CB8AC3E}">
        <p14:creationId xmlns:p14="http://schemas.microsoft.com/office/powerpoint/2010/main" val="8778712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3FD7C5E-FE27-890E-E85A-F755758E2A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7717" y="-30110"/>
            <a:ext cx="5713754" cy="6902743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43A62FAE-2A8D-A82B-2279-40336E275B7C}"/>
              </a:ext>
            </a:extLst>
          </p:cNvPr>
          <p:cNvSpPr txBox="1"/>
          <p:nvPr/>
        </p:nvSpPr>
        <p:spPr>
          <a:xfrm>
            <a:off x="0" y="1351522"/>
            <a:ext cx="243497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Energies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1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2020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it-IT" b="0" i="1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13</a:t>
            </a:r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(9), 2269; </a:t>
            </a:r>
            <a:r>
              <a:rPr lang="it-IT" b="1" i="0" u="none" strike="noStrike" dirty="0">
                <a:solidFill>
                  <a:srgbClr val="4F5671"/>
                </a:solidFill>
                <a:effectLst/>
                <a:latin typeface="Arial" panose="020B0604020202020204" pitchFamily="34" charset="0"/>
                <a:hlinkClick r:id="rId3"/>
              </a:rPr>
              <a:t>https://doi.org/10.3390/en13092269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974742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669606-DBCD-BAF3-FAD6-898BFF67C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87"/>
            <a:ext cx="10515600" cy="1325563"/>
          </a:xfrm>
        </p:spPr>
        <p:txBody>
          <a:bodyPr/>
          <a:lstStyle/>
          <a:p>
            <a:r>
              <a:rPr lang="it-IT" dirty="0"/>
              <a:t>Overall </a:t>
            </a:r>
            <a:r>
              <a:rPr lang="it-IT" dirty="0" err="1"/>
              <a:t>plant</a:t>
            </a:r>
            <a:r>
              <a:rPr lang="it-IT" dirty="0"/>
              <a:t> energy </a:t>
            </a:r>
            <a:r>
              <a:rPr lang="it-IT" dirty="0" err="1"/>
              <a:t>consumption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B7EB3C6-7872-7CCC-AB09-37AF0F40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209" y="1175229"/>
            <a:ext cx="10515600" cy="427572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B938F81-0484-0538-D26E-B057402E9BDA}"/>
              </a:ext>
            </a:extLst>
          </p:cNvPr>
          <p:cNvSpPr txBox="1"/>
          <p:nvPr/>
        </p:nvSpPr>
        <p:spPr>
          <a:xfrm>
            <a:off x="1674688" y="5585886"/>
            <a:ext cx="79747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 </a:t>
            </a:r>
            <a:r>
              <a:rPr lang="it-IT" dirty="0" err="1"/>
              <a:t>Nominal</a:t>
            </a:r>
            <a:r>
              <a:rPr lang="it-IT" dirty="0"/>
              <a:t> SSEN </a:t>
            </a:r>
            <a:r>
              <a:rPr lang="it-IT" dirty="0" err="1"/>
              <a:t>active</a:t>
            </a:r>
            <a:r>
              <a:rPr lang="it-IT" dirty="0"/>
              <a:t> and </a:t>
            </a:r>
            <a:r>
              <a:rPr lang="it-IT" dirty="0" err="1"/>
              <a:t>reactive</a:t>
            </a:r>
            <a:r>
              <a:rPr lang="it-IT" dirty="0"/>
              <a:t> powers in </a:t>
            </a:r>
            <a:r>
              <a:rPr lang="it-IT" dirty="0" err="1"/>
              <a:t>each</a:t>
            </a:r>
            <a:r>
              <a:rPr lang="it-IT" dirty="0"/>
              <a:t> plasma </a:t>
            </a:r>
            <a:r>
              <a:rPr lang="it-IT" dirty="0" err="1"/>
              <a:t>phase</a:t>
            </a:r>
            <a:r>
              <a:rPr lang="it-IT" dirty="0"/>
              <a:t>, option HCPB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F38CD58A-D507-D111-C3E2-5DF35ADB8E37}"/>
              </a:ext>
            </a:extLst>
          </p:cNvPr>
          <p:cNvSpPr txBox="1"/>
          <p:nvPr/>
        </p:nvSpPr>
        <p:spPr>
          <a:xfrm>
            <a:off x="0" y="6067455"/>
            <a:ext cx="97601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Demo ultima versione dichiara 1652 </a:t>
            </a:r>
            <a:r>
              <a:rPr lang="it-IT" dirty="0" err="1"/>
              <a:t>MWth</a:t>
            </a:r>
            <a:r>
              <a:rPr lang="it-IT" dirty="0"/>
              <a:t> e 350 MWe netti in rete, ovvero 536+350=886 prodotti,</a:t>
            </a:r>
          </a:p>
          <a:p>
            <a:r>
              <a:rPr lang="it-IT" dirty="0"/>
              <a:t> rendimento del 54%, impossibile. Considerando 33% si hanno 545 MWe</a:t>
            </a:r>
          </a:p>
          <a:p>
            <a:endParaRPr lang="it-IT" dirty="0">
              <a:highlight>
                <a:srgbClr val="00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9373463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5D4D0DA-DC89-94A5-6176-CD06A5DFD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A73798E-8778-E417-927D-F4FA1F9703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00865" y="1299557"/>
            <a:ext cx="12451319" cy="4676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0784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CC4F70F-793C-9891-9E8A-668A3B74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976184"/>
          </a:xfrm>
        </p:spPr>
        <p:txBody>
          <a:bodyPr/>
          <a:lstStyle/>
          <a:p>
            <a:r>
              <a:rPr lang="it-IT" dirty="0"/>
              <a:t>Produrrà mai energia?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D2CEC37-CBE2-455B-D112-2D2288134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811" y="839921"/>
            <a:ext cx="11234615" cy="5881815"/>
          </a:xfrm>
        </p:spPr>
        <p:txBody>
          <a:bodyPr>
            <a:noAutofit/>
          </a:bodyPr>
          <a:lstStyle/>
          <a:p>
            <a:r>
              <a:rPr lang="it-IT" sz="1800" dirty="0"/>
              <a:t>Un EPR ha il 36/37% di efficienza, misurata.</a:t>
            </a:r>
          </a:p>
          <a:p>
            <a:r>
              <a:rPr lang="it-IT" sz="1800" dirty="0"/>
              <a:t>Se DEMO avesse la stessa efficienza 1652X0.37 =611MWe, confrontabili ai consumi durante la scarica: Il DEMO team si limita a dire che assume </a:t>
            </a:r>
            <a:r>
              <a:rPr lang="it-IT" sz="1800" dirty="0">
                <a:highlight>
                  <a:srgbClr val="00FF00"/>
                </a:highlight>
              </a:rPr>
              <a:t>una efficienza overall del 20% </a:t>
            </a:r>
            <a:r>
              <a:rPr lang="it-IT" sz="1800" dirty="0"/>
              <a:t>già epurata dei consumi della macchina, con un valore di MWe netti in rete di 350+/-50.Dalle referenze non si traggono informazioni utili</a:t>
            </a:r>
          </a:p>
          <a:p>
            <a:r>
              <a:rPr lang="it-IT" sz="1800" dirty="0"/>
              <a:t>Quindi, considerando i 536 MWe di autoconsumo, produrrebbe 886MWe….54% di rendimento </a:t>
            </a:r>
            <a:r>
              <a:rPr lang="it-IT" sz="2400" dirty="0"/>
              <a:t>🤭</a:t>
            </a:r>
          </a:p>
          <a:p>
            <a:r>
              <a:rPr lang="it-IT" sz="1800" dirty="0"/>
              <a:t>La complessità delle geometrie di un reattore a fusione rendono difficile credere ad una sua maggiore efficienza rispetto ad uno a fissione, un pentolone con a bagno gli elementi di combustibile che scambiano direttamente con il refrigerante senza perdere un </a:t>
            </a:r>
            <a:r>
              <a:rPr lang="it-IT" sz="1800" dirty="0" err="1"/>
              <a:t>W</a:t>
            </a:r>
            <a:endParaRPr lang="it-IT" sz="1800" dirty="0"/>
          </a:p>
          <a:p>
            <a:r>
              <a:rPr lang="it-IT" sz="1800" dirty="0"/>
              <a:t>Demo assume che il liquido di raffreddamento del divertore possa essere mandato in turbina malgrado la permeazione da trizio</a:t>
            </a:r>
          </a:p>
          <a:p>
            <a:r>
              <a:rPr lang="it-IT" sz="1800" dirty="0"/>
              <a:t>Con un conto realistico *0.8 </a:t>
            </a:r>
            <a:r>
              <a:rPr lang="it-IT" sz="1800" dirty="0" err="1"/>
              <a:t>neutron</a:t>
            </a:r>
            <a:r>
              <a:rPr lang="it-IT" sz="1800" dirty="0"/>
              <a:t> energy*0.8 </a:t>
            </a:r>
            <a:r>
              <a:rPr lang="it-IT" sz="1800" dirty="0" err="1"/>
              <a:t>geometric</a:t>
            </a:r>
            <a:r>
              <a:rPr lang="it-IT" sz="1800" dirty="0"/>
              <a:t> </a:t>
            </a:r>
            <a:r>
              <a:rPr lang="it-IT" sz="1800" dirty="0" err="1"/>
              <a:t>factor</a:t>
            </a:r>
            <a:r>
              <a:rPr lang="it-IT" sz="1800" dirty="0"/>
              <a:t>=0.64*1.2 </a:t>
            </a:r>
            <a:r>
              <a:rPr lang="it-IT" sz="1800" dirty="0" err="1"/>
              <a:t>exothermal</a:t>
            </a:r>
            <a:r>
              <a:rPr lang="it-IT" sz="1800" dirty="0"/>
              <a:t> reaction=0.77*0.33=</a:t>
            </a:r>
            <a:r>
              <a:rPr lang="it-IT" sz="1800" dirty="0">
                <a:highlight>
                  <a:srgbClr val="00FF00"/>
                </a:highlight>
              </a:rPr>
              <a:t>0.25 , quindi con 1652 </a:t>
            </a:r>
            <a:r>
              <a:rPr lang="it-IT" sz="1800" dirty="0" err="1">
                <a:highlight>
                  <a:srgbClr val="00FF00"/>
                </a:highlight>
              </a:rPr>
              <a:t>MWth</a:t>
            </a:r>
            <a:r>
              <a:rPr lang="it-IT" sz="1800" dirty="0">
                <a:highlight>
                  <a:srgbClr val="00FF00"/>
                </a:highlight>
              </a:rPr>
              <a:t>= 413 MWe </a:t>
            </a:r>
            <a:r>
              <a:rPr lang="it-IT" sz="1800" dirty="0"/>
              <a:t>da cui detrarre gli oltre 500MWe dei consumi elettrici…quando in funzione</a:t>
            </a:r>
          </a:p>
          <a:p>
            <a:pPr marL="0" indent="0">
              <a:buNone/>
            </a:pPr>
            <a:r>
              <a:rPr lang="it-IT" sz="1800" dirty="0"/>
              <a:t>Per il reattore finale avesse la stessa potenza termica di un EPR 4.6 </a:t>
            </a:r>
            <a:r>
              <a:rPr lang="it-IT" sz="1800" dirty="0" err="1"/>
              <a:t>GWt</a:t>
            </a:r>
            <a:r>
              <a:rPr lang="it-IT" sz="1800" dirty="0"/>
              <a:t>*0.33= 1530 MWe…….consumi &gt;&gt;&gt;&gt;9x536????MWe……</a:t>
            </a:r>
            <a:r>
              <a:rPr lang="it-IT" sz="1800" dirty="0" err="1"/>
              <a:t>dwell</a:t>
            </a:r>
            <a:r>
              <a:rPr lang="it-IT" sz="1800" dirty="0"/>
              <a:t> time-20%??…….load factor-30%….</a:t>
            </a:r>
          </a:p>
          <a:p>
            <a:pPr marL="0" indent="0">
              <a:buNone/>
            </a:pPr>
            <a:r>
              <a:rPr lang="it-IT" sz="1800" dirty="0"/>
              <a:t>Il blanket sembra vada rimpiazzato ogni 5 anni, se si trovano materiali idonei, il divertore almeno sostituite le tegole, tutto in remote </a:t>
            </a:r>
            <a:r>
              <a:rPr lang="it-IT" sz="1800" dirty="0" err="1"/>
              <a:t>handling</a:t>
            </a:r>
            <a:r>
              <a:rPr lang="it-IT" sz="1800" dirty="0"/>
              <a:t>, tempi e costi proibitivi</a:t>
            </a:r>
          </a:p>
          <a:p>
            <a:pPr marL="0" indent="0">
              <a:buNone/>
            </a:pPr>
            <a:r>
              <a:rPr lang="it-IT" sz="1800" dirty="0"/>
              <a:t>Un EPR ha 4.6 </a:t>
            </a:r>
            <a:r>
              <a:rPr lang="it-IT" sz="1800" dirty="0" err="1"/>
              <a:t>GWt</a:t>
            </a:r>
            <a:r>
              <a:rPr lang="it-IT" sz="1800" dirty="0"/>
              <a:t>, produzione lorda 1.77 </a:t>
            </a:r>
            <a:r>
              <a:rPr lang="it-IT" sz="1800" dirty="0" err="1"/>
              <a:t>GWe</a:t>
            </a:r>
            <a:r>
              <a:rPr lang="it-IT" sz="1800" dirty="0"/>
              <a:t>, netta 1.65 </a:t>
            </a:r>
            <a:r>
              <a:rPr lang="it-IT" sz="1800" dirty="0" err="1"/>
              <a:t>GWe</a:t>
            </a:r>
            <a:r>
              <a:rPr lang="it-IT" sz="1800" dirty="0"/>
              <a:t> load </a:t>
            </a:r>
            <a:r>
              <a:rPr lang="it-IT" sz="1800" dirty="0" err="1"/>
              <a:t>factor</a:t>
            </a:r>
            <a:r>
              <a:rPr lang="it-IT" sz="1800" dirty="0"/>
              <a:t> 85-95% (misurato)</a:t>
            </a:r>
          </a:p>
        </p:txBody>
      </p:sp>
    </p:spTree>
    <p:extLst>
      <p:ext uri="{BB962C8B-B14F-4D97-AF65-F5344CB8AC3E}">
        <p14:creationId xmlns:p14="http://schemas.microsoft.com/office/powerpoint/2010/main" val="25574225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355203-3CDE-E3DB-0517-F9D3AA8B5E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Prestazioni di un futuro reattore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AFF5B9-BCCA-2714-EB89-9DDA337BF7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2354" y="1690688"/>
            <a:ext cx="10515600" cy="4351338"/>
          </a:xfrm>
        </p:spPr>
        <p:txBody>
          <a:bodyPr>
            <a:normAutofit/>
          </a:bodyPr>
          <a:lstStyle/>
          <a:p>
            <a:r>
              <a:rPr lang="it-IT" sz="1900" i="1" dirty="0"/>
              <a:t>NWL = 80 % </a:t>
            </a:r>
            <a:r>
              <a:rPr lang="it-IT" sz="1900" i="1" dirty="0" err="1"/>
              <a:t>P</a:t>
            </a:r>
            <a:r>
              <a:rPr lang="it-IT" sz="1900" i="1" baseline="-25000" dirty="0" err="1"/>
              <a:t>fus</a:t>
            </a:r>
            <a:r>
              <a:rPr lang="it-IT" sz="1900" i="1" dirty="0"/>
              <a:t> / </a:t>
            </a:r>
            <a:r>
              <a:rPr lang="it-IT" sz="1900" i="1" dirty="0" err="1"/>
              <a:t>A</a:t>
            </a:r>
            <a:r>
              <a:rPr lang="it-IT" sz="1900" i="1" baseline="-25000" dirty="0" err="1"/>
              <a:t>Wall</a:t>
            </a:r>
            <a:r>
              <a:rPr lang="it-IT" sz="1900" dirty="0"/>
              <a:t>, with </a:t>
            </a:r>
            <a:r>
              <a:rPr lang="it-IT" sz="1900" i="1" dirty="0" err="1"/>
              <a:t>A</a:t>
            </a:r>
            <a:r>
              <a:rPr lang="it-IT" sz="1900" i="1" baseline="-25000" dirty="0" err="1"/>
              <a:t>wall</a:t>
            </a:r>
            <a:r>
              <a:rPr lang="it-IT" sz="1900" dirty="0"/>
              <a:t> </a:t>
            </a:r>
            <a:r>
              <a:rPr lang="it-IT" sz="1900" dirty="0" err="1"/>
              <a:t>being</a:t>
            </a:r>
            <a:r>
              <a:rPr lang="it-IT" sz="1900" dirty="0"/>
              <a:t> the </a:t>
            </a:r>
            <a:r>
              <a:rPr lang="it-IT" sz="1900" dirty="0" err="1"/>
              <a:t>surface</a:t>
            </a:r>
            <a:r>
              <a:rPr lang="it-IT" sz="1900" dirty="0"/>
              <a:t> area of the plasma-</a:t>
            </a:r>
            <a:r>
              <a:rPr lang="it-IT" sz="1900" dirty="0" err="1"/>
              <a:t>facing</a:t>
            </a:r>
            <a:r>
              <a:rPr lang="it-IT" sz="1900" dirty="0"/>
              <a:t> </a:t>
            </a:r>
            <a:r>
              <a:rPr lang="it-IT" sz="1900" dirty="0" err="1"/>
              <a:t>wall</a:t>
            </a:r>
            <a:r>
              <a:rPr lang="it-IT" sz="1900" dirty="0"/>
              <a:t>. Too low </a:t>
            </a:r>
            <a:r>
              <a:rPr lang="it-IT" sz="1900" dirty="0" err="1"/>
              <a:t>values</a:t>
            </a:r>
            <a:r>
              <a:rPr lang="it-IT" sz="1900" dirty="0"/>
              <a:t> of the </a:t>
            </a:r>
            <a:r>
              <a:rPr lang="it-IT" sz="1900" i="1" dirty="0"/>
              <a:t>NWL</a:t>
            </a:r>
            <a:r>
              <a:rPr lang="it-IT" sz="1900" dirty="0"/>
              <a:t> </a:t>
            </a:r>
            <a:r>
              <a:rPr lang="it-IT" sz="1900" dirty="0" err="1"/>
              <a:t>correspond</a:t>
            </a:r>
            <a:r>
              <a:rPr lang="it-IT" sz="1900" dirty="0"/>
              <a:t> to an </a:t>
            </a:r>
            <a:r>
              <a:rPr lang="it-IT" sz="1900" dirty="0" err="1"/>
              <a:t>unattractively</a:t>
            </a:r>
            <a:r>
              <a:rPr lang="it-IT" sz="1900" dirty="0"/>
              <a:t> large device with </a:t>
            </a:r>
            <a:r>
              <a:rPr lang="it-IT" sz="1900" dirty="0" err="1"/>
              <a:t>respect</a:t>
            </a:r>
            <a:r>
              <a:rPr lang="it-IT" sz="1900" dirty="0"/>
              <a:t> to the </a:t>
            </a:r>
            <a:r>
              <a:rPr lang="it-IT" sz="1900" dirty="0" err="1"/>
              <a:t>produced</a:t>
            </a:r>
            <a:r>
              <a:rPr lang="it-IT" sz="1900" dirty="0"/>
              <a:t> fusion power. </a:t>
            </a:r>
            <a:r>
              <a:rPr lang="it-IT" sz="1900" dirty="0" err="1"/>
              <a:t>We</a:t>
            </a:r>
            <a:r>
              <a:rPr lang="it-IT" sz="1900" dirty="0"/>
              <a:t> </a:t>
            </a:r>
            <a:r>
              <a:rPr lang="it-IT" sz="1900" dirty="0" err="1"/>
              <a:t>consider</a:t>
            </a:r>
            <a:r>
              <a:rPr lang="it-IT" sz="1900" dirty="0"/>
              <a:t> a </a:t>
            </a:r>
            <a:r>
              <a:rPr lang="it-IT" sz="1900" i="1" dirty="0"/>
              <a:t>NWL</a:t>
            </a:r>
            <a:r>
              <a:rPr lang="it-IT" sz="1900" dirty="0"/>
              <a:t> target of ∼1 MW/m² </a:t>
            </a:r>
            <a:r>
              <a:rPr lang="it-IT" sz="1900" dirty="0" err="1"/>
              <a:t>as</a:t>
            </a:r>
            <a:r>
              <a:rPr lang="it-IT" sz="1900" dirty="0"/>
              <a:t> </a:t>
            </a:r>
            <a:r>
              <a:rPr lang="it-IT" sz="1900" dirty="0" err="1"/>
              <a:t>reasonable</a:t>
            </a:r>
            <a:r>
              <a:rPr lang="it-IT" sz="1900" dirty="0"/>
              <a:t>, </a:t>
            </a:r>
            <a:r>
              <a:rPr lang="it-IT" sz="1900" dirty="0" err="1"/>
              <a:t>which</a:t>
            </a:r>
            <a:r>
              <a:rPr lang="it-IT" sz="1900" dirty="0"/>
              <a:t> </a:t>
            </a:r>
            <a:r>
              <a:rPr lang="it-IT" sz="1900" dirty="0" err="1"/>
              <a:t>lays</a:t>
            </a:r>
            <a:r>
              <a:rPr lang="it-IT" sz="1900" dirty="0"/>
              <a:t> in </a:t>
            </a:r>
            <a:r>
              <a:rPr lang="it-IT" sz="1900" dirty="0" err="1"/>
              <a:t>between</a:t>
            </a:r>
            <a:r>
              <a:rPr lang="it-IT" sz="1900" dirty="0"/>
              <a:t> the ITER target of 0.57 MW/m² [</a:t>
            </a:r>
            <a:r>
              <a:rPr lang="it-IT" sz="1900" dirty="0">
                <a:hlinkClick r:id="rId2"/>
              </a:rPr>
              <a:t>26</a:t>
            </a:r>
            <a:r>
              <a:rPr lang="it-IT" sz="1900" dirty="0"/>
              <a:t>] and ∼2 MW/m² </a:t>
            </a:r>
            <a:r>
              <a:rPr lang="it-IT" sz="1900" dirty="0" err="1"/>
              <a:t>as</a:t>
            </a:r>
            <a:r>
              <a:rPr lang="it-IT" sz="1900" dirty="0"/>
              <a:t> </a:t>
            </a:r>
            <a:r>
              <a:rPr lang="it-IT" sz="1900" dirty="0" err="1"/>
              <a:t>considered</a:t>
            </a:r>
            <a:r>
              <a:rPr lang="it-IT" sz="1900" dirty="0"/>
              <a:t> for fusion power </a:t>
            </a:r>
            <a:r>
              <a:rPr lang="it-IT" sz="1900" dirty="0" err="1"/>
              <a:t>plants</a:t>
            </a:r>
            <a:r>
              <a:rPr lang="it-IT" sz="1900" dirty="0"/>
              <a:t> in the PPCS [</a:t>
            </a:r>
            <a:r>
              <a:rPr lang="it-IT" sz="1900" dirty="0">
                <a:hlinkClick r:id="rId3"/>
              </a:rPr>
              <a:t>36</a:t>
            </a:r>
            <a:r>
              <a:rPr lang="it-IT" sz="1900" dirty="0"/>
              <a:t>].</a:t>
            </a:r>
          </a:p>
          <a:p>
            <a:r>
              <a:rPr lang="it-IT" sz="1900" dirty="0">
                <a:solidFill>
                  <a:srgbClr val="FF0000"/>
                </a:solidFill>
              </a:rPr>
              <a:t>1.0 MW/m3</a:t>
            </a:r>
          </a:p>
          <a:p>
            <a:pPr marL="0" indent="0">
              <a:buNone/>
            </a:pPr>
            <a:endParaRPr lang="it-IT" sz="1900" dirty="0"/>
          </a:p>
          <a:p>
            <a:r>
              <a:rPr lang="it-IT" sz="1800" dirty="0"/>
              <a:t>The target for the </a:t>
            </a:r>
            <a:r>
              <a:rPr lang="it-IT" sz="1800" b="1" dirty="0"/>
              <a:t>net </a:t>
            </a:r>
            <a:r>
              <a:rPr lang="it-IT" sz="1800" b="1" dirty="0" err="1"/>
              <a:t>electric</a:t>
            </a:r>
            <a:r>
              <a:rPr lang="it-IT" sz="1800" b="1" dirty="0"/>
              <a:t> output</a:t>
            </a:r>
            <a:r>
              <a:rPr lang="it-IT" sz="1800" dirty="0"/>
              <a:t> of the DEMO </a:t>
            </a:r>
            <a:r>
              <a:rPr lang="it-IT" sz="1800" dirty="0" err="1"/>
              <a:t>plant</a:t>
            </a:r>
            <a:r>
              <a:rPr lang="it-IT" sz="1800" dirty="0"/>
              <a:t> </a:t>
            </a:r>
            <a:r>
              <a:rPr lang="it-IT" sz="1800" dirty="0" err="1"/>
              <a:t>is</a:t>
            </a:r>
            <a:r>
              <a:rPr lang="it-IT" sz="1800" dirty="0"/>
              <a:t> </a:t>
            </a:r>
            <a:r>
              <a:rPr lang="it-IT" sz="1800" dirty="0" err="1"/>
              <a:t>defined</a:t>
            </a:r>
            <a:r>
              <a:rPr lang="it-IT" sz="1800" dirty="0"/>
              <a:t> in [</a:t>
            </a:r>
            <a:r>
              <a:rPr lang="it-IT" sz="1800" dirty="0">
                <a:hlinkClick r:id="rId4"/>
              </a:rPr>
              <a:t>1</a:t>
            </a:r>
            <a:r>
              <a:rPr lang="it-IT" sz="1800" dirty="0"/>
              <a:t>] </a:t>
            </a:r>
            <a:r>
              <a:rPr lang="it-IT" sz="1800" dirty="0" err="1"/>
              <a:t>as</a:t>
            </a:r>
            <a:r>
              <a:rPr lang="it-IT" sz="1800" dirty="0"/>
              <a:t> “</a:t>
            </a:r>
            <a:r>
              <a:rPr lang="it-IT" sz="1800" i="1" dirty="0" err="1"/>
              <a:t>hundreds</a:t>
            </a:r>
            <a:r>
              <a:rPr lang="it-IT" sz="1800" i="1" dirty="0"/>
              <a:t> of MW of </a:t>
            </a:r>
            <a:r>
              <a:rPr lang="it-IT" sz="1800" i="1" dirty="0" err="1"/>
              <a:t>electricity</a:t>
            </a:r>
            <a:r>
              <a:rPr lang="it-IT" sz="1800" dirty="0"/>
              <a:t>”. With common </a:t>
            </a:r>
            <a:r>
              <a:rPr lang="it-IT" sz="1800" dirty="0" err="1"/>
              <a:t>assumptions</a:t>
            </a:r>
            <a:r>
              <a:rPr lang="it-IT" sz="1800" dirty="0"/>
              <a:t> </a:t>
            </a:r>
            <a:r>
              <a:rPr lang="it-IT" sz="1800" dirty="0" err="1"/>
              <a:t>regarding</a:t>
            </a:r>
            <a:r>
              <a:rPr lang="it-IT" sz="1800" dirty="0"/>
              <a:t> the </a:t>
            </a:r>
            <a:r>
              <a:rPr lang="it-IT" sz="1800" dirty="0" err="1"/>
              <a:t>heat</a:t>
            </a:r>
            <a:r>
              <a:rPr lang="it-IT" sz="1800" dirty="0"/>
              <a:t> </a:t>
            </a:r>
            <a:r>
              <a:rPr lang="it-IT" sz="1800" dirty="0" err="1"/>
              <a:t>conversion</a:t>
            </a:r>
            <a:r>
              <a:rPr lang="it-IT" sz="1800" dirty="0"/>
              <a:t> </a:t>
            </a:r>
            <a:r>
              <a:rPr lang="it-IT" sz="1800" dirty="0" err="1"/>
              <a:t>efficiency</a:t>
            </a:r>
            <a:r>
              <a:rPr lang="it-IT" sz="1800" dirty="0"/>
              <a:t> and </a:t>
            </a:r>
            <a:r>
              <a:rPr lang="it-IT" sz="1800" dirty="0" err="1"/>
              <a:t>recirculating</a:t>
            </a:r>
            <a:r>
              <a:rPr lang="it-IT" sz="1800" dirty="0"/>
              <a:t> power for </a:t>
            </a:r>
            <a:r>
              <a:rPr lang="it-IT" sz="1800" dirty="0" err="1"/>
              <a:t>various</a:t>
            </a:r>
            <a:r>
              <a:rPr lang="it-IT" sz="1800" dirty="0"/>
              <a:t> DEMO systems, </a:t>
            </a:r>
            <a:r>
              <a:rPr lang="it-IT" sz="1800" dirty="0" err="1"/>
              <a:t>this</a:t>
            </a:r>
            <a:r>
              <a:rPr lang="it-IT" sz="1800" dirty="0"/>
              <a:t> </a:t>
            </a:r>
            <a:r>
              <a:rPr lang="it-IT" sz="1800" dirty="0" err="1"/>
              <a:t>translates</a:t>
            </a:r>
            <a:r>
              <a:rPr lang="it-IT" sz="1800" dirty="0"/>
              <a:t> </a:t>
            </a:r>
            <a:r>
              <a:rPr lang="it-IT" sz="1800" dirty="0" err="1"/>
              <a:t>into</a:t>
            </a:r>
            <a:r>
              <a:rPr lang="it-IT" sz="1800" dirty="0"/>
              <a:t> a </a:t>
            </a:r>
            <a:r>
              <a:rPr lang="it-IT" sz="1800" dirty="0" err="1"/>
              <a:t>requirement</a:t>
            </a:r>
            <a:r>
              <a:rPr lang="it-IT" sz="1800" dirty="0"/>
              <a:t> for the fusion power of </a:t>
            </a:r>
            <a:r>
              <a:rPr lang="it-IT" sz="1800" i="1" dirty="0" err="1"/>
              <a:t>P</a:t>
            </a:r>
            <a:r>
              <a:rPr lang="it-IT" sz="1800" i="1" baseline="-25000" dirty="0" err="1"/>
              <a:t>fus</a:t>
            </a:r>
            <a:r>
              <a:rPr lang="it-IT" sz="1800" i="1" dirty="0"/>
              <a:t> = ∼2000</a:t>
            </a:r>
            <a:r>
              <a:rPr lang="it-IT" sz="1800" dirty="0"/>
              <a:t> MW, </a:t>
            </a:r>
            <a:r>
              <a:rPr lang="it-IT" sz="1800" dirty="0" err="1"/>
              <a:t>which</a:t>
            </a:r>
            <a:r>
              <a:rPr lang="it-IT" sz="1800" dirty="0"/>
              <a:t> </a:t>
            </a:r>
            <a:r>
              <a:rPr lang="it-IT" sz="1800" dirty="0" err="1"/>
              <a:t>corresponds</a:t>
            </a:r>
            <a:r>
              <a:rPr lang="it-IT" sz="1800" dirty="0"/>
              <a:t> to a net </a:t>
            </a:r>
            <a:r>
              <a:rPr lang="it-IT" sz="1800" dirty="0" err="1"/>
              <a:t>electricity</a:t>
            </a:r>
            <a:r>
              <a:rPr lang="it-IT" sz="1800" dirty="0"/>
              <a:t> output of 400–500 MW, </a:t>
            </a:r>
            <a:br>
              <a:rPr lang="it-IT" sz="1800" dirty="0"/>
            </a:br>
            <a:r>
              <a:rPr lang="it-IT" sz="1800" dirty="0">
                <a:hlinkClick r:id="rId5" tooltip="Go to Fusion Engineering and Design on ScienceDirect"/>
              </a:rPr>
              <a:t>Fusion Engineering and </a:t>
            </a:r>
            <a:r>
              <a:rPr lang="it-IT" sz="1800" dirty="0" err="1">
                <a:hlinkClick r:id="rId5" tooltip="Go to Fusion Engineering and Design on ScienceDirect"/>
              </a:rPr>
              <a:t>Design</a:t>
            </a:r>
            <a:r>
              <a:rPr lang="it-IT" sz="1800" dirty="0" err="1"/>
              <a:t>,</a:t>
            </a:r>
            <a:r>
              <a:rPr lang="it-IT" sz="1800" dirty="0" err="1">
                <a:hlinkClick r:id="rId6" tooltip="Go to table of contents for this volume/issue"/>
              </a:rPr>
              <a:t>Volume</a:t>
            </a:r>
            <a:r>
              <a:rPr lang="it-IT" sz="1800" dirty="0">
                <a:hlinkClick r:id="rId6" tooltip="Go to table of contents for this volume/issue"/>
              </a:rPr>
              <a:t> 204</a:t>
            </a:r>
            <a:r>
              <a:rPr lang="it-IT" sz="1800" dirty="0"/>
              <a:t>, </a:t>
            </a:r>
            <a:r>
              <a:rPr lang="it-IT" sz="1800" dirty="0" err="1"/>
              <a:t>July</a:t>
            </a:r>
            <a:r>
              <a:rPr lang="it-IT" sz="1800" dirty="0"/>
              <a:t> 2024, 114518</a:t>
            </a:r>
          </a:p>
          <a:p>
            <a:r>
              <a:rPr lang="it-IT" sz="1800" dirty="0">
                <a:solidFill>
                  <a:srgbClr val="FF0000"/>
                </a:solidFill>
              </a:rPr>
              <a:t>Rendimento 20-25%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328800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F0A05D5-8379-ED6B-DA17-D32132A45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Ma la fusione è prestazionale?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E676140-333C-2FA2-374B-6054CD5B9B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Formula1 1050 CV, cica 750kW, volume 1.6l, circa </a:t>
            </a:r>
            <a:r>
              <a:rPr lang="it-IT" dirty="0">
                <a:highlight>
                  <a:srgbClr val="FF00FF"/>
                </a:highlight>
              </a:rPr>
              <a:t>500kW/l</a:t>
            </a:r>
          </a:p>
          <a:p>
            <a:r>
              <a:rPr lang="it-IT" dirty="0"/>
              <a:t>Panda 45 kW, volume 1l, 45 kW/l, autotreno 13l 450kW, </a:t>
            </a:r>
            <a:r>
              <a:rPr lang="it-IT" dirty="0">
                <a:highlight>
                  <a:srgbClr val="FF00FF"/>
                </a:highlight>
              </a:rPr>
              <a:t>35kW/l</a:t>
            </a:r>
          </a:p>
          <a:p>
            <a:endParaRPr lang="it-IT" dirty="0"/>
          </a:p>
          <a:p>
            <a:r>
              <a:rPr lang="it-IT" dirty="0"/>
              <a:t>Reattore fusione 1 MW/m</a:t>
            </a:r>
            <a:r>
              <a:rPr lang="it-IT" baseline="30000" dirty="0"/>
              <a:t>3 </a:t>
            </a:r>
            <a:r>
              <a:rPr lang="it-IT" dirty="0"/>
              <a:t>(ipotetici) progettazione 2025, </a:t>
            </a:r>
            <a:r>
              <a:rPr lang="it-IT" dirty="0">
                <a:highlight>
                  <a:srgbClr val="00FF00"/>
                </a:highlight>
              </a:rPr>
              <a:t>limitato dal </a:t>
            </a:r>
            <a:r>
              <a:rPr lang="it-IT" dirty="0" err="1">
                <a:highlight>
                  <a:srgbClr val="00FF00"/>
                </a:highlight>
              </a:rPr>
              <a:t>neutron</a:t>
            </a:r>
            <a:r>
              <a:rPr lang="it-IT" dirty="0">
                <a:highlight>
                  <a:srgbClr val="00FF00"/>
                </a:highlight>
              </a:rPr>
              <a:t> load </a:t>
            </a:r>
            <a:r>
              <a:rPr lang="it-IT" dirty="0" err="1">
                <a:highlight>
                  <a:srgbClr val="00FF00"/>
                </a:highlight>
              </a:rPr>
              <a:t>factor</a:t>
            </a:r>
            <a:r>
              <a:rPr lang="it-IT" dirty="0">
                <a:highlight>
                  <a:srgbClr val="00FF00"/>
                </a:highlight>
              </a:rPr>
              <a:t>, 1 MW/m</a:t>
            </a:r>
            <a:r>
              <a:rPr lang="it-IT" baseline="30000" dirty="0">
                <a:highlight>
                  <a:srgbClr val="00FF00"/>
                </a:highlight>
              </a:rPr>
              <a:t>2</a:t>
            </a:r>
          </a:p>
          <a:p>
            <a:r>
              <a:rPr lang="it-IT" dirty="0"/>
              <a:t>Reattore fissione 89,3 MW/m</a:t>
            </a:r>
            <a:r>
              <a:rPr lang="it-IT" baseline="30000" dirty="0"/>
              <a:t>3</a:t>
            </a:r>
            <a:r>
              <a:rPr lang="it-IT" dirty="0"/>
              <a:t> (misurati), progettazione 2000 </a:t>
            </a:r>
            <a:r>
              <a:rPr lang="it-IT" sz="1200" dirty="0">
                <a:hlinkClick r:id="rId2" tooltip="Go to Nuclear Engineering and Design on ScienceDirect"/>
              </a:rPr>
              <a:t>Nuclear Engineering and </a:t>
            </a:r>
            <a:r>
              <a:rPr lang="it-IT" sz="1200" dirty="0" err="1">
                <a:hlinkClick r:id="rId2" tooltip="Go to Nuclear Engineering and Design on ScienceDirect"/>
              </a:rPr>
              <a:t>Design</a:t>
            </a:r>
            <a:r>
              <a:rPr lang="it-IT" sz="1200" dirty="0" err="1"/>
              <a:t>,</a:t>
            </a:r>
            <a:r>
              <a:rPr lang="it-IT" sz="1200" dirty="0" err="1">
                <a:hlinkClick r:id="rId3" tooltip="Go to table of contents for this volume/issue"/>
              </a:rPr>
              <a:t>Volume</a:t>
            </a:r>
            <a:r>
              <a:rPr lang="it-IT" sz="1200" dirty="0">
                <a:hlinkClick r:id="rId3" tooltip="Go to table of contents for this volume/issue"/>
              </a:rPr>
              <a:t> 187, Issue 1</a:t>
            </a:r>
            <a:r>
              <a:rPr lang="it-IT" sz="1200" dirty="0"/>
              <a:t>, </a:t>
            </a:r>
            <a:r>
              <a:rPr lang="it-IT" sz="1200" dirty="0" err="1"/>
              <a:t>January</a:t>
            </a:r>
            <a:r>
              <a:rPr lang="it-IT" sz="1200" dirty="0"/>
              <a:t> 1999, Pages 79-119</a:t>
            </a: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90183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871E17-02B8-2265-3946-74543B09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Fusion-</a:t>
            </a:r>
            <a:r>
              <a:rPr lang="it-IT" dirty="0" err="1"/>
              <a:t>fission</a:t>
            </a:r>
            <a:r>
              <a:rPr lang="it-IT" dirty="0"/>
              <a:t> </a:t>
            </a:r>
            <a:r>
              <a:rPr lang="it-IT" dirty="0" err="1"/>
              <a:t>hybrid</a:t>
            </a:r>
            <a:r>
              <a:rPr lang="it-IT" dirty="0"/>
              <a:t> systems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BBBAEC-E75E-66B1-8158-4BC5920702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89</a:t>
            </a:fld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9DBF4E52-9D5C-D17F-DA6E-F0A2584BD75D}"/>
              </a:ext>
            </a:extLst>
          </p:cNvPr>
          <p:cNvSpPr txBox="1"/>
          <p:nvPr/>
        </p:nvSpPr>
        <p:spPr>
          <a:xfrm>
            <a:off x="551219" y="1246701"/>
            <a:ext cx="5132271" cy="369332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endParaRPr lang="it-IT" sz="2400" dirty="0"/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12817646-D408-71E9-FD07-8029A4063CB4}"/>
              </a:ext>
            </a:extLst>
          </p:cNvPr>
          <p:cNvSpPr txBox="1"/>
          <p:nvPr/>
        </p:nvSpPr>
        <p:spPr>
          <a:xfrm>
            <a:off x="459889" y="986608"/>
            <a:ext cx="5971352" cy="5015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133" dirty="0"/>
              <a:t>In a </a:t>
            </a:r>
            <a:r>
              <a:rPr lang="it-IT" sz="2133" dirty="0" err="1"/>
              <a:t>hybrid</a:t>
            </a:r>
            <a:r>
              <a:rPr lang="it-IT" sz="2133" dirty="0"/>
              <a:t> </a:t>
            </a:r>
            <a:r>
              <a:rPr lang="it-IT" sz="2133" dirty="0" err="1"/>
              <a:t>reactor</a:t>
            </a:r>
            <a:r>
              <a:rPr lang="it-IT" sz="2133" dirty="0"/>
              <a:t>, the </a:t>
            </a:r>
            <a:r>
              <a:rPr lang="it-IT" sz="2133" dirty="0" err="1"/>
              <a:t>neutron</a:t>
            </a:r>
            <a:r>
              <a:rPr lang="it-IT" sz="2133" dirty="0"/>
              <a:t> </a:t>
            </a:r>
            <a:r>
              <a:rPr lang="it-IT" sz="2133" dirty="0" err="1"/>
              <a:t>flux</a:t>
            </a:r>
            <a:r>
              <a:rPr lang="it-IT" sz="2133" dirty="0"/>
              <a:t> </a:t>
            </a:r>
            <a:r>
              <a:rPr lang="it-IT" sz="2133" dirty="0" err="1"/>
              <a:t>emerging</a:t>
            </a:r>
            <a:r>
              <a:rPr lang="it-IT" sz="2133" dirty="0"/>
              <a:t> from </a:t>
            </a:r>
            <a:r>
              <a:rPr lang="it-IT" sz="2133" b="1" dirty="0" err="1">
                <a:solidFill>
                  <a:srgbClr val="FF0000"/>
                </a:solidFill>
              </a:rPr>
              <a:t>nuclear</a:t>
            </a:r>
            <a:r>
              <a:rPr lang="it-IT" sz="2133" b="1" dirty="0">
                <a:solidFill>
                  <a:srgbClr val="FF0000"/>
                </a:solidFill>
              </a:rPr>
              <a:t> fusion </a:t>
            </a:r>
            <a:r>
              <a:rPr lang="it-IT" sz="2133" b="1" dirty="0" err="1">
                <a:solidFill>
                  <a:srgbClr val="FF0000"/>
                </a:solidFill>
              </a:rPr>
              <a:t>reactor</a:t>
            </a:r>
            <a:r>
              <a:rPr lang="it-IT" sz="2133" b="1" dirty="0">
                <a:solidFill>
                  <a:srgbClr val="FF0000"/>
                </a:solidFill>
              </a:rPr>
              <a:t> </a:t>
            </a:r>
            <a:r>
              <a:rPr lang="it-IT" sz="2133" dirty="0" err="1"/>
              <a:t>is</a:t>
            </a:r>
            <a:r>
              <a:rPr lang="it-IT" sz="2133" dirty="0"/>
              <a:t> </a:t>
            </a:r>
            <a:r>
              <a:rPr lang="it-IT" sz="2133" dirty="0" err="1"/>
              <a:t>used</a:t>
            </a:r>
            <a:r>
              <a:rPr lang="it-IT" sz="2133" dirty="0"/>
              <a:t> to induce </a:t>
            </a:r>
            <a:r>
              <a:rPr lang="it-IT" sz="2133" dirty="0" err="1"/>
              <a:t>fissions</a:t>
            </a:r>
            <a:r>
              <a:rPr lang="it-IT" sz="2133" dirty="0"/>
              <a:t> (or </a:t>
            </a:r>
            <a:r>
              <a:rPr lang="it-IT" sz="2133" dirty="0" err="1"/>
              <a:t>transmutations</a:t>
            </a:r>
            <a:r>
              <a:rPr lang="it-IT" sz="2133" dirty="0"/>
              <a:t>) in a </a:t>
            </a:r>
            <a:r>
              <a:rPr lang="it-IT" sz="2133" b="1" dirty="0" err="1">
                <a:solidFill>
                  <a:schemeClr val="tx2"/>
                </a:solidFill>
              </a:rPr>
              <a:t>fission</a:t>
            </a:r>
            <a:r>
              <a:rPr lang="it-IT" sz="2133" b="1" dirty="0">
                <a:solidFill>
                  <a:schemeClr val="tx2"/>
                </a:solidFill>
              </a:rPr>
              <a:t> blanket </a:t>
            </a:r>
            <a:r>
              <a:rPr lang="it-IT" sz="2133" dirty="0"/>
              <a:t>in </a:t>
            </a:r>
            <a:r>
              <a:rPr lang="it-IT" sz="2133" dirty="0" err="1"/>
              <a:t>subcritical</a:t>
            </a:r>
            <a:r>
              <a:rPr lang="it-IT" sz="2133" dirty="0"/>
              <a:t> mode (k&lt;1). </a:t>
            </a:r>
          </a:p>
          <a:p>
            <a:endParaRPr lang="it-IT" sz="2133" dirty="0"/>
          </a:p>
          <a:p>
            <a:r>
              <a:rPr lang="it-IT" sz="2133" dirty="0"/>
              <a:t>FFHS can </a:t>
            </a:r>
            <a:r>
              <a:rPr lang="it-IT" sz="2133" dirty="0" err="1"/>
              <a:t>contain</a:t>
            </a:r>
            <a:r>
              <a:rPr lang="it-IT" sz="2133" dirty="0"/>
              <a:t> a blanket for: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/>
              <a:t>Energy generation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 err="1"/>
              <a:t>Radioactive</a:t>
            </a:r>
            <a:r>
              <a:rPr lang="it-IT" sz="2133" dirty="0"/>
              <a:t> </a:t>
            </a:r>
            <a:r>
              <a:rPr lang="it-IT" sz="2133" dirty="0" err="1"/>
              <a:t>waste</a:t>
            </a:r>
            <a:r>
              <a:rPr lang="it-IT" sz="2133" dirty="0"/>
              <a:t> </a:t>
            </a:r>
            <a:r>
              <a:rPr lang="it-IT" sz="2133" dirty="0" err="1"/>
              <a:t>transmutation</a:t>
            </a:r>
            <a:endParaRPr lang="it-IT" sz="2133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dirty="0" err="1"/>
              <a:t>Nuclear</a:t>
            </a:r>
            <a:r>
              <a:rPr lang="it-IT" sz="2133" dirty="0"/>
              <a:t> </a:t>
            </a:r>
            <a:r>
              <a:rPr lang="it-IT" sz="2133" dirty="0" err="1"/>
              <a:t>fuel</a:t>
            </a:r>
            <a:r>
              <a:rPr lang="it-IT" sz="2133" dirty="0"/>
              <a:t> production (</a:t>
            </a:r>
            <a:r>
              <a:rPr lang="it-IT" sz="2133" dirty="0" err="1"/>
              <a:t>fertilization</a:t>
            </a:r>
            <a:r>
              <a:rPr lang="it-IT" sz="2133" dirty="0"/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133" b="1" dirty="0">
                <a:solidFill>
                  <a:srgbClr val="00B050"/>
                </a:solidFill>
              </a:rPr>
              <a:t>Tritium breeding (</a:t>
            </a:r>
            <a:r>
              <a:rPr lang="it-IT" sz="2133" b="1" dirty="0" err="1">
                <a:solidFill>
                  <a:srgbClr val="00B050"/>
                </a:solidFill>
              </a:rPr>
              <a:t>currently</a:t>
            </a:r>
            <a:r>
              <a:rPr lang="it-IT" sz="2133" b="1" dirty="0">
                <a:solidFill>
                  <a:srgbClr val="00B050"/>
                </a:solidFill>
              </a:rPr>
              <a:t> </a:t>
            </a:r>
            <a:r>
              <a:rPr lang="it-IT" sz="2133" b="1" dirty="0" err="1">
                <a:solidFill>
                  <a:srgbClr val="00B050"/>
                </a:solidFill>
              </a:rPr>
              <a:t>produced</a:t>
            </a:r>
            <a:r>
              <a:rPr lang="it-IT" sz="2133" b="1" dirty="0">
                <a:solidFill>
                  <a:srgbClr val="00B050"/>
                </a:solidFill>
              </a:rPr>
              <a:t> by CANDU </a:t>
            </a:r>
            <a:r>
              <a:rPr lang="it-IT" sz="2133" b="1" dirty="0" err="1">
                <a:solidFill>
                  <a:srgbClr val="00B050"/>
                </a:solidFill>
              </a:rPr>
              <a:t>reactors</a:t>
            </a:r>
            <a:r>
              <a:rPr lang="it-IT" sz="2133" b="1" dirty="0">
                <a:solidFill>
                  <a:srgbClr val="00B050"/>
                </a:solidFill>
              </a:rPr>
              <a:t>)</a:t>
            </a:r>
          </a:p>
          <a:p>
            <a:endParaRPr lang="it-IT" sz="2133" dirty="0"/>
          </a:p>
          <a:p>
            <a:r>
              <a:rPr lang="it-IT" sz="2133" dirty="0" err="1"/>
              <a:t>These</a:t>
            </a:r>
            <a:r>
              <a:rPr lang="it-IT" sz="2133" dirty="0"/>
              <a:t> systems </a:t>
            </a:r>
            <a:r>
              <a:rPr lang="it-IT" sz="2133" dirty="0" err="1"/>
              <a:t>could</a:t>
            </a:r>
            <a:r>
              <a:rPr lang="it-IT" sz="2133" dirty="0"/>
              <a:t> </a:t>
            </a:r>
            <a:r>
              <a:rPr lang="it-IT" sz="2133" dirty="0" err="1"/>
              <a:t>represent</a:t>
            </a:r>
            <a:r>
              <a:rPr lang="it-IT" sz="2133" dirty="0"/>
              <a:t> an intermediate step </a:t>
            </a:r>
            <a:r>
              <a:rPr lang="it-IT" sz="2133" dirty="0" err="1"/>
              <a:t>towards</a:t>
            </a:r>
            <a:r>
              <a:rPr lang="it-IT" sz="2133" dirty="0"/>
              <a:t> the </a:t>
            </a:r>
            <a:r>
              <a:rPr lang="it-IT" sz="2133" dirty="0" err="1"/>
              <a:t>industrialization</a:t>
            </a:r>
            <a:r>
              <a:rPr lang="it-IT" sz="2133" dirty="0"/>
              <a:t> of </a:t>
            </a:r>
            <a:r>
              <a:rPr lang="it-IT" sz="2133" dirty="0" err="1"/>
              <a:t>nuclear</a:t>
            </a:r>
            <a:r>
              <a:rPr lang="it-IT" sz="2133" dirty="0"/>
              <a:t> fusion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70DE1F3-5423-EA21-06A9-1AEB65AF3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8135" y="2418081"/>
            <a:ext cx="5971352" cy="358432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BA755C-41D6-46D7-BB19-B474040A4EB8}"/>
              </a:ext>
            </a:extLst>
          </p:cNvPr>
          <p:cNvSpPr txBox="1"/>
          <p:nvPr/>
        </p:nvSpPr>
        <p:spPr>
          <a:xfrm>
            <a:off x="9136440" y="1699706"/>
            <a:ext cx="2679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Fusion</a:t>
            </a:r>
          </a:p>
        </p:txBody>
      </p:sp>
      <p:cxnSp>
        <p:nvCxnSpPr>
          <p:cNvPr id="5" name="Connettore 2 4">
            <a:extLst>
              <a:ext uri="{FF2B5EF4-FFF2-40B4-BE49-F238E27FC236}">
                <a16:creationId xmlns:a16="http://schemas.microsoft.com/office/drawing/2014/main" id="{3B6F9ACD-E3AE-082A-19E9-F288859FCCE6}"/>
              </a:ext>
            </a:extLst>
          </p:cNvPr>
          <p:cNvCxnSpPr>
            <a:cxnSpLocks/>
          </p:cNvCxnSpPr>
          <p:nvPr/>
        </p:nvCxnSpPr>
        <p:spPr>
          <a:xfrm flipH="1">
            <a:off x="9248140" y="2192149"/>
            <a:ext cx="558800" cy="29386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106AC01-3B11-3765-936F-9B9DB6DDCAA2}"/>
              </a:ext>
            </a:extLst>
          </p:cNvPr>
          <p:cNvSpPr txBox="1"/>
          <p:nvPr/>
        </p:nvSpPr>
        <p:spPr>
          <a:xfrm>
            <a:off x="6052851" y="1767616"/>
            <a:ext cx="2569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err="1">
                <a:solidFill>
                  <a:srgbClr val="002060"/>
                </a:solidFill>
              </a:rPr>
              <a:t>Fission</a:t>
            </a:r>
            <a:endParaRPr lang="it-IT" sz="2400" b="1" dirty="0">
              <a:solidFill>
                <a:srgbClr val="002060"/>
              </a:solidFill>
            </a:endParaRPr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0631054A-459B-0A58-8668-01D59C232A08}"/>
              </a:ext>
            </a:extLst>
          </p:cNvPr>
          <p:cNvCxnSpPr>
            <a:cxnSpLocks/>
          </p:cNvCxnSpPr>
          <p:nvPr/>
        </p:nvCxnSpPr>
        <p:spPr>
          <a:xfrm flipH="1">
            <a:off x="6744371" y="2192149"/>
            <a:ext cx="109291" cy="8050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ttangolo 8">
            <a:extLst>
              <a:ext uri="{FF2B5EF4-FFF2-40B4-BE49-F238E27FC236}">
                <a16:creationId xmlns:a16="http://schemas.microsoft.com/office/drawing/2014/main" id="{0CA84CF4-7B72-556B-DA57-711D22A1EBDB}"/>
              </a:ext>
            </a:extLst>
          </p:cNvPr>
          <p:cNvSpPr/>
          <p:nvPr/>
        </p:nvSpPr>
        <p:spPr>
          <a:xfrm>
            <a:off x="361714" y="4097867"/>
            <a:ext cx="5446421" cy="720179"/>
          </a:xfrm>
          <a:prstGeom prst="rect">
            <a:avLst/>
          </a:prstGeom>
          <a:noFill/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51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EFFCE1-ABCF-7150-DB3B-221CA5F1C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208" y="75083"/>
            <a:ext cx="11674258" cy="861232"/>
          </a:xfrm>
        </p:spPr>
        <p:txBody>
          <a:bodyPr>
            <a:no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La sola energia di cui disponiamo è quella generata da</a:t>
            </a:r>
            <a:r>
              <a:rPr lang="it-IT" sz="3200" dirty="0"/>
              <a:t> </a:t>
            </a:r>
            <a:r>
              <a:rPr lang="it-IT" sz="3200" spc="-105" dirty="0"/>
              <a:t> reazioni </a:t>
            </a:r>
            <a:r>
              <a:rPr lang="it-IT" sz="3200" spc="-10" dirty="0"/>
              <a:t>nucleari</a:t>
            </a:r>
            <a:endParaRPr lang="it-IT" sz="3200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814193" y="936315"/>
            <a:ext cx="10396602" cy="5846602"/>
          </a:xfrm>
          <a:prstGeom prst="rect">
            <a:avLst/>
          </a:prstGeom>
          <a:solidFill>
            <a:srgbClr val="D0D57F"/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90000"/>
              </a:lnSpc>
              <a:buFontTx/>
              <a:buNone/>
            </a:pPr>
            <a:endParaRPr lang="it-IT" sz="2798" b="1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sz="2800" b="1" dirty="0">
                <a:solidFill>
                  <a:schemeClr val="bg1"/>
                </a:solidFill>
                <a:highlight>
                  <a:srgbClr val="008000"/>
                </a:highlight>
              </a:rPr>
              <a:t>Tutti gli elementi chimici sono frutto di reazioni nucleari</a:t>
            </a:r>
          </a:p>
          <a:p>
            <a:pPr>
              <a:lnSpc>
                <a:spcPct val="90000"/>
              </a:lnSpc>
              <a:buFont typeface="Wingdings" pitchFamily="2" charset="2"/>
              <a:buChar char="Ø"/>
            </a:pPr>
            <a:r>
              <a:rPr lang="it-IT" sz="3200" b="1" dirty="0">
                <a:solidFill>
                  <a:schemeClr val="bg1"/>
                </a:solidFill>
                <a:highlight>
                  <a:srgbClr val="800080"/>
                </a:highlight>
              </a:rPr>
              <a:t>Il vero motore dell’universo è l’energia nucl</a:t>
            </a:r>
            <a:r>
              <a:rPr lang="it-IT" sz="2800" b="1" dirty="0">
                <a:solidFill>
                  <a:schemeClr val="bg1"/>
                </a:solidFill>
                <a:highlight>
                  <a:srgbClr val="800080"/>
                </a:highlight>
              </a:rPr>
              <a:t>eare</a:t>
            </a:r>
            <a:endParaRPr lang="it-IT" sz="2798" b="1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it-IT" sz="2798" b="1" dirty="0">
                <a:solidFill>
                  <a:schemeClr val="bg1"/>
                </a:solidFill>
              </a:rPr>
              <a:t>di</a:t>
            </a:r>
            <a:r>
              <a:rPr lang="it-IT" sz="3598" b="1" dirty="0">
                <a:solidFill>
                  <a:srgbClr val="00B300"/>
                </a:solidFill>
              </a:rPr>
              <a:t> Fusione </a:t>
            </a:r>
            <a:r>
              <a:rPr lang="it-IT" sz="2798" b="1" dirty="0">
                <a:solidFill>
                  <a:schemeClr val="bg1"/>
                </a:solidFill>
              </a:rPr>
              <a:t>o di </a:t>
            </a:r>
            <a:r>
              <a:rPr lang="it-IT" sz="3997" b="1" dirty="0">
                <a:solidFill>
                  <a:srgbClr val="FF0000"/>
                </a:solidFill>
              </a:rPr>
              <a:t>Fissione</a:t>
            </a:r>
            <a:endParaRPr lang="it-IT" sz="1599" b="1" dirty="0"/>
          </a:p>
          <a:p>
            <a:pPr>
              <a:lnSpc>
                <a:spcPct val="90000"/>
              </a:lnSpc>
            </a:pPr>
            <a:r>
              <a:rPr lang="it-IT" sz="2798" b="1" dirty="0">
                <a:solidFill>
                  <a:srgbClr val="00B300"/>
                </a:solidFill>
              </a:rPr>
              <a:t>Solare </a:t>
            </a:r>
            <a:r>
              <a:rPr lang="it-IT" sz="1799" b="1" dirty="0">
                <a:solidFill>
                  <a:srgbClr val="00B300"/>
                </a:solidFill>
              </a:rPr>
              <a:t>reazioni di fusione</a:t>
            </a:r>
          </a:p>
          <a:p>
            <a:pPr>
              <a:lnSpc>
                <a:spcPct val="90000"/>
              </a:lnSpc>
            </a:pPr>
            <a:r>
              <a:rPr lang="it-IT" sz="2798" b="1" dirty="0">
                <a:solidFill>
                  <a:srgbClr val="00B300"/>
                </a:solidFill>
              </a:rPr>
              <a:t>Idroelettrica </a:t>
            </a:r>
            <a:r>
              <a:rPr lang="it-IT" sz="1799" b="1" dirty="0">
                <a:solidFill>
                  <a:srgbClr val="780000"/>
                </a:solidFill>
              </a:rPr>
              <a:t>(evaporazione)</a:t>
            </a:r>
          </a:p>
          <a:p>
            <a:pPr>
              <a:lnSpc>
                <a:spcPct val="90000"/>
              </a:lnSpc>
            </a:pPr>
            <a:r>
              <a:rPr lang="it-IT" sz="2798" b="1" dirty="0">
                <a:solidFill>
                  <a:srgbClr val="00B300"/>
                </a:solidFill>
              </a:rPr>
              <a:t>Eolica </a:t>
            </a:r>
            <a:r>
              <a:rPr lang="it-IT" sz="1799" b="1" dirty="0">
                <a:solidFill>
                  <a:srgbClr val="780000"/>
                </a:solidFill>
              </a:rPr>
              <a:t>(differenze di pressione atmosferica, onde)</a:t>
            </a:r>
          </a:p>
          <a:p>
            <a:pPr>
              <a:lnSpc>
                <a:spcPct val="90000"/>
              </a:lnSpc>
            </a:pPr>
            <a:r>
              <a:rPr lang="it-IT" sz="2798" b="1" dirty="0"/>
              <a:t>Combustibili fossili, </a:t>
            </a:r>
            <a:r>
              <a:rPr lang="it-IT" sz="2798" b="1" dirty="0">
                <a:solidFill>
                  <a:srgbClr val="00B300"/>
                </a:solidFill>
              </a:rPr>
              <a:t>biomasse </a:t>
            </a:r>
            <a:r>
              <a:rPr lang="it-IT" sz="1799" b="1" dirty="0">
                <a:solidFill>
                  <a:srgbClr val="780000"/>
                </a:solidFill>
              </a:rPr>
              <a:t>(fotosintesi)</a:t>
            </a:r>
            <a:endParaRPr lang="it-IT" sz="1799" b="1" dirty="0"/>
          </a:p>
          <a:p>
            <a:pPr>
              <a:lnSpc>
                <a:spcPct val="90000"/>
              </a:lnSpc>
            </a:pPr>
            <a:r>
              <a:rPr lang="it-IT" sz="2798" b="1" dirty="0">
                <a:solidFill>
                  <a:srgbClr val="FF0000"/>
                </a:solidFill>
              </a:rPr>
              <a:t>Geotermica </a:t>
            </a:r>
          </a:p>
          <a:p>
            <a:pPr>
              <a:lnSpc>
                <a:spcPct val="90000"/>
              </a:lnSpc>
            </a:pPr>
            <a:r>
              <a:rPr lang="it-IT" sz="2798" b="1" dirty="0">
                <a:solidFill>
                  <a:srgbClr val="FF0000"/>
                </a:solidFill>
              </a:rPr>
              <a:t>Fissione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it-IT" sz="3600" b="1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Riusciremo a produrla direttamente?</a:t>
            </a:r>
          </a:p>
          <a:p>
            <a:pPr marL="0" indent="0">
              <a:lnSpc>
                <a:spcPct val="90000"/>
              </a:lnSpc>
              <a:buNone/>
            </a:pPr>
            <a:endParaRPr lang="it-IT" sz="2798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it-IT" sz="1999" b="1" dirty="0">
              <a:solidFill>
                <a:srgbClr val="FF0000"/>
              </a:solidFill>
            </a:endParaRPr>
          </a:p>
          <a:p>
            <a:pPr algn="ctr">
              <a:lnSpc>
                <a:spcPct val="90000"/>
              </a:lnSpc>
              <a:buFontTx/>
              <a:buNone/>
            </a:pPr>
            <a:endParaRPr lang="it-IT" sz="1999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  <a:buFont typeface="Arial"/>
              <a:buNone/>
            </a:pPr>
            <a:endParaRPr lang="it-IT" sz="4797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21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9AD82B-E19A-4B77-411F-1DA5DAAD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Fission</a:t>
            </a:r>
            <a:r>
              <a:rPr lang="it-IT" dirty="0"/>
              <a:t> </a:t>
            </a:r>
            <a:r>
              <a:rPr lang="it-IT" dirty="0" err="1"/>
              <a:t>blanket</a:t>
            </a:r>
            <a:r>
              <a:rPr lang="it-IT" dirty="0"/>
              <a:t> design 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FCA5D9B-98D4-0E03-B335-7398BBA650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888811" y="3620602"/>
            <a:ext cx="730987" cy="365125"/>
          </a:xfrm>
        </p:spPr>
        <p:txBody>
          <a:bodyPr/>
          <a:lstStyle/>
          <a:p>
            <a:fld id="{02C7C199-0D0D-7840-A88D-785280B31CF7}" type="slidenum">
              <a:rPr lang="it-IT" smtClean="0"/>
              <a:t>90</a:t>
            </a:fld>
            <a:endParaRPr lang="it-IT"/>
          </a:p>
        </p:txBody>
      </p:sp>
      <p:sp>
        <p:nvSpPr>
          <p:cNvPr id="77" name="CasellaDiTesto 76">
            <a:extLst>
              <a:ext uri="{FF2B5EF4-FFF2-40B4-BE49-F238E27FC236}">
                <a16:creationId xmlns:a16="http://schemas.microsoft.com/office/drawing/2014/main" id="{8B4FC2AC-A357-3099-846A-B8FBD1C03A7E}"/>
              </a:ext>
            </a:extLst>
          </p:cNvPr>
          <p:cNvSpPr txBox="1"/>
          <p:nvPr/>
        </p:nvSpPr>
        <p:spPr>
          <a:xfrm>
            <a:off x="3316336" y="3422985"/>
            <a:ext cx="1796715" cy="24622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el-GR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Φ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≈ 3 10</a:t>
            </a:r>
            <a:r>
              <a:rPr lang="it-IT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13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ncm</a:t>
            </a:r>
            <a:r>
              <a:rPr lang="it-IT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-2</a:t>
            </a:r>
            <a:r>
              <a:rPr lang="it-IT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it-IT" sz="16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it-IT" sz="1600" baseline="30000" dirty="0"/>
          </a:p>
        </p:txBody>
      </p:sp>
      <p:sp>
        <p:nvSpPr>
          <p:cNvPr id="10" name="Rectangle 10">
            <a:extLst>
              <a:ext uri="{FF2B5EF4-FFF2-40B4-BE49-F238E27FC236}">
                <a16:creationId xmlns:a16="http://schemas.microsoft.com/office/drawing/2014/main" id="{5464B3A2-4609-448B-AAA5-235C80388F2A}"/>
              </a:ext>
            </a:extLst>
          </p:cNvPr>
          <p:cNvSpPr/>
          <p:nvPr/>
        </p:nvSpPr>
        <p:spPr>
          <a:xfrm>
            <a:off x="1755495" y="1509193"/>
            <a:ext cx="2664413" cy="37780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id="{0928B51E-6210-4454-8024-A4B2A9979D71}"/>
              </a:ext>
            </a:extLst>
          </p:cNvPr>
          <p:cNvSpPr/>
          <p:nvPr/>
        </p:nvSpPr>
        <p:spPr>
          <a:xfrm>
            <a:off x="4419903" y="1509192"/>
            <a:ext cx="2664413" cy="37654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2" name="Rectangle 12">
            <a:extLst>
              <a:ext uri="{FF2B5EF4-FFF2-40B4-BE49-F238E27FC236}">
                <a16:creationId xmlns:a16="http://schemas.microsoft.com/office/drawing/2014/main" id="{13335E32-FD65-4832-BB20-F2D8BFD78B41}"/>
              </a:ext>
            </a:extLst>
          </p:cNvPr>
          <p:cNvSpPr/>
          <p:nvPr/>
        </p:nvSpPr>
        <p:spPr>
          <a:xfrm>
            <a:off x="7827019" y="3184902"/>
            <a:ext cx="2664413" cy="210235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b="1">
              <a:solidFill>
                <a:schemeClr val="tx1"/>
              </a:solidFill>
            </a:endParaRP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63E6C3FF-9850-4610-8E5E-EF3E8E8EBA9A}"/>
              </a:ext>
            </a:extLst>
          </p:cNvPr>
          <p:cNvSpPr txBox="1"/>
          <p:nvPr/>
        </p:nvSpPr>
        <p:spPr>
          <a:xfrm>
            <a:off x="4337539" y="1519694"/>
            <a:ext cx="2664413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b="1" dirty="0"/>
              <a:t>Fissile material</a:t>
            </a:r>
          </a:p>
          <a:p>
            <a:pPr algn="ctr"/>
            <a:r>
              <a:rPr lang="en-GB" sz="2667" dirty="0"/>
              <a:t>(neutron </a:t>
            </a:r>
            <a:r>
              <a:rPr lang="en-GB" sz="2667" b="1" dirty="0"/>
              <a:t>multiplier</a:t>
            </a:r>
            <a:r>
              <a:rPr lang="en-GB" sz="2667" dirty="0"/>
              <a:t>)</a:t>
            </a:r>
          </a:p>
        </p:txBody>
      </p:sp>
      <p:sp>
        <p:nvSpPr>
          <p:cNvPr id="14" name="TextBox 14">
            <a:extLst>
              <a:ext uri="{FF2B5EF4-FFF2-40B4-BE49-F238E27FC236}">
                <a16:creationId xmlns:a16="http://schemas.microsoft.com/office/drawing/2014/main" id="{0CE16168-9F99-4FC0-90ED-67E6C04CFC29}"/>
              </a:ext>
            </a:extLst>
          </p:cNvPr>
          <p:cNvSpPr txBox="1"/>
          <p:nvPr/>
        </p:nvSpPr>
        <p:spPr>
          <a:xfrm>
            <a:off x="3334967" y="269119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sz="2400"/>
          </a:p>
        </p:txBody>
      </p:sp>
      <p:sp>
        <p:nvSpPr>
          <p:cNvPr id="15" name="TextBox 15">
            <a:extLst>
              <a:ext uri="{FF2B5EF4-FFF2-40B4-BE49-F238E27FC236}">
                <a16:creationId xmlns:a16="http://schemas.microsoft.com/office/drawing/2014/main" id="{4416FA9C-43A0-4C56-A7A2-4D70A35E95B1}"/>
              </a:ext>
            </a:extLst>
          </p:cNvPr>
          <p:cNvSpPr txBox="1"/>
          <p:nvPr/>
        </p:nvSpPr>
        <p:spPr>
          <a:xfrm>
            <a:off x="1755495" y="1543168"/>
            <a:ext cx="2664412" cy="1323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 b="1"/>
              <a:t>Plasma</a:t>
            </a:r>
          </a:p>
          <a:p>
            <a:pPr algn="ctr"/>
            <a:r>
              <a:rPr lang="en-GB" sz="2667"/>
              <a:t>(high energy neutron source)</a:t>
            </a:r>
          </a:p>
        </p:txBody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E48E4DB-5E73-4364-B8DE-4F8C508F9E38}"/>
              </a:ext>
            </a:extLst>
          </p:cNvPr>
          <p:cNvSpPr txBox="1"/>
          <p:nvPr/>
        </p:nvSpPr>
        <p:spPr>
          <a:xfrm>
            <a:off x="7601455" y="3460708"/>
            <a:ext cx="2861679" cy="12416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67" b="1" dirty="0"/>
              <a:t>Tritium – LLFP transmutation – Radioisotopes production</a:t>
            </a:r>
          </a:p>
        </p:txBody>
      </p:sp>
      <p:sp>
        <p:nvSpPr>
          <p:cNvPr id="17" name="Arrow: Right 17">
            <a:extLst>
              <a:ext uri="{FF2B5EF4-FFF2-40B4-BE49-F238E27FC236}">
                <a16:creationId xmlns:a16="http://schemas.microsoft.com/office/drawing/2014/main" id="{F20D285B-FB95-4B20-A092-E207D859A5C6}"/>
              </a:ext>
            </a:extLst>
          </p:cNvPr>
          <p:cNvSpPr/>
          <p:nvPr/>
        </p:nvSpPr>
        <p:spPr>
          <a:xfrm>
            <a:off x="3844635" y="4924153"/>
            <a:ext cx="1150541" cy="1969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18" name="Rectangle 19">
            <a:extLst>
              <a:ext uri="{FF2B5EF4-FFF2-40B4-BE49-F238E27FC236}">
                <a16:creationId xmlns:a16="http://schemas.microsoft.com/office/drawing/2014/main" id="{70AF25F5-C8C3-4DE1-AE10-7894921ECC8D}"/>
              </a:ext>
            </a:extLst>
          </p:cNvPr>
          <p:cNvSpPr/>
          <p:nvPr/>
        </p:nvSpPr>
        <p:spPr>
          <a:xfrm>
            <a:off x="7084325" y="3183638"/>
            <a:ext cx="712545" cy="2091039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667"/>
          </a:p>
        </p:txBody>
      </p:sp>
      <p:sp>
        <p:nvSpPr>
          <p:cNvPr id="19" name="Arrow: Right 20">
            <a:extLst>
              <a:ext uri="{FF2B5EF4-FFF2-40B4-BE49-F238E27FC236}">
                <a16:creationId xmlns:a16="http://schemas.microsoft.com/office/drawing/2014/main" id="{74988D7D-7F4D-4384-AFDD-ABB448E8AFE7}"/>
              </a:ext>
            </a:extLst>
          </p:cNvPr>
          <p:cNvSpPr/>
          <p:nvPr/>
        </p:nvSpPr>
        <p:spPr>
          <a:xfrm>
            <a:off x="6919582" y="4966851"/>
            <a:ext cx="1150541" cy="222812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sp>
        <p:nvSpPr>
          <p:cNvPr id="20" name="TextBox 21">
            <a:extLst>
              <a:ext uri="{FF2B5EF4-FFF2-40B4-BE49-F238E27FC236}">
                <a16:creationId xmlns:a16="http://schemas.microsoft.com/office/drawing/2014/main" id="{5723A306-843C-4A20-890E-DC472532159E}"/>
              </a:ext>
            </a:extLst>
          </p:cNvPr>
          <p:cNvSpPr txBox="1"/>
          <p:nvPr/>
        </p:nvSpPr>
        <p:spPr>
          <a:xfrm rot="5400000">
            <a:off x="6603440" y="3812222"/>
            <a:ext cx="179767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667" b="1" dirty="0"/>
              <a:t>Moderator</a:t>
            </a:r>
            <a:endParaRPr lang="en-GB" sz="2400" b="1" dirty="0"/>
          </a:p>
        </p:txBody>
      </p:sp>
      <p:sp>
        <p:nvSpPr>
          <p:cNvPr id="22" name="TextBox 34">
            <a:extLst>
              <a:ext uri="{FF2B5EF4-FFF2-40B4-BE49-F238E27FC236}">
                <a16:creationId xmlns:a16="http://schemas.microsoft.com/office/drawing/2014/main" id="{E7CA8F1E-9EAA-4B9D-928D-22601056129B}"/>
              </a:ext>
            </a:extLst>
          </p:cNvPr>
          <p:cNvSpPr txBox="1"/>
          <p:nvPr/>
        </p:nvSpPr>
        <p:spPr>
          <a:xfrm>
            <a:off x="3560872" y="5474396"/>
            <a:ext cx="1982376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neutrons</a:t>
            </a:r>
          </a:p>
        </p:txBody>
      </p:sp>
      <p:sp>
        <p:nvSpPr>
          <p:cNvPr id="23" name="TextBox 40">
            <a:extLst>
              <a:ext uri="{FF2B5EF4-FFF2-40B4-BE49-F238E27FC236}">
                <a16:creationId xmlns:a16="http://schemas.microsoft.com/office/drawing/2014/main" id="{AB2A0FD3-0A2F-4096-B9B3-1CBC63098CA8}"/>
              </a:ext>
            </a:extLst>
          </p:cNvPr>
          <p:cNvSpPr txBox="1"/>
          <p:nvPr/>
        </p:nvSpPr>
        <p:spPr>
          <a:xfrm flipH="1">
            <a:off x="2151393" y="3522300"/>
            <a:ext cx="222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14.1 MeV</a:t>
            </a:r>
          </a:p>
        </p:txBody>
      </p:sp>
      <p:sp>
        <p:nvSpPr>
          <p:cNvPr id="24" name="TextBox 101">
            <a:extLst>
              <a:ext uri="{FF2B5EF4-FFF2-40B4-BE49-F238E27FC236}">
                <a16:creationId xmlns:a16="http://schemas.microsoft.com/office/drawing/2014/main" id="{C4F071E5-BC30-4A9E-9013-925C27A297AE}"/>
              </a:ext>
            </a:extLst>
          </p:cNvPr>
          <p:cNvSpPr txBox="1"/>
          <p:nvPr/>
        </p:nvSpPr>
        <p:spPr>
          <a:xfrm flipH="1">
            <a:off x="4778010" y="3410404"/>
            <a:ext cx="190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/>
              <a:t>1-2 MeV</a:t>
            </a:r>
          </a:p>
        </p:txBody>
      </p:sp>
      <p:sp>
        <p:nvSpPr>
          <p:cNvPr id="25" name="TextBox 102">
            <a:extLst>
              <a:ext uri="{FF2B5EF4-FFF2-40B4-BE49-F238E27FC236}">
                <a16:creationId xmlns:a16="http://schemas.microsoft.com/office/drawing/2014/main" id="{84C9BA84-0E6F-4A18-A047-9CABC7C637AA}"/>
              </a:ext>
            </a:extLst>
          </p:cNvPr>
          <p:cNvSpPr txBox="1"/>
          <p:nvPr/>
        </p:nvSpPr>
        <p:spPr>
          <a:xfrm flipH="1">
            <a:off x="8098963" y="4725421"/>
            <a:ext cx="190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0.025 eV</a:t>
            </a:r>
          </a:p>
        </p:txBody>
      </p:sp>
      <p:sp>
        <p:nvSpPr>
          <p:cNvPr id="27" name="TextBox 110">
            <a:extLst>
              <a:ext uri="{FF2B5EF4-FFF2-40B4-BE49-F238E27FC236}">
                <a16:creationId xmlns:a16="http://schemas.microsoft.com/office/drawing/2014/main" id="{2F592D9A-51BA-4BEE-867F-8261A3A618EE}"/>
              </a:ext>
            </a:extLst>
          </p:cNvPr>
          <p:cNvSpPr txBox="1"/>
          <p:nvPr/>
        </p:nvSpPr>
        <p:spPr>
          <a:xfrm>
            <a:off x="6587915" y="5504745"/>
            <a:ext cx="186718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200" dirty="0"/>
              <a:t>neutrons</a:t>
            </a:r>
          </a:p>
        </p:txBody>
      </p:sp>
      <p:sp>
        <p:nvSpPr>
          <p:cNvPr id="29" name="Rectangle 12">
            <a:extLst>
              <a:ext uri="{FF2B5EF4-FFF2-40B4-BE49-F238E27FC236}">
                <a16:creationId xmlns:a16="http://schemas.microsoft.com/office/drawing/2014/main" id="{13335E32-FD65-4832-BB20-F2D8BFD78B41}"/>
              </a:ext>
            </a:extLst>
          </p:cNvPr>
          <p:cNvSpPr/>
          <p:nvPr/>
        </p:nvSpPr>
        <p:spPr>
          <a:xfrm>
            <a:off x="7084315" y="1509193"/>
            <a:ext cx="3407117" cy="16476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Minor </a:t>
            </a:r>
            <a:r>
              <a:rPr lang="it-IT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actinides</a:t>
            </a:r>
            <a:endParaRPr lang="it-IT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it-IT" sz="2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</a:t>
            </a:r>
            <a:r>
              <a:rPr lang="it-IT" sz="24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Transmutation</a:t>
            </a:r>
            <a:endParaRPr lang="en-GB" sz="24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31" name="Arrow: Right 20">
            <a:extLst>
              <a:ext uri="{FF2B5EF4-FFF2-40B4-BE49-F238E27FC236}">
                <a16:creationId xmlns:a16="http://schemas.microsoft.com/office/drawing/2014/main" id="{74988D7D-7F4D-4384-AFDD-ABB448E8AFE7}"/>
              </a:ext>
            </a:extLst>
          </p:cNvPr>
          <p:cNvSpPr/>
          <p:nvPr/>
        </p:nvSpPr>
        <p:spPr>
          <a:xfrm>
            <a:off x="6894182" y="2240585"/>
            <a:ext cx="1150541" cy="2228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5869225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A4D3BDD-C284-B69E-3638-4864C3680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err="1"/>
              <a:t>Blanket</a:t>
            </a:r>
            <a:r>
              <a:rPr lang="it-IT" dirty="0"/>
              <a:t> design</a:t>
            </a:r>
          </a:p>
        </p:txBody>
      </p:sp>
      <p:pic>
        <p:nvPicPr>
          <p:cNvPr id="10" name="Immagine 9" descr="Immagine che contiene testo, linea, diagramma, Diagramma&#10;&#10;Descrizione generata automaticamente">
            <a:extLst>
              <a:ext uri="{FF2B5EF4-FFF2-40B4-BE49-F238E27FC236}">
                <a16:creationId xmlns:a16="http://schemas.microsoft.com/office/drawing/2014/main" id="{C7C61578-2ECB-DA26-9E85-19CED41990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4989" y="4237260"/>
            <a:ext cx="3751011" cy="2261881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8678DA9-08BD-EF3B-03FA-B9253E7D0D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91</a:t>
            </a:fld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F68435D2-26BF-8D8A-0362-A2CA753AECFE}"/>
              </a:ext>
            </a:extLst>
          </p:cNvPr>
          <p:cNvSpPr txBox="1"/>
          <p:nvPr/>
        </p:nvSpPr>
        <p:spPr>
          <a:xfrm>
            <a:off x="467513" y="1276551"/>
            <a:ext cx="5747656" cy="2954655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2400" dirty="0"/>
              <a:t>An RFP-</a:t>
            </a:r>
            <a:r>
              <a:rPr lang="it-IT" sz="2400" dirty="0" err="1"/>
              <a:t>based</a:t>
            </a:r>
            <a:r>
              <a:rPr lang="it-IT" sz="2400" dirty="0"/>
              <a:t> </a:t>
            </a:r>
            <a:r>
              <a:rPr lang="it-IT" sz="2400" dirty="0" err="1"/>
              <a:t>hybrid</a:t>
            </a:r>
            <a:r>
              <a:rPr lang="it-IT" sz="2400" dirty="0"/>
              <a:t> system concept </a:t>
            </a:r>
            <a:r>
              <a:rPr lang="it-IT" sz="2400" dirty="0" err="1"/>
              <a:t>has</a:t>
            </a:r>
            <a:r>
              <a:rPr lang="it-IT" sz="2400" dirty="0"/>
              <a:t> </a:t>
            </a:r>
            <a:r>
              <a:rPr lang="it-IT" sz="2400" dirty="0" err="1"/>
              <a:t>been</a:t>
            </a:r>
            <a:r>
              <a:rPr lang="it-IT" sz="2400" dirty="0"/>
              <a:t> </a:t>
            </a:r>
            <a:r>
              <a:rPr lang="it-IT" sz="2400" dirty="0" err="1"/>
              <a:t>studied</a:t>
            </a:r>
            <a:r>
              <a:rPr lang="it-IT" sz="2400" dirty="0"/>
              <a:t> (R=6 m, a=0.8 m). </a:t>
            </a:r>
            <a:br>
              <a:rPr lang="it-IT" sz="2400" dirty="0"/>
            </a:br>
            <a:r>
              <a:rPr lang="it-IT" sz="2400" dirty="0"/>
              <a:t>The </a:t>
            </a:r>
            <a:r>
              <a:rPr lang="it-IT" sz="2400" dirty="0" err="1"/>
              <a:t>fission</a:t>
            </a:r>
            <a:r>
              <a:rPr lang="it-IT" sz="2400" dirty="0"/>
              <a:t> blanket </a:t>
            </a:r>
            <a:r>
              <a:rPr lang="it-IT" sz="2400" dirty="0" err="1"/>
              <a:t>proposed</a:t>
            </a:r>
            <a:r>
              <a:rPr lang="it-IT" sz="2400" dirty="0"/>
              <a:t>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characterized</a:t>
            </a:r>
            <a:r>
              <a:rPr lang="it-IT" sz="2400" dirty="0"/>
              <a:t> by a multi-zone design: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400" dirty="0"/>
              <a:t>A</a:t>
            </a:r>
            <a:r>
              <a:rPr lang="it-IT" sz="2400" b="1" dirty="0">
                <a:solidFill>
                  <a:schemeClr val="accent2"/>
                </a:solidFill>
              </a:rPr>
              <a:t> fast core </a:t>
            </a:r>
            <a:r>
              <a:rPr lang="it-IT" sz="2400" dirty="0"/>
              <a:t>(</a:t>
            </a:r>
            <a:r>
              <a:rPr lang="it-IT" sz="2400" dirty="0" err="1"/>
              <a:t>fuel</a:t>
            </a:r>
            <a:r>
              <a:rPr lang="it-IT" sz="2400" dirty="0"/>
              <a:t> MOX- </a:t>
            </a:r>
            <a:r>
              <a:rPr lang="it-IT" sz="2400" dirty="0" err="1"/>
              <a:t>cooling</a:t>
            </a:r>
            <a:r>
              <a:rPr lang="it-IT" sz="2400" dirty="0"/>
              <a:t> </a:t>
            </a:r>
            <a:r>
              <a:rPr lang="it-IT" sz="2400" dirty="0" err="1"/>
              <a:t>fluid</a:t>
            </a:r>
            <a:r>
              <a:rPr lang="it-IT" sz="2400" dirty="0"/>
              <a:t> Molten </a:t>
            </a:r>
            <a:r>
              <a:rPr lang="it-IT" sz="2400" dirty="0" err="1"/>
              <a:t>salt</a:t>
            </a:r>
            <a:r>
              <a:rPr lang="it-IT" sz="2400" dirty="0"/>
              <a:t>)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it-IT" sz="2400" dirty="0"/>
              <a:t>A </a:t>
            </a:r>
            <a:r>
              <a:rPr lang="it-IT" sz="2400" b="1" dirty="0" err="1">
                <a:solidFill>
                  <a:schemeClr val="accent2"/>
                </a:solidFill>
              </a:rPr>
              <a:t>thermal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neutron</a:t>
            </a:r>
            <a:r>
              <a:rPr lang="it-IT" sz="2400" b="1" dirty="0">
                <a:solidFill>
                  <a:schemeClr val="accent2"/>
                </a:solidFill>
              </a:rPr>
              <a:t> </a:t>
            </a:r>
            <a:r>
              <a:rPr lang="it-IT" sz="2400" b="1" dirty="0" err="1">
                <a:solidFill>
                  <a:schemeClr val="accent2"/>
                </a:solidFill>
              </a:rPr>
              <a:t>spectrum</a:t>
            </a:r>
            <a:r>
              <a:rPr lang="it-IT" sz="2400" b="1" dirty="0">
                <a:solidFill>
                  <a:schemeClr val="accent2"/>
                </a:solidFill>
              </a:rPr>
              <a:t> zone </a:t>
            </a:r>
            <a:r>
              <a:rPr lang="it-IT" sz="2400" dirty="0"/>
              <a:t>for </a:t>
            </a:r>
            <a:r>
              <a:rPr lang="it-IT" sz="2400" b="1" dirty="0" err="1">
                <a:solidFill>
                  <a:schemeClr val="accent2"/>
                </a:solidFill>
              </a:rPr>
              <a:t>tritium</a:t>
            </a:r>
            <a:r>
              <a:rPr lang="it-IT" sz="2400" b="1" dirty="0">
                <a:solidFill>
                  <a:schemeClr val="accent2"/>
                </a:solidFill>
              </a:rPr>
              <a:t> breeding </a:t>
            </a:r>
            <a:r>
              <a:rPr lang="it-IT" sz="2400" dirty="0"/>
              <a:t>(</a:t>
            </a:r>
            <a:r>
              <a:rPr lang="it-IT" sz="2400" dirty="0" err="1"/>
              <a:t>FLiBe</a:t>
            </a:r>
            <a:r>
              <a:rPr lang="it-IT" sz="2400" dirty="0"/>
              <a:t>)</a:t>
            </a:r>
          </a:p>
        </p:txBody>
      </p:sp>
      <p:pic>
        <p:nvPicPr>
          <p:cNvPr id="13" name="Immagine 12" descr="Immagine che contiene cerchio, Elementi grafici, schizzo, disegno&#10;&#10;Descrizione generata automaticamente">
            <a:extLst>
              <a:ext uri="{FF2B5EF4-FFF2-40B4-BE49-F238E27FC236}">
                <a16:creationId xmlns:a16="http://schemas.microsoft.com/office/drawing/2014/main" id="{D9FA57EF-827F-6399-0B5C-7A2CCDFAE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4755" y="3987434"/>
            <a:ext cx="2548156" cy="2633449"/>
          </a:xfrm>
          <a:prstGeom prst="rect">
            <a:avLst/>
          </a:prstGeom>
        </p:spPr>
      </p:pic>
      <p:pic>
        <p:nvPicPr>
          <p:cNvPr id="16" name="Immagine 15" descr="Immagine che contiene schermata, cerchio, Elementi grafici, design&#10;&#10;Descrizione generata automaticamente">
            <a:extLst>
              <a:ext uri="{FF2B5EF4-FFF2-40B4-BE49-F238E27FC236}">
                <a16:creationId xmlns:a16="http://schemas.microsoft.com/office/drawing/2014/main" id="{4442812A-B82B-539E-F518-A40A3D83ECB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9031" t="14104" b="17068"/>
          <a:stretch/>
        </p:blipFill>
        <p:spPr>
          <a:xfrm>
            <a:off x="6569618" y="1109198"/>
            <a:ext cx="4030633" cy="2796269"/>
          </a:xfrm>
          <a:prstGeom prst="rect">
            <a:avLst/>
          </a:prstGeom>
        </p:spPr>
      </p:pic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30E6068B-F959-E44D-4918-2BF6A3B072F9}"/>
              </a:ext>
            </a:extLst>
          </p:cNvPr>
          <p:cNvCxnSpPr/>
          <p:nvPr/>
        </p:nvCxnSpPr>
        <p:spPr>
          <a:xfrm>
            <a:off x="8983579" y="2569212"/>
            <a:ext cx="1384205" cy="41920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0414D7A6-C0E2-8FB0-28A8-A81BF6EA0961}"/>
              </a:ext>
            </a:extLst>
          </p:cNvPr>
          <p:cNvSpPr txBox="1"/>
          <p:nvPr/>
        </p:nvSpPr>
        <p:spPr>
          <a:xfrm>
            <a:off x="10464975" y="2896746"/>
            <a:ext cx="1132115" cy="24622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600" dirty="0"/>
              <a:t>FISSION</a:t>
            </a: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BCB59DAB-17A3-A5F7-BD09-D77909D4907E}"/>
              </a:ext>
            </a:extLst>
          </p:cNvPr>
          <p:cNvCxnSpPr/>
          <p:nvPr/>
        </p:nvCxnSpPr>
        <p:spPr>
          <a:xfrm flipV="1">
            <a:off x="9093581" y="2071724"/>
            <a:ext cx="1589171" cy="18563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FF9DAFC4-7262-68D8-0FA6-DA2B44728AB8}"/>
              </a:ext>
            </a:extLst>
          </p:cNvPr>
          <p:cNvSpPr txBox="1"/>
          <p:nvPr/>
        </p:nvSpPr>
        <p:spPr>
          <a:xfrm>
            <a:off x="10298569" y="1743535"/>
            <a:ext cx="1836676" cy="24622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600" dirty="0"/>
              <a:t>THERMAL ZONE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DE5EC86E-53CC-BB1D-9DCD-CC3E2DC9CDB1}"/>
              </a:ext>
            </a:extLst>
          </p:cNvPr>
          <p:cNvSpPr txBox="1"/>
          <p:nvPr/>
        </p:nvSpPr>
        <p:spPr>
          <a:xfrm>
            <a:off x="6743315" y="5163282"/>
            <a:ext cx="1595044" cy="24622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600" b="1" dirty="0"/>
              <a:t>TOP VIEW</a:t>
            </a: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6EE7D0A6-3069-5BCF-2A5D-57A012B03712}"/>
              </a:ext>
            </a:extLst>
          </p:cNvPr>
          <p:cNvCxnSpPr/>
          <p:nvPr/>
        </p:nvCxnSpPr>
        <p:spPr>
          <a:xfrm>
            <a:off x="9547953" y="3429001"/>
            <a:ext cx="1542361" cy="55843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88A93C19-9D32-4E6D-9899-CF421465841C}"/>
              </a:ext>
            </a:extLst>
          </p:cNvPr>
          <p:cNvCxnSpPr/>
          <p:nvPr/>
        </p:nvCxnSpPr>
        <p:spPr>
          <a:xfrm>
            <a:off x="8269995" y="3142967"/>
            <a:ext cx="1052916" cy="12637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E3DA94A-19FD-6E9E-D1F8-3828EC7174E2}"/>
              </a:ext>
            </a:extLst>
          </p:cNvPr>
          <p:cNvCxnSpPr>
            <a:cxnSpLocks/>
          </p:cNvCxnSpPr>
          <p:nvPr/>
        </p:nvCxnSpPr>
        <p:spPr>
          <a:xfrm>
            <a:off x="8269995" y="2569212"/>
            <a:ext cx="2097789" cy="2395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6242057-DA9A-E694-3528-8D0EA7DB89A5}"/>
              </a:ext>
            </a:extLst>
          </p:cNvPr>
          <p:cNvSpPr txBox="1"/>
          <p:nvPr/>
        </p:nvSpPr>
        <p:spPr>
          <a:xfrm>
            <a:off x="9847012" y="4113500"/>
            <a:ext cx="2282755" cy="225767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467" dirty="0"/>
              <a:t>SUPERCONDUCTORS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A37F88F-4E2C-9A6F-AC15-1EB26404D232}"/>
              </a:ext>
            </a:extLst>
          </p:cNvPr>
          <p:cNvSpPr txBox="1"/>
          <p:nvPr/>
        </p:nvSpPr>
        <p:spPr>
          <a:xfrm>
            <a:off x="10608399" y="4816139"/>
            <a:ext cx="1040101" cy="225767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467" dirty="0"/>
              <a:t>PLASMA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386E8B1-CB9C-D9FF-FCF5-FB7145218010}"/>
              </a:ext>
            </a:extLst>
          </p:cNvPr>
          <p:cNvSpPr txBox="1"/>
          <p:nvPr/>
        </p:nvSpPr>
        <p:spPr>
          <a:xfrm>
            <a:off x="8400737" y="4617330"/>
            <a:ext cx="1744148" cy="451534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pPr algn="ctr"/>
            <a:r>
              <a:rPr lang="it-IT" sz="1467" dirty="0"/>
              <a:t>RADIATION SHIELD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745F3A59-778C-0AA9-EFCF-2B9EE3215FC2}"/>
              </a:ext>
            </a:extLst>
          </p:cNvPr>
          <p:cNvSpPr txBox="1"/>
          <p:nvPr/>
        </p:nvSpPr>
        <p:spPr>
          <a:xfrm>
            <a:off x="7081167" y="3503403"/>
            <a:ext cx="1595044" cy="246221"/>
          </a:xfrm>
          <a:prstGeom prst="rect">
            <a:avLst/>
          </a:prstGeom>
        </p:spPr>
        <p:txBody>
          <a:bodyPr vert="horz" wrap="square" lIns="121920" tIns="0" rIns="121920" bIns="0" rtlCol="0">
            <a:spAutoFit/>
          </a:bodyPr>
          <a:lstStyle/>
          <a:p>
            <a:r>
              <a:rPr lang="it-IT" sz="1600" b="1" dirty="0"/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223675248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397A0BC-8E00-C06F-DE1C-29699D764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it-IT" sz="4400" dirty="0"/>
              <a:t>La Cina si allontana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874061E-01E4-375F-7D7F-1D8CCDAC223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51218" y="2017397"/>
            <a:ext cx="10972799" cy="2747099"/>
          </a:xfrm>
        </p:spPr>
        <p:txBody>
          <a:bodyPr/>
          <a:lstStyle/>
          <a:p>
            <a:pPr algn="ctr">
              <a:buNone/>
            </a:pPr>
            <a:r>
              <a:rPr lang="it-IT" b="1" i="0" dirty="0" err="1">
                <a:effectLst/>
                <a:latin typeface="Barlow Condensed" panose="020F0502020204030204" pitchFamily="34" charset="0"/>
              </a:rPr>
              <a:t>World’s</a:t>
            </a:r>
            <a:r>
              <a:rPr lang="it-IT" b="1" i="0" dirty="0">
                <a:effectLst/>
                <a:latin typeface="Barlow Condensed" panose="020F0502020204030204" pitchFamily="34" charset="0"/>
              </a:rPr>
              <a:t> first fusion-</a:t>
            </a:r>
            <a:r>
              <a:rPr lang="it-IT" b="1" i="0" dirty="0" err="1">
                <a:effectLst/>
                <a:latin typeface="Barlow Condensed" panose="020F0502020204030204" pitchFamily="34" charset="0"/>
              </a:rPr>
              <a:t>fission</a:t>
            </a:r>
            <a:r>
              <a:rPr lang="it-IT" b="1" i="0" dirty="0">
                <a:effectLst/>
                <a:latin typeface="Barlow Condensed" panose="020F0502020204030204" pitchFamily="34" charset="0"/>
              </a:rPr>
              <a:t> </a:t>
            </a:r>
            <a:r>
              <a:rPr lang="it-IT" b="1" i="0" dirty="0" err="1">
                <a:effectLst/>
                <a:latin typeface="Barlow Condensed" panose="020F0502020204030204" pitchFamily="34" charset="0"/>
              </a:rPr>
              <a:t>plant</a:t>
            </a:r>
            <a:r>
              <a:rPr lang="it-IT" b="1" i="0" dirty="0">
                <a:effectLst/>
                <a:latin typeface="Barlow Condensed" panose="020F0502020204030204" pitchFamily="34" charset="0"/>
              </a:rPr>
              <a:t> </a:t>
            </a:r>
            <a:r>
              <a:rPr lang="it-IT" b="1" i="0" dirty="0" err="1">
                <a:effectLst/>
                <a:latin typeface="Barlow Condensed" panose="020F0502020204030204" pitchFamily="34" charset="0"/>
              </a:rPr>
              <a:t>aims</a:t>
            </a:r>
            <a:r>
              <a:rPr lang="it-IT" b="1" i="0" dirty="0">
                <a:effectLst/>
                <a:latin typeface="Barlow Condensed" panose="020F0502020204030204" pitchFamily="34" charset="0"/>
              </a:rPr>
              <a:t> to generate 100MW </a:t>
            </a:r>
            <a:r>
              <a:rPr lang="it-IT" b="1" i="0" dirty="0" err="1">
                <a:effectLst/>
                <a:latin typeface="Barlow Condensed" panose="020F0502020204030204" pitchFamily="34" charset="0"/>
              </a:rPr>
              <a:t>nuclear</a:t>
            </a:r>
            <a:r>
              <a:rPr lang="it-IT" b="1" i="0" dirty="0">
                <a:effectLst/>
                <a:latin typeface="Barlow Condensed" panose="020F0502020204030204" pitchFamily="34" charset="0"/>
              </a:rPr>
              <a:t> power by 2030</a:t>
            </a:r>
          </a:p>
          <a:p>
            <a:pPr algn="ctr">
              <a:spcBef>
                <a:spcPts val="1200"/>
              </a:spcBef>
              <a:buNone/>
            </a:pPr>
            <a:r>
              <a:rPr lang="it-IT" b="0" i="0" dirty="0">
                <a:effectLst/>
                <a:latin typeface="Georgia" panose="02040502050405020303" pitchFamily="18" charset="0"/>
              </a:rPr>
              <a:t>The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Xinghuo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reactor</a:t>
            </a:r>
            <a:r>
              <a:rPr lang="it-IT" b="0" i="0" dirty="0">
                <a:effectLst/>
                <a:latin typeface="Georgia" panose="02040502050405020303" pitchFamily="18" charset="0"/>
              </a:rPr>
              <a:t>, a joint venture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between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China Nuclear Industry 23 Construction Corporation and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Lianovation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Superconductor</a:t>
            </a:r>
            <a:r>
              <a:rPr lang="it-IT" b="0" i="0" dirty="0">
                <a:effectLst/>
                <a:latin typeface="Georgia" panose="02040502050405020303" pitchFamily="18" charset="0"/>
              </a:rPr>
              <a:t>,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aims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for a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Q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value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</a:t>
            </a:r>
            <a:r>
              <a:rPr lang="it-IT" b="0" i="0" dirty="0" err="1">
                <a:effectLst/>
                <a:latin typeface="Georgia" panose="02040502050405020303" pitchFamily="18" charset="0"/>
              </a:rPr>
              <a:t>exceeding</a:t>
            </a:r>
            <a:r>
              <a:rPr lang="it-IT" b="0" i="0" dirty="0">
                <a:effectLst/>
                <a:latin typeface="Georgia" panose="02040502050405020303" pitchFamily="18" charset="0"/>
              </a:rPr>
              <a:t> 30.</a:t>
            </a:r>
          </a:p>
          <a:p>
            <a:pPr>
              <a:spcBef>
                <a:spcPts val="1200"/>
              </a:spcBef>
              <a:buNone/>
            </a:pPr>
            <a:r>
              <a:rPr lang="it-IT" dirty="0">
                <a:latin typeface="Georgia" panose="02040502050405020303" pitchFamily="18" charset="0"/>
              </a:rPr>
              <a:t>Finanziamento 2.76 Miliardi di $</a:t>
            </a:r>
            <a:endParaRPr lang="it-IT" b="0" i="0" dirty="0">
              <a:effectLst/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8706645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E77CCE-0F0B-FE3A-56B2-E11C256E07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265" y="18255"/>
            <a:ext cx="10515600" cy="667545"/>
          </a:xfrm>
        </p:spPr>
        <p:txBody>
          <a:bodyPr>
            <a:normAutofit/>
          </a:bodyPr>
          <a:lstStyle/>
          <a:p>
            <a:r>
              <a:rPr lang="it-IT" sz="3200" dirty="0"/>
              <a:t>Ma quale dovrebbe essere il </a:t>
            </a:r>
            <a:r>
              <a:rPr lang="it-IT" sz="3200" dirty="0" err="1"/>
              <a:t>Q</a:t>
            </a:r>
            <a:r>
              <a:rPr lang="it-IT" sz="3200" dirty="0"/>
              <a:t> sufficiente?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A75362D-7AD4-EF02-9CA1-F39E31A20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264" y="571501"/>
            <a:ext cx="11169135" cy="6268244"/>
          </a:xfrm>
        </p:spPr>
        <p:txBody>
          <a:bodyPr>
            <a:normAutofit fontScale="32500" lnSpcReduction="20000"/>
          </a:bodyPr>
          <a:lstStyle/>
          <a:p>
            <a:r>
              <a:rPr lang="it-IT" dirty="0"/>
              <a:t>Un reattore a fusione ha consumo un ordine di grandezza maggiore di uno a fissione</a:t>
            </a:r>
          </a:p>
          <a:p>
            <a:r>
              <a:rPr lang="it-IT" dirty="0"/>
              <a:t>Fissione 5-7% della produzione di energia elettrica, principalmente pompe per raffreddamento</a:t>
            </a:r>
          </a:p>
          <a:p>
            <a:r>
              <a:rPr lang="it-IT" dirty="0"/>
              <a:t>Per un reattore a fusione ci sono molti elementi in più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Criogenia, 15%, 110 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Sistemi da vuoto, 2-3% 20MW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Riscaldamento ausiliario 15%, 130MW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Impianto </a:t>
            </a:r>
            <a:r>
              <a:rPr lang="it-IT" dirty="0" err="1"/>
              <a:t>detriziazione</a:t>
            </a:r>
            <a:r>
              <a:rPr lang="it-IT" dirty="0"/>
              <a:t> 2% , 15 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Blanket 15-30% 100-200MW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Power supplies, 20 MW</a:t>
            </a:r>
          </a:p>
          <a:p>
            <a:pPr lvl="1">
              <a:buFont typeface="Wingdings" pitchFamily="2" charset="2"/>
              <a:buChar char="v"/>
            </a:pPr>
            <a:r>
              <a:rPr lang="it-IT" dirty="0"/>
              <a:t>Neutroni persi dove depositano loro energia, impianto di condizionamento…..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3800" dirty="0">
                <a:highlight>
                  <a:srgbClr val="FF0000"/>
                </a:highlight>
              </a:rPr>
              <a:t>I consumi allo stato stazionario, quando il plasma è acceso sono dell’ordine di circa 500 MW</a:t>
            </a:r>
          </a:p>
          <a:p>
            <a:pPr marL="0" indent="0">
              <a:buNone/>
            </a:pPr>
            <a:r>
              <a:rPr lang="it-IT" dirty="0"/>
              <a:t>Inoltre:</a:t>
            </a:r>
          </a:p>
          <a:p>
            <a:pPr lvl="1">
              <a:buFont typeface="Wingdings" pitchFamily="2" charset="2"/>
              <a:buChar char="Ø"/>
            </a:pPr>
            <a:r>
              <a:rPr lang="it-IT" dirty="0"/>
              <a:t> alla accensione può servire il doppio</a:t>
            </a:r>
          </a:p>
          <a:p>
            <a:pPr lvl="1">
              <a:buFont typeface="Wingdings" pitchFamily="2" charset="2"/>
              <a:buChar char="Ø"/>
            </a:pPr>
            <a:r>
              <a:rPr lang="it-IT" dirty="0"/>
              <a:t>Alternanza fasi acceso fasi spento, 20% del tempo?</a:t>
            </a:r>
          </a:p>
          <a:p>
            <a:pPr lvl="1">
              <a:buFont typeface="Wingdings" pitchFamily="2" charset="2"/>
              <a:buChar char="Ø"/>
            </a:pPr>
            <a:r>
              <a:rPr lang="it-IT" dirty="0"/>
              <a:t>Manutenzione e incidenti, load </a:t>
            </a:r>
            <a:r>
              <a:rPr lang="it-IT" dirty="0" err="1"/>
              <a:t>factor</a:t>
            </a:r>
            <a:r>
              <a:rPr lang="it-IT" dirty="0"/>
              <a:t> 50%?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6200" dirty="0"/>
              <a:t>Per mettere in rete 400 MWe ne deve produrre 900MWe. Per 900MWe ne servono almeno 4 </a:t>
            </a:r>
            <a:r>
              <a:rPr lang="it-IT" sz="6200" dirty="0" err="1"/>
              <a:t>GWt</a:t>
            </a:r>
            <a:r>
              <a:rPr lang="it-IT" sz="6200" dirty="0"/>
              <a:t>, ma i consumi aumentano all’aumentare della potenza termica……</a:t>
            </a:r>
            <a:endParaRPr lang="it-IT" sz="6200" dirty="0">
              <a:highlight>
                <a:srgbClr val="FF0000"/>
              </a:highlight>
            </a:endParaRPr>
          </a:p>
          <a:p>
            <a:endParaRPr lang="it-IT" dirty="0">
              <a:highlight>
                <a:srgbClr val="FF0000"/>
              </a:highlight>
            </a:endParaRPr>
          </a:p>
          <a:p>
            <a:pPr marL="0" indent="0">
              <a:buNone/>
            </a:pPr>
            <a:r>
              <a:rPr lang="it-IT" sz="6200" dirty="0"/>
              <a:t>In realtà l’immissione in rete dell’energia andrebbe decurtata del ciclo completo in senso olistico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Energia per la costruzione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Energia per estrazione e lavorazione dei materiali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Energia per il decommissioning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Energia per la manutenzione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Petrolio consumato nella realizzazione dei lavori (autocarri e ruspe…….)</a:t>
            </a:r>
          </a:p>
          <a:p>
            <a:pPr>
              <a:buFont typeface="Wingdings" pitchFamily="2" charset="2"/>
              <a:buChar char="ü"/>
            </a:pPr>
            <a:r>
              <a:rPr lang="it-IT" sz="4900" dirty="0">
                <a:solidFill>
                  <a:schemeClr val="accent5">
                    <a:lumMod val="75000"/>
                  </a:schemeClr>
                </a:solidFill>
              </a:rPr>
              <a:t>……….</a:t>
            </a:r>
          </a:p>
        </p:txBody>
      </p:sp>
    </p:spTree>
    <p:extLst>
      <p:ext uri="{BB962C8B-B14F-4D97-AF65-F5344CB8AC3E}">
        <p14:creationId xmlns:p14="http://schemas.microsoft.com/office/powerpoint/2010/main" val="267913227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4A5B8D-2C96-587F-B60B-5D0AB5A68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5123" y="2358048"/>
            <a:ext cx="10515600" cy="1325563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5400" dirty="0">
                <a:highlight>
                  <a:srgbClr val="800080"/>
                </a:highlight>
              </a:rPr>
              <a:t>inerziale</a:t>
            </a:r>
          </a:p>
        </p:txBody>
      </p:sp>
    </p:spTree>
    <p:extLst>
      <p:ext uri="{BB962C8B-B14F-4D97-AF65-F5344CB8AC3E}">
        <p14:creationId xmlns:p14="http://schemas.microsoft.com/office/powerpoint/2010/main" val="391658520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6A6E04-501A-9DFF-7914-FC759F255B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highlight>
                  <a:srgbClr val="FF0000"/>
                </a:highlight>
              </a:rPr>
              <a:t>Inerziale: </a:t>
            </a:r>
            <a:r>
              <a:rPr lang="it-IT" sz="3200" dirty="0" err="1">
                <a:highlight>
                  <a:srgbClr val="00FF00"/>
                </a:highlight>
              </a:rPr>
              <a:t>indirect</a:t>
            </a:r>
            <a:r>
              <a:rPr lang="it-IT" sz="3200" dirty="0">
                <a:highlight>
                  <a:srgbClr val="00FF00"/>
                </a:highlight>
              </a:rPr>
              <a:t> drive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E98FC49-2448-3BB8-5A25-A7D1E00E31D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5400000">
            <a:off x="4994275" y="-904875"/>
            <a:ext cx="3676650" cy="83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put penna 4">
                <a:extLst>
                  <a:ext uri="{FF2B5EF4-FFF2-40B4-BE49-F238E27FC236}">
                    <a16:creationId xmlns:a16="http://schemas.microsoft.com/office/drawing/2014/main" id="{6E860BDC-EAFD-74D1-3116-6DB11ABBF0B2}"/>
                  </a:ext>
                </a:extLst>
              </p14:cNvPr>
              <p14:cNvContentPartPr/>
              <p14:nvPr/>
            </p14:nvContentPartPr>
            <p14:xfrm>
              <a:off x="3345520" y="-388920"/>
              <a:ext cx="360" cy="360"/>
            </p14:xfrm>
          </p:contentPart>
        </mc:Choice>
        <mc:Fallback xmlns="">
          <p:pic>
            <p:nvPicPr>
              <p:cNvPr id="5" name="Input penna 4">
                <a:extLst>
                  <a:ext uri="{FF2B5EF4-FFF2-40B4-BE49-F238E27FC236}">
                    <a16:creationId xmlns:a16="http://schemas.microsoft.com/office/drawing/2014/main" id="{6E860BDC-EAFD-74D1-3116-6DB11ABBF0B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291880" y="-496560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7472712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37414" y="103749"/>
            <a:ext cx="8229600" cy="800219"/>
          </a:xfrm>
        </p:spPr>
        <p:txBody>
          <a:bodyPr>
            <a:normAutofit fontScale="90000"/>
          </a:bodyPr>
          <a:lstStyle/>
          <a:p>
            <a:r>
              <a:rPr lang="en-GB" dirty="0"/>
              <a:t>A new starting point: the NIF success from December 2022 up to February 2024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1578601" y="1064871"/>
            <a:ext cx="8742159" cy="2363596"/>
          </a:xfrm>
        </p:spPr>
        <p:txBody>
          <a:bodyPr/>
          <a:lstStyle/>
          <a:p>
            <a:pPr marL="177800" lvl="1" indent="-177800" algn="just">
              <a:buFont typeface="Arial" panose="020B0604020202020204" pitchFamily="34" charset="0"/>
              <a:buChar char="•"/>
            </a:pPr>
            <a:r>
              <a:rPr lang="it-IT" sz="1350" dirty="0">
                <a:solidFill>
                  <a:srgbClr val="002060"/>
                </a:solidFill>
              </a:rPr>
              <a:t>On </a:t>
            </a:r>
            <a:r>
              <a:rPr lang="it-IT" sz="1350" dirty="0" err="1">
                <a:solidFill>
                  <a:srgbClr val="002060"/>
                </a:solidFill>
              </a:rPr>
              <a:t>December</a:t>
            </a:r>
            <a:r>
              <a:rPr lang="it-IT" sz="1350" dirty="0">
                <a:solidFill>
                  <a:srgbClr val="002060"/>
                </a:solidFill>
              </a:rPr>
              <a:t> 2022 </a:t>
            </a:r>
            <a:r>
              <a:rPr lang="it-IT" sz="1350" dirty="0" err="1">
                <a:solidFill>
                  <a:srgbClr val="002060"/>
                </a:solidFill>
              </a:rPr>
              <a:t>at</a:t>
            </a:r>
            <a:r>
              <a:rPr lang="it-IT" sz="1350" dirty="0">
                <a:solidFill>
                  <a:srgbClr val="002060"/>
                </a:solidFill>
              </a:rPr>
              <a:t> the </a:t>
            </a:r>
            <a:r>
              <a:rPr lang="it-IT" sz="1800" dirty="0">
                <a:solidFill>
                  <a:srgbClr val="002060"/>
                </a:solidFill>
              </a:rPr>
              <a:t>National </a:t>
            </a:r>
            <a:r>
              <a:rPr lang="it-IT" sz="1800" dirty="0" err="1">
                <a:solidFill>
                  <a:srgbClr val="FF0000"/>
                </a:solidFill>
              </a:rPr>
              <a:t>Ignition</a:t>
            </a:r>
            <a:r>
              <a:rPr lang="it-IT" sz="1800" dirty="0">
                <a:solidFill>
                  <a:srgbClr val="FF0000"/>
                </a:solidFill>
              </a:rPr>
              <a:t> </a:t>
            </a:r>
            <a:r>
              <a:rPr lang="it-IT" sz="1800" dirty="0" err="1">
                <a:solidFill>
                  <a:srgbClr val="002060"/>
                </a:solidFill>
              </a:rPr>
              <a:t>Facility</a:t>
            </a:r>
            <a:r>
              <a:rPr lang="it-IT" sz="1800" dirty="0">
                <a:solidFill>
                  <a:srgbClr val="002060"/>
                </a:solidFill>
              </a:rPr>
              <a:t> (NIF) </a:t>
            </a:r>
            <a:r>
              <a:rPr lang="it-IT" sz="1350" dirty="0">
                <a:solidFill>
                  <a:srgbClr val="002060"/>
                </a:solidFill>
              </a:rPr>
              <a:t>(Lawrence </a:t>
            </a:r>
            <a:r>
              <a:rPr lang="it-IT" sz="1350" dirty="0" err="1">
                <a:solidFill>
                  <a:srgbClr val="002060"/>
                </a:solidFill>
              </a:rPr>
              <a:t>Livermoore</a:t>
            </a:r>
            <a:r>
              <a:rPr lang="it-IT" sz="1350" dirty="0">
                <a:solidFill>
                  <a:srgbClr val="002060"/>
                </a:solidFill>
              </a:rPr>
              <a:t> National </a:t>
            </a:r>
            <a:r>
              <a:rPr lang="it-IT" sz="1350" dirty="0" err="1">
                <a:solidFill>
                  <a:srgbClr val="002060"/>
                </a:solidFill>
              </a:rPr>
              <a:t>Laboratories</a:t>
            </a:r>
            <a:r>
              <a:rPr lang="it-IT" sz="1350" dirty="0">
                <a:solidFill>
                  <a:srgbClr val="002060"/>
                </a:solidFill>
              </a:rPr>
              <a:t>) </a:t>
            </a:r>
            <a:r>
              <a:rPr lang="it-IT" sz="1350" dirty="0" err="1">
                <a:solidFill>
                  <a:srgbClr val="002060"/>
                </a:solidFill>
              </a:rPr>
              <a:t>èan</a:t>
            </a:r>
            <a:r>
              <a:rPr lang="it-IT" sz="1350" dirty="0">
                <a:solidFill>
                  <a:srgbClr val="002060"/>
                </a:solidFill>
              </a:rPr>
              <a:t> </a:t>
            </a:r>
            <a:r>
              <a:rPr lang="it-IT" sz="1350" dirty="0" err="1">
                <a:solidFill>
                  <a:srgbClr val="002060"/>
                </a:solidFill>
              </a:rPr>
              <a:t>historical</a:t>
            </a:r>
            <a:r>
              <a:rPr lang="it-IT" sz="1350" dirty="0">
                <a:solidFill>
                  <a:srgbClr val="002060"/>
                </a:solidFill>
              </a:rPr>
              <a:t> </a:t>
            </a:r>
            <a:r>
              <a:rPr lang="it-IT" sz="1350" dirty="0" err="1">
                <a:solidFill>
                  <a:srgbClr val="002060"/>
                </a:solidFill>
              </a:rPr>
              <a:t>result</a:t>
            </a:r>
            <a:r>
              <a:rPr lang="it-IT" sz="1350" dirty="0">
                <a:solidFill>
                  <a:srgbClr val="002060"/>
                </a:solidFill>
              </a:rPr>
              <a:t>  </a:t>
            </a:r>
            <a:r>
              <a:rPr lang="it-IT" sz="1350" dirty="0" err="1">
                <a:solidFill>
                  <a:srgbClr val="002060"/>
                </a:solidFill>
              </a:rPr>
              <a:t>has</a:t>
            </a:r>
            <a:r>
              <a:rPr lang="it-IT" sz="1350" dirty="0">
                <a:solidFill>
                  <a:srgbClr val="002060"/>
                </a:solidFill>
              </a:rPr>
              <a:t> </a:t>
            </a:r>
            <a:r>
              <a:rPr lang="it-IT" sz="1350" dirty="0" err="1">
                <a:solidFill>
                  <a:srgbClr val="002060"/>
                </a:solidFill>
              </a:rPr>
              <a:t>been</a:t>
            </a:r>
            <a:r>
              <a:rPr lang="it-IT" sz="1350" dirty="0">
                <a:solidFill>
                  <a:srgbClr val="002060"/>
                </a:solidFill>
              </a:rPr>
              <a:t> </a:t>
            </a:r>
            <a:r>
              <a:rPr lang="it-IT" sz="1350" dirty="0" err="1">
                <a:solidFill>
                  <a:srgbClr val="002060"/>
                </a:solidFill>
              </a:rPr>
              <a:t>obtained</a:t>
            </a:r>
            <a:r>
              <a:rPr lang="it-IT" sz="1350" dirty="0">
                <a:solidFill>
                  <a:srgbClr val="002060"/>
                </a:solidFill>
              </a:rPr>
              <a:t>; </a:t>
            </a:r>
            <a:r>
              <a:rPr lang="it-IT" sz="1800" u="sng" dirty="0">
                <a:solidFill>
                  <a:srgbClr val="00B050"/>
                </a:solidFill>
              </a:rPr>
              <a:t>the first time in the world a </a:t>
            </a:r>
            <a:r>
              <a:rPr lang="it-IT" sz="1800" u="sng" dirty="0" err="1">
                <a:solidFill>
                  <a:srgbClr val="00B050"/>
                </a:solidFill>
              </a:rPr>
              <a:t>energy</a:t>
            </a:r>
            <a:r>
              <a:rPr lang="it-IT" sz="1800" u="sng" dirty="0">
                <a:solidFill>
                  <a:srgbClr val="00B050"/>
                </a:solidFill>
              </a:rPr>
              <a:t> production by </a:t>
            </a:r>
            <a:r>
              <a:rPr lang="it-IT" sz="1800" u="sng" dirty="0" err="1">
                <a:solidFill>
                  <a:srgbClr val="00B050"/>
                </a:solidFill>
              </a:rPr>
              <a:t>nuclear</a:t>
            </a:r>
            <a:r>
              <a:rPr lang="it-IT" sz="1800" u="sng" dirty="0">
                <a:solidFill>
                  <a:srgbClr val="00B050"/>
                </a:solidFill>
              </a:rPr>
              <a:t> fusion </a:t>
            </a:r>
            <a:r>
              <a:rPr lang="it-IT" sz="1800" u="sng" dirty="0" err="1">
                <a:solidFill>
                  <a:srgbClr val="00B050"/>
                </a:solidFill>
              </a:rPr>
              <a:t>reaction</a:t>
            </a:r>
            <a:r>
              <a:rPr lang="it-IT" sz="1800" u="sng" dirty="0">
                <a:solidFill>
                  <a:srgbClr val="00B050"/>
                </a:solidFill>
              </a:rPr>
              <a:t> </a:t>
            </a:r>
            <a:r>
              <a:rPr lang="it-IT" sz="1800" u="sng" dirty="0" err="1">
                <a:solidFill>
                  <a:srgbClr val="00B050"/>
                </a:solidFill>
              </a:rPr>
              <a:t>larger</a:t>
            </a:r>
            <a:r>
              <a:rPr lang="it-IT" sz="1800" u="sng" dirty="0">
                <a:solidFill>
                  <a:srgbClr val="00B050"/>
                </a:solidFill>
              </a:rPr>
              <a:t> </a:t>
            </a:r>
            <a:r>
              <a:rPr lang="it-IT" sz="1800" u="sng" dirty="0" err="1">
                <a:solidFill>
                  <a:srgbClr val="00B050"/>
                </a:solidFill>
              </a:rPr>
              <a:t>than</a:t>
            </a:r>
            <a:r>
              <a:rPr lang="it-IT" sz="1800" u="sng" dirty="0">
                <a:solidFill>
                  <a:srgbClr val="00B050"/>
                </a:solidFill>
              </a:rPr>
              <a:t> the input </a:t>
            </a:r>
            <a:r>
              <a:rPr lang="it-IT" sz="1800" u="sng" dirty="0" err="1">
                <a:solidFill>
                  <a:srgbClr val="00B050"/>
                </a:solidFill>
              </a:rPr>
              <a:t>energy</a:t>
            </a:r>
            <a:endParaRPr lang="it-IT" sz="1800" u="sng" dirty="0">
              <a:solidFill>
                <a:srgbClr val="00B050"/>
              </a:solidFill>
            </a:endParaRPr>
          </a:p>
          <a:p>
            <a:pPr marL="177800" lvl="1" indent="-177800" algn="just">
              <a:buFont typeface="Arial" panose="020B0604020202020204" pitchFamily="34" charset="0"/>
              <a:buChar char="•"/>
            </a:pPr>
            <a:r>
              <a:rPr lang="it-IT" sz="1800" u="sng" dirty="0">
                <a:solidFill>
                  <a:srgbClr val="00B050"/>
                </a:solidFill>
              </a:rPr>
              <a:t> </a:t>
            </a:r>
            <a:r>
              <a:rPr lang="it-IT" sz="2400" u="sng" dirty="0" err="1">
                <a:solidFill>
                  <a:srgbClr val="FF0000"/>
                </a:solidFill>
              </a:rPr>
              <a:t>Ignition</a:t>
            </a:r>
            <a:r>
              <a:rPr lang="it-IT" sz="2400" u="sng" dirty="0">
                <a:solidFill>
                  <a:srgbClr val="FF0000"/>
                </a:solidFill>
              </a:rPr>
              <a:t> </a:t>
            </a:r>
            <a:r>
              <a:rPr lang="it-IT" sz="2400" u="sng" dirty="0" err="1">
                <a:solidFill>
                  <a:srgbClr val="FF0000"/>
                </a:solidFill>
              </a:rPr>
              <a:t>was</a:t>
            </a:r>
            <a:r>
              <a:rPr lang="it-IT" sz="2400" u="sng" dirty="0">
                <a:solidFill>
                  <a:srgbClr val="FF0000"/>
                </a:solidFill>
              </a:rPr>
              <a:t> </a:t>
            </a:r>
            <a:r>
              <a:rPr lang="it-IT" sz="2400" u="sng" dirty="0" err="1">
                <a:solidFill>
                  <a:srgbClr val="FF0000"/>
                </a:solidFill>
              </a:rPr>
              <a:t>experimentally</a:t>
            </a:r>
            <a:r>
              <a:rPr lang="it-IT" sz="2400" u="sng" dirty="0">
                <a:solidFill>
                  <a:srgbClr val="FF0000"/>
                </a:solidFill>
              </a:rPr>
              <a:t> </a:t>
            </a:r>
            <a:r>
              <a:rPr lang="it-IT" sz="2400" u="sng" dirty="0" err="1">
                <a:solidFill>
                  <a:srgbClr val="FF0000"/>
                </a:solidFill>
              </a:rPr>
              <a:t>demonstrated</a:t>
            </a:r>
            <a:r>
              <a:rPr lang="it-IT" sz="2400" u="sng" dirty="0">
                <a:solidFill>
                  <a:srgbClr val="FF0000"/>
                </a:solidFill>
              </a:rPr>
              <a:t>; a </a:t>
            </a:r>
            <a:r>
              <a:rPr lang="it-IT" sz="2400" u="sng" dirty="0" err="1">
                <a:solidFill>
                  <a:srgbClr val="FF0000"/>
                </a:solidFill>
              </a:rPr>
              <a:t>milestone</a:t>
            </a:r>
            <a:r>
              <a:rPr lang="it-IT" sz="2400" u="sng" dirty="0">
                <a:solidFill>
                  <a:srgbClr val="FF0000"/>
                </a:solidFill>
              </a:rPr>
              <a:t> in the human </a:t>
            </a:r>
            <a:r>
              <a:rPr lang="it-IT" sz="2400" u="sng" dirty="0" err="1">
                <a:solidFill>
                  <a:srgbClr val="FF0000"/>
                </a:solidFill>
              </a:rPr>
              <a:t>knowledge</a:t>
            </a:r>
            <a:endParaRPr lang="it-IT" sz="2400" u="sng" dirty="0">
              <a:solidFill>
                <a:srgbClr val="FF0000"/>
              </a:solidFill>
            </a:endParaRPr>
          </a:p>
          <a:p>
            <a:pPr marL="177800" lvl="1" indent="-177800" algn="just">
              <a:buFont typeface="Arial" panose="020B0604020202020204" pitchFamily="34" charset="0"/>
              <a:buChar char="•"/>
            </a:pPr>
            <a:r>
              <a:rPr lang="it-IT" sz="1600" dirty="0">
                <a:solidFill>
                  <a:srgbClr val="FF0000"/>
                </a:solidFill>
              </a:rPr>
              <a:t> a gain of </a:t>
            </a:r>
            <a:r>
              <a:rPr lang="it-IT" sz="1600" u="sng" dirty="0">
                <a:solidFill>
                  <a:srgbClr val="FF0000"/>
                </a:solidFill>
              </a:rPr>
              <a:t>153% </a:t>
            </a:r>
            <a:r>
              <a:rPr lang="it-IT" sz="1600" u="sng" dirty="0" err="1">
                <a:solidFill>
                  <a:srgbClr val="FF0000"/>
                </a:solidFill>
              </a:rPr>
              <a:t>was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otained</a:t>
            </a:r>
            <a:endParaRPr lang="it-IT" sz="1600" u="sng" dirty="0">
              <a:solidFill>
                <a:srgbClr val="FF0000"/>
              </a:solidFill>
            </a:endParaRPr>
          </a:p>
          <a:p>
            <a:pPr marL="177800" lvl="1" indent="-177800" algn="just">
              <a:buFont typeface="Arial" panose="020B0604020202020204" pitchFamily="34" charset="0"/>
              <a:buChar char="•"/>
            </a:pPr>
            <a:r>
              <a:rPr lang="it-IT" sz="1600" u="sng" dirty="0">
                <a:solidFill>
                  <a:srgbClr val="FF0000"/>
                </a:solidFill>
              </a:rPr>
              <a:t>The </a:t>
            </a:r>
            <a:r>
              <a:rPr lang="it-IT" sz="1600" u="sng" dirty="0" err="1">
                <a:solidFill>
                  <a:srgbClr val="FF0000"/>
                </a:solidFill>
              </a:rPr>
              <a:t>result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was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repeated</a:t>
            </a:r>
            <a:r>
              <a:rPr lang="it-IT" sz="1600" u="sng" dirty="0">
                <a:solidFill>
                  <a:srgbClr val="FF0000"/>
                </a:solidFill>
              </a:rPr>
              <a:t> with </a:t>
            </a:r>
            <a:r>
              <a:rPr lang="it-IT" sz="1600" u="sng" dirty="0" err="1">
                <a:solidFill>
                  <a:srgbClr val="FF0000"/>
                </a:solidFill>
              </a:rPr>
              <a:t>increasing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values</a:t>
            </a:r>
            <a:r>
              <a:rPr lang="it-IT" sz="1600" u="sng" dirty="0">
                <a:solidFill>
                  <a:srgbClr val="FF0000"/>
                </a:solidFill>
              </a:rPr>
              <a:t>: an </a:t>
            </a:r>
            <a:r>
              <a:rPr lang="it-IT" sz="1600" u="sng" dirty="0" err="1">
                <a:solidFill>
                  <a:srgbClr val="FF0000"/>
                </a:solidFill>
              </a:rPr>
              <a:t>increase</a:t>
            </a:r>
            <a:r>
              <a:rPr lang="it-IT" sz="1600" u="sng" dirty="0">
                <a:solidFill>
                  <a:srgbClr val="FF0000"/>
                </a:solidFill>
              </a:rPr>
              <a:t> of 7% in the input </a:t>
            </a:r>
            <a:r>
              <a:rPr lang="it-IT" sz="1600" u="sng" dirty="0" err="1">
                <a:solidFill>
                  <a:srgbClr val="FF0000"/>
                </a:solidFill>
              </a:rPr>
              <a:t>energy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lead</a:t>
            </a:r>
            <a:r>
              <a:rPr lang="it-IT" sz="1600" u="sng" dirty="0">
                <a:solidFill>
                  <a:srgbClr val="FF0000"/>
                </a:solidFill>
              </a:rPr>
              <a:t> to a 70 % </a:t>
            </a:r>
            <a:r>
              <a:rPr lang="it-IT" sz="1600" u="sng" dirty="0" err="1">
                <a:solidFill>
                  <a:srgbClr val="FF0000"/>
                </a:solidFill>
              </a:rPr>
              <a:t>increase</a:t>
            </a:r>
            <a:r>
              <a:rPr lang="it-IT" sz="1600" u="sng" dirty="0">
                <a:solidFill>
                  <a:srgbClr val="FF0000"/>
                </a:solidFill>
              </a:rPr>
              <a:t> of the </a:t>
            </a:r>
            <a:r>
              <a:rPr lang="it-IT" sz="1600" u="sng" dirty="0" err="1">
                <a:solidFill>
                  <a:srgbClr val="FF0000"/>
                </a:solidFill>
              </a:rPr>
              <a:t>produced</a:t>
            </a:r>
            <a:r>
              <a:rPr lang="it-IT" sz="1600" u="sng" dirty="0">
                <a:solidFill>
                  <a:srgbClr val="FF0000"/>
                </a:solidFill>
              </a:rPr>
              <a:t> </a:t>
            </a:r>
            <a:r>
              <a:rPr lang="it-IT" sz="1600" u="sng" dirty="0" err="1">
                <a:solidFill>
                  <a:srgbClr val="FF0000"/>
                </a:solidFill>
              </a:rPr>
              <a:t>energy</a:t>
            </a:r>
            <a:r>
              <a:rPr lang="it-IT" sz="1600" u="sng" dirty="0">
                <a:solidFill>
                  <a:srgbClr val="FF0000"/>
                </a:solidFill>
              </a:rPr>
              <a:t>, </a:t>
            </a:r>
            <a:r>
              <a:rPr lang="it-IT" sz="1600" b="1" u="sng" dirty="0" err="1">
                <a:solidFill>
                  <a:srgbClr val="FF0000"/>
                </a:solidFill>
              </a:rPr>
              <a:t>as</a:t>
            </a:r>
            <a:r>
              <a:rPr lang="it-IT" sz="1600" b="1" u="sng" dirty="0">
                <a:solidFill>
                  <a:srgbClr val="FF0000"/>
                </a:solidFill>
              </a:rPr>
              <a:t> </a:t>
            </a:r>
            <a:r>
              <a:rPr lang="it-IT" sz="1600" b="1" u="sng" dirty="0" err="1">
                <a:solidFill>
                  <a:srgbClr val="FF0000"/>
                </a:solidFill>
              </a:rPr>
              <a:t>forecasted</a:t>
            </a:r>
            <a:r>
              <a:rPr lang="it-IT" sz="1600" b="1" u="sng" dirty="0">
                <a:solidFill>
                  <a:srgbClr val="FF0000"/>
                </a:solidFill>
              </a:rPr>
              <a:t> by </a:t>
            </a:r>
            <a:r>
              <a:rPr lang="it-IT" sz="1600" b="1" u="sng" dirty="0" err="1">
                <a:solidFill>
                  <a:srgbClr val="FF0000"/>
                </a:solidFill>
              </a:rPr>
              <a:t>theoretical</a:t>
            </a:r>
            <a:r>
              <a:rPr lang="it-IT" sz="1600" b="1" u="sng" dirty="0">
                <a:solidFill>
                  <a:srgbClr val="FF0000"/>
                </a:solidFill>
              </a:rPr>
              <a:t> model</a:t>
            </a:r>
            <a:endParaRPr lang="it-IT" sz="1600" b="1" u="sng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96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600" y="3733539"/>
            <a:ext cx="88900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27353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Immagine 1" descr="Immagine che contiene testo, schermata, Carattere, linea&#10;&#10;Il contenuto generato dall'IA potrebbe non essere corretto.">
            <a:extLst>
              <a:ext uri="{FF2B5EF4-FFF2-40B4-BE49-F238E27FC236}">
                <a16:creationId xmlns:a16="http://schemas.microsoft.com/office/drawing/2014/main" id="{DC6703DD-EEAE-0888-8888-0A1E25534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75" y="137910"/>
            <a:ext cx="9808874" cy="5624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32D888F4-4266-0D11-A636-F39A38C4B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5313104"/>
            <a:ext cx="11575939" cy="107721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 fronte di un incremento dell'1.5% dell'energia in ingresso hanno ottenuto un incremento del 110% (</a:t>
            </a:r>
            <a:r>
              <a:rPr kumimoji="0" lang="it-IT" altLang="it-IT" sz="16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kumimoji="0" lang="it-IT" altLang="it-IT" sz="1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=4.1) di energia prodotta. Risultato che conferma ancora di più quanto già visto in precedenza , si sta entrando in un regime di parametri in cui si iniziano ad innescare reazioni a catena.</a:t>
            </a:r>
            <a:endParaRPr kumimoji="0" lang="it-IT" altLang="it-IT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1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 conferma quanto previsto dalla teoria.</a:t>
            </a:r>
            <a:endParaRPr kumimoji="0" lang="it-IT" altLang="it-IT" sz="1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8647305-4A1B-7431-F529-AADF7D706BA8}"/>
              </a:ext>
            </a:extLst>
          </p:cNvPr>
          <p:cNvSpPr txBox="1"/>
          <p:nvPr/>
        </p:nvSpPr>
        <p:spPr>
          <a:xfrm>
            <a:off x="0" y="6396335"/>
            <a:ext cx="11728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highlight>
                  <a:srgbClr val="00FF00"/>
                </a:highlight>
              </a:rPr>
              <a:t>Previsto incremento energia dei laser fino a 2.7MJ ( +20% ) e successivamente 3.0MJ</a:t>
            </a:r>
          </a:p>
        </p:txBody>
      </p:sp>
    </p:spTree>
    <p:extLst>
      <p:ext uri="{BB962C8B-B14F-4D97-AF65-F5344CB8AC3E}">
        <p14:creationId xmlns:p14="http://schemas.microsoft.com/office/powerpoint/2010/main" val="415888912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103749"/>
            <a:ext cx="9144000" cy="800219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/>
              <a:t> </a:t>
            </a:r>
            <a:r>
              <a:rPr lang="en-GB" dirty="0" err="1"/>
              <a:t>Materiali</a:t>
            </a:r>
            <a:r>
              <a:rPr lang="en-GB" dirty="0"/>
              <a:t> </a:t>
            </a:r>
            <a:r>
              <a:rPr lang="en-GB" dirty="0" err="1"/>
              <a:t>microstrutturati</a:t>
            </a:r>
            <a:r>
              <a:rPr lang="en-GB" dirty="0"/>
              <a:t> (FOAM) </a:t>
            </a:r>
            <a:br>
              <a:rPr lang="en-GB" dirty="0"/>
            </a:br>
            <a:r>
              <a:rPr lang="en-GB" dirty="0"/>
              <a:t>e </a:t>
            </a:r>
            <a:r>
              <a:rPr lang="en-GB" dirty="0" err="1"/>
              <a:t>irraggiamento</a:t>
            </a:r>
            <a:r>
              <a:rPr lang="en-GB" dirty="0"/>
              <a:t> </a:t>
            </a:r>
            <a:r>
              <a:rPr lang="en-GB" dirty="0" err="1"/>
              <a:t>diretto</a:t>
            </a:r>
            <a:r>
              <a:rPr lang="en-GB" dirty="0"/>
              <a:t>: </a:t>
            </a:r>
            <a:r>
              <a:rPr lang="en-GB" dirty="0" err="1">
                <a:solidFill>
                  <a:srgbClr val="339933"/>
                </a:solidFill>
              </a:rPr>
              <a:t>miglioramento</a:t>
            </a:r>
            <a:r>
              <a:rPr lang="en-GB" dirty="0">
                <a:solidFill>
                  <a:srgbClr val="339933"/>
                </a:solidFill>
              </a:rPr>
              <a:t> </a:t>
            </a:r>
            <a:r>
              <a:rPr lang="en-GB" dirty="0" err="1">
                <a:solidFill>
                  <a:srgbClr val="339933"/>
                </a:solidFill>
              </a:rPr>
              <a:t>dell’efficienza</a:t>
            </a:r>
            <a:endParaRPr lang="en-GB" dirty="0">
              <a:solidFill>
                <a:srgbClr val="339933"/>
              </a:solidFill>
            </a:endParaRPr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1767070" y="1100993"/>
            <a:ext cx="5545129" cy="3287054"/>
          </a:xfrm>
        </p:spPr>
        <p:txBody>
          <a:bodyPr/>
          <a:lstStyle/>
          <a:p>
            <a:r>
              <a:rPr lang="en-GB" sz="2400" dirty="0" err="1">
                <a:solidFill>
                  <a:srgbClr val="339933"/>
                </a:solidFill>
              </a:rPr>
              <a:t>Irraggiamento</a:t>
            </a:r>
            <a:r>
              <a:rPr lang="en-GB" sz="2800" dirty="0">
                <a:solidFill>
                  <a:srgbClr val="339933"/>
                </a:solidFill>
              </a:rPr>
              <a:t> </a:t>
            </a:r>
            <a:r>
              <a:rPr lang="en-GB" sz="2800" dirty="0" err="1">
                <a:solidFill>
                  <a:srgbClr val="339933"/>
                </a:solidFill>
              </a:rPr>
              <a:t>diretto</a:t>
            </a:r>
            <a:r>
              <a:rPr lang="en-GB" sz="2800" dirty="0">
                <a:solidFill>
                  <a:srgbClr val="339933"/>
                </a:solidFill>
              </a:rPr>
              <a:t> </a:t>
            </a:r>
            <a:r>
              <a:rPr lang="en-GB" dirty="0" err="1">
                <a:solidFill>
                  <a:srgbClr val="FF0000"/>
                </a:solidFill>
              </a:rPr>
              <a:t>studi</a:t>
            </a:r>
            <a:r>
              <a:rPr lang="en-GB" dirty="0">
                <a:solidFill>
                  <a:srgbClr val="FF0000"/>
                </a:solidFill>
              </a:rPr>
              <a:t> del laser ABC dal </a:t>
            </a:r>
            <a:r>
              <a:rPr lang="en-GB" dirty="0" err="1">
                <a:solidFill>
                  <a:srgbClr val="FF0000"/>
                </a:solidFill>
              </a:rPr>
              <a:t>lontano</a:t>
            </a:r>
            <a:r>
              <a:rPr lang="en-GB" dirty="0">
                <a:solidFill>
                  <a:srgbClr val="FF0000"/>
                </a:solidFill>
              </a:rPr>
              <a:t> 1991: </a:t>
            </a:r>
          </a:p>
          <a:p>
            <a:r>
              <a:rPr lang="en-GB" sz="2800" dirty="0" err="1">
                <a:solidFill>
                  <a:srgbClr val="FF0000"/>
                </a:solidFill>
              </a:rPr>
              <a:t>aumento</a:t>
            </a:r>
            <a:r>
              <a:rPr lang="en-GB" sz="2800" dirty="0">
                <a:solidFill>
                  <a:srgbClr val="FF0000"/>
                </a:solidFill>
              </a:rPr>
              <a:t> di un </a:t>
            </a:r>
            <a:r>
              <a:rPr lang="en-GB" sz="2800" dirty="0" err="1">
                <a:solidFill>
                  <a:srgbClr val="FF0000"/>
                </a:solidFill>
              </a:rPr>
              <a:t>fattore</a:t>
            </a:r>
            <a:r>
              <a:rPr lang="en-GB" sz="2800" dirty="0">
                <a:solidFill>
                  <a:srgbClr val="FF0000"/>
                </a:solidFill>
              </a:rPr>
              <a:t> 6 </a:t>
            </a:r>
            <a:r>
              <a:rPr lang="en-GB" sz="2800" dirty="0" err="1">
                <a:solidFill>
                  <a:srgbClr val="FF0000"/>
                </a:solidFill>
              </a:rPr>
              <a:t>dell’efficienza</a:t>
            </a:r>
            <a:r>
              <a:rPr lang="en-GB" sz="2800" dirty="0">
                <a:solidFill>
                  <a:srgbClr val="FF0000"/>
                </a:solidFill>
              </a:rPr>
              <a:t> di </a:t>
            </a:r>
            <a:r>
              <a:rPr lang="en-GB" sz="2800" dirty="0" err="1">
                <a:solidFill>
                  <a:srgbClr val="FF0000"/>
                </a:solidFill>
              </a:rPr>
              <a:t>trasferimento</a:t>
            </a:r>
            <a:endParaRPr lang="en-GB" sz="2800" dirty="0">
              <a:solidFill>
                <a:srgbClr val="FF0000"/>
              </a:solidFill>
            </a:endParaRPr>
          </a:p>
          <a:p>
            <a:r>
              <a:rPr lang="en-GB" sz="3200" dirty="0">
                <a:solidFill>
                  <a:srgbClr val="FF0000"/>
                </a:solidFill>
              </a:rPr>
              <a:t>Leadership </a:t>
            </a:r>
            <a:r>
              <a:rPr lang="en-GB" sz="3200" dirty="0" err="1">
                <a:solidFill>
                  <a:srgbClr val="FF0000"/>
                </a:solidFill>
              </a:rPr>
              <a:t>internazionale</a:t>
            </a:r>
            <a:endParaRPr lang="en-GB" sz="3200" dirty="0">
              <a:solidFill>
                <a:srgbClr val="FF0000"/>
              </a:solidFill>
            </a:endParaRPr>
          </a:p>
          <a:p>
            <a:r>
              <a:rPr lang="en-GB" sz="1400" dirty="0" err="1">
                <a:solidFill>
                  <a:srgbClr val="FF0000"/>
                </a:solidFill>
              </a:rPr>
              <a:t>Conduzione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dei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gruppi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europei</a:t>
            </a:r>
            <a:r>
              <a:rPr lang="en-GB" sz="1400" dirty="0">
                <a:solidFill>
                  <a:srgbClr val="FF0000"/>
                </a:solidFill>
              </a:rPr>
              <a:t> micro e </a:t>
            </a:r>
            <a:r>
              <a:rPr lang="en-GB" sz="1400" dirty="0" err="1">
                <a:solidFill>
                  <a:srgbClr val="FF0000"/>
                </a:solidFill>
              </a:rPr>
              <a:t>nano</a:t>
            </a:r>
            <a:r>
              <a:rPr lang="en-GB" sz="1400" dirty="0">
                <a:solidFill>
                  <a:srgbClr val="FF0000"/>
                </a:solidFill>
              </a:rPr>
              <a:t> structured materials e </a:t>
            </a:r>
            <a:r>
              <a:rPr lang="en-GB" sz="1400" dirty="0" err="1">
                <a:solidFill>
                  <a:srgbClr val="FF0000"/>
                </a:solidFill>
              </a:rPr>
              <a:t>progetto</a:t>
            </a:r>
            <a:r>
              <a:rPr lang="en-GB" sz="1400" dirty="0">
                <a:solidFill>
                  <a:srgbClr val="FF0000"/>
                </a:solidFill>
              </a:rPr>
              <a:t> </a:t>
            </a:r>
            <a:r>
              <a:rPr lang="en-GB" sz="1400" dirty="0" err="1">
                <a:solidFill>
                  <a:srgbClr val="FF0000"/>
                </a:solidFill>
              </a:rPr>
              <a:t>Hiper</a:t>
            </a:r>
            <a:r>
              <a:rPr lang="en-GB" sz="1400" dirty="0">
                <a:solidFill>
                  <a:srgbClr val="FF0000"/>
                </a:solidFill>
              </a:rPr>
              <a:t>+ (road map </a:t>
            </a:r>
            <a:r>
              <a:rPr lang="en-GB" sz="1400" dirty="0" err="1">
                <a:solidFill>
                  <a:srgbClr val="FF0000"/>
                </a:solidFill>
              </a:rPr>
              <a:t>europea</a:t>
            </a:r>
            <a:r>
              <a:rPr lang="en-GB" sz="1400" dirty="0">
                <a:solidFill>
                  <a:srgbClr val="FF0000"/>
                </a:solidFill>
              </a:rPr>
              <a:t>)</a:t>
            </a:r>
          </a:p>
          <a:p>
            <a:r>
              <a:rPr lang="en-GB" sz="24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98</a:t>
            </a:fld>
            <a:endParaRPr lang="it-IT"/>
          </a:p>
        </p:txBody>
      </p:sp>
      <p:sp>
        <p:nvSpPr>
          <p:cNvPr id="9" name="CasellaDiTesto 8"/>
          <p:cNvSpPr txBox="1"/>
          <p:nvPr/>
        </p:nvSpPr>
        <p:spPr>
          <a:xfrm>
            <a:off x="1767069" y="4000486"/>
            <a:ext cx="5545129" cy="2215991"/>
          </a:xfrm>
          <a:prstGeom prst="rect">
            <a:avLst/>
          </a:prstGeom>
        </p:spPr>
        <p:txBody>
          <a:bodyPr vert="horz" wrap="square" lIns="91440" tIns="0" rIns="91440" bIns="0" rtlCol="0">
            <a:spAutoFit/>
          </a:bodyPr>
          <a:lstStyle/>
          <a:p>
            <a:r>
              <a:rPr lang="en-GB" sz="1600" dirty="0"/>
              <a:t>Il </a:t>
            </a:r>
            <a:r>
              <a:rPr lang="en-GB" sz="1600" dirty="0" err="1"/>
              <a:t>tal</a:t>
            </a:r>
            <a:r>
              <a:rPr lang="en-GB" sz="1600" dirty="0"/>
              <a:t> </a:t>
            </a:r>
            <a:r>
              <a:rPr lang="en-GB" sz="1600" dirty="0" err="1"/>
              <a:t>caso</a:t>
            </a:r>
            <a:r>
              <a:rPr lang="en-GB" sz="1600" dirty="0"/>
              <a:t> </a:t>
            </a:r>
            <a:r>
              <a:rPr lang="en-GB" sz="1600" dirty="0" err="1"/>
              <a:t>si</a:t>
            </a:r>
            <a:r>
              <a:rPr lang="en-GB" sz="1600" dirty="0"/>
              <a:t> </a:t>
            </a:r>
            <a:r>
              <a:rPr lang="en-GB" sz="1600" dirty="0" err="1"/>
              <a:t>contorna</a:t>
            </a:r>
            <a:r>
              <a:rPr lang="en-GB" sz="1600" dirty="0"/>
              <a:t> </a:t>
            </a:r>
            <a:r>
              <a:rPr lang="en-GB" sz="1600" dirty="0" err="1"/>
              <a:t>il</a:t>
            </a:r>
            <a:r>
              <a:rPr lang="en-GB" sz="1600" dirty="0"/>
              <a:t> </a:t>
            </a:r>
            <a:r>
              <a:rPr lang="en-GB" sz="1600" dirty="0" err="1"/>
              <a:t>bersaglio</a:t>
            </a:r>
            <a:r>
              <a:rPr lang="en-GB" sz="1600" dirty="0"/>
              <a:t> con </a:t>
            </a:r>
            <a:r>
              <a:rPr lang="en-GB" sz="1600" dirty="0" err="1"/>
              <a:t>una</a:t>
            </a:r>
            <a:r>
              <a:rPr lang="en-GB" sz="1600" dirty="0"/>
              <a:t> </a:t>
            </a:r>
            <a:r>
              <a:rPr lang="en-GB" sz="1600" dirty="0" err="1">
                <a:solidFill>
                  <a:srgbClr val="FF0000"/>
                </a:solidFill>
              </a:rPr>
              <a:t>schiuma</a:t>
            </a:r>
            <a:r>
              <a:rPr lang="en-GB" sz="1600" dirty="0"/>
              <a:t> </a:t>
            </a:r>
            <a:r>
              <a:rPr lang="en-GB" sz="1600" dirty="0" err="1"/>
              <a:t>che</a:t>
            </a:r>
            <a:r>
              <a:rPr lang="en-GB" sz="1600" dirty="0"/>
              <a:t> </a:t>
            </a:r>
            <a:r>
              <a:rPr lang="en-GB" sz="1600" dirty="0" err="1"/>
              <a:t>uniforma</a:t>
            </a:r>
            <a:r>
              <a:rPr lang="en-GB" sz="1600" dirty="0"/>
              <a:t> la </a:t>
            </a:r>
            <a:r>
              <a:rPr lang="en-GB" sz="1600" dirty="0" err="1"/>
              <a:t>radiazione</a:t>
            </a:r>
            <a:r>
              <a:rPr lang="en-GB" sz="1600" dirty="0"/>
              <a:t> con </a:t>
            </a:r>
            <a:r>
              <a:rPr lang="en-GB" sz="1600" dirty="0" err="1"/>
              <a:t>maggiore</a:t>
            </a:r>
            <a:r>
              <a:rPr lang="en-GB" sz="1600" dirty="0"/>
              <a:t> </a:t>
            </a:r>
            <a:r>
              <a:rPr lang="en-GB" sz="1600" dirty="0" err="1"/>
              <a:t>efficienza</a:t>
            </a:r>
            <a:r>
              <a:rPr lang="en-GB" sz="1600" dirty="0"/>
              <a:t> di </a:t>
            </a:r>
            <a:r>
              <a:rPr lang="en-GB" sz="1600" dirty="0" err="1"/>
              <a:t>trasferimento</a:t>
            </a:r>
            <a:r>
              <a:rPr lang="en-GB" sz="1600" dirty="0"/>
              <a:t> </a:t>
            </a:r>
            <a:r>
              <a:rPr lang="en-GB" sz="1600" dirty="0" err="1"/>
              <a:t>energetico</a:t>
            </a:r>
            <a:r>
              <a:rPr lang="en-GB" sz="1600" dirty="0"/>
              <a:t>.</a:t>
            </a:r>
          </a:p>
          <a:p>
            <a:r>
              <a:rPr lang="en-GB" sz="1600" dirty="0">
                <a:solidFill>
                  <a:srgbClr val="00B050"/>
                </a:solidFill>
              </a:rPr>
              <a:t>Su ABC</a:t>
            </a:r>
            <a:r>
              <a:rPr lang="en-GB" sz="1600" dirty="0"/>
              <a:t>, </a:t>
            </a:r>
            <a:r>
              <a:rPr lang="en-GB" sz="2000" b="1" dirty="0">
                <a:solidFill>
                  <a:srgbClr val="FF9900"/>
                </a:solidFill>
              </a:rPr>
              <a:t>grazie a </a:t>
            </a:r>
            <a:r>
              <a:rPr lang="en-GB" sz="2000" b="1" dirty="0" err="1">
                <a:solidFill>
                  <a:srgbClr val="FF9900"/>
                </a:solidFill>
              </a:rPr>
              <a:t>raffinato</a:t>
            </a:r>
            <a:r>
              <a:rPr lang="en-GB" sz="2000" b="1" dirty="0">
                <a:solidFill>
                  <a:srgbClr val="FF9900"/>
                </a:solidFill>
              </a:rPr>
              <a:t> </a:t>
            </a:r>
            <a:r>
              <a:rPr lang="en-GB" sz="2000" b="1" dirty="0" err="1">
                <a:solidFill>
                  <a:srgbClr val="FF9900"/>
                </a:solidFill>
              </a:rPr>
              <a:t>sistema</a:t>
            </a:r>
            <a:r>
              <a:rPr lang="en-GB" sz="2000" b="1" dirty="0">
                <a:solidFill>
                  <a:srgbClr val="FF9900"/>
                </a:solidFill>
              </a:rPr>
              <a:t> di </a:t>
            </a:r>
            <a:r>
              <a:rPr lang="en-GB" sz="2000" b="1" dirty="0" err="1">
                <a:solidFill>
                  <a:srgbClr val="FF9900"/>
                </a:solidFill>
              </a:rPr>
              <a:t>diagnostiche</a:t>
            </a:r>
            <a:r>
              <a:rPr lang="en-GB" sz="2000" b="1" dirty="0">
                <a:solidFill>
                  <a:srgbClr val="FF9900"/>
                </a:solidFill>
              </a:rPr>
              <a:t> di </a:t>
            </a:r>
            <a:r>
              <a:rPr lang="en-GB" sz="2000" b="1" dirty="0" err="1">
                <a:solidFill>
                  <a:srgbClr val="FF9900"/>
                </a:solidFill>
              </a:rPr>
              <a:t>elevata</a:t>
            </a:r>
            <a:r>
              <a:rPr lang="en-GB" sz="2000" b="1" dirty="0">
                <a:solidFill>
                  <a:srgbClr val="FF9900"/>
                </a:solidFill>
              </a:rPr>
              <a:t> </a:t>
            </a:r>
            <a:r>
              <a:rPr lang="en-GB" sz="2000" b="1" dirty="0" err="1">
                <a:solidFill>
                  <a:srgbClr val="FF9900"/>
                </a:solidFill>
              </a:rPr>
              <a:t>accuratezza</a:t>
            </a:r>
            <a:r>
              <a:rPr lang="en-GB" sz="2000" b="1" dirty="0">
                <a:solidFill>
                  <a:srgbClr val="FF9900"/>
                </a:solidFill>
              </a:rPr>
              <a:t> e </a:t>
            </a:r>
            <a:r>
              <a:rPr lang="en-GB" sz="2000" b="1" dirty="0" err="1">
                <a:solidFill>
                  <a:srgbClr val="FF9900"/>
                </a:solidFill>
              </a:rPr>
              <a:t>numerosità</a:t>
            </a:r>
            <a:r>
              <a:rPr lang="en-GB" sz="2000" b="1" dirty="0">
                <a:solidFill>
                  <a:srgbClr val="FF9900"/>
                </a:solidFill>
              </a:rPr>
              <a:t>, </a:t>
            </a:r>
            <a:r>
              <a:rPr lang="en-GB" sz="1600" dirty="0" err="1">
                <a:solidFill>
                  <a:srgbClr val="00B050"/>
                </a:solidFill>
              </a:rPr>
              <a:t>si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caratterizza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il</a:t>
            </a:r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funzionamento</a:t>
            </a:r>
            <a:r>
              <a:rPr lang="en-GB" sz="1600" dirty="0">
                <a:solidFill>
                  <a:srgbClr val="00B050"/>
                </a:solidFill>
              </a:rPr>
              <a:t> di </a:t>
            </a:r>
            <a:r>
              <a:rPr lang="en-GB" sz="1600" dirty="0" err="1">
                <a:solidFill>
                  <a:srgbClr val="00B050"/>
                </a:solidFill>
              </a:rPr>
              <a:t>varie</a:t>
            </a:r>
            <a:endParaRPr lang="en-GB" sz="1600" dirty="0">
              <a:solidFill>
                <a:srgbClr val="00B050"/>
              </a:solidFill>
            </a:endParaRPr>
          </a:p>
          <a:p>
            <a:r>
              <a:rPr lang="en-GB" sz="1600" dirty="0">
                <a:solidFill>
                  <a:srgbClr val="00B050"/>
                </a:solidFill>
              </a:rPr>
              <a:t> </a:t>
            </a:r>
            <a:r>
              <a:rPr lang="en-GB" sz="1600" dirty="0" err="1">
                <a:solidFill>
                  <a:srgbClr val="00B050"/>
                </a:solidFill>
              </a:rPr>
              <a:t>schiume</a:t>
            </a:r>
            <a:r>
              <a:rPr lang="en-GB" sz="1600" dirty="0">
                <a:solidFill>
                  <a:srgbClr val="00B050"/>
                </a:solidFill>
              </a:rPr>
              <a:t>; </a:t>
            </a:r>
          </a:p>
          <a:p>
            <a:r>
              <a:rPr lang="en-GB" sz="2000" b="1" dirty="0" err="1">
                <a:solidFill>
                  <a:srgbClr val="7030A0"/>
                </a:solidFill>
              </a:rPr>
              <a:t>Produzione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mediante</a:t>
            </a:r>
            <a:r>
              <a:rPr lang="en-GB" sz="2000" b="1" dirty="0">
                <a:solidFill>
                  <a:srgbClr val="7030A0"/>
                </a:solidFill>
              </a:rPr>
              <a:t> </a:t>
            </a:r>
            <a:r>
              <a:rPr lang="en-GB" sz="2000" b="1" dirty="0" err="1">
                <a:solidFill>
                  <a:srgbClr val="7030A0"/>
                </a:solidFill>
              </a:rPr>
              <a:t>stampante</a:t>
            </a:r>
            <a:r>
              <a:rPr lang="en-GB" sz="2000" b="1" dirty="0">
                <a:solidFill>
                  <a:srgbClr val="7030A0"/>
                </a:solidFill>
              </a:rPr>
              <a:t> 3D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C36E08C8-12CE-7143-87BF-BC1B56208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2543" y="1217733"/>
            <a:ext cx="2235888" cy="2242503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A8DC36F9-54CE-334E-AAEB-34FFB9A9E5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543" y="3736553"/>
            <a:ext cx="2235888" cy="22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9517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241300"/>
            <a:ext cx="9481214" cy="497336"/>
          </a:xfrm>
        </p:spPr>
        <p:txBody>
          <a:bodyPr>
            <a:noAutofit/>
          </a:bodyPr>
          <a:lstStyle/>
          <a:p>
            <a:r>
              <a:rPr lang="it-IT" sz="3600" b="1" i="1" dirty="0"/>
              <a:t>Overall </a:t>
            </a:r>
            <a:r>
              <a:rPr lang="it-IT" sz="3600" b="1" i="1" dirty="0" err="1"/>
              <a:t>efficiency</a:t>
            </a:r>
            <a:r>
              <a:rPr lang="it-IT" sz="3600" b="1" i="1" dirty="0"/>
              <a:t> low</a:t>
            </a:r>
            <a:endParaRPr lang="en-GB" sz="3600" b="1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sz="quarter" idx="13"/>
          </p:nvPr>
        </p:nvSpPr>
        <p:spPr>
          <a:xfrm>
            <a:off x="520700" y="1253068"/>
            <a:ext cx="9646314" cy="925061"/>
          </a:xfrm>
        </p:spPr>
        <p:txBody>
          <a:bodyPr/>
          <a:lstStyle/>
          <a:p>
            <a:r>
              <a:rPr lang="en-GB" dirty="0">
                <a:highlight>
                  <a:srgbClr val="00FF00"/>
                </a:highlight>
              </a:rPr>
              <a:t>The overall efficiency was quite low </a:t>
            </a:r>
            <a:r>
              <a:rPr lang="en-GB" dirty="0"/>
              <a:t>of the order of 1% but the facility was designed to obtain ignition (Q=1) not for maximize efficiency and the concept is 30 years old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quarter" idx="14"/>
          </p:nvPr>
        </p:nvSpPr>
        <p:spPr>
          <a:xfrm>
            <a:off x="-1" y="2196225"/>
            <a:ext cx="10929697" cy="3100016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In order to increase efficiency two roads have to be covered</a:t>
            </a:r>
          </a:p>
          <a:p>
            <a:r>
              <a:rPr lang="en-GB" dirty="0"/>
              <a:t>Laser efficiency: in 1982 blue diode realization by Nakamura (</a:t>
            </a:r>
            <a:r>
              <a:rPr lang="en-GB" dirty="0" err="1"/>
              <a:t>nobel</a:t>
            </a:r>
            <a:r>
              <a:rPr lang="en-GB" dirty="0"/>
              <a:t> prize) shocked the illumination concept; this innovation is transforming laser efficiency of more than one order of magnitude. From 1% to 20-50%</a:t>
            </a:r>
          </a:p>
          <a:p>
            <a:r>
              <a:rPr lang="en-GB" dirty="0"/>
              <a:t>Indirect drive (15% efficiency) has to be replaced by direct drive (90% efficiency): study are performed also on the ABC laser</a:t>
            </a:r>
          </a:p>
          <a:p>
            <a:r>
              <a:rPr lang="en-GB" dirty="0" err="1"/>
              <a:t>Efficienza</a:t>
            </a:r>
            <a:r>
              <a:rPr lang="en-GB" dirty="0"/>
              <a:t> </a:t>
            </a:r>
            <a:r>
              <a:rPr lang="en-GB" dirty="0" err="1"/>
              <a:t>dell’ordine</a:t>
            </a:r>
            <a:r>
              <a:rPr lang="en-GB" dirty="0"/>
              <a:t> del 20%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teoricamente</a:t>
            </a:r>
            <a:r>
              <a:rPr lang="en-GB" dirty="0"/>
              <a:t> </a:t>
            </a:r>
            <a:r>
              <a:rPr lang="en-GB" dirty="0" err="1"/>
              <a:t>raggiungibile</a:t>
            </a:r>
            <a:r>
              <a:rPr lang="en-GB" dirty="0"/>
              <a:t>, ma </a:t>
            </a:r>
            <a:r>
              <a:rPr lang="en-GB" dirty="0" err="1"/>
              <a:t>già</a:t>
            </a:r>
            <a:r>
              <a:rPr lang="en-GB" dirty="0"/>
              <a:t> </a:t>
            </a:r>
            <a:r>
              <a:rPr lang="en-GB" dirty="0" err="1"/>
              <a:t>ricomprende</a:t>
            </a:r>
            <a:r>
              <a:rPr lang="en-GB" dirty="0"/>
              <a:t> le </a:t>
            </a:r>
            <a:r>
              <a:rPr lang="en-GB" dirty="0" err="1"/>
              <a:t>alimentazioni</a:t>
            </a:r>
            <a:r>
              <a:rPr lang="en-GB" dirty="0"/>
              <a:t> </a:t>
            </a:r>
            <a:r>
              <a:rPr lang="en-GB" dirty="0" err="1"/>
              <a:t>elettriche</a:t>
            </a:r>
            <a:r>
              <a:rPr lang="en-GB" dirty="0"/>
              <a:t>, non </a:t>
            </a:r>
            <a:r>
              <a:rPr lang="en-GB" dirty="0" err="1"/>
              <a:t>c’è</a:t>
            </a:r>
            <a:r>
              <a:rPr lang="en-GB" dirty="0"/>
              <a:t> la </a:t>
            </a:r>
            <a:r>
              <a:rPr lang="en-GB" dirty="0" err="1"/>
              <a:t>criogenia</a:t>
            </a:r>
            <a:r>
              <a:rPr lang="en-GB" dirty="0"/>
              <a:t>, possible </a:t>
            </a:r>
            <a:r>
              <a:rPr lang="en-GB" dirty="0" err="1"/>
              <a:t>funzionamento</a:t>
            </a:r>
            <a:r>
              <a:rPr lang="en-GB" dirty="0"/>
              <a:t> in continua (10Hz)</a:t>
            </a:r>
          </a:p>
          <a:p>
            <a:r>
              <a:rPr lang="en-GB" dirty="0"/>
              <a:t>Le </a:t>
            </a:r>
            <a:r>
              <a:rPr lang="en-GB" dirty="0" err="1"/>
              <a:t>reazioni</a:t>
            </a:r>
            <a:r>
              <a:rPr lang="en-GB" dirty="0"/>
              <a:t> </a:t>
            </a:r>
            <a:r>
              <a:rPr lang="en-GB" dirty="0" err="1"/>
              <a:t>ottenute</a:t>
            </a:r>
            <a:r>
              <a:rPr lang="en-GB" dirty="0"/>
              <a:t> </a:t>
            </a:r>
            <a:r>
              <a:rPr lang="en-GB" dirty="0" err="1"/>
              <a:t>sono</a:t>
            </a:r>
            <a:r>
              <a:rPr lang="en-GB" dirty="0"/>
              <a:t> </a:t>
            </a:r>
            <a:r>
              <a:rPr lang="en-GB" dirty="0" err="1"/>
              <a:t>rappresentative</a:t>
            </a:r>
            <a:r>
              <a:rPr lang="en-GB" dirty="0"/>
              <a:t> </a:t>
            </a:r>
            <a:r>
              <a:rPr lang="en-GB" dirty="0" err="1"/>
              <a:t>della</a:t>
            </a:r>
            <a:r>
              <a:rPr lang="en-GB" dirty="0"/>
              <a:t> </a:t>
            </a:r>
            <a:r>
              <a:rPr lang="en-GB" dirty="0" err="1"/>
              <a:t>dinamica</a:t>
            </a:r>
            <a:r>
              <a:rPr lang="en-GB" dirty="0"/>
              <a:t> </a:t>
            </a:r>
            <a:r>
              <a:rPr lang="en-GB" dirty="0" err="1"/>
              <a:t>reale</a:t>
            </a:r>
            <a:endParaRPr lang="en-GB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2C7C199-0D0D-7840-A88D-785280B31CF7}" type="slidenum">
              <a:rPr lang="it-IT" smtClean="0"/>
              <a:t>99</a:t>
            </a:fld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it-IT"/>
              <a:t>Titolo della presentazione - luogo - data (piè pagina - vedi istruzioni per visualizzazione in tutta la presentazione) </a:t>
            </a:r>
            <a:endParaRPr lang="it-IT" dirty="0"/>
          </a:p>
        </p:txBody>
      </p:sp>
      <p:pic>
        <p:nvPicPr>
          <p:cNvPr id="8" name="Picture 23">
            <a:extLst>
              <a:ext uri="{FF2B5EF4-FFF2-40B4-BE49-F238E27FC236}">
                <a16:creationId xmlns:a16="http://schemas.microsoft.com/office/drawing/2014/main" id="{C55E00F7-DAC9-F7C3-B26E-24BED14DEE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66" t="37597" r="34237" b="9690"/>
          <a:stretch/>
        </p:blipFill>
        <p:spPr>
          <a:xfrm>
            <a:off x="8606482" y="40678"/>
            <a:ext cx="1885950" cy="1035623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16200000">
            <a:off x="6107847" y="4498152"/>
            <a:ext cx="1097529" cy="2743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6727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57667</TotalTime>
  <Words>10729</Words>
  <Application>Microsoft Office PowerPoint</Application>
  <PresentationFormat>Widescreen</PresentationFormat>
  <Paragraphs>798</Paragraphs>
  <Slides>114</Slides>
  <Notes>7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114</vt:i4>
      </vt:variant>
    </vt:vector>
  </HeadingPairs>
  <TitlesOfParts>
    <vt:vector size="115" baseType="lpstr">
      <vt:lpstr>Tema di Office</vt:lpstr>
      <vt:lpstr>Verso la fusione nucleare?</vt:lpstr>
      <vt:lpstr>Perché?</vt:lpstr>
      <vt:lpstr>Verso la fusione nucleare?</vt:lpstr>
      <vt:lpstr>Presentazione standard di PowerPoint</vt:lpstr>
      <vt:lpstr>Gli elementi chimici si distinguono per il numero atomico</vt:lpstr>
      <vt:lpstr>Fornendo energia i nuclei leggeri tendono ad aggregarsi (fusione), nuclei pesanti tendono a separarsi (fissione) entrambi i processi sono esoenergetici</vt:lpstr>
      <vt:lpstr>Nucleosintesi  primordiale  evoluzione stellare </vt:lpstr>
      <vt:lpstr>Presentazione standard di PowerPoint</vt:lpstr>
      <vt:lpstr>La sola energia di cui disponiamo è quella generata da  reazioni nucleari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   Schema di reattore nucleare a fusione</vt:lpstr>
      <vt:lpstr>Carico di rete Nazionale compreso fra 50 e 25 GW</vt:lpstr>
      <vt:lpstr>Roadmap Eurofusion 2012</vt:lpstr>
      <vt:lpstr>Roadmap «Missions»</vt:lpstr>
      <vt:lpstr>Plasma regime</vt:lpstr>
      <vt:lpstr>Presentazione standard di PowerPoint</vt:lpstr>
      <vt:lpstr>Mission 2: heat and particle exhaust</vt:lpstr>
      <vt:lpstr>Mission 3: Material Damage in a Fusion Reactor</vt:lpstr>
      <vt:lpstr>Presentazione standard di PowerPoint</vt:lpstr>
      <vt:lpstr>Mission 3, materials</vt:lpstr>
      <vt:lpstr>Mission 4: tritium self sufficiency and fuel cycle</vt:lpstr>
      <vt:lpstr>Produzione all’interno del reattore</vt:lpstr>
      <vt:lpstr>Global T production and stockpiles </vt:lpstr>
      <vt:lpstr>Global tritium demand</vt:lpstr>
      <vt:lpstr>Presentazione standard di PowerPoint</vt:lpstr>
      <vt:lpstr>Supply and demand scenario: ITER – VNS – ???</vt:lpstr>
      <vt:lpstr>Supply and demand - discussion</vt:lpstr>
      <vt:lpstr>Tritium supply: conclusions and outlook</vt:lpstr>
      <vt:lpstr>Mission 5: Implementation of fusion safety</vt:lpstr>
      <vt:lpstr>Mission 6: Demo design</vt:lpstr>
      <vt:lpstr>Presentazione standard di PowerPoint</vt:lpstr>
      <vt:lpstr>Presentazione standard di PowerPoint</vt:lpstr>
      <vt:lpstr>Mission 8: Stellarator development </vt:lpstr>
      <vt:lpstr>Presentazione standard di PowerPoint</vt:lpstr>
      <vt:lpstr>Presentazione standard di PowerPoint</vt:lpstr>
      <vt:lpstr>Roadmap Eurofusion 2018</vt:lpstr>
      <vt:lpstr>Roadmap 2018 (vs 2012)</vt:lpstr>
      <vt:lpstr>Presentazione standard di PowerPoint</vt:lpstr>
      <vt:lpstr>Mission 1 </vt:lpstr>
      <vt:lpstr>Verso la fusione nucleare?</vt:lpstr>
      <vt:lpstr>Verso la fusione nucleare?</vt:lpstr>
      <vt:lpstr>Mission 3: neutron tolerant materials </vt:lpstr>
      <vt:lpstr>Presentazione standard di PowerPoint</vt:lpstr>
      <vt:lpstr>Presentazione standard di PowerPoint</vt:lpstr>
      <vt:lpstr>Ultima roadmap DOE 10/25</vt:lpstr>
      <vt:lpstr>The Roadmap Strategy: Build-Innovate-Grow</vt:lpstr>
      <vt:lpstr>Presentazione standard di PowerPoint</vt:lpstr>
      <vt:lpstr>Liquid-Metal PFCs</vt:lpstr>
      <vt:lpstr>Cost</vt:lpstr>
      <vt:lpstr>IFE-DOE</vt:lpstr>
      <vt:lpstr>Chinese roadmap Jangang Li 2019</vt:lpstr>
      <vt:lpstr>Presentazione standard di PowerPoint</vt:lpstr>
      <vt:lpstr>Presentazione standard di PowerPoint</vt:lpstr>
      <vt:lpstr>Presentazione standard di PowerPoint</vt:lpstr>
      <vt:lpstr>Impianti sperimentali e facilities per lo studio della fusione</vt:lpstr>
      <vt:lpstr>Impianti sperimentali pubblici per lo studio della fusione </vt:lpstr>
      <vt:lpstr>Impianti sperimentali privati per lo studio della fusione </vt:lpstr>
      <vt:lpstr>Presentazione standard di PowerPoint</vt:lpstr>
      <vt:lpstr>Helion venderà energia elettrica a Microsoft PPA a partire dal 2028 utilizzando il suo reattore da 50MWe a conversione diretta che diventeranno 500 MWe a partire dal 2030; nel 2014 era il 2020, nel 2020 il 2024, nel 2024 il 2028……..</vt:lpstr>
      <vt:lpstr>A che punto siamo</vt:lpstr>
      <vt:lpstr>Fattore di guadagno Q</vt:lpstr>
      <vt:lpstr>Stato della fusione</vt:lpstr>
      <vt:lpstr>Presentazione standard di PowerPoint</vt:lpstr>
      <vt:lpstr>Le campagne sperimentali con trizio</vt:lpstr>
      <vt:lpstr>Campagna DTE1, 1997</vt:lpstr>
      <vt:lpstr>Campagna DTE2, 2021</vt:lpstr>
      <vt:lpstr>Confronto campagne</vt:lpstr>
      <vt:lpstr>Presentazione standard di PowerPoint</vt:lpstr>
      <vt:lpstr>Simulazioni a piena potenza</vt:lpstr>
      <vt:lpstr>Hybrid scenario</vt:lpstr>
      <vt:lpstr>Presentazione standard di PowerPoint</vt:lpstr>
      <vt:lpstr>Scarica record</vt:lpstr>
      <vt:lpstr>Overall DT campaigns</vt:lpstr>
      <vt:lpstr>Tutto da rifare?</vt:lpstr>
      <vt:lpstr>   Conclusioni JET</vt:lpstr>
      <vt:lpstr>Conclusioni 2</vt:lpstr>
      <vt:lpstr>Presentazione standard di PowerPoint</vt:lpstr>
      <vt:lpstr>Demo electricity consumption</vt:lpstr>
      <vt:lpstr>Presentazione standard di PowerPoint</vt:lpstr>
      <vt:lpstr>Overall plant energy consumption</vt:lpstr>
      <vt:lpstr>Presentazione standard di PowerPoint</vt:lpstr>
      <vt:lpstr>Produrrà mai energia?</vt:lpstr>
      <vt:lpstr>Prestazioni di un futuro reattore</vt:lpstr>
      <vt:lpstr>Ma la fusione è prestazionale?</vt:lpstr>
      <vt:lpstr>Fusion-fission hybrid systems</vt:lpstr>
      <vt:lpstr>Fission blanket design </vt:lpstr>
      <vt:lpstr>Blanket design</vt:lpstr>
      <vt:lpstr>La Cina si allontana</vt:lpstr>
      <vt:lpstr>Ma quale dovrebbe essere il Q sufficiente?</vt:lpstr>
      <vt:lpstr>inerziale</vt:lpstr>
      <vt:lpstr>Inerziale: indirect drive</vt:lpstr>
      <vt:lpstr>A new starting point: the NIF success from December 2022 up to February 2024</vt:lpstr>
      <vt:lpstr>Presentazione standard di PowerPoint</vt:lpstr>
      <vt:lpstr> Materiali microstrutturati (FOAM)  e irraggiamento diretto: miglioramento dell’efficienza</vt:lpstr>
      <vt:lpstr>Overall efficiency low</vt:lpstr>
      <vt:lpstr>Inertial advantages/disadvantages</vt:lpstr>
      <vt:lpstr>Presentazione standard di PowerPoint</vt:lpstr>
      <vt:lpstr>Laser ABC dell’ENEA</vt:lpstr>
      <vt:lpstr>Frascati Tokamak Upgrade (FTU) 1988-2019</vt:lpstr>
      <vt:lpstr>Presentazione standard di PowerPoint</vt:lpstr>
      <vt:lpstr>PROTO-SPHERA e il TOKAMAK</vt:lpstr>
      <vt:lpstr>Presentazione standard di PowerPoint</vt:lpstr>
      <vt:lpstr>Conclusioni generali</vt:lpstr>
      <vt:lpstr>Conclusioni generali 2</vt:lpstr>
      <vt:lpstr>Presentazione standard di PowerPoint</vt:lpstr>
      <vt:lpstr>Presentazione standard di PowerPoint</vt:lpstr>
      <vt:lpstr>Presentazione standard di PowerPoint</vt:lpstr>
      <vt:lpstr>Q vero</vt:lpstr>
      <vt:lpstr>Presentazione standard di PowerPoint</vt:lpstr>
      <vt:lpstr>Quanti neutroni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Marco Ciotti</dc:creator>
  <cp:lastModifiedBy>Marco Ciotti</cp:lastModifiedBy>
  <cp:revision>87</cp:revision>
  <dcterms:created xsi:type="dcterms:W3CDTF">2025-06-11T08:07:38Z</dcterms:created>
  <dcterms:modified xsi:type="dcterms:W3CDTF">2026-02-09T16:36:18Z</dcterms:modified>
</cp:coreProperties>
</file>