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972" r:id="rId4"/>
    <p:sldId id="973" r:id="rId5"/>
    <p:sldId id="974" r:id="rId6"/>
    <p:sldId id="985" r:id="rId7"/>
    <p:sldId id="970" r:id="rId8"/>
    <p:sldId id="986" r:id="rId9"/>
    <p:sldId id="975" r:id="rId10"/>
    <p:sldId id="987" r:id="rId11"/>
    <p:sldId id="988" r:id="rId12"/>
    <p:sldId id="982" r:id="rId13"/>
    <p:sldId id="989" r:id="rId14"/>
    <p:sldId id="990" r:id="rId15"/>
    <p:sldId id="991"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5CA1-0EBC-4664-B005-40E83A4E2B1B}" type="datetimeFigureOut">
              <a:rPr lang="it-IT" smtClean="0"/>
              <a:t>08/12/2025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4CAD1-B5B2-4259-9373-24DBD962C816}" type="slidenum">
              <a:rPr lang="it-IT" smtClean="0"/>
              <a:t>‹N›</a:t>
            </a:fld>
            <a:endParaRPr lang="it-IT"/>
          </a:p>
        </p:txBody>
      </p:sp>
    </p:spTree>
    <p:extLst>
      <p:ext uri="{BB962C8B-B14F-4D97-AF65-F5344CB8AC3E}">
        <p14:creationId xmlns:p14="http://schemas.microsoft.com/office/powerpoint/2010/main" val="359307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BD0F-045E-C95A-CC64-A0FBA20569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21F63E-B6B3-BBD4-4A29-D54D560D28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0C8793-F792-44E5-8F97-4212D877AC9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1066FF1-F2DC-F418-9F33-88A5AD8D14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278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603DF-415B-CEB5-F793-E460B4FB85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026EC6-00FA-964E-5594-B4286E34D5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060A93-BF77-CB8F-95B8-C7A07CC8751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8488AE7-76B6-3256-3AC5-F177CC08F8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453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0412E-2E7B-49DE-801D-3FAC37EC8E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18BF4C-76D3-687A-D27F-64AAD633FBB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A85608-4B31-968C-7570-549827C7A83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5B31826-14D0-ADE9-E351-C39EE9708A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213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84D8-23E1-CC0F-A18B-274656E05E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C54192-17AA-24DD-1C5B-BF0E4F3FCC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9D5FEA-0932-8BEB-662B-33230FAD977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67565D5-1BA9-9734-3EB6-A29F7383BB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474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D38C-6921-E83C-179B-A199EB854D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ACD048-67B4-D1BF-7EFC-2BAD48AEDF1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FF5321C-A46C-5467-773A-C7F47AB731E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278EA80-1C69-289A-1070-CE5268BCCC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3694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461003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Author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2749312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Author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337230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29990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407067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3254796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55726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702226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350535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3939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5.png"/><Relationship Id="rId7" Type="http://schemas.openxmlformats.org/officeDocument/2006/relationships/image" Target="../media/image42.emf"/><Relationship Id="rId12" Type="http://schemas.openxmlformats.org/officeDocument/2006/relationships/image" Target="../media/image47.emf"/><Relationship Id="rId2" Type="http://schemas.openxmlformats.org/officeDocument/2006/relationships/image" Target="../media/image38.emf"/><Relationship Id="rId1" Type="http://schemas.openxmlformats.org/officeDocument/2006/relationships/slideLayout" Target="../slideLayouts/slideLayout3.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25.png"/><Relationship Id="rId2" Type="http://schemas.openxmlformats.org/officeDocument/2006/relationships/image" Target="../media/image48.emf"/><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4.emf"/><Relationship Id="rId7" Type="http://schemas.openxmlformats.org/officeDocument/2006/relationships/image" Target="../media/image25.png"/><Relationship Id="rId12" Type="http://schemas.openxmlformats.org/officeDocument/2006/relationships/image" Target="../media/image62.emf"/><Relationship Id="rId2" Type="http://schemas.openxmlformats.org/officeDocument/2006/relationships/image" Target="../media/image53.emf"/><Relationship Id="rId1" Type="http://schemas.openxmlformats.org/officeDocument/2006/relationships/slideLayout" Target="../slideLayouts/slideLayout3.xml"/><Relationship Id="rId6" Type="http://schemas.openxmlformats.org/officeDocument/2006/relationships/image" Target="../media/image57.emf"/><Relationship Id="rId11" Type="http://schemas.openxmlformats.org/officeDocument/2006/relationships/image" Target="../media/image61.emf"/><Relationship Id="rId5" Type="http://schemas.openxmlformats.org/officeDocument/2006/relationships/image" Target="../media/image56.emf"/><Relationship Id="rId10" Type="http://schemas.openxmlformats.org/officeDocument/2006/relationships/image" Target="../media/image60.emf"/><Relationship Id="rId4" Type="http://schemas.openxmlformats.org/officeDocument/2006/relationships/image" Target="../media/image55.emf"/><Relationship Id="rId9" Type="http://schemas.openxmlformats.org/officeDocument/2006/relationships/image" Target="../media/image59.emf"/></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a:xfrm>
            <a:off x="407368" y="2217317"/>
            <a:ext cx="6224020" cy="620251"/>
          </a:xfrm>
        </p:spPr>
        <p:txBody>
          <a:bodyPr>
            <a:noAutofit/>
          </a:bodyPr>
          <a:lstStyle/>
          <a:p>
            <a:r>
              <a:rPr lang="en-US" sz="2000" dirty="0"/>
              <a:t>Tile </a:t>
            </a:r>
            <a:r>
              <a:rPr lang="it-IT" sz="2000" dirty="0"/>
              <a:t>HFGC LH14W (2011-2023)</a:t>
            </a:r>
            <a:br>
              <a:rPr lang="en-US" sz="2000" dirty="0"/>
            </a:br>
            <a:r>
              <a:rPr lang="en-US" sz="2000" dirty="0"/>
              <a:t>LIBS surface composition (Be, W, Mo, Ni, Cr, other)</a:t>
            </a: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p:txBody>
          <a:bodyPr/>
          <a:lstStyle/>
          <a:p>
            <a:r>
              <a:rPr lang="en-US" dirty="0"/>
              <a:t>Salvatore Almaviva</a:t>
            </a:r>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11"/>
          </p:nvPr>
        </p:nvSpPr>
        <p:spPr/>
        <p:txBody>
          <a:bodyPr>
            <a:normAutofit fontScale="55000" lnSpcReduction="20000"/>
          </a:bodyPr>
          <a:lstStyle/>
          <a:p>
            <a:r>
              <a:rPr lang="en-US" b="1" dirty="0"/>
              <a:t>ENEA, Italian National Agency for New Technologies, Energy and Sustainable Economic Development</a:t>
            </a:r>
          </a:p>
        </p:txBody>
      </p:sp>
      <p:sp>
        <p:nvSpPr>
          <p:cNvPr id="5" name="Text Placeholder 4">
            <a:extLst>
              <a:ext uri="{FF2B5EF4-FFF2-40B4-BE49-F238E27FC236}">
                <a16:creationId xmlns:a16="http://schemas.microsoft.com/office/drawing/2014/main" id="{69B1C4E6-8430-E382-942E-FCFA9EFDCB6F}"/>
              </a:ext>
            </a:extLst>
          </p:cNvPr>
          <p:cNvSpPr>
            <a:spLocks noGrp="1"/>
          </p:cNvSpPr>
          <p:nvPr>
            <p:ph type="body" sz="quarter" idx="12"/>
          </p:nvPr>
        </p:nvSpPr>
        <p:spPr/>
        <p:txBody>
          <a:bodyPr>
            <a:normAutofit fontScale="92500"/>
          </a:bodyPr>
          <a:lstStyle/>
          <a:p>
            <a:r>
              <a:rPr lang="en-US" dirty="0"/>
              <a:t>Joint LID-QMS/LIBS meeting, ENEA-Frascati, 9-12 December 2025</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E89D-1194-6981-AB27-EA18A59AFD2A}"/>
            </a:ext>
          </a:extLst>
        </p:cNvPr>
        <p:cNvGrpSpPr/>
        <p:nvPr/>
      </p:nvGrpSpPr>
      <p:grpSpPr>
        <a:xfrm>
          <a:off x="0" y="0"/>
          <a:ext cx="0" cy="0"/>
          <a:chOff x="0" y="0"/>
          <a:chExt cx="0" cy="0"/>
        </a:xfrm>
      </p:grpSpPr>
      <p:sp>
        <p:nvSpPr>
          <p:cNvPr id="2" name="Footer Placeholder 3">
            <a:extLst>
              <a:ext uri="{FF2B5EF4-FFF2-40B4-BE49-F238E27FC236}">
                <a16:creationId xmlns:a16="http://schemas.microsoft.com/office/drawing/2014/main" id="{ECF6AA1A-02C5-5E0F-6580-0B36A41E29BB}"/>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egnaposto numero diapositiva 4">
            <a:extLst>
              <a:ext uri="{FF2B5EF4-FFF2-40B4-BE49-F238E27FC236}">
                <a16:creationId xmlns:a16="http://schemas.microsoft.com/office/drawing/2014/main" id="{B491A90B-D7ED-21C7-8544-6DD466EC5EE6}"/>
              </a:ext>
            </a:extLst>
          </p:cNvPr>
          <p:cNvSpPr>
            <a:spLocks noGrp="1"/>
          </p:cNvSpPr>
          <p:nvPr>
            <p:ph type="sldNum" sz="quarter" idx="12"/>
          </p:nvPr>
        </p:nvSpPr>
        <p:spPr>
          <a:xfrm>
            <a:off x="0" y="6590037"/>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B9810032-7200-2251-7641-908E83560D88}"/>
              </a:ext>
            </a:extLst>
          </p:cNvPr>
          <p:cNvSpPr>
            <a:spLocks noGrp="1"/>
          </p:cNvSpPr>
          <p:nvPr>
            <p:ph type="title"/>
          </p:nvPr>
        </p:nvSpPr>
        <p:spPr>
          <a:xfrm>
            <a:off x="983432" y="192515"/>
            <a:ext cx="9451776" cy="457200"/>
          </a:xfrm>
        </p:spPr>
        <p:txBody>
          <a:bodyPr/>
          <a:lstStyle/>
          <a:p>
            <a:r>
              <a:rPr lang="it-IT" dirty="0" err="1"/>
              <a:t>Correlation</a:t>
            </a:r>
            <a:r>
              <a:rPr lang="it-IT" dirty="0"/>
              <a:t> </a:t>
            </a:r>
            <a:r>
              <a:rPr lang="it-IT" dirty="0" err="1"/>
              <a:t>analysis</a:t>
            </a:r>
            <a:r>
              <a:rPr lang="it-IT" dirty="0"/>
              <a:t> of points 59-60-62-63 (HFGC LH14W) </a:t>
            </a:r>
          </a:p>
        </p:txBody>
      </p:sp>
      <p:sp>
        <p:nvSpPr>
          <p:cNvPr id="16" name="CasellaDiTesto 15">
            <a:extLst>
              <a:ext uri="{FF2B5EF4-FFF2-40B4-BE49-F238E27FC236}">
                <a16:creationId xmlns:a16="http://schemas.microsoft.com/office/drawing/2014/main" id="{6AE9E8BE-357F-3E50-8476-6617E013599E}"/>
              </a:ext>
            </a:extLst>
          </p:cNvPr>
          <p:cNvSpPr txBox="1"/>
          <p:nvPr/>
        </p:nvSpPr>
        <p:spPr>
          <a:xfrm>
            <a:off x="299821" y="794108"/>
            <a:ext cx="11807937" cy="1477328"/>
          </a:xfrm>
          <a:prstGeom prst="rect">
            <a:avLst/>
          </a:prstGeom>
          <a:noFill/>
        </p:spPr>
        <p:txBody>
          <a:bodyPr wrap="square">
            <a:spAutoFit/>
          </a:bodyPr>
          <a:lstStyle/>
          <a:p>
            <a:pPr marL="285750" indent="-285750" algn="just">
              <a:buFont typeface="Arial" panose="020B0604020202020204" pitchFamily="34" charset="0"/>
              <a:buChar char="•"/>
            </a:pPr>
            <a:r>
              <a:rPr lang="en-US" sz="1800" dirty="0"/>
              <a:t>The PCC values of the correlation matrix</a:t>
            </a:r>
            <a:r>
              <a:rPr lang="en-US" dirty="0"/>
              <a:t> </a:t>
            </a:r>
            <a:r>
              <a:rPr lang="en-US" b="1" dirty="0"/>
              <a:t>involves the whole shape of the spectra</a:t>
            </a:r>
            <a:r>
              <a:rPr lang="en-US" dirty="0"/>
              <a:t>, </a:t>
            </a:r>
            <a:r>
              <a:rPr lang="en-US" b="1" dirty="0"/>
              <a:t>it is not related to the study of some  emission lines, therefore it gives a more reliable </a:t>
            </a:r>
            <a:r>
              <a:rPr lang="en-US" sz="1800" b="1" dirty="0"/>
              <a:t>information about the thickness (in terms of laser shots) of the different layers ablated and sampled by the laser</a:t>
            </a:r>
          </a:p>
          <a:p>
            <a:pPr marL="285750" indent="-285750" algn="just">
              <a:buFont typeface="Arial" panose="020B0604020202020204" pitchFamily="34" charset="0"/>
              <a:buChar char="•"/>
            </a:pPr>
            <a:r>
              <a:rPr lang="en-US" dirty="0"/>
              <a:t>The correlation matrix can also be used to train an artificial neural network by collecting a large number of samples (LIBS spectra) very similar (or dissimilar) and using them as training and test sets for different points of the vacuum vessel     </a:t>
            </a:r>
            <a:endParaRPr lang="it-IT" sz="1800" dirty="0"/>
          </a:p>
        </p:txBody>
      </p:sp>
      <p:pic>
        <p:nvPicPr>
          <p:cNvPr id="4" name="Immagine 3">
            <a:extLst>
              <a:ext uri="{FF2B5EF4-FFF2-40B4-BE49-F238E27FC236}">
                <a16:creationId xmlns:a16="http://schemas.microsoft.com/office/drawing/2014/main" id="{0897B0A7-B459-3CB0-86F7-460A960A7867}"/>
              </a:ext>
            </a:extLst>
          </p:cNvPr>
          <p:cNvPicPr>
            <a:picLocks noChangeAspect="1"/>
          </p:cNvPicPr>
          <p:nvPr/>
        </p:nvPicPr>
        <p:blipFill>
          <a:blip r:embed="rId3"/>
          <a:stretch>
            <a:fillRect/>
          </a:stretch>
        </p:blipFill>
        <p:spPr>
          <a:xfrm>
            <a:off x="166470" y="2266673"/>
            <a:ext cx="5626469" cy="4219852"/>
          </a:xfrm>
          <a:prstGeom prst="rect">
            <a:avLst/>
          </a:prstGeom>
        </p:spPr>
      </p:pic>
      <p:pic>
        <p:nvPicPr>
          <p:cNvPr id="7" name="Immagine 6">
            <a:extLst>
              <a:ext uri="{FF2B5EF4-FFF2-40B4-BE49-F238E27FC236}">
                <a16:creationId xmlns:a16="http://schemas.microsoft.com/office/drawing/2014/main" id="{9CF6282F-EAC9-9322-72B3-267E59E38441}"/>
              </a:ext>
            </a:extLst>
          </p:cNvPr>
          <p:cNvPicPr>
            <a:picLocks noChangeAspect="1"/>
          </p:cNvPicPr>
          <p:nvPr/>
        </p:nvPicPr>
        <p:blipFill>
          <a:blip r:embed="rId4"/>
          <a:stretch>
            <a:fillRect/>
          </a:stretch>
        </p:blipFill>
        <p:spPr>
          <a:xfrm>
            <a:off x="5033964" y="2415829"/>
            <a:ext cx="3839999" cy="2880000"/>
          </a:xfrm>
          <a:prstGeom prst="rect">
            <a:avLst/>
          </a:prstGeom>
        </p:spPr>
      </p:pic>
      <p:pic>
        <p:nvPicPr>
          <p:cNvPr id="9" name="Immagine 8">
            <a:extLst>
              <a:ext uri="{FF2B5EF4-FFF2-40B4-BE49-F238E27FC236}">
                <a16:creationId xmlns:a16="http://schemas.microsoft.com/office/drawing/2014/main" id="{8F77E859-19B5-88AE-9A87-DE55AE62C00F}"/>
              </a:ext>
            </a:extLst>
          </p:cNvPr>
          <p:cNvPicPr>
            <a:picLocks noChangeAspect="1"/>
          </p:cNvPicPr>
          <p:nvPr/>
        </p:nvPicPr>
        <p:blipFill>
          <a:blip r:embed="rId5"/>
          <a:stretch>
            <a:fillRect/>
          </a:stretch>
        </p:blipFill>
        <p:spPr>
          <a:xfrm>
            <a:off x="8497709" y="3606525"/>
            <a:ext cx="3840000" cy="2880000"/>
          </a:xfrm>
          <a:prstGeom prst="rect">
            <a:avLst/>
          </a:prstGeom>
        </p:spPr>
      </p:pic>
      <p:sp>
        <p:nvSpPr>
          <p:cNvPr id="10" name="CasellaDiTesto 9">
            <a:extLst>
              <a:ext uri="{FF2B5EF4-FFF2-40B4-BE49-F238E27FC236}">
                <a16:creationId xmlns:a16="http://schemas.microsoft.com/office/drawing/2014/main" id="{32E46273-CC50-C8EE-8F45-7BEE131C08C5}"/>
              </a:ext>
            </a:extLst>
          </p:cNvPr>
          <p:cNvSpPr txBox="1"/>
          <p:nvPr/>
        </p:nvSpPr>
        <p:spPr>
          <a:xfrm>
            <a:off x="435141" y="2116576"/>
            <a:ext cx="4598823" cy="523220"/>
          </a:xfrm>
          <a:prstGeom prst="rect">
            <a:avLst/>
          </a:prstGeom>
          <a:noFill/>
        </p:spPr>
        <p:txBody>
          <a:bodyPr wrap="none" rtlCol="0">
            <a:spAutoFit/>
          </a:bodyPr>
          <a:lstStyle/>
          <a:p>
            <a:pPr algn="l"/>
            <a:r>
              <a:rPr lang="it-IT" sz="2800" b="1" dirty="0"/>
              <a:t>Point 59 (HFGC LH14W R1C1) </a:t>
            </a:r>
          </a:p>
        </p:txBody>
      </p:sp>
      <p:sp>
        <p:nvSpPr>
          <p:cNvPr id="12" name="Rettangolo 11">
            <a:extLst>
              <a:ext uri="{FF2B5EF4-FFF2-40B4-BE49-F238E27FC236}">
                <a16:creationId xmlns:a16="http://schemas.microsoft.com/office/drawing/2014/main" id="{BC202441-294A-2DC0-688D-C1ECF49627AF}"/>
              </a:ext>
            </a:extLst>
          </p:cNvPr>
          <p:cNvSpPr/>
          <p:nvPr/>
        </p:nvSpPr>
        <p:spPr>
          <a:xfrm>
            <a:off x="802821" y="2578554"/>
            <a:ext cx="82800" cy="81642"/>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C43B408A-6D9C-4A42-7F59-4C71A0F260B6}"/>
              </a:ext>
            </a:extLst>
          </p:cNvPr>
          <p:cNvSpPr/>
          <p:nvPr/>
        </p:nvSpPr>
        <p:spPr>
          <a:xfrm>
            <a:off x="2817159" y="4413932"/>
            <a:ext cx="502511" cy="460218"/>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DC04D5B2-3E43-0797-6922-CDBE222286FC}"/>
              </a:ext>
            </a:extLst>
          </p:cNvPr>
          <p:cNvSpPr txBox="1"/>
          <p:nvPr/>
        </p:nvSpPr>
        <p:spPr>
          <a:xfrm>
            <a:off x="5926290" y="2136976"/>
            <a:ext cx="2109616" cy="523220"/>
          </a:xfrm>
          <a:prstGeom prst="rect">
            <a:avLst/>
          </a:prstGeom>
          <a:noFill/>
        </p:spPr>
        <p:txBody>
          <a:bodyPr wrap="none" rtlCol="0">
            <a:spAutoFit/>
          </a:bodyPr>
          <a:lstStyle/>
          <a:p>
            <a:pPr algn="l"/>
            <a:r>
              <a:rPr lang="it-IT" sz="2800" b="1" dirty="0"/>
              <a:t>Surface </a:t>
            </a:r>
            <a:r>
              <a:rPr lang="it-IT" sz="2800" b="1" dirty="0" err="1"/>
              <a:t>layer</a:t>
            </a:r>
            <a:endParaRPr lang="it-IT" sz="2800" b="1" dirty="0"/>
          </a:p>
        </p:txBody>
      </p:sp>
      <p:sp>
        <p:nvSpPr>
          <p:cNvPr id="21" name="CasellaDiTesto 20">
            <a:extLst>
              <a:ext uri="{FF2B5EF4-FFF2-40B4-BE49-F238E27FC236}">
                <a16:creationId xmlns:a16="http://schemas.microsoft.com/office/drawing/2014/main" id="{51E541D5-5710-546C-AD55-BA3ABD8CB63F}"/>
              </a:ext>
            </a:extLst>
          </p:cNvPr>
          <p:cNvSpPr txBox="1"/>
          <p:nvPr/>
        </p:nvSpPr>
        <p:spPr>
          <a:xfrm>
            <a:off x="8978581" y="2828650"/>
            <a:ext cx="2504261" cy="954107"/>
          </a:xfrm>
          <a:prstGeom prst="rect">
            <a:avLst/>
          </a:prstGeom>
          <a:noFill/>
        </p:spPr>
        <p:txBody>
          <a:bodyPr wrap="square" rtlCol="0">
            <a:spAutoFit/>
          </a:bodyPr>
          <a:lstStyle/>
          <a:p>
            <a:pPr algn="l"/>
            <a:r>
              <a:rPr lang="it-IT" sz="2800" b="1" dirty="0"/>
              <a:t>Mo </a:t>
            </a:r>
            <a:r>
              <a:rPr lang="it-IT" sz="2800" b="1" dirty="0" err="1"/>
              <a:t>interlayer</a:t>
            </a:r>
            <a:endParaRPr lang="it-IT" sz="2800" b="1" dirty="0"/>
          </a:p>
          <a:p>
            <a:pPr algn="l"/>
            <a:r>
              <a:rPr lang="it-IT" sz="2800" b="1" dirty="0"/>
              <a:t> to </a:t>
            </a:r>
            <a:r>
              <a:rPr lang="it-IT" sz="2800" b="1" dirty="0" err="1"/>
              <a:t>substrate</a:t>
            </a:r>
            <a:endParaRPr lang="it-IT" sz="2800" b="1" dirty="0"/>
          </a:p>
        </p:txBody>
      </p:sp>
      <p:sp>
        <p:nvSpPr>
          <p:cNvPr id="8" name="Freccia bidirezionale orizzontale 7">
            <a:extLst>
              <a:ext uri="{FF2B5EF4-FFF2-40B4-BE49-F238E27FC236}">
                <a16:creationId xmlns:a16="http://schemas.microsoft.com/office/drawing/2014/main" id="{248E37BE-D12A-6A9E-E48E-ECEDE6B8892A}"/>
              </a:ext>
            </a:extLst>
          </p:cNvPr>
          <p:cNvSpPr/>
          <p:nvPr/>
        </p:nvSpPr>
        <p:spPr>
          <a:xfrm rot="442051">
            <a:off x="1042013" y="2687235"/>
            <a:ext cx="4378170" cy="676249"/>
          </a:xfrm>
          <a:prstGeom prst="leftRightArrow">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bidirezionale orizzontale 10">
            <a:extLst>
              <a:ext uri="{FF2B5EF4-FFF2-40B4-BE49-F238E27FC236}">
                <a16:creationId xmlns:a16="http://schemas.microsoft.com/office/drawing/2014/main" id="{59956EE2-8856-35D1-D741-A30A564DE58D}"/>
              </a:ext>
            </a:extLst>
          </p:cNvPr>
          <p:cNvSpPr/>
          <p:nvPr/>
        </p:nvSpPr>
        <p:spPr>
          <a:xfrm rot="442051">
            <a:off x="3479020" y="4671001"/>
            <a:ext cx="5261240" cy="676249"/>
          </a:xfrm>
          <a:prstGeom prst="leftRightArrow">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4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FF27-16BA-8430-FF1D-87E3EBF062DE}"/>
            </a:ext>
          </a:extLst>
        </p:cNvPr>
        <p:cNvGrpSpPr/>
        <p:nvPr/>
      </p:nvGrpSpPr>
      <p:grpSpPr>
        <a:xfrm>
          <a:off x="0" y="0"/>
          <a:ext cx="0" cy="0"/>
          <a:chOff x="0" y="0"/>
          <a:chExt cx="0" cy="0"/>
        </a:xfrm>
      </p:grpSpPr>
      <p:sp>
        <p:nvSpPr>
          <p:cNvPr id="2" name="Footer Placeholder 3">
            <a:extLst>
              <a:ext uri="{FF2B5EF4-FFF2-40B4-BE49-F238E27FC236}">
                <a16:creationId xmlns:a16="http://schemas.microsoft.com/office/drawing/2014/main" id="{12291DE7-6637-1E4E-2D22-2FD83A39C528}"/>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egnaposto numero diapositiva 4">
            <a:extLst>
              <a:ext uri="{FF2B5EF4-FFF2-40B4-BE49-F238E27FC236}">
                <a16:creationId xmlns:a16="http://schemas.microsoft.com/office/drawing/2014/main" id="{0D5812C1-8114-C82E-8B31-4B8AB9343613}"/>
              </a:ext>
            </a:extLst>
          </p:cNvPr>
          <p:cNvSpPr>
            <a:spLocks noGrp="1"/>
          </p:cNvSpPr>
          <p:nvPr>
            <p:ph type="sldNum" sz="quarter" idx="12"/>
          </p:nvPr>
        </p:nvSpPr>
        <p:spPr>
          <a:xfrm>
            <a:off x="0" y="6590037"/>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E07806C5-A0A2-D789-0EF7-9BA19E74EF81}"/>
              </a:ext>
            </a:extLst>
          </p:cNvPr>
          <p:cNvSpPr>
            <a:spLocks noGrp="1"/>
          </p:cNvSpPr>
          <p:nvPr>
            <p:ph type="title"/>
          </p:nvPr>
        </p:nvSpPr>
        <p:spPr>
          <a:xfrm>
            <a:off x="983432" y="192515"/>
            <a:ext cx="9451776" cy="457200"/>
          </a:xfrm>
        </p:spPr>
        <p:txBody>
          <a:bodyPr/>
          <a:lstStyle/>
          <a:p>
            <a:r>
              <a:rPr lang="it-IT" dirty="0" err="1"/>
              <a:t>Intensity</a:t>
            </a:r>
            <a:r>
              <a:rPr lang="it-IT" dirty="0"/>
              <a:t> ratio of points 59-60-62-63 (HFGC LH14W) </a:t>
            </a:r>
          </a:p>
        </p:txBody>
      </p:sp>
      <p:sp>
        <p:nvSpPr>
          <p:cNvPr id="16" name="CasellaDiTesto 15">
            <a:extLst>
              <a:ext uri="{FF2B5EF4-FFF2-40B4-BE49-F238E27FC236}">
                <a16:creationId xmlns:a16="http://schemas.microsoft.com/office/drawing/2014/main" id="{1BCC1910-EA6B-6F1F-DEE0-32F4CEDEE518}"/>
              </a:ext>
            </a:extLst>
          </p:cNvPr>
          <p:cNvSpPr txBox="1"/>
          <p:nvPr/>
        </p:nvSpPr>
        <p:spPr>
          <a:xfrm>
            <a:off x="299821" y="794108"/>
            <a:ext cx="11807937" cy="923330"/>
          </a:xfrm>
          <a:prstGeom prst="rect">
            <a:avLst/>
          </a:prstGeom>
          <a:noFill/>
        </p:spPr>
        <p:txBody>
          <a:bodyPr wrap="square">
            <a:spAutoFit/>
          </a:bodyPr>
          <a:lstStyle/>
          <a:p>
            <a:pPr marL="285750" indent="-285750" algn="just">
              <a:buFont typeface="Arial" panose="020B0604020202020204" pitchFamily="34" charset="0"/>
              <a:buChar char="•"/>
            </a:pPr>
            <a:r>
              <a:rPr lang="en-US" sz="1800" dirty="0"/>
              <a:t>The Intensity ratio between the T-D-H alpha band and the two lines Be I at 457.27 nm and W I at 407.06 nm have been calculated to give the semi-quantitative ratio of the Hydrogen isotopes with respect to Be (as main contaminant deposited on the surface of the divertor PFCs) and W (main component of the PFCs)   </a:t>
            </a:r>
            <a:r>
              <a:rPr lang="en-US" dirty="0"/>
              <a:t>     </a:t>
            </a:r>
            <a:endParaRPr lang="it-IT" sz="1800" dirty="0"/>
          </a:p>
        </p:txBody>
      </p:sp>
      <p:pic>
        <p:nvPicPr>
          <p:cNvPr id="6" name="Immagine 5">
            <a:extLst>
              <a:ext uri="{FF2B5EF4-FFF2-40B4-BE49-F238E27FC236}">
                <a16:creationId xmlns:a16="http://schemas.microsoft.com/office/drawing/2014/main" id="{3E884E68-5624-CDE6-EFEA-1FDA644EF391}"/>
              </a:ext>
            </a:extLst>
          </p:cNvPr>
          <p:cNvPicPr>
            <a:picLocks noChangeAspect="1"/>
          </p:cNvPicPr>
          <p:nvPr/>
        </p:nvPicPr>
        <p:blipFill>
          <a:blip r:embed="rId3"/>
          <a:stretch>
            <a:fillRect/>
          </a:stretch>
        </p:blipFill>
        <p:spPr>
          <a:xfrm>
            <a:off x="571500" y="1933575"/>
            <a:ext cx="5334000" cy="4000500"/>
          </a:xfrm>
          <a:prstGeom prst="rect">
            <a:avLst/>
          </a:prstGeom>
        </p:spPr>
      </p:pic>
      <p:pic>
        <p:nvPicPr>
          <p:cNvPr id="17" name="Immagine 16">
            <a:extLst>
              <a:ext uri="{FF2B5EF4-FFF2-40B4-BE49-F238E27FC236}">
                <a16:creationId xmlns:a16="http://schemas.microsoft.com/office/drawing/2014/main" id="{D53EA3E4-29F5-C768-BA20-F3E20D0A2011}"/>
              </a:ext>
            </a:extLst>
          </p:cNvPr>
          <p:cNvPicPr>
            <a:picLocks noChangeAspect="1"/>
          </p:cNvPicPr>
          <p:nvPr/>
        </p:nvPicPr>
        <p:blipFill>
          <a:blip r:embed="rId4"/>
          <a:stretch>
            <a:fillRect/>
          </a:stretch>
        </p:blipFill>
        <p:spPr>
          <a:xfrm>
            <a:off x="5905500" y="1933575"/>
            <a:ext cx="5334000" cy="4000500"/>
          </a:xfrm>
          <a:prstGeom prst="rect">
            <a:avLst/>
          </a:prstGeom>
        </p:spPr>
      </p:pic>
    </p:spTree>
    <p:extLst>
      <p:ext uri="{BB962C8B-B14F-4D97-AF65-F5344CB8AC3E}">
        <p14:creationId xmlns:p14="http://schemas.microsoft.com/office/powerpoint/2010/main" val="134008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7EBF2-1418-3790-7E33-28BE6EAA0BDA}"/>
            </a:ext>
          </a:extLst>
        </p:cNvPr>
        <p:cNvGrpSpPr/>
        <p:nvPr/>
      </p:nvGrpSpPr>
      <p:grpSpPr>
        <a:xfrm>
          <a:off x="0" y="0"/>
          <a:ext cx="0" cy="0"/>
          <a:chOff x="0" y="0"/>
          <a:chExt cx="0" cy="0"/>
        </a:xfrm>
      </p:grpSpPr>
      <p:pic>
        <p:nvPicPr>
          <p:cNvPr id="67" name="Immagine 66">
            <a:extLst>
              <a:ext uri="{FF2B5EF4-FFF2-40B4-BE49-F238E27FC236}">
                <a16:creationId xmlns:a16="http://schemas.microsoft.com/office/drawing/2014/main" id="{8AFB2186-9E76-CA16-8C15-7086D308C6E9}"/>
              </a:ext>
            </a:extLst>
          </p:cNvPr>
          <p:cNvPicPr>
            <a:picLocks noChangeAspect="1"/>
          </p:cNvPicPr>
          <p:nvPr/>
        </p:nvPicPr>
        <p:blipFill>
          <a:blip r:embed="rId2"/>
          <a:stretch>
            <a:fillRect/>
          </a:stretch>
        </p:blipFill>
        <p:spPr>
          <a:xfrm>
            <a:off x="4232050" y="883631"/>
            <a:ext cx="3600000" cy="2700000"/>
          </a:xfrm>
          <a:prstGeom prst="rect">
            <a:avLst/>
          </a:prstGeom>
        </p:spPr>
      </p:pic>
      <p:sp>
        <p:nvSpPr>
          <p:cNvPr id="4" name="Slide Number Placeholder 3">
            <a:extLst>
              <a:ext uri="{FF2B5EF4-FFF2-40B4-BE49-F238E27FC236}">
                <a16:creationId xmlns:a16="http://schemas.microsoft.com/office/drawing/2014/main" id="{8989D05F-A69F-AEA2-2519-4A1487F24E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AC4008E5-2F7F-BDA7-4501-2C7B53C5A828}"/>
              </a:ext>
            </a:extLst>
          </p:cNvPr>
          <p:cNvSpPr txBox="1">
            <a:spLocks/>
          </p:cNvSpPr>
          <p:nvPr/>
        </p:nvSpPr>
        <p:spPr>
          <a:xfrm>
            <a:off x="330075" y="751809"/>
            <a:ext cx="11531849" cy="5688632"/>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F801FB93-E9D5-11A9-2AE4-58E34FF62069}"/>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81EEE1E8-6F27-2999-34F2-7208C39667C2}"/>
              </a:ext>
            </a:extLst>
          </p:cNvPr>
          <p:cNvSpPr>
            <a:spLocks noGrp="1"/>
          </p:cNvSpPr>
          <p:nvPr>
            <p:ph type="title"/>
          </p:nvPr>
        </p:nvSpPr>
        <p:spPr>
          <a:xfrm>
            <a:off x="983432" y="192515"/>
            <a:ext cx="9451776" cy="457200"/>
          </a:xfrm>
        </p:spPr>
        <p:txBody>
          <a:bodyPr/>
          <a:lstStyle/>
          <a:p>
            <a:r>
              <a:rPr lang="it-IT" dirty="0" err="1"/>
              <a:t>Results</a:t>
            </a:r>
            <a:r>
              <a:rPr lang="it-IT" dirty="0"/>
              <a:t> for points 59-60-62-63 (HFGC LH14W): </a:t>
            </a:r>
            <a:r>
              <a:rPr lang="it-IT" dirty="0" err="1"/>
              <a:t>depth</a:t>
            </a:r>
            <a:r>
              <a:rPr lang="it-IT" dirty="0"/>
              <a:t> profiling </a:t>
            </a:r>
          </a:p>
        </p:txBody>
      </p:sp>
      <p:grpSp>
        <p:nvGrpSpPr>
          <p:cNvPr id="16" name="Gruppo 15">
            <a:extLst>
              <a:ext uri="{FF2B5EF4-FFF2-40B4-BE49-F238E27FC236}">
                <a16:creationId xmlns:a16="http://schemas.microsoft.com/office/drawing/2014/main" id="{DC31E741-DA88-AD43-627F-B56FE37A343E}"/>
              </a:ext>
            </a:extLst>
          </p:cNvPr>
          <p:cNvGrpSpPr/>
          <p:nvPr/>
        </p:nvGrpSpPr>
        <p:grpSpPr>
          <a:xfrm>
            <a:off x="242287" y="751809"/>
            <a:ext cx="2847755" cy="3571336"/>
            <a:chOff x="765051" y="519241"/>
            <a:chExt cx="5115048" cy="5985419"/>
          </a:xfrm>
        </p:grpSpPr>
        <p:pic>
          <p:nvPicPr>
            <p:cNvPr id="17" name="Picture 5">
              <a:extLst>
                <a:ext uri="{FF2B5EF4-FFF2-40B4-BE49-F238E27FC236}">
                  <a16:creationId xmlns:a16="http://schemas.microsoft.com/office/drawing/2014/main" id="{D989873D-9B8F-4CDF-5146-F9F1EE23155A}"/>
                </a:ext>
              </a:extLst>
            </p:cNvPr>
            <p:cNvPicPr>
              <a:picLocks noChangeAspect="1"/>
            </p:cNvPicPr>
            <p:nvPr/>
          </p:nvPicPr>
          <p:blipFill>
            <a:blip r:embed="rId3"/>
            <a:srcRect l="9849"/>
            <a:stretch>
              <a:fillRect/>
            </a:stretch>
          </p:blipFill>
          <p:spPr>
            <a:xfrm>
              <a:off x="765051" y="519241"/>
              <a:ext cx="5115048" cy="5985419"/>
            </a:xfrm>
            <a:prstGeom prst="rect">
              <a:avLst/>
            </a:prstGeom>
          </p:spPr>
        </p:pic>
        <p:sp>
          <p:nvSpPr>
            <p:cNvPr id="18" name="TextBox 6">
              <a:extLst>
                <a:ext uri="{FF2B5EF4-FFF2-40B4-BE49-F238E27FC236}">
                  <a16:creationId xmlns:a16="http://schemas.microsoft.com/office/drawing/2014/main" id="{CD33C3D0-B0C5-BCDD-A48A-CB5F38EB6A8A}"/>
                </a:ext>
              </a:extLst>
            </p:cNvPr>
            <p:cNvSpPr txBox="1"/>
            <p:nvPr/>
          </p:nvSpPr>
          <p:spPr>
            <a:xfrm>
              <a:off x="987580" y="911225"/>
              <a:ext cx="2523191" cy="800219"/>
            </a:xfrm>
            <a:prstGeom prst="rect">
              <a:avLst/>
            </a:prstGeom>
            <a:noFill/>
          </p:spPr>
          <p:txBody>
            <a:bodyPr wrap="none" rtlCol="0">
              <a:spAutoFit/>
            </a:bodyPr>
            <a:lstStyle/>
            <a:p>
              <a:r>
                <a:rPr lang="en-GB" sz="2300" b="1" dirty="0">
                  <a:solidFill>
                    <a:srgbClr val="69EB4F"/>
                  </a:solidFill>
                  <a:latin typeface="Arial" panose="020B0604020202020204"/>
                </a:rPr>
                <a:t>HFGC </a:t>
              </a:r>
            </a:p>
            <a:p>
              <a:r>
                <a:rPr lang="en-GB" sz="2300" b="1" dirty="0">
                  <a:solidFill>
                    <a:srgbClr val="69EB4F"/>
                  </a:solidFill>
                  <a:latin typeface="Arial" panose="020B0604020202020204"/>
                </a:rPr>
                <a:t>LH14W (2011-23)</a:t>
              </a:r>
            </a:p>
          </p:txBody>
        </p:sp>
        <p:sp>
          <p:nvSpPr>
            <p:cNvPr id="19" name="TextBox 9">
              <a:extLst>
                <a:ext uri="{FF2B5EF4-FFF2-40B4-BE49-F238E27FC236}">
                  <a16:creationId xmlns:a16="http://schemas.microsoft.com/office/drawing/2014/main" id="{33E2CE76-DDB2-84ED-41EA-CE129284BF98}"/>
                </a:ext>
              </a:extLst>
            </p:cNvPr>
            <p:cNvSpPr txBox="1"/>
            <p:nvPr/>
          </p:nvSpPr>
          <p:spPr>
            <a:xfrm>
              <a:off x="1929859" y="2328015"/>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852</a:t>
              </a:r>
            </a:p>
          </p:txBody>
        </p:sp>
        <p:sp>
          <p:nvSpPr>
            <p:cNvPr id="20" name="TextBox 10">
              <a:extLst>
                <a:ext uri="{FF2B5EF4-FFF2-40B4-BE49-F238E27FC236}">
                  <a16:creationId xmlns:a16="http://schemas.microsoft.com/office/drawing/2014/main" id="{26452C3C-A7BE-20A8-B2FF-C766821F9AED}"/>
                </a:ext>
              </a:extLst>
            </p:cNvPr>
            <p:cNvSpPr txBox="1"/>
            <p:nvPr/>
          </p:nvSpPr>
          <p:spPr>
            <a:xfrm>
              <a:off x="1929859" y="297447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853</a:t>
              </a:r>
            </a:p>
          </p:txBody>
        </p:sp>
        <p:sp>
          <p:nvSpPr>
            <p:cNvPr id="21" name="TextBox 11">
              <a:extLst>
                <a:ext uri="{FF2B5EF4-FFF2-40B4-BE49-F238E27FC236}">
                  <a16:creationId xmlns:a16="http://schemas.microsoft.com/office/drawing/2014/main" id="{E132D168-87C5-5D86-6BD0-29190AE0E0EF}"/>
                </a:ext>
              </a:extLst>
            </p:cNvPr>
            <p:cNvSpPr txBox="1"/>
            <p:nvPr/>
          </p:nvSpPr>
          <p:spPr>
            <a:xfrm>
              <a:off x="1934848" y="36377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854</a:t>
              </a:r>
            </a:p>
          </p:txBody>
        </p:sp>
        <p:sp>
          <p:nvSpPr>
            <p:cNvPr id="22" name="TextBox 12">
              <a:extLst>
                <a:ext uri="{FF2B5EF4-FFF2-40B4-BE49-F238E27FC236}">
                  <a16:creationId xmlns:a16="http://schemas.microsoft.com/office/drawing/2014/main" id="{D3B03F5C-F0F9-C83D-F3D2-6636D1961E10}"/>
                </a:ext>
              </a:extLst>
            </p:cNvPr>
            <p:cNvSpPr txBox="1"/>
            <p:nvPr/>
          </p:nvSpPr>
          <p:spPr>
            <a:xfrm>
              <a:off x="2410565" y="431685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855</a:t>
              </a:r>
            </a:p>
          </p:txBody>
        </p:sp>
        <p:sp>
          <p:nvSpPr>
            <p:cNvPr id="23" name="TextBox 13">
              <a:extLst>
                <a:ext uri="{FF2B5EF4-FFF2-40B4-BE49-F238E27FC236}">
                  <a16:creationId xmlns:a16="http://schemas.microsoft.com/office/drawing/2014/main" id="{E7BF3E93-E3FE-DE54-17DC-0246C07E189B}"/>
                </a:ext>
              </a:extLst>
            </p:cNvPr>
            <p:cNvSpPr txBox="1"/>
            <p:nvPr/>
          </p:nvSpPr>
          <p:spPr>
            <a:xfrm>
              <a:off x="2389948" y="4971150"/>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856</a:t>
              </a:r>
            </a:p>
          </p:txBody>
        </p:sp>
        <p:sp>
          <p:nvSpPr>
            <p:cNvPr id="24" name="TextBox 14">
              <a:extLst>
                <a:ext uri="{FF2B5EF4-FFF2-40B4-BE49-F238E27FC236}">
                  <a16:creationId xmlns:a16="http://schemas.microsoft.com/office/drawing/2014/main" id="{9F854762-632D-72DB-9C74-BF08784D8D5D}"/>
                </a:ext>
              </a:extLst>
            </p:cNvPr>
            <p:cNvSpPr txBox="1"/>
            <p:nvPr/>
          </p:nvSpPr>
          <p:spPr>
            <a:xfrm>
              <a:off x="934294" y="42029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858</a:t>
              </a:r>
            </a:p>
          </p:txBody>
        </p:sp>
        <p:sp>
          <p:nvSpPr>
            <p:cNvPr id="25" name="TextBox 15">
              <a:extLst>
                <a:ext uri="{FF2B5EF4-FFF2-40B4-BE49-F238E27FC236}">
                  <a16:creationId xmlns:a16="http://schemas.microsoft.com/office/drawing/2014/main" id="{882B05A3-A775-C629-CF08-7A9D40456D2B}"/>
                </a:ext>
              </a:extLst>
            </p:cNvPr>
            <p:cNvSpPr txBox="1"/>
            <p:nvPr/>
          </p:nvSpPr>
          <p:spPr>
            <a:xfrm>
              <a:off x="1279169" y="40644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859</a:t>
              </a:r>
            </a:p>
          </p:txBody>
        </p:sp>
        <p:sp>
          <p:nvSpPr>
            <p:cNvPr id="26" name="TextBox 16">
              <a:extLst>
                <a:ext uri="{FF2B5EF4-FFF2-40B4-BE49-F238E27FC236}">
                  <a16:creationId xmlns:a16="http://schemas.microsoft.com/office/drawing/2014/main" id="{A6B1EF98-683A-7086-2344-B65261939127}"/>
                </a:ext>
              </a:extLst>
            </p:cNvPr>
            <p:cNvSpPr txBox="1"/>
            <p:nvPr/>
          </p:nvSpPr>
          <p:spPr>
            <a:xfrm>
              <a:off x="1624044" y="4479947"/>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860</a:t>
              </a:r>
            </a:p>
          </p:txBody>
        </p:sp>
        <p:sp>
          <p:nvSpPr>
            <p:cNvPr id="27" name="TextBox 17">
              <a:extLst>
                <a:ext uri="{FF2B5EF4-FFF2-40B4-BE49-F238E27FC236}">
                  <a16:creationId xmlns:a16="http://schemas.microsoft.com/office/drawing/2014/main" id="{E3577959-7F74-0ACC-B93B-286A3CF89479}"/>
                </a:ext>
              </a:extLst>
            </p:cNvPr>
            <p:cNvSpPr txBox="1"/>
            <p:nvPr/>
          </p:nvSpPr>
          <p:spPr>
            <a:xfrm>
              <a:off x="1908274" y="413369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861</a:t>
              </a:r>
            </a:p>
          </p:txBody>
        </p:sp>
        <p:sp>
          <p:nvSpPr>
            <p:cNvPr id="28" name="TextBox 18">
              <a:extLst>
                <a:ext uri="{FF2B5EF4-FFF2-40B4-BE49-F238E27FC236}">
                  <a16:creationId xmlns:a16="http://schemas.microsoft.com/office/drawing/2014/main" id="{8E700F54-F7FC-B345-264B-3B45FFEFE030}"/>
                </a:ext>
              </a:extLst>
            </p:cNvPr>
            <p:cNvSpPr txBox="1"/>
            <p:nvPr/>
          </p:nvSpPr>
          <p:spPr>
            <a:xfrm>
              <a:off x="3920926" y="3834814"/>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864</a:t>
              </a:r>
            </a:p>
          </p:txBody>
        </p:sp>
        <p:sp>
          <p:nvSpPr>
            <p:cNvPr id="29" name="TextBox 19">
              <a:extLst>
                <a:ext uri="{FF2B5EF4-FFF2-40B4-BE49-F238E27FC236}">
                  <a16:creationId xmlns:a16="http://schemas.microsoft.com/office/drawing/2014/main" id="{794098CA-4AA7-461E-4734-D8F7FB2B9F5F}"/>
                </a:ext>
              </a:extLst>
            </p:cNvPr>
            <p:cNvSpPr txBox="1"/>
            <p:nvPr/>
          </p:nvSpPr>
          <p:spPr>
            <a:xfrm>
              <a:off x="3247438" y="3848242"/>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865</a:t>
              </a:r>
            </a:p>
          </p:txBody>
        </p:sp>
        <p:sp>
          <p:nvSpPr>
            <p:cNvPr id="30" name="TextBox 20">
              <a:extLst>
                <a:ext uri="{FF2B5EF4-FFF2-40B4-BE49-F238E27FC236}">
                  <a16:creationId xmlns:a16="http://schemas.microsoft.com/office/drawing/2014/main" id="{DCA0F766-034B-60CB-0C5D-C85A97E6BC06}"/>
                </a:ext>
              </a:extLst>
            </p:cNvPr>
            <p:cNvSpPr txBox="1"/>
            <p:nvPr/>
          </p:nvSpPr>
          <p:spPr>
            <a:xfrm>
              <a:off x="2682791" y="38482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866</a:t>
              </a:r>
            </a:p>
          </p:txBody>
        </p:sp>
        <p:sp>
          <p:nvSpPr>
            <p:cNvPr id="31" name="TextBox 21">
              <a:extLst>
                <a:ext uri="{FF2B5EF4-FFF2-40B4-BE49-F238E27FC236}">
                  <a16:creationId xmlns:a16="http://schemas.microsoft.com/office/drawing/2014/main" id="{7F23D08F-A737-9B59-A959-A3462CD0695D}"/>
                </a:ext>
              </a:extLst>
            </p:cNvPr>
            <p:cNvSpPr txBox="1"/>
            <p:nvPr/>
          </p:nvSpPr>
          <p:spPr>
            <a:xfrm>
              <a:off x="4594414" y="384824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867</a:t>
              </a:r>
            </a:p>
          </p:txBody>
        </p:sp>
        <p:sp>
          <p:nvSpPr>
            <p:cNvPr id="32" name="TextBox 29">
              <a:extLst>
                <a:ext uri="{FF2B5EF4-FFF2-40B4-BE49-F238E27FC236}">
                  <a16:creationId xmlns:a16="http://schemas.microsoft.com/office/drawing/2014/main" id="{D3DB903F-791F-1D26-CA93-527714B0BABB}"/>
                </a:ext>
              </a:extLst>
            </p:cNvPr>
            <p:cNvSpPr txBox="1"/>
            <p:nvPr/>
          </p:nvSpPr>
          <p:spPr>
            <a:xfrm>
              <a:off x="3208465" y="260501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63</a:t>
              </a:r>
            </a:p>
          </p:txBody>
        </p:sp>
        <p:sp>
          <p:nvSpPr>
            <p:cNvPr id="33" name="TextBox 30">
              <a:extLst>
                <a:ext uri="{FF2B5EF4-FFF2-40B4-BE49-F238E27FC236}">
                  <a16:creationId xmlns:a16="http://schemas.microsoft.com/office/drawing/2014/main" id="{964B7323-3BA0-9815-7E4A-728A8D0C4490}"/>
                </a:ext>
              </a:extLst>
            </p:cNvPr>
            <p:cNvSpPr txBox="1"/>
            <p:nvPr/>
          </p:nvSpPr>
          <p:spPr>
            <a:xfrm>
              <a:off x="3159634" y="441930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62</a:t>
              </a:r>
            </a:p>
          </p:txBody>
        </p:sp>
        <p:sp>
          <p:nvSpPr>
            <p:cNvPr id="34" name="TextBox 31">
              <a:extLst>
                <a:ext uri="{FF2B5EF4-FFF2-40B4-BE49-F238E27FC236}">
                  <a16:creationId xmlns:a16="http://schemas.microsoft.com/office/drawing/2014/main" id="{25DE140F-DB19-95F9-ADB4-36E4430930E0}"/>
                </a:ext>
              </a:extLst>
            </p:cNvPr>
            <p:cNvSpPr txBox="1"/>
            <p:nvPr/>
          </p:nvSpPr>
          <p:spPr>
            <a:xfrm>
              <a:off x="1081424" y="5425219"/>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61</a:t>
              </a:r>
            </a:p>
          </p:txBody>
        </p:sp>
        <p:sp>
          <p:nvSpPr>
            <p:cNvPr id="35" name="TextBox 32">
              <a:extLst>
                <a:ext uri="{FF2B5EF4-FFF2-40B4-BE49-F238E27FC236}">
                  <a16:creationId xmlns:a16="http://schemas.microsoft.com/office/drawing/2014/main" id="{76FCE60C-4F78-15CD-6188-294F8B6AEBD0}"/>
                </a:ext>
              </a:extLst>
            </p:cNvPr>
            <p:cNvSpPr txBox="1"/>
            <p:nvPr/>
          </p:nvSpPr>
          <p:spPr>
            <a:xfrm>
              <a:off x="3112590" y="536457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60</a:t>
              </a:r>
            </a:p>
          </p:txBody>
        </p:sp>
        <p:sp>
          <p:nvSpPr>
            <p:cNvPr id="36" name="TextBox 33">
              <a:extLst>
                <a:ext uri="{FF2B5EF4-FFF2-40B4-BE49-F238E27FC236}">
                  <a16:creationId xmlns:a16="http://schemas.microsoft.com/office/drawing/2014/main" id="{07A56498-6CBE-1C94-51E5-97F008FF0266}"/>
                </a:ext>
              </a:extLst>
            </p:cNvPr>
            <p:cNvSpPr txBox="1"/>
            <p:nvPr/>
          </p:nvSpPr>
          <p:spPr>
            <a:xfrm>
              <a:off x="4459602" y="542522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59</a:t>
              </a:r>
            </a:p>
          </p:txBody>
        </p:sp>
      </p:grpSp>
      <p:pic>
        <p:nvPicPr>
          <p:cNvPr id="38" name="Immagine 37">
            <a:extLst>
              <a:ext uri="{FF2B5EF4-FFF2-40B4-BE49-F238E27FC236}">
                <a16:creationId xmlns:a16="http://schemas.microsoft.com/office/drawing/2014/main" id="{E0E72BD0-495F-EF8B-9C27-F4E00E4110DB}"/>
              </a:ext>
            </a:extLst>
          </p:cNvPr>
          <p:cNvPicPr>
            <a:picLocks noChangeAspect="1"/>
          </p:cNvPicPr>
          <p:nvPr/>
        </p:nvPicPr>
        <p:blipFill>
          <a:blip r:embed="rId4"/>
          <a:stretch>
            <a:fillRect/>
          </a:stretch>
        </p:blipFill>
        <p:spPr>
          <a:xfrm>
            <a:off x="8592000" y="3773028"/>
            <a:ext cx="3600000" cy="2699999"/>
          </a:xfrm>
          <a:prstGeom prst="rect">
            <a:avLst/>
          </a:prstGeom>
        </p:spPr>
      </p:pic>
      <p:pic>
        <p:nvPicPr>
          <p:cNvPr id="42" name="Immagine 41">
            <a:extLst>
              <a:ext uri="{FF2B5EF4-FFF2-40B4-BE49-F238E27FC236}">
                <a16:creationId xmlns:a16="http://schemas.microsoft.com/office/drawing/2014/main" id="{FA196096-C5D1-A6A6-C7B3-F3096097809A}"/>
              </a:ext>
            </a:extLst>
          </p:cNvPr>
          <p:cNvPicPr>
            <a:picLocks noChangeAspect="1"/>
          </p:cNvPicPr>
          <p:nvPr/>
        </p:nvPicPr>
        <p:blipFill>
          <a:blip r:embed="rId5"/>
          <a:stretch>
            <a:fillRect/>
          </a:stretch>
        </p:blipFill>
        <p:spPr>
          <a:xfrm>
            <a:off x="5374916" y="3788046"/>
            <a:ext cx="3600000" cy="2700000"/>
          </a:xfrm>
          <a:prstGeom prst="rect">
            <a:avLst/>
          </a:prstGeom>
        </p:spPr>
      </p:pic>
      <p:pic>
        <p:nvPicPr>
          <p:cNvPr id="44" name="Immagine 43">
            <a:extLst>
              <a:ext uri="{FF2B5EF4-FFF2-40B4-BE49-F238E27FC236}">
                <a16:creationId xmlns:a16="http://schemas.microsoft.com/office/drawing/2014/main" id="{A983ACF1-86B7-7B28-76EC-39731744D0A0}"/>
              </a:ext>
            </a:extLst>
          </p:cNvPr>
          <p:cNvPicPr>
            <a:picLocks noChangeAspect="1"/>
          </p:cNvPicPr>
          <p:nvPr/>
        </p:nvPicPr>
        <p:blipFill>
          <a:blip r:embed="rId6"/>
          <a:stretch>
            <a:fillRect/>
          </a:stretch>
        </p:blipFill>
        <p:spPr>
          <a:xfrm>
            <a:off x="2157832" y="3814399"/>
            <a:ext cx="3600000" cy="2700000"/>
          </a:xfrm>
          <a:prstGeom prst="rect">
            <a:avLst/>
          </a:prstGeom>
        </p:spPr>
      </p:pic>
      <p:pic>
        <p:nvPicPr>
          <p:cNvPr id="48" name="Immagine 47">
            <a:extLst>
              <a:ext uri="{FF2B5EF4-FFF2-40B4-BE49-F238E27FC236}">
                <a16:creationId xmlns:a16="http://schemas.microsoft.com/office/drawing/2014/main" id="{C70AA6ED-4CB1-5641-7F3F-725A21EAA13F}"/>
              </a:ext>
            </a:extLst>
          </p:cNvPr>
          <p:cNvPicPr>
            <a:picLocks noChangeAspect="1"/>
          </p:cNvPicPr>
          <p:nvPr/>
        </p:nvPicPr>
        <p:blipFill>
          <a:blip r:embed="rId7"/>
          <a:stretch>
            <a:fillRect/>
          </a:stretch>
        </p:blipFill>
        <p:spPr>
          <a:xfrm>
            <a:off x="8017751" y="914520"/>
            <a:ext cx="3600000" cy="2700000"/>
          </a:xfrm>
          <a:prstGeom prst="rect">
            <a:avLst/>
          </a:prstGeom>
        </p:spPr>
      </p:pic>
      <p:sp>
        <p:nvSpPr>
          <p:cNvPr id="49" name="CasellaDiTesto 48">
            <a:extLst>
              <a:ext uri="{FF2B5EF4-FFF2-40B4-BE49-F238E27FC236}">
                <a16:creationId xmlns:a16="http://schemas.microsoft.com/office/drawing/2014/main" id="{73F6789D-E47C-809E-A19F-C3003786C258}"/>
              </a:ext>
            </a:extLst>
          </p:cNvPr>
          <p:cNvSpPr txBox="1"/>
          <p:nvPr/>
        </p:nvSpPr>
        <p:spPr>
          <a:xfrm>
            <a:off x="2627679" y="3935251"/>
            <a:ext cx="550151" cy="523220"/>
          </a:xfrm>
          <a:prstGeom prst="rect">
            <a:avLst/>
          </a:prstGeom>
          <a:noFill/>
        </p:spPr>
        <p:txBody>
          <a:bodyPr wrap="none" rtlCol="0">
            <a:spAutoFit/>
          </a:bodyPr>
          <a:lstStyle/>
          <a:p>
            <a:pPr algn="l"/>
            <a:r>
              <a:rPr lang="it-IT" sz="2800" b="1" dirty="0"/>
              <a:t>61</a:t>
            </a:r>
          </a:p>
        </p:txBody>
      </p:sp>
      <p:sp>
        <p:nvSpPr>
          <p:cNvPr id="50" name="CasellaDiTesto 49">
            <a:extLst>
              <a:ext uri="{FF2B5EF4-FFF2-40B4-BE49-F238E27FC236}">
                <a16:creationId xmlns:a16="http://schemas.microsoft.com/office/drawing/2014/main" id="{52E9C2B9-545C-1285-23FE-CA54B9EBC8BE}"/>
              </a:ext>
            </a:extLst>
          </p:cNvPr>
          <p:cNvSpPr txBox="1"/>
          <p:nvPr/>
        </p:nvSpPr>
        <p:spPr>
          <a:xfrm>
            <a:off x="5814172" y="3935251"/>
            <a:ext cx="550151" cy="523220"/>
          </a:xfrm>
          <a:prstGeom prst="rect">
            <a:avLst/>
          </a:prstGeom>
          <a:noFill/>
        </p:spPr>
        <p:txBody>
          <a:bodyPr wrap="none" rtlCol="0">
            <a:spAutoFit/>
          </a:bodyPr>
          <a:lstStyle/>
          <a:p>
            <a:pPr algn="l"/>
            <a:r>
              <a:rPr lang="it-IT" sz="2800" b="1" dirty="0"/>
              <a:t>60</a:t>
            </a:r>
          </a:p>
        </p:txBody>
      </p:sp>
      <p:sp>
        <p:nvSpPr>
          <p:cNvPr id="51" name="CasellaDiTesto 50">
            <a:extLst>
              <a:ext uri="{FF2B5EF4-FFF2-40B4-BE49-F238E27FC236}">
                <a16:creationId xmlns:a16="http://schemas.microsoft.com/office/drawing/2014/main" id="{23CAA01F-196B-5D55-3167-BF7409E8B97B}"/>
              </a:ext>
            </a:extLst>
          </p:cNvPr>
          <p:cNvSpPr txBox="1"/>
          <p:nvPr/>
        </p:nvSpPr>
        <p:spPr>
          <a:xfrm>
            <a:off x="9062704" y="3913819"/>
            <a:ext cx="550151" cy="523220"/>
          </a:xfrm>
          <a:prstGeom prst="rect">
            <a:avLst/>
          </a:prstGeom>
          <a:noFill/>
        </p:spPr>
        <p:txBody>
          <a:bodyPr wrap="none" rtlCol="0">
            <a:spAutoFit/>
          </a:bodyPr>
          <a:lstStyle/>
          <a:p>
            <a:pPr algn="l"/>
            <a:r>
              <a:rPr lang="it-IT" sz="2800" b="1" dirty="0"/>
              <a:t>59</a:t>
            </a:r>
          </a:p>
        </p:txBody>
      </p:sp>
      <p:sp>
        <p:nvSpPr>
          <p:cNvPr id="52" name="CasellaDiTesto 51">
            <a:extLst>
              <a:ext uri="{FF2B5EF4-FFF2-40B4-BE49-F238E27FC236}">
                <a16:creationId xmlns:a16="http://schemas.microsoft.com/office/drawing/2014/main" id="{B20BCB45-9929-577A-E79C-B56EE36F832E}"/>
              </a:ext>
            </a:extLst>
          </p:cNvPr>
          <p:cNvSpPr txBox="1"/>
          <p:nvPr/>
        </p:nvSpPr>
        <p:spPr>
          <a:xfrm>
            <a:off x="4679122" y="1037484"/>
            <a:ext cx="550151" cy="523220"/>
          </a:xfrm>
          <a:prstGeom prst="rect">
            <a:avLst/>
          </a:prstGeom>
          <a:noFill/>
        </p:spPr>
        <p:txBody>
          <a:bodyPr wrap="none" rtlCol="0">
            <a:spAutoFit/>
          </a:bodyPr>
          <a:lstStyle/>
          <a:p>
            <a:pPr algn="l"/>
            <a:r>
              <a:rPr lang="it-IT" sz="2800" b="1" dirty="0"/>
              <a:t>62</a:t>
            </a:r>
          </a:p>
        </p:txBody>
      </p:sp>
      <p:sp>
        <p:nvSpPr>
          <p:cNvPr id="53" name="CasellaDiTesto 52">
            <a:extLst>
              <a:ext uri="{FF2B5EF4-FFF2-40B4-BE49-F238E27FC236}">
                <a16:creationId xmlns:a16="http://schemas.microsoft.com/office/drawing/2014/main" id="{45D1FF70-80F7-17C0-EBA9-D0E630997253}"/>
              </a:ext>
            </a:extLst>
          </p:cNvPr>
          <p:cNvSpPr txBox="1"/>
          <p:nvPr/>
        </p:nvSpPr>
        <p:spPr>
          <a:xfrm>
            <a:off x="8512553" y="1083073"/>
            <a:ext cx="550151" cy="523220"/>
          </a:xfrm>
          <a:prstGeom prst="rect">
            <a:avLst/>
          </a:prstGeom>
          <a:noFill/>
        </p:spPr>
        <p:txBody>
          <a:bodyPr wrap="none" rtlCol="0">
            <a:spAutoFit/>
          </a:bodyPr>
          <a:lstStyle/>
          <a:p>
            <a:pPr algn="l"/>
            <a:r>
              <a:rPr lang="it-IT" sz="2800" b="1" dirty="0"/>
              <a:t>63</a:t>
            </a:r>
          </a:p>
        </p:txBody>
      </p:sp>
      <p:pic>
        <p:nvPicPr>
          <p:cNvPr id="59" name="Immagine 58">
            <a:extLst>
              <a:ext uri="{FF2B5EF4-FFF2-40B4-BE49-F238E27FC236}">
                <a16:creationId xmlns:a16="http://schemas.microsoft.com/office/drawing/2014/main" id="{0CAFA226-0436-3775-81F6-3B181CCCCB4E}"/>
              </a:ext>
            </a:extLst>
          </p:cNvPr>
          <p:cNvPicPr>
            <a:picLocks noChangeAspect="1"/>
          </p:cNvPicPr>
          <p:nvPr/>
        </p:nvPicPr>
        <p:blipFill>
          <a:blip r:embed="rId8"/>
          <a:stretch>
            <a:fillRect/>
          </a:stretch>
        </p:blipFill>
        <p:spPr>
          <a:xfrm>
            <a:off x="3619954" y="4794719"/>
            <a:ext cx="1920000" cy="1440000"/>
          </a:xfrm>
          <a:prstGeom prst="rect">
            <a:avLst/>
          </a:prstGeom>
        </p:spPr>
      </p:pic>
      <p:pic>
        <p:nvPicPr>
          <p:cNvPr id="61" name="Immagine 60">
            <a:extLst>
              <a:ext uri="{FF2B5EF4-FFF2-40B4-BE49-F238E27FC236}">
                <a16:creationId xmlns:a16="http://schemas.microsoft.com/office/drawing/2014/main" id="{D53CB71A-9D0B-8983-F17A-ECB7C46BA899}"/>
              </a:ext>
            </a:extLst>
          </p:cNvPr>
          <p:cNvPicPr>
            <a:picLocks noChangeAspect="1"/>
          </p:cNvPicPr>
          <p:nvPr/>
        </p:nvPicPr>
        <p:blipFill>
          <a:blip r:embed="rId9"/>
          <a:stretch>
            <a:fillRect/>
          </a:stretch>
        </p:blipFill>
        <p:spPr>
          <a:xfrm>
            <a:off x="9025818" y="4310098"/>
            <a:ext cx="1920000" cy="1440000"/>
          </a:xfrm>
          <a:prstGeom prst="rect">
            <a:avLst/>
          </a:prstGeom>
        </p:spPr>
      </p:pic>
      <p:pic>
        <p:nvPicPr>
          <p:cNvPr id="63" name="Immagine 62">
            <a:extLst>
              <a:ext uri="{FF2B5EF4-FFF2-40B4-BE49-F238E27FC236}">
                <a16:creationId xmlns:a16="http://schemas.microsoft.com/office/drawing/2014/main" id="{E03622FC-1F8C-AB0E-19D1-64B3521F9E0C}"/>
              </a:ext>
            </a:extLst>
          </p:cNvPr>
          <p:cNvPicPr>
            <a:picLocks noChangeAspect="1"/>
          </p:cNvPicPr>
          <p:nvPr/>
        </p:nvPicPr>
        <p:blipFill>
          <a:blip r:embed="rId10"/>
          <a:stretch>
            <a:fillRect/>
          </a:stretch>
        </p:blipFill>
        <p:spPr>
          <a:xfrm>
            <a:off x="6232025" y="4723511"/>
            <a:ext cx="1920000" cy="1440000"/>
          </a:xfrm>
          <a:prstGeom prst="rect">
            <a:avLst/>
          </a:prstGeom>
        </p:spPr>
      </p:pic>
      <p:pic>
        <p:nvPicPr>
          <p:cNvPr id="65" name="Immagine 64">
            <a:extLst>
              <a:ext uri="{FF2B5EF4-FFF2-40B4-BE49-F238E27FC236}">
                <a16:creationId xmlns:a16="http://schemas.microsoft.com/office/drawing/2014/main" id="{E680B63C-2C4A-55B2-8F81-984C2CBF8A41}"/>
              </a:ext>
            </a:extLst>
          </p:cNvPr>
          <p:cNvPicPr>
            <a:picLocks noChangeAspect="1"/>
          </p:cNvPicPr>
          <p:nvPr/>
        </p:nvPicPr>
        <p:blipFill>
          <a:blip r:embed="rId11"/>
          <a:stretch>
            <a:fillRect/>
          </a:stretch>
        </p:blipFill>
        <p:spPr>
          <a:xfrm>
            <a:off x="9935489" y="1738250"/>
            <a:ext cx="1920000" cy="1440000"/>
          </a:xfrm>
          <a:prstGeom prst="rect">
            <a:avLst/>
          </a:prstGeom>
        </p:spPr>
      </p:pic>
      <p:pic>
        <p:nvPicPr>
          <p:cNvPr id="69" name="Immagine 68">
            <a:extLst>
              <a:ext uri="{FF2B5EF4-FFF2-40B4-BE49-F238E27FC236}">
                <a16:creationId xmlns:a16="http://schemas.microsoft.com/office/drawing/2014/main" id="{5E26AAB9-590A-DEBF-5B23-8490D7897C1E}"/>
              </a:ext>
            </a:extLst>
          </p:cNvPr>
          <p:cNvPicPr>
            <a:picLocks noChangeAspect="1"/>
          </p:cNvPicPr>
          <p:nvPr/>
        </p:nvPicPr>
        <p:blipFill>
          <a:blip r:embed="rId12"/>
          <a:stretch>
            <a:fillRect/>
          </a:stretch>
        </p:blipFill>
        <p:spPr>
          <a:xfrm>
            <a:off x="4679122" y="1620537"/>
            <a:ext cx="1920000" cy="1440000"/>
          </a:xfrm>
          <a:prstGeom prst="rect">
            <a:avLst/>
          </a:prstGeom>
        </p:spPr>
      </p:pic>
    </p:spTree>
    <p:extLst>
      <p:ext uri="{BB962C8B-B14F-4D97-AF65-F5344CB8AC3E}">
        <p14:creationId xmlns:p14="http://schemas.microsoft.com/office/powerpoint/2010/main" val="421650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CDBA8-FCA3-D7E4-936C-777B3FD5182E}"/>
            </a:ext>
          </a:extLst>
        </p:cNvPr>
        <p:cNvGrpSpPr/>
        <p:nvPr/>
      </p:nvGrpSpPr>
      <p:grpSpPr>
        <a:xfrm>
          <a:off x="0" y="0"/>
          <a:ext cx="0" cy="0"/>
          <a:chOff x="0" y="0"/>
          <a:chExt cx="0" cy="0"/>
        </a:xfrm>
      </p:grpSpPr>
      <p:pic>
        <p:nvPicPr>
          <p:cNvPr id="15" name="Immagine 14">
            <a:extLst>
              <a:ext uri="{FF2B5EF4-FFF2-40B4-BE49-F238E27FC236}">
                <a16:creationId xmlns:a16="http://schemas.microsoft.com/office/drawing/2014/main" id="{AB71FF27-7DF1-568B-9CB2-0C42D625EDCC}"/>
              </a:ext>
            </a:extLst>
          </p:cNvPr>
          <p:cNvPicPr>
            <a:picLocks noChangeAspect="1"/>
          </p:cNvPicPr>
          <p:nvPr/>
        </p:nvPicPr>
        <p:blipFill>
          <a:blip r:embed="rId2"/>
          <a:stretch>
            <a:fillRect/>
          </a:stretch>
        </p:blipFill>
        <p:spPr>
          <a:xfrm>
            <a:off x="8225822" y="1061711"/>
            <a:ext cx="3600000" cy="2700000"/>
          </a:xfrm>
          <a:prstGeom prst="rect">
            <a:avLst/>
          </a:prstGeom>
        </p:spPr>
      </p:pic>
      <p:pic>
        <p:nvPicPr>
          <p:cNvPr id="12" name="Immagine 11">
            <a:extLst>
              <a:ext uri="{FF2B5EF4-FFF2-40B4-BE49-F238E27FC236}">
                <a16:creationId xmlns:a16="http://schemas.microsoft.com/office/drawing/2014/main" id="{3221E6C8-04D5-7069-83EE-69007BFFFF9D}"/>
              </a:ext>
            </a:extLst>
          </p:cNvPr>
          <p:cNvPicPr>
            <a:picLocks noChangeAspect="1"/>
          </p:cNvPicPr>
          <p:nvPr/>
        </p:nvPicPr>
        <p:blipFill>
          <a:blip r:embed="rId3"/>
          <a:stretch>
            <a:fillRect/>
          </a:stretch>
        </p:blipFill>
        <p:spPr>
          <a:xfrm>
            <a:off x="4309224" y="1061711"/>
            <a:ext cx="3600000" cy="2700000"/>
          </a:xfrm>
          <a:prstGeom prst="rect">
            <a:avLst/>
          </a:prstGeom>
        </p:spPr>
      </p:pic>
      <p:pic>
        <p:nvPicPr>
          <p:cNvPr id="10" name="Immagine 9">
            <a:extLst>
              <a:ext uri="{FF2B5EF4-FFF2-40B4-BE49-F238E27FC236}">
                <a16:creationId xmlns:a16="http://schemas.microsoft.com/office/drawing/2014/main" id="{27DD7130-0422-496F-41B9-4D30EB5F2844}"/>
              </a:ext>
            </a:extLst>
          </p:cNvPr>
          <p:cNvPicPr>
            <a:picLocks noChangeAspect="1"/>
          </p:cNvPicPr>
          <p:nvPr/>
        </p:nvPicPr>
        <p:blipFill>
          <a:blip r:embed="rId4"/>
          <a:stretch>
            <a:fillRect/>
          </a:stretch>
        </p:blipFill>
        <p:spPr>
          <a:xfrm>
            <a:off x="2176506" y="3962602"/>
            <a:ext cx="3600000" cy="2700000"/>
          </a:xfrm>
          <a:prstGeom prst="rect">
            <a:avLst/>
          </a:prstGeom>
        </p:spPr>
      </p:pic>
      <p:pic>
        <p:nvPicPr>
          <p:cNvPr id="8" name="Immagine 7">
            <a:extLst>
              <a:ext uri="{FF2B5EF4-FFF2-40B4-BE49-F238E27FC236}">
                <a16:creationId xmlns:a16="http://schemas.microsoft.com/office/drawing/2014/main" id="{384640EE-FE07-5174-1578-59C78AB0F4ED}"/>
              </a:ext>
            </a:extLst>
          </p:cNvPr>
          <p:cNvPicPr>
            <a:picLocks noChangeAspect="1"/>
          </p:cNvPicPr>
          <p:nvPr/>
        </p:nvPicPr>
        <p:blipFill>
          <a:blip r:embed="rId5"/>
          <a:stretch>
            <a:fillRect/>
          </a:stretch>
        </p:blipFill>
        <p:spPr>
          <a:xfrm>
            <a:off x="5386501" y="3966191"/>
            <a:ext cx="3600000" cy="2700000"/>
          </a:xfrm>
          <a:prstGeom prst="rect">
            <a:avLst/>
          </a:prstGeom>
        </p:spPr>
      </p:pic>
      <p:pic>
        <p:nvPicPr>
          <p:cNvPr id="6" name="Immagine 5">
            <a:extLst>
              <a:ext uri="{FF2B5EF4-FFF2-40B4-BE49-F238E27FC236}">
                <a16:creationId xmlns:a16="http://schemas.microsoft.com/office/drawing/2014/main" id="{3C8A26DC-17AB-575C-33DF-08F4E6ED0B50}"/>
              </a:ext>
            </a:extLst>
          </p:cNvPr>
          <p:cNvPicPr>
            <a:picLocks noChangeAspect="1"/>
          </p:cNvPicPr>
          <p:nvPr/>
        </p:nvPicPr>
        <p:blipFill>
          <a:blip r:embed="rId6"/>
          <a:stretch>
            <a:fillRect/>
          </a:stretch>
        </p:blipFill>
        <p:spPr>
          <a:xfrm>
            <a:off x="8713622" y="3965485"/>
            <a:ext cx="3600000" cy="2700000"/>
          </a:xfrm>
          <a:prstGeom prst="rect">
            <a:avLst/>
          </a:prstGeom>
        </p:spPr>
      </p:pic>
      <p:sp>
        <p:nvSpPr>
          <p:cNvPr id="4" name="Slide Number Placeholder 3">
            <a:extLst>
              <a:ext uri="{FF2B5EF4-FFF2-40B4-BE49-F238E27FC236}">
                <a16:creationId xmlns:a16="http://schemas.microsoft.com/office/drawing/2014/main" id="{1C53BB8F-19D4-DF08-FC1A-1BBE11391C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6F7DF2AE-B8DE-D589-5C79-DEE39687DE7D}"/>
              </a:ext>
            </a:extLst>
          </p:cNvPr>
          <p:cNvSpPr txBox="1">
            <a:spLocks/>
          </p:cNvSpPr>
          <p:nvPr/>
        </p:nvSpPr>
        <p:spPr>
          <a:xfrm>
            <a:off x="330075" y="751809"/>
            <a:ext cx="11531849" cy="5688632"/>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301EEF10-1D2A-41D0-4119-6DA88637B222}"/>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6E1FA05A-24E3-BEAA-883D-CB2E4E027D4D}"/>
              </a:ext>
            </a:extLst>
          </p:cNvPr>
          <p:cNvSpPr>
            <a:spLocks noGrp="1"/>
          </p:cNvSpPr>
          <p:nvPr>
            <p:ph type="title"/>
          </p:nvPr>
        </p:nvSpPr>
        <p:spPr>
          <a:xfrm>
            <a:off x="983432" y="192515"/>
            <a:ext cx="9451776" cy="457200"/>
          </a:xfrm>
        </p:spPr>
        <p:txBody>
          <a:bodyPr/>
          <a:lstStyle/>
          <a:p>
            <a:r>
              <a:rPr lang="it-IT" dirty="0" err="1"/>
              <a:t>Results</a:t>
            </a:r>
            <a:r>
              <a:rPr lang="it-IT" dirty="0"/>
              <a:t> for points 59-60-62-63 (HFGC LH14W): </a:t>
            </a:r>
            <a:r>
              <a:rPr lang="it-IT" dirty="0" err="1"/>
              <a:t>correlation</a:t>
            </a:r>
            <a:r>
              <a:rPr lang="it-IT" dirty="0"/>
              <a:t> </a:t>
            </a:r>
          </a:p>
        </p:txBody>
      </p:sp>
      <p:grpSp>
        <p:nvGrpSpPr>
          <p:cNvPr id="16" name="Gruppo 15">
            <a:extLst>
              <a:ext uri="{FF2B5EF4-FFF2-40B4-BE49-F238E27FC236}">
                <a16:creationId xmlns:a16="http://schemas.microsoft.com/office/drawing/2014/main" id="{5C40FB61-C382-3849-FD04-E42762A05BBC}"/>
              </a:ext>
            </a:extLst>
          </p:cNvPr>
          <p:cNvGrpSpPr/>
          <p:nvPr/>
        </p:nvGrpSpPr>
        <p:grpSpPr>
          <a:xfrm>
            <a:off x="242287" y="751809"/>
            <a:ext cx="2847755" cy="3571336"/>
            <a:chOff x="765051" y="519241"/>
            <a:chExt cx="5115048" cy="5985419"/>
          </a:xfrm>
        </p:grpSpPr>
        <p:pic>
          <p:nvPicPr>
            <p:cNvPr id="17" name="Picture 5">
              <a:extLst>
                <a:ext uri="{FF2B5EF4-FFF2-40B4-BE49-F238E27FC236}">
                  <a16:creationId xmlns:a16="http://schemas.microsoft.com/office/drawing/2014/main" id="{2983CFE4-0801-439A-C44D-765C14E8DB90}"/>
                </a:ext>
              </a:extLst>
            </p:cNvPr>
            <p:cNvPicPr>
              <a:picLocks noChangeAspect="1"/>
            </p:cNvPicPr>
            <p:nvPr/>
          </p:nvPicPr>
          <p:blipFill>
            <a:blip r:embed="rId7"/>
            <a:srcRect l="9849"/>
            <a:stretch>
              <a:fillRect/>
            </a:stretch>
          </p:blipFill>
          <p:spPr>
            <a:xfrm>
              <a:off x="765051" y="519241"/>
              <a:ext cx="5115048" cy="5985419"/>
            </a:xfrm>
            <a:prstGeom prst="rect">
              <a:avLst/>
            </a:prstGeom>
          </p:spPr>
        </p:pic>
        <p:sp>
          <p:nvSpPr>
            <p:cNvPr id="18" name="TextBox 6">
              <a:extLst>
                <a:ext uri="{FF2B5EF4-FFF2-40B4-BE49-F238E27FC236}">
                  <a16:creationId xmlns:a16="http://schemas.microsoft.com/office/drawing/2014/main" id="{96866EE7-4213-0DE1-4E5E-186078E4CE92}"/>
                </a:ext>
              </a:extLst>
            </p:cNvPr>
            <p:cNvSpPr txBox="1"/>
            <p:nvPr/>
          </p:nvSpPr>
          <p:spPr>
            <a:xfrm>
              <a:off x="987580" y="911225"/>
              <a:ext cx="2523191" cy="800219"/>
            </a:xfrm>
            <a:prstGeom prst="rect">
              <a:avLst/>
            </a:prstGeom>
            <a:noFill/>
          </p:spPr>
          <p:txBody>
            <a:bodyPr wrap="none" rtlCol="0">
              <a:spAutoFit/>
            </a:bodyPr>
            <a:lstStyle/>
            <a:p>
              <a:r>
                <a:rPr lang="en-GB" sz="2300" b="1" dirty="0">
                  <a:solidFill>
                    <a:srgbClr val="69EB4F"/>
                  </a:solidFill>
                  <a:latin typeface="Arial" panose="020B0604020202020204"/>
                </a:rPr>
                <a:t>HFGC </a:t>
              </a:r>
            </a:p>
            <a:p>
              <a:r>
                <a:rPr lang="en-GB" sz="2300" b="1" dirty="0">
                  <a:solidFill>
                    <a:srgbClr val="69EB4F"/>
                  </a:solidFill>
                  <a:latin typeface="Arial" panose="020B0604020202020204"/>
                </a:rPr>
                <a:t>LH14W (2011-23)</a:t>
              </a:r>
            </a:p>
          </p:txBody>
        </p:sp>
        <p:sp>
          <p:nvSpPr>
            <p:cNvPr id="19" name="TextBox 9">
              <a:extLst>
                <a:ext uri="{FF2B5EF4-FFF2-40B4-BE49-F238E27FC236}">
                  <a16:creationId xmlns:a16="http://schemas.microsoft.com/office/drawing/2014/main" id="{2286D84E-96AB-2120-1B47-20E1E8523744}"/>
                </a:ext>
              </a:extLst>
            </p:cNvPr>
            <p:cNvSpPr txBox="1"/>
            <p:nvPr/>
          </p:nvSpPr>
          <p:spPr>
            <a:xfrm>
              <a:off x="1929859" y="2328015"/>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852</a:t>
              </a:r>
            </a:p>
          </p:txBody>
        </p:sp>
        <p:sp>
          <p:nvSpPr>
            <p:cNvPr id="20" name="TextBox 10">
              <a:extLst>
                <a:ext uri="{FF2B5EF4-FFF2-40B4-BE49-F238E27FC236}">
                  <a16:creationId xmlns:a16="http://schemas.microsoft.com/office/drawing/2014/main" id="{07A039D6-E906-620A-095E-A6590360082E}"/>
                </a:ext>
              </a:extLst>
            </p:cNvPr>
            <p:cNvSpPr txBox="1"/>
            <p:nvPr/>
          </p:nvSpPr>
          <p:spPr>
            <a:xfrm>
              <a:off x="1929859" y="297447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853</a:t>
              </a:r>
            </a:p>
          </p:txBody>
        </p:sp>
        <p:sp>
          <p:nvSpPr>
            <p:cNvPr id="21" name="TextBox 11">
              <a:extLst>
                <a:ext uri="{FF2B5EF4-FFF2-40B4-BE49-F238E27FC236}">
                  <a16:creationId xmlns:a16="http://schemas.microsoft.com/office/drawing/2014/main" id="{AFDAFD51-7EB5-6998-4073-CDFA204B05BE}"/>
                </a:ext>
              </a:extLst>
            </p:cNvPr>
            <p:cNvSpPr txBox="1"/>
            <p:nvPr/>
          </p:nvSpPr>
          <p:spPr>
            <a:xfrm>
              <a:off x="1934848" y="36377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854</a:t>
              </a:r>
            </a:p>
          </p:txBody>
        </p:sp>
        <p:sp>
          <p:nvSpPr>
            <p:cNvPr id="22" name="TextBox 12">
              <a:extLst>
                <a:ext uri="{FF2B5EF4-FFF2-40B4-BE49-F238E27FC236}">
                  <a16:creationId xmlns:a16="http://schemas.microsoft.com/office/drawing/2014/main" id="{A7706BC5-2658-CE72-C03E-C0A2E5CEB81F}"/>
                </a:ext>
              </a:extLst>
            </p:cNvPr>
            <p:cNvSpPr txBox="1"/>
            <p:nvPr/>
          </p:nvSpPr>
          <p:spPr>
            <a:xfrm>
              <a:off x="2410565" y="431685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855</a:t>
              </a:r>
            </a:p>
          </p:txBody>
        </p:sp>
        <p:sp>
          <p:nvSpPr>
            <p:cNvPr id="23" name="TextBox 13">
              <a:extLst>
                <a:ext uri="{FF2B5EF4-FFF2-40B4-BE49-F238E27FC236}">
                  <a16:creationId xmlns:a16="http://schemas.microsoft.com/office/drawing/2014/main" id="{50BB5768-103A-1E42-1926-7246D6BA43A5}"/>
                </a:ext>
              </a:extLst>
            </p:cNvPr>
            <p:cNvSpPr txBox="1"/>
            <p:nvPr/>
          </p:nvSpPr>
          <p:spPr>
            <a:xfrm>
              <a:off x="2389948" y="4971150"/>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856</a:t>
              </a:r>
            </a:p>
          </p:txBody>
        </p:sp>
        <p:sp>
          <p:nvSpPr>
            <p:cNvPr id="24" name="TextBox 14">
              <a:extLst>
                <a:ext uri="{FF2B5EF4-FFF2-40B4-BE49-F238E27FC236}">
                  <a16:creationId xmlns:a16="http://schemas.microsoft.com/office/drawing/2014/main" id="{599F0E12-F526-3D0A-AC6A-98558B104E0E}"/>
                </a:ext>
              </a:extLst>
            </p:cNvPr>
            <p:cNvSpPr txBox="1"/>
            <p:nvPr/>
          </p:nvSpPr>
          <p:spPr>
            <a:xfrm>
              <a:off x="934294" y="42029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858</a:t>
              </a:r>
            </a:p>
          </p:txBody>
        </p:sp>
        <p:sp>
          <p:nvSpPr>
            <p:cNvPr id="25" name="TextBox 15">
              <a:extLst>
                <a:ext uri="{FF2B5EF4-FFF2-40B4-BE49-F238E27FC236}">
                  <a16:creationId xmlns:a16="http://schemas.microsoft.com/office/drawing/2014/main" id="{2B3A4C7D-0AFE-9282-CB30-C48AEA2529F6}"/>
                </a:ext>
              </a:extLst>
            </p:cNvPr>
            <p:cNvSpPr txBox="1"/>
            <p:nvPr/>
          </p:nvSpPr>
          <p:spPr>
            <a:xfrm>
              <a:off x="1279169" y="40644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859</a:t>
              </a:r>
            </a:p>
          </p:txBody>
        </p:sp>
        <p:sp>
          <p:nvSpPr>
            <p:cNvPr id="26" name="TextBox 16">
              <a:extLst>
                <a:ext uri="{FF2B5EF4-FFF2-40B4-BE49-F238E27FC236}">
                  <a16:creationId xmlns:a16="http://schemas.microsoft.com/office/drawing/2014/main" id="{A8DE9F37-5CC5-2002-E1E1-8E2542503BEA}"/>
                </a:ext>
              </a:extLst>
            </p:cNvPr>
            <p:cNvSpPr txBox="1"/>
            <p:nvPr/>
          </p:nvSpPr>
          <p:spPr>
            <a:xfrm>
              <a:off x="1624044" y="4479947"/>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860</a:t>
              </a:r>
            </a:p>
          </p:txBody>
        </p:sp>
        <p:sp>
          <p:nvSpPr>
            <p:cNvPr id="27" name="TextBox 17">
              <a:extLst>
                <a:ext uri="{FF2B5EF4-FFF2-40B4-BE49-F238E27FC236}">
                  <a16:creationId xmlns:a16="http://schemas.microsoft.com/office/drawing/2014/main" id="{2D078620-59EB-61E0-9D2F-585B5B1C7744}"/>
                </a:ext>
              </a:extLst>
            </p:cNvPr>
            <p:cNvSpPr txBox="1"/>
            <p:nvPr/>
          </p:nvSpPr>
          <p:spPr>
            <a:xfrm>
              <a:off x="1908274" y="413369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861</a:t>
              </a:r>
            </a:p>
          </p:txBody>
        </p:sp>
        <p:sp>
          <p:nvSpPr>
            <p:cNvPr id="28" name="TextBox 18">
              <a:extLst>
                <a:ext uri="{FF2B5EF4-FFF2-40B4-BE49-F238E27FC236}">
                  <a16:creationId xmlns:a16="http://schemas.microsoft.com/office/drawing/2014/main" id="{E7EE1EB8-F4FE-C952-CC43-950852CDA763}"/>
                </a:ext>
              </a:extLst>
            </p:cNvPr>
            <p:cNvSpPr txBox="1"/>
            <p:nvPr/>
          </p:nvSpPr>
          <p:spPr>
            <a:xfrm>
              <a:off x="3920926" y="3834814"/>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864</a:t>
              </a:r>
            </a:p>
          </p:txBody>
        </p:sp>
        <p:sp>
          <p:nvSpPr>
            <p:cNvPr id="29" name="TextBox 19">
              <a:extLst>
                <a:ext uri="{FF2B5EF4-FFF2-40B4-BE49-F238E27FC236}">
                  <a16:creationId xmlns:a16="http://schemas.microsoft.com/office/drawing/2014/main" id="{2EF2B21E-9E18-519B-1B50-7C72BB2B1F57}"/>
                </a:ext>
              </a:extLst>
            </p:cNvPr>
            <p:cNvSpPr txBox="1"/>
            <p:nvPr/>
          </p:nvSpPr>
          <p:spPr>
            <a:xfrm>
              <a:off x="3247438" y="3848242"/>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865</a:t>
              </a:r>
            </a:p>
          </p:txBody>
        </p:sp>
        <p:sp>
          <p:nvSpPr>
            <p:cNvPr id="30" name="TextBox 20">
              <a:extLst>
                <a:ext uri="{FF2B5EF4-FFF2-40B4-BE49-F238E27FC236}">
                  <a16:creationId xmlns:a16="http://schemas.microsoft.com/office/drawing/2014/main" id="{380532C1-6AA1-0B88-1979-C1C2F9FD73CF}"/>
                </a:ext>
              </a:extLst>
            </p:cNvPr>
            <p:cNvSpPr txBox="1"/>
            <p:nvPr/>
          </p:nvSpPr>
          <p:spPr>
            <a:xfrm>
              <a:off x="2682791" y="38482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866</a:t>
              </a:r>
            </a:p>
          </p:txBody>
        </p:sp>
        <p:sp>
          <p:nvSpPr>
            <p:cNvPr id="31" name="TextBox 21">
              <a:extLst>
                <a:ext uri="{FF2B5EF4-FFF2-40B4-BE49-F238E27FC236}">
                  <a16:creationId xmlns:a16="http://schemas.microsoft.com/office/drawing/2014/main" id="{906A0B8C-C759-0E9B-9281-D0CA87548DDB}"/>
                </a:ext>
              </a:extLst>
            </p:cNvPr>
            <p:cNvSpPr txBox="1"/>
            <p:nvPr/>
          </p:nvSpPr>
          <p:spPr>
            <a:xfrm>
              <a:off x="4594414" y="384824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867</a:t>
              </a:r>
            </a:p>
          </p:txBody>
        </p:sp>
        <p:sp>
          <p:nvSpPr>
            <p:cNvPr id="32" name="TextBox 29">
              <a:extLst>
                <a:ext uri="{FF2B5EF4-FFF2-40B4-BE49-F238E27FC236}">
                  <a16:creationId xmlns:a16="http://schemas.microsoft.com/office/drawing/2014/main" id="{883BEADB-D4C3-9B9C-01DB-B198324BCCD9}"/>
                </a:ext>
              </a:extLst>
            </p:cNvPr>
            <p:cNvSpPr txBox="1"/>
            <p:nvPr/>
          </p:nvSpPr>
          <p:spPr>
            <a:xfrm>
              <a:off x="3208465" y="260501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63</a:t>
              </a:r>
            </a:p>
          </p:txBody>
        </p:sp>
        <p:sp>
          <p:nvSpPr>
            <p:cNvPr id="33" name="TextBox 30">
              <a:extLst>
                <a:ext uri="{FF2B5EF4-FFF2-40B4-BE49-F238E27FC236}">
                  <a16:creationId xmlns:a16="http://schemas.microsoft.com/office/drawing/2014/main" id="{A447C5C6-E8ED-6DBE-5FFF-B47BF42E5C25}"/>
                </a:ext>
              </a:extLst>
            </p:cNvPr>
            <p:cNvSpPr txBox="1"/>
            <p:nvPr/>
          </p:nvSpPr>
          <p:spPr>
            <a:xfrm>
              <a:off x="3159634" y="441930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62</a:t>
              </a:r>
            </a:p>
          </p:txBody>
        </p:sp>
        <p:sp>
          <p:nvSpPr>
            <p:cNvPr id="34" name="TextBox 31">
              <a:extLst>
                <a:ext uri="{FF2B5EF4-FFF2-40B4-BE49-F238E27FC236}">
                  <a16:creationId xmlns:a16="http://schemas.microsoft.com/office/drawing/2014/main" id="{80FC221F-7B42-47E9-9321-C476CF648697}"/>
                </a:ext>
              </a:extLst>
            </p:cNvPr>
            <p:cNvSpPr txBox="1"/>
            <p:nvPr/>
          </p:nvSpPr>
          <p:spPr>
            <a:xfrm>
              <a:off x="1081424" y="5425219"/>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61</a:t>
              </a:r>
            </a:p>
          </p:txBody>
        </p:sp>
        <p:sp>
          <p:nvSpPr>
            <p:cNvPr id="35" name="TextBox 32">
              <a:extLst>
                <a:ext uri="{FF2B5EF4-FFF2-40B4-BE49-F238E27FC236}">
                  <a16:creationId xmlns:a16="http://schemas.microsoft.com/office/drawing/2014/main" id="{6FA30741-A571-DBD6-D986-2A024C955DE1}"/>
                </a:ext>
              </a:extLst>
            </p:cNvPr>
            <p:cNvSpPr txBox="1"/>
            <p:nvPr/>
          </p:nvSpPr>
          <p:spPr>
            <a:xfrm>
              <a:off x="3112590" y="536457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60</a:t>
              </a:r>
            </a:p>
          </p:txBody>
        </p:sp>
        <p:sp>
          <p:nvSpPr>
            <p:cNvPr id="36" name="TextBox 33">
              <a:extLst>
                <a:ext uri="{FF2B5EF4-FFF2-40B4-BE49-F238E27FC236}">
                  <a16:creationId xmlns:a16="http://schemas.microsoft.com/office/drawing/2014/main" id="{3998C1E3-A3C2-4900-D5B2-683E280560BF}"/>
                </a:ext>
              </a:extLst>
            </p:cNvPr>
            <p:cNvSpPr txBox="1"/>
            <p:nvPr/>
          </p:nvSpPr>
          <p:spPr>
            <a:xfrm>
              <a:off x="4459602" y="542522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59</a:t>
              </a:r>
            </a:p>
          </p:txBody>
        </p:sp>
      </p:grpSp>
      <p:sp>
        <p:nvSpPr>
          <p:cNvPr id="49" name="CasellaDiTesto 48">
            <a:extLst>
              <a:ext uri="{FF2B5EF4-FFF2-40B4-BE49-F238E27FC236}">
                <a16:creationId xmlns:a16="http://schemas.microsoft.com/office/drawing/2014/main" id="{77A4E8FA-3344-655C-838F-1FBD1094ABBE}"/>
              </a:ext>
            </a:extLst>
          </p:cNvPr>
          <p:cNvSpPr txBox="1"/>
          <p:nvPr/>
        </p:nvSpPr>
        <p:spPr>
          <a:xfrm>
            <a:off x="2704929" y="4196861"/>
            <a:ext cx="550151" cy="523220"/>
          </a:xfrm>
          <a:prstGeom prst="rect">
            <a:avLst/>
          </a:prstGeom>
          <a:noFill/>
        </p:spPr>
        <p:txBody>
          <a:bodyPr wrap="none" rtlCol="0">
            <a:spAutoFit/>
          </a:bodyPr>
          <a:lstStyle/>
          <a:p>
            <a:pPr algn="l"/>
            <a:r>
              <a:rPr lang="it-IT" sz="2800" b="1" dirty="0"/>
              <a:t>61</a:t>
            </a:r>
          </a:p>
        </p:txBody>
      </p:sp>
      <p:sp>
        <p:nvSpPr>
          <p:cNvPr id="50" name="CasellaDiTesto 49">
            <a:extLst>
              <a:ext uri="{FF2B5EF4-FFF2-40B4-BE49-F238E27FC236}">
                <a16:creationId xmlns:a16="http://schemas.microsoft.com/office/drawing/2014/main" id="{12486FE8-18DA-C77B-BB32-1CE1D6F5FCA8}"/>
              </a:ext>
            </a:extLst>
          </p:cNvPr>
          <p:cNvSpPr txBox="1"/>
          <p:nvPr/>
        </p:nvSpPr>
        <p:spPr>
          <a:xfrm>
            <a:off x="5871225" y="4196861"/>
            <a:ext cx="550151" cy="523220"/>
          </a:xfrm>
          <a:prstGeom prst="rect">
            <a:avLst/>
          </a:prstGeom>
          <a:noFill/>
        </p:spPr>
        <p:txBody>
          <a:bodyPr wrap="none" rtlCol="0">
            <a:spAutoFit/>
          </a:bodyPr>
          <a:lstStyle/>
          <a:p>
            <a:pPr algn="l"/>
            <a:r>
              <a:rPr lang="it-IT" sz="2800" b="1" dirty="0"/>
              <a:t>60</a:t>
            </a:r>
          </a:p>
        </p:txBody>
      </p:sp>
      <p:sp>
        <p:nvSpPr>
          <p:cNvPr id="51" name="CasellaDiTesto 50">
            <a:extLst>
              <a:ext uri="{FF2B5EF4-FFF2-40B4-BE49-F238E27FC236}">
                <a16:creationId xmlns:a16="http://schemas.microsoft.com/office/drawing/2014/main" id="{09AAB63E-E582-193B-06D7-2A05F8F697ED}"/>
              </a:ext>
            </a:extLst>
          </p:cNvPr>
          <p:cNvSpPr txBox="1"/>
          <p:nvPr/>
        </p:nvSpPr>
        <p:spPr>
          <a:xfrm>
            <a:off x="9249134" y="4196861"/>
            <a:ext cx="550151" cy="523220"/>
          </a:xfrm>
          <a:prstGeom prst="rect">
            <a:avLst/>
          </a:prstGeom>
          <a:noFill/>
        </p:spPr>
        <p:txBody>
          <a:bodyPr wrap="none" rtlCol="0">
            <a:spAutoFit/>
          </a:bodyPr>
          <a:lstStyle/>
          <a:p>
            <a:pPr algn="l"/>
            <a:r>
              <a:rPr lang="it-IT" sz="2800" b="1" dirty="0"/>
              <a:t>59</a:t>
            </a:r>
          </a:p>
        </p:txBody>
      </p:sp>
      <p:sp>
        <p:nvSpPr>
          <p:cNvPr id="52" name="CasellaDiTesto 51">
            <a:extLst>
              <a:ext uri="{FF2B5EF4-FFF2-40B4-BE49-F238E27FC236}">
                <a16:creationId xmlns:a16="http://schemas.microsoft.com/office/drawing/2014/main" id="{793F4E81-3C09-4ABB-15EB-B082FD6BBC86}"/>
              </a:ext>
            </a:extLst>
          </p:cNvPr>
          <p:cNvSpPr txBox="1"/>
          <p:nvPr/>
        </p:nvSpPr>
        <p:spPr>
          <a:xfrm>
            <a:off x="4728670" y="1259970"/>
            <a:ext cx="550151" cy="523220"/>
          </a:xfrm>
          <a:prstGeom prst="rect">
            <a:avLst/>
          </a:prstGeom>
          <a:noFill/>
        </p:spPr>
        <p:txBody>
          <a:bodyPr wrap="none" rtlCol="0">
            <a:spAutoFit/>
          </a:bodyPr>
          <a:lstStyle/>
          <a:p>
            <a:pPr algn="l"/>
            <a:r>
              <a:rPr lang="it-IT" sz="2800" b="1" dirty="0"/>
              <a:t>62</a:t>
            </a:r>
          </a:p>
        </p:txBody>
      </p:sp>
      <p:sp>
        <p:nvSpPr>
          <p:cNvPr id="53" name="CasellaDiTesto 52">
            <a:extLst>
              <a:ext uri="{FF2B5EF4-FFF2-40B4-BE49-F238E27FC236}">
                <a16:creationId xmlns:a16="http://schemas.microsoft.com/office/drawing/2014/main" id="{FA7F816D-880D-8C2C-F4F1-4ACF24495AA0}"/>
              </a:ext>
            </a:extLst>
          </p:cNvPr>
          <p:cNvSpPr txBox="1"/>
          <p:nvPr/>
        </p:nvSpPr>
        <p:spPr>
          <a:xfrm>
            <a:off x="8636148" y="1201554"/>
            <a:ext cx="550151" cy="523220"/>
          </a:xfrm>
          <a:prstGeom prst="rect">
            <a:avLst/>
          </a:prstGeom>
          <a:noFill/>
        </p:spPr>
        <p:txBody>
          <a:bodyPr wrap="none" rtlCol="0">
            <a:spAutoFit/>
          </a:bodyPr>
          <a:lstStyle/>
          <a:p>
            <a:pPr algn="l"/>
            <a:r>
              <a:rPr lang="it-IT" sz="2800" b="1" dirty="0"/>
              <a:t>63</a:t>
            </a:r>
          </a:p>
        </p:txBody>
      </p:sp>
    </p:spTree>
    <p:extLst>
      <p:ext uri="{BB962C8B-B14F-4D97-AF65-F5344CB8AC3E}">
        <p14:creationId xmlns:p14="http://schemas.microsoft.com/office/powerpoint/2010/main" val="2473582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30B25-553C-1D37-9744-F01EE4E9CB08}"/>
            </a:ext>
          </a:extLst>
        </p:cNvPr>
        <p:cNvGrpSpPr/>
        <p:nvPr/>
      </p:nvGrpSpPr>
      <p:grpSpPr>
        <a:xfrm>
          <a:off x="0" y="0"/>
          <a:ext cx="0" cy="0"/>
          <a:chOff x="0" y="0"/>
          <a:chExt cx="0" cy="0"/>
        </a:xfrm>
      </p:grpSpPr>
      <p:pic>
        <p:nvPicPr>
          <p:cNvPr id="47" name="Immagine 46">
            <a:extLst>
              <a:ext uri="{FF2B5EF4-FFF2-40B4-BE49-F238E27FC236}">
                <a16:creationId xmlns:a16="http://schemas.microsoft.com/office/drawing/2014/main" id="{748EC92C-2570-D849-D39D-AFCABDCE3006}"/>
              </a:ext>
            </a:extLst>
          </p:cNvPr>
          <p:cNvPicPr>
            <a:picLocks noChangeAspect="1"/>
          </p:cNvPicPr>
          <p:nvPr/>
        </p:nvPicPr>
        <p:blipFill>
          <a:blip r:embed="rId2"/>
          <a:stretch>
            <a:fillRect/>
          </a:stretch>
        </p:blipFill>
        <p:spPr>
          <a:xfrm>
            <a:off x="7945315" y="1078004"/>
            <a:ext cx="3600000" cy="2700000"/>
          </a:xfrm>
          <a:prstGeom prst="rect">
            <a:avLst/>
          </a:prstGeom>
        </p:spPr>
      </p:pic>
      <p:pic>
        <p:nvPicPr>
          <p:cNvPr id="45" name="Immagine 44">
            <a:extLst>
              <a:ext uri="{FF2B5EF4-FFF2-40B4-BE49-F238E27FC236}">
                <a16:creationId xmlns:a16="http://schemas.microsoft.com/office/drawing/2014/main" id="{ED5B564B-A80F-9984-5916-0B9323A250C6}"/>
              </a:ext>
            </a:extLst>
          </p:cNvPr>
          <p:cNvPicPr>
            <a:picLocks noChangeAspect="1"/>
          </p:cNvPicPr>
          <p:nvPr/>
        </p:nvPicPr>
        <p:blipFill>
          <a:blip r:embed="rId3"/>
          <a:stretch>
            <a:fillRect/>
          </a:stretch>
        </p:blipFill>
        <p:spPr>
          <a:xfrm>
            <a:off x="4248887" y="1094380"/>
            <a:ext cx="3600000" cy="2700000"/>
          </a:xfrm>
          <a:prstGeom prst="rect">
            <a:avLst/>
          </a:prstGeom>
        </p:spPr>
      </p:pic>
      <p:pic>
        <p:nvPicPr>
          <p:cNvPr id="41" name="Immagine 40">
            <a:extLst>
              <a:ext uri="{FF2B5EF4-FFF2-40B4-BE49-F238E27FC236}">
                <a16:creationId xmlns:a16="http://schemas.microsoft.com/office/drawing/2014/main" id="{B5E6E7A5-3EFE-DB84-E769-619E2C01C9CE}"/>
              </a:ext>
            </a:extLst>
          </p:cNvPr>
          <p:cNvPicPr>
            <a:picLocks noChangeAspect="1"/>
          </p:cNvPicPr>
          <p:nvPr/>
        </p:nvPicPr>
        <p:blipFill>
          <a:blip r:embed="rId4"/>
          <a:stretch>
            <a:fillRect/>
          </a:stretch>
        </p:blipFill>
        <p:spPr>
          <a:xfrm>
            <a:off x="2159078" y="3888115"/>
            <a:ext cx="3600000" cy="2700000"/>
          </a:xfrm>
          <a:prstGeom prst="rect">
            <a:avLst/>
          </a:prstGeom>
        </p:spPr>
      </p:pic>
      <p:pic>
        <p:nvPicPr>
          <p:cNvPr id="37" name="Immagine 36">
            <a:extLst>
              <a:ext uri="{FF2B5EF4-FFF2-40B4-BE49-F238E27FC236}">
                <a16:creationId xmlns:a16="http://schemas.microsoft.com/office/drawing/2014/main" id="{CDD53A0D-82AE-9EFF-4BDD-C03C9B1585DA}"/>
              </a:ext>
            </a:extLst>
          </p:cNvPr>
          <p:cNvPicPr>
            <a:picLocks noChangeAspect="1"/>
          </p:cNvPicPr>
          <p:nvPr/>
        </p:nvPicPr>
        <p:blipFill>
          <a:blip r:embed="rId5"/>
          <a:stretch>
            <a:fillRect/>
          </a:stretch>
        </p:blipFill>
        <p:spPr>
          <a:xfrm>
            <a:off x="5384979" y="3890037"/>
            <a:ext cx="3600000" cy="2700000"/>
          </a:xfrm>
          <a:prstGeom prst="rect">
            <a:avLst/>
          </a:prstGeom>
        </p:spPr>
      </p:pic>
      <p:pic>
        <p:nvPicPr>
          <p:cNvPr id="7" name="Immagine 6">
            <a:extLst>
              <a:ext uri="{FF2B5EF4-FFF2-40B4-BE49-F238E27FC236}">
                <a16:creationId xmlns:a16="http://schemas.microsoft.com/office/drawing/2014/main" id="{9120F5F9-1E7F-AFB6-E488-EC57730AA249}"/>
              </a:ext>
            </a:extLst>
          </p:cNvPr>
          <p:cNvPicPr>
            <a:picLocks noChangeAspect="1"/>
          </p:cNvPicPr>
          <p:nvPr/>
        </p:nvPicPr>
        <p:blipFill>
          <a:blip r:embed="rId6"/>
          <a:stretch>
            <a:fillRect/>
          </a:stretch>
        </p:blipFill>
        <p:spPr>
          <a:xfrm>
            <a:off x="8737709" y="3890037"/>
            <a:ext cx="3600000" cy="2700000"/>
          </a:xfrm>
          <a:prstGeom prst="rect">
            <a:avLst/>
          </a:prstGeom>
        </p:spPr>
      </p:pic>
      <p:sp>
        <p:nvSpPr>
          <p:cNvPr id="4" name="Slide Number Placeholder 3">
            <a:extLst>
              <a:ext uri="{FF2B5EF4-FFF2-40B4-BE49-F238E27FC236}">
                <a16:creationId xmlns:a16="http://schemas.microsoft.com/office/drawing/2014/main" id="{3A8A1D9A-D7E6-2C42-9252-046216255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ECEE6150-17DB-7126-22C7-6B0E56078DA7}"/>
              </a:ext>
            </a:extLst>
          </p:cNvPr>
          <p:cNvSpPr txBox="1">
            <a:spLocks/>
          </p:cNvSpPr>
          <p:nvPr/>
        </p:nvSpPr>
        <p:spPr>
          <a:xfrm>
            <a:off x="330075" y="751809"/>
            <a:ext cx="11531849" cy="5688632"/>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2CD5B9FF-C226-0C84-D9ED-CEA8B63CAB1B}"/>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CE2F739B-1E46-D4F5-5B74-84106897A72B}"/>
              </a:ext>
            </a:extLst>
          </p:cNvPr>
          <p:cNvSpPr>
            <a:spLocks noGrp="1"/>
          </p:cNvSpPr>
          <p:nvPr>
            <p:ph type="title"/>
          </p:nvPr>
        </p:nvSpPr>
        <p:spPr>
          <a:xfrm>
            <a:off x="983432" y="192515"/>
            <a:ext cx="9451776" cy="457200"/>
          </a:xfrm>
        </p:spPr>
        <p:txBody>
          <a:bodyPr/>
          <a:lstStyle/>
          <a:p>
            <a:r>
              <a:rPr lang="it-IT" dirty="0" err="1"/>
              <a:t>Results</a:t>
            </a:r>
            <a:r>
              <a:rPr lang="it-IT" dirty="0"/>
              <a:t> for points 59-60-62-63 (HFGC LH14W): </a:t>
            </a:r>
            <a:r>
              <a:rPr lang="it-IT" dirty="0" err="1"/>
              <a:t>intensity</a:t>
            </a:r>
            <a:r>
              <a:rPr lang="it-IT" dirty="0"/>
              <a:t> ratio </a:t>
            </a:r>
          </a:p>
        </p:txBody>
      </p:sp>
      <p:grpSp>
        <p:nvGrpSpPr>
          <p:cNvPr id="16" name="Gruppo 15">
            <a:extLst>
              <a:ext uri="{FF2B5EF4-FFF2-40B4-BE49-F238E27FC236}">
                <a16:creationId xmlns:a16="http://schemas.microsoft.com/office/drawing/2014/main" id="{1DE8FAC0-D004-C7EF-A56A-D62CE2B0EDF9}"/>
              </a:ext>
            </a:extLst>
          </p:cNvPr>
          <p:cNvGrpSpPr/>
          <p:nvPr/>
        </p:nvGrpSpPr>
        <p:grpSpPr>
          <a:xfrm>
            <a:off x="242287" y="751809"/>
            <a:ext cx="2847755" cy="3571336"/>
            <a:chOff x="765051" y="519241"/>
            <a:chExt cx="5115048" cy="5985419"/>
          </a:xfrm>
        </p:grpSpPr>
        <p:pic>
          <p:nvPicPr>
            <p:cNvPr id="17" name="Picture 5">
              <a:extLst>
                <a:ext uri="{FF2B5EF4-FFF2-40B4-BE49-F238E27FC236}">
                  <a16:creationId xmlns:a16="http://schemas.microsoft.com/office/drawing/2014/main" id="{A44A3C78-E9A9-7675-FB3B-859946AAD233}"/>
                </a:ext>
              </a:extLst>
            </p:cNvPr>
            <p:cNvPicPr>
              <a:picLocks noChangeAspect="1"/>
            </p:cNvPicPr>
            <p:nvPr/>
          </p:nvPicPr>
          <p:blipFill>
            <a:blip r:embed="rId7"/>
            <a:srcRect l="9849"/>
            <a:stretch>
              <a:fillRect/>
            </a:stretch>
          </p:blipFill>
          <p:spPr>
            <a:xfrm>
              <a:off x="765051" y="519241"/>
              <a:ext cx="5115048" cy="5985419"/>
            </a:xfrm>
            <a:prstGeom prst="rect">
              <a:avLst/>
            </a:prstGeom>
          </p:spPr>
        </p:pic>
        <p:sp>
          <p:nvSpPr>
            <p:cNvPr id="18" name="TextBox 6">
              <a:extLst>
                <a:ext uri="{FF2B5EF4-FFF2-40B4-BE49-F238E27FC236}">
                  <a16:creationId xmlns:a16="http://schemas.microsoft.com/office/drawing/2014/main" id="{9427B870-D3E2-56E0-5991-2A04B97C8588}"/>
                </a:ext>
              </a:extLst>
            </p:cNvPr>
            <p:cNvSpPr txBox="1"/>
            <p:nvPr/>
          </p:nvSpPr>
          <p:spPr>
            <a:xfrm>
              <a:off x="987580" y="911225"/>
              <a:ext cx="2523191" cy="800219"/>
            </a:xfrm>
            <a:prstGeom prst="rect">
              <a:avLst/>
            </a:prstGeom>
            <a:noFill/>
          </p:spPr>
          <p:txBody>
            <a:bodyPr wrap="none" rtlCol="0">
              <a:spAutoFit/>
            </a:bodyPr>
            <a:lstStyle/>
            <a:p>
              <a:r>
                <a:rPr lang="en-GB" sz="2300" b="1" dirty="0">
                  <a:solidFill>
                    <a:srgbClr val="69EB4F"/>
                  </a:solidFill>
                  <a:latin typeface="Arial" panose="020B0604020202020204"/>
                </a:rPr>
                <a:t>HFGC </a:t>
              </a:r>
            </a:p>
            <a:p>
              <a:r>
                <a:rPr lang="en-GB" sz="2300" b="1" dirty="0">
                  <a:solidFill>
                    <a:srgbClr val="69EB4F"/>
                  </a:solidFill>
                  <a:latin typeface="Arial" panose="020B0604020202020204"/>
                </a:rPr>
                <a:t>LH14W (2011-23)</a:t>
              </a:r>
            </a:p>
          </p:txBody>
        </p:sp>
        <p:sp>
          <p:nvSpPr>
            <p:cNvPr id="19" name="TextBox 9">
              <a:extLst>
                <a:ext uri="{FF2B5EF4-FFF2-40B4-BE49-F238E27FC236}">
                  <a16:creationId xmlns:a16="http://schemas.microsoft.com/office/drawing/2014/main" id="{8B962D77-5BD9-1010-80B6-101577DABB01}"/>
                </a:ext>
              </a:extLst>
            </p:cNvPr>
            <p:cNvSpPr txBox="1"/>
            <p:nvPr/>
          </p:nvSpPr>
          <p:spPr>
            <a:xfrm>
              <a:off x="1929859" y="2328015"/>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852</a:t>
              </a:r>
            </a:p>
          </p:txBody>
        </p:sp>
        <p:sp>
          <p:nvSpPr>
            <p:cNvPr id="20" name="TextBox 10">
              <a:extLst>
                <a:ext uri="{FF2B5EF4-FFF2-40B4-BE49-F238E27FC236}">
                  <a16:creationId xmlns:a16="http://schemas.microsoft.com/office/drawing/2014/main" id="{C8F61184-FA1C-9825-D92F-B110EB67B56F}"/>
                </a:ext>
              </a:extLst>
            </p:cNvPr>
            <p:cNvSpPr txBox="1"/>
            <p:nvPr/>
          </p:nvSpPr>
          <p:spPr>
            <a:xfrm>
              <a:off x="1929859" y="297447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853</a:t>
              </a:r>
            </a:p>
          </p:txBody>
        </p:sp>
        <p:sp>
          <p:nvSpPr>
            <p:cNvPr id="21" name="TextBox 11">
              <a:extLst>
                <a:ext uri="{FF2B5EF4-FFF2-40B4-BE49-F238E27FC236}">
                  <a16:creationId xmlns:a16="http://schemas.microsoft.com/office/drawing/2014/main" id="{B0EE8FE7-90B8-EEEC-A306-69C9A953C02B}"/>
                </a:ext>
              </a:extLst>
            </p:cNvPr>
            <p:cNvSpPr txBox="1"/>
            <p:nvPr/>
          </p:nvSpPr>
          <p:spPr>
            <a:xfrm>
              <a:off x="1934848" y="36377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854</a:t>
              </a:r>
            </a:p>
          </p:txBody>
        </p:sp>
        <p:sp>
          <p:nvSpPr>
            <p:cNvPr id="22" name="TextBox 12">
              <a:extLst>
                <a:ext uri="{FF2B5EF4-FFF2-40B4-BE49-F238E27FC236}">
                  <a16:creationId xmlns:a16="http://schemas.microsoft.com/office/drawing/2014/main" id="{655758BE-6ABE-7EF0-B6A1-F7682D791ADC}"/>
                </a:ext>
              </a:extLst>
            </p:cNvPr>
            <p:cNvSpPr txBox="1"/>
            <p:nvPr/>
          </p:nvSpPr>
          <p:spPr>
            <a:xfrm>
              <a:off x="2410565" y="431685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855</a:t>
              </a:r>
            </a:p>
          </p:txBody>
        </p:sp>
        <p:sp>
          <p:nvSpPr>
            <p:cNvPr id="23" name="TextBox 13">
              <a:extLst>
                <a:ext uri="{FF2B5EF4-FFF2-40B4-BE49-F238E27FC236}">
                  <a16:creationId xmlns:a16="http://schemas.microsoft.com/office/drawing/2014/main" id="{D9BCFEE1-EF0D-996B-F349-4A14C9498271}"/>
                </a:ext>
              </a:extLst>
            </p:cNvPr>
            <p:cNvSpPr txBox="1"/>
            <p:nvPr/>
          </p:nvSpPr>
          <p:spPr>
            <a:xfrm>
              <a:off x="2389948" y="4971150"/>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856</a:t>
              </a:r>
            </a:p>
          </p:txBody>
        </p:sp>
        <p:sp>
          <p:nvSpPr>
            <p:cNvPr id="24" name="TextBox 14">
              <a:extLst>
                <a:ext uri="{FF2B5EF4-FFF2-40B4-BE49-F238E27FC236}">
                  <a16:creationId xmlns:a16="http://schemas.microsoft.com/office/drawing/2014/main" id="{ADA1FD01-434E-24B4-AF5E-01265D06998D}"/>
                </a:ext>
              </a:extLst>
            </p:cNvPr>
            <p:cNvSpPr txBox="1"/>
            <p:nvPr/>
          </p:nvSpPr>
          <p:spPr>
            <a:xfrm>
              <a:off x="934294" y="42029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858</a:t>
              </a:r>
            </a:p>
          </p:txBody>
        </p:sp>
        <p:sp>
          <p:nvSpPr>
            <p:cNvPr id="25" name="TextBox 15">
              <a:extLst>
                <a:ext uri="{FF2B5EF4-FFF2-40B4-BE49-F238E27FC236}">
                  <a16:creationId xmlns:a16="http://schemas.microsoft.com/office/drawing/2014/main" id="{F9A7C053-7EC5-F04F-C7E2-C5A60F394A90}"/>
                </a:ext>
              </a:extLst>
            </p:cNvPr>
            <p:cNvSpPr txBox="1"/>
            <p:nvPr/>
          </p:nvSpPr>
          <p:spPr>
            <a:xfrm>
              <a:off x="1279169" y="40644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859</a:t>
              </a:r>
            </a:p>
          </p:txBody>
        </p:sp>
        <p:sp>
          <p:nvSpPr>
            <p:cNvPr id="26" name="TextBox 16">
              <a:extLst>
                <a:ext uri="{FF2B5EF4-FFF2-40B4-BE49-F238E27FC236}">
                  <a16:creationId xmlns:a16="http://schemas.microsoft.com/office/drawing/2014/main" id="{70D9B81B-5C7E-CE10-AE32-76FC11B9B521}"/>
                </a:ext>
              </a:extLst>
            </p:cNvPr>
            <p:cNvSpPr txBox="1"/>
            <p:nvPr/>
          </p:nvSpPr>
          <p:spPr>
            <a:xfrm>
              <a:off x="1624044" y="4479947"/>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860</a:t>
              </a:r>
            </a:p>
          </p:txBody>
        </p:sp>
        <p:sp>
          <p:nvSpPr>
            <p:cNvPr id="27" name="TextBox 17">
              <a:extLst>
                <a:ext uri="{FF2B5EF4-FFF2-40B4-BE49-F238E27FC236}">
                  <a16:creationId xmlns:a16="http://schemas.microsoft.com/office/drawing/2014/main" id="{0068C79D-6105-B355-E258-84096D36B420}"/>
                </a:ext>
              </a:extLst>
            </p:cNvPr>
            <p:cNvSpPr txBox="1"/>
            <p:nvPr/>
          </p:nvSpPr>
          <p:spPr>
            <a:xfrm>
              <a:off x="1908274" y="413369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861</a:t>
              </a:r>
            </a:p>
          </p:txBody>
        </p:sp>
        <p:sp>
          <p:nvSpPr>
            <p:cNvPr id="28" name="TextBox 18">
              <a:extLst>
                <a:ext uri="{FF2B5EF4-FFF2-40B4-BE49-F238E27FC236}">
                  <a16:creationId xmlns:a16="http://schemas.microsoft.com/office/drawing/2014/main" id="{00D00D31-AA69-A425-349E-B5920E4D504C}"/>
                </a:ext>
              </a:extLst>
            </p:cNvPr>
            <p:cNvSpPr txBox="1"/>
            <p:nvPr/>
          </p:nvSpPr>
          <p:spPr>
            <a:xfrm>
              <a:off x="3920926" y="3834814"/>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864</a:t>
              </a:r>
            </a:p>
          </p:txBody>
        </p:sp>
        <p:sp>
          <p:nvSpPr>
            <p:cNvPr id="29" name="TextBox 19">
              <a:extLst>
                <a:ext uri="{FF2B5EF4-FFF2-40B4-BE49-F238E27FC236}">
                  <a16:creationId xmlns:a16="http://schemas.microsoft.com/office/drawing/2014/main" id="{A97F4F54-1578-5BCE-230C-95C9EC2481A0}"/>
                </a:ext>
              </a:extLst>
            </p:cNvPr>
            <p:cNvSpPr txBox="1"/>
            <p:nvPr/>
          </p:nvSpPr>
          <p:spPr>
            <a:xfrm>
              <a:off x="3247438" y="3848242"/>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865</a:t>
              </a:r>
            </a:p>
          </p:txBody>
        </p:sp>
        <p:sp>
          <p:nvSpPr>
            <p:cNvPr id="30" name="TextBox 20">
              <a:extLst>
                <a:ext uri="{FF2B5EF4-FFF2-40B4-BE49-F238E27FC236}">
                  <a16:creationId xmlns:a16="http://schemas.microsoft.com/office/drawing/2014/main" id="{E2F854EE-DCB0-402A-686C-A0B49A2A6C19}"/>
                </a:ext>
              </a:extLst>
            </p:cNvPr>
            <p:cNvSpPr txBox="1"/>
            <p:nvPr/>
          </p:nvSpPr>
          <p:spPr>
            <a:xfrm>
              <a:off x="2682791" y="38482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866</a:t>
              </a:r>
            </a:p>
          </p:txBody>
        </p:sp>
        <p:sp>
          <p:nvSpPr>
            <p:cNvPr id="31" name="TextBox 21">
              <a:extLst>
                <a:ext uri="{FF2B5EF4-FFF2-40B4-BE49-F238E27FC236}">
                  <a16:creationId xmlns:a16="http://schemas.microsoft.com/office/drawing/2014/main" id="{0345DD91-A44F-6C10-C439-325B38BDF52F}"/>
                </a:ext>
              </a:extLst>
            </p:cNvPr>
            <p:cNvSpPr txBox="1"/>
            <p:nvPr/>
          </p:nvSpPr>
          <p:spPr>
            <a:xfrm>
              <a:off x="4594414" y="384824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867</a:t>
              </a:r>
            </a:p>
          </p:txBody>
        </p:sp>
        <p:sp>
          <p:nvSpPr>
            <p:cNvPr id="32" name="TextBox 29">
              <a:extLst>
                <a:ext uri="{FF2B5EF4-FFF2-40B4-BE49-F238E27FC236}">
                  <a16:creationId xmlns:a16="http://schemas.microsoft.com/office/drawing/2014/main" id="{15945585-4ECC-11E6-4FD3-C03D45CA7B3B}"/>
                </a:ext>
              </a:extLst>
            </p:cNvPr>
            <p:cNvSpPr txBox="1"/>
            <p:nvPr/>
          </p:nvSpPr>
          <p:spPr>
            <a:xfrm>
              <a:off x="3208465" y="260501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63</a:t>
              </a:r>
            </a:p>
          </p:txBody>
        </p:sp>
        <p:sp>
          <p:nvSpPr>
            <p:cNvPr id="33" name="TextBox 30">
              <a:extLst>
                <a:ext uri="{FF2B5EF4-FFF2-40B4-BE49-F238E27FC236}">
                  <a16:creationId xmlns:a16="http://schemas.microsoft.com/office/drawing/2014/main" id="{00963089-6A88-D8B3-B666-C60D35E3058F}"/>
                </a:ext>
              </a:extLst>
            </p:cNvPr>
            <p:cNvSpPr txBox="1"/>
            <p:nvPr/>
          </p:nvSpPr>
          <p:spPr>
            <a:xfrm>
              <a:off x="3159634" y="441930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62</a:t>
              </a:r>
            </a:p>
          </p:txBody>
        </p:sp>
        <p:sp>
          <p:nvSpPr>
            <p:cNvPr id="34" name="TextBox 31">
              <a:extLst>
                <a:ext uri="{FF2B5EF4-FFF2-40B4-BE49-F238E27FC236}">
                  <a16:creationId xmlns:a16="http://schemas.microsoft.com/office/drawing/2014/main" id="{C0B46C69-129A-9E49-E723-A31413C7ADBF}"/>
                </a:ext>
              </a:extLst>
            </p:cNvPr>
            <p:cNvSpPr txBox="1"/>
            <p:nvPr/>
          </p:nvSpPr>
          <p:spPr>
            <a:xfrm>
              <a:off x="1081424" y="5425219"/>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61</a:t>
              </a:r>
            </a:p>
          </p:txBody>
        </p:sp>
        <p:sp>
          <p:nvSpPr>
            <p:cNvPr id="35" name="TextBox 32">
              <a:extLst>
                <a:ext uri="{FF2B5EF4-FFF2-40B4-BE49-F238E27FC236}">
                  <a16:creationId xmlns:a16="http://schemas.microsoft.com/office/drawing/2014/main" id="{2E743D20-CACA-8A2A-9455-ACDD0D72C0DA}"/>
                </a:ext>
              </a:extLst>
            </p:cNvPr>
            <p:cNvSpPr txBox="1"/>
            <p:nvPr/>
          </p:nvSpPr>
          <p:spPr>
            <a:xfrm>
              <a:off x="3112590" y="536457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60</a:t>
              </a:r>
            </a:p>
          </p:txBody>
        </p:sp>
        <p:sp>
          <p:nvSpPr>
            <p:cNvPr id="36" name="TextBox 33">
              <a:extLst>
                <a:ext uri="{FF2B5EF4-FFF2-40B4-BE49-F238E27FC236}">
                  <a16:creationId xmlns:a16="http://schemas.microsoft.com/office/drawing/2014/main" id="{BF26C220-86BC-35D5-2A52-6AB1394F7033}"/>
                </a:ext>
              </a:extLst>
            </p:cNvPr>
            <p:cNvSpPr txBox="1"/>
            <p:nvPr/>
          </p:nvSpPr>
          <p:spPr>
            <a:xfrm>
              <a:off x="4459602" y="542522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59</a:t>
              </a:r>
            </a:p>
          </p:txBody>
        </p:sp>
      </p:grpSp>
      <p:sp>
        <p:nvSpPr>
          <p:cNvPr id="49" name="CasellaDiTesto 48">
            <a:extLst>
              <a:ext uri="{FF2B5EF4-FFF2-40B4-BE49-F238E27FC236}">
                <a16:creationId xmlns:a16="http://schemas.microsoft.com/office/drawing/2014/main" id="{524429A9-63C1-67D9-4DA7-FD0512168EAA}"/>
              </a:ext>
            </a:extLst>
          </p:cNvPr>
          <p:cNvSpPr txBox="1"/>
          <p:nvPr/>
        </p:nvSpPr>
        <p:spPr>
          <a:xfrm>
            <a:off x="3002863" y="4061488"/>
            <a:ext cx="550151" cy="523220"/>
          </a:xfrm>
          <a:prstGeom prst="rect">
            <a:avLst/>
          </a:prstGeom>
          <a:noFill/>
        </p:spPr>
        <p:txBody>
          <a:bodyPr wrap="none" rtlCol="0">
            <a:spAutoFit/>
          </a:bodyPr>
          <a:lstStyle/>
          <a:p>
            <a:pPr algn="l"/>
            <a:r>
              <a:rPr lang="it-IT" sz="2800" b="1" dirty="0"/>
              <a:t>61</a:t>
            </a:r>
          </a:p>
        </p:txBody>
      </p:sp>
      <p:sp>
        <p:nvSpPr>
          <p:cNvPr id="50" name="CasellaDiTesto 49">
            <a:extLst>
              <a:ext uri="{FF2B5EF4-FFF2-40B4-BE49-F238E27FC236}">
                <a16:creationId xmlns:a16="http://schemas.microsoft.com/office/drawing/2014/main" id="{33657064-4841-6064-7A43-82908F933D4D}"/>
              </a:ext>
            </a:extLst>
          </p:cNvPr>
          <p:cNvSpPr txBox="1"/>
          <p:nvPr/>
        </p:nvSpPr>
        <p:spPr>
          <a:xfrm>
            <a:off x="5860764" y="4061535"/>
            <a:ext cx="550151" cy="523220"/>
          </a:xfrm>
          <a:prstGeom prst="rect">
            <a:avLst/>
          </a:prstGeom>
          <a:noFill/>
        </p:spPr>
        <p:txBody>
          <a:bodyPr wrap="none" rtlCol="0">
            <a:spAutoFit/>
          </a:bodyPr>
          <a:lstStyle/>
          <a:p>
            <a:pPr algn="l"/>
            <a:r>
              <a:rPr lang="it-IT" sz="2800" b="1" dirty="0"/>
              <a:t>60</a:t>
            </a:r>
          </a:p>
        </p:txBody>
      </p:sp>
      <p:sp>
        <p:nvSpPr>
          <p:cNvPr id="51" name="CasellaDiTesto 50">
            <a:extLst>
              <a:ext uri="{FF2B5EF4-FFF2-40B4-BE49-F238E27FC236}">
                <a16:creationId xmlns:a16="http://schemas.microsoft.com/office/drawing/2014/main" id="{AE9A84FD-8258-94AD-7E99-927AFD8649D1}"/>
              </a:ext>
            </a:extLst>
          </p:cNvPr>
          <p:cNvSpPr txBox="1"/>
          <p:nvPr/>
        </p:nvSpPr>
        <p:spPr>
          <a:xfrm>
            <a:off x="9226574" y="4061488"/>
            <a:ext cx="550151" cy="523220"/>
          </a:xfrm>
          <a:prstGeom prst="rect">
            <a:avLst/>
          </a:prstGeom>
          <a:noFill/>
        </p:spPr>
        <p:txBody>
          <a:bodyPr wrap="none" rtlCol="0">
            <a:spAutoFit/>
          </a:bodyPr>
          <a:lstStyle/>
          <a:p>
            <a:pPr algn="l"/>
            <a:r>
              <a:rPr lang="it-IT" sz="2800" b="1" dirty="0"/>
              <a:t>59</a:t>
            </a:r>
          </a:p>
        </p:txBody>
      </p:sp>
      <p:sp>
        <p:nvSpPr>
          <p:cNvPr id="52" name="CasellaDiTesto 51">
            <a:extLst>
              <a:ext uri="{FF2B5EF4-FFF2-40B4-BE49-F238E27FC236}">
                <a16:creationId xmlns:a16="http://schemas.microsoft.com/office/drawing/2014/main" id="{E120E63E-044A-004D-F364-E2AF5EECCD57}"/>
              </a:ext>
            </a:extLst>
          </p:cNvPr>
          <p:cNvSpPr txBox="1"/>
          <p:nvPr/>
        </p:nvSpPr>
        <p:spPr>
          <a:xfrm>
            <a:off x="4728670" y="1259970"/>
            <a:ext cx="550151" cy="523220"/>
          </a:xfrm>
          <a:prstGeom prst="rect">
            <a:avLst/>
          </a:prstGeom>
          <a:noFill/>
        </p:spPr>
        <p:txBody>
          <a:bodyPr wrap="none" rtlCol="0">
            <a:spAutoFit/>
          </a:bodyPr>
          <a:lstStyle/>
          <a:p>
            <a:pPr algn="l"/>
            <a:r>
              <a:rPr lang="it-IT" sz="2800" b="1" dirty="0"/>
              <a:t>62</a:t>
            </a:r>
          </a:p>
        </p:txBody>
      </p:sp>
      <p:sp>
        <p:nvSpPr>
          <p:cNvPr id="53" name="CasellaDiTesto 52">
            <a:extLst>
              <a:ext uri="{FF2B5EF4-FFF2-40B4-BE49-F238E27FC236}">
                <a16:creationId xmlns:a16="http://schemas.microsoft.com/office/drawing/2014/main" id="{E027D85B-69E5-E26A-B06E-E86F5092838F}"/>
              </a:ext>
            </a:extLst>
          </p:cNvPr>
          <p:cNvSpPr txBox="1"/>
          <p:nvPr/>
        </p:nvSpPr>
        <p:spPr>
          <a:xfrm>
            <a:off x="8583768" y="1224429"/>
            <a:ext cx="550151" cy="523220"/>
          </a:xfrm>
          <a:prstGeom prst="rect">
            <a:avLst/>
          </a:prstGeom>
          <a:noFill/>
        </p:spPr>
        <p:txBody>
          <a:bodyPr wrap="none" rtlCol="0">
            <a:spAutoFit/>
          </a:bodyPr>
          <a:lstStyle/>
          <a:p>
            <a:pPr algn="l"/>
            <a:r>
              <a:rPr lang="it-IT" sz="2800" b="1" dirty="0"/>
              <a:t>63</a:t>
            </a:r>
          </a:p>
        </p:txBody>
      </p:sp>
      <p:pic>
        <p:nvPicPr>
          <p:cNvPr id="11" name="Immagine 10">
            <a:extLst>
              <a:ext uri="{FF2B5EF4-FFF2-40B4-BE49-F238E27FC236}">
                <a16:creationId xmlns:a16="http://schemas.microsoft.com/office/drawing/2014/main" id="{574B136E-FB45-692A-E672-65D367714328}"/>
              </a:ext>
            </a:extLst>
          </p:cNvPr>
          <p:cNvPicPr>
            <a:picLocks noChangeAspect="1"/>
          </p:cNvPicPr>
          <p:nvPr/>
        </p:nvPicPr>
        <p:blipFill>
          <a:blip r:embed="rId8"/>
          <a:stretch>
            <a:fillRect/>
          </a:stretch>
        </p:blipFill>
        <p:spPr>
          <a:xfrm>
            <a:off x="9186299" y="4700037"/>
            <a:ext cx="1440000" cy="1080000"/>
          </a:xfrm>
          <a:prstGeom prst="rect">
            <a:avLst/>
          </a:prstGeom>
        </p:spPr>
      </p:pic>
      <p:pic>
        <p:nvPicPr>
          <p:cNvPr id="39" name="Immagine 38">
            <a:extLst>
              <a:ext uri="{FF2B5EF4-FFF2-40B4-BE49-F238E27FC236}">
                <a16:creationId xmlns:a16="http://schemas.microsoft.com/office/drawing/2014/main" id="{7CDCC10B-72A0-9DEB-36B9-C79FC0F92FCA}"/>
              </a:ext>
            </a:extLst>
          </p:cNvPr>
          <p:cNvPicPr>
            <a:picLocks noChangeAspect="1"/>
          </p:cNvPicPr>
          <p:nvPr/>
        </p:nvPicPr>
        <p:blipFill>
          <a:blip r:embed="rId9"/>
          <a:stretch>
            <a:fillRect/>
          </a:stretch>
        </p:blipFill>
        <p:spPr>
          <a:xfrm>
            <a:off x="5784367" y="4518115"/>
            <a:ext cx="1920000" cy="1440000"/>
          </a:xfrm>
          <a:prstGeom prst="rect">
            <a:avLst/>
          </a:prstGeom>
        </p:spPr>
      </p:pic>
      <p:pic>
        <p:nvPicPr>
          <p:cNvPr id="43" name="Immagine 42">
            <a:extLst>
              <a:ext uri="{FF2B5EF4-FFF2-40B4-BE49-F238E27FC236}">
                <a16:creationId xmlns:a16="http://schemas.microsoft.com/office/drawing/2014/main" id="{3450C7C1-1F92-205E-716F-EC8E333044BA}"/>
              </a:ext>
            </a:extLst>
          </p:cNvPr>
          <p:cNvPicPr>
            <a:picLocks noChangeAspect="1"/>
          </p:cNvPicPr>
          <p:nvPr/>
        </p:nvPicPr>
        <p:blipFill>
          <a:blip r:embed="rId10"/>
          <a:stretch>
            <a:fillRect/>
          </a:stretch>
        </p:blipFill>
        <p:spPr>
          <a:xfrm>
            <a:off x="2508034" y="4502904"/>
            <a:ext cx="1920000" cy="1440000"/>
          </a:xfrm>
          <a:prstGeom prst="rect">
            <a:avLst/>
          </a:prstGeom>
        </p:spPr>
      </p:pic>
      <p:pic>
        <p:nvPicPr>
          <p:cNvPr id="54" name="Immagine 53">
            <a:extLst>
              <a:ext uri="{FF2B5EF4-FFF2-40B4-BE49-F238E27FC236}">
                <a16:creationId xmlns:a16="http://schemas.microsoft.com/office/drawing/2014/main" id="{6B2D0C4C-1F74-A90C-BEDD-5070ED9DDFA8}"/>
              </a:ext>
            </a:extLst>
          </p:cNvPr>
          <p:cNvPicPr>
            <a:picLocks noChangeAspect="1"/>
          </p:cNvPicPr>
          <p:nvPr/>
        </p:nvPicPr>
        <p:blipFill>
          <a:blip r:embed="rId11"/>
          <a:stretch>
            <a:fillRect/>
          </a:stretch>
        </p:blipFill>
        <p:spPr>
          <a:xfrm>
            <a:off x="8823620" y="1611729"/>
            <a:ext cx="1920000" cy="1440000"/>
          </a:xfrm>
          <a:prstGeom prst="rect">
            <a:avLst/>
          </a:prstGeom>
        </p:spPr>
      </p:pic>
      <p:pic>
        <p:nvPicPr>
          <p:cNvPr id="56" name="Immagine 55">
            <a:extLst>
              <a:ext uri="{FF2B5EF4-FFF2-40B4-BE49-F238E27FC236}">
                <a16:creationId xmlns:a16="http://schemas.microsoft.com/office/drawing/2014/main" id="{45AF2A7E-38FD-676A-B5A6-68480D47F836}"/>
              </a:ext>
            </a:extLst>
          </p:cNvPr>
          <p:cNvPicPr>
            <a:picLocks noChangeAspect="1"/>
          </p:cNvPicPr>
          <p:nvPr/>
        </p:nvPicPr>
        <p:blipFill>
          <a:blip r:embed="rId12"/>
          <a:stretch>
            <a:fillRect/>
          </a:stretch>
        </p:blipFill>
        <p:spPr>
          <a:xfrm>
            <a:off x="4606492" y="1611729"/>
            <a:ext cx="1920000" cy="1440000"/>
          </a:xfrm>
          <a:prstGeom prst="rect">
            <a:avLst/>
          </a:prstGeom>
        </p:spPr>
      </p:pic>
      <p:sp>
        <p:nvSpPr>
          <p:cNvPr id="57" name="Freccia in giù 56">
            <a:extLst>
              <a:ext uri="{FF2B5EF4-FFF2-40B4-BE49-F238E27FC236}">
                <a16:creationId xmlns:a16="http://schemas.microsoft.com/office/drawing/2014/main" id="{645D2C0D-3829-DD06-9277-500F9C824363}"/>
              </a:ext>
            </a:extLst>
          </p:cNvPr>
          <p:cNvSpPr/>
          <p:nvPr/>
        </p:nvSpPr>
        <p:spPr>
          <a:xfrm>
            <a:off x="9819085" y="2006203"/>
            <a:ext cx="442912" cy="569421"/>
          </a:xfrm>
          <a:prstGeom prst="downArrow">
            <a:avLst/>
          </a:prstGeom>
          <a:solidFill>
            <a:srgbClr val="FFFF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Freccia in giù 57">
            <a:extLst>
              <a:ext uri="{FF2B5EF4-FFF2-40B4-BE49-F238E27FC236}">
                <a16:creationId xmlns:a16="http://schemas.microsoft.com/office/drawing/2014/main" id="{5A0D56F6-13B8-3595-AA8E-4D964DA91F21}"/>
              </a:ext>
            </a:extLst>
          </p:cNvPr>
          <p:cNvSpPr/>
          <p:nvPr/>
        </p:nvSpPr>
        <p:spPr>
          <a:xfrm>
            <a:off x="6100016" y="1906974"/>
            <a:ext cx="442912" cy="569421"/>
          </a:xfrm>
          <a:prstGeom prst="downArrow">
            <a:avLst/>
          </a:prstGeom>
          <a:solidFill>
            <a:srgbClr val="FFFF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reccia in giù 58">
            <a:extLst>
              <a:ext uri="{FF2B5EF4-FFF2-40B4-BE49-F238E27FC236}">
                <a16:creationId xmlns:a16="http://schemas.microsoft.com/office/drawing/2014/main" id="{567FA215-02DC-4C70-C49E-FEE3EF18E0EB}"/>
              </a:ext>
            </a:extLst>
          </p:cNvPr>
          <p:cNvSpPr/>
          <p:nvPr/>
        </p:nvSpPr>
        <p:spPr>
          <a:xfrm>
            <a:off x="6460391" y="4961560"/>
            <a:ext cx="442912" cy="569421"/>
          </a:xfrm>
          <a:prstGeom prst="downArrow">
            <a:avLst/>
          </a:prstGeom>
          <a:solidFill>
            <a:srgbClr val="FFFF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Freccia in giù 66">
            <a:extLst>
              <a:ext uri="{FF2B5EF4-FFF2-40B4-BE49-F238E27FC236}">
                <a16:creationId xmlns:a16="http://schemas.microsoft.com/office/drawing/2014/main" id="{1490061B-86A1-3A4B-1332-2EEEB51BC554}"/>
              </a:ext>
            </a:extLst>
          </p:cNvPr>
          <p:cNvSpPr/>
          <p:nvPr/>
        </p:nvSpPr>
        <p:spPr>
          <a:xfrm>
            <a:off x="9575409" y="4825287"/>
            <a:ext cx="442912" cy="569421"/>
          </a:xfrm>
          <a:prstGeom prst="downArrow">
            <a:avLst/>
          </a:prstGeom>
          <a:solidFill>
            <a:srgbClr val="FFFF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Freccia in giù 67">
            <a:extLst>
              <a:ext uri="{FF2B5EF4-FFF2-40B4-BE49-F238E27FC236}">
                <a16:creationId xmlns:a16="http://schemas.microsoft.com/office/drawing/2014/main" id="{364F761B-A76E-6682-BFB0-8E0A12E4BDD0}"/>
              </a:ext>
            </a:extLst>
          </p:cNvPr>
          <p:cNvSpPr/>
          <p:nvPr/>
        </p:nvSpPr>
        <p:spPr>
          <a:xfrm>
            <a:off x="3573143" y="4902247"/>
            <a:ext cx="442912" cy="569421"/>
          </a:xfrm>
          <a:prstGeom prst="downArrow">
            <a:avLst/>
          </a:prstGeom>
          <a:solidFill>
            <a:srgbClr val="FFFF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CasellaDiTesto 68">
            <a:extLst>
              <a:ext uri="{FF2B5EF4-FFF2-40B4-BE49-F238E27FC236}">
                <a16:creationId xmlns:a16="http://schemas.microsoft.com/office/drawing/2014/main" id="{7EA535E4-FB1E-2DAA-8DA7-8F9F3CA5EE4D}"/>
              </a:ext>
            </a:extLst>
          </p:cNvPr>
          <p:cNvSpPr txBox="1"/>
          <p:nvPr/>
        </p:nvSpPr>
        <p:spPr>
          <a:xfrm>
            <a:off x="10120219" y="1961556"/>
            <a:ext cx="574196" cy="400110"/>
          </a:xfrm>
          <a:prstGeom prst="rect">
            <a:avLst/>
          </a:prstGeom>
          <a:noFill/>
        </p:spPr>
        <p:txBody>
          <a:bodyPr wrap="none" rtlCol="0">
            <a:spAutoFit/>
          </a:bodyPr>
          <a:lstStyle/>
          <a:p>
            <a:pPr algn="l"/>
            <a:r>
              <a:rPr lang="it-IT" sz="2000" b="1" dirty="0"/>
              <a:t>130</a:t>
            </a:r>
          </a:p>
        </p:txBody>
      </p:sp>
      <p:sp>
        <p:nvSpPr>
          <p:cNvPr id="70" name="CasellaDiTesto 69">
            <a:extLst>
              <a:ext uri="{FF2B5EF4-FFF2-40B4-BE49-F238E27FC236}">
                <a16:creationId xmlns:a16="http://schemas.microsoft.com/office/drawing/2014/main" id="{8F319071-798D-26A6-E3D6-B89B4390EDD5}"/>
              </a:ext>
            </a:extLst>
          </p:cNvPr>
          <p:cNvSpPr txBox="1"/>
          <p:nvPr/>
        </p:nvSpPr>
        <p:spPr>
          <a:xfrm>
            <a:off x="6374999" y="1886512"/>
            <a:ext cx="574196" cy="400110"/>
          </a:xfrm>
          <a:prstGeom prst="rect">
            <a:avLst/>
          </a:prstGeom>
          <a:noFill/>
        </p:spPr>
        <p:txBody>
          <a:bodyPr wrap="none" rtlCol="0">
            <a:spAutoFit/>
          </a:bodyPr>
          <a:lstStyle/>
          <a:p>
            <a:pPr algn="l"/>
            <a:r>
              <a:rPr lang="it-IT" sz="2000" b="1" dirty="0"/>
              <a:t>100</a:t>
            </a:r>
          </a:p>
        </p:txBody>
      </p:sp>
      <p:sp>
        <p:nvSpPr>
          <p:cNvPr id="71" name="CasellaDiTesto 70">
            <a:extLst>
              <a:ext uri="{FF2B5EF4-FFF2-40B4-BE49-F238E27FC236}">
                <a16:creationId xmlns:a16="http://schemas.microsoft.com/office/drawing/2014/main" id="{5B2FBCB0-D409-3500-E9EF-7CC054E19CCE}"/>
              </a:ext>
            </a:extLst>
          </p:cNvPr>
          <p:cNvSpPr txBox="1"/>
          <p:nvPr/>
        </p:nvSpPr>
        <p:spPr>
          <a:xfrm>
            <a:off x="3922732" y="4848544"/>
            <a:ext cx="444352" cy="400110"/>
          </a:xfrm>
          <a:prstGeom prst="rect">
            <a:avLst/>
          </a:prstGeom>
          <a:noFill/>
        </p:spPr>
        <p:txBody>
          <a:bodyPr wrap="none" rtlCol="0">
            <a:spAutoFit/>
          </a:bodyPr>
          <a:lstStyle/>
          <a:p>
            <a:pPr algn="l"/>
            <a:r>
              <a:rPr lang="it-IT" sz="2000" b="1" dirty="0"/>
              <a:t>65</a:t>
            </a:r>
          </a:p>
        </p:txBody>
      </p:sp>
      <p:sp>
        <p:nvSpPr>
          <p:cNvPr id="72" name="CasellaDiTesto 71">
            <a:extLst>
              <a:ext uri="{FF2B5EF4-FFF2-40B4-BE49-F238E27FC236}">
                <a16:creationId xmlns:a16="http://schemas.microsoft.com/office/drawing/2014/main" id="{590BEEF3-FEE5-8C5D-BB76-F440451C742D}"/>
              </a:ext>
            </a:extLst>
          </p:cNvPr>
          <p:cNvSpPr txBox="1"/>
          <p:nvPr/>
        </p:nvSpPr>
        <p:spPr>
          <a:xfrm>
            <a:off x="6829497" y="4961560"/>
            <a:ext cx="444352" cy="400110"/>
          </a:xfrm>
          <a:prstGeom prst="rect">
            <a:avLst/>
          </a:prstGeom>
          <a:noFill/>
        </p:spPr>
        <p:txBody>
          <a:bodyPr wrap="none" rtlCol="0">
            <a:spAutoFit/>
          </a:bodyPr>
          <a:lstStyle/>
          <a:p>
            <a:pPr algn="l"/>
            <a:r>
              <a:rPr lang="it-IT" sz="2000" b="1" dirty="0"/>
              <a:t>20</a:t>
            </a:r>
          </a:p>
        </p:txBody>
      </p:sp>
      <p:sp>
        <p:nvSpPr>
          <p:cNvPr id="73" name="CasellaDiTesto 72">
            <a:extLst>
              <a:ext uri="{FF2B5EF4-FFF2-40B4-BE49-F238E27FC236}">
                <a16:creationId xmlns:a16="http://schemas.microsoft.com/office/drawing/2014/main" id="{CD71C2BB-9423-F7F9-68F9-43637BB9FC3E}"/>
              </a:ext>
            </a:extLst>
          </p:cNvPr>
          <p:cNvSpPr txBox="1"/>
          <p:nvPr/>
        </p:nvSpPr>
        <p:spPr>
          <a:xfrm>
            <a:off x="9969116" y="4902247"/>
            <a:ext cx="444352" cy="400110"/>
          </a:xfrm>
          <a:prstGeom prst="rect">
            <a:avLst/>
          </a:prstGeom>
          <a:noFill/>
        </p:spPr>
        <p:txBody>
          <a:bodyPr wrap="none" rtlCol="0">
            <a:spAutoFit/>
          </a:bodyPr>
          <a:lstStyle/>
          <a:p>
            <a:pPr algn="l"/>
            <a:r>
              <a:rPr lang="it-IT" sz="2000" b="1" dirty="0"/>
              <a:t>20</a:t>
            </a:r>
          </a:p>
        </p:txBody>
      </p:sp>
    </p:spTree>
    <p:extLst>
      <p:ext uri="{BB962C8B-B14F-4D97-AF65-F5344CB8AC3E}">
        <p14:creationId xmlns:p14="http://schemas.microsoft.com/office/powerpoint/2010/main" val="289771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0E16B-9BB8-21E9-1A10-0A08FEB1FF8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691807-53C6-FEE6-EA1E-C3E0E0857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B47B3A6B-40BF-EFB9-8E5E-4A05092E21B8}"/>
              </a:ext>
            </a:extLst>
          </p:cNvPr>
          <p:cNvSpPr txBox="1">
            <a:spLocks/>
          </p:cNvSpPr>
          <p:nvPr/>
        </p:nvSpPr>
        <p:spPr>
          <a:xfrm>
            <a:off x="330075" y="751809"/>
            <a:ext cx="11531849" cy="5688632"/>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A1D0772B-3387-2F27-890F-29C38E91B2FE}"/>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5A1F1D32-8EB8-6373-3ACE-9C0A6B1C4D98}"/>
              </a:ext>
            </a:extLst>
          </p:cNvPr>
          <p:cNvSpPr>
            <a:spLocks noGrp="1"/>
          </p:cNvSpPr>
          <p:nvPr>
            <p:ph type="title"/>
          </p:nvPr>
        </p:nvSpPr>
        <p:spPr>
          <a:xfrm>
            <a:off x="983432" y="192515"/>
            <a:ext cx="9451776" cy="457200"/>
          </a:xfrm>
        </p:spPr>
        <p:txBody>
          <a:bodyPr/>
          <a:lstStyle/>
          <a:p>
            <a:r>
              <a:rPr lang="it-IT" dirty="0" err="1"/>
              <a:t>Summary</a:t>
            </a:r>
            <a:r>
              <a:rPr lang="it-IT" dirty="0"/>
              <a:t> and </a:t>
            </a:r>
            <a:r>
              <a:rPr lang="it-IT" dirty="0" err="1"/>
              <a:t>conclusions</a:t>
            </a:r>
            <a:endParaRPr lang="it-IT" dirty="0"/>
          </a:p>
        </p:txBody>
      </p:sp>
      <p:grpSp>
        <p:nvGrpSpPr>
          <p:cNvPr id="16" name="Gruppo 15">
            <a:extLst>
              <a:ext uri="{FF2B5EF4-FFF2-40B4-BE49-F238E27FC236}">
                <a16:creationId xmlns:a16="http://schemas.microsoft.com/office/drawing/2014/main" id="{238C5AED-4158-A6D7-5E4A-EE195D6640D8}"/>
              </a:ext>
            </a:extLst>
          </p:cNvPr>
          <p:cNvGrpSpPr/>
          <p:nvPr/>
        </p:nvGrpSpPr>
        <p:grpSpPr>
          <a:xfrm>
            <a:off x="242287" y="751809"/>
            <a:ext cx="2847755" cy="3571336"/>
            <a:chOff x="765051" y="519241"/>
            <a:chExt cx="5115048" cy="5985419"/>
          </a:xfrm>
        </p:grpSpPr>
        <p:pic>
          <p:nvPicPr>
            <p:cNvPr id="17" name="Picture 5">
              <a:extLst>
                <a:ext uri="{FF2B5EF4-FFF2-40B4-BE49-F238E27FC236}">
                  <a16:creationId xmlns:a16="http://schemas.microsoft.com/office/drawing/2014/main" id="{89CA152A-C6B5-4086-1F5A-D705DB9FAE07}"/>
                </a:ext>
              </a:extLst>
            </p:cNvPr>
            <p:cNvPicPr>
              <a:picLocks noChangeAspect="1"/>
            </p:cNvPicPr>
            <p:nvPr/>
          </p:nvPicPr>
          <p:blipFill>
            <a:blip r:embed="rId2"/>
            <a:srcRect l="9849"/>
            <a:stretch>
              <a:fillRect/>
            </a:stretch>
          </p:blipFill>
          <p:spPr>
            <a:xfrm>
              <a:off x="765051" y="519241"/>
              <a:ext cx="5115048" cy="5985419"/>
            </a:xfrm>
            <a:prstGeom prst="rect">
              <a:avLst/>
            </a:prstGeom>
          </p:spPr>
        </p:pic>
        <p:sp>
          <p:nvSpPr>
            <p:cNvPr id="18" name="TextBox 6">
              <a:extLst>
                <a:ext uri="{FF2B5EF4-FFF2-40B4-BE49-F238E27FC236}">
                  <a16:creationId xmlns:a16="http://schemas.microsoft.com/office/drawing/2014/main" id="{7147C809-4C23-4DB7-7691-F1A450B575D4}"/>
                </a:ext>
              </a:extLst>
            </p:cNvPr>
            <p:cNvSpPr txBox="1"/>
            <p:nvPr/>
          </p:nvSpPr>
          <p:spPr>
            <a:xfrm>
              <a:off x="987580" y="911225"/>
              <a:ext cx="2523191" cy="800219"/>
            </a:xfrm>
            <a:prstGeom prst="rect">
              <a:avLst/>
            </a:prstGeom>
            <a:noFill/>
          </p:spPr>
          <p:txBody>
            <a:bodyPr wrap="none" rtlCol="0">
              <a:spAutoFit/>
            </a:bodyPr>
            <a:lstStyle/>
            <a:p>
              <a:r>
                <a:rPr lang="en-GB" sz="2300" b="1" dirty="0">
                  <a:solidFill>
                    <a:srgbClr val="69EB4F"/>
                  </a:solidFill>
                  <a:latin typeface="Arial" panose="020B0604020202020204"/>
                </a:rPr>
                <a:t>HFGC </a:t>
              </a:r>
            </a:p>
            <a:p>
              <a:r>
                <a:rPr lang="en-GB" sz="2300" b="1" dirty="0">
                  <a:solidFill>
                    <a:srgbClr val="69EB4F"/>
                  </a:solidFill>
                  <a:latin typeface="Arial" panose="020B0604020202020204"/>
                </a:rPr>
                <a:t>LH14W (2011-23)</a:t>
              </a:r>
            </a:p>
          </p:txBody>
        </p:sp>
        <p:sp>
          <p:nvSpPr>
            <p:cNvPr id="19" name="TextBox 9">
              <a:extLst>
                <a:ext uri="{FF2B5EF4-FFF2-40B4-BE49-F238E27FC236}">
                  <a16:creationId xmlns:a16="http://schemas.microsoft.com/office/drawing/2014/main" id="{E0A4614F-16FA-53A7-8415-8533365656E8}"/>
                </a:ext>
              </a:extLst>
            </p:cNvPr>
            <p:cNvSpPr txBox="1"/>
            <p:nvPr/>
          </p:nvSpPr>
          <p:spPr>
            <a:xfrm>
              <a:off x="1929859" y="2328015"/>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852</a:t>
              </a:r>
            </a:p>
          </p:txBody>
        </p:sp>
        <p:sp>
          <p:nvSpPr>
            <p:cNvPr id="20" name="TextBox 10">
              <a:extLst>
                <a:ext uri="{FF2B5EF4-FFF2-40B4-BE49-F238E27FC236}">
                  <a16:creationId xmlns:a16="http://schemas.microsoft.com/office/drawing/2014/main" id="{7C098D49-6FE4-1A9C-2C96-5227A5D3EAE6}"/>
                </a:ext>
              </a:extLst>
            </p:cNvPr>
            <p:cNvSpPr txBox="1"/>
            <p:nvPr/>
          </p:nvSpPr>
          <p:spPr>
            <a:xfrm>
              <a:off x="1929859" y="297447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853</a:t>
              </a:r>
            </a:p>
          </p:txBody>
        </p:sp>
        <p:sp>
          <p:nvSpPr>
            <p:cNvPr id="21" name="TextBox 11">
              <a:extLst>
                <a:ext uri="{FF2B5EF4-FFF2-40B4-BE49-F238E27FC236}">
                  <a16:creationId xmlns:a16="http://schemas.microsoft.com/office/drawing/2014/main" id="{238FA5E3-CED2-1FE6-8E15-4D7328B1A311}"/>
                </a:ext>
              </a:extLst>
            </p:cNvPr>
            <p:cNvSpPr txBox="1"/>
            <p:nvPr/>
          </p:nvSpPr>
          <p:spPr>
            <a:xfrm>
              <a:off x="1934848" y="36377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854</a:t>
              </a:r>
            </a:p>
          </p:txBody>
        </p:sp>
        <p:sp>
          <p:nvSpPr>
            <p:cNvPr id="22" name="TextBox 12">
              <a:extLst>
                <a:ext uri="{FF2B5EF4-FFF2-40B4-BE49-F238E27FC236}">
                  <a16:creationId xmlns:a16="http://schemas.microsoft.com/office/drawing/2014/main" id="{856ACCAB-A70F-3A8D-D1A9-2F54694DD95A}"/>
                </a:ext>
              </a:extLst>
            </p:cNvPr>
            <p:cNvSpPr txBox="1"/>
            <p:nvPr/>
          </p:nvSpPr>
          <p:spPr>
            <a:xfrm>
              <a:off x="2410565" y="431685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855</a:t>
              </a:r>
            </a:p>
          </p:txBody>
        </p:sp>
        <p:sp>
          <p:nvSpPr>
            <p:cNvPr id="23" name="TextBox 13">
              <a:extLst>
                <a:ext uri="{FF2B5EF4-FFF2-40B4-BE49-F238E27FC236}">
                  <a16:creationId xmlns:a16="http://schemas.microsoft.com/office/drawing/2014/main" id="{DAD842E5-F973-1D28-75C8-6D400BEB319E}"/>
                </a:ext>
              </a:extLst>
            </p:cNvPr>
            <p:cNvSpPr txBox="1"/>
            <p:nvPr/>
          </p:nvSpPr>
          <p:spPr>
            <a:xfrm>
              <a:off x="2389948" y="4971150"/>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856</a:t>
              </a:r>
            </a:p>
          </p:txBody>
        </p:sp>
        <p:sp>
          <p:nvSpPr>
            <p:cNvPr id="24" name="TextBox 14">
              <a:extLst>
                <a:ext uri="{FF2B5EF4-FFF2-40B4-BE49-F238E27FC236}">
                  <a16:creationId xmlns:a16="http://schemas.microsoft.com/office/drawing/2014/main" id="{8DBD2E54-EF98-AC40-60C1-4EC90BCFC139}"/>
                </a:ext>
              </a:extLst>
            </p:cNvPr>
            <p:cNvSpPr txBox="1"/>
            <p:nvPr/>
          </p:nvSpPr>
          <p:spPr>
            <a:xfrm>
              <a:off x="934294" y="42029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858</a:t>
              </a:r>
            </a:p>
          </p:txBody>
        </p:sp>
        <p:sp>
          <p:nvSpPr>
            <p:cNvPr id="25" name="TextBox 15">
              <a:extLst>
                <a:ext uri="{FF2B5EF4-FFF2-40B4-BE49-F238E27FC236}">
                  <a16:creationId xmlns:a16="http://schemas.microsoft.com/office/drawing/2014/main" id="{8444767D-FA36-4534-E110-05688931DF2F}"/>
                </a:ext>
              </a:extLst>
            </p:cNvPr>
            <p:cNvSpPr txBox="1"/>
            <p:nvPr/>
          </p:nvSpPr>
          <p:spPr>
            <a:xfrm>
              <a:off x="1279169" y="40644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859</a:t>
              </a:r>
            </a:p>
          </p:txBody>
        </p:sp>
        <p:sp>
          <p:nvSpPr>
            <p:cNvPr id="26" name="TextBox 16">
              <a:extLst>
                <a:ext uri="{FF2B5EF4-FFF2-40B4-BE49-F238E27FC236}">
                  <a16:creationId xmlns:a16="http://schemas.microsoft.com/office/drawing/2014/main" id="{DA88D3F1-BCFA-34C0-AFBD-38D4306C99F3}"/>
                </a:ext>
              </a:extLst>
            </p:cNvPr>
            <p:cNvSpPr txBox="1"/>
            <p:nvPr/>
          </p:nvSpPr>
          <p:spPr>
            <a:xfrm>
              <a:off x="1624044" y="4479947"/>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860</a:t>
              </a:r>
            </a:p>
          </p:txBody>
        </p:sp>
        <p:sp>
          <p:nvSpPr>
            <p:cNvPr id="27" name="TextBox 17">
              <a:extLst>
                <a:ext uri="{FF2B5EF4-FFF2-40B4-BE49-F238E27FC236}">
                  <a16:creationId xmlns:a16="http://schemas.microsoft.com/office/drawing/2014/main" id="{6FA350C2-8C5D-0B89-6BCF-ED3A1228594B}"/>
                </a:ext>
              </a:extLst>
            </p:cNvPr>
            <p:cNvSpPr txBox="1"/>
            <p:nvPr/>
          </p:nvSpPr>
          <p:spPr>
            <a:xfrm>
              <a:off x="1908274" y="413369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861</a:t>
              </a:r>
            </a:p>
          </p:txBody>
        </p:sp>
        <p:sp>
          <p:nvSpPr>
            <p:cNvPr id="28" name="TextBox 18">
              <a:extLst>
                <a:ext uri="{FF2B5EF4-FFF2-40B4-BE49-F238E27FC236}">
                  <a16:creationId xmlns:a16="http://schemas.microsoft.com/office/drawing/2014/main" id="{922DF0B4-5631-F440-9657-3F5C5FF51965}"/>
                </a:ext>
              </a:extLst>
            </p:cNvPr>
            <p:cNvSpPr txBox="1"/>
            <p:nvPr/>
          </p:nvSpPr>
          <p:spPr>
            <a:xfrm>
              <a:off x="3920926" y="3834814"/>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864</a:t>
              </a:r>
            </a:p>
          </p:txBody>
        </p:sp>
        <p:sp>
          <p:nvSpPr>
            <p:cNvPr id="29" name="TextBox 19">
              <a:extLst>
                <a:ext uri="{FF2B5EF4-FFF2-40B4-BE49-F238E27FC236}">
                  <a16:creationId xmlns:a16="http://schemas.microsoft.com/office/drawing/2014/main" id="{487F56E0-F5CE-EED4-90D2-39819016A5D8}"/>
                </a:ext>
              </a:extLst>
            </p:cNvPr>
            <p:cNvSpPr txBox="1"/>
            <p:nvPr/>
          </p:nvSpPr>
          <p:spPr>
            <a:xfrm>
              <a:off x="3247438" y="3848242"/>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865</a:t>
              </a:r>
            </a:p>
          </p:txBody>
        </p:sp>
        <p:sp>
          <p:nvSpPr>
            <p:cNvPr id="30" name="TextBox 20">
              <a:extLst>
                <a:ext uri="{FF2B5EF4-FFF2-40B4-BE49-F238E27FC236}">
                  <a16:creationId xmlns:a16="http://schemas.microsoft.com/office/drawing/2014/main" id="{D4FE4942-11DA-9F00-084F-EE4A52BE55C0}"/>
                </a:ext>
              </a:extLst>
            </p:cNvPr>
            <p:cNvSpPr txBox="1"/>
            <p:nvPr/>
          </p:nvSpPr>
          <p:spPr>
            <a:xfrm>
              <a:off x="2682791" y="38482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866</a:t>
              </a:r>
            </a:p>
          </p:txBody>
        </p:sp>
        <p:sp>
          <p:nvSpPr>
            <p:cNvPr id="31" name="TextBox 21">
              <a:extLst>
                <a:ext uri="{FF2B5EF4-FFF2-40B4-BE49-F238E27FC236}">
                  <a16:creationId xmlns:a16="http://schemas.microsoft.com/office/drawing/2014/main" id="{A8647BA7-DF3B-1F8C-E595-D9794CA0D6D3}"/>
                </a:ext>
              </a:extLst>
            </p:cNvPr>
            <p:cNvSpPr txBox="1"/>
            <p:nvPr/>
          </p:nvSpPr>
          <p:spPr>
            <a:xfrm>
              <a:off x="4594414" y="384824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867</a:t>
              </a:r>
            </a:p>
          </p:txBody>
        </p:sp>
        <p:sp>
          <p:nvSpPr>
            <p:cNvPr id="32" name="TextBox 29">
              <a:extLst>
                <a:ext uri="{FF2B5EF4-FFF2-40B4-BE49-F238E27FC236}">
                  <a16:creationId xmlns:a16="http://schemas.microsoft.com/office/drawing/2014/main" id="{C3109241-7745-1BA9-B67B-E9E476CE3CEF}"/>
                </a:ext>
              </a:extLst>
            </p:cNvPr>
            <p:cNvSpPr txBox="1"/>
            <p:nvPr/>
          </p:nvSpPr>
          <p:spPr>
            <a:xfrm>
              <a:off x="3208465" y="260501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63</a:t>
              </a:r>
            </a:p>
          </p:txBody>
        </p:sp>
        <p:sp>
          <p:nvSpPr>
            <p:cNvPr id="33" name="TextBox 30">
              <a:extLst>
                <a:ext uri="{FF2B5EF4-FFF2-40B4-BE49-F238E27FC236}">
                  <a16:creationId xmlns:a16="http://schemas.microsoft.com/office/drawing/2014/main" id="{A61FB1D5-A02D-FC41-B14D-55CBB58EBB73}"/>
                </a:ext>
              </a:extLst>
            </p:cNvPr>
            <p:cNvSpPr txBox="1"/>
            <p:nvPr/>
          </p:nvSpPr>
          <p:spPr>
            <a:xfrm>
              <a:off x="3159634" y="441930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62</a:t>
              </a:r>
            </a:p>
          </p:txBody>
        </p:sp>
        <p:sp>
          <p:nvSpPr>
            <p:cNvPr id="34" name="TextBox 31">
              <a:extLst>
                <a:ext uri="{FF2B5EF4-FFF2-40B4-BE49-F238E27FC236}">
                  <a16:creationId xmlns:a16="http://schemas.microsoft.com/office/drawing/2014/main" id="{53E3ECC7-1DC7-FE11-731D-1FB354AAF377}"/>
                </a:ext>
              </a:extLst>
            </p:cNvPr>
            <p:cNvSpPr txBox="1"/>
            <p:nvPr/>
          </p:nvSpPr>
          <p:spPr>
            <a:xfrm>
              <a:off x="1081424" y="5425219"/>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61</a:t>
              </a:r>
            </a:p>
          </p:txBody>
        </p:sp>
        <p:sp>
          <p:nvSpPr>
            <p:cNvPr id="35" name="TextBox 32">
              <a:extLst>
                <a:ext uri="{FF2B5EF4-FFF2-40B4-BE49-F238E27FC236}">
                  <a16:creationId xmlns:a16="http://schemas.microsoft.com/office/drawing/2014/main" id="{79DA6593-7C47-215F-B3BC-79C64D2BDA1D}"/>
                </a:ext>
              </a:extLst>
            </p:cNvPr>
            <p:cNvSpPr txBox="1"/>
            <p:nvPr/>
          </p:nvSpPr>
          <p:spPr>
            <a:xfrm>
              <a:off x="3112590" y="536457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60</a:t>
              </a:r>
            </a:p>
          </p:txBody>
        </p:sp>
        <p:sp>
          <p:nvSpPr>
            <p:cNvPr id="36" name="TextBox 33">
              <a:extLst>
                <a:ext uri="{FF2B5EF4-FFF2-40B4-BE49-F238E27FC236}">
                  <a16:creationId xmlns:a16="http://schemas.microsoft.com/office/drawing/2014/main" id="{40000093-D9D2-39D2-EF08-9D296DDF6EBA}"/>
                </a:ext>
              </a:extLst>
            </p:cNvPr>
            <p:cNvSpPr txBox="1"/>
            <p:nvPr/>
          </p:nvSpPr>
          <p:spPr>
            <a:xfrm>
              <a:off x="4459602" y="542522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59</a:t>
              </a:r>
            </a:p>
          </p:txBody>
        </p:sp>
      </p:grpSp>
      <p:graphicFrame>
        <p:nvGraphicFramePr>
          <p:cNvPr id="2" name="Tabella 1">
            <a:extLst>
              <a:ext uri="{FF2B5EF4-FFF2-40B4-BE49-F238E27FC236}">
                <a16:creationId xmlns:a16="http://schemas.microsoft.com/office/drawing/2014/main" id="{DE57DAB7-6583-5D13-B265-C376194AE072}"/>
              </a:ext>
            </a:extLst>
          </p:cNvPr>
          <p:cNvGraphicFramePr>
            <a:graphicFrameLocks noGrp="1"/>
          </p:cNvGraphicFramePr>
          <p:nvPr>
            <p:extLst>
              <p:ext uri="{D42A27DB-BD31-4B8C-83A1-F6EECF244321}">
                <p14:modId xmlns:p14="http://schemas.microsoft.com/office/powerpoint/2010/main" val="1508545403"/>
              </p:ext>
            </p:extLst>
          </p:nvPr>
        </p:nvGraphicFramePr>
        <p:xfrm>
          <a:off x="3343477" y="1905219"/>
          <a:ext cx="8128000" cy="2433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648290459"/>
                    </a:ext>
                  </a:extLst>
                </a:gridCol>
                <a:gridCol w="1625600">
                  <a:extLst>
                    <a:ext uri="{9D8B030D-6E8A-4147-A177-3AD203B41FA5}">
                      <a16:colId xmlns:a16="http://schemas.microsoft.com/office/drawing/2014/main" val="2035888879"/>
                    </a:ext>
                  </a:extLst>
                </a:gridCol>
                <a:gridCol w="1625600">
                  <a:extLst>
                    <a:ext uri="{9D8B030D-6E8A-4147-A177-3AD203B41FA5}">
                      <a16:colId xmlns:a16="http://schemas.microsoft.com/office/drawing/2014/main" val="1974464077"/>
                    </a:ext>
                  </a:extLst>
                </a:gridCol>
                <a:gridCol w="1625600">
                  <a:extLst>
                    <a:ext uri="{9D8B030D-6E8A-4147-A177-3AD203B41FA5}">
                      <a16:colId xmlns:a16="http://schemas.microsoft.com/office/drawing/2014/main" val="1739396797"/>
                    </a:ext>
                  </a:extLst>
                </a:gridCol>
                <a:gridCol w="1625600">
                  <a:extLst>
                    <a:ext uri="{9D8B030D-6E8A-4147-A177-3AD203B41FA5}">
                      <a16:colId xmlns:a16="http://schemas.microsoft.com/office/drawing/2014/main" val="2186128799"/>
                    </a:ext>
                  </a:extLst>
                </a:gridCol>
              </a:tblGrid>
              <a:tr h="370840">
                <a:tc>
                  <a:txBody>
                    <a:bodyPr/>
                    <a:lstStyle/>
                    <a:p>
                      <a:pPr algn="ctr"/>
                      <a:r>
                        <a:rPr lang="it-IT" sz="1600" b="1" dirty="0"/>
                        <a:t>Point</a:t>
                      </a:r>
                    </a:p>
                  </a:txBody>
                  <a:tcPr/>
                </a:tc>
                <a:tc>
                  <a:txBody>
                    <a:bodyPr/>
                    <a:lstStyle/>
                    <a:p>
                      <a:pPr algn="ctr"/>
                      <a:r>
                        <a:rPr lang="it-IT" sz="1600" b="1" dirty="0"/>
                        <a:t>Surface </a:t>
                      </a:r>
                      <a:r>
                        <a:rPr lang="it-IT" sz="1600" b="1" dirty="0" err="1"/>
                        <a:t>layer</a:t>
                      </a:r>
                      <a:r>
                        <a:rPr lang="it-IT" sz="1600" b="1" dirty="0"/>
                        <a:t> (shot #)</a:t>
                      </a:r>
                    </a:p>
                  </a:txBody>
                  <a:tcPr/>
                </a:tc>
                <a:tc>
                  <a:txBody>
                    <a:bodyPr/>
                    <a:lstStyle/>
                    <a:p>
                      <a:pPr algn="ctr"/>
                      <a:r>
                        <a:rPr lang="it-IT" sz="1600" b="1" dirty="0"/>
                        <a:t>W </a:t>
                      </a:r>
                      <a:r>
                        <a:rPr lang="it-IT" sz="1600" b="1" dirty="0" err="1"/>
                        <a:t>layer</a:t>
                      </a:r>
                      <a:r>
                        <a:rPr lang="it-IT" sz="1600" b="1" dirty="0"/>
                        <a:t> (shot #)</a:t>
                      </a:r>
                    </a:p>
                  </a:txBody>
                  <a:tcPr/>
                </a:tc>
                <a:tc>
                  <a:txBody>
                    <a:bodyPr/>
                    <a:lstStyle/>
                    <a:p>
                      <a:pPr algn="ctr"/>
                      <a:r>
                        <a:rPr lang="it-IT" sz="1600" b="1" dirty="0"/>
                        <a:t>Mo </a:t>
                      </a:r>
                      <a:r>
                        <a:rPr lang="it-IT" sz="1600" b="1" dirty="0" err="1"/>
                        <a:t>interlayer</a:t>
                      </a:r>
                      <a:r>
                        <a:rPr lang="it-IT" sz="1600" b="1" dirty="0"/>
                        <a:t> (shot#)</a:t>
                      </a:r>
                    </a:p>
                  </a:txBody>
                  <a:tcPr/>
                </a:tc>
                <a:tc>
                  <a:txBody>
                    <a:bodyPr/>
                    <a:lstStyle/>
                    <a:p>
                      <a:pPr algn="ctr"/>
                      <a:r>
                        <a:rPr lang="it-IT" sz="1600" b="1" dirty="0"/>
                        <a:t>CFC </a:t>
                      </a:r>
                      <a:r>
                        <a:rPr lang="it-IT" sz="1600" b="1" dirty="0" err="1"/>
                        <a:t>substrate</a:t>
                      </a:r>
                      <a:endParaRPr lang="it-IT" sz="1600" b="1" dirty="0"/>
                    </a:p>
                  </a:txBody>
                  <a:tcPr/>
                </a:tc>
                <a:extLst>
                  <a:ext uri="{0D108BD9-81ED-4DB2-BD59-A6C34878D82A}">
                    <a16:rowId xmlns:a16="http://schemas.microsoft.com/office/drawing/2014/main" val="259878542"/>
                  </a:ext>
                </a:extLst>
              </a:tr>
              <a:tr h="370840">
                <a:tc>
                  <a:txBody>
                    <a:bodyPr/>
                    <a:lstStyle/>
                    <a:p>
                      <a:pPr algn="ctr"/>
                      <a:r>
                        <a:rPr lang="it-IT" sz="1600" b="1" dirty="0"/>
                        <a:t>59</a:t>
                      </a:r>
                    </a:p>
                  </a:txBody>
                  <a:tcPr/>
                </a:tc>
                <a:tc>
                  <a:txBody>
                    <a:bodyPr/>
                    <a:lstStyle/>
                    <a:p>
                      <a:pPr algn="ctr"/>
                      <a:r>
                        <a:rPr lang="it-IT" sz="1600" b="1" dirty="0"/>
                        <a:t>1-20</a:t>
                      </a:r>
                    </a:p>
                  </a:txBody>
                  <a:tcPr/>
                </a:tc>
                <a:tc>
                  <a:txBody>
                    <a:bodyPr/>
                    <a:lstStyle/>
                    <a:p>
                      <a:pPr algn="ctr"/>
                      <a:r>
                        <a:rPr lang="it-IT" sz="1600" b="1" dirty="0"/>
                        <a:t>21-54</a:t>
                      </a:r>
                    </a:p>
                  </a:txBody>
                  <a:tcPr/>
                </a:tc>
                <a:tc>
                  <a:txBody>
                    <a:bodyPr/>
                    <a:lstStyle/>
                    <a:p>
                      <a:pPr algn="ctr"/>
                      <a:r>
                        <a:rPr lang="it-IT" sz="1600" b="1" dirty="0"/>
                        <a:t>54-580</a:t>
                      </a:r>
                    </a:p>
                  </a:txBody>
                  <a:tcPr/>
                </a:tc>
                <a:tc>
                  <a:txBody>
                    <a:bodyPr/>
                    <a:lstStyle/>
                    <a:p>
                      <a:pPr algn="ctr"/>
                      <a:r>
                        <a:rPr lang="it-IT" sz="1600" b="1" dirty="0"/>
                        <a:t>581…</a:t>
                      </a:r>
                    </a:p>
                  </a:txBody>
                  <a:tcPr/>
                </a:tc>
                <a:extLst>
                  <a:ext uri="{0D108BD9-81ED-4DB2-BD59-A6C34878D82A}">
                    <a16:rowId xmlns:a16="http://schemas.microsoft.com/office/drawing/2014/main" val="1705796094"/>
                  </a:ext>
                </a:extLst>
              </a:tr>
              <a:tr h="370840">
                <a:tc>
                  <a:txBody>
                    <a:bodyPr/>
                    <a:lstStyle/>
                    <a:p>
                      <a:pPr algn="ctr"/>
                      <a:r>
                        <a:rPr lang="it-IT" sz="1600" b="1" dirty="0"/>
                        <a:t>60</a:t>
                      </a:r>
                    </a:p>
                  </a:txBody>
                  <a:tcPr/>
                </a:tc>
                <a:tc>
                  <a:txBody>
                    <a:bodyPr/>
                    <a:lstStyle/>
                    <a:p>
                      <a:pPr algn="ctr"/>
                      <a:r>
                        <a:rPr lang="it-IT" sz="1600" b="1" dirty="0"/>
                        <a:t>1-11</a:t>
                      </a:r>
                    </a:p>
                  </a:txBody>
                  <a:tcPr/>
                </a:tc>
                <a:tc>
                  <a:txBody>
                    <a:bodyPr/>
                    <a:lstStyle/>
                    <a:p>
                      <a:pPr algn="ctr"/>
                      <a:r>
                        <a:rPr lang="it-IT" sz="1600" b="1" dirty="0"/>
                        <a:t>12-155</a:t>
                      </a:r>
                    </a:p>
                  </a:txBody>
                  <a:tcPr/>
                </a:tc>
                <a:tc>
                  <a:txBody>
                    <a:bodyPr/>
                    <a:lstStyle/>
                    <a:p>
                      <a:pPr algn="ctr"/>
                      <a:r>
                        <a:rPr lang="it-IT" sz="1600" b="1" dirty="0"/>
                        <a:t>156-1050</a:t>
                      </a:r>
                    </a:p>
                  </a:txBody>
                  <a:tcPr/>
                </a:tc>
                <a:tc>
                  <a:txBody>
                    <a:bodyPr/>
                    <a:lstStyle/>
                    <a:p>
                      <a:pPr algn="ctr"/>
                      <a:r>
                        <a:rPr lang="it-IT" sz="1600" b="1" dirty="0"/>
                        <a:t>1051…</a:t>
                      </a:r>
                    </a:p>
                  </a:txBody>
                  <a:tcPr/>
                </a:tc>
                <a:extLst>
                  <a:ext uri="{0D108BD9-81ED-4DB2-BD59-A6C34878D82A}">
                    <a16:rowId xmlns:a16="http://schemas.microsoft.com/office/drawing/2014/main" val="1401619073"/>
                  </a:ext>
                </a:extLst>
              </a:tr>
              <a:tr h="370840">
                <a:tc>
                  <a:txBody>
                    <a:bodyPr/>
                    <a:lstStyle/>
                    <a:p>
                      <a:pPr algn="ctr"/>
                      <a:r>
                        <a:rPr lang="it-IT" sz="1600" b="1" dirty="0"/>
                        <a:t>61</a:t>
                      </a:r>
                    </a:p>
                  </a:txBody>
                  <a:tcPr/>
                </a:tc>
                <a:tc>
                  <a:txBody>
                    <a:bodyPr/>
                    <a:lstStyle/>
                    <a:p>
                      <a:pPr algn="ctr"/>
                      <a:r>
                        <a:rPr lang="it-IT" sz="1600" b="1" dirty="0"/>
                        <a:t>1-20</a:t>
                      </a:r>
                    </a:p>
                  </a:txBody>
                  <a:tcPr/>
                </a:tc>
                <a:tc>
                  <a:txBody>
                    <a:bodyPr/>
                    <a:lstStyle/>
                    <a:p>
                      <a:pPr algn="ctr"/>
                      <a:r>
                        <a:rPr lang="it-IT" sz="1600" b="1" dirty="0"/>
                        <a:t>21-330</a:t>
                      </a:r>
                    </a:p>
                  </a:txBody>
                  <a:tcPr/>
                </a:tc>
                <a:tc>
                  <a:txBody>
                    <a:bodyPr/>
                    <a:lstStyle/>
                    <a:p>
                      <a:pPr algn="ctr"/>
                      <a:r>
                        <a:rPr lang="it-IT" sz="1600" b="1" dirty="0"/>
                        <a:t>331-1200</a:t>
                      </a:r>
                    </a:p>
                  </a:txBody>
                  <a:tcPr/>
                </a:tc>
                <a:tc>
                  <a:txBody>
                    <a:bodyPr/>
                    <a:lstStyle/>
                    <a:p>
                      <a:pPr algn="ctr"/>
                      <a:r>
                        <a:rPr lang="it-IT" sz="1600" b="1" dirty="0"/>
                        <a:t>1201…</a:t>
                      </a:r>
                    </a:p>
                  </a:txBody>
                  <a:tcPr/>
                </a:tc>
                <a:extLst>
                  <a:ext uri="{0D108BD9-81ED-4DB2-BD59-A6C34878D82A}">
                    <a16:rowId xmlns:a16="http://schemas.microsoft.com/office/drawing/2014/main" val="2542250211"/>
                  </a:ext>
                </a:extLst>
              </a:tr>
              <a:tr h="370840">
                <a:tc>
                  <a:txBody>
                    <a:bodyPr/>
                    <a:lstStyle/>
                    <a:p>
                      <a:pPr algn="ctr"/>
                      <a:r>
                        <a:rPr lang="it-IT" sz="1600" b="1" dirty="0"/>
                        <a:t>62</a:t>
                      </a:r>
                    </a:p>
                  </a:txBody>
                  <a:tcPr/>
                </a:tc>
                <a:tc>
                  <a:txBody>
                    <a:bodyPr/>
                    <a:lstStyle/>
                    <a:p>
                      <a:pPr algn="ctr"/>
                      <a:r>
                        <a:rPr lang="it-IT" sz="1600" b="1" dirty="0"/>
                        <a:t>1-7</a:t>
                      </a:r>
                    </a:p>
                  </a:txBody>
                  <a:tcPr/>
                </a:tc>
                <a:tc>
                  <a:txBody>
                    <a:bodyPr/>
                    <a:lstStyle/>
                    <a:p>
                      <a:pPr algn="ctr"/>
                      <a:r>
                        <a:rPr lang="it-IT" sz="1600" b="1" dirty="0"/>
                        <a:t>8-25</a:t>
                      </a:r>
                    </a:p>
                  </a:txBody>
                  <a:tcPr/>
                </a:tc>
                <a:tc>
                  <a:txBody>
                    <a:bodyPr/>
                    <a:lstStyle/>
                    <a:p>
                      <a:pPr algn="ctr"/>
                      <a:r>
                        <a:rPr lang="it-IT" sz="1600" b="1" dirty="0"/>
                        <a:t>26-520</a:t>
                      </a:r>
                    </a:p>
                  </a:txBody>
                  <a:tcPr/>
                </a:tc>
                <a:tc>
                  <a:txBody>
                    <a:bodyPr/>
                    <a:lstStyle/>
                    <a:p>
                      <a:pPr algn="ctr"/>
                      <a:r>
                        <a:rPr lang="it-IT" sz="1600" b="1" dirty="0"/>
                        <a:t>521…</a:t>
                      </a:r>
                    </a:p>
                  </a:txBody>
                  <a:tcPr/>
                </a:tc>
                <a:extLst>
                  <a:ext uri="{0D108BD9-81ED-4DB2-BD59-A6C34878D82A}">
                    <a16:rowId xmlns:a16="http://schemas.microsoft.com/office/drawing/2014/main" val="3325834455"/>
                  </a:ext>
                </a:extLst>
              </a:tr>
              <a:tr h="370840">
                <a:tc>
                  <a:txBody>
                    <a:bodyPr/>
                    <a:lstStyle/>
                    <a:p>
                      <a:pPr algn="ctr"/>
                      <a:r>
                        <a:rPr lang="it-IT" sz="1600" b="1" dirty="0"/>
                        <a:t>63</a:t>
                      </a:r>
                    </a:p>
                  </a:txBody>
                  <a:tcPr/>
                </a:tc>
                <a:tc>
                  <a:txBody>
                    <a:bodyPr/>
                    <a:lstStyle/>
                    <a:p>
                      <a:pPr algn="ctr"/>
                      <a:r>
                        <a:rPr lang="it-IT" sz="1600" b="1" dirty="0"/>
                        <a:t>1-14</a:t>
                      </a:r>
                    </a:p>
                  </a:txBody>
                  <a:tcPr/>
                </a:tc>
                <a:tc>
                  <a:txBody>
                    <a:bodyPr/>
                    <a:lstStyle/>
                    <a:p>
                      <a:pPr algn="ctr"/>
                      <a:r>
                        <a:rPr lang="it-IT" sz="1600" b="1" dirty="0"/>
                        <a:t>14-235</a:t>
                      </a:r>
                    </a:p>
                  </a:txBody>
                  <a:tcPr/>
                </a:tc>
                <a:tc>
                  <a:txBody>
                    <a:bodyPr/>
                    <a:lstStyle/>
                    <a:p>
                      <a:pPr algn="ctr"/>
                      <a:r>
                        <a:rPr lang="it-IT" sz="1600" b="1" dirty="0"/>
                        <a:t>236-540</a:t>
                      </a:r>
                    </a:p>
                  </a:txBody>
                  <a:tcPr/>
                </a:tc>
                <a:tc>
                  <a:txBody>
                    <a:bodyPr/>
                    <a:lstStyle/>
                    <a:p>
                      <a:pPr algn="ctr"/>
                      <a:r>
                        <a:rPr lang="it-IT" sz="1600" b="1" dirty="0"/>
                        <a:t>541…</a:t>
                      </a:r>
                    </a:p>
                  </a:txBody>
                  <a:tcPr/>
                </a:tc>
                <a:extLst>
                  <a:ext uri="{0D108BD9-81ED-4DB2-BD59-A6C34878D82A}">
                    <a16:rowId xmlns:a16="http://schemas.microsoft.com/office/drawing/2014/main" val="3456611778"/>
                  </a:ext>
                </a:extLst>
              </a:tr>
            </a:tbl>
          </a:graphicData>
        </a:graphic>
      </p:graphicFrame>
      <p:sp>
        <p:nvSpPr>
          <p:cNvPr id="8" name="CasellaDiTesto 7">
            <a:extLst>
              <a:ext uri="{FF2B5EF4-FFF2-40B4-BE49-F238E27FC236}">
                <a16:creationId xmlns:a16="http://schemas.microsoft.com/office/drawing/2014/main" id="{C17DB540-DE6D-0B4F-197A-74D0F8E74A9D}"/>
              </a:ext>
            </a:extLst>
          </p:cNvPr>
          <p:cNvSpPr txBox="1"/>
          <p:nvPr/>
        </p:nvSpPr>
        <p:spPr>
          <a:xfrm>
            <a:off x="3360764" y="754839"/>
            <a:ext cx="8128000" cy="1200329"/>
          </a:xfrm>
          <a:prstGeom prst="rect">
            <a:avLst/>
          </a:prstGeom>
          <a:noFill/>
        </p:spPr>
        <p:txBody>
          <a:bodyPr wrap="square">
            <a:spAutoFit/>
          </a:bodyPr>
          <a:lstStyle/>
          <a:p>
            <a:pPr marL="285750" indent="-285750" algn="just">
              <a:buFont typeface="Arial" panose="020B0604020202020204" pitchFamily="34" charset="0"/>
              <a:buChar char="•"/>
            </a:pPr>
            <a:r>
              <a:rPr lang="en-US" dirty="0"/>
              <a:t>The four layers (surface deposit, W coating, Mo interlayer, CFC substrate) constituting the sampled points were identified with the depth profiling procedure and the spectral correlation as a function of the number of laser shots as follows:</a:t>
            </a:r>
            <a:endParaRPr lang="it-IT" dirty="0"/>
          </a:p>
        </p:txBody>
      </p:sp>
      <p:sp>
        <p:nvSpPr>
          <p:cNvPr id="9" name="CasellaDiTesto 8">
            <a:extLst>
              <a:ext uri="{FF2B5EF4-FFF2-40B4-BE49-F238E27FC236}">
                <a16:creationId xmlns:a16="http://schemas.microsoft.com/office/drawing/2014/main" id="{A04E73A5-2F45-F125-AC9C-21EF726154E6}"/>
              </a:ext>
            </a:extLst>
          </p:cNvPr>
          <p:cNvSpPr txBox="1"/>
          <p:nvPr/>
        </p:nvSpPr>
        <p:spPr>
          <a:xfrm>
            <a:off x="242286" y="4669332"/>
            <a:ext cx="11246477" cy="646331"/>
          </a:xfrm>
          <a:prstGeom prst="rect">
            <a:avLst/>
          </a:prstGeom>
          <a:noFill/>
        </p:spPr>
        <p:txBody>
          <a:bodyPr wrap="square">
            <a:spAutoFit/>
          </a:bodyPr>
          <a:lstStyle/>
          <a:p>
            <a:pPr marL="285750" indent="-285750" algn="just">
              <a:buFont typeface="Arial" panose="020B0604020202020204" pitchFamily="34" charset="0"/>
              <a:buChar char="•"/>
            </a:pPr>
            <a:r>
              <a:rPr lang="en-US" dirty="0"/>
              <a:t>The in-depth distribution of retained hydrogen isotopes appears to be maximum in the first shots, in the redeposited layer, but also extending beyond this layer.</a:t>
            </a:r>
            <a:endParaRPr lang="it-IT" dirty="0"/>
          </a:p>
        </p:txBody>
      </p:sp>
    </p:spTree>
    <p:extLst>
      <p:ext uri="{BB962C8B-B14F-4D97-AF65-F5344CB8AC3E}">
        <p14:creationId xmlns:p14="http://schemas.microsoft.com/office/powerpoint/2010/main" val="215001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it-IT" dirty="0" err="1"/>
              <a:t>Summary</a:t>
            </a:r>
            <a:endParaRPr lang="en-HU" dirty="0"/>
          </a:p>
        </p:txBody>
      </p:sp>
      <p:sp>
        <p:nvSpPr>
          <p:cNvPr id="3" name="Content Placeholder 2">
            <a:extLst>
              <a:ext uri="{FF2B5EF4-FFF2-40B4-BE49-F238E27FC236}">
                <a16:creationId xmlns:a16="http://schemas.microsoft.com/office/drawing/2014/main" id="{ADDE0142-26E1-869F-A855-D7F6A9A655C4}"/>
              </a:ext>
            </a:extLst>
          </p:cNvPr>
          <p:cNvSpPr>
            <a:spLocks noGrp="1"/>
          </p:cNvSpPr>
          <p:nvPr>
            <p:ph idx="1"/>
          </p:nvPr>
        </p:nvSpPr>
        <p:spPr>
          <a:xfrm>
            <a:off x="600679" y="1630679"/>
            <a:ext cx="11103024" cy="3101899"/>
          </a:xfrm>
        </p:spPr>
        <p:txBody>
          <a:bodyPr>
            <a:normAutofit fontScale="92500" lnSpcReduction="20000"/>
          </a:bodyPr>
          <a:lstStyle/>
          <a:p>
            <a:pPr>
              <a:buFont typeface="Wingdings" panose="05000000000000000000" pitchFamily="2" charset="2"/>
              <a:buChar char="§"/>
            </a:pPr>
            <a:r>
              <a:rPr lang="it-IT" dirty="0" err="1"/>
              <a:t>Introduction</a:t>
            </a:r>
            <a:endParaRPr lang="it-IT" dirty="0"/>
          </a:p>
          <a:p>
            <a:pPr>
              <a:buFont typeface="Wingdings" panose="05000000000000000000" pitchFamily="2" charset="2"/>
              <a:buChar char="§"/>
            </a:pPr>
            <a:endParaRPr lang="it-IT" dirty="0"/>
          </a:p>
          <a:p>
            <a:pPr>
              <a:buFont typeface="Wingdings" panose="05000000000000000000" pitchFamily="2" charset="2"/>
              <a:buChar char="§"/>
            </a:pPr>
            <a:r>
              <a:rPr lang="it-IT" dirty="0" err="1"/>
              <a:t>Depht</a:t>
            </a:r>
            <a:r>
              <a:rPr lang="it-IT" dirty="0"/>
              <a:t> profiling </a:t>
            </a:r>
            <a:r>
              <a:rPr lang="it-IT" dirty="0" err="1"/>
              <a:t>analysis</a:t>
            </a:r>
            <a:r>
              <a:rPr lang="it-IT" dirty="0"/>
              <a:t> of points 59-61-60-62-63 </a:t>
            </a:r>
          </a:p>
          <a:p>
            <a:pPr>
              <a:buFont typeface="Wingdings" panose="05000000000000000000" pitchFamily="2" charset="2"/>
              <a:buChar char="§"/>
            </a:pPr>
            <a:endParaRPr lang="it-IT" dirty="0"/>
          </a:p>
          <a:p>
            <a:pPr>
              <a:buFont typeface="Wingdings" panose="05000000000000000000" pitchFamily="2" charset="2"/>
              <a:buChar char="§"/>
            </a:pPr>
            <a:r>
              <a:rPr lang="it-IT" dirty="0" err="1"/>
              <a:t>Correlation</a:t>
            </a:r>
            <a:r>
              <a:rPr lang="it-IT" dirty="0"/>
              <a:t> </a:t>
            </a:r>
            <a:r>
              <a:rPr lang="it-IT" dirty="0" err="1"/>
              <a:t>analysis</a:t>
            </a:r>
            <a:endParaRPr lang="it-IT" dirty="0"/>
          </a:p>
          <a:p>
            <a:pPr>
              <a:buFont typeface="Wingdings" panose="05000000000000000000" pitchFamily="2" charset="2"/>
              <a:buChar char="§"/>
            </a:pPr>
            <a:endParaRPr lang="it-IT" dirty="0"/>
          </a:p>
          <a:p>
            <a:pPr>
              <a:buFont typeface="Wingdings" panose="05000000000000000000" pitchFamily="2" charset="2"/>
              <a:buChar char="§"/>
            </a:pPr>
            <a:r>
              <a:rPr lang="it-IT" dirty="0" err="1"/>
              <a:t>Intensity</a:t>
            </a:r>
            <a:r>
              <a:rPr lang="it-IT" dirty="0"/>
              <a:t> ratio </a:t>
            </a:r>
            <a:r>
              <a:rPr lang="it-IT" dirty="0" err="1"/>
              <a:t>between</a:t>
            </a:r>
            <a:r>
              <a:rPr lang="it-IT" dirty="0"/>
              <a:t> the T-D-H band and </a:t>
            </a:r>
            <a:r>
              <a:rPr lang="it-IT" dirty="0" err="1"/>
              <a:t>peculiar</a:t>
            </a:r>
            <a:r>
              <a:rPr lang="it-IT" dirty="0"/>
              <a:t> </a:t>
            </a:r>
            <a:r>
              <a:rPr lang="it-IT" dirty="0" err="1"/>
              <a:t>emission</a:t>
            </a:r>
            <a:r>
              <a:rPr lang="it-IT" dirty="0"/>
              <a:t> lines of W and Be   </a:t>
            </a:r>
          </a:p>
          <a:p>
            <a:pPr>
              <a:buFont typeface="Wingdings" panose="05000000000000000000" pitchFamily="2" charset="2"/>
              <a:buChar char="§"/>
            </a:pPr>
            <a:r>
              <a:rPr lang="it-IT" dirty="0"/>
              <a:t> </a:t>
            </a:r>
          </a:p>
          <a:p>
            <a:pPr>
              <a:buFont typeface="Wingdings" panose="05000000000000000000" pitchFamily="2" charset="2"/>
              <a:buChar char="§"/>
            </a:pPr>
            <a:r>
              <a:rPr lang="it-IT" dirty="0" err="1"/>
              <a:t>Conclusions</a:t>
            </a:r>
            <a:r>
              <a:rPr lang="it-IT" dirty="0"/>
              <a:t> and </a:t>
            </a:r>
            <a:r>
              <a:rPr lang="it-IT" dirty="0" err="1"/>
              <a:t>possible</a:t>
            </a:r>
            <a:r>
              <a:rPr lang="it-IT" dirty="0"/>
              <a:t> </a:t>
            </a:r>
            <a:r>
              <a:rPr lang="it-IT" dirty="0" err="1"/>
              <a:t>development</a:t>
            </a:r>
            <a:r>
              <a:rPr lang="it-IT" dirty="0"/>
              <a:t> of the </a:t>
            </a:r>
            <a:r>
              <a:rPr lang="it-IT" dirty="0" err="1"/>
              <a:t>analysis</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181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D9FA-75AD-9553-51B3-46ED00B63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88E4F-DEF0-F625-1566-D4C7F3773886}"/>
              </a:ext>
            </a:extLst>
          </p:cNvPr>
          <p:cNvSpPr>
            <a:spLocks noGrp="1"/>
          </p:cNvSpPr>
          <p:nvPr>
            <p:ph type="title"/>
          </p:nvPr>
        </p:nvSpPr>
        <p:spPr/>
        <p:txBody>
          <a:bodyPr/>
          <a:lstStyle/>
          <a:p>
            <a:r>
              <a:rPr lang="it-IT" dirty="0" err="1"/>
              <a:t>Introduction</a:t>
            </a:r>
            <a:endParaRPr lang="it-IT" dirty="0"/>
          </a:p>
        </p:txBody>
      </p:sp>
      <p:sp>
        <p:nvSpPr>
          <p:cNvPr id="3" name="Content Placeholder 2">
            <a:extLst>
              <a:ext uri="{FF2B5EF4-FFF2-40B4-BE49-F238E27FC236}">
                <a16:creationId xmlns:a16="http://schemas.microsoft.com/office/drawing/2014/main" id="{35ADB806-B1AF-3E45-6BC3-8CEF31224593}"/>
              </a:ext>
            </a:extLst>
          </p:cNvPr>
          <p:cNvSpPr>
            <a:spLocks noGrp="1"/>
          </p:cNvSpPr>
          <p:nvPr>
            <p:ph idx="1"/>
          </p:nvPr>
        </p:nvSpPr>
        <p:spPr>
          <a:xfrm>
            <a:off x="360040" y="834580"/>
            <a:ext cx="11493786" cy="5419024"/>
          </a:xfrm>
        </p:spPr>
        <p:txBody>
          <a:bodyPr>
            <a:normAutofit/>
          </a:bodyPr>
          <a:lstStyle/>
          <a:p>
            <a:pPr algn="just"/>
            <a:endParaRPr lang="en-US" sz="1800" dirty="0"/>
          </a:p>
          <a:p>
            <a:pPr algn="just"/>
            <a:r>
              <a:rPr lang="en-US" sz="1800" dirty="0"/>
              <a:t>LIBS can perform chemical analyses of PFCs in different areas of the first wall, up to a depth of several tenths of microns, studying the in-depth chemical composition of the samples and revealing the presence of T due to the processes occurring in the vicinity of the fusion plasma (erosion, re-deposition, implantation etc.). This analysis is generally </a:t>
            </a:r>
            <a:r>
              <a:rPr lang="en-US" sz="1800"/>
              <a:t>called depth </a:t>
            </a:r>
            <a:r>
              <a:rPr lang="en-US" sz="1800" dirty="0"/>
              <a:t>profiling</a:t>
            </a:r>
          </a:p>
          <a:p>
            <a:pPr algn="just"/>
            <a:endParaRPr lang="en-US" sz="1800" dirty="0"/>
          </a:p>
          <a:p>
            <a:pPr algn="just"/>
            <a:r>
              <a:rPr lang="en-US" sz="1800" dirty="0"/>
              <a:t>The detection of Tritium and other Hydrogen isotopes by LIBS is accomplished by recording the spectral emission of the Balmer alpha lines (T</a:t>
            </a:r>
            <a:r>
              <a:rPr lang="en-US" sz="1800" baseline="-25000" dirty="0">
                <a:latin typeface="Symbol" panose="05050102010706020507" pitchFamily="18" charset="2"/>
              </a:rPr>
              <a:t>a</a:t>
            </a:r>
            <a:r>
              <a:rPr lang="en-US" sz="1800" dirty="0">
                <a:latin typeface="Symbol" panose="05050102010706020507" pitchFamily="18" charset="2"/>
              </a:rPr>
              <a:t>, </a:t>
            </a:r>
            <a:r>
              <a:rPr lang="en-US" sz="1800" dirty="0">
                <a:latin typeface="+mj-lt"/>
              </a:rPr>
              <a:t>D</a:t>
            </a:r>
            <a:r>
              <a:rPr lang="en-US" sz="1800" baseline="-25000" dirty="0">
                <a:latin typeface="Symbol" panose="05050102010706020507" pitchFamily="18" charset="2"/>
              </a:rPr>
              <a:t>a</a:t>
            </a:r>
            <a:r>
              <a:rPr lang="en-US" sz="1800" dirty="0">
                <a:latin typeface="Symbol" panose="05050102010706020507" pitchFamily="18" charset="2"/>
              </a:rPr>
              <a:t>, </a:t>
            </a:r>
            <a:r>
              <a:rPr lang="en-US" sz="1800" dirty="0"/>
              <a:t>H</a:t>
            </a:r>
            <a:r>
              <a:rPr lang="en-US" sz="1800" baseline="-25000" dirty="0">
                <a:latin typeface="Symbol" panose="05050102010706020507" pitchFamily="18" charset="2"/>
              </a:rPr>
              <a:t>a</a:t>
            </a:r>
            <a:r>
              <a:rPr lang="en-US" sz="1800" dirty="0"/>
              <a:t>) located respectively at 656.045 nm, 656.1 nm, 656.28 nm.</a:t>
            </a:r>
          </a:p>
          <a:p>
            <a:pPr algn="just"/>
            <a:endParaRPr lang="en-US" sz="1800" dirty="0"/>
          </a:p>
          <a:p>
            <a:pPr algn="just"/>
            <a:r>
              <a:rPr lang="en-US" sz="1800" dirty="0"/>
              <a:t>The detection of any other chemical element present in the target to be analyze, both as constituent or as deposited material is accomplished by looking at representative emission lines of that element. </a:t>
            </a:r>
          </a:p>
        </p:txBody>
      </p:sp>
      <p:sp>
        <p:nvSpPr>
          <p:cNvPr id="5" name="Slide Number Placeholder 4">
            <a:extLst>
              <a:ext uri="{FF2B5EF4-FFF2-40B4-BE49-F238E27FC236}">
                <a16:creationId xmlns:a16="http://schemas.microsoft.com/office/drawing/2014/main" id="{ADF85268-4B98-80FA-AD67-CFA5DEEA3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7" name="Footer Placeholder 3">
            <a:extLst>
              <a:ext uri="{FF2B5EF4-FFF2-40B4-BE49-F238E27FC236}">
                <a16:creationId xmlns:a16="http://schemas.microsoft.com/office/drawing/2014/main" id="{85E2ECD4-275D-2AD6-BE35-968D0640EBE5}"/>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050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C694-6F9B-675B-C6DD-C697AF50F93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CE585B-FF99-A854-06E5-24E2744D4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3">
            <a:extLst>
              <a:ext uri="{FF2B5EF4-FFF2-40B4-BE49-F238E27FC236}">
                <a16:creationId xmlns:a16="http://schemas.microsoft.com/office/drawing/2014/main" id="{54DA2B9B-A6EE-F5DA-18C6-4C807C832400}"/>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itle 1">
            <a:extLst>
              <a:ext uri="{FF2B5EF4-FFF2-40B4-BE49-F238E27FC236}">
                <a16:creationId xmlns:a16="http://schemas.microsoft.com/office/drawing/2014/main" id="{6DF21D97-99E5-69D1-641B-7F53EACA7A5A}"/>
              </a:ext>
            </a:extLst>
          </p:cNvPr>
          <p:cNvSpPr>
            <a:spLocks noGrp="1"/>
          </p:cNvSpPr>
          <p:nvPr>
            <p:ph type="title"/>
          </p:nvPr>
        </p:nvSpPr>
        <p:spPr>
          <a:xfrm>
            <a:off x="983432" y="192515"/>
            <a:ext cx="9451776" cy="457200"/>
          </a:xfrm>
        </p:spPr>
        <p:txBody>
          <a:bodyPr/>
          <a:lstStyle/>
          <a:p>
            <a:r>
              <a:rPr lang="it-IT" dirty="0"/>
              <a:t>LIBS </a:t>
            </a:r>
            <a:r>
              <a:rPr lang="it-IT" dirty="0" err="1"/>
              <a:t>analysis</a:t>
            </a:r>
            <a:r>
              <a:rPr lang="it-IT" dirty="0"/>
              <a:t> of points 59-60-61-62 (HFGC LH14W) </a:t>
            </a:r>
          </a:p>
        </p:txBody>
      </p:sp>
      <p:pic>
        <p:nvPicPr>
          <p:cNvPr id="14" name="Immagine 13">
            <a:extLst>
              <a:ext uri="{FF2B5EF4-FFF2-40B4-BE49-F238E27FC236}">
                <a16:creationId xmlns:a16="http://schemas.microsoft.com/office/drawing/2014/main" id="{9A47998A-C3EA-7584-0610-1E3EF8CD0D03}"/>
              </a:ext>
            </a:extLst>
          </p:cNvPr>
          <p:cNvPicPr>
            <a:picLocks noChangeAspect="1"/>
          </p:cNvPicPr>
          <p:nvPr/>
        </p:nvPicPr>
        <p:blipFill>
          <a:blip r:embed="rId2"/>
          <a:stretch>
            <a:fillRect/>
          </a:stretch>
        </p:blipFill>
        <p:spPr>
          <a:xfrm>
            <a:off x="5735520" y="2645756"/>
            <a:ext cx="6245350" cy="3588003"/>
          </a:xfrm>
          <a:prstGeom prst="rect">
            <a:avLst/>
          </a:prstGeom>
        </p:spPr>
      </p:pic>
      <p:pic>
        <p:nvPicPr>
          <p:cNvPr id="70" name="Immagine 69">
            <a:extLst>
              <a:ext uri="{FF2B5EF4-FFF2-40B4-BE49-F238E27FC236}">
                <a16:creationId xmlns:a16="http://schemas.microsoft.com/office/drawing/2014/main" id="{810FEBAD-F19B-47C5-D790-E403DE7D4C5F}"/>
              </a:ext>
            </a:extLst>
          </p:cNvPr>
          <p:cNvPicPr>
            <a:picLocks noChangeAspect="1"/>
          </p:cNvPicPr>
          <p:nvPr/>
        </p:nvPicPr>
        <p:blipFill>
          <a:blip r:embed="rId3"/>
          <a:stretch>
            <a:fillRect/>
          </a:stretch>
        </p:blipFill>
        <p:spPr>
          <a:xfrm>
            <a:off x="10167" y="2046463"/>
            <a:ext cx="5241626" cy="4413771"/>
          </a:xfrm>
          <a:prstGeom prst="rect">
            <a:avLst/>
          </a:prstGeom>
        </p:spPr>
      </p:pic>
      <p:sp>
        <p:nvSpPr>
          <p:cNvPr id="71" name="CasellaDiTesto 70">
            <a:extLst>
              <a:ext uri="{FF2B5EF4-FFF2-40B4-BE49-F238E27FC236}">
                <a16:creationId xmlns:a16="http://schemas.microsoft.com/office/drawing/2014/main" id="{89B0125F-E44D-0BE6-79F4-B7F056AAE04A}"/>
              </a:ext>
            </a:extLst>
          </p:cNvPr>
          <p:cNvSpPr txBox="1"/>
          <p:nvPr/>
        </p:nvSpPr>
        <p:spPr>
          <a:xfrm>
            <a:off x="10167" y="733136"/>
            <a:ext cx="11994440" cy="461665"/>
          </a:xfrm>
          <a:prstGeom prst="rect">
            <a:avLst/>
          </a:prstGeom>
          <a:noFill/>
        </p:spPr>
        <p:txBody>
          <a:bodyPr wrap="square" rtlCol="0">
            <a:spAutoFit/>
          </a:bodyPr>
          <a:lstStyle/>
          <a:p>
            <a:pPr marL="285750" indent="-285750" algn="just">
              <a:buFont typeface="Wingdings" panose="05000000000000000000" pitchFamily="2" charset="2"/>
              <a:buChar char="§"/>
            </a:pPr>
            <a:r>
              <a:rPr lang="en-US" sz="2400" dirty="0"/>
              <a:t>The analysis area is located in octant 5 of JET and is composed of W - coated CFC PFCs</a:t>
            </a:r>
          </a:p>
        </p:txBody>
      </p:sp>
      <p:grpSp>
        <p:nvGrpSpPr>
          <p:cNvPr id="72" name="Group 143">
            <a:extLst>
              <a:ext uri="{FF2B5EF4-FFF2-40B4-BE49-F238E27FC236}">
                <a16:creationId xmlns:a16="http://schemas.microsoft.com/office/drawing/2014/main" id="{FD4DAB7C-6FED-7E84-2C19-C21AFD8C2737}"/>
              </a:ext>
            </a:extLst>
          </p:cNvPr>
          <p:cNvGrpSpPr/>
          <p:nvPr/>
        </p:nvGrpSpPr>
        <p:grpSpPr>
          <a:xfrm>
            <a:off x="4028316" y="1397033"/>
            <a:ext cx="2662416" cy="1180456"/>
            <a:chOff x="71643" y="2070431"/>
            <a:chExt cx="3624286" cy="1709019"/>
          </a:xfrm>
        </p:grpSpPr>
        <p:sp>
          <p:nvSpPr>
            <p:cNvPr id="73" name="object 4">
              <a:extLst>
                <a:ext uri="{FF2B5EF4-FFF2-40B4-BE49-F238E27FC236}">
                  <a16:creationId xmlns:a16="http://schemas.microsoft.com/office/drawing/2014/main" id="{D015F5D9-AEE9-F509-0030-297D26DE28DD}"/>
                </a:ext>
              </a:extLst>
            </p:cNvPr>
            <p:cNvSpPr/>
            <p:nvPr/>
          </p:nvSpPr>
          <p:spPr>
            <a:xfrm>
              <a:off x="89026" y="226711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49E366">
                <a:alpha val="90000"/>
              </a:srgbClr>
            </a:solidFill>
          </p:spPr>
          <p:txBody>
            <a:bodyPr wrap="square" lIns="0" tIns="0" rIns="0" bIns="0" rtlCol="0"/>
            <a:lstStyle/>
            <a:p>
              <a:endParaRPr dirty="0">
                <a:highlight>
                  <a:srgbClr val="00FF00"/>
                </a:highlight>
              </a:endParaRPr>
            </a:p>
          </p:txBody>
        </p:sp>
        <p:sp>
          <p:nvSpPr>
            <p:cNvPr id="74" name="object 5">
              <a:extLst>
                <a:ext uri="{FF2B5EF4-FFF2-40B4-BE49-F238E27FC236}">
                  <a16:creationId xmlns:a16="http://schemas.microsoft.com/office/drawing/2014/main" id="{53E8D10A-963A-89B7-C1E3-97F5B8BE6EC4}"/>
                </a:ext>
              </a:extLst>
            </p:cNvPr>
            <p:cNvSpPr/>
            <p:nvPr/>
          </p:nvSpPr>
          <p:spPr>
            <a:xfrm>
              <a:off x="79644" y="2882136"/>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00AFEF">
                <a:alpha val="90000"/>
              </a:srgbClr>
            </a:solidFill>
          </p:spPr>
          <p:txBody>
            <a:bodyPr wrap="square" lIns="0" tIns="0" rIns="0" bIns="0" rtlCol="0"/>
            <a:lstStyle/>
            <a:p>
              <a:endParaRPr dirty="0"/>
            </a:p>
          </p:txBody>
        </p:sp>
        <p:sp>
          <p:nvSpPr>
            <p:cNvPr id="75" name="object 6">
              <a:extLst>
                <a:ext uri="{FF2B5EF4-FFF2-40B4-BE49-F238E27FC236}">
                  <a16:creationId xmlns:a16="http://schemas.microsoft.com/office/drawing/2014/main" id="{F7E4CA66-9A27-D80C-EFB8-DE2004C06AC3}"/>
                </a:ext>
              </a:extLst>
            </p:cNvPr>
            <p:cNvSpPr txBox="1"/>
            <p:nvPr/>
          </p:nvSpPr>
          <p:spPr>
            <a:xfrm>
              <a:off x="841587" y="2366982"/>
              <a:ext cx="1932786" cy="386471"/>
            </a:xfrm>
            <a:prstGeom prst="rect">
              <a:avLst/>
            </a:prstGeom>
          </p:spPr>
          <p:txBody>
            <a:bodyPr vert="horz" wrap="square" lIns="0" tIns="113030" rIns="0" bIns="0" rtlCol="0">
              <a:spAutoFit/>
            </a:bodyPr>
            <a:lstStyle/>
            <a:p>
              <a:pPr marL="66675">
                <a:lnSpc>
                  <a:spcPct val="100000"/>
                </a:lnSpc>
                <a:spcBef>
                  <a:spcPts val="795"/>
                </a:spcBef>
              </a:pPr>
              <a:r>
                <a:rPr sz="1500" b="1" dirty="0">
                  <a:solidFill>
                    <a:srgbClr val="943735"/>
                  </a:solidFill>
                  <a:latin typeface="Carlito"/>
                  <a:cs typeface="Carlito"/>
                </a:rPr>
                <a:t>W</a:t>
              </a:r>
              <a:r>
                <a:rPr sz="1500" b="1" spc="-5" dirty="0">
                  <a:solidFill>
                    <a:srgbClr val="943735"/>
                  </a:solidFill>
                  <a:latin typeface="Carlito"/>
                  <a:cs typeface="Carlito"/>
                </a:rPr>
                <a:t> </a:t>
              </a:r>
              <a:r>
                <a:rPr sz="1500" b="1" dirty="0">
                  <a:solidFill>
                    <a:srgbClr val="943735"/>
                  </a:solidFill>
                  <a:latin typeface="Carlito"/>
                  <a:cs typeface="Carlito"/>
                </a:rPr>
                <a:t>–</a:t>
              </a:r>
              <a:r>
                <a:rPr sz="1500" b="1" spc="5" dirty="0">
                  <a:solidFill>
                    <a:srgbClr val="943735"/>
                  </a:solidFill>
                  <a:latin typeface="Carlito"/>
                  <a:cs typeface="Carlito"/>
                </a:rPr>
                <a:t> </a:t>
              </a:r>
              <a:r>
                <a:rPr sz="1500" b="1" dirty="0">
                  <a:solidFill>
                    <a:srgbClr val="943735"/>
                  </a:solidFill>
                  <a:latin typeface="Carlito"/>
                  <a:cs typeface="Carlito"/>
                </a:rPr>
                <a:t>coated</a:t>
              </a:r>
              <a:r>
                <a:rPr sz="1500" b="1" spc="5" dirty="0">
                  <a:solidFill>
                    <a:srgbClr val="943735"/>
                  </a:solidFill>
                  <a:latin typeface="Carlito"/>
                  <a:cs typeface="Carlito"/>
                </a:rPr>
                <a:t> </a:t>
              </a:r>
              <a:r>
                <a:rPr sz="1500" b="1" spc="-25" dirty="0">
                  <a:solidFill>
                    <a:srgbClr val="943735"/>
                  </a:solidFill>
                  <a:latin typeface="Carlito"/>
                  <a:cs typeface="Carlito"/>
                </a:rPr>
                <a:t>CFC</a:t>
              </a:r>
              <a:endParaRPr sz="1500" dirty="0">
                <a:latin typeface="Carlito"/>
                <a:cs typeface="Carlito"/>
              </a:endParaRPr>
            </a:p>
          </p:txBody>
        </p:sp>
        <p:sp>
          <p:nvSpPr>
            <p:cNvPr id="76" name="object 7">
              <a:extLst>
                <a:ext uri="{FF2B5EF4-FFF2-40B4-BE49-F238E27FC236}">
                  <a16:creationId xmlns:a16="http://schemas.microsoft.com/office/drawing/2014/main" id="{F8C0C0D1-6DE3-5BCB-8E0F-487845E3BED4}"/>
                </a:ext>
              </a:extLst>
            </p:cNvPr>
            <p:cNvSpPr/>
            <p:nvPr/>
          </p:nvSpPr>
          <p:spPr>
            <a:xfrm>
              <a:off x="89026" y="2576070"/>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943735">
                <a:alpha val="90000"/>
              </a:srgbClr>
            </a:solidFill>
          </p:spPr>
          <p:txBody>
            <a:bodyPr wrap="square" lIns="0" tIns="0" rIns="0" bIns="0" rtlCol="0"/>
            <a:lstStyle/>
            <a:p>
              <a:endParaRPr/>
            </a:p>
          </p:txBody>
        </p:sp>
        <p:sp>
          <p:nvSpPr>
            <p:cNvPr id="77" name="object 8">
              <a:extLst>
                <a:ext uri="{FF2B5EF4-FFF2-40B4-BE49-F238E27FC236}">
                  <a16:creationId xmlns:a16="http://schemas.microsoft.com/office/drawing/2014/main" id="{4C750460-5372-7592-B8E2-56329B29FE28}"/>
                </a:ext>
              </a:extLst>
            </p:cNvPr>
            <p:cNvSpPr/>
            <p:nvPr/>
          </p:nvSpPr>
          <p:spPr>
            <a:xfrm>
              <a:off x="71643" y="3198607"/>
              <a:ext cx="752560" cy="242570"/>
            </a:xfrm>
            <a:custGeom>
              <a:avLst/>
              <a:gdLst/>
              <a:ahLst/>
              <a:cxnLst/>
              <a:rect l="l" t="t" r="r" b="b"/>
              <a:pathLst>
                <a:path w="576580" h="242570">
                  <a:moveTo>
                    <a:pt x="535686" y="0"/>
                  </a:moveTo>
                  <a:lnTo>
                    <a:pt x="40386" y="0"/>
                  </a:lnTo>
                  <a:lnTo>
                    <a:pt x="24667" y="3174"/>
                  </a:lnTo>
                  <a:lnTo>
                    <a:pt x="11830" y="11830"/>
                  </a:lnTo>
                  <a:lnTo>
                    <a:pt x="3174" y="24667"/>
                  </a:lnTo>
                  <a:lnTo>
                    <a:pt x="0" y="40386"/>
                  </a:lnTo>
                  <a:lnTo>
                    <a:pt x="0" y="201930"/>
                  </a:lnTo>
                  <a:lnTo>
                    <a:pt x="3174" y="217648"/>
                  </a:lnTo>
                  <a:lnTo>
                    <a:pt x="11830" y="230485"/>
                  </a:lnTo>
                  <a:lnTo>
                    <a:pt x="24667" y="239141"/>
                  </a:lnTo>
                  <a:lnTo>
                    <a:pt x="40386" y="242316"/>
                  </a:lnTo>
                  <a:lnTo>
                    <a:pt x="535686" y="242316"/>
                  </a:lnTo>
                  <a:lnTo>
                    <a:pt x="551404" y="239141"/>
                  </a:lnTo>
                  <a:lnTo>
                    <a:pt x="564241" y="230485"/>
                  </a:lnTo>
                  <a:lnTo>
                    <a:pt x="572897" y="217648"/>
                  </a:lnTo>
                  <a:lnTo>
                    <a:pt x="576072" y="201930"/>
                  </a:lnTo>
                  <a:lnTo>
                    <a:pt x="576072" y="40386"/>
                  </a:lnTo>
                  <a:lnTo>
                    <a:pt x="572897" y="24667"/>
                  </a:lnTo>
                  <a:lnTo>
                    <a:pt x="564241" y="11830"/>
                  </a:lnTo>
                  <a:lnTo>
                    <a:pt x="551404" y="3174"/>
                  </a:lnTo>
                  <a:lnTo>
                    <a:pt x="535686" y="0"/>
                  </a:lnTo>
                  <a:close/>
                </a:path>
              </a:pathLst>
            </a:custGeom>
            <a:solidFill>
              <a:srgbClr val="FF0000">
                <a:alpha val="90194"/>
              </a:srgbClr>
            </a:solidFill>
          </p:spPr>
          <p:txBody>
            <a:bodyPr wrap="square" lIns="0" tIns="0" rIns="0" bIns="0" rtlCol="0"/>
            <a:lstStyle/>
            <a:p>
              <a:endParaRPr/>
            </a:p>
          </p:txBody>
        </p:sp>
        <p:sp>
          <p:nvSpPr>
            <p:cNvPr id="78" name="object 9">
              <a:extLst>
                <a:ext uri="{FF2B5EF4-FFF2-40B4-BE49-F238E27FC236}">
                  <a16:creationId xmlns:a16="http://schemas.microsoft.com/office/drawing/2014/main" id="{DB15CD91-2D69-DB4C-7563-951A0B66E1D7}"/>
                </a:ext>
              </a:extLst>
            </p:cNvPr>
            <p:cNvSpPr txBox="1"/>
            <p:nvPr/>
          </p:nvSpPr>
          <p:spPr>
            <a:xfrm>
              <a:off x="958714" y="2981966"/>
              <a:ext cx="940776" cy="400110"/>
            </a:xfrm>
            <a:prstGeom prst="rect">
              <a:avLst/>
            </a:prstGeom>
          </p:spPr>
          <p:txBody>
            <a:bodyPr vert="horz" wrap="square" lIns="0" tIns="121920" rIns="0" bIns="0" rtlCol="0">
              <a:spAutoFit/>
            </a:bodyPr>
            <a:lstStyle/>
            <a:p>
              <a:pPr marL="12700">
                <a:lnSpc>
                  <a:spcPct val="100000"/>
                </a:lnSpc>
                <a:spcBef>
                  <a:spcPts val="960"/>
                </a:spcBef>
              </a:pPr>
              <a:r>
                <a:rPr lang="fi-FI" sz="1500" b="1" dirty="0">
                  <a:solidFill>
                    <a:srgbClr val="FF0000"/>
                  </a:solidFill>
                  <a:latin typeface="Carlito"/>
                  <a:cs typeface="Carlito"/>
                </a:rPr>
                <a:t>Bulk</a:t>
              </a:r>
              <a:r>
                <a:rPr lang="fi-FI" sz="1500" b="1" spc="-25" dirty="0">
                  <a:solidFill>
                    <a:srgbClr val="FF0000"/>
                  </a:solidFill>
                  <a:latin typeface="Carlito"/>
                  <a:cs typeface="Carlito"/>
                </a:rPr>
                <a:t> </a:t>
              </a:r>
              <a:r>
                <a:rPr lang="fi-FI" sz="1500" b="1" spc="-50" dirty="0">
                  <a:solidFill>
                    <a:srgbClr val="FF0000"/>
                  </a:solidFill>
                  <a:latin typeface="Carlito"/>
                  <a:cs typeface="Carlito"/>
                </a:rPr>
                <a:t>W</a:t>
              </a:r>
              <a:endParaRPr lang="fi-FI" sz="1500" dirty="0">
                <a:latin typeface="Carlito"/>
                <a:cs typeface="Carlito"/>
              </a:endParaRPr>
            </a:p>
          </p:txBody>
        </p:sp>
        <p:sp>
          <p:nvSpPr>
            <p:cNvPr id="79" name="object 6">
              <a:extLst>
                <a:ext uri="{FF2B5EF4-FFF2-40B4-BE49-F238E27FC236}">
                  <a16:creationId xmlns:a16="http://schemas.microsoft.com/office/drawing/2014/main" id="{6017C274-0CA0-CB86-0DC4-EC5D95BC9CEA}"/>
                </a:ext>
              </a:extLst>
            </p:cNvPr>
            <p:cNvSpPr txBox="1"/>
            <p:nvPr/>
          </p:nvSpPr>
          <p:spPr>
            <a:xfrm>
              <a:off x="940248" y="2070431"/>
              <a:ext cx="1284253" cy="386473"/>
            </a:xfrm>
            <a:prstGeom prst="rect">
              <a:avLst/>
            </a:prstGeom>
          </p:spPr>
          <p:txBody>
            <a:bodyPr vert="horz" wrap="square" lIns="0" tIns="113030" rIns="0" bIns="0" rtlCol="0">
              <a:spAutoFit/>
            </a:bodyPr>
            <a:lstStyle/>
            <a:p>
              <a:pPr marL="12700">
                <a:lnSpc>
                  <a:spcPct val="100000"/>
                </a:lnSpc>
                <a:spcBef>
                  <a:spcPts val="890"/>
                </a:spcBef>
              </a:pPr>
              <a:r>
                <a:rPr sz="1500" b="1" dirty="0">
                  <a:solidFill>
                    <a:srgbClr val="00AF50"/>
                  </a:solidFill>
                  <a:latin typeface="Carlito"/>
                  <a:cs typeface="Carlito"/>
                </a:rPr>
                <a:t>Bulk</a:t>
              </a:r>
              <a:r>
                <a:rPr sz="1500" b="1" spc="15" dirty="0">
                  <a:solidFill>
                    <a:srgbClr val="00AF50"/>
                  </a:solidFill>
                  <a:latin typeface="Carlito"/>
                  <a:cs typeface="Carlito"/>
                </a:rPr>
                <a:t> </a:t>
              </a:r>
              <a:r>
                <a:rPr sz="1500" b="1" spc="-25" dirty="0">
                  <a:solidFill>
                    <a:srgbClr val="00AF50"/>
                  </a:solidFill>
                  <a:latin typeface="Carlito"/>
                  <a:cs typeface="Carlito"/>
                </a:rPr>
                <a:t>Be</a:t>
              </a:r>
              <a:endParaRPr sz="1500" dirty="0">
                <a:latin typeface="Carlito"/>
                <a:cs typeface="Carlito"/>
              </a:endParaRPr>
            </a:p>
          </p:txBody>
        </p:sp>
        <p:sp>
          <p:nvSpPr>
            <p:cNvPr id="80" name="object 9">
              <a:extLst>
                <a:ext uri="{FF2B5EF4-FFF2-40B4-BE49-F238E27FC236}">
                  <a16:creationId xmlns:a16="http://schemas.microsoft.com/office/drawing/2014/main" id="{DF33AF2D-5A65-F3E0-E6CF-7EECC9087C21}"/>
                </a:ext>
              </a:extLst>
            </p:cNvPr>
            <p:cNvSpPr txBox="1"/>
            <p:nvPr/>
          </p:nvSpPr>
          <p:spPr>
            <a:xfrm>
              <a:off x="958714" y="2655050"/>
              <a:ext cx="2057155" cy="512425"/>
            </a:xfrm>
            <a:prstGeom prst="rect">
              <a:avLst/>
            </a:prstGeom>
          </p:spPr>
          <p:txBody>
            <a:bodyPr vert="horz" wrap="square" lIns="0" tIns="121920" rIns="0" bIns="0" rtlCol="0">
              <a:spAutoFit/>
            </a:bodyPr>
            <a:lstStyle/>
            <a:p>
              <a:pPr marL="12700">
                <a:lnSpc>
                  <a:spcPct val="100000"/>
                </a:lnSpc>
                <a:spcBef>
                  <a:spcPts val="960"/>
                </a:spcBef>
              </a:pPr>
              <a:r>
                <a:rPr sz="1500" b="1" dirty="0">
                  <a:solidFill>
                    <a:srgbClr val="00AFEF"/>
                  </a:solidFill>
                  <a:latin typeface="Carlito"/>
                  <a:cs typeface="Carlito"/>
                </a:rPr>
                <a:t>Be</a:t>
              </a:r>
              <a:r>
                <a:rPr sz="1500" b="1" spc="-15" dirty="0">
                  <a:solidFill>
                    <a:srgbClr val="00AFEF"/>
                  </a:solidFill>
                  <a:latin typeface="Carlito"/>
                  <a:cs typeface="Carlito"/>
                </a:rPr>
                <a:t> </a:t>
              </a:r>
              <a:r>
                <a:rPr sz="1500" b="1" dirty="0">
                  <a:solidFill>
                    <a:srgbClr val="00AFEF"/>
                  </a:solidFill>
                  <a:latin typeface="Carlito"/>
                  <a:cs typeface="Carlito"/>
                </a:rPr>
                <a:t>coated </a:t>
              </a:r>
              <a:r>
                <a:rPr sz="1500" b="1" spc="-10" dirty="0" err="1">
                  <a:solidFill>
                    <a:srgbClr val="00AFEF"/>
                  </a:solidFill>
                  <a:latin typeface="Carlito"/>
                  <a:cs typeface="Carlito"/>
                </a:rPr>
                <a:t>inconel</a:t>
              </a:r>
              <a:endParaRPr lang="fi-FI" sz="1500" dirty="0">
                <a:latin typeface="Carlito"/>
                <a:cs typeface="Carlito"/>
              </a:endParaRPr>
            </a:p>
          </p:txBody>
        </p:sp>
        <p:sp>
          <p:nvSpPr>
            <p:cNvPr id="81" name="object 5">
              <a:extLst>
                <a:ext uri="{FF2B5EF4-FFF2-40B4-BE49-F238E27FC236}">
                  <a16:creationId xmlns:a16="http://schemas.microsoft.com/office/drawing/2014/main" id="{2CD97795-599D-2E1B-E1B1-4EA33F5E5039}"/>
                </a:ext>
              </a:extLst>
            </p:cNvPr>
            <p:cNvSpPr/>
            <p:nvPr/>
          </p:nvSpPr>
          <p:spPr>
            <a:xfrm>
              <a:off x="79644" y="3494813"/>
              <a:ext cx="752560" cy="243840"/>
            </a:xfrm>
            <a:custGeom>
              <a:avLst/>
              <a:gdLst/>
              <a:ahLst/>
              <a:cxnLst/>
              <a:rect l="l" t="t" r="r" b="b"/>
              <a:pathLst>
                <a:path w="576580" h="243839">
                  <a:moveTo>
                    <a:pt x="535432" y="0"/>
                  </a:moveTo>
                  <a:lnTo>
                    <a:pt x="40640" y="0"/>
                  </a:lnTo>
                  <a:lnTo>
                    <a:pt x="24822" y="3194"/>
                  </a:lnTo>
                  <a:lnTo>
                    <a:pt x="11904" y="11904"/>
                  </a:lnTo>
                  <a:lnTo>
                    <a:pt x="3194" y="24822"/>
                  </a:lnTo>
                  <a:lnTo>
                    <a:pt x="0" y="40639"/>
                  </a:lnTo>
                  <a:lnTo>
                    <a:pt x="0" y="203199"/>
                  </a:lnTo>
                  <a:lnTo>
                    <a:pt x="3194" y="219017"/>
                  </a:lnTo>
                  <a:lnTo>
                    <a:pt x="11904" y="231935"/>
                  </a:lnTo>
                  <a:lnTo>
                    <a:pt x="24822" y="240645"/>
                  </a:lnTo>
                  <a:lnTo>
                    <a:pt x="40640" y="243839"/>
                  </a:lnTo>
                  <a:lnTo>
                    <a:pt x="535432" y="243839"/>
                  </a:lnTo>
                  <a:lnTo>
                    <a:pt x="551249" y="240645"/>
                  </a:lnTo>
                  <a:lnTo>
                    <a:pt x="564167" y="231935"/>
                  </a:lnTo>
                  <a:lnTo>
                    <a:pt x="572877" y="219017"/>
                  </a:lnTo>
                  <a:lnTo>
                    <a:pt x="576072" y="203199"/>
                  </a:lnTo>
                  <a:lnTo>
                    <a:pt x="576072" y="40639"/>
                  </a:lnTo>
                  <a:lnTo>
                    <a:pt x="572877" y="24822"/>
                  </a:lnTo>
                  <a:lnTo>
                    <a:pt x="564167" y="11904"/>
                  </a:lnTo>
                  <a:lnTo>
                    <a:pt x="551249" y="3194"/>
                  </a:lnTo>
                  <a:lnTo>
                    <a:pt x="535432" y="0"/>
                  </a:lnTo>
                  <a:close/>
                </a:path>
              </a:pathLst>
            </a:custGeom>
            <a:solidFill>
              <a:srgbClr val="2F16E8">
                <a:alpha val="90000"/>
              </a:srgbClr>
            </a:solidFill>
          </p:spPr>
          <p:txBody>
            <a:bodyPr wrap="square" lIns="0" tIns="0" rIns="0" bIns="0" rtlCol="0"/>
            <a:lstStyle/>
            <a:p>
              <a:endParaRPr/>
            </a:p>
          </p:txBody>
        </p:sp>
        <p:sp>
          <p:nvSpPr>
            <p:cNvPr id="82" name="object 9">
              <a:extLst>
                <a:ext uri="{FF2B5EF4-FFF2-40B4-BE49-F238E27FC236}">
                  <a16:creationId xmlns:a16="http://schemas.microsoft.com/office/drawing/2014/main" id="{742F9B84-0415-77F7-F8BB-90F4630E10DA}"/>
                </a:ext>
              </a:extLst>
            </p:cNvPr>
            <p:cNvSpPr txBox="1"/>
            <p:nvPr/>
          </p:nvSpPr>
          <p:spPr>
            <a:xfrm>
              <a:off x="950712" y="3267025"/>
              <a:ext cx="2745217" cy="512425"/>
            </a:xfrm>
            <a:prstGeom prst="rect">
              <a:avLst/>
            </a:prstGeom>
          </p:spPr>
          <p:txBody>
            <a:bodyPr vert="horz" wrap="square" lIns="0" tIns="121920" rIns="0" bIns="0" rtlCol="0">
              <a:spAutoFit/>
            </a:bodyPr>
            <a:lstStyle/>
            <a:p>
              <a:pPr marL="12700">
                <a:lnSpc>
                  <a:spcPct val="100000"/>
                </a:lnSpc>
                <a:spcBef>
                  <a:spcPts val="960"/>
                </a:spcBef>
              </a:pPr>
              <a:r>
                <a:rPr lang="en-GB" sz="1500" b="1" spc="-10" dirty="0">
                  <a:solidFill>
                    <a:srgbClr val="2F16E8"/>
                  </a:solidFill>
                  <a:latin typeface="Carlito"/>
                  <a:cs typeface="Carlito"/>
                </a:rPr>
                <a:t>I</a:t>
              </a:r>
              <a:r>
                <a:rPr sz="1500" b="1" spc="-10" dirty="0" err="1">
                  <a:solidFill>
                    <a:srgbClr val="2F16E8"/>
                  </a:solidFill>
                  <a:latin typeface="Carlito"/>
                  <a:cs typeface="Carlito"/>
                </a:rPr>
                <a:t>nconel</a:t>
              </a:r>
              <a:r>
                <a:rPr lang="en-GB" sz="1500" b="1" spc="-10" dirty="0">
                  <a:solidFill>
                    <a:srgbClr val="2F16E8"/>
                  </a:solidFill>
                  <a:latin typeface="Carlito"/>
                  <a:cs typeface="Carlito"/>
                </a:rPr>
                <a:t> (vacuum vessel)</a:t>
              </a:r>
              <a:endParaRPr lang="fi-FI" sz="1500" dirty="0">
                <a:solidFill>
                  <a:srgbClr val="2F16E8"/>
                </a:solidFill>
                <a:latin typeface="Carlito"/>
                <a:cs typeface="Carlito"/>
              </a:endParaRPr>
            </a:p>
          </p:txBody>
        </p:sp>
      </p:grpSp>
      <p:sp>
        <p:nvSpPr>
          <p:cNvPr id="83" name="Freccia in su 82">
            <a:extLst>
              <a:ext uri="{FF2B5EF4-FFF2-40B4-BE49-F238E27FC236}">
                <a16:creationId xmlns:a16="http://schemas.microsoft.com/office/drawing/2014/main" id="{80881959-ED3D-20EB-1057-A15224DB4B28}"/>
              </a:ext>
            </a:extLst>
          </p:cNvPr>
          <p:cNvSpPr/>
          <p:nvPr/>
        </p:nvSpPr>
        <p:spPr>
          <a:xfrm rot="10800000">
            <a:off x="940981" y="1278222"/>
            <a:ext cx="484632" cy="2741097"/>
          </a:xfrm>
          <a:prstGeom prst="upArrow">
            <a:avLst/>
          </a:prstGeom>
          <a:solidFill>
            <a:schemeClr val="accent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CasellaDiTesto 83">
            <a:extLst>
              <a:ext uri="{FF2B5EF4-FFF2-40B4-BE49-F238E27FC236}">
                <a16:creationId xmlns:a16="http://schemas.microsoft.com/office/drawing/2014/main" id="{BA7C6458-314C-25B5-7F6A-1A3AEA1D31BE}"/>
              </a:ext>
            </a:extLst>
          </p:cNvPr>
          <p:cNvSpPr txBox="1"/>
          <p:nvPr/>
        </p:nvSpPr>
        <p:spPr>
          <a:xfrm>
            <a:off x="9509819" y="6138670"/>
            <a:ext cx="2764796" cy="369332"/>
          </a:xfrm>
          <a:prstGeom prst="rect">
            <a:avLst/>
          </a:prstGeom>
          <a:noFill/>
        </p:spPr>
        <p:txBody>
          <a:bodyPr wrap="none" rtlCol="0">
            <a:spAutoFit/>
          </a:bodyPr>
          <a:lstStyle/>
          <a:p>
            <a:pPr algn="l"/>
            <a:r>
              <a:rPr lang="it-IT" dirty="0" err="1"/>
              <a:t>Courtesy</a:t>
            </a:r>
            <a:r>
              <a:rPr lang="it-IT" dirty="0"/>
              <a:t> by UKAEA (I. </a:t>
            </a:r>
            <a:r>
              <a:rPr lang="it-IT" dirty="0" err="1"/>
              <a:t>Iepu</a:t>
            </a:r>
            <a:r>
              <a:rPr lang="it-IT" dirty="0"/>
              <a:t>)</a:t>
            </a:r>
          </a:p>
        </p:txBody>
      </p:sp>
    </p:spTree>
    <p:extLst>
      <p:ext uri="{BB962C8B-B14F-4D97-AF65-F5344CB8AC3E}">
        <p14:creationId xmlns:p14="http://schemas.microsoft.com/office/powerpoint/2010/main" val="159268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2F66B84-57CE-5DA1-0FFA-F7CAE7A2DB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Footer Placeholder 3">
            <a:extLst>
              <a:ext uri="{FF2B5EF4-FFF2-40B4-BE49-F238E27FC236}">
                <a16:creationId xmlns:a16="http://schemas.microsoft.com/office/drawing/2014/main" id="{0CCBAC1C-C03A-FBD1-E1F6-34065C56CE15}"/>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1">
            <a:extLst>
              <a:ext uri="{FF2B5EF4-FFF2-40B4-BE49-F238E27FC236}">
                <a16:creationId xmlns:a16="http://schemas.microsoft.com/office/drawing/2014/main" id="{2229524B-3F82-15D5-8A83-3677EAB6E000}"/>
              </a:ext>
            </a:extLst>
          </p:cNvPr>
          <p:cNvSpPr>
            <a:spLocks noGrp="1"/>
          </p:cNvSpPr>
          <p:nvPr>
            <p:ph type="title"/>
          </p:nvPr>
        </p:nvSpPr>
        <p:spPr>
          <a:xfrm>
            <a:off x="983432" y="192515"/>
            <a:ext cx="9451776" cy="457200"/>
          </a:xfrm>
        </p:spPr>
        <p:txBody>
          <a:bodyPr/>
          <a:lstStyle/>
          <a:p>
            <a:r>
              <a:rPr lang="it-IT" dirty="0"/>
              <a:t>LIBS </a:t>
            </a:r>
            <a:r>
              <a:rPr lang="it-IT" dirty="0" err="1"/>
              <a:t>analysis</a:t>
            </a:r>
            <a:r>
              <a:rPr lang="it-IT" dirty="0"/>
              <a:t> of points 59-60-62-63 (HFGC LH14W) </a:t>
            </a:r>
          </a:p>
        </p:txBody>
      </p:sp>
      <p:sp>
        <p:nvSpPr>
          <p:cNvPr id="34" name="Oval 22">
            <a:extLst>
              <a:ext uri="{FF2B5EF4-FFF2-40B4-BE49-F238E27FC236}">
                <a16:creationId xmlns:a16="http://schemas.microsoft.com/office/drawing/2014/main" id="{14BEA777-52FA-7AD5-470F-644D72448E06}"/>
              </a:ext>
            </a:extLst>
          </p:cNvPr>
          <p:cNvSpPr/>
          <p:nvPr/>
        </p:nvSpPr>
        <p:spPr>
          <a:xfrm>
            <a:off x="2453172" y="2682868"/>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Oval 25">
            <a:extLst>
              <a:ext uri="{FF2B5EF4-FFF2-40B4-BE49-F238E27FC236}">
                <a16:creationId xmlns:a16="http://schemas.microsoft.com/office/drawing/2014/main" id="{4F2292E4-1069-460B-8D5A-4F71C959D864}"/>
              </a:ext>
            </a:extLst>
          </p:cNvPr>
          <p:cNvSpPr/>
          <p:nvPr/>
        </p:nvSpPr>
        <p:spPr>
          <a:xfrm>
            <a:off x="2414199" y="4497154"/>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Oval 26">
            <a:extLst>
              <a:ext uri="{FF2B5EF4-FFF2-40B4-BE49-F238E27FC236}">
                <a16:creationId xmlns:a16="http://schemas.microsoft.com/office/drawing/2014/main" id="{82443D77-7306-795C-718E-950507E71CA6}"/>
              </a:ext>
            </a:extLst>
          </p:cNvPr>
          <p:cNvSpPr/>
          <p:nvPr/>
        </p:nvSpPr>
        <p:spPr>
          <a:xfrm>
            <a:off x="2390966" y="5442428"/>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7" name="Oval 27">
            <a:extLst>
              <a:ext uri="{FF2B5EF4-FFF2-40B4-BE49-F238E27FC236}">
                <a16:creationId xmlns:a16="http://schemas.microsoft.com/office/drawing/2014/main" id="{C07C95DC-3F63-9283-0A11-C7B7D04A3D54}"/>
              </a:ext>
            </a:extLst>
          </p:cNvPr>
          <p:cNvSpPr/>
          <p:nvPr/>
        </p:nvSpPr>
        <p:spPr>
          <a:xfrm>
            <a:off x="3129935" y="5513415"/>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8" name="Oval 28">
            <a:extLst>
              <a:ext uri="{FF2B5EF4-FFF2-40B4-BE49-F238E27FC236}">
                <a16:creationId xmlns:a16="http://schemas.microsoft.com/office/drawing/2014/main" id="{5DF746D8-6A7C-A700-A768-BE58C56A0AB6}"/>
              </a:ext>
            </a:extLst>
          </p:cNvPr>
          <p:cNvSpPr/>
          <p:nvPr/>
        </p:nvSpPr>
        <p:spPr>
          <a:xfrm>
            <a:off x="4082126" y="5503074"/>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51" name="Gruppo 50">
            <a:extLst>
              <a:ext uri="{FF2B5EF4-FFF2-40B4-BE49-F238E27FC236}">
                <a16:creationId xmlns:a16="http://schemas.microsoft.com/office/drawing/2014/main" id="{099FEEA2-6AC1-05AC-96BE-88C530B782CE}"/>
              </a:ext>
            </a:extLst>
          </p:cNvPr>
          <p:cNvGrpSpPr/>
          <p:nvPr/>
        </p:nvGrpSpPr>
        <p:grpSpPr>
          <a:xfrm>
            <a:off x="1048580" y="884842"/>
            <a:ext cx="4673303" cy="5614376"/>
            <a:chOff x="765051" y="519241"/>
            <a:chExt cx="5115048" cy="5985419"/>
          </a:xfrm>
        </p:grpSpPr>
        <p:pic>
          <p:nvPicPr>
            <p:cNvPr id="19" name="Picture 5">
              <a:extLst>
                <a:ext uri="{FF2B5EF4-FFF2-40B4-BE49-F238E27FC236}">
                  <a16:creationId xmlns:a16="http://schemas.microsoft.com/office/drawing/2014/main" id="{4CA2D113-C4F4-4B4B-5D14-C22C402AB5C6}"/>
                </a:ext>
              </a:extLst>
            </p:cNvPr>
            <p:cNvPicPr>
              <a:picLocks noChangeAspect="1"/>
            </p:cNvPicPr>
            <p:nvPr/>
          </p:nvPicPr>
          <p:blipFill>
            <a:blip r:embed="rId2"/>
            <a:srcRect l="9849"/>
            <a:stretch>
              <a:fillRect/>
            </a:stretch>
          </p:blipFill>
          <p:spPr>
            <a:xfrm>
              <a:off x="765051" y="519241"/>
              <a:ext cx="5115048" cy="5985419"/>
            </a:xfrm>
            <a:prstGeom prst="rect">
              <a:avLst/>
            </a:prstGeom>
          </p:spPr>
        </p:pic>
        <p:sp>
          <p:nvSpPr>
            <p:cNvPr id="20" name="TextBox 6">
              <a:extLst>
                <a:ext uri="{FF2B5EF4-FFF2-40B4-BE49-F238E27FC236}">
                  <a16:creationId xmlns:a16="http://schemas.microsoft.com/office/drawing/2014/main" id="{FF6AF763-E24C-52BE-7487-D3930780E1D3}"/>
                </a:ext>
              </a:extLst>
            </p:cNvPr>
            <p:cNvSpPr txBox="1"/>
            <p:nvPr/>
          </p:nvSpPr>
          <p:spPr>
            <a:xfrm>
              <a:off x="987580" y="911225"/>
              <a:ext cx="2523191" cy="800219"/>
            </a:xfrm>
            <a:prstGeom prst="rect">
              <a:avLst/>
            </a:prstGeom>
            <a:noFill/>
          </p:spPr>
          <p:txBody>
            <a:bodyPr wrap="none" rtlCol="0">
              <a:spAutoFit/>
            </a:bodyPr>
            <a:lstStyle/>
            <a:p>
              <a:r>
                <a:rPr lang="en-GB" sz="2300" b="1" dirty="0">
                  <a:solidFill>
                    <a:srgbClr val="69EB4F"/>
                  </a:solidFill>
                  <a:latin typeface="Arial" panose="020B0604020202020204"/>
                </a:rPr>
                <a:t>HFGC </a:t>
              </a:r>
            </a:p>
            <a:p>
              <a:r>
                <a:rPr lang="en-GB" sz="2300" b="1" dirty="0">
                  <a:solidFill>
                    <a:srgbClr val="69EB4F"/>
                  </a:solidFill>
                  <a:latin typeface="Arial" panose="020B0604020202020204"/>
                </a:rPr>
                <a:t>LH14W (2011-23)</a:t>
              </a:r>
            </a:p>
          </p:txBody>
        </p:sp>
        <p:sp>
          <p:nvSpPr>
            <p:cNvPr id="21" name="TextBox 9">
              <a:extLst>
                <a:ext uri="{FF2B5EF4-FFF2-40B4-BE49-F238E27FC236}">
                  <a16:creationId xmlns:a16="http://schemas.microsoft.com/office/drawing/2014/main" id="{ADFC4704-8F89-503F-2168-68A54C55EE54}"/>
                </a:ext>
              </a:extLst>
            </p:cNvPr>
            <p:cNvSpPr txBox="1"/>
            <p:nvPr/>
          </p:nvSpPr>
          <p:spPr>
            <a:xfrm>
              <a:off x="1929859" y="2328015"/>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852</a:t>
              </a:r>
            </a:p>
          </p:txBody>
        </p:sp>
        <p:sp>
          <p:nvSpPr>
            <p:cNvPr id="22" name="TextBox 10">
              <a:extLst>
                <a:ext uri="{FF2B5EF4-FFF2-40B4-BE49-F238E27FC236}">
                  <a16:creationId xmlns:a16="http://schemas.microsoft.com/office/drawing/2014/main" id="{40CED000-D04E-75CA-AE06-D3E12BD99E84}"/>
                </a:ext>
              </a:extLst>
            </p:cNvPr>
            <p:cNvSpPr txBox="1"/>
            <p:nvPr/>
          </p:nvSpPr>
          <p:spPr>
            <a:xfrm>
              <a:off x="1929859" y="297447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853</a:t>
              </a:r>
            </a:p>
          </p:txBody>
        </p:sp>
        <p:sp>
          <p:nvSpPr>
            <p:cNvPr id="23" name="TextBox 11">
              <a:extLst>
                <a:ext uri="{FF2B5EF4-FFF2-40B4-BE49-F238E27FC236}">
                  <a16:creationId xmlns:a16="http://schemas.microsoft.com/office/drawing/2014/main" id="{83C46892-1A84-45EE-964D-1C88AF11B525}"/>
                </a:ext>
              </a:extLst>
            </p:cNvPr>
            <p:cNvSpPr txBox="1"/>
            <p:nvPr/>
          </p:nvSpPr>
          <p:spPr>
            <a:xfrm>
              <a:off x="1934848" y="36377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854</a:t>
              </a:r>
            </a:p>
          </p:txBody>
        </p:sp>
        <p:sp>
          <p:nvSpPr>
            <p:cNvPr id="24" name="TextBox 12">
              <a:extLst>
                <a:ext uri="{FF2B5EF4-FFF2-40B4-BE49-F238E27FC236}">
                  <a16:creationId xmlns:a16="http://schemas.microsoft.com/office/drawing/2014/main" id="{C972EC7B-70F7-B003-2479-FF18BCACC2BB}"/>
                </a:ext>
              </a:extLst>
            </p:cNvPr>
            <p:cNvSpPr txBox="1"/>
            <p:nvPr/>
          </p:nvSpPr>
          <p:spPr>
            <a:xfrm>
              <a:off x="2410565" y="431685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855</a:t>
              </a:r>
            </a:p>
          </p:txBody>
        </p:sp>
        <p:sp>
          <p:nvSpPr>
            <p:cNvPr id="25" name="TextBox 13">
              <a:extLst>
                <a:ext uri="{FF2B5EF4-FFF2-40B4-BE49-F238E27FC236}">
                  <a16:creationId xmlns:a16="http://schemas.microsoft.com/office/drawing/2014/main" id="{B3DF4675-7335-08AE-CBAF-F5B43FCD123A}"/>
                </a:ext>
              </a:extLst>
            </p:cNvPr>
            <p:cNvSpPr txBox="1"/>
            <p:nvPr/>
          </p:nvSpPr>
          <p:spPr>
            <a:xfrm>
              <a:off x="2389948" y="4971150"/>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856</a:t>
              </a:r>
            </a:p>
          </p:txBody>
        </p:sp>
        <p:sp>
          <p:nvSpPr>
            <p:cNvPr id="26" name="TextBox 14">
              <a:extLst>
                <a:ext uri="{FF2B5EF4-FFF2-40B4-BE49-F238E27FC236}">
                  <a16:creationId xmlns:a16="http://schemas.microsoft.com/office/drawing/2014/main" id="{76525C4A-AA86-112B-1911-2559340AA50F}"/>
                </a:ext>
              </a:extLst>
            </p:cNvPr>
            <p:cNvSpPr txBox="1"/>
            <p:nvPr/>
          </p:nvSpPr>
          <p:spPr>
            <a:xfrm>
              <a:off x="934294" y="42029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858</a:t>
              </a:r>
            </a:p>
          </p:txBody>
        </p:sp>
        <p:sp>
          <p:nvSpPr>
            <p:cNvPr id="27" name="TextBox 15">
              <a:extLst>
                <a:ext uri="{FF2B5EF4-FFF2-40B4-BE49-F238E27FC236}">
                  <a16:creationId xmlns:a16="http://schemas.microsoft.com/office/drawing/2014/main" id="{D25EE7F3-69A3-FB5A-0393-504B067B5239}"/>
                </a:ext>
              </a:extLst>
            </p:cNvPr>
            <p:cNvSpPr txBox="1"/>
            <p:nvPr/>
          </p:nvSpPr>
          <p:spPr>
            <a:xfrm>
              <a:off x="1279169" y="406444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859</a:t>
              </a:r>
            </a:p>
          </p:txBody>
        </p:sp>
        <p:sp>
          <p:nvSpPr>
            <p:cNvPr id="28" name="TextBox 16">
              <a:extLst>
                <a:ext uri="{FF2B5EF4-FFF2-40B4-BE49-F238E27FC236}">
                  <a16:creationId xmlns:a16="http://schemas.microsoft.com/office/drawing/2014/main" id="{699729B7-5E58-EB06-6068-D5DB46110576}"/>
                </a:ext>
              </a:extLst>
            </p:cNvPr>
            <p:cNvSpPr txBox="1"/>
            <p:nvPr/>
          </p:nvSpPr>
          <p:spPr>
            <a:xfrm>
              <a:off x="1624044" y="4479947"/>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860</a:t>
              </a:r>
            </a:p>
          </p:txBody>
        </p:sp>
        <p:sp>
          <p:nvSpPr>
            <p:cNvPr id="29" name="TextBox 17">
              <a:extLst>
                <a:ext uri="{FF2B5EF4-FFF2-40B4-BE49-F238E27FC236}">
                  <a16:creationId xmlns:a16="http://schemas.microsoft.com/office/drawing/2014/main" id="{96A77ADA-2FF5-6EBC-3CCA-2B0846CCA8B3}"/>
                </a:ext>
              </a:extLst>
            </p:cNvPr>
            <p:cNvSpPr txBox="1"/>
            <p:nvPr/>
          </p:nvSpPr>
          <p:spPr>
            <a:xfrm>
              <a:off x="1908274" y="4133698"/>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861</a:t>
              </a:r>
            </a:p>
          </p:txBody>
        </p:sp>
        <p:sp>
          <p:nvSpPr>
            <p:cNvPr id="30" name="TextBox 18">
              <a:extLst>
                <a:ext uri="{FF2B5EF4-FFF2-40B4-BE49-F238E27FC236}">
                  <a16:creationId xmlns:a16="http://schemas.microsoft.com/office/drawing/2014/main" id="{830D9439-017D-B969-6D7E-107B550B5DF8}"/>
                </a:ext>
              </a:extLst>
            </p:cNvPr>
            <p:cNvSpPr txBox="1"/>
            <p:nvPr/>
          </p:nvSpPr>
          <p:spPr>
            <a:xfrm>
              <a:off x="3920926" y="3834814"/>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864</a:t>
              </a:r>
            </a:p>
          </p:txBody>
        </p:sp>
        <p:sp>
          <p:nvSpPr>
            <p:cNvPr id="31" name="TextBox 19">
              <a:extLst>
                <a:ext uri="{FF2B5EF4-FFF2-40B4-BE49-F238E27FC236}">
                  <a16:creationId xmlns:a16="http://schemas.microsoft.com/office/drawing/2014/main" id="{63AA148C-AE4B-AF3B-E603-6798313F1B40}"/>
                </a:ext>
              </a:extLst>
            </p:cNvPr>
            <p:cNvSpPr txBox="1"/>
            <p:nvPr/>
          </p:nvSpPr>
          <p:spPr>
            <a:xfrm>
              <a:off x="3247438" y="3848242"/>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865</a:t>
              </a:r>
            </a:p>
          </p:txBody>
        </p:sp>
        <p:sp>
          <p:nvSpPr>
            <p:cNvPr id="32" name="TextBox 20">
              <a:extLst>
                <a:ext uri="{FF2B5EF4-FFF2-40B4-BE49-F238E27FC236}">
                  <a16:creationId xmlns:a16="http://schemas.microsoft.com/office/drawing/2014/main" id="{BE7A9F13-407B-A433-1F5C-29C23E4C9986}"/>
                </a:ext>
              </a:extLst>
            </p:cNvPr>
            <p:cNvSpPr txBox="1"/>
            <p:nvPr/>
          </p:nvSpPr>
          <p:spPr>
            <a:xfrm>
              <a:off x="2682791" y="3848243"/>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866</a:t>
              </a:r>
            </a:p>
          </p:txBody>
        </p:sp>
        <p:sp>
          <p:nvSpPr>
            <p:cNvPr id="33" name="TextBox 21">
              <a:extLst>
                <a:ext uri="{FF2B5EF4-FFF2-40B4-BE49-F238E27FC236}">
                  <a16:creationId xmlns:a16="http://schemas.microsoft.com/office/drawing/2014/main" id="{0F009AA7-7274-79B7-13A9-1924B8544CD6}"/>
                </a:ext>
              </a:extLst>
            </p:cNvPr>
            <p:cNvSpPr txBox="1"/>
            <p:nvPr/>
          </p:nvSpPr>
          <p:spPr>
            <a:xfrm>
              <a:off x="4594414" y="3848241"/>
              <a:ext cx="439544" cy="276999"/>
            </a:xfrm>
            <a:prstGeom prst="rect">
              <a:avLst/>
            </a:prstGeom>
            <a:noFill/>
          </p:spPr>
          <p:txBody>
            <a:bodyPr wrap="none" rtlCol="0">
              <a:spAutoFit/>
            </a:bodyPr>
            <a:lstStyle/>
            <a:p>
              <a:r>
                <a:rPr lang="en-GB" sz="1200" b="1" dirty="0">
                  <a:solidFill>
                    <a:srgbClr val="000000"/>
                  </a:solidFill>
                  <a:highlight>
                    <a:srgbClr val="00FFFF"/>
                  </a:highlight>
                  <a:latin typeface="Arial" panose="020B0604020202020204"/>
                </a:rPr>
                <a:t>867</a:t>
              </a:r>
            </a:p>
          </p:txBody>
        </p:sp>
        <p:sp>
          <p:nvSpPr>
            <p:cNvPr id="39" name="TextBox 29">
              <a:extLst>
                <a:ext uri="{FF2B5EF4-FFF2-40B4-BE49-F238E27FC236}">
                  <a16:creationId xmlns:a16="http://schemas.microsoft.com/office/drawing/2014/main" id="{51C77C53-3152-6765-DD11-E2AF2B03121A}"/>
                </a:ext>
              </a:extLst>
            </p:cNvPr>
            <p:cNvSpPr txBox="1"/>
            <p:nvPr/>
          </p:nvSpPr>
          <p:spPr>
            <a:xfrm>
              <a:off x="3208465" y="260501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63</a:t>
              </a:r>
            </a:p>
          </p:txBody>
        </p:sp>
        <p:sp>
          <p:nvSpPr>
            <p:cNvPr id="40" name="TextBox 30">
              <a:extLst>
                <a:ext uri="{FF2B5EF4-FFF2-40B4-BE49-F238E27FC236}">
                  <a16:creationId xmlns:a16="http://schemas.microsoft.com/office/drawing/2014/main" id="{DF355313-6110-D864-C301-E4293DF640BE}"/>
                </a:ext>
              </a:extLst>
            </p:cNvPr>
            <p:cNvSpPr txBox="1"/>
            <p:nvPr/>
          </p:nvSpPr>
          <p:spPr>
            <a:xfrm>
              <a:off x="3159634" y="441930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62</a:t>
              </a:r>
            </a:p>
          </p:txBody>
        </p:sp>
        <p:sp>
          <p:nvSpPr>
            <p:cNvPr id="41" name="TextBox 31">
              <a:extLst>
                <a:ext uri="{FF2B5EF4-FFF2-40B4-BE49-F238E27FC236}">
                  <a16:creationId xmlns:a16="http://schemas.microsoft.com/office/drawing/2014/main" id="{1485AF81-D902-96D0-F3C0-8C712895515B}"/>
                </a:ext>
              </a:extLst>
            </p:cNvPr>
            <p:cNvSpPr txBox="1"/>
            <p:nvPr/>
          </p:nvSpPr>
          <p:spPr>
            <a:xfrm>
              <a:off x="1081424" y="5425219"/>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61</a:t>
              </a:r>
            </a:p>
          </p:txBody>
        </p:sp>
        <p:sp>
          <p:nvSpPr>
            <p:cNvPr id="42" name="TextBox 32">
              <a:extLst>
                <a:ext uri="{FF2B5EF4-FFF2-40B4-BE49-F238E27FC236}">
                  <a16:creationId xmlns:a16="http://schemas.microsoft.com/office/drawing/2014/main" id="{CF2611C2-D20F-552D-861A-A7EDCDD715D0}"/>
                </a:ext>
              </a:extLst>
            </p:cNvPr>
            <p:cNvSpPr txBox="1"/>
            <p:nvPr/>
          </p:nvSpPr>
          <p:spPr>
            <a:xfrm>
              <a:off x="3112590" y="5364574"/>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60</a:t>
              </a:r>
            </a:p>
          </p:txBody>
        </p:sp>
        <p:sp>
          <p:nvSpPr>
            <p:cNvPr id="43" name="TextBox 33">
              <a:extLst>
                <a:ext uri="{FF2B5EF4-FFF2-40B4-BE49-F238E27FC236}">
                  <a16:creationId xmlns:a16="http://schemas.microsoft.com/office/drawing/2014/main" id="{C896CDA2-4190-4943-CF21-3FDF08DE2A98}"/>
                </a:ext>
              </a:extLst>
            </p:cNvPr>
            <p:cNvSpPr txBox="1"/>
            <p:nvPr/>
          </p:nvSpPr>
          <p:spPr>
            <a:xfrm>
              <a:off x="4459602" y="5425220"/>
              <a:ext cx="354584" cy="276999"/>
            </a:xfrm>
            <a:prstGeom prst="rect">
              <a:avLst/>
            </a:prstGeom>
            <a:noFill/>
          </p:spPr>
          <p:txBody>
            <a:bodyPr wrap="none" rtlCol="0">
              <a:spAutoFit/>
            </a:bodyPr>
            <a:lstStyle/>
            <a:p>
              <a:r>
                <a:rPr lang="en-GB" sz="1200" b="1" dirty="0">
                  <a:solidFill>
                    <a:srgbClr val="FFFFFF"/>
                  </a:solidFill>
                  <a:highlight>
                    <a:srgbClr val="FF00FF"/>
                  </a:highlight>
                  <a:latin typeface="Arial" panose="020B0604020202020204"/>
                </a:rPr>
                <a:t>59</a:t>
              </a:r>
            </a:p>
          </p:txBody>
        </p:sp>
      </p:grpSp>
      <p:graphicFrame>
        <p:nvGraphicFramePr>
          <p:cNvPr id="44" name="Table 41">
            <a:extLst>
              <a:ext uri="{FF2B5EF4-FFF2-40B4-BE49-F238E27FC236}">
                <a16:creationId xmlns:a16="http://schemas.microsoft.com/office/drawing/2014/main" id="{5507E539-8E10-AACC-A3CA-21A4BFEE85E6}"/>
              </a:ext>
            </a:extLst>
          </p:cNvPr>
          <p:cNvGraphicFramePr>
            <a:graphicFrameLocks noGrp="1"/>
          </p:cNvGraphicFramePr>
          <p:nvPr>
            <p:extLst>
              <p:ext uri="{D42A27DB-BD31-4B8C-83A1-F6EECF244321}">
                <p14:modId xmlns:p14="http://schemas.microsoft.com/office/powerpoint/2010/main" val="2123687971"/>
              </p:ext>
            </p:extLst>
          </p:nvPr>
        </p:nvGraphicFramePr>
        <p:xfrm>
          <a:off x="5724363" y="890284"/>
          <a:ext cx="5737110" cy="5562600"/>
        </p:xfrm>
        <a:graphic>
          <a:graphicData uri="http://schemas.openxmlformats.org/drawingml/2006/table">
            <a:tbl>
              <a:tblPr firstRow="1" bandRow="1"/>
              <a:tblGrid>
                <a:gridCol w="1638300">
                  <a:extLst>
                    <a:ext uri="{9D8B030D-6E8A-4147-A177-3AD203B41FA5}">
                      <a16:colId xmlns:a16="http://schemas.microsoft.com/office/drawing/2014/main" val="3041728858"/>
                    </a:ext>
                  </a:extLst>
                </a:gridCol>
                <a:gridCol w="1320800">
                  <a:extLst>
                    <a:ext uri="{9D8B030D-6E8A-4147-A177-3AD203B41FA5}">
                      <a16:colId xmlns:a16="http://schemas.microsoft.com/office/drawing/2014/main" val="3996886894"/>
                    </a:ext>
                  </a:extLst>
                </a:gridCol>
                <a:gridCol w="2778010">
                  <a:extLst>
                    <a:ext uri="{9D8B030D-6E8A-4147-A177-3AD203B41FA5}">
                      <a16:colId xmlns:a16="http://schemas.microsoft.com/office/drawing/2014/main" val="2939136573"/>
                    </a:ext>
                  </a:extLst>
                </a:gridCol>
              </a:tblGrid>
              <a:tr h="370840">
                <a:tc gridSpan="3">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GB" sz="1800" b="1" dirty="0">
                          <a:solidFill>
                            <a:srgbClr val="69EB4F"/>
                          </a:solidFill>
                        </a:rPr>
                        <a:t>HFGC LH14W (2011-23)</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F56"/>
                    </a:solid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266007687"/>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t>LID-QMS #no</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t>LIBS #no</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t>Comment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extLst>
                  <a:ext uri="{0D108BD9-81ED-4DB2-BD59-A6C34878D82A}">
                    <a16:rowId xmlns:a16="http://schemas.microsoft.com/office/drawing/2014/main" val="4278064442"/>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ln>
                            <a:noFill/>
                          </a:ln>
                        </a:rPr>
                        <a:t>105</a:t>
                      </a:r>
                      <a:r>
                        <a:rPr lang="en-GB" b="1" dirty="0">
                          <a:ln>
                            <a:noFill/>
                          </a:ln>
                          <a:highlight>
                            <a:srgbClr val="00FFFF"/>
                          </a:highlight>
                        </a:rPr>
                        <a:t>852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rowSpan="2">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ln>
                            <a:noFill/>
                          </a:ln>
                          <a:solidFill>
                            <a:schemeClr val="bg1"/>
                          </a:solidFill>
                          <a:highlight>
                            <a:srgbClr val="FF00FF"/>
                          </a:highlight>
                        </a:rPr>
                        <a:t>63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rowSpan="5">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sz="2000" dirty="0">
                          <a:ln>
                            <a:noFill/>
                          </a:ln>
                          <a:highlight>
                            <a:srgbClr val="49E366"/>
                          </a:highlight>
                        </a:rPr>
                        <a:t>Poloidal assessment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extLst>
                  <a:ext uri="{0D108BD9-81ED-4DB2-BD59-A6C34878D82A}">
                    <a16:rowId xmlns:a16="http://schemas.microsoft.com/office/drawing/2014/main" val="1107730982"/>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ln>
                            <a:noFill/>
                          </a:ln>
                        </a:rPr>
                        <a:t>105</a:t>
                      </a:r>
                      <a:r>
                        <a:rPr lang="en-GB" b="1" dirty="0">
                          <a:ln>
                            <a:noFill/>
                          </a:ln>
                          <a:highlight>
                            <a:srgbClr val="00FFFF"/>
                          </a:highlight>
                        </a:rPr>
                        <a:t>853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vMerge="1">
                  <a:txBody>
                    <a:bodyPr/>
                    <a:lstStyle/>
                    <a:p>
                      <a:endParaRPr lang="en-GB" dirty="0">
                        <a:ln>
                          <a:noFill/>
                        </a:ln>
                      </a:endParaRPr>
                    </a:p>
                  </a:txBody>
                  <a:tcPr/>
                </a:tc>
                <a:tc vMerge="1">
                  <a:txBody>
                    <a:bodyPr/>
                    <a:lstStyle/>
                    <a:p>
                      <a:endParaRPr lang="en-GB" dirty="0"/>
                    </a:p>
                  </a:txBody>
                  <a:tcPr/>
                </a:tc>
                <a:extLst>
                  <a:ext uri="{0D108BD9-81ED-4DB2-BD59-A6C34878D82A}">
                    <a16:rowId xmlns:a16="http://schemas.microsoft.com/office/drawing/2014/main" val="984365932"/>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ln>
                            <a:noFill/>
                          </a:ln>
                        </a:rPr>
                        <a:t>105</a:t>
                      </a:r>
                      <a:r>
                        <a:rPr lang="en-GB" b="1" dirty="0">
                          <a:ln>
                            <a:noFill/>
                          </a:ln>
                          <a:highlight>
                            <a:srgbClr val="00FFFF"/>
                          </a:highlight>
                        </a:rPr>
                        <a:t>854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ln>
                            <a:noFill/>
                          </a:ln>
                          <a:solidFill>
                            <a:schemeClr val="bg1"/>
                          </a:solidFill>
                          <a:highlight>
                            <a:srgbClr val="FF00FF"/>
                          </a:highlight>
                        </a:rPr>
                        <a:t>62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338714110"/>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ln>
                            <a:noFill/>
                          </a:ln>
                        </a:rPr>
                        <a:t>105</a:t>
                      </a:r>
                      <a:r>
                        <a:rPr lang="en-GB" b="1" dirty="0">
                          <a:ln>
                            <a:noFill/>
                          </a:ln>
                          <a:highlight>
                            <a:srgbClr val="00FFFF"/>
                          </a:highlight>
                        </a:rPr>
                        <a:t>855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endParaRPr lang="en-GB" b="1" dirty="0">
                        <a:ln>
                          <a:noFill/>
                        </a:ln>
                        <a:solidFill>
                          <a:schemeClr val="bg1"/>
                        </a:solidFill>
                        <a:highlight>
                          <a:srgbClr val="FF00FF"/>
                        </a:highligh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vMerge="1">
                  <a:txBody>
                    <a:bodyPr/>
                    <a:lstStyle/>
                    <a:p>
                      <a:endParaRPr lang="en-GB" dirty="0"/>
                    </a:p>
                  </a:txBody>
                  <a:tcPr/>
                </a:tc>
                <a:extLst>
                  <a:ext uri="{0D108BD9-81ED-4DB2-BD59-A6C34878D82A}">
                    <a16:rowId xmlns:a16="http://schemas.microsoft.com/office/drawing/2014/main" val="1139021696"/>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ln>
                            <a:noFill/>
                          </a:ln>
                        </a:rPr>
                        <a:t>105</a:t>
                      </a:r>
                      <a:r>
                        <a:rPr lang="en-GB" b="1" dirty="0">
                          <a:ln>
                            <a:noFill/>
                          </a:ln>
                          <a:highlight>
                            <a:srgbClr val="00FFFF"/>
                          </a:highlight>
                        </a:rPr>
                        <a:t>856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ln>
                            <a:noFill/>
                          </a:ln>
                          <a:solidFill>
                            <a:schemeClr val="bg1"/>
                          </a:solidFill>
                          <a:highlight>
                            <a:srgbClr val="FF00FF"/>
                          </a:highlight>
                        </a:rPr>
                        <a:t>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1167569509"/>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858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solidFill>
                            <a:schemeClr val="bg1"/>
                          </a:solidFill>
                          <a:highlight>
                            <a:srgbClr val="FF00FF"/>
                          </a:highlight>
                        </a:rPr>
                        <a:t>61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rowSpan="8">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dirty="0">
                          <a:ln>
                            <a:noFill/>
                          </a:ln>
                          <a:highlight>
                            <a:srgbClr val="FFC000"/>
                          </a:highlight>
                        </a:rPr>
                        <a:t>Toroidal assessment</a:t>
                      </a:r>
                      <a:endParaRPr lang="en-GB" sz="2000" dirty="0">
                        <a:highlight>
                          <a:srgbClr val="FFC000"/>
                        </a:highlight>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extLst>
                  <a:ext uri="{0D108BD9-81ED-4DB2-BD59-A6C34878D82A}">
                    <a16:rowId xmlns:a16="http://schemas.microsoft.com/office/drawing/2014/main" val="3343600077"/>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859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endParaRPr lang="en-GB" b="1" dirty="0">
                        <a:solidFill>
                          <a:schemeClr val="bg1"/>
                        </a:solidFill>
                        <a:highlight>
                          <a:srgbClr val="FF00FF"/>
                        </a:highligh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3936751205"/>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endParaRPr lang="en-GB" b="1" dirty="0">
                        <a:solidFill>
                          <a:schemeClr val="bg1"/>
                        </a:solidFill>
                        <a:highlight>
                          <a:srgbClr val="FF00FF"/>
                        </a:highligh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vMerge="1">
                  <a:txBody>
                    <a:bodyPr/>
                    <a:lstStyle/>
                    <a:p>
                      <a:endParaRPr lang="en-GB" dirty="0"/>
                    </a:p>
                  </a:txBody>
                  <a:tcPr/>
                </a:tc>
                <a:extLst>
                  <a:ext uri="{0D108BD9-81ED-4DB2-BD59-A6C34878D82A}">
                    <a16:rowId xmlns:a16="http://schemas.microsoft.com/office/drawing/2014/main" val="3899788711"/>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dirty="0"/>
                        <a:t>105</a:t>
                      </a:r>
                      <a:r>
                        <a:rPr lang="en-GB" b="1" dirty="0">
                          <a:highlight>
                            <a:srgbClr val="00FFFF"/>
                          </a:highlight>
                        </a:rPr>
                        <a:t>855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rowSpan="2">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solidFill>
                            <a:schemeClr val="bg1"/>
                          </a:solidFill>
                          <a:highlight>
                            <a:srgbClr val="FF00FF"/>
                          </a:highlight>
                        </a:rPr>
                        <a:t>60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865724550"/>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866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vMerge="1">
                  <a:txBody>
                    <a:bodyPr/>
                    <a:lstStyle/>
                    <a:p>
                      <a:endParaRPr dirty="0"/>
                    </a:p>
                  </a:txBody>
                  <a:tcPr/>
                </a:tc>
                <a:tc vMerge="1">
                  <a:txBody>
                    <a:bodyPr/>
                    <a:lstStyle/>
                    <a:p>
                      <a:endParaRPr lang="en-GB" dirty="0"/>
                    </a:p>
                  </a:txBody>
                  <a:tcPr/>
                </a:tc>
                <a:extLst>
                  <a:ext uri="{0D108BD9-81ED-4DB2-BD59-A6C34878D82A}">
                    <a16:rowId xmlns:a16="http://schemas.microsoft.com/office/drawing/2014/main" val="1886871177"/>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865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endParaRPr lang="en-GB" b="1" dirty="0">
                        <a:solidFill>
                          <a:schemeClr val="bg1"/>
                        </a:solidFill>
                        <a:highlight>
                          <a:srgbClr val="FF00FF"/>
                        </a:highligh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1553215157"/>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864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endParaRPr lang="en-GB" b="1" dirty="0">
                        <a:solidFill>
                          <a:schemeClr val="bg1"/>
                        </a:solidFill>
                        <a:highlight>
                          <a:srgbClr val="FF00FF"/>
                        </a:highligh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40000"/>
                      </a:srgbClr>
                    </a:solidFill>
                  </a:tcPr>
                </a:tc>
                <a:tc vMerge="1">
                  <a:txBody>
                    <a:bodyPr/>
                    <a:lstStyle/>
                    <a:p>
                      <a:endParaRPr lang="en-GB" dirty="0"/>
                    </a:p>
                  </a:txBody>
                  <a:tcPr/>
                </a:tc>
                <a:extLst>
                  <a:ext uri="{0D108BD9-81ED-4DB2-BD59-A6C34878D82A}">
                    <a16:rowId xmlns:a16="http://schemas.microsoft.com/office/drawing/2014/main" val="1366652863"/>
                  </a:ext>
                </a:extLst>
              </a:tr>
              <a:tr h="370840">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dirty="0"/>
                        <a:t>105</a:t>
                      </a:r>
                      <a:r>
                        <a:rPr lang="en-GB" b="1" dirty="0">
                          <a:highlight>
                            <a:srgbClr val="00FFFF"/>
                          </a:highlight>
                        </a:rPr>
                        <a:t>867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r>
                        <a:rPr lang="en-GB" b="1" dirty="0">
                          <a:solidFill>
                            <a:schemeClr val="bg1"/>
                          </a:solidFill>
                          <a:highlight>
                            <a:srgbClr val="FF00FF"/>
                          </a:highlight>
                        </a:rPr>
                        <a:t>59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2F56">
                        <a:tint val="20000"/>
                      </a:srgbClr>
                    </a:solidFill>
                  </a:tcPr>
                </a:tc>
                <a:tc vMerge="1">
                  <a:txBody>
                    <a:bodyPr/>
                    <a:lstStyle/>
                    <a:p>
                      <a:endParaRPr lang="en-GB" dirty="0"/>
                    </a:p>
                  </a:txBody>
                  <a:tcPr/>
                </a:tc>
                <a:extLst>
                  <a:ext uri="{0D108BD9-81ED-4DB2-BD59-A6C34878D82A}">
                    <a16:rowId xmlns:a16="http://schemas.microsoft.com/office/drawing/2014/main" val="4208052837"/>
                  </a:ext>
                </a:extLst>
              </a:tr>
            </a:tbl>
          </a:graphicData>
        </a:graphic>
      </p:graphicFrame>
      <p:sp>
        <p:nvSpPr>
          <p:cNvPr id="45" name="Rectangle 42">
            <a:extLst>
              <a:ext uri="{FF2B5EF4-FFF2-40B4-BE49-F238E27FC236}">
                <a16:creationId xmlns:a16="http://schemas.microsoft.com/office/drawing/2014/main" id="{9916B3C7-0C06-9487-3F69-F00978E9B008}"/>
              </a:ext>
            </a:extLst>
          </p:cNvPr>
          <p:cNvSpPr/>
          <p:nvPr/>
        </p:nvSpPr>
        <p:spPr>
          <a:xfrm>
            <a:off x="5726843" y="1615764"/>
            <a:ext cx="5737110" cy="1879014"/>
          </a:xfrm>
          <a:prstGeom prst="rect">
            <a:avLst/>
          </a:prstGeom>
          <a:noFill/>
          <a:ln w="508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46" name="Straight Arrow Connector 44">
            <a:extLst>
              <a:ext uri="{FF2B5EF4-FFF2-40B4-BE49-F238E27FC236}">
                <a16:creationId xmlns:a16="http://schemas.microsoft.com/office/drawing/2014/main" id="{A49FDBC2-817B-90FA-114C-0E204218323C}"/>
              </a:ext>
            </a:extLst>
          </p:cNvPr>
          <p:cNvCxnSpPr>
            <a:cxnSpLocks/>
          </p:cNvCxnSpPr>
          <p:nvPr/>
        </p:nvCxnSpPr>
        <p:spPr>
          <a:xfrm>
            <a:off x="852224" y="969025"/>
            <a:ext cx="0" cy="5366903"/>
          </a:xfrm>
          <a:prstGeom prst="straightConnector1">
            <a:avLst/>
          </a:prstGeom>
          <a:noFill/>
          <a:ln w="63500" cap="flat" cmpd="sng" algn="ctr">
            <a:solidFill>
              <a:srgbClr val="00B050"/>
            </a:solidFill>
            <a:prstDash val="solid"/>
            <a:miter lim="800000"/>
            <a:tailEnd type="triangle"/>
          </a:ln>
          <a:effectLst/>
        </p:spPr>
      </p:cxnSp>
      <p:cxnSp>
        <p:nvCxnSpPr>
          <p:cNvPr id="47" name="Straight Arrow Connector 46">
            <a:extLst>
              <a:ext uri="{FF2B5EF4-FFF2-40B4-BE49-F238E27FC236}">
                <a16:creationId xmlns:a16="http://schemas.microsoft.com/office/drawing/2014/main" id="{4BDF06D2-F2D4-B12C-107F-7A7BACBC4AD7}"/>
              </a:ext>
            </a:extLst>
          </p:cNvPr>
          <p:cNvCxnSpPr>
            <a:cxnSpLocks/>
          </p:cNvCxnSpPr>
          <p:nvPr/>
        </p:nvCxnSpPr>
        <p:spPr>
          <a:xfrm>
            <a:off x="1086970" y="6335928"/>
            <a:ext cx="4388012" cy="0"/>
          </a:xfrm>
          <a:prstGeom prst="straightConnector1">
            <a:avLst/>
          </a:prstGeom>
          <a:noFill/>
          <a:ln w="63500" cap="flat" cmpd="sng" algn="ctr">
            <a:solidFill>
              <a:srgbClr val="FFC000"/>
            </a:solidFill>
            <a:prstDash val="solid"/>
            <a:miter lim="800000"/>
            <a:tailEnd type="triangle"/>
          </a:ln>
          <a:effectLst/>
        </p:spPr>
      </p:cxnSp>
      <p:sp>
        <p:nvSpPr>
          <p:cNvPr id="48" name="Rectangle 51">
            <a:extLst>
              <a:ext uri="{FF2B5EF4-FFF2-40B4-BE49-F238E27FC236}">
                <a16:creationId xmlns:a16="http://schemas.microsoft.com/office/drawing/2014/main" id="{52EA5C37-5C18-F99E-021A-233F80A6747F}"/>
              </a:ext>
            </a:extLst>
          </p:cNvPr>
          <p:cNvSpPr/>
          <p:nvPr/>
        </p:nvSpPr>
        <p:spPr>
          <a:xfrm>
            <a:off x="5725466" y="3524519"/>
            <a:ext cx="5737110" cy="2918147"/>
          </a:xfrm>
          <a:prstGeom prst="rect">
            <a:avLst/>
          </a:prstGeom>
          <a:noFill/>
          <a:ln w="508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27">
            <a:extLst>
              <a:ext uri="{FF2B5EF4-FFF2-40B4-BE49-F238E27FC236}">
                <a16:creationId xmlns:a16="http://schemas.microsoft.com/office/drawing/2014/main" id="{D63FE3EE-4E1B-7195-4B1A-9F590B56AC4C}"/>
              </a:ext>
            </a:extLst>
          </p:cNvPr>
          <p:cNvSpPr/>
          <p:nvPr/>
        </p:nvSpPr>
        <p:spPr>
          <a:xfrm>
            <a:off x="1266521" y="5559721"/>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Oval 27">
            <a:extLst>
              <a:ext uri="{FF2B5EF4-FFF2-40B4-BE49-F238E27FC236}">
                <a16:creationId xmlns:a16="http://schemas.microsoft.com/office/drawing/2014/main" id="{9ACE1A61-A5A2-12DF-8BE2-C2AA0A36F71C}"/>
              </a:ext>
            </a:extLst>
          </p:cNvPr>
          <p:cNvSpPr/>
          <p:nvPr/>
        </p:nvSpPr>
        <p:spPr>
          <a:xfrm>
            <a:off x="3140078" y="5486693"/>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27">
            <a:extLst>
              <a:ext uri="{FF2B5EF4-FFF2-40B4-BE49-F238E27FC236}">
                <a16:creationId xmlns:a16="http://schemas.microsoft.com/office/drawing/2014/main" id="{C9CDB559-82C2-042C-5B83-B843BAA5CAA4}"/>
              </a:ext>
            </a:extLst>
          </p:cNvPr>
          <p:cNvSpPr/>
          <p:nvPr/>
        </p:nvSpPr>
        <p:spPr>
          <a:xfrm>
            <a:off x="4360617" y="5559721"/>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5" name="Oval 27">
            <a:extLst>
              <a:ext uri="{FF2B5EF4-FFF2-40B4-BE49-F238E27FC236}">
                <a16:creationId xmlns:a16="http://schemas.microsoft.com/office/drawing/2014/main" id="{0B6A30A4-8349-2817-2D01-9ADD0C054D83}"/>
              </a:ext>
            </a:extLst>
          </p:cNvPr>
          <p:cNvSpPr/>
          <p:nvPr/>
        </p:nvSpPr>
        <p:spPr>
          <a:xfrm>
            <a:off x="3171676" y="4623494"/>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6" name="Oval 27">
            <a:extLst>
              <a:ext uri="{FF2B5EF4-FFF2-40B4-BE49-F238E27FC236}">
                <a16:creationId xmlns:a16="http://schemas.microsoft.com/office/drawing/2014/main" id="{281AC260-3D11-5584-AAF1-6A76760D04BE}"/>
              </a:ext>
            </a:extLst>
          </p:cNvPr>
          <p:cNvSpPr/>
          <p:nvPr/>
        </p:nvSpPr>
        <p:spPr>
          <a:xfrm>
            <a:off x="3202284" y="2906218"/>
            <a:ext cx="124412" cy="121292"/>
          </a:xfrm>
          <a:prstGeom prst="ellipse">
            <a:avLst/>
          </a:prstGeom>
          <a:solidFill>
            <a:srgbClr val="49E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7" name="TextBox 50">
            <a:extLst>
              <a:ext uri="{FF2B5EF4-FFF2-40B4-BE49-F238E27FC236}">
                <a16:creationId xmlns:a16="http://schemas.microsoft.com/office/drawing/2014/main" id="{83DCB0D9-19F6-F617-E3EE-FDC1ECC87425}"/>
              </a:ext>
            </a:extLst>
          </p:cNvPr>
          <p:cNvSpPr txBox="1"/>
          <p:nvPr/>
        </p:nvSpPr>
        <p:spPr>
          <a:xfrm>
            <a:off x="2577584" y="5861376"/>
            <a:ext cx="1323376" cy="446276"/>
          </a:xfrm>
          <a:prstGeom prst="rect">
            <a:avLst/>
          </a:prstGeom>
          <a:noFill/>
        </p:spPr>
        <p:txBody>
          <a:bodyPr wrap="none" rtlCol="0">
            <a:spAutoFit/>
          </a:bodyPr>
          <a:lstStyle/>
          <a:p>
            <a:r>
              <a:rPr lang="en-GB" sz="2300" b="1" dirty="0">
                <a:solidFill>
                  <a:schemeClr val="tx2"/>
                </a:solidFill>
                <a:highlight>
                  <a:srgbClr val="FFC000"/>
                </a:highlight>
              </a:rPr>
              <a:t>Toroidal</a:t>
            </a:r>
          </a:p>
        </p:txBody>
      </p:sp>
      <p:sp>
        <p:nvSpPr>
          <p:cNvPr id="58" name="TextBox 49">
            <a:extLst>
              <a:ext uri="{FF2B5EF4-FFF2-40B4-BE49-F238E27FC236}">
                <a16:creationId xmlns:a16="http://schemas.microsoft.com/office/drawing/2014/main" id="{7B76F1CC-FCE0-DA41-FB39-41E4FC08EE20}"/>
              </a:ext>
            </a:extLst>
          </p:cNvPr>
          <p:cNvSpPr txBox="1"/>
          <p:nvPr/>
        </p:nvSpPr>
        <p:spPr>
          <a:xfrm rot="16200000">
            <a:off x="479406" y="3124335"/>
            <a:ext cx="1329210" cy="446276"/>
          </a:xfrm>
          <a:prstGeom prst="rect">
            <a:avLst/>
          </a:prstGeom>
          <a:noFill/>
        </p:spPr>
        <p:txBody>
          <a:bodyPr wrap="none" rtlCol="0">
            <a:spAutoFit/>
          </a:bodyPr>
          <a:lstStyle/>
          <a:p>
            <a:r>
              <a:rPr lang="en-GB" sz="2300" b="1" dirty="0">
                <a:solidFill>
                  <a:schemeClr val="bg1"/>
                </a:solidFill>
                <a:highlight>
                  <a:srgbClr val="008000"/>
                </a:highlight>
              </a:rPr>
              <a:t>Poloidal</a:t>
            </a:r>
          </a:p>
        </p:txBody>
      </p:sp>
    </p:spTree>
    <p:extLst>
      <p:ext uri="{BB962C8B-B14F-4D97-AF65-F5344CB8AC3E}">
        <p14:creationId xmlns:p14="http://schemas.microsoft.com/office/powerpoint/2010/main" val="390613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47E5-9135-6CD0-E1C0-B53541DD0F2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3746B1-D924-60FC-B654-9DEB9F0E5C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7" name="Footer Placeholder 3">
            <a:extLst>
              <a:ext uri="{FF2B5EF4-FFF2-40B4-BE49-F238E27FC236}">
                <a16:creationId xmlns:a16="http://schemas.microsoft.com/office/drawing/2014/main" id="{6401496D-8141-2B83-4929-BA27AB1FD4FF}"/>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asellaDiTesto 7">
            <a:extLst>
              <a:ext uri="{FF2B5EF4-FFF2-40B4-BE49-F238E27FC236}">
                <a16:creationId xmlns:a16="http://schemas.microsoft.com/office/drawing/2014/main" id="{C2ED37F6-34EE-B47B-6B5B-33459C9AE009}"/>
              </a:ext>
            </a:extLst>
          </p:cNvPr>
          <p:cNvSpPr txBox="1"/>
          <p:nvPr/>
        </p:nvSpPr>
        <p:spPr>
          <a:xfrm>
            <a:off x="0" y="1051687"/>
            <a:ext cx="11994440" cy="4093428"/>
          </a:xfrm>
          <a:prstGeom prst="rect">
            <a:avLst/>
          </a:prstGeom>
          <a:noFill/>
        </p:spPr>
        <p:txBody>
          <a:bodyPr wrap="square" rtlCol="0">
            <a:spAutoFit/>
          </a:bodyPr>
          <a:lstStyle/>
          <a:p>
            <a:pPr marL="285750" indent="-285750" algn="just">
              <a:buFont typeface="Wingdings" panose="05000000000000000000" pitchFamily="2" charset="2"/>
              <a:buChar char="§"/>
            </a:pPr>
            <a:r>
              <a:rPr lang="en-US" sz="2000" dirty="0"/>
              <a:t>The </a:t>
            </a:r>
            <a:r>
              <a:rPr lang="en-US" sz="2000" u="sng" dirty="0"/>
              <a:t>depth profiling analysis</a:t>
            </a:r>
            <a:r>
              <a:rPr lang="en-US" sz="2000" dirty="0"/>
              <a:t> consists in ablating the sample on the same point with consecutive laser pulses recording the spectrum from each pulse to get  information about its in-depth elemental composition</a:t>
            </a:r>
          </a:p>
          <a:p>
            <a:pPr marL="285750" indent="-285750" algn="just">
              <a:buFont typeface="Wingdings" panose="05000000000000000000" pitchFamily="2" charset="2"/>
              <a:buChar char="§"/>
            </a:pPr>
            <a:endParaRPr lang="en-US" sz="2000" dirty="0"/>
          </a:p>
          <a:p>
            <a:pPr marL="285750" indent="-285750" algn="just">
              <a:buFont typeface="Wingdings" panose="05000000000000000000" pitchFamily="2" charset="2"/>
              <a:buChar char="§"/>
            </a:pPr>
            <a:endParaRPr lang="en-US" sz="2000" dirty="0"/>
          </a:p>
          <a:p>
            <a:pPr marL="285750" indent="-285750" algn="just">
              <a:buFont typeface="Wingdings" panose="05000000000000000000" pitchFamily="2" charset="2"/>
              <a:buChar char="§"/>
            </a:pPr>
            <a:r>
              <a:rPr lang="en-US" sz="2000" dirty="0"/>
              <a:t>The typical depth resolution, i.e. average ablation rate for LIBS on metallic PFCs falls between 50 and 500 nm per laser shot depending on:</a:t>
            </a:r>
          </a:p>
          <a:p>
            <a:pPr marL="285750" indent="-285750" algn="just">
              <a:buFont typeface="Wingdings" panose="05000000000000000000" pitchFamily="2" charset="2"/>
              <a:buChar char="§"/>
            </a:pPr>
            <a:endParaRPr lang="en-US" sz="2000" dirty="0"/>
          </a:p>
          <a:p>
            <a:pPr marL="914400" lvl="1" indent="-457200" algn="just">
              <a:buFont typeface="+mj-lt"/>
              <a:buAutoNum type="arabicPeriod"/>
            </a:pPr>
            <a:r>
              <a:rPr lang="en-US" sz="2000" dirty="0"/>
              <a:t>Laser pulse energy (main parameter)</a:t>
            </a:r>
          </a:p>
          <a:p>
            <a:pPr marL="914400" lvl="1" indent="-457200" algn="just">
              <a:buFont typeface="+mj-lt"/>
              <a:buAutoNum type="arabicPeriod"/>
            </a:pPr>
            <a:r>
              <a:rPr lang="en-US" sz="2000" dirty="0"/>
              <a:t>Focusing optics</a:t>
            </a:r>
          </a:p>
          <a:p>
            <a:pPr marL="914400" lvl="1" indent="-457200" algn="just">
              <a:buFont typeface="+mj-lt"/>
              <a:buAutoNum type="arabicPeriod"/>
            </a:pPr>
            <a:r>
              <a:rPr lang="en-US" sz="2000" dirty="0"/>
              <a:t>Material under analysis and material </a:t>
            </a:r>
            <a:r>
              <a:rPr lang="en-US" sz="2000" dirty="0" err="1"/>
              <a:t>morfology</a:t>
            </a:r>
            <a:endParaRPr lang="en-US" sz="2000" dirty="0"/>
          </a:p>
          <a:p>
            <a:pPr marL="285750" indent="-285750" algn="just">
              <a:buFont typeface="Wingdings" panose="05000000000000000000" pitchFamily="2" charset="2"/>
              <a:buChar char="§"/>
            </a:pPr>
            <a:endParaRPr lang="en-US" sz="2000" dirty="0"/>
          </a:p>
          <a:p>
            <a:pPr marL="285750" indent="-285750" algn="just">
              <a:buFont typeface="Wingdings" panose="05000000000000000000" pitchFamily="2" charset="2"/>
              <a:buChar char="§"/>
            </a:pPr>
            <a:r>
              <a:rPr lang="en-US" sz="2000" dirty="0"/>
              <a:t>The depth profiling analysis has been applied through the development of algorithms processing a large number of spectra automatically, in a relatively short time (see Lidia Baiamonte’s talk)  </a:t>
            </a:r>
            <a:r>
              <a:rPr lang="it-IT" sz="2000" dirty="0"/>
              <a:t>   </a:t>
            </a:r>
          </a:p>
        </p:txBody>
      </p:sp>
      <p:sp>
        <p:nvSpPr>
          <p:cNvPr id="6" name="Title 1">
            <a:extLst>
              <a:ext uri="{FF2B5EF4-FFF2-40B4-BE49-F238E27FC236}">
                <a16:creationId xmlns:a16="http://schemas.microsoft.com/office/drawing/2014/main" id="{2432F892-9EE0-D717-D1B3-38796FD94135}"/>
              </a:ext>
            </a:extLst>
          </p:cNvPr>
          <p:cNvSpPr>
            <a:spLocks noGrp="1"/>
          </p:cNvSpPr>
          <p:nvPr>
            <p:ph type="title"/>
          </p:nvPr>
        </p:nvSpPr>
        <p:spPr>
          <a:xfrm>
            <a:off x="983432" y="192515"/>
            <a:ext cx="9451776" cy="457200"/>
          </a:xfrm>
        </p:spPr>
        <p:txBody>
          <a:bodyPr/>
          <a:lstStyle/>
          <a:p>
            <a:r>
              <a:rPr lang="it-IT" dirty="0" err="1"/>
              <a:t>Depht</a:t>
            </a:r>
            <a:r>
              <a:rPr lang="it-IT" dirty="0"/>
              <a:t> profiling </a:t>
            </a:r>
            <a:r>
              <a:rPr lang="it-IT" dirty="0" err="1"/>
              <a:t>analysis</a:t>
            </a:r>
            <a:r>
              <a:rPr lang="it-IT" dirty="0"/>
              <a:t> of points 59-60-62-63 (HFGC LH14W) </a:t>
            </a:r>
          </a:p>
        </p:txBody>
      </p:sp>
    </p:spTree>
    <p:extLst>
      <p:ext uri="{BB962C8B-B14F-4D97-AF65-F5344CB8AC3E}">
        <p14:creationId xmlns:p14="http://schemas.microsoft.com/office/powerpoint/2010/main" val="165493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AD2BF-ED28-74A3-568A-B7C3CAAEC4DD}"/>
            </a:ext>
          </a:extLst>
        </p:cNvPr>
        <p:cNvGrpSpPr/>
        <p:nvPr/>
      </p:nvGrpSpPr>
      <p:grpSpPr>
        <a:xfrm>
          <a:off x="0" y="0"/>
          <a:ext cx="0" cy="0"/>
          <a:chOff x="0" y="0"/>
          <a:chExt cx="0" cy="0"/>
        </a:xfrm>
      </p:grpSpPr>
      <p:sp>
        <p:nvSpPr>
          <p:cNvPr id="2" name="Footer Placeholder 3">
            <a:extLst>
              <a:ext uri="{FF2B5EF4-FFF2-40B4-BE49-F238E27FC236}">
                <a16:creationId xmlns:a16="http://schemas.microsoft.com/office/drawing/2014/main" id="{BECA49A8-0350-57E3-D14A-E71AF2B2FF4E}"/>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egnaposto numero diapositiva 4">
            <a:extLst>
              <a:ext uri="{FF2B5EF4-FFF2-40B4-BE49-F238E27FC236}">
                <a16:creationId xmlns:a16="http://schemas.microsoft.com/office/drawing/2014/main" id="{CC6BA193-CE46-8E8A-EEBA-C4A1E7BCEBE1}"/>
              </a:ext>
            </a:extLst>
          </p:cNvPr>
          <p:cNvSpPr>
            <a:spLocks noGrp="1"/>
          </p:cNvSpPr>
          <p:nvPr>
            <p:ph type="sldNum" sz="quarter" idx="12"/>
          </p:nvPr>
        </p:nvSpPr>
        <p:spPr>
          <a:xfrm>
            <a:off x="0" y="6590037"/>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sellaDiTesto 13">
            <a:extLst>
              <a:ext uri="{FF2B5EF4-FFF2-40B4-BE49-F238E27FC236}">
                <a16:creationId xmlns:a16="http://schemas.microsoft.com/office/drawing/2014/main" id="{03065995-C33F-15F0-A193-E03D50EEFC28}"/>
              </a:ext>
            </a:extLst>
          </p:cNvPr>
          <p:cNvSpPr txBox="1"/>
          <p:nvPr/>
        </p:nvSpPr>
        <p:spPr>
          <a:xfrm>
            <a:off x="53163" y="790706"/>
            <a:ext cx="12184911" cy="830997"/>
          </a:xfrm>
          <a:prstGeom prst="rect">
            <a:avLst/>
          </a:prstGeom>
          <a:noFill/>
        </p:spPr>
        <p:txBody>
          <a:bodyPr wrap="square" lIns="0" rtlCol="0">
            <a:spAutoFit/>
          </a:bodyPr>
          <a:lstStyle/>
          <a:p>
            <a:pPr lvl="1" algn="just"/>
            <a:r>
              <a:rPr lang="it-IT" sz="1600" dirty="0">
                <a:latin typeface="Calibri" panose="020F0502020204030204" pitchFamily="34" charset="0"/>
                <a:ea typeface="Times New Roman" panose="02020603050405020304" pitchFamily="18" charset="0"/>
              </a:rPr>
              <a:t>In the </a:t>
            </a:r>
            <a:r>
              <a:rPr lang="it-IT" sz="1600" dirty="0" err="1">
                <a:latin typeface="Calibri" panose="020F0502020204030204" pitchFamily="34" charset="0"/>
                <a:ea typeface="Times New Roman" panose="02020603050405020304" pitchFamily="18" charset="0"/>
              </a:rPr>
              <a:t>depht</a:t>
            </a:r>
            <a:r>
              <a:rPr lang="it-IT" sz="1600" dirty="0">
                <a:latin typeface="Calibri" panose="020F0502020204030204" pitchFamily="34" charset="0"/>
                <a:ea typeface="Times New Roman" panose="02020603050405020304" pitchFamily="18" charset="0"/>
              </a:rPr>
              <a:t> profiling </a:t>
            </a:r>
            <a:r>
              <a:rPr lang="it-IT" sz="1600" dirty="0" err="1">
                <a:latin typeface="Calibri" panose="020F0502020204030204" pitchFamily="34" charset="0"/>
                <a:ea typeface="Times New Roman" panose="02020603050405020304" pitchFamily="18" charset="0"/>
              </a:rPr>
              <a:t>analysis</a:t>
            </a:r>
            <a:r>
              <a:rPr lang="it-IT" sz="1600" dirty="0">
                <a:latin typeface="Calibri" panose="020F0502020204030204" pitchFamily="34" charset="0"/>
                <a:ea typeface="Times New Roman" panose="02020603050405020304" pitchFamily="18" charset="0"/>
              </a:rPr>
              <a:t> the </a:t>
            </a:r>
            <a:r>
              <a:rPr lang="it-IT" sz="1600" dirty="0" err="1">
                <a:latin typeface="Calibri" panose="020F0502020204030204" pitchFamily="34" charset="0"/>
                <a:ea typeface="Times New Roman" panose="02020603050405020304" pitchFamily="18" charset="0"/>
              </a:rPr>
              <a:t>intensity</a:t>
            </a:r>
            <a:r>
              <a:rPr lang="it-IT" sz="1600" dirty="0">
                <a:latin typeface="Calibri" panose="020F0502020204030204" pitchFamily="34" charset="0"/>
                <a:ea typeface="Times New Roman" panose="02020603050405020304" pitchFamily="18" charset="0"/>
              </a:rPr>
              <a:t> of </a:t>
            </a:r>
            <a:r>
              <a:rPr lang="it-IT" sz="1600" dirty="0" err="1">
                <a:latin typeface="Calibri" panose="020F0502020204030204" pitchFamily="34" charset="0"/>
                <a:ea typeface="Times New Roman" panose="02020603050405020304" pitchFamily="18" charset="0"/>
              </a:rPr>
              <a:t>peculiar</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emission</a:t>
            </a:r>
            <a:r>
              <a:rPr lang="it-IT" sz="1600" dirty="0">
                <a:latin typeface="Calibri" panose="020F0502020204030204" pitchFamily="34" charset="0"/>
                <a:ea typeface="Times New Roman" panose="02020603050405020304" pitchFamily="18" charset="0"/>
              </a:rPr>
              <a:t> lines for </a:t>
            </a:r>
            <a:r>
              <a:rPr lang="it-IT" sz="1600" dirty="0" err="1">
                <a:latin typeface="Calibri" panose="020F0502020204030204" pitchFamily="34" charset="0"/>
                <a:ea typeface="Times New Roman" panose="02020603050405020304" pitchFamily="18" charset="0"/>
              </a:rPr>
              <a:t>each</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chemical</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element</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representative</a:t>
            </a:r>
            <a:r>
              <a:rPr lang="it-IT" sz="1600" dirty="0">
                <a:latin typeface="Calibri" panose="020F0502020204030204" pitchFamily="34" charset="0"/>
                <a:ea typeface="Times New Roman" panose="02020603050405020304" pitchFamily="18" charset="0"/>
              </a:rPr>
              <a:t> of </a:t>
            </a:r>
            <a:r>
              <a:rPr lang="it-IT" sz="1600" dirty="0" err="1">
                <a:latin typeface="Calibri" panose="020F0502020204030204" pitchFamily="34" charset="0"/>
                <a:ea typeface="Times New Roman" panose="02020603050405020304" pitchFamily="18" charset="0"/>
              </a:rPr>
              <a:t>materials</a:t>
            </a:r>
            <a:r>
              <a:rPr lang="it-IT" sz="1600" dirty="0">
                <a:latin typeface="Calibri" panose="020F0502020204030204" pitchFamily="34" charset="0"/>
                <a:ea typeface="Times New Roman" panose="02020603050405020304" pitchFamily="18" charset="0"/>
              </a:rPr>
              <a:t> to be </a:t>
            </a:r>
            <a:r>
              <a:rPr lang="it-IT" sz="1600" dirty="0" err="1">
                <a:latin typeface="Calibri" panose="020F0502020204030204" pitchFamily="34" charset="0"/>
                <a:ea typeface="Times New Roman" panose="02020603050405020304" pitchFamily="18" charset="0"/>
              </a:rPr>
              <a:t>found</a:t>
            </a:r>
            <a:r>
              <a:rPr lang="it-IT" sz="1600" dirty="0">
                <a:latin typeface="Calibri" panose="020F0502020204030204" pitchFamily="34" charset="0"/>
                <a:ea typeface="Times New Roman" panose="02020603050405020304" pitchFamily="18" charset="0"/>
              </a:rPr>
              <a:t> inside the JET VV </a:t>
            </a:r>
            <a:r>
              <a:rPr lang="it-IT" sz="1600" dirty="0" err="1">
                <a:latin typeface="Calibri" panose="020F0502020204030204" pitchFamily="34" charset="0"/>
                <a:ea typeface="Times New Roman" panose="02020603050405020304" pitchFamily="18" charset="0"/>
              </a:rPr>
              <a:t>have</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been</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monitored</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as</a:t>
            </a:r>
            <a:r>
              <a:rPr lang="it-IT" sz="1600" dirty="0">
                <a:latin typeface="Calibri" panose="020F0502020204030204" pitchFamily="34" charset="0"/>
                <a:ea typeface="Times New Roman" panose="02020603050405020304" pitchFamily="18" charset="0"/>
              </a:rPr>
              <a:t> a </a:t>
            </a:r>
            <a:r>
              <a:rPr lang="it-IT" sz="1600" dirty="0" err="1">
                <a:latin typeface="Calibri" panose="020F0502020204030204" pitchFamily="34" charset="0"/>
                <a:ea typeface="Times New Roman" panose="02020603050405020304" pitchFamily="18" charset="0"/>
              </a:rPr>
              <a:t>function</a:t>
            </a:r>
            <a:r>
              <a:rPr lang="it-IT" sz="1600" dirty="0">
                <a:latin typeface="Calibri" panose="020F0502020204030204" pitchFamily="34" charset="0"/>
                <a:ea typeface="Times New Roman" panose="02020603050405020304" pitchFamily="18" charset="0"/>
              </a:rPr>
              <a:t> of the </a:t>
            </a:r>
            <a:r>
              <a:rPr lang="it-IT" sz="1600" dirty="0" err="1">
                <a:latin typeface="Calibri" panose="020F0502020204030204" pitchFamily="34" charset="0"/>
                <a:ea typeface="Times New Roman" panose="02020603050405020304" pitchFamily="18" charset="0"/>
              </a:rPr>
              <a:t>applied</a:t>
            </a:r>
            <a:r>
              <a:rPr lang="it-IT" sz="1600" dirty="0">
                <a:latin typeface="Calibri" panose="020F0502020204030204" pitchFamily="34" charset="0"/>
                <a:ea typeface="Times New Roman" panose="02020603050405020304" pitchFamily="18" charset="0"/>
              </a:rPr>
              <a:t> laser shots </a:t>
            </a:r>
            <a:r>
              <a:rPr lang="it-IT" sz="1600" b="1" u="sng" dirty="0">
                <a:latin typeface="Calibri" panose="020F0502020204030204" pitchFamily="34" charset="0"/>
                <a:ea typeface="Times New Roman" panose="02020603050405020304" pitchFamily="18" charset="0"/>
              </a:rPr>
              <a:t>shot per shot to </a:t>
            </a:r>
            <a:r>
              <a:rPr lang="it-IT" sz="1600" b="1" u="sng" dirty="0" err="1">
                <a:latin typeface="Calibri" panose="020F0502020204030204" pitchFamily="34" charset="0"/>
                <a:ea typeface="Times New Roman" panose="02020603050405020304" pitchFamily="18" charset="0"/>
              </a:rPr>
              <a:t>better</a:t>
            </a:r>
            <a:r>
              <a:rPr lang="it-IT" sz="1600" b="1" u="sng" dirty="0">
                <a:latin typeface="Calibri" panose="020F0502020204030204" pitchFamily="34" charset="0"/>
                <a:ea typeface="Times New Roman" panose="02020603050405020304" pitchFamily="18" charset="0"/>
              </a:rPr>
              <a:t> check </a:t>
            </a:r>
            <a:r>
              <a:rPr lang="it-IT" sz="1600" b="1" u="sng" dirty="0" err="1">
                <a:latin typeface="Calibri" panose="020F0502020204030204" pitchFamily="34" charset="0"/>
                <a:ea typeface="Times New Roman" panose="02020603050405020304" pitchFamily="18" charset="0"/>
              </a:rPr>
              <a:t>any</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change</a:t>
            </a:r>
            <a:r>
              <a:rPr lang="it-IT" sz="1600" b="1" u="sng" dirty="0">
                <a:latin typeface="Calibri" panose="020F0502020204030204" pitchFamily="34" charset="0"/>
                <a:ea typeface="Times New Roman" panose="02020603050405020304" pitchFamily="18" charset="0"/>
              </a:rPr>
              <a:t> in the LIBS </a:t>
            </a:r>
            <a:r>
              <a:rPr lang="it-IT" sz="1600" b="1" u="sng" dirty="0" err="1">
                <a:latin typeface="Calibri" panose="020F0502020204030204" pitchFamily="34" charset="0"/>
                <a:ea typeface="Times New Roman" panose="02020603050405020304" pitchFamily="18" charset="0"/>
              </a:rPr>
              <a:t>spectrum</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related</a:t>
            </a:r>
            <a:r>
              <a:rPr lang="it-IT" sz="1600" b="1" u="sng" dirty="0">
                <a:latin typeface="Calibri" panose="020F0502020204030204" pitchFamily="34" charset="0"/>
                <a:ea typeface="Times New Roman" panose="02020603050405020304" pitchFamily="18" charset="0"/>
              </a:rPr>
              <a:t> to the complete </a:t>
            </a:r>
            <a:r>
              <a:rPr lang="it-IT" sz="1600" b="1" u="sng" dirty="0" err="1">
                <a:latin typeface="Calibri" panose="020F0502020204030204" pitchFamily="34" charset="0"/>
                <a:ea typeface="Times New Roman" panose="02020603050405020304" pitchFamily="18" charset="0"/>
              </a:rPr>
              <a:t>ablation</a:t>
            </a:r>
            <a:r>
              <a:rPr lang="it-IT" sz="1600" b="1" u="sng" dirty="0">
                <a:latin typeface="Calibri" panose="020F0502020204030204" pitchFamily="34" charset="0"/>
                <a:ea typeface="Times New Roman" panose="02020603050405020304" pitchFamily="18" charset="0"/>
              </a:rPr>
              <a:t> of </a:t>
            </a:r>
            <a:r>
              <a:rPr lang="it-IT" sz="1600" b="1" u="sng" dirty="0" err="1">
                <a:latin typeface="Calibri" panose="020F0502020204030204" pitchFamily="34" charset="0"/>
                <a:ea typeface="Times New Roman" panose="02020603050405020304" pitchFamily="18" charset="0"/>
              </a:rPr>
              <a:t>each</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layer</a:t>
            </a:r>
            <a:r>
              <a:rPr lang="it-IT" sz="1600" b="1" u="sng" dirty="0">
                <a:latin typeface="Calibri" panose="020F0502020204030204" pitchFamily="34" charset="0"/>
                <a:ea typeface="Times New Roman" panose="02020603050405020304" pitchFamily="18" charset="0"/>
              </a:rPr>
              <a:t>   </a:t>
            </a:r>
            <a:endParaRPr lang="it-IT" sz="1600" b="1" u="sng" dirty="0"/>
          </a:p>
        </p:txBody>
      </p:sp>
      <p:graphicFrame>
        <p:nvGraphicFramePr>
          <p:cNvPr id="17" name="Tabella 16">
            <a:extLst>
              <a:ext uri="{FF2B5EF4-FFF2-40B4-BE49-F238E27FC236}">
                <a16:creationId xmlns:a16="http://schemas.microsoft.com/office/drawing/2014/main" id="{1D43D56A-63E3-1EE1-61D0-E66C2EDA4647}"/>
              </a:ext>
            </a:extLst>
          </p:cNvPr>
          <p:cNvGraphicFramePr>
            <a:graphicFrameLocks noGrp="1"/>
          </p:cNvGraphicFramePr>
          <p:nvPr>
            <p:extLst>
              <p:ext uri="{D42A27DB-BD31-4B8C-83A1-F6EECF244321}">
                <p14:modId xmlns:p14="http://schemas.microsoft.com/office/powerpoint/2010/main" val="239215664"/>
              </p:ext>
            </p:extLst>
          </p:nvPr>
        </p:nvGraphicFramePr>
        <p:xfrm>
          <a:off x="2384293" y="1810595"/>
          <a:ext cx="6819983" cy="4351689"/>
        </p:xfrm>
        <a:graphic>
          <a:graphicData uri="http://schemas.openxmlformats.org/drawingml/2006/table">
            <a:tbl>
              <a:tblPr firstRow="1" bandRow="1">
                <a:tableStyleId>{5C22544A-7EE6-4342-B048-85BDC9FD1C3A}</a:tableStyleId>
              </a:tblPr>
              <a:tblGrid>
                <a:gridCol w="1502708">
                  <a:extLst>
                    <a:ext uri="{9D8B030D-6E8A-4147-A177-3AD203B41FA5}">
                      <a16:colId xmlns:a16="http://schemas.microsoft.com/office/drawing/2014/main" val="1875076292"/>
                    </a:ext>
                  </a:extLst>
                </a:gridCol>
                <a:gridCol w="2080675">
                  <a:extLst>
                    <a:ext uri="{9D8B030D-6E8A-4147-A177-3AD203B41FA5}">
                      <a16:colId xmlns:a16="http://schemas.microsoft.com/office/drawing/2014/main" val="1450595061"/>
                    </a:ext>
                  </a:extLst>
                </a:gridCol>
                <a:gridCol w="3236600">
                  <a:extLst>
                    <a:ext uri="{9D8B030D-6E8A-4147-A177-3AD203B41FA5}">
                      <a16:colId xmlns:a16="http://schemas.microsoft.com/office/drawing/2014/main" val="2523768695"/>
                    </a:ext>
                  </a:extLst>
                </a:gridCol>
              </a:tblGrid>
              <a:tr h="297059">
                <a:tc>
                  <a:txBody>
                    <a:bodyPr/>
                    <a:lstStyle/>
                    <a:p>
                      <a:pPr algn="ctr"/>
                      <a:r>
                        <a:rPr lang="it-IT" sz="1400" b="1" dirty="0" err="1"/>
                        <a:t>Atom</a:t>
                      </a:r>
                      <a:r>
                        <a:rPr lang="it-IT" sz="1400" b="1" dirty="0"/>
                        <a:t>/Ion</a:t>
                      </a:r>
                    </a:p>
                  </a:txBody>
                  <a:tcPr/>
                </a:tc>
                <a:tc>
                  <a:txBody>
                    <a:bodyPr/>
                    <a:lstStyle/>
                    <a:p>
                      <a:pPr algn="ctr"/>
                      <a:r>
                        <a:rPr lang="it-IT" sz="1400" b="1" dirty="0" err="1"/>
                        <a:t>Wavelength</a:t>
                      </a:r>
                      <a:r>
                        <a:rPr lang="it-IT" sz="1400" b="1" dirty="0"/>
                        <a:t> (nm)</a:t>
                      </a:r>
                    </a:p>
                  </a:txBody>
                  <a:tcPr/>
                </a:tc>
                <a:tc>
                  <a:txBody>
                    <a:bodyPr/>
                    <a:lstStyle/>
                    <a:p>
                      <a:pPr algn="ctr"/>
                      <a:r>
                        <a:rPr lang="it-IT" sz="1400" b="1" dirty="0" err="1"/>
                        <a:t>Motivation</a:t>
                      </a:r>
                      <a:endParaRPr lang="it-IT" sz="1400" b="1" dirty="0"/>
                    </a:p>
                  </a:txBody>
                  <a:tcPr/>
                </a:tc>
                <a:extLst>
                  <a:ext uri="{0D108BD9-81ED-4DB2-BD59-A6C34878D82A}">
                    <a16:rowId xmlns:a16="http://schemas.microsoft.com/office/drawing/2014/main" val="2219040771"/>
                  </a:ext>
                </a:extLst>
              </a:tr>
              <a:tr h="779781">
                <a:tc>
                  <a:txBody>
                    <a:bodyPr/>
                    <a:lstStyle/>
                    <a:p>
                      <a:pPr algn="ctr"/>
                      <a:r>
                        <a:rPr lang="it-IT" sz="1400" b="1" dirty="0"/>
                        <a:t>Be I</a:t>
                      </a:r>
                    </a:p>
                  </a:txBody>
                  <a:tcPr anchor="ctr"/>
                </a:tc>
                <a:tc>
                  <a:txBody>
                    <a:bodyPr/>
                    <a:lstStyle/>
                    <a:p>
                      <a:pPr algn="ctr"/>
                      <a:r>
                        <a:rPr lang="it-IT" sz="1400" b="1" dirty="0"/>
                        <a:t>457.27</a:t>
                      </a:r>
                    </a:p>
                  </a:txBody>
                  <a:tcPr anchor="ctr"/>
                </a:tc>
                <a:tc>
                  <a:txBody>
                    <a:bodyPr/>
                    <a:lstStyle/>
                    <a:p>
                      <a:pPr algn="ctr"/>
                      <a:r>
                        <a:rPr lang="it-IT" sz="1400" b="1" dirty="0"/>
                        <a:t>Be </a:t>
                      </a:r>
                      <a:r>
                        <a:rPr lang="it-IT" sz="1400" b="1" dirty="0" err="1"/>
                        <a:t>as</a:t>
                      </a:r>
                      <a:r>
                        <a:rPr lang="it-IT" sz="1400" b="1" dirty="0"/>
                        <a:t> </a:t>
                      </a:r>
                      <a:r>
                        <a:rPr lang="it-IT" sz="1400" b="1" dirty="0" err="1"/>
                        <a:t>material</a:t>
                      </a:r>
                      <a:r>
                        <a:rPr lang="it-IT" sz="1400" b="1" dirty="0"/>
                        <a:t> </a:t>
                      </a:r>
                      <a:r>
                        <a:rPr lang="it-IT" sz="1400" b="1" dirty="0" err="1"/>
                        <a:t>eroded</a:t>
                      </a:r>
                      <a:r>
                        <a:rPr lang="it-IT" sz="1400" b="1" dirty="0"/>
                        <a:t> from the first </a:t>
                      </a:r>
                      <a:r>
                        <a:rPr lang="it-IT" sz="1400" b="1" dirty="0" err="1"/>
                        <a:t>wall</a:t>
                      </a:r>
                      <a:r>
                        <a:rPr lang="it-IT" sz="1400" b="1" dirty="0"/>
                        <a:t> and re-</a:t>
                      </a:r>
                      <a:r>
                        <a:rPr lang="it-IT" sz="1400" b="1" dirty="0" err="1"/>
                        <a:t>deposited</a:t>
                      </a:r>
                      <a:r>
                        <a:rPr lang="it-IT" sz="1400" b="1" dirty="0"/>
                        <a:t> on the </a:t>
                      </a:r>
                      <a:r>
                        <a:rPr lang="it-IT" sz="1400" b="1" dirty="0" err="1"/>
                        <a:t>divertor</a:t>
                      </a:r>
                      <a:endParaRPr lang="it-IT" sz="1400" b="1" dirty="0"/>
                    </a:p>
                  </a:txBody>
                  <a:tcPr anchor="ctr"/>
                </a:tc>
                <a:extLst>
                  <a:ext uri="{0D108BD9-81ED-4DB2-BD59-A6C34878D82A}">
                    <a16:rowId xmlns:a16="http://schemas.microsoft.com/office/drawing/2014/main" val="2160265683"/>
                  </a:ext>
                </a:extLst>
              </a:tr>
              <a:tr h="668383">
                <a:tc>
                  <a:txBody>
                    <a:bodyPr/>
                    <a:lstStyle/>
                    <a:p>
                      <a:pPr algn="ctr"/>
                      <a:r>
                        <a:rPr lang="it-IT" sz="1400" b="1" dirty="0"/>
                        <a:t>W I </a:t>
                      </a:r>
                    </a:p>
                  </a:txBody>
                  <a:tcPr anchor="ctr"/>
                </a:tc>
                <a:tc>
                  <a:txBody>
                    <a:bodyPr/>
                    <a:lstStyle/>
                    <a:p>
                      <a:pPr algn="ctr"/>
                      <a:r>
                        <a:rPr lang="it-IT" sz="1400" b="1" dirty="0"/>
                        <a:t>407.44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t>W </a:t>
                      </a:r>
                      <a:r>
                        <a:rPr lang="it-IT" sz="1400" b="1" dirty="0" err="1"/>
                        <a:t>as</a:t>
                      </a:r>
                      <a:r>
                        <a:rPr lang="it-IT" sz="1400" b="1" dirty="0"/>
                        <a:t> bulk (or coating) </a:t>
                      </a:r>
                      <a:r>
                        <a:rPr lang="it-IT" sz="1400" b="1" dirty="0" err="1"/>
                        <a:t>material</a:t>
                      </a:r>
                      <a:r>
                        <a:rPr lang="it-IT" sz="1400" b="1" dirty="0"/>
                        <a:t> of the </a:t>
                      </a:r>
                      <a:r>
                        <a:rPr lang="it-IT" sz="1400" b="1" dirty="0" err="1"/>
                        <a:t>divertor</a:t>
                      </a:r>
                      <a:r>
                        <a:rPr lang="it-IT" sz="1400" b="1" dirty="0"/>
                        <a:t> or re-</a:t>
                      </a:r>
                      <a:r>
                        <a:rPr lang="it-IT" sz="1400" b="1" dirty="0" err="1"/>
                        <a:t>deposited</a:t>
                      </a:r>
                      <a:r>
                        <a:rPr lang="it-IT" sz="1400" b="1" dirty="0"/>
                        <a:t> after </a:t>
                      </a:r>
                      <a:r>
                        <a:rPr lang="it-IT" sz="1400" b="1" dirty="0" err="1"/>
                        <a:t>erosion</a:t>
                      </a:r>
                      <a:endParaRPr lang="it-IT" sz="1400" b="1" dirty="0"/>
                    </a:p>
                  </a:txBody>
                  <a:tcPr anchor="ctr"/>
                </a:tc>
                <a:extLst>
                  <a:ext uri="{0D108BD9-81ED-4DB2-BD59-A6C34878D82A}">
                    <a16:rowId xmlns:a16="http://schemas.microsoft.com/office/drawing/2014/main" val="3848797758"/>
                  </a:ext>
                </a:extLst>
              </a:tr>
              <a:tr h="297059">
                <a:tc>
                  <a:txBody>
                    <a:bodyPr/>
                    <a:lstStyle/>
                    <a:p>
                      <a:pPr algn="ctr"/>
                      <a:r>
                        <a:rPr lang="it-IT" sz="1400" b="1" dirty="0"/>
                        <a:t>T</a:t>
                      </a:r>
                      <a:r>
                        <a:rPr lang="it-IT" sz="1400" b="1" baseline="-25000" dirty="0">
                          <a:latin typeface="Symbol" panose="05050102010706020507" pitchFamily="18" charset="2"/>
                        </a:rPr>
                        <a:t>a</a:t>
                      </a:r>
                      <a:r>
                        <a:rPr lang="it-IT" sz="1400" b="1" dirty="0"/>
                        <a:t>-D</a:t>
                      </a:r>
                      <a:r>
                        <a:rPr lang="it-IT" sz="1400" b="1" baseline="-25000" dirty="0">
                          <a:latin typeface="Symbol" panose="05050102010706020507" pitchFamily="18" charset="2"/>
                        </a:rPr>
                        <a:t>a</a:t>
                      </a:r>
                      <a:r>
                        <a:rPr lang="it-IT" sz="1400" b="1" dirty="0"/>
                        <a:t>-H</a:t>
                      </a:r>
                      <a:r>
                        <a:rPr lang="it-IT" sz="1400" b="1" baseline="-25000" dirty="0">
                          <a:latin typeface="Symbol" panose="05050102010706020507" pitchFamily="18" charset="2"/>
                        </a:rPr>
                        <a:t>a</a:t>
                      </a:r>
                      <a:endParaRPr lang="it-IT" sz="1400" b="1" dirty="0"/>
                    </a:p>
                  </a:txBody>
                  <a:tcPr anchor="ctr"/>
                </a:tc>
                <a:tc>
                  <a:txBody>
                    <a:bodyPr/>
                    <a:lstStyle/>
                    <a:p>
                      <a:pPr algn="ctr"/>
                      <a:r>
                        <a:rPr lang="it-IT" sz="1400" b="1" dirty="0"/>
                        <a:t>656-656.3</a:t>
                      </a:r>
                    </a:p>
                  </a:txBody>
                  <a:tcPr anchor="ctr"/>
                </a:tc>
                <a:tc>
                  <a:txBody>
                    <a:bodyPr/>
                    <a:lstStyle/>
                    <a:p>
                      <a:pPr algn="ctr"/>
                      <a:r>
                        <a:rPr lang="it-IT" sz="1400" b="1" dirty="0" err="1"/>
                        <a:t>Unburned</a:t>
                      </a:r>
                      <a:r>
                        <a:rPr lang="it-IT" sz="1400" b="1" dirty="0"/>
                        <a:t> (or </a:t>
                      </a:r>
                      <a:r>
                        <a:rPr lang="it-IT" sz="1400" b="1" dirty="0" err="1"/>
                        <a:t>implanted</a:t>
                      </a:r>
                      <a:r>
                        <a:rPr lang="it-IT" sz="1400" b="1" dirty="0"/>
                        <a:t>) </a:t>
                      </a:r>
                      <a:r>
                        <a:rPr lang="it-IT" sz="1400" b="1" dirty="0" err="1"/>
                        <a:t>fuel</a:t>
                      </a:r>
                      <a:endParaRPr lang="it-IT" sz="1400" b="1" dirty="0"/>
                    </a:p>
                  </a:txBody>
                  <a:tcPr anchor="ctr"/>
                </a:tc>
                <a:extLst>
                  <a:ext uri="{0D108BD9-81ED-4DB2-BD59-A6C34878D82A}">
                    <a16:rowId xmlns:a16="http://schemas.microsoft.com/office/drawing/2014/main" val="2239488954"/>
                  </a:ext>
                </a:extLst>
              </a:tr>
              <a:tr h="891177">
                <a:tc>
                  <a:txBody>
                    <a:bodyPr/>
                    <a:lstStyle/>
                    <a:p>
                      <a:pPr algn="ctr"/>
                      <a:r>
                        <a:rPr lang="it-IT" sz="1400" b="1" dirty="0"/>
                        <a:t>Mo I</a:t>
                      </a:r>
                    </a:p>
                  </a:txBody>
                  <a:tcPr anchor="ctr"/>
                </a:tc>
                <a:tc>
                  <a:txBody>
                    <a:bodyPr/>
                    <a:lstStyle/>
                    <a:p>
                      <a:pPr algn="ctr"/>
                      <a:r>
                        <a:rPr lang="it-IT" sz="1400" b="1" dirty="0"/>
                        <a:t>550.65</a:t>
                      </a:r>
                    </a:p>
                  </a:txBody>
                  <a:tcPr anchor="ctr"/>
                </a:tc>
                <a:tc>
                  <a:txBody>
                    <a:bodyPr/>
                    <a:lstStyle/>
                    <a:p>
                      <a:pPr algn="ctr"/>
                      <a:r>
                        <a:rPr lang="it-IT" sz="1400" b="1" dirty="0"/>
                        <a:t>Mo </a:t>
                      </a:r>
                      <a:r>
                        <a:rPr lang="it-IT" sz="1400" b="1" dirty="0" err="1"/>
                        <a:t>interlayer</a:t>
                      </a:r>
                      <a:r>
                        <a:rPr lang="it-IT" sz="1400" b="1" dirty="0"/>
                        <a:t> (</a:t>
                      </a:r>
                      <a:r>
                        <a:rPr lang="it-IT" sz="1400" b="1" dirty="0" err="1"/>
                        <a:t>when</a:t>
                      </a:r>
                      <a:r>
                        <a:rPr lang="it-IT" sz="1400" b="1" dirty="0"/>
                        <a:t> </a:t>
                      </a:r>
                      <a:r>
                        <a:rPr lang="it-IT" sz="1400" b="1" dirty="0" err="1"/>
                        <a:t>present</a:t>
                      </a:r>
                      <a:r>
                        <a:rPr lang="it-IT" sz="1400" b="1" dirty="0"/>
                        <a:t>)</a:t>
                      </a:r>
                    </a:p>
                  </a:txBody>
                  <a:tcPr anchor="ctr"/>
                </a:tc>
                <a:extLst>
                  <a:ext uri="{0D108BD9-81ED-4DB2-BD59-A6C34878D82A}">
                    <a16:rowId xmlns:a16="http://schemas.microsoft.com/office/drawing/2014/main" val="3067650971"/>
                  </a:ext>
                </a:extLst>
              </a:tr>
              <a:tr h="701374">
                <a:tc>
                  <a:txBody>
                    <a:bodyPr/>
                    <a:lstStyle/>
                    <a:p>
                      <a:pPr algn="ctr"/>
                      <a:r>
                        <a:rPr lang="it-IT" sz="1400" b="1" dirty="0"/>
                        <a:t>Ni I</a:t>
                      </a:r>
                    </a:p>
                  </a:txBody>
                  <a:tcPr anchor="ctr"/>
                </a:tc>
                <a:tc>
                  <a:txBody>
                    <a:bodyPr/>
                    <a:lstStyle/>
                    <a:p>
                      <a:pPr algn="ctr"/>
                      <a:r>
                        <a:rPr lang="it-IT" sz="1400" b="1" dirty="0"/>
                        <a:t>341.48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err="1"/>
                        <a:t>Inconel</a:t>
                      </a:r>
                      <a:r>
                        <a:rPr lang="it-IT" sz="1400" b="1" dirty="0"/>
                        <a:t> </a:t>
                      </a:r>
                      <a:r>
                        <a:rPr lang="it-IT" sz="1400" b="1" dirty="0" err="1"/>
                        <a:t>structural</a:t>
                      </a:r>
                      <a:r>
                        <a:rPr lang="it-IT" sz="1400" b="1" dirty="0"/>
                        <a:t> </a:t>
                      </a:r>
                      <a:r>
                        <a:rPr lang="it-IT" sz="1400" b="1" dirty="0" err="1"/>
                        <a:t>material</a:t>
                      </a:r>
                      <a:r>
                        <a:rPr lang="it-IT" sz="1400" b="1" dirty="0"/>
                        <a:t> of the first </a:t>
                      </a:r>
                      <a:r>
                        <a:rPr lang="it-IT" sz="1400" b="1" dirty="0" err="1"/>
                        <a:t>wall</a:t>
                      </a:r>
                      <a:endParaRPr lang="it-IT" sz="1400" b="1" dirty="0"/>
                    </a:p>
                  </a:txBody>
                  <a:tcPr anchor="ctr"/>
                </a:tc>
                <a:extLst>
                  <a:ext uri="{0D108BD9-81ED-4DB2-BD59-A6C34878D82A}">
                    <a16:rowId xmlns:a16="http://schemas.microsoft.com/office/drawing/2014/main" val="1001183091"/>
                  </a:ext>
                </a:extLst>
              </a:tr>
              <a:tr h="701374">
                <a:tc>
                  <a:txBody>
                    <a:bodyPr/>
                    <a:lstStyle/>
                    <a:p>
                      <a:pPr algn="ctr"/>
                      <a:r>
                        <a:rPr lang="it-IT" sz="1400" b="1" dirty="0"/>
                        <a:t>Cr I </a:t>
                      </a:r>
                    </a:p>
                  </a:txBody>
                  <a:tcPr anchor="ctr"/>
                </a:tc>
                <a:tc>
                  <a:txBody>
                    <a:bodyPr/>
                    <a:lstStyle/>
                    <a:p>
                      <a:pPr algn="ctr"/>
                      <a:r>
                        <a:rPr lang="it-IT" sz="1400" b="1" dirty="0"/>
                        <a:t>425.44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dirty="0" err="1"/>
                        <a:t>Inconel</a:t>
                      </a:r>
                      <a:r>
                        <a:rPr lang="it-IT" sz="1400" b="1" dirty="0"/>
                        <a:t> </a:t>
                      </a:r>
                      <a:r>
                        <a:rPr lang="it-IT" sz="1400" b="1" dirty="0" err="1"/>
                        <a:t>structural</a:t>
                      </a:r>
                      <a:r>
                        <a:rPr lang="it-IT" sz="1400" b="1" dirty="0"/>
                        <a:t> </a:t>
                      </a:r>
                      <a:r>
                        <a:rPr lang="it-IT" sz="1400" b="1" dirty="0" err="1"/>
                        <a:t>material</a:t>
                      </a:r>
                      <a:r>
                        <a:rPr lang="it-IT" sz="1400" b="1" dirty="0"/>
                        <a:t> of the first </a:t>
                      </a:r>
                      <a:r>
                        <a:rPr lang="it-IT" sz="1400" b="1" dirty="0" err="1"/>
                        <a:t>wall</a:t>
                      </a:r>
                      <a:endParaRPr lang="it-IT" sz="1400" b="1" dirty="0"/>
                    </a:p>
                  </a:txBody>
                  <a:tcPr anchor="ctr"/>
                </a:tc>
                <a:extLst>
                  <a:ext uri="{0D108BD9-81ED-4DB2-BD59-A6C34878D82A}">
                    <a16:rowId xmlns:a16="http://schemas.microsoft.com/office/drawing/2014/main" val="3793529742"/>
                  </a:ext>
                </a:extLst>
              </a:tr>
            </a:tbl>
          </a:graphicData>
        </a:graphic>
      </p:graphicFrame>
      <p:sp>
        <p:nvSpPr>
          <p:cNvPr id="23" name="Title 1">
            <a:extLst>
              <a:ext uri="{FF2B5EF4-FFF2-40B4-BE49-F238E27FC236}">
                <a16:creationId xmlns:a16="http://schemas.microsoft.com/office/drawing/2014/main" id="{631FB58B-44AD-2114-3534-7E54C3494C9B}"/>
              </a:ext>
            </a:extLst>
          </p:cNvPr>
          <p:cNvSpPr>
            <a:spLocks noGrp="1"/>
          </p:cNvSpPr>
          <p:nvPr>
            <p:ph type="title"/>
          </p:nvPr>
        </p:nvSpPr>
        <p:spPr>
          <a:xfrm>
            <a:off x="983432" y="192515"/>
            <a:ext cx="9451776" cy="457200"/>
          </a:xfrm>
        </p:spPr>
        <p:txBody>
          <a:bodyPr/>
          <a:lstStyle/>
          <a:p>
            <a:r>
              <a:rPr lang="it-IT" dirty="0" err="1"/>
              <a:t>Depht</a:t>
            </a:r>
            <a:r>
              <a:rPr lang="it-IT" dirty="0"/>
              <a:t> profiling </a:t>
            </a:r>
            <a:r>
              <a:rPr lang="it-IT" dirty="0" err="1"/>
              <a:t>analysis</a:t>
            </a:r>
            <a:r>
              <a:rPr lang="it-IT" dirty="0"/>
              <a:t> of points 59-60-62-63 (HFGC LH14W) </a:t>
            </a:r>
          </a:p>
        </p:txBody>
      </p:sp>
    </p:spTree>
    <p:extLst>
      <p:ext uri="{BB962C8B-B14F-4D97-AF65-F5344CB8AC3E}">
        <p14:creationId xmlns:p14="http://schemas.microsoft.com/office/powerpoint/2010/main" val="1756858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F7DBD-32A1-89FA-CF29-CAC1EFAB87C3}"/>
            </a:ext>
          </a:extLst>
        </p:cNvPr>
        <p:cNvGrpSpPr/>
        <p:nvPr/>
      </p:nvGrpSpPr>
      <p:grpSpPr>
        <a:xfrm>
          <a:off x="0" y="0"/>
          <a:ext cx="0" cy="0"/>
          <a:chOff x="0" y="0"/>
          <a:chExt cx="0" cy="0"/>
        </a:xfrm>
      </p:grpSpPr>
      <p:pic>
        <p:nvPicPr>
          <p:cNvPr id="28" name="Immagine 27">
            <a:extLst>
              <a:ext uri="{FF2B5EF4-FFF2-40B4-BE49-F238E27FC236}">
                <a16:creationId xmlns:a16="http://schemas.microsoft.com/office/drawing/2014/main" id="{5C7B6B94-9876-F701-522E-0251845E3539}"/>
              </a:ext>
            </a:extLst>
          </p:cNvPr>
          <p:cNvPicPr>
            <a:picLocks noChangeAspect="1"/>
          </p:cNvPicPr>
          <p:nvPr/>
        </p:nvPicPr>
        <p:blipFill>
          <a:blip r:embed="rId3"/>
          <a:stretch>
            <a:fillRect/>
          </a:stretch>
        </p:blipFill>
        <p:spPr>
          <a:xfrm>
            <a:off x="6413264" y="2255035"/>
            <a:ext cx="5760000" cy="4320000"/>
          </a:xfrm>
          <a:prstGeom prst="rect">
            <a:avLst/>
          </a:prstGeom>
        </p:spPr>
      </p:pic>
      <p:sp>
        <p:nvSpPr>
          <p:cNvPr id="2" name="Footer Placeholder 3">
            <a:extLst>
              <a:ext uri="{FF2B5EF4-FFF2-40B4-BE49-F238E27FC236}">
                <a16:creationId xmlns:a16="http://schemas.microsoft.com/office/drawing/2014/main" id="{C5F13DA3-4F02-4E87-4BB3-60E9487D1E9B}"/>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egnaposto numero diapositiva 4">
            <a:extLst>
              <a:ext uri="{FF2B5EF4-FFF2-40B4-BE49-F238E27FC236}">
                <a16:creationId xmlns:a16="http://schemas.microsoft.com/office/drawing/2014/main" id="{C5EF5C31-8828-18F7-EABB-D59261A4AB45}"/>
              </a:ext>
            </a:extLst>
          </p:cNvPr>
          <p:cNvSpPr>
            <a:spLocks noGrp="1"/>
          </p:cNvSpPr>
          <p:nvPr>
            <p:ph type="sldNum" sz="quarter" idx="12"/>
          </p:nvPr>
        </p:nvSpPr>
        <p:spPr>
          <a:xfrm>
            <a:off x="0" y="6590037"/>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sellaDiTesto 13">
            <a:extLst>
              <a:ext uri="{FF2B5EF4-FFF2-40B4-BE49-F238E27FC236}">
                <a16:creationId xmlns:a16="http://schemas.microsoft.com/office/drawing/2014/main" id="{6357CD6C-1BC3-7767-8B18-D48975E625E3}"/>
              </a:ext>
            </a:extLst>
          </p:cNvPr>
          <p:cNvSpPr txBox="1"/>
          <p:nvPr/>
        </p:nvSpPr>
        <p:spPr>
          <a:xfrm>
            <a:off x="48568" y="649715"/>
            <a:ext cx="12184911" cy="830997"/>
          </a:xfrm>
          <a:prstGeom prst="rect">
            <a:avLst/>
          </a:prstGeom>
          <a:noFill/>
        </p:spPr>
        <p:txBody>
          <a:bodyPr wrap="square" lIns="0" rtlCol="0">
            <a:spAutoFit/>
          </a:bodyPr>
          <a:lstStyle/>
          <a:p>
            <a:pPr lvl="1" algn="just"/>
            <a:r>
              <a:rPr lang="it-IT" sz="1600" dirty="0">
                <a:latin typeface="Calibri" panose="020F0502020204030204" pitchFamily="34" charset="0"/>
                <a:ea typeface="Times New Roman" panose="02020603050405020304" pitchFamily="18" charset="0"/>
              </a:rPr>
              <a:t>In the </a:t>
            </a:r>
            <a:r>
              <a:rPr lang="it-IT" sz="1600" dirty="0" err="1">
                <a:latin typeface="Calibri" panose="020F0502020204030204" pitchFamily="34" charset="0"/>
                <a:ea typeface="Times New Roman" panose="02020603050405020304" pitchFamily="18" charset="0"/>
              </a:rPr>
              <a:t>depht</a:t>
            </a:r>
            <a:r>
              <a:rPr lang="it-IT" sz="1600" dirty="0">
                <a:latin typeface="Calibri" panose="020F0502020204030204" pitchFamily="34" charset="0"/>
                <a:ea typeface="Times New Roman" panose="02020603050405020304" pitchFamily="18" charset="0"/>
              </a:rPr>
              <a:t> profiling </a:t>
            </a:r>
            <a:r>
              <a:rPr lang="it-IT" sz="1600" dirty="0" err="1">
                <a:latin typeface="Calibri" panose="020F0502020204030204" pitchFamily="34" charset="0"/>
                <a:ea typeface="Times New Roman" panose="02020603050405020304" pitchFamily="18" charset="0"/>
              </a:rPr>
              <a:t>analysis</a:t>
            </a:r>
            <a:r>
              <a:rPr lang="it-IT" sz="1600" dirty="0">
                <a:latin typeface="Calibri" panose="020F0502020204030204" pitchFamily="34" charset="0"/>
                <a:ea typeface="Times New Roman" panose="02020603050405020304" pitchFamily="18" charset="0"/>
              </a:rPr>
              <a:t> the </a:t>
            </a:r>
            <a:r>
              <a:rPr lang="it-IT" sz="1600" dirty="0" err="1">
                <a:latin typeface="Calibri" panose="020F0502020204030204" pitchFamily="34" charset="0"/>
                <a:ea typeface="Times New Roman" panose="02020603050405020304" pitchFamily="18" charset="0"/>
              </a:rPr>
              <a:t>intensity</a:t>
            </a:r>
            <a:r>
              <a:rPr lang="it-IT" sz="1600" dirty="0">
                <a:latin typeface="Calibri" panose="020F0502020204030204" pitchFamily="34" charset="0"/>
                <a:ea typeface="Times New Roman" panose="02020603050405020304" pitchFamily="18" charset="0"/>
              </a:rPr>
              <a:t> of </a:t>
            </a:r>
            <a:r>
              <a:rPr lang="it-IT" sz="1600" dirty="0" err="1">
                <a:latin typeface="Calibri" panose="020F0502020204030204" pitchFamily="34" charset="0"/>
                <a:ea typeface="Times New Roman" panose="02020603050405020304" pitchFamily="18" charset="0"/>
              </a:rPr>
              <a:t>peculiar</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emission</a:t>
            </a:r>
            <a:r>
              <a:rPr lang="it-IT" sz="1600" dirty="0">
                <a:latin typeface="Calibri" panose="020F0502020204030204" pitchFamily="34" charset="0"/>
                <a:ea typeface="Times New Roman" panose="02020603050405020304" pitchFamily="18" charset="0"/>
              </a:rPr>
              <a:t> lines for </a:t>
            </a:r>
            <a:r>
              <a:rPr lang="it-IT" sz="1600" dirty="0" err="1">
                <a:latin typeface="Calibri" panose="020F0502020204030204" pitchFamily="34" charset="0"/>
                <a:ea typeface="Times New Roman" panose="02020603050405020304" pitchFamily="18" charset="0"/>
              </a:rPr>
              <a:t>each</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chemical</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element</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representative</a:t>
            </a:r>
            <a:r>
              <a:rPr lang="it-IT" sz="1600" dirty="0">
                <a:latin typeface="Calibri" panose="020F0502020204030204" pitchFamily="34" charset="0"/>
                <a:ea typeface="Times New Roman" panose="02020603050405020304" pitchFamily="18" charset="0"/>
              </a:rPr>
              <a:t> of </a:t>
            </a:r>
            <a:r>
              <a:rPr lang="it-IT" sz="1600" dirty="0" err="1">
                <a:latin typeface="Calibri" panose="020F0502020204030204" pitchFamily="34" charset="0"/>
                <a:ea typeface="Times New Roman" panose="02020603050405020304" pitchFamily="18" charset="0"/>
              </a:rPr>
              <a:t>materials</a:t>
            </a:r>
            <a:r>
              <a:rPr lang="it-IT" sz="1600" dirty="0">
                <a:latin typeface="Calibri" panose="020F0502020204030204" pitchFamily="34" charset="0"/>
                <a:ea typeface="Times New Roman" panose="02020603050405020304" pitchFamily="18" charset="0"/>
              </a:rPr>
              <a:t> to be </a:t>
            </a:r>
            <a:r>
              <a:rPr lang="it-IT" sz="1600" dirty="0" err="1">
                <a:latin typeface="Calibri" panose="020F0502020204030204" pitchFamily="34" charset="0"/>
                <a:ea typeface="Times New Roman" panose="02020603050405020304" pitchFamily="18" charset="0"/>
              </a:rPr>
              <a:t>found</a:t>
            </a:r>
            <a:r>
              <a:rPr lang="it-IT" sz="1600" dirty="0">
                <a:latin typeface="Calibri" panose="020F0502020204030204" pitchFamily="34" charset="0"/>
                <a:ea typeface="Times New Roman" panose="02020603050405020304" pitchFamily="18" charset="0"/>
              </a:rPr>
              <a:t> inside the JET VV </a:t>
            </a:r>
            <a:r>
              <a:rPr lang="it-IT" sz="1600" dirty="0" err="1">
                <a:latin typeface="Calibri" panose="020F0502020204030204" pitchFamily="34" charset="0"/>
                <a:ea typeface="Times New Roman" panose="02020603050405020304" pitchFamily="18" charset="0"/>
              </a:rPr>
              <a:t>have</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been</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monitored</a:t>
            </a:r>
            <a:r>
              <a:rPr lang="it-IT" sz="1600" dirty="0">
                <a:latin typeface="Calibri" panose="020F0502020204030204" pitchFamily="34" charset="0"/>
                <a:ea typeface="Times New Roman" panose="02020603050405020304" pitchFamily="18" charset="0"/>
              </a:rPr>
              <a:t> </a:t>
            </a:r>
            <a:r>
              <a:rPr lang="it-IT" sz="1600" dirty="0" err="1">
                <a:latin typeface="Calibri" panose="020F0502020204030204" pitchFamily="34" charset="0"/>
                <a:ea typeface="Times New Roman" panose="02020603050405020304" pitchFamily="18" charset="0"/>
              </a:rPr>
              <a:t>as</a:t>
            </a:r>
            <a:r>
              <a:rPr lang="it-IT" sz="1600" dirty="0">
                <a:latin typeface="Calibri" panose="020F0502020204030204" pitchFamily="34" charset="0"/>
                <a:ea typeface="Times New Roman" panose="02020603050405020304" pitchFamily="18" charset="0"/>
              </a:rPr>
              <a:t> a </a:t>
            </a:r>
            <a:r>
              <a:rPr lang="it-IT" sz="1600" dirty="0" err="1">
                <a:latin typeface="Calibri" panose="020F0502020204030204" pitchFamily="34" charset="0"/>
                <a:ea typeface="Times New Roman" panose="02020603050405020304" pitchFamily="18" charset="0"/>
              </a:rPr>
              <a:t>function</a:t>
            </a:r>
            <a:r>
              <a:rPr lang="it-IT" sz="1600" dirty="0">
                <a:latin typeface="Calibri" panose="020F0502020204030204" pitchFamily="34" charset="0"/>
                <a:ea typeface="Times New Roman" panose="02020603050405020304" pitchFamily="18" charset="0"/>
              </a:rPr>
              <a:t> of the </a:t>
            </a:r>
            <a:r>
              <a:rPr lang="it-IT" sz="1600" dirty="0" err="1">
                <a:latin typeface="Calibri" panose="020F0502020204030204" pitchFamily="34" charset="0"/>
                <a:ea typeface="Times New Roman" panose="02020603050405020304" pitchFamily="18" charset="0"/>
              </a:rPr>
              <a:t>applied</a:t>
            </a:r>
            <a:r>
              <a:rPr lang="it-IT" sz="1600" dirty="0">
                <a:latin typeface="Calibri" panose="020F0502020204030204" pitchFamily="34" charset="0"/>
                <a:ea typeface="Times New Roman" panose="02020603050405020304" pitchFamily="18" charset="0"/>
              </a:rPr>
              <a:t> laser shots,</a:t>
            </a:r>
            <a:r>
              <a:rPr lang="it-IT" sz="1600" b="1" u="sng" dirty="0">
                <a:latin typeface="Calibri" panose="020F0502020204030204" pitchFamily="34" charset="0"/>
                <a:ea typeface="Times New Roman" panose="02020603050405020304" pitchFamily="18" charset="0"/>
              </a:rPr>
              <a:t> to </a:t>
            </a:r>
            <a:r>
              <a:rPr lang="it-IT" sz="1600" b="1" u="sng" dirty="0" err="1">
                <a:latin typeface="Calibri" panose="020F0502020204030204" pitchFamily="34" charset="0"/>
                <a:ea typeface="Times New Roman" panose="02020603050405020304" pitchFamily="18" charset="0"/>
              </a:rPr>
              <a:t>better</a:t>
            </a:r>
            <a:r>
              <a:rPr lang="it-IT" sz="1600" b="1" u="sng" dirty="0">
                <a:latin typeface="Calibri" panose="020F0502020204030204" pitchFamily="34" charset="0"/>
                <a:ea typeface="Times New Roman" panose="02020603050405020304" pitchFamily="18" charset="0"/>
              </a:rPr>
              <a:t> check </a:t>
            </a:r>
            <a:r>
              <a:rPr lang="it-IT" sz="1600" b="1" u="sng" dirty="0" err="1">
                <a:latin typeface="Calibri" panose="020F0502020204030204" pitchFamily="34" charset="0"/>
                <a:ea typeface="Times New Roman" panose="02020603050405020304" pitchFamily="18" charset="0"/>
              </a:rPr>
              <a:t>any</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change</a:t>
            </a:r>
            <a:r>
              <a:rPr lang="it-IT" sz="1600" b="1" u="sng" dirty="0">
                <a:latin typeface="Calibri" panose="020F0502020204030204" pitchFamily="34" charset="0"/>
                <a:ea typeface="Times New Roman" panose="02020603050405020304" pitchFamily="18" charset="0"/>
              </a:rPr>
              <a:t> in the LIBS </a:t>
            </a:r>
            <a:r>
              <a:rPr lang="it-IT" sz="1600" b="1" u="sng" dirty="0" err="1">
                <a:latin typeface="Calibri" panose="020F0502020204030204" pitchFamily="34" charset="0"/>
                <a:ea typeface="Times New Roman" panose="02020603050405020304" pitchFamily="18" charset="0"/>
              </a:rPr>
              <a:t>spectrum</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related</a:t>
            </a:r>
            <a:r>
              <a:rPr lang="it-IT" sz="1600" b="1" u="sng" dirty="0">
                <a:latin typeface="Calibri" panose="020F0502020204030204" pitchFamily="34" charset="0"/>
                <a:ea typeface="Times New Roman" panose="02020603050405020304" pitchFamily="18" charset="0"/>
              </a:rPr>
              <a:t> to the complete </a:t>
            </a:r>
            <a:r>
              <a:rPr lang="it-IT" sz="1600" b="1" u="sng" dirty="0" err="1">
                <a:latin typeface="Calibri" panose="020F0502020204030204" pitchFamily="34" charset="0"/>
                <a:ea typeface="Times New Roman" panose="02020603050405020304" pitchFamily="18" charset="0"/>
              </a:rPr>
              <a:t>ablation</a:t>
            </a:r>
            <a:r>
              <a:rPr lang="it-IT" sz="1600" b="1" u="sng" dirty="0">
                <a:latin typeface="Calibri" panose="020F0502020204030204" pitchFamily="34" charset="0"/>
                <a:ea typeface="Times New Roman" panose="02020603050405020304" pitchFamily="18" charset="0"/>
              </a:rPr>
              <a:t> of </a:t>
            </a:r>
            <a:r>
              <a:rPr lang="it-IT" sz="1600" b="1" u="sng" dirty="0" err="1">
                <a:latin typeface="Calibri" panose="020F0502020204030204" pitchFamily="34" charset="0"/>
                <a:ea typeface="Times New Roman" panose="02020603050405020304" pitchFamily="18" charset="0"/>
              </a:rPr>
              <a:t>each</a:t>
            </a:r>
            <a:r>
              <a:rPr lang="it-IT" sz="1600" b="1" u="sng" dirty="0">
                <a:latin typeface="Calibri" panose="020F0502020204030204" pitchFamily="34" charset="0"/>
                <a:ea typeface="Times New Roman" panose="02020603050405020304" pitchFamily="18" charset="0"/>
              </a:rPr>
              <a:t> </a:t>
            </a:r>
            <a:r>
              <a:rPr lang="it-IT" sz="1600" b="1" u="sng" dirty="0" err="1">
                <a:latin typeface="Calibri" panose="020F0502020204030204" pitchFamily="34" charset="0"/>
                <a:ea typeface="Times New Roman" panose="02020603050405020304" pitchFamily="18" charset="0"/>
              </a:rPr>
              <a:t>layer</a:t>
            </a:r>
            <a:r>
              <a:rPr lang="it-IT" sz="1600" b="1" u="sng" dirty="0">
                <a:latin typeface="Calibri" panose="020F0502020204030204" pitchFamily="34" charset="0"/>
                <a:ea typeface="Times New Roman" panose="02020603050405020304" pitchFamily="18" charset="0"/>
              </a:rPr>
              <a:t>   </a:t>
            </a:r>
            <a:endParaRPr lang="it-IT" sz="1600" b="1" u="sng" dirty="0"/>
          </a:p>
        </p:txBody>
      </p:sp>
      <p:sp>
        <p:nvSpPr>
          <p:cNvPr id="23" name="Title 1">
            <a:extLst>
              <a:ext uri="{FF2B5EF4-FFF2-40B4-BE49-F238E27FC236}">
                <a16:creationId xmlns:a16="http://schemas.microsoft.com/office/drawing/2014/main" id="{17F2C5CA-43BE-D4A2-0149-056C43865BCF}"/>
              </a:ext>
            </a:extLst>
          </p:cNvPr>
          <p:cNvSpPr>
            <a:spLocks noGrp="1"/>
          </p:cNvSpPr>
          <p:nvPr>
            <p:ph type="title"/>
          </p:nvPr>
        </p:nvSpPr>
        <p:spPr>
          <a:xfrm>
            <a:off x="983432" y="192515"/>
            <a:ext cx="9451776" cy="457200"/>
          </a:xfrm>
        </p:spPr>
        <p:txBody>
          <a:bodyPr/>
          <a:lstStyle/>
          <a:p>
            <a:r>
              <a:rPr lang="it-IT" dirty="0" err="1"/>
              <a:t>Depht</a:t>
            </a:r>
            <a:r>
              <a:rPr lang="it-IT" dirty="0"/>
              <a:t> profiling </a:t>
            </a:r>
            <a:r>
              <a:rPr lang="it-IT" dirty="0" err="1"/>
              <a:t>analysis</a:t>
            </a:r>
            <a:r>
              <a:rPr lang="it-IT" dirty="0"/>
              <a:t> of points 59-60-62-63 (HFGC LH14W) </a:t>
            </a:r>
          </a:p>
        </p:txBody>
      </p:sp>
      <p:pic>
        <p:nvPicPr>
          <p:cNvPr id="10" name="Immagine 9">
            <a:extLst>
              <a:ext uri="{FF2B5EF4-FFF2-40B4-BE49-F238E27FC236}">
                <a16:creationId xmlns:a16="http://schemas.microsoft.com/office/drawing/2014/main" id="{CB4080EB-FB7B-9DDA-0CCC-4A2FAE644665}"/>
              </a:ext>
            </a:extLst>
          </p:cNvPr>
          <p:cNvPicPr>
            <a:picLocks noChangeAspect="1"/>
          </p:cNvPicPr>
          <p:nvPr/>
        </p:nvPicPr>
        <p:blipFill>
          <a:blip r:embed="rId4"/>
          <a:srcRect l="65657" t="77202" r="8695"/>
          <a:stretch>
            <a:fillRect/>
          </a:stretch>
        </p:blipFill>
        <p:spPr>
          <a:xfrm>
            <a:off x="10736414" y="1184913"/>
            <a:ext cx="1199288" cy="1280048"/>
          </a:xfrm>
          <a:prstGeom prst="rect">
            <a:avLst/>
          </a:prstGeom>
        </p:spPr>
      </p:pic>
      <p:pic>
        <p:nvPicPr>
          <p:cNvPr id="15" name="Immagine 14">
            <a:extLst>
              <a:ext uri="{FF2B5EF4-FFF2-40B4-BE49-F238E27FC236}">
                <a16:creationId xmlns:a16="http://schemas.microsoft.com/office/drawing/2014/main" id="{06E2FAA4-5AF6-59BC-0F62-F569B01D9C5A}"/>
              </a:ext>
            </a:extLst>
          </p:cNvPr>
          <p:cNvPicPr>
            <a:picLocks noChangeAspect="1"/>
          </p:cNvPicPr>
          <p:nvPr/>
        </p:nvPicPr>
        <p:blipFill>
          <a:blip r:embed="rId5"/>
          <a:stretch>
            <a:fillRect/>
          </a:stretch>
        </p:blipFill>
        <p:spPr>
          <a:xfrm>
            <a:off x="10953204" y="1562254"/>
            <a:ext cx="128027" cy="121931"/>
          </a:xfrm>
          <a:prstGeom prst="rect">
            <a:avLst/>
          </a:prstGeom>
        </p:spPr>
      </p:pic>
      <p:sp>
        <p:nvSpPr>
          <p:cNvPr id="16" name="CasellaDiTesto 15">
            <a:extLst>
              <a:ext uri="{FF2B5EF4-FFF2-40B4-BE49-F238E27FC236}">
                <a16:creationId xmlns:a16="http://schemas.microsoft.com/office/drawing/2014/main" id="{E21FDCBD-15A2-AB30-4D82-9F68152A9461}"/>
              </a:ext>
            </a:extLst>
          </p:cNvPr>
          <p:cNvSpPr txBox="1"/>
          <p:nvPr/>
        </p:nvSpPr>
        <p:spPr>
          <a:xfrm>
            <a:off x="6546596" y="2165549"/>
            <a:ext cx="1575624" cy="307777"/>
          </a:xfrm>
          <a:prstGeom prst="rect">
            <a:avLst/>
          </a:prstGeom>
          <a:noFill/>
        </p:spPr>
        <p:txBody>
          <a:bodyPr wrap="none" rtlCol="0">
            <a:spAutoFit/>
          </a:bodyPr>
          <a:lstStyle/>
          <a:p>
            <a:pPr algn="l"/>
            <a:r>
              <a:rPr lang="it-IT" sz="1400" b="1" dirty="0"/>
              <a:t>Re-</a:t>
            </a:r>
            <a:r>
              <a:rPr lang="it-IT" sz="1400" b="1" dirty="0" err="1"/>
              <a:t>deposited</a:t>
            </a:r>
            <a:r>
              <a:rPr lang="it-IT" sz="1400" b="1" dirty="0"/>
              <a:t> </a:t>
            </a:r>
            <a:r>
              <a:rPr lang="it-IT" sz="1400" b="1" dirty="0" err="1"/>
              <a:t>layer</a:t>
            </a:r>
            <a:endParaRPr lang="it-IT" sz="1400" b="1" dirty="0"/>
          </a:p>
        </p:txBody>
      </p:sp>
      <p:sp>
        <p:nvSpPr>
          <p:cNvPr id="18" name="CasellaDiTesto 17">
            <a:extLst>
              <a:ext uri="{FF2B5EF4-FFF2-40B4-BE49-F238E27FC236}">
                <a16:creationId xmlns:a16="http://schemas.microsoft.com/office/drawing/2014/main" id="{A03BF32A-BE70-F7B8-3DF3-2767083EFA9D}"/>
              </a:ext>
            </a:extLst>
          </p:cNvPr>
          <p:cNvSpPr txBox="1"/>
          <p:nvPr/>
        </p:nvSpPr>
        <p:spPr>
          <a:xfrm>
            <a:off x="8269352" y="2179253"/>
            <a:ext cx="933910" cy="307777"/>
          </a:xfrm>
          <a:prstGeom prst="rect">
            <a:avLst/>
          </a:prstGeom>
          <a:noFill/>
        </p:spPr>
        <p:txBody>
          <a:bodyPr wrap="none" rtlCol="0">
            <a:spAutoFit/>
          </a:bodyPr>
          <a:lstStyle/>
          <a:p>
            <a:pPr algn="l"/>
            <a:r>
              <a:rPr lang="it-IT" sz="1400" b="1" dirty="0"/>
              <a:t>W coating</a:t>
            </a:r>
          </a:p>
        </p:txBody>
      </p:sp>
      <p:sp>
        <p:nvSpPr>
          <p:cNvPr id="19" name="CasellaDiTesto 18">
            <a:extLst>
              <a:ext uri="{FF2B5EF4-FFF2-40B4-BE49-F238E27FC236}">
                <a16:creationId xmlns:a16="http://schemas.microsoft.com/office/drawing/2014/main" id="{D51978CE-5E60-D411-F2C3-274D306CF529}"/>
              </a:ext>
            </a:extLst>
          </p:cNvPr>
          <p:cNvSpPr txBox="1"/>
          <p:nvPr/>
        </p:nvSpPr>
        <p:spPr>
          <a:xfrm>
            <a:off x="10049470" y="2179253"/>
            <a:ext cx="1212704" cy="307777"/>
          </a:xfrm>
          <a:prstGeom prst="rect">
            <a:avLst/>
          </a:prstGeom>
          <a:noFill/>
        </p:spPr>
        <p:txBody>
          <a:bodyPr wrap="none" rtlCol="0">
            <a:spAutoFit/>
          </a:bodyPr>
          <a:lstStyle/>
          <a:p>
            <a:pPr algn="l"/>
            <a:r>
              <a:rPr lang="it-IT" sz="1400" b="1" dirty="0"/>
              <a:t>Mo-</a:t>
            </a:r>
            <a:r>
              <a:rPr lang="it-IT" sz="1400" b="1" dirty="0" err="1"/>
              <a:t>interlayer</a:t>
            </a:r>
            <a:endParaRPr lang="it-IT" sz="1400" b="1" dirty="0"/>
          </a:p>
        </p:txBody>
      </p:sp>
      <p:sp>
        <p:nvSpPr>
          <p:cNvPr id="20" name="Rettangolo 19">
            <a:extLst>
              <a:ext uri="{FF2B5EF4-FFF2-40B4-BE49-F238E27FC236}">
                <a16:creationId xmlns:a16="http://schemas.microsoft.com/office/drawing/2014/main" id="{41F3E011-546A-FA5D-5C26-53BE640DB813}"/>
              </a:ext>
            </a:extLst>
          </p:cNvPr>
          <p:cNvSpPr/>
          <p:nvPr/>
        </p:nvSpPr>
        <p:spPr>
          <a:xfrm>
            <a:off x="7165154" y="2576539"/>
            <a:ext cx="560731" cy="3568241"/>
          </a:xfrm>
          <a:prstGeom prst="rect">
            <a:avLst/>
          </a:prstGeom>
          <a:solidFill>
            <a:schemeClr val="accent1">
              <a:alpha val="3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21857353-67F6-03D4-7AAA-97466DE3B18D}"/>
              </a:ext>
            </a:extLst>
          </p:cNvPr>
          <p:cNvSpPr/>
          <p:nvPr/>
        </p:nvSpPr>
        <p:spPr>
          <a:xfrm>
            <a:off x="9819847" y="2585464"/>
            <a:ext cx="1812640" cy="3568241"/>
          </a:xfrm>
          <a:prstGeom prst="rect">
            <a:avLst/>
          </a:prstGeom>
          <a:solidFill>
            <a:schemeClr val="tx2">
              <a:lumMod val="20000"/>
              <a:lumOff val="80000"/>
              <a:alpha val="3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552C6846-42DF-4DB6-181A-63C0E9BF816B}"/>
              </a:ext>
            </a:extLst>
          </p:cNvPr>
          <p:cNvSpPr txBox="1"/>
          <p:nvPr/>
        </p:nvSpPr>
        <p:spPr>
          <a:xfrm>
            <a:off x="409576" y="1563327"/>
            <a:ext cx="4598823" cy="523220"/>
          </a:xfrm>
          <a:prstGeom prst="rect">
            <a:avLst/>
          </a:prstGeom>
          <a:noFill/>
        </p:spPr>
        <p:txBody>
          <a:bodyPr wrap="none" rtlCol="0">
            <a:spAutoFit/>
          </a:bodyPr>
          <a:lstStyle/>
          <a:p>
            <a:pPr algn="l"/>
            <a:r>
              <a:rPr lang="it-IT" sz="2800" b="1" dirty="0"/>
              <a:t>Point 59 (HFGC LH14W R1C1) </a:t>
            </a:r>
          </a:p>
        </p:txBody>
      </p:sp>
      <p:pic>
        <p:nvPicPr>
          <p:cNvPr id="26" name="Immagine 25">
            <a:extLst>
              <a:ext uri="{FF2B5EF4-FFF2-40B4-BE49-F238E27FC236}">
                <a16:creationId xmlns:a16="http://schemas.microsoft.com/office/drawing/2014/main" id="{6E2F6CE0-17F0-DCB3-6D40-3AF2C6985672}"/>
              </a:ext>
            </a:extLst>
          </p:cNvPr>
          <p:cNvPicPr>
            <a:picLocks noChangeAspect="1"/>
          </p:cNvPicPr>
          <p:nvPr/>
        </p:nvPicPr>
        <p:blipFill>
          <a:blip r:embed="rId6"/>
          <a:stretch>
            <a:fillRect/>
          </a:stretch>
        </p:blipFill>
        <p:spPr>
          <a:xfrm>
            <a:off x="381023" y="2235770"/>
            <a:ext cx="5760000" cy="4320000"/>
          </a:xfrm>
          <a:prstGeom prst="rect">
            <a:avLst/>
          </a:prstGeom>
        </p:spPr>
      </p:pic>
      <p:sp>
        <p:nvSpPr>
          <p:cNvPr id="21" name="Rettangolo 20">
            <a:extLst>
              <a:ext uri="{FF2B5EF4-FFF2-40B4-BE49-F238E27FC236}">
                <a16:creationId xmlns:a16="http://schemas.microsoft.com/office/drawing/2014/main" id="{F8650476-2ABA-690F-2200-9AD8FDEFD475}"/>
              </a:ext>
            </a:extLst>
          </p:cNvPr>
          <p:cNvSpPr/>
          <p:nvPr/>
        </p:nvSpPr>
        <p:spPr>
          <a:xfrm>
            <a:off x="7730219" y="2583391"/>
            <a:ext cx="2089628" cy="3568241"/>
          </a:xfrm>
          <a:prstGeom prst="rect">
            <a:avLst/>
          </a:prstGeom>
          <a:solidFill>
            <a:schemeClr val="tx2">
              <a:lumMod val="40000"/>
              <a:lumOff val="60000"/>
              <a:alpha val="3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ABC88F98-8D6F-DFC8-6383-CF7F72E7C836}"/>
              </a:ext>
            </a:extLst>
          </p:cNvPr>
          <p:cNvPicPr>
            <a:picLocks noChangeAspect="1"/>
          </p:cNvPicPr>
          <p:nvPr/>
        </p:nvPicPr>
        <p:blipFill>
          <a:blip r:embed="rId7"/>
          <a:stretch>
            <a:fillRect/>
          </a:stretch>
        </p:blipFill>
        <p:spPr>
          <a:xfrm>
            <a:off x="6413264" y="2255035"/>
            <a:ext cx="5760000" cy="4320000"/>
          </a:xfrm>
          <a:prstGeom prst="rect">
            <a:avLst/>
          </a:prstGeom>
        </p:spPr>
      </p:pic>
      <p:sp>
        <p:nvSpPr>
          <p:cNvPr id="34" name="CasellaDiTesto 33">
            <a:extLst>
              <a:ext uri="{FF2B5EF4-FFF2-40B4-BE49-F238E27FC236}">
                <a16:creationId xmlns:a16="http://schemas.microsoft.com/office/drawing/2014/main" id="{1AE501AE-BBEF-728C-BA66-7DF4A9E0599C}"/>
              </a:ext>
            </a:extLst>
          </p:cNvPr>
          <p:cNvSpPr txBox="1"/>
          <p:nvPr/>
        </p:nvSpPr>
        <p:spPr>
          <a:xfrm>
            <a:off x="7463838" y="2186105"/>
            <a:ext cx="1212704" cy="307777"/>
          </a:xfrm>
          <a:prstGeom prst="rect">
            <a:avLst/>
          </a:prstGeom>
          <a:noFill/>
        </p:spPr>
        <p:txBody>
          <a:bodyPr wrap="none" rtlCol="0">
            <a:spAutoFit/>
          </a:bodyPr>
          <a:lstStyle/>
          <a:p>
            <a:pPr algn="l"/>
            <a:r>
              <a:rPr lang="it-IT" sz="1400" b="1" dirty="0"/>
              <a:t>Mo-</a:t>
            </a:r>
            <a:r>
              <a:rPr lang="it-IT" sz="1400" b="1" dirty="0" err="1"/>
              <a:t>interlayer</a:t>
            </a:r>
            <a:endParaRPr lang="it-IT" sz="1400" b="1" dirty="0"/>
          </a:p>
        </p:txBody>
      </p:sp>
      <p:sp>
        <p:nvSpPr>
          <p:cNvPr id="35" name="CasellaDiTesto 34">
            <a:extLst>
              <a:ext uri="{FF2B5EF4-FFF2-40B4-BE49-F238E27FC236}">
                <a16:creationId xmlns:a16="http://schemas.microsoft.com/office/drawing/2014/main" id="{CA3385A7-B5A8-C5F3-0A3A-CEA81E770A5A}"/>
              </a:ext>
            </a:extLst>
          </p:cNvPr>
          <p:cNvSpPr txBox="1"/>
          <p:nvPr/>
        </p:nvSpPr>
        <p:spPr>
          <a:xfrm>
            <a:off x="9655372" y="2177180"/>
            <a:ext cx="1201739" cy="307777"/>
          </a:xfrm>
          <a:prstGeom prst="rect">
            <a:avLst/>
          </a:prstGeom>
          <a:noFill/>
        </p:spPr>
        <p:txBody>
          <a:bodyPr wrap="none" rtlCol="0">
            <a:spAutoFit/>
          </a:bodyPr>
          <a:lstStyle/>
          <a:p>
            <a:pPr algn="l"/>
            <a:r>
              <a:rPr lang="it-IT" sz="1400" b="1" dirty="0"/>
              <a:t>CFC-</a:t>
            </a:r>
            <a:r>
              <a:rPr lang="it-IT" sz="1400" b="1" dirty="0" err="1"/>
              <a:t>substrate</a:t>
            </a:r>
            <a:endParaRPr lang="it-IT" sz="1400" b="1" dirty="0"/>
          </a:p>
        </p:txBody>
      </p:sp>
      <p:sp>
        <p:nvSpPr>
          <p:cNvPr id="37" name="Rettangolo 36">
            <a:extLst>
              <a:ext uri="{FF2B5EF4-FFF2-40B4-BE49-F238E27FC236}">
                <a16:creationId xmlns:a16="http://schemas.microsoft.com/office/drawing/2014/main" id="{561ECAFD-0E19-49D4-A20C-A62F5F3E9BE3}"/>
              </a:ext>
            </a:extLst>
          </p:cNvPr>
          <p:cNvSpPr/>
          <p:nvPr/>
        </p:nvSpPr>
        <p:spPr>
          <a:xfrm>
            <a:off x="7169805" y="2575955"/>
            <a:ext cx="1812640" cy="3520046"/>
          </a:xfrm>
          <a:prstGeom prst="rect">
            <a:avLst/>
          </a:prstGeom>
          <a:solidFill>
            <a:schemeClr val="tx2">
              <a:lumMod val="40000"/>
              <a:lumOff val="60000"/>
              <a:alpha val="3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D18A7CFC-D396-A1AF-931B-19BFAAE2A36A}"/>
              </a:ext>
            </a:extLst>
          </p:cNvPr>
          <p:cNvSpPr/>
          <p:nvPr/>
        </p:nvSpPr>
        <p:spPr>
          <a:xfrm>
            <a:off x="8982445" y="2579483"/>
            <a:ext cx="2654693" cy="3518900"/>
          </a:xfrm>
          <a:prstGeom prst="rect">
            <a:avLst/>
          </a:prstGeom>
          <a:solidFill>
            <a:schemeClr val="tx2">
              <a:lumMod val="20000"/>
              <a:lumOff val="80000"/>
              <a:alpha val="3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in giù 39">
            <a:extLst>
              <a:ext uri="{FF2B5EF4-FFF2-40B4-BE49-F238E27FC236}">
                <a16:creationId xmlns:a16="http://schemas.microsoft.com/office/drawing/2014/main" id="{F43EF8BD-ED34-B1F1-34D2-C962CC27B078}"/>
              </a:ext>
            </a:extLst>
          </p:cNvPr>
          <p:cNvSpPr/>
          <p:nvPr/>
        </p:nvSpPr>
        <p:spPr>
          <a:xfrm>
            <a:off x="1195388" y="4740524"/>
            <a:ext cx="228600" cy="261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in giù 40">
            <a:extLst>
              <a:ext uri="{FF2B5EF4-FFF2-40B4-BE49-F238E27FC236}">
                <a16:creationId xmlns:a16="http://schemas.microsoft.com/office/drawing/2014/main" id="{7C78067C-AFDF-7055-D358-CCBB2D84D0A3}"/>
              </a:ext>
            </a:extLst>
          </p:cNvPr>
          <p:cNvSpPr/>
          <p:nvPr/>
        </p:nvSpPr>
        <p:spPr>
          <a:xfrm>
            <a:off x="3590925" y="5443785"/>
            <a:ext cx="228600" cy="261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142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animBg="1"/>
      <p:bldP spid="22" grpId="0" animBg="1"/>
      <p:bldP spid="21" grpId="0" animBg="1"/>
      <p:bldP spid="34" grpId="0"/>
      <p:bldP spid="35" grpId="0"/>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DD28-F238-04E8-EEFD-5BF69367D9BF}"/>
            </a:ext>
          </a:extLst>
        </p:cNvPr>
        <p:cNvGrpSpPr/>
        <p:nvPr/>
      </p:nvGrpSpPr>
      <p:grpSpPr>
        <a:xfrm>
          <a:off x="0" y="0"/>
          <a:ext cx="0" cy="0"/>
          <a:chOff x="0" y="0"/>
          <a:chExt cx="0" cy="0"/>
        </a:xfrm>
      </p:grpSpPr>
      <p:sp>
        <p:nvSpPr>
          <p:cNvPr id="2" name="Footer Placeholder 3">
            <a:extLst>
              <a:ext uri="{FF2B5EF4-FFF2-40B4-BE49-F238E27FC236}">
                <a16:creationId xmlns:a16="http://schemas.microsoft.com/office/drawing/2014/main" id="{F4C562D2-CF81-1BBC-302C-31306E90D63F}"/>
              </a:ext>
            </a:extLst>
          </p:cNvPr>
          <p:cNvSpPr>
            <a:spLocks noGrp="1"/>
          </p:cNvSpPr>
          <p:nvPr>
            <p:ph type="ftr" sz="quarter" idx="11"/>
          </p:nvPr>
        </p:nvSpPr>
        <p:spPr>
          <a:xfrm>
            <a:off x="825623" y="6555770"/>
            <a:ext cx="11512086" cy="329614"/>
          </a:xfrm>
        </p:spPr>
        <p:txBody>
          <a:bodyPr/>
          <a:lstStyle/>
          <a:p>
            <a:pPr lvl="0">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Salvatore Almaviva|</a:t>
            </a:r>
            <a:r>
              <a:rPr kumimoji="0" lang="en-US" sz="1200" b="0" i="0" u="none" strike="noStrike" kern="1200" cap="none" spc="0" normalizeH="0" baseline="0" noProof="0" dirty="0">
                <a:ln>
                  <a:noFill/>
                </a:ln>
                <a:solidFill>
                  <a:prstClr val="white"/>
                </a:solidFill>
                <a:effectLst/>
                <a:uLnTx/>
                <a:uFillTx/>
                <a:latin typeface="Calibri"/>
                <a:ea typeface="+mn-ea"/>
                <a:cs typeface="+mn-cs"/>
              </a:rPr>
              <a:t>Joint LID-QMS-LIBS meeting</a:t>
            </a:r>
            <a:r>
              <a:rPr kumimoji="0" lang="en-GB" sz="1200" b="0" i="0" u="none" strike="noStrike" kern="1200" cap="none" spc="0" normalizeH="0" baseline="0" noProof="0" dirty="0">
                <a:ln>
                  <a:noFill/>
                </a:ln>
                <a:solidFill>
                  <a:prstClr val="white"/>
                </a:solidFill>
                <a:effectLst/>
                <a:uLnTx/>
                <a:uFillTx/>
                <a:latin typeface="Calibri"/>
                <a:ea typeface="+mn-ea"/>
                <a:cs typeface="+mn-cs"/>
              </a:rPr>
              <a:t>|December 9-12 2025, </a:t>
            </a:r>
            <a:r>
              <a:rPr lang="en-GB" dirty="0">
                <a:solidFill>
                  <a:prstClr val="white"/>
                </a:solidFill>
              </a:rPr>
              <a:t>ENEA-Frascati (Italy)| </a:t>
            </a:r>
            <a:r>
              <a:rPr lang="en-US" dirty="0"/>
              <a:t>Tile </a:t>
            </a:r>
            <a:r>
              <a:rPr lang="it-IT" dirty="0"/>
              <a:t>HFGC LH14W (2011-2023) </a:t>
            </a:r>
            <a:r>
              <a:rPr lang="en-US" dirty="0"/>
              <a:t>LIBS surface composition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egnaposto numero diapositiva 4">
            <a:extLst>
              <a:ext uri="{FF2B5EF4-FFF2-40B4-BE49-F238E27FC236}">
                <a16:creationId xmlns:a16="http://schemas.microsoft.com/office/drawing/2014/main" id="{0FC95AF7-0270-0573-289B-245600DC7620}"/>
              </a:ext>
            </a:extLst>
          </p:cNvPr>
          <p:cNvSpPr>
            <a:spLocks noGrp="1"/>
          </p:cNvSpPr>
          <p:nvPr>
            <p:ph type="sldNum" sz="quarter" idx="12"/>
          </p:nvPr>
        </p:nvSpPr>
        <p:spPr>
          <a:xfrm>
            <a:off x="0" y="6590037"/>
            <a:ext cx="720080" cy="19917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3F8578D0-16CB-649C-0C65-72485141CBFA}"/>
              </a:ext>
            </a:extLst>
          </p:cNvPr>
          <p:cNvSpPr>
            <a:spLocks noGrp="1"/>
          </p:cNvSpPr>
          <p:nvPr>
            <p:ph type="title"/>
          </p:nvPr>
        </p:nvSpPr>
        <p:spPr>
          <a:xfrm>
            <a:off x="983432" y="192515"/>
            <a:ext cx="9451776" cy="457200"/>
          </a:xfrm>
        </p:spPr>
        <p:txBody>
          <a:bodyPr/>
          <a:lstStyle/>
          <a:p>
            <a:r>
              <a:rPr lang="it-IT" dirty="0" err="1"/>
              <a:t>Correlation</a:t>
            </a:r>
            <a:r>
              <a:rPr lang="it-IT" dirty="0"/>
              <a:t> </a:t>
            </a:r>
            <a:r>
              <a:rPr lang="it-IT" dirty="0" err="1"/>
              <a:t>analysis</a:t>
            </a:r>
            <a:r>
              <a:rPr lang="it-IT" dirty="0"/>
              <a:t> of points 59-60-62-63 </a:t>
            </a:r>
          </a:p>
        </p:txBody>
      </p:sp>
      <p:sp>
        <p:nvSpPr>
          <p:cNvPr id="16" name="CasellaDiTesto 15">
            <a:extLst>
              <a:ext uri="{FF2B5EF4-FFF2-40B4-BE49-F238E27FC236}">
                <a16:creationId xmlns:a16="http://schemas.microsoft.com/office/drawing/2014/main" id="{8BEFC36E-C45C-9987-E1FA-9E0FAEDEC687}"/>
              </a:ext>
            </a:extLst>
          </p:cNvPr>
          <p:cNvSpPr txBox="1"/>
          <p:nvPr/>
        </p:nvSpPr>
        <p:spPr>
          <a:xfrm>
            <a:off x="299821" y="794108"/>
            <a:ext cx="11807937" cy="1477328"/>
          </a:xfrm>
          <a:prstGeom prst="rect">
            <a:avLst/>
          </a:prstGeom>
          <a:noFill/>
        </p:spPr>
        <p:txBody>
          <a:bodyPr wrap="square">
            <a:spAutoFit/>
          </a:bodyPr>
          <a:lstStyle/>
          <a:p>
            <a:pPr algn="just"/>
            <a:r>
              <a:rPr lang="en-US" sz="1800" dirty="0"/>
              <a:t>Correlation is a statistical measure that expresses the extent to which two variables (LIBS spectra) are linearly related (meaning they change together at a constant rate). </a:t>
            </a:r>
          </a:p>
          <a:p>
            <a:pPr algn="just"/>
            <a:r>
              <a:rPr lang="en-US" dirty="0"/>
              <a:t>Correlation analysis can be applied comparing LIBS spectra without any pretreatment  </a:t>
            </a:r>
            <a:endParaRPr lang="en-US" sz="1800" dirty="0"/>
          </a:p>
          <a:p>
            <a:pPr algn="just"/>
            <a:r>
              <a:rPr lang="en-US" sz="1800" dirty="0"/>
              <a:t>The correlation coefficient, r, quantifies the strength of the relationship and it is obtained computing the Pearson correlation coefficient (PCC): </a:t>
            </a:r>
            <a:endParaRPr lang="it-IT" sz="1800" dirty="0"/>
          </a:p>
        </p:txBody>
      </p:sp>
      <p:pic>
        <p:nvPicPr>
          <p:cNvPr id="17" name="Immagine 16">
            <a:extLst>
              <a:ext uri="{FF2B5EF4-FFF2-40B4-BE49-F238E27FC236}">
                <a16:creationId xmlns:a16="http://schemas.microsoft.com/office/drawing/2014/main" id="{0D19F4A8-003D-FBD3-8911-CD1094F13BE4}"/>
              </a:ext>
            </a:extLst>
          </p:cNvPr>
          <p:cNvPicPr>
            <a:picLocks noChangeAspect="1"/>
          </p:cNvPicPr>
          <p:nvPr/>
        </p:nvPicPr>
        <p:blipFill>
          <a:blip r:embed="rId3"/>
          <a:stretch>
            <a:fillRect/>
          </a:stretch>
        </p:blipFill>
        <p:spPr>
          <a:xfrm>
            <a:off x="720080" y="2415829"/>
            <a:ext cx="5130855" cy="1617246"/>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6BE3B863-5772-5E82-08D1-0E8782A9D6EB}"/>
                  </a:ext>
                </a:extLst>
              </p:cNvPr>
              <p:cNvSpPr txBox="1"/>
              <p:nvPr/>
            </p:nvSpPr>
            <p:spPr>
              <a:xfrm>
                <a:off x="217595" y="4213854"/>
                <a:ext cx="11890163" cy="2089546"/>
              </a:xfrm>
              <a:prstGeom prst="rect">
                <a:avLst/>
              </a:prstGeom>
              <a:noFill/>
            </p:spPr>
            <p:txBody>
              <a:bodyPr wrap="square">
                <a:spAutoFit/>
              </a:bodyPr>
              <a:lstStyle/>
              <a:p>
                <a:pPr algn="just"/>
                <a:r>
                  <a:rPr lang="en-US" sz="1600" dirty="0">
                    <a:latin typeface="+mn-lt"/>
                  </a:rPr>
                  <a:t>Where: </a:t>
                </a:r>
                <a:endParaRPr lang="it-IT" sz="1600" dirty="0">
                  <a:latin typeface="+mn-lt"/>
                </a:endParaRPr>
              </a:p>
              <a:p>
                <a:pPr marL="285750" indent="-285750" algn="just">
                  <a:buFont typeface="Arial" panose="020B0604020202020204" pitchFamily="34" charset="0"/>
                  <a:buChar char="•"/>
                </a:pPr>
                <a:r>
                  <a:rPr lang="it-IT" sz="1600" dirty="0">
                    <a:latin typeface="+mn-lt"/>
                  </a:rPr>
                  <a:t>   n </a:t>
                </a:r>
                <a:r>
                  <a:rPr lang="it-IT" sz="1600" dirty="0" err="1">
                    <a:latin typeface="+mn-lt"/>
                  </a:rPr>
                  <a:t>is</a:t>
                </a:r>
                <a:r>
                  <a:rPr lang="it-IT" sz="1600" dirty="0">
                    <a:latin typeface="+mn-lt"/>
                  </a:rPr>
                  <a:t> the sample size (</a:t>
                </a:r>
                <a:r>
                  <a:rPr lang="it-IT" sz="1600" dirty="0" err="1">
                    <a:latin typeface="+mn-lt"/>
                  </a:rPr>
                  <a:t>number</a:t>
                </a:r>
                <a:r>
                  <a:rPr lang="it-IT" sz="1600" dirty="0">
                    <a:latin typeface="+mn-lt"/>
                  </a:rPr>
                  <a:t> of LIBS </a:t>
                </a:r>
                <a:r>
                  <a:rPr lang="it-IT" sz="1600" dirty="0" err="1">
                    <a:latin typeface="+mn-lt"/>
                  </a:rPr>
                  <a:t>spectra</a:t>
                </a:r>
                <a:r>
                  <a:rPr lang="it-IT" sz="1600" dirty="0">
                    <a:latin typeface="+mn-lt"/>
                  </a:rPr>
                  <a:t>)</a:t>
                </a:r>
              </a:p>
              <a:p>
                <a:pPr marL="285750" indent="-285750" algn="just">
                  <a:buFont typeface="Arial" panose="020B0604020202020204" pitchFamily="34" charset="0"/>
                  <a:buChar char="•"/>
                </a:pPr>
                <a:r>
                  <a:rPr lang="it-IT" sz="1600" dirty="0">
                    <a:latin typeface="+mn-lt"/>
                  </a:rPr>
                  <a:t>   x</a:t>
                </a:r>
                <a:r>
                  <a:rPr lang="it-IT" sz="1600" baseline="-25000" dirty="0">
                    <a:latin typeface="+mn-lt"/>
                  </a:rPr>
                  <a:t>i</a:t>
                </a:r>
                <a:r>
                  <a:rPr lang="it-IT" sz="1600" dirty="0">
                    <a:latin typeface="+mn-lt"/>
                  </a:rPr>
                  <a:t>, </a:t>
                </a:r>
                <a:r>
                  <a:rPr lang="it-IT" sz="1600" dirty="0" err="1">
                    <a:latin typeface="+mn-lt"/>
                  </a:rPr>
                  <a:t>y</a:t>
                </a:r>
                <a:r>
                  <a:rPr lang="it-IT" sz="1600" baseline="-25000" dirty="0" err="1">
                    <a:latin typeface="+mn-lt"/>
                  </a:rPr>
                  <a:t>i</a:t>
                </a:r>
                <a:r>
                  <a:rPr lang="it-IT" sz="1600" dirty="0">
                    <a:latin typeface="+mn-lt"/>
                  </a:rPr>
                  <a:t> are the </a:t>
                </a:r>
                <a:r>
                  <a:rPr lang="it-IT" sz="1600" dirty="0" err="1">
                    <a:latin typeface="+mn-lt"/>
                  </a:rPr>
                  <a:t>individual</a:t>
                </a:r>
                <a:r>
                  <a:rPr lang="it-IT" sz="1600" dirty="0">
                    <a:latin typeface="+mn-lt"/>
                  </a:rPr>
                  <a:t> sample points (</a:t>
                </a:r>
                <a:r>
                  <a:rPr lang="it-IT" sz="1600" dirty="0" err="1">
                    <a:latin typeface="+mn-lt"/>
                  </a:rPr>
                  <a:t>individual</a:t>
                </a:r>
                <a:r>
                  <a:rPr lang="it-IT" sz="1600" dirty="0">
                    <a:latin typeface="+mn-lt"/>
                  </a:rPr>
                  <a:t> LIBS </a:t>
                </a:r>
                <a:r>
                  <a:rPr lang="it-IT" sz="1600" dirty="0" err="1">
                    <a:latin typeface="+mn-lt"/>
                  </a:rPr>
                  <a:t>spectra</a:t>
                </a:r>
                <a:r>
                  <a:rPr lang="it-IT" sz="1600" dirty="0">
                    <a:latin typeface="+mn-lt"/>
                  </a:rPr>
                  <a:t>)</a:t>
                </a:r>
              </a:p>
              <a:p>
                <a:pPr marL="285750" indent="-285750" algn="just">
                  <a:buFont typeface="Arial" panose="020B0604020202020204" pitchFamily="34" charset="0"/>
                  <a:buChar char="•"/>
                </a:pPr>
                <a:r>
                  <a:rPr lang="it-IT" sz="1600" dirty="0"/>
                  <a:t>   </a:t>
                </a:r>
                <a14:m>
                  <m:oMath xmlns:m="http://schemas.openxmlformats.org/officeDocument/2006/math">
                    <m:bar>
                      <m:barPr>
                        <m:pos m:val="top"/>
                        <m:ctrlPr>
                          <a:rPr lang="it-IT" sz="1600" i="1" smtClean="0">
                            <a:latin typeface="Cambria Math" panose="02040503050406030204" pitchFamily="18" charset="0"/>
                          </a:rPr>
                        </m:ctrlPr>
                      </m:barPr>
                      <m:e>
                        <m:r>
                          <a:rPr lang="it-IT" sz="1600" b="0" i="1" smtClean="0">
                            <a:latin typeface="Cambria Math" panose="02040503050406030204" pitchFamily="18" charset="0"/>
                          </a:rPr>
                          <m:t>𝑋</m:t>
                        </m:r>
                      </m:e>
                    </m:bar>
                    <m:r>
                      <a:rPr lang="it-IT" sz="1600" b="0" i="1" smtClean="0">
                        <a:latin typeface="Cambria Math" panose="02040503050406030204" pitchFamily="18" charset="0"/>
                      </a:rPr>
                      <m:t>𝑎𝑛𝑑</m:t>
                    </m:r>
                    <m:r>
                      <a:rPr lang="it-IT" sz="1600" b="0" i="1" smtClean="0">
                        <a:latin typeface="Cambria Math" panose="02040503050406030204" pitchFamily="18" charset="0"/>
                      </a:rPr>
                      <m:t> </m:t>
                    </m:r>
                    <m:bar>
                      <m:barPr>
                        <m:pos m:val="top"/>
                        <m:ctrlPr>
                          <a:rPr lang="it-IT" sz="1600" b="0" i="1" smtClean="0">
                            <a:latin typeface="Cambria Math" panose="02040503050406030204" pitchFamily="18" charset="0"/>
                          </a:rPr>
                        </m:ctrlPr>
                      </m:barPr>
                      <m:e>
                        <m:r>
                          <a:rPr lang="it-IT" sz="1600" b="0" i="1" smtClean="0">
                            <a:latin typeface="Cambria Math" panose="02040503050406030204" pitchFamily="18" charset="0"/>
                          </a:rPr>
                          <m:t>𝑌</m:t>
                        </m:r>
                      </m:e>
                    </m:bar>
                  </m:oMath>
                </a14:m>
                <a:r>
                  <a:rPr lang="it-IT" sz="1600" dirty="0"/>
                  <a:t>  </a:t>
                </a:r>
                <a:r>
                  <a:rPr lang="it-IT" sz="1600" dirty="0">
                    <a:latin typeface="+mn-lt"/>
                  </a:rPr>
                  <a:t>are the </a:t>
                </a:r>
                <a:r>
                  <a:rPr lang="it-IT" sz="1600" dirty="0" err="1">
                    <a:latin typeface="+mn-lt"/>
                  </a:rPr>
                  <a:t>mean</a:t>
                </a:r>
                <a:r>
                  <a:rPr lang="it-IT" sz="1600" dirty="0">
                    <a:latin typeface="+mn-lt"/>
                  </a:rPr>
                  <a:t> </a:t>
                </a:r>
                <a:r>
                  <a:rPr lang="it-IT" sz="1600" dirty="0" err="1">
                    <a:latin typeface="+mn-lt"/>
                  </a:rPr>
                  <a:t>values</a:t>
                </a:r>
                <a:r>
                  <a:rPr lang="it-IT" sz="1600" dirty="0">
                    <a:latin typeface="+mn-lt"/>
                  </a:rPr>
                  <a:t> of x</a:t>
                </a:r>
                <a:r>
                  <a:rPr lang="it-IT" sz="1600" baseline="-25000" dirty="0">
                    <a:latin typeface="+mn-lt"/>
                  </a:rPr>
                  <a:t>i</a:t>
                </a:r>
                <a:r>
                  <a:rPr lang="it-IT" sz="1600" dirty="0">
                    <a:latin typeface="+mn-lt"/>
                  </a:rPr>
                  <a:t>, </a:t>
                </a:r>
                <a:r>
                  <a:rPr lang="it-IT" sz="1600" dirty="0" err="1">
                    <a:latin typeface="+mn-lt"/>
                  </a:rPr>
                  <a:t>y</a:t>
                </a:r>
                <a:r>
                  <a:rPr lang="it-IT" sz="1600" baseline="-25000" dirty="0" err="1">
                    <a:latin typeface="+mn-lt"/>
                  </a:rPr>
                  <a:t>i</a:t>
                </a:r>
                <a:r>
                  <a:rPr lang="it-IT" sz="1600" dirty="0">
                    <a:latin typeface="+mn-lt"/>
                  </a:rPr>
                  <a:t>.  </a:t>
                </a:r>
              </a:p>
              <a:p>
                <a:pPr algn="just"/>
                <a:endParaRPr lang="it-IT" sz="1600" dirty="0"/>
              </a:p>
              <a:p>
                <a:pPr algn="just"/>
                <a:r>
                  <a:rPr lang="it-IT" sz="1600" dirty="0"/>
                  <a:t>The PCC </a:t>
                </a:r>
                <a:r>
                  <a:rPr lang="it-IT" sz="1600" dirty="0" err="1"/>
                  <a:t>values</a:t>
                </a:r>
                <a:r>
                  <a:rPr lang="it-IT" sz="1600" dirty="0"/>
                  <a:t> </a:t>
                </a:r>
                <a:r>
                  <a:rPr lang="it-IT" sz="1600" dirty="0" err="1"/>
                  <a:t>span</a:t>
                </a:r>
                <a:r>
                  <a:rPr lang="it-IT" sz="1600" dirty="0"/>
                  <a:t> from -1 to 1. </a:t>
                </a:r>
                <a:r>
                  <a:rPr lang="it-IT" sz="1600" dirty="0" err="1"/>
                  <a:t>Values</a:t>
                </a:r>
                <a:r>
                  <a:rPr lang="it-IT" sz="1600" dirty="0"/>
                  <a:t> close to 1 </a:t>
                </a:r>
                <a:r>
                  <a:rPr lang="it-IT" sz="1600" dirty="0" err="1"/>
                  <a:t>mean</a:t>
                </a:r>
                <a:r>
                  <a:rPr lang="it-IT" sz="1600" dirty="0"/>
                  <a:t> data (</a:t>
                </a:r>
                <a:r>
                  <a:rPr lang="it-IT" sz="1600" dirty="0" err="1"/>
                  <a:t>spectra</a:t>
                </a:r>
                <a:r>
                  <a:rPr lang="it-IT" sz="1600" dirty="0"/>
                  <a:t>) </a:t>
                </a:r>
                <a:r>
                  <a:rPr lang="it-IT" sz="1600" dirty="0" err="1"/>
                  <a:t>highly</a:t>
                </a:r>
                <a:r>
                  <a:rPr lang="it-IT" sz="1600" dirty="0"/>
                  <a:t> </a:t>
                </a:r>
                <a:r>
                  <a:rPr lang="it-IT" sz="1600" dirty="0" err="1"/>
                  <a:t>correlated</a:t>
                </a:r>
                <a:r>
                  <a:rPr lang="it-IT" sz="1600" dirty="0"/>
                  <a:t> (</a:t>
                </a:r>
                <a:r>
                  <a:rPr lang="it-IT" sz="1600" dirty="0" err="1"/>
                  <a:t>similar</a:t>
                </a:r>
                <a:r>
                  <a:rPr lang="it-IT" sz="1600" dirty="0"/>
                  <a:t>). </a:t>
                </a:r>
                <a:r>
                  <a:rPr lang="it-IT" sz="1600" dirty="0" err="1"/>
                  <a:t>Values</a:t>
                </a:r>
                <a:r>
                  <a:rPr lang="it-IT" sz="1600" dirty="0"/>
                  <a:t> close to 0 </a:t>
                </a:r>
                <a:r>
                  <a:rPr lang="it-IT" sz="1600" dirty="0" err="1"/>
                  <a:t>mean</a:t>
                </a:r>
                <a:r>
                  <a:rPr lang="it-IT" sz="1600" dirty="0"/>
                  <a:t> </a:t>
                </a:r>
                <a:r>
                  <a:rPr lang="it-IT" sz="1600" dirty="0" err="1"/>
                  <a:t>spectra</a:t>
                </a:r>
                <a:r>
                  <a:rPr lang="it-IT" sz="1600" dirty="0"/>
                  <a:t> </a:t>
                </a:r>
                <a:r>
                  <a:rPr lang="it-IT" sz="1600" dirty="0" err="1"/>
                  <a:t>uncorrelated</a:t>
                </a:r>
                <a:r>
                  <a:rPr lang="it-IT" sz="1600" dirty="0"/>
                  <a:t> (dissimilar). </a:t>
                </a:r>
                <a:r>
                  <a:rPr lang="it-IT" sz="1600" dirty="0" err="1"/>
                  <a:t>Values</a:t>
                </a:r>
                <a:r>
                  <a:rPr lang="it-IT" sz="1600" dirty="0"/>
                  <a:t> close to -1 </a:t>
                </a:r>
                <a:r>
                  <a:rPr lang="it-IT" sz="1600" dirty="0" err="1"/>
                  <a:t>mean</a:t>
                </a:r>
                <a:r>
                  <a:rPr lang="it-IT" sz="1600" dirty="0"/>
                  <a:t> data anti-</a:t>
                </a:r>
                <a:r>
                  <a:rPr lang="it-IT" sz="1600" dirty="0" err="1"/>
                  <a:t>correlated</a:t>
                </a:r>
                <a:r>
                  <a:rPr lang="it-IT" sz="1600" dirty="0"/>
                  <a:t> (</a:t>
                </a:r>
                <a:r>
                  <a:rPr lang="it-IT" sz="1600" dirty="0" err="1"/>
                  <a:t>if</a:t>
                </a:r>
                <a:r>
                  <a:rPr lang="it-IT" sz="1600" dirty="0"/>
                  <a:t> one </a:t>
                </a:r>
                <a:r>
                  <a:rPr lang="it-IT" sz="1600" dirty="0" err="1"/>
                  <a:t>spectrum</a:t>
                </a:r>
                <a:r>
                  <a:rPr lang="it-IT" sz="1600" dirty="0"/>
                  <a:t> </a:t>
                </a:r>
                <a:r>
                  <a:rPr lang="it-IT" sz="1600" dirty="0" err="1"/>
                  <a:t>increase</a:t>
                </a:r>
                <a:r>
                  <a:rPr lang="it-IT" sz="1600" dirty="0"/>
                  <a:t> the second </a:t>
                </a:r>
                <a:r>
                  <a:rPr lang="it-IT" sz="1600" dirty="0" err="1"/>
                  <a:t>decrease</a:t>
                </a:r>
                <a:r>
                  <a:rPr lang="it-IT" sz="1600" dirty="0"/>
                  <a:t> </a:t>
                </a:r>
                <a:r>
                  <a:rPr lang="it-IT" sz="1600" dirty="0" err="1"/>
                  <a:t>but</a:t>
                </a:r>
                <a:r>
                  <a:rPr lang="it-IT" sz="1600" dirty="0"/>
                  <a:t> </a:t>
                </a:r>
                <a:r>
                  <a:rPr lang="it-IT" sz="1600" dirty="0" err="1"/>
                  <a:t>it’s</a:t>
                </a:r>
                <a:r>
                  <a:rPr lang="it-IT" sz="1600" dirty="0"/>
                  <a:t> </a:t>
                </a:r>
                <a:r>
                  <a:rPr lang="it-IT" sz="1600" dirty="0" err="1"/>
                  <a:t>not</a:t>
                </a:r>
                <a:r>
                  <a:rPr lang="it-IT" sz="1600" dirty="0"/>
                  <a:t> the case of the LIBS </a:t>
                </a:r>
                <a:r>
                  <a:rPr lang="it-IT" sz="1600" dirty="0" err="1"/>
                  <a:t>spectra</a:t>
                </a:r>
                <a:r>
                  <a:rPr lang="it-IT" sz="1600" dirty="0"/>
                  <a:t> </a:t>
                </a:r>
                <a:r>
                  <a:rPr lang="it-IT" sz="1600" dirty="0" err="1"/>
                  <a:t>at</a:t>
                </a:r>
                <a:r>
                  <a:rPr lang="it-IT" sz="1600" dirty="0"/>
                  <a:t> JET). The PCC of a large dataset </a:t>
                </a:r>
                <a:r>
                  <a:rPr lang="it-IT" sz="1600" dirty="0" err="1"/>
                  <a:t>is</a:t>
                </a:r>
                <a:r>
                  <a:rPr lang="it-IT" sz="1600" dirty="0"/>
                  <a:t> </a:t>
                </a:r>
                <a:r>
                  <a:rPr lang="it-IT" sz="1600" dirty="0" err="1"/>
                  <a:t>usually</a:t>
                </a:r>
                <a:r>
                  <a:rPr lang="it-IT" sz="1600" dirty="0"/>
                  <a:t> </a:t>
                </a:r>
                <a:r>
                  <a:rPr lang="it-IT" sz="1600" dirty="0" err="1"/>
                  <a:t>represented</a:t>
                </a:r>
                <a:r>
                  <a:rPr lang="it-IT" sz="1600" dirty="0"/>
                  <a:t> </a:t>
                </a:r>
                <a:r>
                  <a:rPr lang="it-IT" sz="1600" dirty="0" err="1"/>
                  <a:t>as</a:t>
                </a:r>
                <a:r>
                  <a:rPr lang="it-IT" sz="1600" dirty="0"/>
                  <a:t> a </a:t>
                </a:r>
                <a:r>
                  <a:rPr lang="it-IT" sz="1600" dirty="0" err="1"/>
                  <a:t>correlation</a:t>
                </a:r>
                <a:r>
                  <a:rPr lang="it-IT" sz="1600" dirty="0"/>
                  <a:t> </a:t>
                </a:r>
                <a:r>
                  <a:rPr lang="it-IT" sz="1600" dirty="0" err="1"/>
                  <a:t>matrix</a:t>
                </a:r>
                <a:r>
                  <a:rPr lang="it-IT" sz="1600" dirty="0"/>
                  <a:t>     </a:t>
                </a:r>
                <a:endParaRPr lang="it-IT" sz="1600" dirty="0">
                  <a:latin typeface="+mn-lt"/>
                </a:endParaRPr>
              </a:p>
            </p:txBody>
          </p:sp>
        </mc:Choice>
        <mc:Fallback xmlns="">
          <p:sp>
            <p:nvSpPr>
              <p:cNvPr id="18" name="CasellaDiTesto 17">
                <a:extLst>
                  <a:ext uri="{FF2B5EF4-FFF2-40B4-BE49-F238E27FC236}">
                    <a16:creationId xmlns:a16="http://schemas.microsoft.com/office/drawing/2014/main" id="{6BE3B863-5772-5E82-08D1-0E8782A9D6EB}"/>
                  </a:ext>
                </a:extLst>
              </p:cNvPr>
              <p:cNvSpPr txBox="1">
                <a:spLocks noRot="1" noChangeAspect="1" noMove="1" noResize="1" noEditPoints="1" noAdjustHandles="1" noChangeArrowheads="1" noChangeShapeType="1" noTextEdit="1"/>
              </p:cNvSpPr>
              <p:nvPr/>
            </p:nvSpPr>
            <p:spPr>
              <a:xfrm>
                <a:off x="217595" y="4213854"/>
                <a:ext cx="11890163" cy="2089546"/>
              </a:xfrm>
              <a:prstGeom prst="rect">
                <a:avLst/>
              </a:prstGeom>
              <a:blipFill>
                <a:blip r:embed="rId4"/>
                <a:stretch>
                  <a:fillRect l="-308" t="-875" r="-256" b="-2915"/>
                </a:stretch>
              </a:blipFill>
            </p:spPr>
            <p:txBody>
              <a:bodyPr/>
              <a:lstStyle/>
              <a:p>
                <a:r>
                  <a:rPr lang="it-IT">
                    <a:noFill/>
                  </a:rPr>
                  <a:t> </a:t>
                </a:r>
              </a:p>
            </p:txBody>
          </p:sp>
        </mc:Fallback>
      </mc:AlternateContent>
      <p:pic>
        <p:nvPicPr>
          <p:cNvPr id="19" name="Immagine 18">
            <a:extLst>
              <a:ext uri="{FF2B5EF4-FFF2-40B4-BE49-F238E27FC236}">
                <a16:creationId xmlns:a16="http://schemas.microsoft.com/office/drawing/2014/main" id="{832A56F8-5D4C-2B94-8908-F83D3D034A45}"/>
              </a:ext>
            </a:extLst>
          </p:cNvPr>
          <p:cNvPicPr>
            <a:picLocks noChangeAspect="1"/>
          </p:cNvPicPr>
          <p:nvPr/>
        </p:nvPicPr>
        <p:blipFill>
          <a:blip r:embed="rId5"/>
          <a:stretch>
            <a:fillRect/>
          </a:stretch>
        </p:blipFill>
        <p:spPr>
          <a:xfrm>
            <a:off x="7099238" y="1932092"/>
            <a:ext cx="3620839" cy="2715630"/>
          </a:xfrm>
          <a:prstGeom prst="rect">
            <a:avLst/>
          </a:prstGeom>
        </p:spPr>
      </p:pic>
      <p:sp>
        <p:nvSpPr>
          <p:cNvPr id="20" name="CasellaDiTesto 19">
            <a:extLst>
              <a:ext uri="{FF2B5EF4-FFF2-40B4-BE49-F238E27FC236}">
                <a16:creationId xmlns:a16="http://schemas.microsoft.com/office/drawing/2014/main" id="{A4016978-71A5-CA88-EAC0-53D88CB682DB}"/>
              </a:ext>
            </a:extLst>
          </p:cNvPr>
          <p:cNvSpPr txBox="1"/>
          <p:nvPr/>
        </p:nvSpPr>
        <p:spPr>
          <a:xfrm>
            <a:off x="7010676" y="4374226"/>
            <a:ext cx="4297557" cy="923330"/>
          </a:xfrm>
          <a:prstGeom prst="rect">
            <a:avLst/>
          </a:prstGeom>
          <a:noFill/>
        </p:spPr>
        <p:txBody>
          <a:bodyPr wrap="square" rtlCol="0">
            <a:spAutoFit/>
          </a:bodyPr>
          <a:lstStyle/>
          <a:p>
            <a:pPr algn="just"/>
            <a:r>
              <a:rPr lang="it-IT" dirty="0" err="1"/>
              <a:t>Example</a:t>
            </a:r>
            <a:r>
              <a:rPr lang="it-IT" dirty="0"/>
              <a:t> of </a:t>
            </a:r>
            <a:r>
              <a:rPr lang="it-IT" dirty="0" err="1"/>
              <a:t>correlation</a:t>
            </a:r>
            <a:r>
              <a:rPr lang="it-IT" dirty="0"/>
              <a:t> </a:t>
            </a:r>
            <a:r>
              <a:rPr lang="it-IT" dirty="0" err="1"/>
              <a:t>matrix</a:t>
            </a:r>
            <a:r>
              <a:rPr lang="it-IT" dirty="0"/>
              <a:t> (</a:t>
            </a:r>
            <a:r>
              <a:rPr lang="it-IT" dirty="0" err="1"/>
              <a:t>r</a:t>
            </a:r>
            <a:r>
              <a:rPr lang="it-IT" baseline="-25000" dirty="0" err="1"/>
              <a:t>xy</a:t>
            </a:r>
            <a:r>
              <a:rPr lang="it-IT" dirty="0"/>
              <a:t> </a:t>
            </a:r>
            <a:r>
              <a:rPr lang="it-IT" dirty="0" err="1"/>
              <a:t>values</a:t>
            </a:r>
            <a:r>
              <a:rPr lang="it-IT" dirty="0"/>
              <a:t> for a set of </a:t>
            </a:r>
            <a:r>
              <a:rPr lang="it-IT" dirty="0" err="1"/>
              <a:t>spectra</a:t>
            </a:r>
            <a:r>
              <a:rPr lang="it-IT" dirty="0"/>
              <a:t> </a:t>
            </a:r>
            <a:r>
              <a:rPr lang="it-IT" dirty="0" err="1"/>
              <a:t>composed</a:t>
            </a:r>
            <a:r>
              <a:rPr lang="it-IT" dirty="0"/>
              <a:t> by </a:t>
            </a:r>
            <a:r>
              <a:rPr lang="it-IT" dirty="0" err="1"/>
              <a:t>two</a:t>
            </a:r>
            <a:r>
              <a:rPr lang="it-IT" dirty="0"/>
              <a:t> group of </a:t>
            </a:r>
            <a:r>
              <a:rPr lang="it-IT" dirty="0" err="1"/>
              <a:t>spectra</a:t>
            </a:r>
            <a:r>
              <a:rPr lang="it-IT" dirty="0"/>
              <a:t> </a:t>
            </a:r>
            <a:r>
              <a:rPr lang="it-IT" dirty="0" err="1"/>
              <a:t>not</a:t>
            </a:r>
            <a:r>
              <a:rPr lang="it-IT" dirty="0"/>
              <a:t> </a:t>
            </a:r>
            <a:r>
              <a:rPr lang="it-IT" dirty="0" err="1"/>
              <a:t>correlated</a:t>
            </a:r>
            <a:r>
              <a:rPr lang="it-IT" dirty="0"/>
              <a:t> (dissimilar) </a:t>
            </a:r>
          </a:p>
        </p:txBody>
      </p:sp>
    </p:spTree>
    <p:extLst>
      <p:ext uri="{BB962C8B-B14F-4D97-AF65-F5344CB8AC3E}">
        <p14:creationId xmlns:p14="http://schemas.microsoft.com/office/powerpoint/2010/main" val="3835737565"/>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1173</TotalTime>
  <Words>1706</Words>
  <Application>Microsoft Office PowerPoint</Application>
  <PresentationFormat>Widescreen</PresentationFormat>
  <Paragraphs>308</Paragraphs>
  <Slides>15</Slides>
  <Notes>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15</vt:i4>
      </vt:variant>
    </vt:vector>
  </HeadingPairs>
  <TitlesOfParts>
    <vt:vector size="24" baseType="lpstr">
      <vt:lpstr>Aptos</vt:lpstr>
      <vt:lpstr>Arial</vt:lpstr>
      <vt:lpstr>Calibri</vt:lpstr>
      <vt:lpstr>Cambria Math</vt:lpstr>
      <vt:lpstr>Carlito</vt:lpstr>
      <vt:lpstr>Poppins</vt:lpstr>
      <vt:lpstr>Symbol</vt:lpstr>
      <vt:lpstr>Wingdings</vt:lpstr>
      <vt:lpstr>EUROfusion.1line_5_3_2019</vt:lpstr>
      <vt:lpstr>Tile HFGC LH14W (2011-2023) LIBS surface composition (Be, W, Mo, Ni, Cr, other)</vt:lpstr>
      <vt:lpstr>Summary</vt:lpstr>
      <vt:lpstr>Introduction</vt:lpstr>
      <vt:lpstr>LIBS analysis of points 59-60-61-62 (HFGC LH14W) </vt:lpstr>
      <vt:lpstr>LIBS analysis of points 59-60-62-63 (HFGC LH14W) </vt:lpstr>
      <vt:lpstr>Depht profiling analysis of points 59-60-62-63 (HFGC LH14W) </vt:lpstr>
      <vt:lpstr>Depht profiling analysis of points 59-60-62-63 (HFGC LH14W) </vt:lpstr>
      <vt:lpstr>Depht profiling analysis of points 59-60-62-63 (HFGC LH14W) </vt:lpstr>
      <vt:lpstr>Correlation analysis of points 59-60-62-63 </vt:lpstr>
      <vt:lpstr>Correlation analysis of points 59-60-62-63 (HFGC LH14W) </vt:lpstr>
      <vt:lpstr>Intensity ratio of points 59-60-62-63 (HFGC LH14W) </vt:lpstr>
      <vt:lpstr>Results for points 59-60-62-63 (HFGC LH14W): depth profiling </vt:lpstr>
      <vt:lpstr>Results for points 59-60-62-63 (HFGC LH14W): correlation </vt:lpstr>
      <vt:lpstr>Results for points 59-60-62-63 (HFGC LH14W): intensity ratio </vt:lpstr>
      <vt:lpstr>Summary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Salvatore Almaviva</dc:creator>
  <cp:lastModifiedBy>Salvatore Almaviva</cp:lastModifiedBy>
  <cp:revision>73</cp:revision>
  <dcterms:created xsi:type="dcterms:W3CDTF">2025-11-17T15:53:51Z</dcterms:created>
  <dcterms:modified xsi:type="dcterms:W3CDTF">2025-12-08T15:37:47Z</dcterms:modified>
</cp:coreProperties>
</file>