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145706753" r:id="rId5"/>
    <p:sldId id="2145706767" r:id="rId6"/>
    <p:sldId id="2145706761" r:id="rId7"/>
    <p:sldId id="2145706755" r:id="rId8"/>
    <p:sldId id="2145706756" r:id="rId9"/>
    <p:sldId id="2145706757" r:id="rId10"/>
    <p:sldId id="2145706765" r:id="rId11"/>
    <p:sldId id="2145706758" r:id="rId12"/>
    <p:sldId id="2145706766" r:id="rId13"/>
    <p:sldId id="2145706762" r:id="rId14"/>
    <p:sldId id="2145706759" r:id="rId15"/>
    <p:sldId id="2145706760" r:id="rId16"/>
    <p:sldId id="2145706768" r:id="rId17"/>
    <p:sldId id="2145706754" r:id="rId18"/>
    <p:sldId id="2145706763" r:id="rId19"/>
    <p:sldId id="2145706764" r:id="rId20"/>
    <p:sldId id="2145706769" r:id="rId2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10637-E575-9447-A555-DB547E0A1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52"/>
            <a:ext cx="12197227" cy="5308448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AE152-CE7A-04FE-D5B9-D483601B40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18441" y="6050503"/>
            <a:ext cx="2180893" cy="5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05E6A-D149-0847-8492-98A25A908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97" y="-12652"/>
            <a:ext cx="12206924" cy="5324881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9669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41264-3313-9B47-B87B-70DE9C28B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44" y="-12653"/>
            <a:ext cx="12236577" cy="536842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6441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430B-242D-C74B-B8F9-B32BD16FE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48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26329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13090-AD91-9E4E-A26F-8BC4969B0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38" y="-12653"/>
            <a:ext cx="12213265" cy="530746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27814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CFDBE-C74D-5A41-A781-A9C298C50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975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54389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sitting, small, cake&#10;&#10;Description automatically generated">
            <a:extLst>
              <a:ext uri="{FF2B5EF4-FFF2-40B4-BE49-F238E27FC236}">
                <a16:creationId xmlns:a16="http://schemas.microsoft.com/office/drawing/2014/main" id="{43C8883A-1065-6C4E-AAE7-DA4A787AC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633"/>
            <a:ext cx="12192000" cy="52832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5467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2699"/>
            <a:ext cx="12202079" cy="5246988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079" h="5246988">
                <a:moveTo>
                  <a:pt x="0" y="0"/>
                </a:moveTo>
                <a:lnTo>
                  <a:pt x="10202575" y="0"/>
                </a:lnTo>
                <a:lnTo>
                  <a:pt x="12196763" y="1994188"/>
                </a:lnTo>
                <a:lnTo>
                  <a:pt x="12202079" y="5246988"/>
                </a:lnTo>
                <a:lnTo>
                  <a:pt x="0" y="29161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56254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1534-9D13-43E9-BC8B-5694C2852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37" y="308698"/>
            <a:ext cx="5238313" cy="853352"/>
          </a:xfrm>
        </p:spPr>
        <p:txBody>
          <a:bodyPr rtlCol="0">
            <a:noAutofit/>
          </a:bodyPr>
          <a:lstStyle>
            <a:lvl1pPr>
              <a:defRPr sz="3600" b="1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A8573-17E8-4191-86F9-ABE0BA27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6D7CEC-6ED0-4336-B6CA-8C2A3A2D92B0}" type="datetime1">
              <a:rPr lang="en-GB" noProof="0" smtClean="0"/>
              <a:t>09/12/2025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92FA6-D8B1-4403-B9DD-E60A4F35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 rtlCol="0"/>
          <a:lstStyle/>
          <a:p>
            <a:r>
              <a:rPr lang="en-GB"/>
              <a:t>test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2CB2D-6860-4817-B66C-9C44DC4C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3C82E0-1F49-4A07-A8B3-E2F2CBAC0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737" y="979487"/>
            <a:ext cx="3581400" cy="365126"/>
          </a:xfrm>
        </p:spPr>
        <p:txBody>
          <a:bodyPr rtlCol="0">
            <a:noAutofit/>
          </a:bodyPr>
          <a:lstStyle>
            <a:lvl1pPr marL="0" indent="0">
              <a:spcBef>
                <a:spcPts val="900"/>
              </a:spcBef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59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en-US"/>
              <a:t>Insert text or logos as necessary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66867" y="265043"/>
            <a:ext cx="853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0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6868" y="1530994"/>
            <a:ext cx="56246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5980255" y="1530994"/>
            <a:ext cx="56523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241164-6351-E492-7F82-4A772AE4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Official - Sensitive - test</a:t>
            </a:r>
          </a:p>
        </p:txBody>
      </p:sp>
    </p:spTree>
    <p:extLst>
      <p:ext uri="{BB962C8B-B14F-4D97-AF65-F5344CB8AC3E}">
        <p14:creationId xmlns:p14="http://schemas.microsoft.com/office/powerpoint/2010/main" val="195575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6868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255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980255" y="2354906"/>
            <a:ext cx="5624603" cy="36680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189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3pPr>
            <a:lvl4pPr marL="1371566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828754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66868" y="2354906"/>
            <a:ext cx="5624603" cy="366806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– Commercial pula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0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66479" y="1308009"/>
            <a:ext cx="8853467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QUOTE HERE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886674" y="5564305"/>
            <a:ext cx="8413078" cy="487362"/>
          </a:xfrm>
        </p:spPr>
        <p:txBody>
          <a:bodyPr>
            <a:noAutofit/>
          </a:bodyPr>
          <a:lstStyle>
            <a:lvl1pPr algn="ctr">
              <a:defRPr sz="20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/>
              <a:t>NAME /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1458" y="1034180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573850" y="4825641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7408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0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01600" y="6387702"/>
            <a:ext cx="663451" cy="365125"/>
          </a:xfr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45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314930"/>
            <a:ext cx="1115060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 flipH="1">
            <a:off x="765051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6B8A3D-B658-D67C-E5C5-0282838A5B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8520" y="6460928"/>
            <a:ext cx="564167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Widdowson &amp; I. Jepu </a:t>
            </a:r>
            <a:r>
              <a:rPr lang="en-GB" altLang="en-US" sz="1100" b="1" dirty="0">
                <a:solidFill>
                  <a:schemeClr val="tx1"/>
                </a:solidFill>
                <a:latin typeface="+mj-lt"/>
              </a:rPr>
              <a:t>|</a:t>
            </a:r>
            <a:r>
              <a:rPr lang="en-GB" altLang="en-US" sz="1100" dirty="0">
                <a:solidFill>
                  <a:schemeClr val="tx1"/>
                </a:solidFill>
                <a:latin typeface="+mj-lt"/>
              </a:rPr>
              <a:t> LIBS &amp; LID-QMS JET Analysis Meeting</a:t>
            </a: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en-US" sz="11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| </a:t>
            </a:r>
            <a:r>
              <a:rPr lang="en-GB" altLang="en-US" sz="11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9-12</a:t>
            </a:r>
            <a:r>
              <a:rPr lang="en-GB" altLang="en-US" sz="11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1100" dirty="0">
                <a:solidFill>
                  <a:schemeClr val="tx1"/>
                </a:solidFill>
                <a:latin typeface="+mj-lt"/>
              </a:rPr>
              <a:t>Dec 2025</a:t>
            </a:r>
          </a:p>
        </p:txBody>
      </p:sp>
    </p:spTree>
    <p:extLst>
      <p:ext uri="{BB962C8B-B14F-4D97-AF65-F5344CB8AC3E}">
        <p14:creationId xmlns:p14="http://schemas.microsoft.com/office/powerpoint/2010/main" val="245700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5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544E95-82EF-8842-7BF2-2D40A14992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479" y="1691632"/>
            <a:ext cx="5642521" cy="32251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C38FE4-04D6-744C-1995-D2517C76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LID-QMS areal fuel retention at end of JET operations 19 &amp; 20 December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D4CB7-15F9-B272-B74A-06211AB38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82B25-261F-464E-BDD8-63296DE4D8A4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9091B3"/>
                </a:solidFill>
                <a:effectLst/>
                <a:uLnTx/>
                <a:uFillTx/>
                <a:latin typeface="Arial Black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9091B3"/>
              </a:solidFill>
              <a:effectLst/>
              <a:uLnTx/>
              <a:uFillTx/>
              <a:latin typeface="Arial Black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D8035-AECE-E32B-760D-22501F912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193" y="1691632"/>
            <a:ext cx="4581432" cy="46960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1500B1-23A5-639F-5C76-34028CD4906C}"/>
              </a:ext>
            </a:extLst>
          </p:cNvPr>
          <p:cNvSpPr txBox="1"/>
          <p:nvPr/>
        </p:nvSpPr>
        <p:spPr>
          <a:xfrm>
            <a:off x="433325" y="5166368"/>
            <a:ext cx="5544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Assumptions: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AMU4 calibration factor used for AMUs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19/12/2023 AMU4 calibration factor used for 20/12/2023 data points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Calibration = Jump method</a:t>
            </a:r>
          </a:p>
        </p:txBody>
      </p:sp>
    </p:spTree>
    <p:extLst>
      <p:ext uri="{BB962C8B-B14F-4D97-AF65-F5344CB8AC3E}">
        <p14:creationId xmlns:p14="http://schemas.microsoft.com/office/powerpoint/2010/main" val="213909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F4619E-497B-4E03-2EF1-85C5B501D2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FBACB2-5104-13B8-1E56-102D0ED1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14IWG1B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D94AA-7507-0331-3AD0-A451570A0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1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6608A-971C-6CE0-9538-E9BF543AA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4ED598-EB27-3BF3-D564-D7BFBCC1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14IWG1B Poloidal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CA006-043E-C4C1-1173-148EE218B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0C73A8C-5C62-2E41-3DC0-B260CA7D4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91144" y="509176"/>
            <a:ext cx="4398900" cy="4235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293DD-C798-93B7-6733-12CBA9230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5051" y="947883"/>
            <a:ext cx="5126003" cy="24811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5AEFB03-38C8-F96F-8C10-68B0372759B8}"/>
              </a:ext>
            </a:extLst>
          </p:cNvPr>
          <p:cNvSpPr/>
          <p:nvPr/>
        </p:nvSpPr>
        <p:spPr>
          <a:xfrm>
            <a:off x="7586639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0D1573-0A76-790F-0CF9-2046337AE9B5}"/>
              </a:ext>
            </a:extLst>
          </p:cNvPr>
          <p:cNvSpPr/>
          <p:nvPr/>
        </p:nvSpPr>
        <p:spPr>
          <a:xfrm>
            <a:off x="7802639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0C784E-15E4-E825-BB00-0179515BD795}"/>
              </a:ext>
            </a:extLst>
          </p:cNvPr>
          <p:cNvSpPr/>
          <p:nvPr/>
        </p:nvSpPr>
        <p:spPr>
          <a:xfrm>
            <a:off x="8007045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8B78F0-F2CD-924A-C15A-837B8215D047}"/>
              </a:ext>
            </a:extLst>
          </p:cNvPr>
          <p:cNvSpPr/>
          <p:nvPr/>
        </p:nvSpPr>
        <p:spPr>
          <a:xfrm>
            <a:off x="8223045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7A647C-68A8-DCEC-154A-D93539F1A0DF}"/>
              </a:ext>
            </a:extLst>
          </p:cNvPr>
          <p:cNvGrpSpPr/>
          <p:nvPr/>
        </p:nvGrpSpPr>
        <p:grpSpPr>
          <a:xfrm>
            <a:off x="7586639" y="5788570"/>
            <a:ext cx="1068406" cy="432000"/>
            <a:chOff x="5495924" y="1560834"/>
            <a:chExt cx="1068406" cy="43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19FB17-C4D6-A282-4660-7D2596240FBB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751942-1C96-3299-2BC4-0AFD6B06958A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0DCF315-B30F-8591-C907-A3D1D56A375E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280826-F4C2-5CD6-0E81-4CB487DDA701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3FC01A-9F47-28BD-098C-035057200AA7}"/>
              </a:ext>
            </a:extLst>
          </p:cNvPr>
          <p:cNvGrpSpPr/>
          <p:nvPr/>
        </p:nvGrpSpPr>
        <p:grpSpPr>
          <a:xfrm>
            <a:off x="7586639" y="6004570"/>
            <a:ext cx="1068406" cy="432000"/>
            <a:chOff x="5495924" y="1560834"/>
            <a:chExt cx="1068406" cy="43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DFD1D7-9552-1D08-9BE4-388C34CE9799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6C6470-0A77-508D-A64A-967356EB0BF9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A76C29-D4AB-1863-6B4B-F728391FC379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01A404-8943-4985-730B-9A3C2945ADC1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EC5826-05C4-6F78-D697-0C269886962E}"/>
              </a:ext>
            </a:extLst>
          </p:cNvPr>
          <p:cNvGrpSpPr/>
          <p:nvPr/>
        </p:nvGrpSpPr>
        <p:grpSpPr>
          <a:xfrm>
            <a:off x="7586639" y="6220570"/>
            <a:ext cx="1068406" cy="432000"/>
            <a:chOff x="5495924" y="1560834"/>
            <a:chExt cx="1068406" cy="43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D2C5631-131A-37E1-619C-3E54C9C76AA5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39B3A5-40C7-BFC8-25C6-8ADE53244768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089D70A-10A6-ACCA-33F9-7E18B4583B65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75FCF91-392D-B2CE-9DAE-8C0339BE1BB1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5C49939-E039-6DC9-3F56-6E486AE52903}"/>
              </a:ext>
            </a:extLst>
          </p:cNvPr>
          <p:cNvSpPr txBox="1"/>
          <p:nvPr/>
        </p:nvSpPr>
        <p:spPr>
          <a:xfrm>
            <a:off x="7201624" y="4682274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 x 4</a:t>
            </a:r>
          </a:p>
          <a:p>
            <a:r>
              <a:rPr lang="en-GB" dirty="0"/>
              <a:t>1.5 mm step in x &amp; y</a:t>
            </a:r>
          </a:p>
          <a:p>
            <a:r>
              <a:rPr lang="en-GB" dirty="0"/>
              <a:t>~0.563 cm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D82B44-7866-5D1E-B93F-8769D7B8EC0F}"/>
              </a:ext>
            </a:extLst>
          </p:cNvPr>
          <p:cNvSpPr/>
          <p:nvPr/>
        </p:nvSpPr>
        <p:spPr>
          <a:xfrm>
            <a:off x="9869547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D45A84-2ED4-F9B3-63CF-B73966D63F1A}"/>
              </a:ext>
            </a:extLst>
          </p:cNvPr>
          <p:cNvSpPr/>
          <p:nvPr/>
        </p:nvSpPr>
        <p:spPr>
          <a:xfrm>
            <a:off x="10095072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E27A375-936D-C5CD-E390-8DE48CCA8E8F}"/>
              </a:ext>
            </a:extLst>
          </p:cNvPr>
          <p:cNvSpPr/>
          <p:nvPr/>
        </p:nvSpPr>
        <p:spPr>
          <a:xfrm>
            <a:off x="10283337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57199D-96E2-FE6F-942C-9E322B1C6D80}"/>
              </a:ext>
            </a:extLst>
          </p:cNvPr>
          <p:cNvSpPr/>
          <p:nvPr/>
        </p:nvSpPr>
        <p:spPr>
          <a:xfrm>
            <a:off x="10509726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20BF321-6310-22F5-BDE6-5CCDB3F4C086}"/>
              </a:ext>
            </a:extLst>
          </p:cNvPr>
          <p:cNvSpPr/>
          <p:nvPr/>
        </p:nvSpPr>
        <p:spPr>
          <a:xfrm>
            <a:off x="9869547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AE01215-ED03-A432-F9A1-FFF12561D383}"/>
              </a:ext>
            </a:extLst>
          </p:cNvPr>
          <p:cNvSpPr/>
          <p:nvPr/>
        </p:nvSpPr>
        <p:spPr>
          <a:xfrm>
            <a:off x="10095072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E84D54A-0D38-B3C0-1B68-683839BB5EA2}"/>
              </a:ext>
            </a:extLst>
          </p:cNvPr>
          <p:cNvSpPr/>
          <p:nvPr/>
        </p:nvSpPr>
        <p:spPr>
          <a:xfrm>
            <a:off x="10292610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EDB3EDC-99C0-58EF-6B04-3D7C4BBBCCB4}"/>
              </a:ext>
            </a:extLst>
          </p:cNvPr>
          <p:cNvSpPr/>
          <p:nvPr/>
        </p:nvSpPr>
        <p:spPr>
          <a:xfrm>
            <a:off x="10509726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AA56F5-79B0-FF1D-1CD5-B6D2B005FB28}"/>
              </a:ext>
            </a:extLst>
          </p:cNvPr>
          <p:cNvSpPr txBox="1"/>
          <p:nvPr/>
        </p:nvSpPr>
        <p:spPr>
          <a:xfrm>
            <a:off x="9686732" y="4673553"/>
            <a:ext cx="1941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 x 4</a:t>
            </a:r>
          </a:p>
          <a:p>
            <a:r>
              <a:rPr lang="en-GB" dirty="0"/>
              <a:t>1.5 mm step in x </a:t>
            </a:r>
          </a:p>
          <a:p>
            <a:r>
              <a:rPr lang="en-GB" dirty="0"/>
              <a:t>1.0 mm step in y</a:t>
            </a:r>
          </a:p>
          <a:p>
            <a:r>
              <a:rPr lang="en-GB" dirty="0"/>
              <a:t>~0.45 cm</a:t>
            </a:r>
            <a:r>
              <a:rPr lang="en-GB" baseline="30000" dirty="0"/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3BCA0E-BDC3-A923-4E9E-C94838845586}"/>
              </a:ext>
            </a:extLst>
          </p:cNvPr>
          <p:cNvSpPr/>
          <p:nvPr/>
        </p:nvSpPr>
        <p:spPr>
          <a:xfrm>
            <a:off x="9869547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1E234D-9886-C6B7-A0F3-C681F3FAE64A}"/>
              </a:ext>
            </a:extLst>
          </p:cNvPr>
          <p:cNvSpPr/>
          <p:nvPr/>
        </p:nvSpPr>
        <p:spPr>
          <a:xfrm>
            <a:off x="10095072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27BD8A2-476E-43D6-1658-2C09FDFC89EB}"/>
              </a:ext>
            </a:extLst>
          </p:cNvPr>
          <p:cNvSpPr/>
          <p:nvPr/>
        </p:nvSpPr>
        <p:spPr>
          <a:xfrm>
            <a:off x="10310983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7548B0A-8B6D-E26C-3316-3D304296AAD7}"/>
              </a:ext>
            </a:extLst>
          </p:cNvPr>
          <p:cNvSpPr/>
          <p:nvPr/>
        </p:nvSpPr>
        <p:spPr>
          <a:xfrm>
            <a:off x="10509726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EDA42B7-BC6D-08CA-7CAE-1D79F4BA4321}"/>
              </a:ext>
            </a:extLst>
          </p:cNvPr>
          <p:cNvSpPr/>
          <p:nvPr/>
        </p:nvSpPr>
        <p:spPr>
          <a:xfrm>
            <a:off x="9869547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ED26C96-CC41-F2BC-66A3-4F1DE945110D}"/>
              </a:ext>
            </a:extLst>
          </p:cNvPr>
          <p:cNvSpPr/>
          <p:nvPr/>
        </p:nvSpPr>
        <p:spPr>
          <a:xfrm>
            <a:off x="10095072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6113984-BA6A-16DA-EAA7-5772869B29F5}"/>
              </a:ext>
            </a:extLst>
          </p:cNvPr>
          <p:cNvSpPr/>
          <p:nvPr/>
        </p:nvSpPr>
        <p:spPr>
          <a:xfrm>
            <a:off x="10310983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B1B450-3839-8EB5-43E2-1545CF0B95DC}"/>
              </a:ext>
            </a:extLst>
          </p:cNvPr>
          <p:cNvSpPr/>
          <p:nvPr/>
        </p:nvSpPr>
        <p:spPr>
          <a:xfrm>
            <a:off x="10509726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7ED48CE-6EF6-77CB-EC25-C2789C979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50" y="3637077"/>
            <a:ext cx="5130089" cy="24811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0888905-835A-7F40-FF56-7B9B88DA1802}"/>
              </a:ext>
            </a:extLst>
          </p:cNvPr>
          <p:cNvSpPr txBox="1"/>
          <p:nvPr/>
        </p:nvSpPr>
        <p:spPr>
          <a:xfrm>
            <a:off x="4154681" y="431294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Deuterium only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39771-5804-4E72-51CC-BF68CFFD6878}"/>
              </a:ext>
            </a:extLst>
          </p:cNvPr>
          <p:cNvSpPr txBox="1"/>
          <p:nvPr/>
        </p:nvSpPr>
        <p:spPr>
          <a:xfrm>
            <a:off x="166868" y="644333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Calibration factor for 20th December needed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1665E52-933B-A58F-9317-27481B0B2B28}"/>
              </a:ext>
            </a:extLst>
          </p:cNvPr>
          <p:cNvSpPr/>
          <p:nvPr/>
        </p:nvSpPr>
        <p:spPr>
          <a:xfrm>
            <a:off x="7156680" y="4636559"/>
            <a:ext cx="2260531" cy="2076201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6C1139A-3F05-C285-ED9C-6B39A9A047F4}"/>
              </a:ext>
            </a:extLst>
          </p:cNvPr>
          <p:cNvSpPr/>
          <p:nvPr/>
        </p:nvSpPr>
        <p:spPr>
          <a:xfrm>
            <a:off x="1601222" y="3890513"/>
            <a:ext cx="1384507" cy="1492370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93D676E-6BA8-E28E-54F8-B487EB0813FD}"/>
              </a:ext>
            </a:extLst>
          </p:cNvPr>
          <p:cNvSpPr/>
          <p:nvPr/>
        </p:nvSpPr>
        <p:spPr>
          <a:xfrm>
            <a:off x="1601221" y="1343906"/>
            <a:ext cx="1384507" cy="1492370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33DC1F7-65FB-142E-DB93-574462A3254E}"/>
              </a:ext>
            </a:extLst>
          </p:cNvPr>
          <p:cNvSpPr/>
          <p:nvPr/>
        </p:nvSpPr>
        <p:spPr>
          <a:xfrm>
            <a:off x="9585071" y="4613397"/>
            <a:ext cx="2260531" cy="2076201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0C89DB7-A740-7FEA-0658-4743FF311E3C}"/>
              </a:ext>
            </a:extLst>
          </p:cNvPr>
          <p:cNvSpPr/>
          <p:nvPr/>
        </p:nvSpPr>
        <p:spPr>
          <a:xfrm>
            <a:off x="3268571" y="4682274"/>
            <a:ext cx="2088434" cy="890296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31F382D-12ED-D55D-30C0-1B15EE3C3852}"/>
              </a:ext>
            </a:extLst>
          </p:cNvPr>
          <p:cNvSpPr/>
          <p:nvPr/>
        </p:nvSpPr>
        <p:spPr>
          <a:xfrm>
            <a:off x="3248569" y="1650532"/>
            <a:ext cx="2088434" cy="1185744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5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79272-3596-CB8C-826E-F4F9BA357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268FCB-1A03-93CE-B7F7-873A9FE18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14IWG1B Poloidal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1FBC0-3CE5-9B13-7FEE-A958AA6D6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08EB3D-93B2-4EEF-3C51-FF94325A3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91144" y="509176"/>
            <a:ext cx="4398900" cy="4235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E9FE7C-5FF5-0EF5-BD0D-582937945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5051" y="947883"/>
            <a:ext cx="5126002" cy="24811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8EBF7AC-CCC7-F157-3624-AC238FD9F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7092" y="3637077"/>
            <a:ext cx="5126004" cy="24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713165-6DF0-238D-ECD6-E4E69FD4BB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29C906-7A12-BD2A-BC2D-7FE24745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14IWG1A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F9908-1603-1D5E-93C1-4DD8EB0F1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8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E0433E-47D5-0241-2C4C-E8B963A7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14IWG1A Poloidal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CDDE1-B401-86AF-92D8-102DA0F52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90893A-34AC-453B-8098-8501FD7E9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91144" y="355297"/>
            <a:ext cx="4448561" cy="4235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ACEA74-00E9-2063-05EA-DF21BE41E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15" y="1035388"/>
            <a:ext cx="6203782" cy="2591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5EC904-4D9C-9C35-68E0-1D1198107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15" y="3711545"/>
            <a:ext cx="6203782" cy="2591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155D82-CE34-0CE8-D0EB-24E645343625}"/>
              </a:ext>
            </a:extLst>
          </p:cNvPr>
          <p:cNvSpPr txBox="1"/>
          <p:nvPr/>
        </p:nvSpPr>
        <p:spPr>
          <a:xfrm>
            <a:off x="4692770" y="445666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Deuterium only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CB55DE-6C24-C468-C2A6-D410D6F24AFD}"/>
              </a:ext>
            </a:extLst>
          </p:cNvPr>
          <p:cNvSpPr/>
          <p:nvPr/>
        </p:nvSpPr>
        <p:spPr>
          <a:xfrm>
            <a:off x="7586639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7B7B27-D6B9-35F3-63EC-F95F8D7F0C42}"/>
              </a:ext>
            </a:extLst>
          </p:cNvPr>
          <p:cNvSpPr/>
          <p:nvPr/>
        </p:nvSpPr>
        <p:spPr>
          <a:xfrm>
            <a:off x="7802639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449253-CCC5-8719-2EFD-438AA094478F}"/>
              </a:ext>
            </a:extLst>
          </p:cNvPr>
          <p:cNvSpPr/>
          <p:nvPr/>
        </p:nvSpPr>
        <p:spPr>
          <a:xfrm>
            <a:off x="8007045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5DA771-0337-160E-CC36-DED31A5112F9}"/>
              </a:ext>
            </a:extLst>
          </p:cNvPr>
          <p:cNvSpPr/>
          <p:nvPr/>
        </p:nvSpPr>
        <p:spPr>
          <a:xfrm>
            <a:off x="8223045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4F733E-0B6D-F433-47F8-25951AF71A84}"/>
              </a:ext>
            </a:extLst>
          </p:cNvPr>
          <p:cNvGrpSpPr/>
          <p:nvPr/>
        </p:nvGrpSpPr>
        <p:grpSpPr>
          <a:xfrm>
            <a:off x="7586639" y="5788570"/>
            <a:ext cx="1068406" cy="432000"/>
            <a:chOff x="5495924" y="1560834"/>
            <a:chExt cx="1068406" cy="43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DB7227-D9A2-AB9B-75F8-82644D3F5159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5F3D604-2E49-9FD1-E506-4367CF87AC0C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93D49AD-C288-3A6B-CFE6-B4D3DE4A1523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6B5DDA-437D-2D41-0B40-9DD2A7B433FD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0BD86F-8F00-C2F7-5AA4-40ECCB8CBFBF}"/>
              </a:ext>
            </a:extLst>
          </p:cNvPr>
          <p:cNvGrpSpPr/>
          <p:nvPr/>
        </p:nvGrpSpPr>
        <p:grpSpPr>
          <a:xfrm>
            <a:off x="7586639" y="6004570"/>
            <a:ext cx="1068406" cy="432000"/>
            <a:chOff x="5495924" y="1560834"/>
            <a:chExt cx="1068406" cy="43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3F105DF-9847-E542-EF90-524818466F72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C8A6365-1427-48E8-C2BF-B2C6655F3AE4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3831AD9-2D72-9997-200D-3E9C1B7F45AA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1B42C94-308D-E8B7-50BA-CAEC0BCD2DF2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C2CEB-5343-F58B-0967-817778B895B5}"/>
              </a:ext>
            </a:extLst>
          </p:cNvPr>
          <p:cNvGrpSpPr/>
          <p:nvPr/>
        </p:nvGrpSpPr>
        <p:grpSpPr>
          <a:xfrm>
            <a:off x="7586639" y="6220570"/>
            <a:ext cx="1068406" cy="432000"/>
            <a:chOff x="5495924" y="1560834"/>
            <a:chExt cx="1068406" cy="432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3D1F5-C6F1-5477-49FE-23AC0330E2FB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85DA93E-54D9-52B9-ECD8-6160F2449299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6E4EE17-FA5B-89F9-97E9-BD9DE0C53274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35A6F9F-4A49-973A-1F4C-35815A9394DB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6016FB4-F6D4-A70D-B372-BF21EAF94786}"/>
              </a:ext>
            </a:extLst>
          </p:cNvPr>
          <p:cNvSpPr txBox="1"/>
          <p:nvPr/>
        </p:nvSpPr>
        <p:spPr>
          <a:xfrm>
            <a:off x="7201624" y="4682274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 x 4</a:t>
            </a:r>
          </a:p>
          <a:p>
            <a:r>
              <a:rPr lang="en-GB" dirty="0"/>
              <a:t>1.5 mm step in x &amp; y</a:t>
            </a:r>
          </a:p>
          <a:p>
            <a:r>
              <a:rPr lang="en-GB" dirty="0"/>
              <a:t>~0.563 cm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DC50A9-A89E-6EC9-FF83-7BA08321ABCF}"/>
              </a:ext>
            </a:extLst>
          </p:cNvPr>
          <p:cNvSpPr/>
          <p:nvPr/>
        </p:nvSpPr>
        <p:spPr>
          <a:xfrm>
            <a:off x="9869547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9060AC3-4D94-6D8F-0D6E-681BA41A9DDF}"/>
              </a:ext>
            </a:extLst>
          </p:cNvPr>
          <p:cNvSpPr/>
          <p:nvPr/>
        </p:nvSpPr>
        <p:spPr>
          <a:xfrm>
            <a:off x="10095072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E3AE48E-86CF-0F6C-F760-2E42EEDED3DB}"/>
              </a:ext>
            </a:extLst>
          </p:cNvPr>
          <p:cNvSpPr/>
          <p:nvPr/>
        </p:nvSpPr>
        <p:spPr>
          <a:xfrm>
            <a:off x="10283337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DF014D-C6D7-E77C-C275-F7AE4B3954B9}"/>
              </a:ext>
            </a:extLst>
          </p:cNvPr>
          <p:cNvSpPr/>
          <p:nvPr/>
        </p:nvSpPr>
        <p:spPr>
          <a:xfrm>
            <a:off x="10509726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7244F53-CC50-C4B5-906E-D482B8025F69}"/>
              </a:ext>
            </a:extLst>
          </p:cNvPr>
          <p:cNvSpPr/>
          <p:nvPr/>
        </p:nvSpPr>
        <p:spPr>
          <a:xfrm>
            <a:off x="9869547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AD485D3-91B8-73B2-CD9F-816A70EDB061}"/>
              </a:ext>
            </a:extLst>
          </p:cNvPr>
          <p:cNvSpPr/>
          <p:nvPr/>
        </p:nvSpPr>
        <p:spPr>
          <a:xfrm>
            <a:off x="10095072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113E1DF-3F15-6564-0CDC-03047FE0B0DB}"/>
              </a:ext>
            </a:extLst>
          </p:cNvPr>
          <p:cNvSpPr/>
          <p:nvPr/>
        </p:nvSpPr>
        <p:spPr>
          <a:xfrm>
            <a:off x="10292610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AD49AC6-BECB-9055-879F-D321123D60D6}"/>
              </a:ext>
            </a:extLst>
          </p:cNvPr>
          <p:cNvSpPr/>
          <p:nvPr/>
        </p:nvSpPr>
        <p:spPr>
          <a:xfrm>
            <a:off x="10509726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828CA2-073E-1797-5959-19E22D936B35}"/>
              </a:ext>
            </a:extLst>
          </p:cNvPr>
          <p:cNvSpPr txBox="1"/>
          <p:nvPr/>
        </p:nvSpPr>
        <p:spPr>
          <a:xfrm>
            <a:off x="9686732" y="4673553"/>
            <a:ext cx="1941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 x 4</a:t>
            </a:r>
          </a:p>
          <a:p>
            <a:r>
              <a:rPr lang="en-GB" dirty="0"/>
              <a:t>1.5 mm step in x </a:t>
            </a:r>
          </a:p>
          <a:p>
            <a:r>
              <a:rPr lang="en-GB" dirty="0"/>
              <a:t>1.0 mm step in y</a:t>
            </a:r>
          </a:p>
          <a:p>
            <a:r>
              <a:rPr lang="en-GB" dirty="0"/>
              <a:t>~0.45 cm</a:t>
            </a:r>
            <a:r>
              <a:rPr lang="en-GB" baseline="30000" dirty="0"/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1EE2CC-3F58-20DF-F676-43B9D00F9F1E}"/>
              </a:ext>
            </a:extLst>
          </p:cNvPr>
          <p:cNvSpPr/>
          <p:nvPr/>
        </p:nvSpPr>
        <p:spPr>
          <a:xfrm>
            <a:off x="9869547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F19558-6B03-9AEE-2EEE-A70D15ADAFFE}"/>
              </a:ext>
            </a:extLst>
          </p:cNvPr>
          <p:cNvSpPr/>
          <p:nvPr/>
        </p:nvSpPr>
        <p:spPr>
          <a:xfrm>
            <a:off x="10095072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15180DA-CA6C-5075-5D9D-A601696294E1}"/>
              </a:ext>
            </a:extLst>
          </p:cNvPr>
          <p:cNvSpPr/>
          <p:nvPr/>
        </p:nvSpPr>
        <p:spPr>
          <a:xfrm>
            <a:off x="10310983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266A062-94C7-A370-8BCD-AD03AA74306F}"/>
              </a:ext>
            </a:extLst>
          </p:cNvPr>
          <p:cNvSpPr/>
          <p:nvPr/>
        </p:nvSpPr>
        <p:spPr>
          <a:xfrm>
            <a:off x="10509726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81C1E45-276D-B97C-DCC4-87709954AD94}"/>
              </a:ext>
            </a:extLst>
          </p:cNvPr>
          <p:cNvSpPr/>
          <p:nvPr/>
        </p:nvSpPr>
        <p:spPr>
          <a:xfrm>
            <a:off x="9869547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B00BF7-E2B4-4CD9-2D5A-63A7CA23FCEB}"/>
              </a:ext>
            </a:extLst>
          </p:cNvPr>
          <p:cNvSpPr/>
          <p:nvPr/>
        </p:nvSpPr>
        <p:spPr>
          <a:xfrm>
            <a:off x="10095072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73F4BD0-FA41-F14C-7B56-71EAEE0D74A3}"/>
              </a:ext>
            </a:extLst>
          </p:cNvPr>
          <p:cNvSpPr/>
          <p:nvPr/>
        </p:nvSpPr>
        <p:spPr>
          <a:xfrm>
            <a:off x="10310983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2E673C3-CDDE-02BD-052B-DD2E47BE60E1}"/>
              </a:ext>
            </a:extLst>
          </p:cNvPr>
          <p:cNvSpPr/>
          <p:nvPr/>
        </p:nvSpPr>
        <p:spPr>
          <a:xfrm>
            <a:off x="10509726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D74B06-9368-BA1A-B29D-2E6A5619B403}"/>
              </a:ext>
            </a:extLst>
          </p:cNvPr>
          <p:cNvSpPr/>
          <p:nvPr/>
        </p:nvSpPr>
        <p:spPr>
          <a:xfrm>
            <a:off x="5572663" y="1837426"/>
            <a:ext cx="345057" cy="763629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78FFE4-E68C-9FB4-347C-8A7EEF7E183D}"/>
              </a:ext>
            </a:extLst>
          </p:cNvPr>
          <p:cNvSpPr/>
          <p:nvPr/>
        </p:nvSpPr>
        <p:spPr>
          <a:xfrm>
            <a:off x="9601200" y="4636559"/>
            <a:ext cx="2027089" cy="2076201"/>
          </a:xfrm>
          <a:prstGeom prst="roundRect">
            <a:avLst>
              <a:gd name="adj" fmla="val 9821"/>
            </a:avLst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1069418-BE7C-CD79-971F-98008A5CB639}"/>
              </a:ext>
            </a:extLst>
          </p:cNvPr>
          <p:cNvSpPr/>
          <p:nvPr/>
        </p:nvSpPr>
        <p:spPr>
          <a:xfrm>
            <a:off x="5572662" y="4759076"/>
            <a:ext cx="345057" cy="763629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6404693-179D-1BE0-0A2E-F74F2EA35038}"/>
              </a:ext>
            </a:extLst>
          </p:cNvPr>
          <p:cNvSpPr/>
          <p:nvPr/>
        </p:nvSpPr>
        <p:spPr>
          <a:xfrm>
            <a:off x="1516146" y="3995447"/>
            <a:ext cx="1199248" cy="1610157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72E59C5-9D3D-FEBB-C77C-FBF07BCE4031}"/>
              </a:ext>
            </a:extLst>
          </p:cNvPr>
          <p:cNvSpPr/>
          <p:nvPr/>
        </p:nvSpPr>
        <p:spPr>
          <a:xfrm>
            <a:off x="1516146" y="1615837"/>
            <a:ext cx="1286475" cy="1610157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A469EC1-13C5-DABC-6D60-8A9581FF4891}"/>
              </a:ext>
            </a:extLst>
          </p:cNvPr>
          <p:cNvSpPr/>
          <p:nvPr/>
        </p:nvSpPr>
        <p:spPr>
          <a:xfrm>
            <a:off x="7156680" y="4636559"/>
            <a:ext cx="2260531" cy="2076201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493AF79-5F43-14FD-C747-D0760B3465A9}"/>
              </a:ext>
            </a:extLst>
          </p:cNvPr>
          <p:cNvCxnSpPr/>
          <p:nvPr/>
        </p:nvCxnSpPr>
        <p:spPr>
          <a:xfrm>
            <a:off x="8790317" y="1181819"/>
            <a:ext cx="0" cy="26138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193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B7EE2-F154-0CEF-EFA1-9B124DA36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DABE4B-B959-8EC3-19F1-3C9D7C09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14IWG1A Poloidal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D8CB8-99C7-5597-46F0-AE674248C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EFC23FC-7590-9CD9-3423-00F0D3FA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11914" y="393441"/>
            <a:ext cx="4448561" cy="4235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BF446-A7F6-3A0D-65A5-F7384B0E6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7115" y="1170708"/>
            <a:ext cx="6203782" cy="2320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A28348-7C4E-6413-EAC7-D30561460A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7115" y="3849723"/>
            <a:ext cx="6203782" cy="23149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97302D-737C-9A5F-8B6F-D98C6F05D323}"/>
              </a:ext>
            </a:extLst>
          </p:cNvPr>
          <p:cNvCxnSpPr/>
          <p:nvPr/>
        </p:nvCxnSpPr>
        <p:spPr>
          <a:xfrm>
            <a:off x="8902461" y="1235919"/>
            <a:ext cx="0" cy="26138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8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18968-86EF-2127-DC63-F64610039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FE7079-0714-B159-AAB9-2C2869F6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14IWG1A Toroidal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34F5F-6A74-1E0B-3FC8-3DC7D7663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685E23D-27F1-8860-B1B2-1E77C204E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91144" y="355297"/>
            <a:ext cx="4448561" cy="4235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1CA258-46C3-9F63-196F-B7F905F8C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0150" y="1035388"/>
            <a:ext cx="6137712" cy="2591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5EE69F-C8F1-582A-9848-DC3FC62E3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0150" y="3711545"/>
            <a:ext cx="6137712" cy="2591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752C9-A4EC-2268-A288-834BE75DCE72}"/>
              </a:ext>
            </a:extLst>
          </p:cNvPr>
          <p:cNvSpPr txBox="1"/>
          <p:nvPr/>
        </p:nvSpPr>
        <p:spPr>
          <a:xfrm>
            <a:off x="4526026" y="393907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Deuterium only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558604-FEFA-4408-9FA0-98E7C96BCEA2}"/>
              </a:ext>
            </a:extLst>
          </p:cNvPr>
          <p:cNvSpPr/>
          <p:nvPr/>
        </p:nvSpPr>
        <p:spPr>
          <a:xfrm>
            <a:off x="9869547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51F659-7655-B02F-E568-062F56BFC08C}"/>
              </a:ext>
            </a:extLst>
          </p:cNvPr>
          <p:cNvSpPr/>
          <p:nvPr/>
        </p:nvSpPr>
        <p:spPr>
          <a:xfrm>
            <a:off x="10095072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C4302FD-96CB-355A-2ADC-DDCC4771E81F}"/>
              </a:ext>
            </a:extLst>
          </p:cNvPr>
          <p:cNvSpPr/>
          <p:nvPr/>
        </p:nvSpPr>
        <p:spPr>
          <a:xfrm>
            <a:off x="10283337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2D3BA71-1AAE-688D-9C77-A3BDB56AFD08}"/>
              </a:ext>
            </a:extLst>
          </p:cNvPr>
          <p:cNvSpPr/>
          <p:nvPr/>
        </p:nvSpPr>
        <p:spPr>
          <a:xfrm>
            <a:off x="10509726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88B25A6-273D-8CCE-88E9-A7A1E54B430F}"/>
              </a:ext>
            </a:extLst>
          </p:cNvPr>
          <p:cNvSpPr/>
          <p:nvPr/>
        </p:nvSpPr>
        <p:spPr>
          <a:xfrm>
            <a:off x="9869547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F955C7B-3ADD-6BB0-04EC-D3C6E174784C}"/>
              </a:ext>
            </a:extLst>
          </p:cNvPr>
          <p:cNvSpPr/>
          <p:nvPr/>
        </p:nvSpPr>
        <p:spPr>
          <a:xfrm>
            <a:off x="10095072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E97F969-5B76-855C-626C-3C60029461F4}"/>
              </a:ext>
            </a:extLst>
          </p:cNvPr>
          <p:cNvSpPr/>
          <p:nvPr/>
        </p:nvSpPr>
        <p:spPr>
          <a:xfrm>
            <a:off x="10292610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601AAA-4F39-0A55-8445-DA70F70B46AA}"/>
              </a:ext>
            </a:extLst>
          </p:cNvPr>
          <p:cNvSpPr/>
          <p:nvPr/>
        </p:nvSpPr>
        <p:spPr>
          <a:xfrm>
            <a:off x="10509726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EA4222-6F20-54E7-CC36-BBAA85383D9D}"/>
              </a:ext>
            </a:extLst>
          </p:cNvPr>
          <p:cNvSpPr txBox="1"/>
          <p:nvPr/>
        </p:nvSpPr>
        <p:spPr>
          <a:xfrm>
            <a:off x="9686732" y="4673553"/>
            <a:ext cx="1941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 x 4</a:t>
            </a:r>
          </a:p>
          <a:p>
            <a:r>
              <a:rPr lang="en-GB" dirty="0"/>
              <a:t>1.5 mm step in x </a:t>
            </a:r>
          </a:p>
          <a:p>
            <a:r>
              <a:rPr lang="en-GB" dirty="0"/>
              <a:t>1.0 mm step in y</a:t>
            </a:r>
          </a:p>
          <a:p>
            <a:r>
              <a:rPr lang="en-GB" dirty="0"/>
              <a:t>~0.45 cm</a:t>
            </a:r>
            <a:r>
              <a:rPr lang="en-GB" baseline="30000" dirty="0"/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C9C901-B4AD-D6CE-BBBE-12BDEE1FBB56}"/>
              </a:ext>
            </a:extLst>
          </p:cNvPr>
          <p:cNvSpPr/>
          <p:nvPr/>
        </p:nvSpPr>
        <p:spPr>
          <a:xfrm>
            <a:off x="9869547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7D9E1B1-B7FA-4835-449F-F3412F8DA3E0}"/>
              </a:ext>
            </a:extLst>
          </p:cNvPr>
          <p:cNvSpPr/>
          <p:nvPr/>
        </p:nvSpPr>
        <p:spPr>
          <a:xfrm>
            <a:off x="10095072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529321-3D25-B445-3A5D-8CBD6D6DE341}"/>
              </a:ext>
            </a:extLst>
          </p:cNvPr>
          <p:cNvSpPr/>
          <p:nvPr/>
        </p:nvSpPr>
        <p:spPr>
          <a:xfrm>
            <a:off x="10310983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2B44E5D-920B-220B-D3E9-949F8BCEB655}"/>
              </a:ext>
            </a:extLst>
          </p:cNvPr>
          <p:cNvSpPr/>
          <p:nvPr/>
        </p:nvSpPr>
        <p:spPr>
          <a:xfrm>
            <a:off x="10509726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1F7F47A-E8B1-F18F-98BD-71B3DD41400A}"/>
              </a:ext>
            </a:extLst>
          </p:cNvPr>
          <p:cNvSpPr/>
          <p:nvPr/>
        </p:nvSpPr>
        <p:spPr>
          <a:xfrm>
            <a:off x="9869547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1A994F6-95F1-2318-0B2F-E157FD4ED3E2}"/>
              </a:ext>
            </a:extLst>
          </p:cNvPr>
          <p:cNvSpPr/>
          <p:nvPr/>
        </p:nvSpPr>
        <p:spPr>
          <a:xfrm>
            <a:off x="10095072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CA516DE-EC78-011F-226A-BC5F4AD79ADA}"/>
              </a:ext>
            </a:extLst>
          </p:cNvPr>
          <p:cNvSpPr/>
          <p:nvPr/>
        </p:nvSpPr>
        <p:spPr>
          <a:xfrm>
            <a:off x="10310983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B64E781-3086-4BEE-2948-011468840248}"/>
              </a:ext>
            </a:extLst>
          </p:cNvPr>
          <p:cNvSpPr/>
          <p:nvPr/>
        </p:nvSpPr>
        <p:spPr>
          <a:xfrm>
            <a:off x="10509726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3F8DD5-0426-5C47-A2E7-B04C01A0C75E}"/>
              </a:ext>
            </a:extLst>
          </p:cNvPr>
          <p:cNvCxnSpPr/>
          <p:nvPr/>
        </p:nvCxnSpPr>
        <p:spPr>
          <a:xfrm>
            <a:off x="7548113" y="3711545"/>
            <a:ext cx="124220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CEAAD9-F001-4F31-F1C3-598B412959DC}"/>
              </a:ext>
            </a:extLst>
          </p:cNvPr>
          <p:cNvSpPr/>
          <p:nvPr/>
        </p:nvSpPr>
        <p:spPr>
          <a:xfrm>
            <a:off x="9601200" y="4636559"/>
            <a:ext cx="2027089" cy="2076201"/>
          </a:xfrm>
          <a:prstGeom prst="roundRect">
            <a:avLst>
              <a:gd name="adj" fmla="val 9821"/>
            </a:avLst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068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B5714-CACE-32D9-B0C6-9293D17AD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F9B34F-1B60-F0CC-3ECC-03937975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14IWG1A Toroidal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4279B-F1BD-7478-C069-1F81DCA82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2E149F5-00A0-A66E-E576-8B8774E42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91144" y="355297"/>
            <a:ext cx="4448561" cy="4235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AA8614-B843-8916-4691-B1F05D448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0150" y="1035388"/>
            <a:ext cx="6137712" cy="2591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1EC9B-2563-C2EC-14EF-4D018556D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0150" y="3711545"/>
            <a:ext cx="6137712" cy="2591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10A339-67C7-9E9A-929A-F8803FEECE7B}"/>
              </a:ext>
            </a:extLst>
          </p:cNvPr>
          <p:cNvSpPr txBox="1"/>
          <p:nvPr/>
        </p:nvSpPr>
        <p:spPr>
          <a:xfrm>
            <a:off x="4526026" y="393907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Deuterium only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2DA9DF-2A31-460D-E495-E79D6CF88BF8}"/>
              </a:ext>
            </a:extLst>
          </p:cNvPr>
          <p:cNvSpPr/>
          <p:nvPr/>
        </p:nvSpPr>
        <p:spPr>
          <a:xfrm>
            <a:off x="9869547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C245B98-379B-9724-BAF8-29C9B04CD223}"/>
              </a:ext>
            </a:extLst>
          </p:cNvPr>
          <p:cNvSpPr/>
          <p:nvPr/>
        </p:nvSpPr>
        <p:spPr>
          <a:xfrm>
            <a:off x="10095072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0F0E77-416E-CD0A-A2A9-4B4B9B3AB09B}"/>
              </a:ext>
            </a:extLst>
          </p:cNvPr>
          <p:cNvSpPr/>
          <p:nvPr/>
        </p:nvSpPr>
        <p:spPr>
          <a:xfrm>
            <a:off x="10283337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4C6943-B80C-3545-531B-7026C806E84A}"/>
              </a:ext>
            </a:extLst>
          </p:cNvPr>
          <p:cNvSpPr/>
          <p:nvPr/>
        </p:nvSpPr>
        <p:spPr>
          <a:xfrm>
            <a:off x="10509726" y="583586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2ABCF58-6C79-8CA2-2D8F-29B96146D8A9}"/>
              </a:ext>
            </a:extLst>
          </p:cNvPr>
          <p:cNvSpPr/>
          <p:nvPr/>
        </p:nvSpPr>
        <p:spPr>
          <a:xfrm>
            <a:off x="9869547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BEEE34D-B0E3-F0A4-FBC5-7D9ECAC060B1}"/>
              </a:ext>
            </a:extLst>
          </p:cNvPr>
          <p:cNvSpPr/>
          <p:nvPr/>
        </p:nvSpPr>
        <p:spPr>
          <a:xfrm>
            <a:off x="10095072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604BFA8-236A-60A4-2076-5E582727997C}"/>
              </a:ext>
            </a:extLst>
          </p:cNvPr>
          <p:cNvSpPr/>
          <p:nvPr/>
        </p:nvSpPr>
        <p:spPr>
          <a:xfrm>
            <a:off x="10292610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7760364-2EA5-6941-51DD-7AA394F3BFE9}"/>
              </a:ext>
            </a:extLst>
          </p:cNvPr>
          <p:cNvSpPr/>
          <p:nvPr/>
        </p:nvSpPr>
        <p:spPr>
          <a:xfrm>
            <a:off x="10509726" y="593648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282381-043D-AAC3-F23A-0DCFD202F6A3}"/>
              </a:ext>
            </a:extLst>
          </p:cNvPr>
          <p:cNvSpPr txBox="1"/>
          <p:nvPr/>
        </p:nvSpPr>
        <p:spPr>
          <a:xfrm>
            <a:off x="9686732" y="4673553"/>
            <a:ext cx="1941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 x 4</a:t>
            </a:r>
          </a:p>
          <a:p>
            <a:r>
              <a:rPr lang="en-GB" dirty="0"/>
              <a:t>1.5 mm step in x </a:t>
            </a:r>
          </a:p>
          <a:p>
            <a:r>
              <a:rPr lang="en-GB" dirty="0"/>
              <a:t>1.0 mm step in y</a:t>
            </a:r>
          </a:p>
          <a:p>
            <a:r>
              <a:rPr lang="en-GB" dirty="0"/>
              <a:t>~0.45 cm</a:t>
            </a:r>
            <a:r>
              <a:rPr lang="en-GB" baseline="30000" dirty="0"/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1B26EBE-76FE-F8D9-8557-D5714D3AACB3}"/>
              </a:ext>
            </a:extLst>
          </p:cNvPr>
          <p:cNvSpPr/>
          <p:nvPr/>
        </p:nvSpPr>
        <p:spPr>
          <a:xfrm>
            <a:off x="9869547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FE84F5B-4700-10EF-659C-04BA5C4AF1AF}"/>
              </a:ext>
            </a:extLst>
          </p:cNvPr>
          <p:cNvSpPr/>
          <p:nvPr/>
        </p:nvSpPr>
        <p:spPr>
          <a:xfrm>
            <a:off x="10095072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ED42852-C72D-4E34-DBE4-8DCECBF5D586}"/>
              </a:ext>
            </a:extLst>
          </p:cNvPr>
          <p:cNvSpPr/>
          <p:nvPr/>
        </p:nvSpPr>
        <p:spPr>
          <a:xfrm>
            <a:off x="10310983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C847069-EC32-4595-1796-202091731F68}"/>
              </a:ext>
            </a:extLst>
          </p:cNvPr>
          <p:cNvSpPr/>
          <p:nvPr/>
        </p:nvSpPr>
        <p:spPr>
          <a:xfrm>
            <a:off x="10509726" y="6022773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F55731-7F2F-B143-D7FE-8DADC2127935}"/>
              </a:ext>
            </a:extLst>
          </p:cNvPr>
          <p:cNvSpPr/>
          <p:nvPr/>
        </p:nvSpPr>
        <p:spPr>
          <a:xfrm>
            <a:off x="9869547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28E8288-C17B-6085-7D7C-1520F88A30F1}"/>
              </a:ext>
            </a:extLst>
          </p:cNvPr>
          <p:cNvSpPr/>
          <p:nvPr/>
        </p:nvSpPr>
        <p:spPr>
          <a:xfrm>
            <a:off x="10095072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6343F5C-C6A1-C21F-094F-EE5F45699896}"/>
              </a:ext>
            </a:extLst>
          </p:cNvPr>
          <p:cNvSpPr/>
          <p:nvPr/>
        </p:nvSpPr>
        <p:spPr>
          <a:xfrm>
            <a:off x="10310983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E475162-94E3-A28F-8D61-10594C4D8E86}"/>
              </a:ext>
            </a:extLst>
          </p:cNvPr>
          <p:cNvSpPr/>
          <p:nvPr/>
        </p:nvSpPr>
        <p:spPr>
          <a:xfrm>
            <a:off x="10509726" y="6123386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0D6722-3432-9CD1-6E67-640D402E261F}"/>
              </a:ext>
            </a:extLst>
          </p:cNvPr>
          <p:cNvCxnSpPr/>
          <p:nvPr/>
        </p:nvCxnSpPr>
        <p:spPr>
          <a:xfrm>
            <a:off x="7548113" y="3711545"/>
            <a:ext cx="124220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34BB11-1E9B-6C21-25EC-FFF7D93FFFCA}"/>
              </a:ext>
            </a:extLst>
          </p:cNvPr>
          <p:cNvSpPr/>
          <p:nvPr/>
        </p:nvSpPr>
        <p:spPr>
          <a:xfrm>
            <a:off x="9601200" y="4636559"/>
            <a:ext cx="2027089" cy="2076201"/>
          </a:xfrm>
          <a:prstGeom prst="roundRect">
            <a:avLst>
              <a:gd name="adj" fmla="val 9821"/>
            </a:avLst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35C348-4F46-4FA5-D515-9698A2EF2927}"/>
              </a:ext>
            </a:extLst>
          </p:cNvPr>
          <p:cNvSpPr txBox="1"/>
          <p:nvPr/>
        </p:nvSpPr>
        <p:spPr>
          <a:xfrm>
            <a:off x="4650387" y="5403350"/>
            <a:ext cx="32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RGA7 data as AMU5 LOD</a:t>
            </a:r>
          </a:p>
        </p:txBody>
      </p:sp>
    </p:spTree>
    <p:extLst>
      <p:ext uri="{BB962C8B-B14F-4D97-AF65-F5344CB8AC3E}">
        <p14:creationId xmlns:p14="http://schemas.microsoft.com/office/powerpoint/2010/main" val="350536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B724ECC-7394-500B-A270-1B5691225893}"/>
              </a:ext>
            </a:extLst>
          </p:cNvPr>
          <p:cNvSpPr/>
          <p:nvPr/>
        </p:nvSpPr>
        <p:spPr>
          <a:xfrm>
            <a:off x="9801985" y="729346"/>
            <a:ext cx="2260531" cy="2076201"/>
          </a:xfrm>
          <a:prstGeom prst="roundRect">
            <a:avLst>
              <a:gd name="adj" fmla="val 9604"/>
            </a:avLst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6CDA02-95AC-8F35-DEF9-0E52EC23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7" y="970384"/>
            <a:ext cx="11465690" cy="505259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Area of laser raster is approximate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Gas calibrations from 19th December for AMU4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No calibration for 20</a:t>
            </a:r>
            <a:r>
              <a:rPr lang="en-GB" baseline="30000" dirty="0"/>
              <a:t>th</a:t>
            </a:r>
            <a:r>
              <a:rPr lang="en-GB" dirty="0"/>
              <a:t> December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No scaling for AMU3, 5,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AMU converted to atoms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AMU2 = 2 x H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AMU3 = 50:50 H:D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AMU4 = 2 x D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AMU5 = 50:50 D:T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Jump method for data analysis and calibration factor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Started to apply 3</a:t>
            </a:r>
            <a:r>
              <a:rPr lang="en-GB" dirty="0">
                <a:sym typeface="Symbol" panose="05050102010706020507" pitchFamily="18" charset="2"/>
              </a:rPr>
              <a:t>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Any jumps &lt; </a:t>
            </a:r>
            <a:r>
              <a:rPr lang="en-GB" dirty="0"/>
              <a:t>3</a:t>
            </a:r>
            <a:r>
              <a:rPr lang="en-GB" dirty="0">
                <a:sym typeface="Symbol" panose="05050102010706020507" pitchFamily="18" charset="2"/>
              </a:rPr>
              <a:t> considered limit of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No pumping of calibration gas puffs…see Gennady’s presentation later </a:t>
            </a:r>
            <a:endParaRPr lang="en-GB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BE166B-8969-1E4E-8616-FCD100868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A1C63-4811-BADA-2404-01B513BF3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1B95D0-0CAC-0166-454E-FB4B00B9BF69}"/>
              </a:ext>
            </a:extLst>
          </p:cNvPr>
          <p:cNvSpPr/>
          <p:nvPr/>
        </p:nvSpPr>
        <p:spPr>
          <a:xfrm>
            <a:off x="10241217" y="388782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A19330-E9FE-1A7D-4DEE-54E956E5181C}"/>
              </a:ext>
            </a:extLst>
          </p:cNvPr>
          <p:cNvSpPr/>
          <p:nvPr/>
        </p:nvSpPr>
        <p:spPr>
          <a:xfrm>
            <a:off x="10457217" y="388782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FD8B7C-D97E-04C3-4F18-6BC8BE7AAF31}"/>
              </a:ext>
            </a:extLst>
          </p:cNvPr>
          <p:cNvSpPr/>
          <p:nvPr/>
        </p:nvSpPr>
        <p:spPr>
          <a:xfrm>
            <a:off x="10661623" y="388782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AD226A-11F9-EE71-340A-C5CFACE4BB4B}"/>
              </a:ext>
            </a:extLst>
          </p:cNvPr>
          <p:cNvSpPr/>
          <p:nvPr/>
        </p:nvSpPr>
        <p:spPr>
          <a:xfrm>
            <a:off x="10877623" y="3887829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EE2AB1-8856-0F54-11DC-083679E00AF0}"/>
              </a:ext>
            </a:extLst>
          </p:cNvPr>
          <p:cNvGrpSpPr/>
          <p:nvPr/>
        </p:nvGrpSpPr>
        <p:grpSpPr>
          <a:xfrm>
            <a:off x="10241217" y="4103829"/>
            <a:ext cx="1068406" cy="432000"/>
            <a:chOff x="5495924" y="1560834"/>
            <a:chExt cx="1068406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3B8FF0-8F57-EC5D-9103-BE4C597076F9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C4484CF-8D23-8653-B823-48CDA0C24A92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4092C6-F26A-9098-6D27-71912EDD6779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21555F-549D-A348-FFC5-8799B3772698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2D0A5A-DBC5-3254-0709-19A3A7A30CAA}"/>
              </a:ext>
            </a:extLst>
          </p:cNvPr>
          <p:cNvGrpSpPr/>
          <p:nvPr/>
        </p:nvGrpSpPr>
        <p:grpSpPr>
          <a:xfrm>
            <a:off x="10241217" y="4319829"/>
            <a:ext cx="1068406" cy="432000"/>
            <a:chOff x="5495924" y="1560834"/>
            <a:chExt cx="1068406" cy="432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7C6216-E1D2-1068-9908-A5153ADF5E5C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83F9CD-E27C-56B3-E257-6E965C696AFE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21B3FEF-FEF1-7817-A74D-A9FCCA69C138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3A5CF9-DB34-E9AF-033F-EFC0201A1E4B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1DDDB4-D85C-F46F-B918-D63A7E8691D8}"/>
              </a:ext>
            </a:extLst>
          </p:cNvPr>
          <p:cNvGrpSpPr/>
          <p:nvPr/>
        </p:nvGrpSpPr>
        <p:grpSpPr>
          <a:xfrm>
            <a:off x="10241217" y="4535829"/>
            <a:ext cx="1068406" cy="432000"/>
            <a:chOff x="5495924" y="1560834"/>
            <a:chExt cx="1068406" cy="43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747629-A059-84C5-8201-542E2B5519A3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6D8CCCD-2DBD-8B85-E42B-417ACC233B71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D369080-81A1-FDA0-1F52-836454FC1872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2C64BF5-C690-6A3E-5187-295412BC94EC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20771A-FF45-B599-EA4B-8C4ED18549B8}"/>
              </a:ext>
            </a:extLst>
          </p:cNvPr>
          <p:cNvSpPr txBox="1"/>
          <p:nvPr/>
        </p:nvSpPr>
        <p:spPr>
          <a:xfrm>
            <a:off x="9856202" y="2997533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 x 4</a:t>
            </a:r>
          </a:p>
          <a:p>
            <a:r>
              <a:rPr lang="en-GB" dirty="0"/>
              <a:t>1.5 mm step in x &amp; y</a:t>
            </a:r>
          </a:p>
          <a:p>
            <a:r>
              <a:rPr lang="en-GB" dirty="0"/>
              <a:t>~0.563 cm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CBA61C9-1737-26D4-6897-FB057043CD60}"/>
              </a:ext>
            </a:extLst>
          </p:cNvPr>
          <p:cNvSpPr/>
          <p:nvPr/>
        </p:nvSpPr>
        <p:spPr>
          <a:xfrm>
            <a:off x="9811258" y="2951818"/>
            <a:ext cx="2260531" cy="2076201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C8A7A66-88FA-36B9-48DE-D5C5DDD0A499}"/>
              </a:ext>
            </a:extLst>
          </p:cNvPr>
          <p:cNvSpPr/>
          <p:nvPr/>
        </p:nvSpPr>
        <p:spPr>
          <a:xfrm>
            <a:off x="7762250" y="1141791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A1F14E7-1FD6-79FB-3E5B-A133F011FF41}"/>
              </a:ext>
            </a:extLst>
          </p:cNvPr>
          <p:cNvSpPr/>
          <p:nvPr/>
        </p:nvSpPr>
        <p:spPr>
          <a:xfrm>
            <a:off x="7987775" y="1141791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9249281-E0DA-7FB1-BA23-ECA8EF1B3FD5}"/>
              </a:ext>
            </a:extLst>
          </p:cNvPr>
          <p:cNvSpPr/>
          <p:nvPr/>
        </p:nvSpPr>
        <p:spPr>
          <a:xfrm>
            <a:off x="8192181" y="1141791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4486F4-2D61-8DDC-611E-532F72DC1AC6}"/>
              </a:ext>
            </a:extLst>
          </p:cNvPr>
          <p:cNvSpPr/>
          <p:nvPr/>
        </p:nvSpPr>
        <p:spPr>
          <a:xfrm>
            <a:off x="8408181" y="1141791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87A060-B362-D994-B712-790D481C6F1D}"/>
              </a:ext>
            </a:extLst>
          </p:cNvPr>
          <p:cNvSpPr/>
          <p:nvPr/>
        </p:nvSpPr>
        <p:spPr>
          <a:xfrm>
            <a:off x="8626754" y="1141791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5D8498-8ED0-6036-6494-E01B6653EFB5}"/>
              </a:ext>
            </a:extLst>
          </p:cNvPr>
          <p:cNvGrpSpPr/>
          <p:nvPr/>
        </p:nvGrpSpPr>
        <p:grpSpPr>
          <a:xfrm>
            <a:off x="7762250" y="1345921"/>
            <a:ext cx="1296504" cy="432000"/>
            <a:chOff x="5507330" y="3531130"/>
            <a:chExt cx="1296504" cy="432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5316BDA-2609-F346-5B66-24F1186CD4D3}"/>
                </a:ext>
              </a:extLst>
            </p:cNvPr>
            <p:cNvSpPr/>
            <p:nvPr/>
          </p:nvSpPr>
          <p:spPr>
            <a:xfrm>
              <a:off x="5507330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BC7EA7E-6A04-30DB-D11A-FF5EFE4C2F4F}"/>
                </a:ext>
              </a:extLst>
            </p:cNvPr>
            <p:cNvSpPr/>
            <p:nvPr/>
          </p:nvSpPr>
          <p:spPr>
            <a:xfrm>
              <a:off x="5732855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04725D-0B68-68CB-6AE0-53FB961D0661}"/>
                </a:ext>
              </a:extLst>
            </p:cNvPr>
            <p:cNvSpPr/>
            <p:nvPr/>
          </p:nvSpPr>
          <p:spPr>
            <a:xfrm>
              <a:off x="5937261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4A870F-F8D4-CB08-B525-35340DFAE9D8}"/>
                </a:ext>
              </a:extLst>
            </p:cNvPr>
            <p:cNvSpPr/>
            <p:nvPr/>
          </p:nvSpPr>
          <p:spPr>
            <a:xfrm>
              <a:off x="6153261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A718144-6FE2-EBE6-49CD-57F2ACC99191}"/>
                </a:ext>
              </a:extLst>
            </p:cNvPr>
            <p:cNvSpPr/>
            <p:nvPr/>
          </p:nvSpPr>
          <p:spPr>
            <a:xfrm>
              <a:off x="6371834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F1D4BD9-C912-42F4-203B-62331A1181D3}"/>
              </a:ext>
            </a:extLst>
          </p:cNvPr>
          <p:cNvSpPr txBox="1"/>
          <p:nvPr/>
        </p:nvSpPr>
        <p:spPr>
          <a:xfrm>
            <a:off x="7486690" y="1777921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 x 2</a:t>
            </a:r>
          </a:p>
          <a:p>
            <a:r>
              <a:rPr lang="en-GB" dirty="0"/>
              <a:t>1.5 mm step in x &amp; y</a:t>
            </a:r>
          </a:p>
          <a:p>
            <a:r>
              <a:rPr lang="en-GB" dirty="0"/>
              <a:t>~0.405 cm</a:t>
            </a:r>
            <a:r>
              <a:rPr lang="en-GB" baseline="30000" dirty="0"/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2AB3418-2D8F-0A4A-6C4F-B18ABF75CB9E}"/>
              </a:ext>
            </a:extLst>
          </p:cNvPr>
          <p:cNvSpPr/>
          <p:nvPr/>
        </p:nvSpPr>
        <p:spPr>
          <a:xfrm>
            <a:off x="7429953" y="735775"/>
            <a:ext cx="2260531" cy="2076201"/>
          </a:xfrm>
          <a:prstGeom prst="roundRect">
            <a:avLst>
              <a:gd name="adj" fmla="val 9604"/>
            </a:avLst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AA4126D-283C-1DD4-D213-7FEDC13A054F}"/>
              </a:ext>
            </a:extLst>
          </p:cNvPr>
          <p:cNvSpPr/>
          <p:nvPr/>
        </p:nvSpPr>
        <p:spPr>
          <a:xfrm>
            <a:off x="10086461" y="1951818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027306-B85F-FBCB-CD7D-476E4EA0CC1A}"/>
              </a:ext>
            </a:extLst>
          </p:cNvPr>
          <p:cNvSpPr/>
          <p:nvPr/>
        </p:nvSpPr>
        <p:spPr>
          <a:xfrm>
            <a:off x="10311986" y="1951818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D0689CE-2EBA-ADF8-896F-144F7BF13387}"/>
              </a:ext>
            </a:extLst>
          </p:cNvPr>
          <p:cNvSpPr/>
          <p:nvPr/>
        </p:nvSpPr>
        <p:spPr>
          <a:xfrm>
            <a:off x="10500251" y="1951818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1CEB88F-DE8E-CFB3-9F1F-CC39803314A8}"/>
              </a:ext>
            </a:extLst>
          </p:cNvPr>
          <p:cNvSpPr/>
          <p:nvPr/>
        </p:nvSpPr>
        <p:spPr>
          <a:xfrm>
            <a:off x="10726640" y="1951818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AEB618-F488-2323-46EC-1C7479035E66}"/>
              </a:ext>
            </a:extLst>
          </p:cNvPr>
          <p:cNvSpPr/>
          <p:nvPr/>
        </p:nvSpPr>
        <p:spPr>
          <a:xfrm>
            <a:off x="10086461" y="2052431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B750DC-AD76-45C5-E34D-688C1D568660}"/>
              </a:ext>
            </a:extLst>
          </p:cNvPr>
          <p:cNvSpPr/>
          <p:nvPr/>
        </p:nvSpPr>
        <p:spPr>
          <a:xfrm>
            <a:off x="10311986" y="2052431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B7BA85A-2D1F-3616-D433-1BCECDB81809}"/>
              </a:ext>
            </a:extLst>
          </p:cNvPr>
          <p:cNvSpPr/>
          <p:nvPr/>
        </p:nvSpPr>
        <p:spPr>
          <a:xfrm>
            <a:off x="10509524" y="2052431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7F0CAF4-8136-152B-6335-78504DE100F5}"/>
              </a:ext>
            </a:extLst>
          </p:cNvPr>
          <p:cNvSpPr/>
          <p:nvPr/>
        </p:nvSpPr>
        <p:spPr>
          <a:xfrm>
            <a:off x="10726640" y="2052431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F457F5-63C5-BD96-E012-DC4E29CF1B64}"/>
              </a:ext>
            </a:extLst>
          </p:cNvPr>
          <p:cNvSpPr txBox="1"/>
          <p:nvPr/>
        </p:nvSpPr>
        <p:spPr>
          <a:xfrm>
            <a:off x="9903646" y="789502"/>
            <a:ext cx="1941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 x 4</a:t>
            </a:r>
          </a:p>
          <a:p>
            <a:r>
              <a:rPr lang="en-GB" dirty="0"/>
              <a:t>1.5 mm step in x </a:t>
            </a:r>
          </a:p>
          <a:p>
            <a:r>
              <a:rPr lang="en-GB" dirty="0"/>
              <a:t>1.0 mm step in y</a:t>
            </a:r>
          </a:p>
          <a:p>
            <a:r>
              <a:rPr lang="en-GB" dirty="0"/>
              <a:t>~0.45 cm</a:t>
            </a:r>
            <a:r>
              <a:rPr lang="en-GB" baseline="30000" dirty="0"/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6285E44-AE48-3189-BD2E-F89970E024D8}"/>
              </a:ext>
            </a:extLst>
          </p:cNvPr>
          <p:cNvSpPr/>
          <p:nvPr/>
        </p:nvSpPr>
        <p:spPr>
          <a:xfrm>
            <a:off x="10086461" y="213872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89644FD-A51B-25CA-D4C8-51FB58A4CB28}"/>
              </a:ext>
            </a:extLst>
          </p:cNvPr>
          <p:cNvSpPr/>
          <p:nvPr/>
        </p:nvSpPr>
        <p:spPr>
          <a:xfrm>
            <a:off x="10311986" y="213872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4DC397-2488-142D-A71F-E1ADAE178DC1}"/>
              </a:ext>
            </a:extLst>
          </p:cNvPr>
          <p:cNvSpPr/>
          <p:nvPr/>
        </p:nvSpPr>
        <p:spPr>
          <a:xfrm>
            <a:off x="10527897" y="213872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A6C7EC-8E02-3B67-9F6A-1385BFBFE0F0}"/>
              </a:ext>
            </a:extLst>
          </p:cNvPr>
          <p:cNvSpPr/>
          <p:nvPr/>
        </p:nvSpPr>
        <p:spPr>
          <a:xfrm>
            <a:off x="10726640" y="2138722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A35762B-9981-7C9B-7FE8-2E8AC23C1E75}"/>
              </a:ext>
            </a:extLst>
          </p:cNvPr>
          <p:cNvSpPr/>
          <p:nvPr/>
        </p:nvSpPr>
        <p:spPr>
          <a:xfrm>
            <a:off x="10086461" y="2239335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D84E562-9961-30CE-6A8E-81969B22526A}"/>
              </a:ext>
            </a:extLst>
          </p:cNvPr>
          <p:cNvSpPr/>
          <p:nvPr/>
        </p:nvSpPr>
        <p:spPr>
          <a:xfrm>
            <a:off x="10311986" y="2239335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BADF855-D143-F572-27A6-8E3E0A20EC71}"/>
              </a:ext>
            </a:extLst>
          </p:cNvPr>
          <p:cNvSpPr/>
          <p:nvPr/>
        </p:nvSpPr>
        <p:spPr>
          <a:xfrm>
            <a:off x="10527897" y="2239335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A45E8FF-B988-F3B3-221E-61C1CB370CA1}"/>
              </a:ext>
            </a:extLst>
          </p:cNvPr>
          <p:cNvSpPr/>
          <p:nvPr/>
        </p:nvSpPr>
        <p:spPr>
          <a:xfrm>
            <a:off x="10726640" y="2239335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2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CF6CBB-63FD-8B10-8E8A-E0F2F27E3F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3AB41C-5624-532A-43B3-A7863606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HFGC LH14W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38FD7-8508-3D8A-8899-2457C5DCE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29EE52-EBC0-7670-5FF2-0886A98F59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9524" y="299273"/>
            <a:ext cx="4163929" cy="44748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E07850-A80A-4EED-FE11-0510F5A2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HFGC LH14W Poloidal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21E70-E9CE-A1FE-C528-96DA16330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59C758-6D8B-7FF7-9FCF-3A6DBB84EA97}"/>
              </a:ext>
            </a:extLst>
          </p:cNvPr>
          <p:cNvSpPr/>
          <p:nvPr/>
        </p:nvSpPr>
        <p:spPr>
          <a:xfrm>
            <a:off x="7586639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5659AE-2242-01A4-CE8F-83E5923A4214}"/>
              </a:ext>
            </a:extLst>
          </p:cNvPr>
          <p:cNvSpPr/>
          <p:nvPr/>
        </p:nvSpPr>
        <p:spPr>
          <a:xfrm>
            <a:off x="7802639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707957-B237-1215-0305-682B84D02884}"/>
              </a:ext>
            </a:extLst>
          </p:cNvPr>
          <p:cNvSpPr/>
          <p:nvPr/>
        </p:nvSpPr>
        <p:spPr>
          <a:xfrm>
            <a:off x="8007045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89F2DE-39B4-3140-6106-89059B8DA35A}"/>
              </a:ext>
            </a:extLst>
          </p:cNvPr>
          <p:cNvSpPr/>
          <p:nvPr/>
        </p:nvSpPr>
        <p:spPr>
          <a:xfrm>
            <a:off x="8223045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E6DD2F-E942-AB43-9E3C-F2766A4E9E51}"/>
              </a:ext>
            </a:extLst>
          </p:cNvPr>
          <p:cNvGrpSpPr/>
          <p:nvPr/>
        </p:nvGrpSpPr>
        <p:grpSpPr>
          <a:xfrm>
            <a:off x="7586639" y="5788570"/>
            <a:ext cx="1068406" cy="432000"/>
            <a:chOff x="5495924" y="1560834"/>
            <a:chExt cx="1068406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CC6657-C647-217D-59FF-092782CD07C3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9F41DF9-E15E-271F-D74E-6DEA488E8268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6BA9E97-AC70-5A91-4E6E-880EE5AACD4E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07DC30D-5BA5-FB47-8C02-88BAD1D2D4FD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C50DC6-3B62-B5C3-8A1B-02C7A7DC41BE}"/>
              </a:ext>
            </a:extLst>
          </p:cNvPr>
          <p:cNvGrpSpPr/>
          <p:nvPr/>
        </p:nvGrpSpPr>
        <p:grpSpPr>
          <a:xfrm>
            <a:off x="7586639" y="6004570"/>
            <a:ext cx="1068406" cy="432000"/>
            <a:chOff x="5495924" y="1560834"/>
            <a:chExt cx="1068406" cy="43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1E3F25E-ED6C-D5EA-0AC2-653AB6985742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621E423-3D06-8A2F-A1DC-1EB4B21AF2A7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14DA1A-0CD2-7154-B303-7FE08C7CAFE1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8207AC-4786-6170-3B92-C49C44CF4DE2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DE2D32-6A3E-7E90-AD4B-26ADCA664EB7}"/>
              </a:ext>
            </a:extLst>
          </p:cNvPr>
          <p:cNvGrpSpPr/>
          <p:nvPr/>
        </p:nvGrpSpPr>
        <p:grpSpPr>
          <a:xfrm>
            <a:off x="7586639" y="6220570"/>
            <a:ext cx="1068406" cy="432000"/>
            <a:chOff x="5495924" y="1560834"/>
            <a:chExt cx="1068406" cy="43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658564-CB1F-DD27-637C-72B86360C951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0100C1-19CD-7C16-C514-545FCD4B4165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C105EAF-D1B5-A384-8842-B26677FFC1A9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46D9AFA-A90A-06AA-890F-76D801EBDBDA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1C9D9E-9B54-4CDF-B542-32416B5FF325}"/>
              </a:ext>
            </a:extLst>
          </p:cNvPr>
          <p:cNvSpPr txBox="1"/>
          <p:nvPr/>
        </p:nvSpPr>
        <p:spPr>
          <a:xfrm>
            <a:off x="7201624" y="4682274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 x 4</a:t>
            </a:r>
          </a:p>
          <a:p>
            <a:r>
              <a:rPr lang="en-GB" dirty="0"/>
              <a:t>1.5 mm step in x &amp; y</a:t>
            </a:r>
          </a:p>
          <a:p>
            <a:r>
              <a:rPr lang="en-GB" dirty="0"/>
              <a:t>~0.563 cm</a:t>
            </a:r>
            <a:r>
              <a:rPr lang="en-GB" baseline="30000" dirty="0"/>
              <a:t>2</a:t>
            </a:r>
            <a:endParaRPr lang="en-GB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0141A3E-1487-4A6A-5818-DE7843D39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2" y="977858"/>
            <a:ext cx="5458734" cy="311768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3F84BAC-D1DA-AFBA-7529-7C9D38ED1B08}"/>
              </a:ext>
            </a:extLst>
          </p:cNvPr>
          <p:cNvSpPr txBox="1"/>
          <p:nvPr/>
        </p:nvSpPr>
        <p:spPr>
          <a:xfrm>
            <a:off x="389769" y="4272124"/>
            <a:ext cx="5736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Area used is large </a:t>
            </a:r>
            <a:r>
              <a:rPr lang="en-GB" dirty="0">
                <a:sym typeface="Symbol" panose="05050102010706020507" pitchFamily="18" charset="2"/>
              </a:rPr>
              <a:t> areal retention will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Ratio of RGA5 D/T very uniform  issue with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All data collected on 19</a:t>
            </a:r>
            <a:r>
              <a:rPr lang="en-GB" baseline="30000" dirty="0">
                <a:sym typeface="Symbol" panose="05050102010706020507" pitchFamily="18" charset="2"/>
              </a:rPr>
              <a:t>th</a:t>
            </a:r>
            <a:r>
              <a:rPr lang="en-GB" dirty="0">
                <a:sym typeface="Symbol" panose="05050102010706020507" pitchFamily="18" charset="2"/>
              </a:rPr>
              <a:t> December</a:t>
            </a:r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5F6DA4B-303D-CDAB-86CB-37BBF8DF2977}"/>
              </a:ext>
            </a:extLst>
          </p:cNvPr>
          <p:cNvSpPr/>
          <p:nvPr/>
        </p:nvSpPr>
        <p:spPr>
          <a:xfrm>
            <a:off x="7156680" y="4636559"/>
            <a:ext cx="2260531" cy="2076201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CD19CD-084C-87CD-9D13-6BBFF98A2E1A}"/>
              </a:ext>
            </a:extLst>
          </p:cNvPr>
          <p:cNvCxnSpPr/>
          <p:nvPr/>
        </p:nvCxnSpPr>
        <p:spPr>
          <a:xfrm>
            <a:off x="8807570" y="1716657"/>
            <a:ext cx="0" cy="18719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99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FB639-602E-C5E3-0B69-A1538DF5C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BB64A3-DEA4-67AF-062A-0682CC0414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51182" y="373693"/>
            <a:ext cx="3302246" cy="35488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CE627A-A803-A53D-D21E-C8EF5785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HFGC LH14W Poloidal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ED630-691C-F302-864B-1274D8ACE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EA53FF-96BC-6DE6-7929-4E8E4887E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6924" y="859179"/>
            <a:ext cx="5458126" cy="31176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882DA5C-8BE1-2ECA-85CE-795182E82A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9"/>
          <a:stretch/>
        </p:blipFill>
        <p:spPr>
          <a:xfrm>
            <a:off x="7412955" y="4667762"/>
            <a:ext cx="4192071" cy="2085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59E724-47DF-00F3-9B39-9036A434353C}"/>
              </a:ext>
            </a:extLst>
          </p:cNvPr>
          <p:cNvSpPr txBox="1"/>
          <p:nvPr/>
        </p:nvSpPr>
        <p:spPr>
          <a:xfrm>
            <a:off x="4095750" y="214810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Deuterium only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6CE8178-EAFB-D6BE-F476-783D79449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746" y="3976861"/>
            <a:ext cx="4952377" cy="239778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B409A46-CDEB-9E33-F71D-27AC8C7CDFFE}"/>
              </a:ext>
            </a:extLst>
          </p:cNvPr>
          <p:cNvSpPr/>
          <p:nvPr/>
        </p:nvSpPr>
        <p:spPr>
          <a:xfrm>
            <a:off x="8658225" y="4819650"/>
            <a:ext cx="2085975" cy="15549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959871-E8C1-EF08-1B00-9BFAAF628736}"/>
              </a:ext>
            </a:extLst>
          </p:cNvPr>
          <p:cNvSpPr txBox="1"/>
          <p:nvPr/>
        </p:nvSpPr>
        <p:spPr>
          <a:xfrm>
            <a:off x="7114000" y="4080797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Indicative retention from previous post-mortem</a:t>
            </a:r>
          </a:p>
          <a:p>
            <a:r>
              <a:rPr lang="en-GB" dirty="0"/>
              <a:t>Lots of caveats….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AF2C80-0ABB-ACC1-25EC-E1FAD7D49D8B}"/>
              </a:ext>
            </a:extLst>
          </p:cNvPr>
          <p:cNvCxnSpPr>
            <a:cxnSpLocks/>
          </p:cNvCxnSpPr>
          <p:nvPr/>
        </p:nvCxnSpPr>
        <p:spPr>
          <a:xfrm>
            <a:off x="9109495" y="1496490"/>
            <a:ext cx="0" cy="150962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50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4F9EE-A692-9CC4-A3D8-E55808FF5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EF1E4C-C0B9-4ECC-DF5E-822BD20B49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8254" y="421430"/>
            <a:ext cx="3555700" cy="38212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0070D4-1C45-4D46-3444-18FE5519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HFGC LH14W Toroidal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C19BE-7357-DB46-519F-C420F70AB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B09B284-A3C3-5719-7EA7-0C41FBBBB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7266" y="868212"/>
            <a:ext cx="5458734" cy="27380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22FDB6-0C76-BFC5-46FD-489F8629F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4662" y="3723961"/>
            <a:ext cx="5310515" cy="266374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F8470EB-DB42-7457-E9D0-C089BE0040FD}"/>
              </a:ext>
            </a:extLst>
          </p:cNvPr>
          <p:cNvSpPr txBox="1"/>
          <p:nvPr/>
        </p:nvSpPr>
        <p:spPr>
          <a:xfrm>
            <a:off x="4154916" y="426908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Deuterium only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0FF01C-C7B3-67B9-F1B8-7D1F2B9F5827}"/>
              </a:ext>
            </a:extLst>
          </p:cNvPr>
          <p:cNvSpPr/>
          <p:nvPr/>
        </p:nvSpPr>
        <p:spPr>
          <a:xfrm>
            <a:off x="7586639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23A4EE-E8BE-0D9B-54AA-B1C8CFA5324A}"/>
              </a:ext>
            </a:extLst>
          </p:cNvPr>
          <p:cNvSpPr/>
          <p:nvPr/>
        </p:nvSpPr>
        <p:spPr>
          <a:xfrm>
            <a:off x="7802639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EDCE3-6D8E-DEDA-41EC-1AB3E04129FE}"/>
              </a:ext>
            </a:extLst>
          </p:cNvPr>
          <p:cNvSpPr/>
          <p:nvPr/>
        </p:nvSpPr>
        <p:spPr>
          <a:xfrm>
            <a:off x="8007045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086E71-5C5C-D6B7-5F62-0E78CAACB05D}"/>
              </a:ext>
            </a:extLst>
          </p:cNvPr>
          <p:cNvSpPr/>
          <p:nvPr/>
        </p:nvSpPr>
        <p:spPr>
          <a:xfrm>
            <a:off x="8223045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135D1D-4881-1D46-A848-CB25CF466135}"/>
              </a:ext>
            </a:extLst>
          </p:cNvPr>
          <p:cNvGrpSpPr/>
          <p:nvPr/>
        </p:nvGrpSpPr>
        <p:grpSpPr>
          <a:xfrm>
            <a:off x="7586639" y="5788570"/>
            <a:ext cx="1068406" cy="432000"/>
            <a:chOff x="5495924" y="1560834"/>
            <a:chExt cx="1068406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71EFB7-F8E3-80FD-B9FC-28474995DEA3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E548BF-9DA6-F35C-7B50-683B0C3AFFC0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0CAFE3-5F33-FAF1-8B54-0C635B85A4E5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C26622-5B52-608A-7842-0278846BD865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0D0B66-E74D-B323-0152-65CF7BD265CF}"/>
              </a:ext>
            </a:extLst>
          </p:cNvPr>
          <p:cNvGrpSpPr/>
          <p:nvPr/>
        </p:nvGrpSpPr>
        <p:grpSpPr>
          <a:xfrm>
            <a:off x="7586639" y="6004570"/>
            <a:ext cx="1068406" cy="432000"/>
            <a:chOff x="5495924" y="1560834"/>
            <a:chExt cx="1068406" cy="432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5F821A-59B7-FEAA-264D-554170F96FD3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3AB0270-2987-CBB8-18E8-EEED483EA5B0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45370A2-7ABF-7AFA-F779-876A57B089CB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02ED9B-4F81-AB08-BC5C-470679FFCD07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0B6B88-1B66-59C5-C030-E19748B1B95D}"/>
              </a:ext>
            </a:extLst>
          </p:cNvPr>
          <p:cNvGrpSpPr/>
          <p:nvPr/>
        </p:nvGrpSpPr>
        <p:grpSpPr>
          <a:xfrm>
            <a:off x="7586639" y="6220570"/>
            <a:ext cx="1068406" cy="432000"/>
            <a:chOff x="5495924" y="1560834"/>
            <a:chExt cx="1068406" cy="43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29AB1E-C49C-9BB9-A68D-25C3DCFD88A7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483241-7894-561B-9727-847417487F8F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3D80F64-59A4-29D3-8BA5-86A50D8C1045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92C2A3-91B1-F1BC-FF7C-217914FB0423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0D778DC-1BE4-E564-893A-0501DAC44FCD}"/>
              </a:ext>
            </a:extLst>
          </p:cNvPr>
          <p:cNvSpPr txBox="1"/>
          <p:nvPr/>
        </p:nvSpPr>
        <p:spPr>
          <a:xfrm>
            <a:off x="7201624" y="4682274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 x 4</a:t>
            </a:r>
          </a:p>
          <a:p>
            <a:r>
              <a:rPr lang="en-GB" dirty="0"/>
              <a:t>1.5 mm step in x &amp; y</a:t>
            </a:r>
          </a:p>
          <a:p>
            <a:r>
              <a:rPr lang="en-GB" dirty="0"/>
              <a:t>~0.563 cm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67B54C-B0E8-A1F0-AEB5-E76078BF867C}"/>
              </a:ext>
            </a:extLst>
          </p:cNvPr>
          <p:cNvSpPr/>
          <p:nvPr/>
        </p:nvSpPr>
        <p:spPr>
          <a:xfrm>
            <a:off x="9906023" y="5042574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7B329F4-6F45-7B31-0AD1-23E97AF575B8}"/>
              </a:ext>
            </a:extLst>
          </p:cNvPr>
          <p:cNvSpPr/>
          <p:nvPr/>
        </p:nvSpPr>
        <p:spPr>
          <a:xfrm>
            <a:off x="10131548" y="5042574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1D337BB-4E6C-852D-DCBB-9BBC7D6C09F8}"/>
              </a:ext>
            </a:extLst>
          </p:cNvPr>
          <p:cNvSpPr/>
          <p:nvPr/>
        </p:nvSpPr>
        <p:spPr>
          <a:xfrm>
            <a:off x="10335954" y="5042574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B9635F-45A9-19C4-0E42-5FCD27F47DAB}"/>
              </a:ext>
            </a:extLst>
          </p:cNvPr>
          <p:cNvSpPr/>
          <p:nvPr/>
        </p:nvSpPr>
        <p:spPr>
          <a:xfrm>
            <a:off x="10551954" y="5042574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A964C03-B9AD-B81B-B2E9-CD20DC7A3ECE}"/>
              </a:ext>
            </a:extLst>
          </p:cNvPr>
          <p:cNvSpPr/>
          <p:nvPr/>
        </p:nvSpPr>
        <p:spPr>
          <a:xfrm>
            <a:off x="10770527" y="5042574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AC0299-9BF6-8420-647F-2DA765032FE0}"/>
              </a:ext>
            </a:extLst>
          </p:cNvPr>
          <p:cNvGrpSpPr/>
          <p:nvPr/>
        </p:nvGrpSpPr>
        <p:grpSpPr>
          <a:xfrm>
            <a:off x="9906023" y="5246704"/>
            <a:ext cx="1296504" cy="432000"/>
            <a:chOff x="5507330" y="3531130"/>
            <a:chExt cx="1296504" cy="432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2A9489-6887-7FFC-6912-506C73011FFE}"/>
                </a:ext>
              </a:extLst>
            </p:cNvPr>
            <p:cNvSpPr/>
            <p:nvPr/>
          </p:nvSpPr>
          <p:spPr>
            <a:xfrm>
              <a:off x="5507330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B0FE533-8DB3-223B-FF0D-0DB2FADDB0F5}"/>
                </a:ext>
              </a:extLst>
            </p:cNvPr>
            <p:cNvSpPr/>
            <p:nvPr/>
          </p:nvSpPr>
          <p:spPr>
            <a:xfrm>
              <a:off x="5732855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B9FC504-F44F-4B1A-E47C-513F34FFDF19}"/>
                </a:ext>
              </a:extLst>
            </p:cNvPr>
            <p:cNvSpPr/>
            <p:nvPr/>
          </p:nvSpPr>
          <p:spPr>
            <a:xfrm>
              <a:off x="5937261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6EB9B60-A1CD-C697-BD41-E1841FFAA435}"/>
                </a:ext>
              </a:extLst>
            </p:cNvPr>
            <p:cNvSpPr/>
            <p:nvPr/>
          </p:nvSpPr>
          <p:spPr>
            <a:xfrm>
              <a:off x="6153261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9250901-B221-3804-69B2-FD7A877032C3}"/>
                </a:ext>
              </a:extLst>
            </p:cNvPr>
            <p:cNvSpPr/>
            <p:nvPr/>
          </p:nvSpPr>
          <p:spPr>
            <a:xfrm>
              <a:off x="6371834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8D8BEA1-4B25-4F0B-C0A8-8DCA1093CD4A}"/>
              </a:ext>
            </a:extLst>
          </p:cNvPr>
          <p:cNvSpPr txBox="1"/>
          <p:nvPr/>
        </p:nvSpPr>
        <p:spPr>
          <a:xfrm>
            <a:off x="9630463" y="5678704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 x 2</a:t>
            </a:r>
          </a:p>
          <a:p>
            <a:r>
              <a:rPr lang="en-GB" dirty="0"/>
              <a:t>1.5 mm step in x &amp; y</a:t>
            </a:r>
          </a:p>
          <a:p>
            <a:r>
              <a:rPr lang="en-GB" dirty="0"/>
              <a:t>~0.405 cm</a:t>
            </a:r>
            <a:r>
              <a:rPr lang="en-GB" baseline="30000" dirty="0"/>
              <a:t>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DF715AE-FD37-363E-A96D-3DE017C79BEE}"/>
              </a:ext>
            </a:extLst>
          </p:cNvPr>
          <p:cNvSpPr/>
          <p:nvPr/>
        </p:nvSpPr>
        <p:spPr>
          <a:xfrm>
            <a:off x="7156680" y="4636559"/>
            <a:ext cx="2260531" cy="2076201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6E37DEC-C2FA-5692-7108-FFBE8785E714}"/>
              </a:ext>
            </a:extLst>
          </p:cNvPr>
          <p:cNvSpPr/>
          <p:nvPr/>
        </p:nvSpPr>
        <p:spPr>
          <a:xfrm>
            <a:off x="9573726" y="4636558"/>
            <a:ext cx="2260531" cy="2076201"/>
          </a:xfrm>
          <a:prstGeom prst="roundRect">
            <a:avLst>
              <a:gd name="adj" fmla="val 9604"/>
            </a:avLst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717C022-9B05-F460-F523-6E2179A79277}"/>
              </a:ext>
            </a:extLst>
          </p:cNvPr>
          <p:cNvCxnSpPr/>
          <p:nvPr/>
        </p:nvCxnSpPr>
        <p:spPr>
          <a:xfrm>
            <a:off x="8151962" y="2663671"/>
            <a:ext cx="2195586" cy="2315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1C96CAA-EDF6-0D2F-A02B-7942939C3625}"/>
              </a:ext>
            </a:extLst>
          </p:cNvPr>
          <p:cNvSpPr/>
          <p:nvPr/>
        </p:nvSpPr>
        <p:spPr>
          <a:xfrm>
            <a:off x="1052422" y="4242637"/>
            <a:ext cx="1121435" cy="1231938"/>
          </a:xfrm>
          <a:prstGeom prst="roundRect">
            <a:avLst>
              <a:gd name="adj" fmla="val 9604"/>
            </a:avLst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67ECCEB-8DAD-91D9-D592-989B01B2CE38}"/>
              </a:ext>
            </a:extLst>
          </p:cNvPr>
          <p:cNvSpPr/>
          <p:nvPr/>
        </p:nvSpPr>
        <p:spPr>
          <a:xfrm>
            <a:off x="2549285" y="4017731"/>
            <a:ext cx="3040632" cy="1660974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C054F39-78C8-4D65-D7EE-1034399FAD8A}"/>
              </a:ext>
            </a:extLst>
          </p:cNvPr>
          <p:cNvSpPr/>
          <p:nvPr/>
        </p:nvSpPr>
        <p:spPr>
          <a:xfrm>
            <a:off x="2425640" y="1567815"/>
            <a:ext cx="3224662" cy="1660974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6A57A9F-0A08-47C8-9BC1-7EC16BA07DBD}"/>
              </a:ext>
            </a:extLst>
          </p:cNvPr>
          <p:cNvSpPr/>
          <p:nvPr/>
        </p:nvSpPr>
        <p:spPr>
          <a:xfrm>
            <a:off x="989474" y="1567815"/>
            <a:ext cx="1074312" cy="1494562"/>
          </a:xfrm>
          <a:prstGeom prst="roundRect">
            <a:avLst>
              <a:gd name="adj" fmla="val 9604"/>
            </a:avLst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4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451A6-AE02-EAB3-A86A-A2BB905C8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A3251-5265-D82E-195E-B6714EB9E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72375" y="327237"/>
            <a:ext cx="2848884" cy="30616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8C5F09-F220-24C3-1DD3-EFC06D1E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HFGC LH14W Toroidal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3B53F-BC5C-4C55-C209-285587923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E885600-F4C6-6705-0CCA-D397A41B5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9211" y="1144220"/>
            <a:ext cx="5682534" cy="249904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C260296-79FE-70FD-302B-CD6E446B0C3A}"/>
              </a:ext>
            </a:extLst>
          </p:cNvPr>
          <p:cNvSpPr txBox="1"/>
          <p:nvPr/>
        </p:nvSpPr>
        <p:spPr>
          <a:xfrm>
            <a:off x="2542060" y="69732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T/(H+D+T) %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C3C1AC-09FF-1E47-8FEA-7D8AA0B220FF}"/>
              </a:ext>
            </a:extLst>
          </p:cNvPr>
          <p:cNvSpPr/>
          <p:nvPr/>
        </p:nvSpPr>
        <p:spPr>
          <a:xfrm>
            <a:off x="7586639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9ECF4C-FEF6-794A-23EE-E82E9F39C0F6}"/>
              </a:ext>
            </a:extLst>
          </p:cNvPr>
          <p:cNvSpPr/>
          <p:nvPr/>
        </p:nvSpPr>
        <p:spPr>
          <a:xfrm>
            <a:off x="7802639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66E3C5-0906-B05D-DE62-087FC1227483}"/>
              </a:ext>
            </a:extLst>
          </p:cNvPr>
          <p:cNvSpPr/>
          <p:nvPr/>
        </p:nvSpPr>
        <p:spPr>
          <a:xfrm>
            <a:off x="8007045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677E93-326C-1A99-34F9-E467BD034A18}"/>
              </a:ext>
            </a:extLst>
          </p:cNvPr>
          <p:cNvSpPr/>
          <p:nvPr/>
        </p:nvSpPr>
        <p:spPr>
          <a:xfrm>
            <a:off x="8223045" y="557257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07FA1C-28D2-3872-9DDA-4D39E8A56A8F}"/>
              </a:ext>
            </a:extLst>
          </p:cNvPr>
          <p:cNvGrpSpPr/>
          <p:nvPr/>
        </p:nvGrpSpPr>
        <p:grpSpPr>
          <a:xfrm>
            <a:off x="7586639" y="5788570"/>
            <a:ext cx="1068406" cy="432000"/>
            <a:chOff x="5495924" y="1560834"/>
            <a:chExt cx="1068406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6B9C0A-6EFF-55DB-2041-7C672E841888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6396A5-78AB-95DD-BD92-53663269CF15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ED371C-257E-F147-284B-1A7845FE4D74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067F2A-A3F6-214B-1FC9-315B7BE0AFE9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D14FD7-A520-5D23-FE49-BF7404E9A4EC}"/>
              </a:ext>
            </a:extLst>
          </p:cNvPr>
          <p:cNvGrpSpPr/>
          <p:nvPr/>
        </p:nvGrpSpPr>
        <p:grpSpPr>
          <a:xfrm>
            <a:off x="7586639" y="6004570"/>
            <a:ext cx="1068406" cy="432000"/>
            <a:chOff x="5495924" y="1560834"/>
            <a:chExt cx="1068406" cy="432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BE16B1-2D05-9C0D-86C0-0FB3558A1C07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69C812-0032-71E4-C517-07EDDAB999C4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1E8873-3EAD-05A0-8CBC-BA5B0EAA71CA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AC80AF-75CF-E5F5-DC21-ACE732F6956A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82A7CE-7079-C890-CCBF-A269D23CBE67}"/>
              </a:ext>
            </a:extLst>
          </p:cNvPr>
          <p:cNvGrpSpPr/>
          <p:nvPr/>
        </p:nvGrpSpPr>
        <p:grpSpPr>
          <a:xfrm>
            <a:off x="7586639" y="6220570"/>
            <a:ext cx="1068406" cy="432000"/>
            <a:chOff x="5495924" y="1560834"/>
            <a:chExt cx="1068406" cy="43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3529A5-D2E7-4469-B41A-7EB73D0A9AF2}"/>
                </a:ext>
              </a:extLst>
            </p:cNvPr>
            <p:cNvSpPr/>
            <p:nvPr/>
          </p:nvSpPr>
          <p:spPr>
            <a:xfrm>
              <a:off x="5495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E9C11BE-BA9A-03AB-A934-D1B163A52AB0}"/>
                </a:ext>
              </a:extLst>
            </p:cNvPr>
            <p:cNvSpPr/>
            <p:nvPr/>
          </p:nvSpPr>
          <p:spPr>
            <a:xfrm>
              <a:off x="5711924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EA1BF6-DFA0-461C-872A-C33835621830}"/>
                </a:ext>
              </a:extLst>
            </p:cNvPr>
            <p:cNvSpPr/>
            <p:nvPr/>
          </p:nvSpPr>
          <p:spPr>
            <a:xfrm>
              <a:off x="5916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DA934B-7B53-D5E1-A88A-13D95BDBB25B}"/>
                </a:ext>
              </a:extLst>
            </p:cNvPr>
            <p:cNvSpPr/>
            <p:nvPr/>
          </p:nvSpPr>
          <p:spPr>
            <a:xfrm>
              <a:off x="6132330" y="1560834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125806E-ACD9-5D8F-FB77-4658DC06611B}"/>
              </a:ext>
            </a:extLst>
          </p:cNvPr>
          <p:cNvSpPr txBox="1"/>
          <p:nvPr/>
        </p:nvSpPr>
        <p:spPr>
          <a:xfrm>
            <a:off x="7201624" y="4682274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 x 4</a:t>
            </a:r>
          </a:p>
          <a:p>
            <a:r>
              <a:rPr lang="en-GB" dirty="0"/>
              <a:t>1.5 mm step in x &amp; y</a:t>
            </a:r>
          </a:p>
          <a:p>
            <a:r>
              <a:rPr lang="en-GB" dirty="0"/>
              <a:t>~0.563 cm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E5E7A1F-5F07-6AAE-576A-0D2714346B87}"/>
              </a:ext>
            </a:extLst>
          </p:cNvPr>
          <p:cNvSpPr/>
          <p:nvPr/>
        </p:nvSpPr>
        <p:spPr>
          <a:xfrm>
            <a:off x="9906023" y="5042574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E9175E8-5A85-6192-014B-688528B05251}"/>
              </a:ext>
            </a:extLst>
          </p:cNvPr>
          <p:cNvSpPr/>
          <p:nvPr/>
        </p:nvSpPr>
        <p:spPr>
          <a:xfrm>
            <a:off x="10131548" y="5042574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EC03CE-C852-6B74-4298-D30803FAF0A3}"/>
              </a:ext>
            </a:extLst>
          </p:cNvPr>
          <p:cNvSpPr/>
          <p:nvPr/>
        </p:nvSpPr>
        <p:spPr>
          <a:xfrm>
            <a:off x="10335954" y="5042574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F23F12-1B74-ED89-21C2-ED1EF81859C8}"/>
              </a:ext>
            </a:extLst>
          </p:cNvPr>
          <p:cNvSpPr/>
          <p:nvPr/>
        </p:nvSpPr>
        <p:spPr>
          <a:xfrm>
            <a:off x="10551954" y="5042574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182799-6271-095D-B5F3-259D1D6F522B}"/>
              </a:ext>
            </a:extLst>
          </p:cNvPr>
          <p:cNvSpPr/>
          <p:nvPr/>
        </p:nvSpPr>
        <p:spPr>
          <a:xfrm>
            <a:off x="10770527" y="5042574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E3DE8A-3E8A-A61D-CE91-F2F98ECD6A68}"/>
              </a:ext>
            </a:extLst>
          </p:cNvPr>
          <p:cNvGrpSpPr/>
          <p:nvPr/>
        </p:nvGrpSpPr>
        <p:grpSpPr>
          <a:xfrm>
            <a:off x="9906023" y="5246704"/>
            <a:ext cx="1296504" cy="432000"/>
            <a:chOff x="5507330" y="3531130"/>
            <a:chExt cx="1296504" cy="432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764D7D3-C126-16E8-CC2E-6BB09ED2F927}"/>
                </a:ext>
              </a:extLst>
            </p:cNvPr>
            <p:cNvSpPr/>
            <p:nvPr/>
          </p:nvSpPr>
          <p:spPr>
            <a:xfrm>
              <a:off x="5507330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4C5E7E-F21A-B552-C748-81657892A2D5}"/>
                </a:ext>
              </a:extLst>
            </p:cNvPr>
            <p:cNvSpPr/>
            <p:nvPr/>
          </p:nvSpPr>
          <p:spPr>
            <a:xfrm>
              <a:off x="5732855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877A00-DB87-CD2A-331E-006E8A6D0F0C}"/>
                </a:ext>
              </a:extLst>
            </p:cNvPr>
            <p:cNvSpPr/>
            <p:nvPr/>
          </p:nvSpPr>
          <p:spPr>
            <a:xfrm>
              <a:off x="5937261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25DD08C-C1B1-DF39-FDBA-D5B40ED0B4BB}"/>
                </a:ext>
              </a:extLst>
            </p:cNvPr>
            <p:cNvSpPr/>
            <p:nvPr/>
          </p:nvSpPr>
          <p:spPr>
            <a:xfrm>
              <a:off x="6153261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7501F4C-0BB3-C4B7-1520-4CDF1E5DADFE}"/>
                </a:ext>
              </a:extLst>
            </p:cNvPr>
            <p:cNvSpPr/>
            <p:nvPr/>
          </p:nvSpPr>
          <p:spPr>
            <a:xfrm>
              <a:off x="6371834" y="3531130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C74764E-0F79-D182-383B-A4A08AAE8BD6}"/>
              </a:ext>
            </a:extLst>
          </p:cNvPr>
          <p:cNvSpPr txBox="1"/>
          <p:nvPr/>
        </p:nvSpPr>
        <p:spPr>
          <a:xfrm>
            <a:off x="9630463" y="5678704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 x 2</a:t>
            </a:r>
          </a:p>
          <a:p>
            <a:r>
              <a:rPr lang="en-GB" dirty="0"/>
              <a:t>1.5 mm step in x &amp; y</a:t>
            </a:r>
          </a:p>
          <a:p>
            <a:r>
              <a:rPr lang="en-GB" dirty="0"/>
              <a:t>~0.405 cm</a:t>
            </a:r>
            <a:r>
              <a:rPr lang="en-GB" baseline="30000" dirty="0"/>
              <a:t>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79BA8CA-9FE2-58AC-D050-439219EB9062}"/>
              </a:ext>
            </a:extLst>
          </p:cNvPr>
          <p:cNvSpPr/>
          <p:nvPr/>
        </p:nvSpPr>
        <p:spPr>
          <a:xfrm>
            <a:off x="7156680" y="4636559"/>
            <a:ext cx="2260531" cy="2076201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19C8215-9DDE-3341-48B4-F0E3107D9A59}"/>
              </a:ext>
            </a:extLst>
          </p:cNvPr>
          <p:cNvSpPr/>
          <p:nvPr/>
        </p:nvSpPr>
        <p:spPr>
          <a:xfrm>
            <a:off x="9573726" y="4636558"/>
            <a:ext cx="2260531" cy="2076201"/>
          </a:xfrm>
          <a:prstGeom prst="roundRect">
            <a:avLst>
              <a:gd name="adj" fmla="val 9604"/>
            </a:avLst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7423429-8767-97A4-A309-1981B1B16D2E}"/>
              </a:ext>
            </a:extLst>
          </p:cNvPr>
          <p:cNvSpPr/>
          <p:nvPr/>
        </p:nvSpPr>
        <p:spPr>
          <a:xfrm>
            <a:off x="2425640" y="1259457"/>
            <a:ext cx="3224662" cy="1969332"/>
          </a:xfrm>
          <a:prstGeom prst="roundRect">
            <a:avLst>
              <a:gd name="adj" fmla="val 9604"/>
            </a:avLst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8EE120F-CF4E-0C8A-F1DB-667BF4CAFF27}"/>
              </a:ext>
            </a:extLst>
          </p:cNvPr>
          <p:cNvSpPr/>
          <p:nvPr/>
        </p:nvSpPr>
        <p:spPr>
          <a:xfrm>
            <a:off x="920466" y="1449237"/>
            <a:ext cx="1074312" cy="1682147"/>
          </a:xfrm>
          <a:prstGeom prst="roundRect">
            <a:avLst>
              <a:gd name="adj" fmla="val 9604"/>
            </a:avLst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67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805E11-9204-791D-70A3-DE0C9F28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AMU4/AMU5 for RGA5 and RGA7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AF4F-B235-EE3E-C0B9-F80029F0E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14EF6-75E5-D141-DD5C-30FD7D37D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9" y="868212"/>
            <a:ext cx="5968501" cy="2883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D0FE6C-D7F6-6A70-F3CB-87569A8F2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81" y="3549508"/>
            <a:ext cx="7486537" cy="2993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A632C3-E557-8287-23FB-D42D33883414}"/>
              </a:ext>
            </a:extLst>
          </p:cNvPr>
          <p:cNvSpPr txBox="1"/>
          <p:nvPr/>
        </p:nvSpPr>
        <p:spPr>
          <a:xfrm>
            <a:off x="6521570" y="1009291"/>
            <a:ext cx="289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RGA7: AMU4 &gt; x10 AMU5</a:t>
            </a:r>
          </a:p>
          <a:p>
            <a:r>
              <a:rPr lang="en-GB" dirty="0"/>
              <a:t>RGA5: AMU4 ~ x2 AMU5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31D23-ABDA-2719-5649-C3205CAC8AEE}"/>
              </a:ext>
            </a:extLst>
          </p:cNvPr>
          <p:cNvSpPr txBox="1"/>
          <p:nvPr/>
        </p:nvSpPr>
        <p:spPr>
          <a:xfrm>
            <a:off x="6398479" y="1956233"/>
            <a:ext cx="4643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Why the difference between RGA5 &amp; RGA7</a:t>
            </a:r>
          </a:p>
          <a:p>
            <a:r>
              <a:rPr lang="en-GB" dirty="0">
                <a:sym typeface="Symbol" panose="05050102010706020507" pitchFamily="18" charset="2"/>
              </a:rPr>
              <a:t> Issues with RGA5 data?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37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026821-E133-EB1B-697C-A0270B21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T/(HDT) % for RGA5 and RGA7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4E3D9-F92A-AD50-000B-523E10988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8BC80-DECD-26EA-E3E4-D1CDDD95E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66" y="972000"/>
            <a:ext cx="5754153" cy="2785974"/>
          </a:xfrm>
          <a:prstGeom prst="rect">
            <a:avLst/>
          </a:prstGeom>
        </p:spPr>
      </p:pic>
      <p:pic>
        <p:nvPicPr>
          <p:cNvPr id="6" name="Picture 45">
            <a:extLst>
              <a:ext uri="{FF2B5EF4-FFF2-40B4-BE49-F238E27FC236}">
                <a16:creationId xmlns:a16="http://schemas.microsoft.com/office/drawing/2014/main" id="{9752BA90-C120-B94E-4639-434F718EB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66731" y="3084780"/>
            <a:ext cx="7124400" cy="3133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A2F0D-0152-6F39-D2B4-8EAE01641433}"/>
              </a:ext>
            </a:extLst>
          </p:cNvPr>
          <p:cNvSpPr txBox="1"/>
          <p:nvPr/>
        </p:nvSpPr>
        <p:spPr>
          <a:xfrm>
            <a:off x="6400800" y="1452880"/>
            <a:ext cx="4643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Why the difference between RGA5 &amp; RGA7</a:t>
            </a:r>
          </a:p>
          <a:p>
            <a:r>
              <a:rPr lang="en-GB" dirty="0">
                <a:sym typeface="Symbol" panose="05050102010706020507" pitchFamily="18" charset="2"/>
              </a:rPr>
              <a:t> Issues with RGA5 data?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2063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4D7DE5F8-5B50-D54B-A56E-8D9716E41ED6}" vid="{59BD276D-3269-554A-BC34-F8363FA7ED9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ributorName xmlns="b6d48911-a5cf-41e2-b0dc-a60c4bfc1738" xsi:nil="true"/>
    <Documenttype xmlns="b6d48911-a5cf-41e2-b0dc-a60c4bfc1738" xsi:nil="true"/>
    <Documentstage xmlns="b6d48911-a5cf-41e2-b0dc-a60c4bfc1738" xsi:nil="true"/>
    <TaxCatchAll xmlns="dcfcfc48-1a2d-42a7-b271-c69307805be1" xsi:nil="true"/>
    <lcf76f155ced4ddcb4097134ff3c332f xmlns="b6d48911-a5cf-41e2-b0dc-a60c4bfc1738">
      <Terms xmlns="http://schemas.microsoft.com/office/infopath/2007/PartnerControls"/>
    </lcf76f155ced4ddcb4097134ff3c332f>
    <Conference_x002f_Meeting_x0020_title xmlns="b6d48911-a5cf-41e2-b0dc-a60c4bfc173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1B9B0858B0B249AE314A6D0951C473" ma:contentTypeVersion="23" ma:contentTypeDescription="Create a new document." ma:contentTypeScope="" ma:versionID="f29e0c0d323d460404234b8100c710ba">
  <xsd:schema xmlns:xsd="http://www.w3.org/2001/XMLSchema" xmlns:xs="http://www.w3.org/2001/XMLSchema" xmlns:p="http://schemas.microsoft.com/office/2006/metadata/properties" xmlns:ns2="b6d48911-a5cf-41e2-b0dc-a60c4bfc1738" xmlns:ns3="951c5237-a82c-4d86-8e22-458cb0d3ab1c" xmlns:ns4="dcfcfc48-1a2d-42a7-b271-c69307805be1" targetNamespace="http://schemas.microsoft.com/office/2006/metadata/properties" ma:root="true" ma:fieldsID="e7e5cb8b32a0b87d8311866d0a8178c1" ns2:_="" ns3:_="" ns4:_="">
    <xsd:import namespace="b6d48911-a5cf-41e2-b0dc-a60c4bfc1738"/>
    <xsd:import namespace="951c5237-a82c-4d86-8e22-458cb0d3ab1c"/>
    <xsd:import namespace="dcfcfc48-1a2d-42a7-b271-c69307805be1"/>
    <xsd:element name="properties">
      <xsd:complexType>
        <xsd:sequence>
          <xsd:element name="documentManagement">
            <xsd:complexType>
              <xsd:all>
                <xsd:element ref="ns2:ContributorName" minOccurs="0"/>
                <xsd:element ref="ns2:Documenttype" minOccurs="0"/>
                <xsd:element ref="ns2:MediaServiceMetadata" minOccurs="0"/>
                <xsd:element ref="ns2:MediaServiceFastMetadata" minOccurs="0"/>
                <xsd:element ref="ns2:Conference_x002f_Meeting_x0020_title" minOccurs="0"/>
                <xsd:element ref="ns2:MediaServiceAutoKeyPoints" minOccurs="0"/>
                <xsd:element ref="ns2:MediaServiceKeyPoints" minOccurs="0"/>
                <xsd:element ref="ns2:Documentstage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48911-a5cf-41e2-b0dc-a60c4bfc1738" elementFormDefault="qualified">
    <xsd:import namespace="http://schemas.microsoft.com/office/2006/documentManagement/types"/>
    <xsd:import namespace="http://schemas.microsoft.com/office/infopath/2007/PartnerControls"/>
    <xsd:element name="ContributorName" ma:index="2" nillable="true" ma:displayName="Contributor Name" ma:description="Name of person presenting data" ma:format="RadioButtons" ma:internalName="ContributorName">
      <xsd:simpleType>
        <xsd:union memberTypes="dms:Text">
          <xsd:simpleType>
            <xsd:restriction base="dms:Choice">
              <xsd:enumeration value="Paul Coad"/>
              <xsd:enumeration value="Ionut Jepu"/>
              <xsd:enumeration value="Guy Matthews"/>
              <xsd:enumeration value="Beth Thomas"/>
              <xsd:enumeration value="Anna Widdowson"/>
              <xsd:enumeration value="Eugene Zayachuk"/>
            </xsd:restriction>
          </xsd:simpleType>
        </xsd:union>
      </xsd:simpleType>
    </xsd:element>
    <xsd:element name="Documenttype" ma:index="3" nillable="true" ma:displayName="Document type" ma:description="Abstract, Oral, Recorded oral, Poster, Manuscript, Data, Figure, etc." ma:format="RadioButtons" ma:internalName="Documenttype">
      <xsd:simpleType>
        <xsd:restriction base="dms:Choice">
          <xsd:enumeration value="Abstract"/>
          <xsd:enumeration value="Oral/presentation"/>
          <xsd:enumeration value="Oral - Recorded"/>
          <xsd:enumeration value="Manuscript"/>
          <xsd:enumeration value="Data"/>
          <xsd:enumeration value="Figure"/>
          <xsd:enumeration value="Poster"/>
          <xsd:enumeration value="Manuscript template"/>
          <xsd:enumeration value="Oral template"/>
          <xsd:enumeration value="Poster template"/>
          <xsd:enumeration value="Report"/>
          <xsd:enumeration value="Abstract template"/>
          <xsd:enumeration value="Photograph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Conference_x002f_Meeting_x0020_title" ma:index="12" nillable="true" ma:displayName="Conference" ma:description="Add year and conference name" ma:format="Dropdown" ma:internalName="Conference_x002f_Meeting_x0020_title">
      <xsd:simpleType>
        <xsd:union memberTypes="dms:Text">
          <xsd:simpleType>
            <xsd:restriction base="dms:Choice">
              <xsd:enumeration value="2023 PFMC-19"/>
              <xsd:enumeration value="2022 SOFT-32"/>
              <xsd:enumeration value="2022 ICARSD-1"/>
              <xsd:enumeration value="2022 PSI-25"/>
              <xsd:enumeration value="2024 HWS-17"/>
              <xsd:enumeration value="2024 PSI-26"/>
              <xsd:enumeration value="FMI_Biweekly"/>
            </xsd:restriction>
          </xsd:simpleType>
        </xsd:un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stage" ma:index="15" nillable="true" ma:displayName="Document stage" ma:description="Template, Draft, pinboard, submitted, final, published" ma:format="Dropdown" ma:internalName="Documentstage">
      <xsd:simpleType>
        <xsd:union memberTypes="dms:Text">
          <xsd:simpleType>
            <xsd:restriction base="dms:Choice">
              <xsd:enumeration value="Draft"/>
              <xsd:enumeration value="Pinboard"/>
              <xsd:enumeration value="Submitted"/>
              <xsd:enumeration value="Final"/>
              <xsd:enumeration value="Published"/>
              <xsd:enumeration value="Template"/>
              <xsd:enumeration value="Choice 7"/>
            </xsd:restriction>
          </xsd:simpleType>
        </xsd:un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bc746d9-cbf8-4ec5-9bf9-1cafe5c903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c5237-a82c-4d86-8e22-458cb0d3ab1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cfc48-1a2d-42a7-b271-c69307805be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d3b89150-5514-4776-9b93-441d48c54b8c}" ma:internalName="TaxCatchAll" ma:showField="CatchAllData" ma:web="951c5237-a82c-4d86-8e22-458cb0d3ab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8744BC-34A7-4FBD-9CD4-BD09FA3B6508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dcfcfc48-1a2d-42a7-b271-c69307805be1"/>
    <ds:schemaRef ds:uri="http://schemas.openxmlformats.org/package/2006/metadata/core-properties"/>
    <ds:schemaRef ds:uri="951c5237-a82c-4d86-8e22-458cb0d3ab1c"/>
    <ds:schemaRef ds:uri="b6d48911-a5cf-41e2-b0dc-a60c4bfc1738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5C0A655-03FE-4F1B-AB79-C66D297A0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48911-a5cf-41e2-b0dc-a60c4bfc1738"/>
    <ds:schemaRef ds:uri="951c5237-a82c-4d86-8e22-458cb0d3ab1c"/>
    <ds:schemaRef ds:uri="dcfcfc48-1a2d-42a7-b271-c69307805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BC14C7-554E-4436-9C78-EDD8A077B7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487</Words>
  <Application>Microsoft Office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Symbol</vt:lpstr>
      <vt:lpstr>1_Office Theme</vt:lpstr>
      <vt:lpstr>LID-QMS areal fuel retention at end of JET operations 19 &amp; 20 December 2023</vt:lpstr>
      <vt:lpstr>Assumptions</vt:lpstr>
      <vt:lpstr>HFGC LH14W</vt:lpstr>
      <vt:lpstr>HFGC LH14W Poloidal</vt:lpstr>
      <vt:lpstr>HFGC LH14W Poloidal </vt:lpstr>
      <vt:lpstr>HFGC LH14W Toroidal</vt:lpstr>
      <vt:lpstr>HFGC LH14W Toroidal</vt:lpstr>
      <vt:lpstr>AMU4/AMU5 for RGA5 and RGA7</vt:lpstr>
      <vt:lpstr>T/(HDT) % for RGA5 and RGA7</vt:lpstr>
      <vt:lpstr>14IWG1B</vt:lpstr>
      <vt:lpstr>14IWG1B Poloidal</vt:lpstr>
      <vt:lpstr>14IWG1B Poloidal</vt:lpstr>
      <vt:lpstr>14IWG1A</vt:lpstr>
      <vt:lpstr>14IWG1A Poloidal</vt:lpstr>
      <vt:lpstr>14IWG1A Poloidal</vt:lpstr>
      <vt:lpstr>14IWG1A Toroidal</vt:lpstr>
      <vt:lpstr>14IWG1A Toroidal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Widdowson, Anna M</dc:creator>
  <cp:lastModifiedBy>Widdowson, Anna M</cp:lastModifiedBy>
  <cp:revision>6</cp:revision>
  <dcterms:created xsi:type="dcterms:W3CDTF">2025-12-01T14:34:29Z</dcterms:created>
  <dcterms:modified xsi:type="dcterms:W3CDTF">2025-12-09T09:21:03Z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0x010100BA1B9B0858B0B249AE314A6D0951C473</vt:lpwstr>
  </property>
  <property fmtid="{D5CDD505-2E9C-101B-9397-08002B2CF9AE}" pid="3" name="MSIP_Label_22759de7-3255-46b5-8dfe-736652f9c6c1_Enabled">
    <vt:lpwstr>true</vt:lpwstr>
  </property>
  <property fmtid="{D5CDD505-2E9C-101B-9397-08002B2CF9AE}" pid="4" name="MSIP_Label_22759de7-3255-46b5-8dfe-736652f9c6c1_SetDate">
    <vt:lpwstr>2025-12-01T14:34:34Z</vt:lpwstr>
  </property>
  <property fmtid="{D5CDD505-2E9C-101B-9397-08002B2CF9AE}" pid="5" name="MSIP_Label_22759de7-3255-46b5-8dfe-736652f9c6c1_Method">
    <vt:lpwstr>Standard</vt:lpwstr>
  </property>
  <property fmtid="{D5CDD505-2E9C-101B-9397-08002B2CF9AE}" pid="6" name="MSIP_Label_22759de7-3255-46b5-8dfe-736652f9c6c1_Name">
    <vt:lpwstr>22759de7-3255-46b5-8dfe-736652f9c6c1</vt:lpwstr>
  </property>
  <property fmtid="{D5CDD505-2E9C-101B-9397-08002B2CF9AE}" pid="7" name="MSIP_Label_22759de7-3255-46b5-8dfe-736652f9c6c1_SiteId">
    <vt:lpwstr>c6ac664b-ae27-4d5d-b4e6-bb5717196fc7</vt:lpwstr>
  </property>
  <property fmtid="{D5CDD505-2E9C-101B-9397-08002B2CF9AE}" pid="8" name="MSIP_Label_22759de7-3255-46b5-8dfe-736652f9c6c1_ActionId">
    <vt:lpwstr>c4e4a68c-9994-4e3c-b55d-ebe463ec4eae</vt:lpwstr>
  </property>
  <property fmtid="{D5CDD505-2E9C-101B-9397-08002B2CF9AE}" pid="9" name="MSIP_Label_22759de7-3255-46b5-8dfe-736652f9c6c1_ContentBits">
    <vt:lpwstr>0</vt:lpwstr>
  </property>
  <property fmtid="{D5CDD505-2E9C-101B-9397-08002B2CF9AE}" pid="10" name="MSIP_Label_22759de7-3255-46b5-8dfe-736652f9c6c1_Tag">
    <vt:lpwstr>10, 3, 0, 2</vt:lpwstr>
  </property>
  <property fmtid="{D5CDD505-2E9C-101B-9397-08002B2CF9AE}" pid="11" name="MediaServiceImageTags">
    <vt:lpwstr/>
  </property>
</Properties>
</file>