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84" r:id="rId2"/>
    <p:sldId id="279" r:id="rId3"/>
    <p:sldId id="260" r:id="rId4"/>
    <p:sldId id="280" r:id="rId5"/>
    <p:sldId id="282" r:id="rId6"/>
    <p:sldId id="278" r:id="rId7"/>
    <p:sldId id="286" r:id="rId8"/>
    <p:sldId id="285" r:id="rId9"/>
    <p:sldId id="287" r:id="rId10"/>
    <p:sldId id="283" r:id="rId11"/>
    <p:sldId id="276" r:id="rId12"/>
    <p:sldId id="277" r:id="rId13"/>
    <p:sldId id="262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exend" panose="020B0604020202020204" charset="0"/>
      <p:regular r:id="rId20"/>
      <p:bold r:id="rId21"/>
    </p:embeddedFont>
    <p:embeddedFont>
      <p:font typeface="Noto Sans Symbols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44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gVHgwom0aWDjxLyXkF7qr25qWK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761DC1-4616-4101-AC47-35C62CA75EB6}">
  <a:tblStyle styleId="{52761DC1-4616-4101-AC47-35C62CA75E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132" y="174"/>
      </p:cViewPr>
      <p:guideLst>
        <p:guide orient="horz" pos="1620"/>
        <p:guide pos="2880"/>
        <p:guide orient="horz" pos="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91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d2860cdc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36d2860cdc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3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6d2860cdc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36d2860cdc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3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9162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c2ac0d02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c2ac0d02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85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15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Also our ambitions is to involve community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Lars-Göran Vanhainen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Credit: Ashton Reimer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E5CA5-D00C-4538-A24D-227483E59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27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14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99050" rIns="99050" bIns="990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+ recomended member from NASA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99fde923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2e99fde923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7"/>
          <p:cNvSpPr txBox="1">
            <a:spLocks noGrp="1"/>
          </p:cNvSpPr>
          <p:nvPr>
            <p:ph type="title"/>
          </p:nvPr>
        </p:nvSpPr>
        <p:spPr>
          <a:xfrm>
            <a:off x="270000" y="533143"/>
            <a:ext cx="86040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body" idx="1"/>
          </p:nvPr>
        </p:nvSpPr>
        <p:spPr>
          <a:xfrm>
            <a:off x="269999" y="925830"/>
            <a:ext cx="8604000" cy="3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sldNum" idx="12"/>
          </p:nvPr>
        </p:nvSpPr>
        <p:spPr>
          <a:xfrm>
            <a:off x="8276660" y="4969974"/>
            <a:ext cx="1815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57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link.springer.com/article/10.1007/s10686-021-09797-7" TargetMode="External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hyperlink" Target="https://www.frontiersin.org/journals/astronomy-and-space-sciences/articles/10.3389/fspas.2021.651070/full" TargetMode="Externa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lessandro.retino@lpp.polytechnique.fr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.jpg"/><Relationship Id="rId4" Type="http://schemas.openxmlformats.org/officeDocument/2006/relationships/hyperlink" Target="mailto:maria.marcucci@inaf.i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tmp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mp"/><Relationship Id="rId5" Type="http://schemas.openxmlformats.org/officeDocument/2006/relationships/image" Target="../media/image1.jpg"/><Relationship Id="rId4" Type="http://schemas.openxmlformats.org/officeDocument/2006/relationships/image" Target="../media/image6.tmp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tmp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</a:t>
            </a:fld>
            <a:endParaRPr lang="it-IT"/>
          </a:p>
        </p:txBody>
      </p:sp>
      <p:pic>
        <p:nvPicPr>
          <p:cNvPr id="3" name="Google Shape;211;g36c51e4df39_0_3" descr="A logo of a telescope&#10;&#10;AI-generated content may be incorrect." title="PMO_logo_reformed_mission.jpg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7382" y="1008681"/>
            <a:ext cx="3078480" cy="292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A picture containing text, food, beverage&#10;&#10;Description automatically generated">
            <a:extLst>
              <a:ext uri="{FF2B5EF4-FFF2-40B4-BE49-F238E27FC236}">
                <a16:creationId xmlns:a16="http://schemas.microsoft.com/office/drawing/2014/main" id="{25287945-092F-A6AE-4758-FC326DD32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18" y="1123913"/>
            <a:ext cx="2710413" cy="271041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4216093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Maria Federica Marcucci on behalf of Plasma Observatory and HENON teams</a:t>
            </a:r>
            <a:endParaRPr lang="en-GB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65973" y="4835723"/>
            <a:ext cx="9431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1° Conferenza Italiana sui </a:t>
            </a:r>
            <a:r>
              <a:rPr lang="it-IT" dirty="0" smtClean="0"/>
              <a:t>Plasmi 03-06 febbraio 2026 – ENEA Centro Ricerche Frascati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34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768634" y="1959429"/>
            <a:ext cx="104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RESERVE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85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3"/>
          <p:cNvSpPr txBox="1"/>
          <p:nvPr/>
        </p:nvSpPr>
        <p:spPr>
          <a:xfrm>
            <a:off x="57300" y="481150"/>
            <a:ext cx="9029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3"/>
          <p:cNvSpPr txBox="1"/>
          <p:nvPr/>
        </p:nvSpPr>
        <p:spPr>
          <a:xfrm>
            <a:off x="0" y="-10015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Summary of SSCs measurement capabilities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13"/>
          <p:cNvPicPr preferRelativeResize="0"/>
          <p:nvPr/>
        </p:nvPicPr>
        <p:blipFill rotWithShape="1">
          <a:blip r:embed="rId3">
            <a:alphaModFix/>
          </a:blip>
          <a:srcRect l="1135" t="5079" r="1492" b="3780"/>
          <a:stretch/>
        </p:blipFill>
        <p:spPr>
          <a:xfrm>
            <a:off x="970404" y="400783"/>
            <a:ext cx="7219035" cy="4716026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3"/>
          <p:cNvSpPr txBox="1"/>
          <p:nvPr/>
        </p:nvSpPr>
        <p:spPr>
          <a:xfrm rot="5400000">
            <a:off x="7836350" y="2470725"/>
            <a:ext cx="1820400" cy="43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See talks by PIs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4"/>
          <p:cNvSpPr txBox="1"/>
          <p:nvPr/>
        </p:nvSpPr>
        <p:spPr>
          <a:xfrm>
            <a:off x="114600" y="677223"/>
            <a:ext cx="9029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4"/>
          <p:cNvSpPr txBox="1"/>
          <p:nvPr/>
        </p:nvSpPr>
        <p:spPr>
          <a:xfrm>
            <a:off x="0" y="-74707"/>
            <a:ext cx="9144000" cy="70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3200" b="1" i="0" u="none" strike="noStrike" cap="none">
                <a:solidFill>
                  <a:srgbClr val="042A3D"/>
                </a:solidFill>
                <a:latin typeface="Calibri"/>
                <a:ea typeface="Calibri"/>
                <a:cs typeface="Calibri"/>
                <a:sym typeface="Calibri"/>
              </a:rPr>
              <a:t>PO Scientific Organization</a:t>
            </a:r>
            <a:endParaRPr/>
          </a:p>
        </p:txBody>
      </p:sp>
      <p:sp>
        <p:nvSpPr>
          <p:cNvPr id="453" name="Google Shape;453;p14"/>
          <p:cNvSpPr txBox="1"/>
          <p:nvPr/>
        </p:nvSpPr>
        <p:spPr>
          <a:xfrm>
            <a:off x="162951" y="514590"/>
            <a:ext cx="4214812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 Study Team (SST)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represents the community scientific interests during Phase A Study and produces the Assessment Study Report (“Yellow Book”)</a:t>
            </a:r>
            <a:endParaRPr/>
          </a:p>
        </p:txBody>
      </p:sp>
      <p:sp>
        <p:nvSpPr>
          <p:cNvPr id="454" name="Google Shape;454;p14"/>
          <p:cNvSpPr txBox="1"/>
          <p:nvPr/>
        </p:nvSpPr>
        <p:spPr>
          <a:xfrm>
            <a:off x="4452250" y="760815"/>
            <a:ext cx="47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Cross-Discipline Working Group (CDWG)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gives fundamental support to SST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14" descr="Ritaglio schermata"/>
          <p:cNvPicPr preferRelativeResize="0"/>
          <p:nvPr/>
        </p:nvPicPr>
        <p:blipFill rotWithShape="1">
          <a:blip r:embed="rId3">
            <a:alphaModFix/>
          </a:blip>
          <a:srcRect b="4624"/>
          <a:stretch/>
        </p:blipFill>
        <p:spPr>
          <a:xfrm>
            <a:off x="4732137" y="1887684"/>
            <a:ext cx="4052862" cy="285349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56" name="Google Shape;456;p14" descr="Ritaglio schermata"/>
          <p:cNvPicPr preferRelativeResize="0"/>
          <p:nvPr/>
        </p:nvPicPr>
        <p:blipFill rotWithShape="1">
          <a:blip r:embed="rId4">
            <a:alphaModFix/>
          </a:blip>
          <a:srcRect t="1" b="2087"/>
          <a:stretch/>
        </p:blipFill>
        <p:spPr>
          <a:xfrm>
            <a:off x="212375" y="2066663"/>
            <a:ext cx="4165388" cy="26101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57" name="Google Shape;457;p14"/>
          <p:cNvSpPr txBox="1"/>
          <p:nvPr/>
        </p:nvSpPr>
        <p:spPr>
          <a:xfrm>
            <a:off x="7021638" y="61625"/>
            <a:ext cx="2099400" cy="43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See talk by M. Taylor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99fde9235_1_0"/>
          <p:cNvSpPr txBox="1"/>
          <p:nvPr/>
        </p:nvSpPr>
        <p:spPr>
          <a:xfrm>
            <a:off x="-971" y="-52754"/>
            <a:ext cx="9147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Multi-scale constellations: strong p</a:t>
            </a:r>
            <a:r>
              <a:rPr lang="en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rogrammatic international framework towards a new era of magnetospheric physics in mid/late 2030s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e99fde9235_1_0"/>
          <p:cNvSpPr txBox="1"/>
          <p:nvPr/>
        </p:nvSpPr>
        <p:spPr>
          <a:xfrm>
            <a:off x="4938873" y="1477327"/>
            <a:ext cx="4043761" cy="1036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also: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Retinò et al., </a:t>
            </a:r>
            <a:r>
              <a:rPr lang="en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Particle energization in space plasmas: towards a multi-point, multi-scale plasma observatory</a:t>
            </a: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Exp. Astr., 2021 (ESA Voyage 2050 White Paper)</a:t>
            </a:r>
            <a:endParaRPr sz="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Verscharen, …, A. Retinò, et al., </a:t>
            </a:r>
            <a:r>
              <a:rPr lang="en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The Plasma Universe:ACoherent Science Theme for Voyage 2050</a:t>
            </a: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Front. Astron. Space Sci., 2021</a:t>
            </a:r>
            <a:endParaRPr sz="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g2e99fde9235_1_0"/>
          <p:cNvPicPr preferRelativeResize="0"/>
          <p:nvPr/>
        </p:nvPicPr>
        <p:blipFill rotWithShape="1">
          <a:blip r:embed="rId5">
            <a:alphaModFix/>
          </a:blip>
          <a:srcRect t="8385" r="67070" b="15585"/>
          <a:stretch/>
        </p:blipFill>
        <p:spPr>
          <a:xfrm>
            <a:off x="3654410" y="704170"/>
            <a:ext cx="1179878" cy="173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2e99fde9235_1_0"/>
          <p:cNvPicPr preferRelativeResize="0"/>
          <p:nvPr/>
        </p:nvPicPr>
        <p:blipFill rotWithShape="1">
          <a:blip r:embed="rId5">
            <a:alphaModFix/>
          </a:blip>
          <a:srcRect l="36261" b="63620"/>
          <a:stretch/>
        </p:blipFill>
        <p:spPr>
          <a:xfrm>
            <a:off x="4938873" y="706138"/>
            <a:ext cx="3694642" cy="104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2e99fde9235_1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8688" y="2821862"/>
            <a:ext cx="1304059" cy="155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e99fde9235_1_0"/>
          <p:cNvSpPr txBox="1"/>
          <p:nvPr/>
        </p:nvSpPr>
        <p:spPr>
          <a:xfrm>
            <a:off x="2736188" y="2605185"/>
            <a:ext cx="2637025" cy="1795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Plasma Observatory explicitly mentioned in Helio Decadal Survey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Possible synergy with Links magnetospheric constellation (24x spacecraft focused on mesoscales -&gt; PMO scales)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NASA budget cuts ???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2e99fde9235_1_0" descr="A logo with white text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3465" y="803160"/>
            <a:ext cx="1119243" cy="6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e99fde9235_1_0" descr="A cover of a book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70152" y="675150"/>
            <a:ext cx="760474" cy="115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24" name="Google Shape;224;g2e99fde9235_1_0" descr="File:NASA logo.svg - Wikipedi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560" y="2975177"/>
            <a:ext cx="1242687" cy="105876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2e99fde9235_1_0"/>
          <p:cNvSpPr txBox="1"/>
          <p:nvPr/>
        </p:nvSpPr>
        <p:spPr>
          <a:xfrm>
            <a:off x="259102" y="1839164"/>
            <a:ext cx="350107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...it is now vital to move on from Cluster, which has four satellites operating in company at relatively large distances, to simultaneous observations at a much larger number of points…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2e99fde9235_1_0"/>
          <p:cNvSpPr txBox="1"/>
          <p:nvPr/>
        </p:nvSpPr>
        <p:spPr>
          <a:xfrm>
            <a:off x="5298078" y="3293796"/>
            <a:ext cx="1957113" cy="108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Cross-scale coupling in key regions of the Earth’s magnetosphere focusing on kinetic scales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2e99fde9235_1_0"/>
          <p:cNvPicPr preferRelativeResize="0"/>
          <p:nvPr/>
        </p:nvPicPr>
        <p:blipFill rotWithShape="1">
          <a:blip r:embed="rId10">
            <a:alphaModFix/>
          </a:blip>
          <a:srcRect l="59437" t="7635" r="4777" b="16149"/>
          <a:stretch/>
        </p:blipFill>
        <p:spPr>
          <a:xfrm>
            <a:off x="7232163" y="2486703"/>
            <a:ext cx="1694579" cy="147544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e99fde9235_1_0"/>
          <p:cNvSpPr txBox="1"/>
          <p:nvPr/>
        </p:nvSpPr>
        <p:spPr>
          <a:xfrm>
            <a:off x="7253923" y="3959465"/>
            <a:ext cx="182934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credits: Y. Saito (ISAS-JAXA)</a:t>
            </a:r>
            <a:endParaRPr/>
          </a:p>
        </p:txBody>
      </p:sp>
      <p:pic>
        <p:nvPicPr>
          <p:cNvPr id="229" name="Google Shape;229;g2e99fde9235_1_0" descr="JAXA (Japan Aerospace Exploration Agency) Official Logo&quot; Poster for Sale by  the-elements | Redbubble"/>
          <p:cNvPicPr preferRelativeResize="0"/>
          <p:nvPr/>
        </p:nvPicPr>
        <p:blipFill rotWithShape="1">
          <a:blip r:embed="rId11">
            <a:alphaModFix/>
          </a:blip>
          <a:srcRect t="27932" r="4141" b="28889"/>
          <a:stretch/>
        </p:blipFill>
        <p:spPr>
          <a:xfrm>
            <a:off x="5376094" y="2556399"/>
            <a:ext cx="1202522" cy="720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2e99fde9235_1_0"/>
          <p:cNvSpPr txBox="1"/>
          <p:nvPr/>
        </p:nvSpPr>
        <p:spPr>
          <a:xfrm>
            <a:off x="1082342" y="4449304"/>
            <a:ext cx="75511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coordination with current &amp; future ground observatories such as SuperDARN, ALIS4D, EISCAT3D, INTERMAGNET etc. to provide for the first time a multi-scale coverage of the Magnetospheric System  from kinetic to global scales 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123781" y="107160"/>
            <a:ext cx="4942115" cy="4004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rgbClr val="042A3D"/>
                </a:solidFill>
                <a:latin typeface="Calibri"/>
                <a:ea typeface="Calibri"/>
                <a:cs typeface="Calibri"/>
                <a:sym typeface="Calibri"/>
              </a:rPr>
              <a:t>Plasma </a:t>
            </a:r>
            <a:r>
              <a:rPr lang="it-IT" sz="2800" b="1" i="0" u="none" strike="noStrike" cap="none" dirty="0" smtClean="0">
                <a:solidFill>
                  <a:srgbClr val="042A3D"/>
                </a:solidFill>
                <a:latin typeface="Calibri"/>
                <a:ea typeface="Calibri"/>
                <a:cs typeface="Calibri"/>
                <a:sym typeface="Calibri"/>
              </a:rPr>
              <a:t>Observatory</a:t>
            </a:r>
          </a:p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it-IT" sz="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 </a:t>
            </a:r>
            <a:r>
              <a:rPr lang="it-IT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Theme</a:t>
            </a:r>
            <a:endParaRPr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Unveiling</a:t>
            </a:r>
            <a:r>
              <a:rPr lang="it-IT" sz="16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plasma </a:t>
            </a:r>
            <a:r>
              <a:rPr lang="it-IT" sz="160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energization</a:t>
            </a:r>
            <a:r>
              <a:rPr lang="it-IT" sz="16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160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it-IT" sz="16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</a:t>
            </a:r>
            <a:r>
              <a:rPr lang="it-IT" sz="16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</a:t>
            </a:r>
            <a:r>
              <a:rPr lang="it-IT" sz="160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</a:t>
            </a:r>
            <a:r>
              <a:rPr lang="it-IT" sz="16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-Earth plasma </a:t>
            </a:r>
            <a:r>
              <a:rPr lang="it-IT" sz="1600" i="1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endParaRPr lang="it-IT" sz="1600" i="1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it-IT" sz="16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600" i="1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multiscale</a:t>
            </a:r>
            <a:r>
              <a:rPr lang="it-IT" sz="160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-IT" sz="1600" i="1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lang="it-IT" sz="1600" i="1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" algn="just" fontAlgn="t">
              <a:spcBef>
                <a:spcPts val="400"/>
              </a:spcBef>
              <a:spcAft>
                <a:spcPts val="400"/>
              </a:spcAft>
            </a:pP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Question SQ1 -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are particles energized in space plasmas?</a:t>
            </a:r>
          </a:p>
          <a:p>
            <a:pPr marL="57150" algn="just" fontAlgn="t"/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 Question SQ2 </a:t>
            </a:r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Which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processes dominate energy transport and drive coupling between the different regions of the Earth’s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Magnetospheric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System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sz="160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ESA M7 candidate in competitive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A.</a:t>
            </a:r>
            <a:endParaRPr sz="13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M7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selection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2026</a:t>
            </a:r>
            <a:r>
              <a:rPr lang="it-IT" sz="1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t-IT" sz="13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</a:t>
            </a:r>
            <a:r>
              <a:rPr lang="it-IT" sz="1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2037.</a:t>
            </a:r>
          </a:p>
          <a:p>
            <a:pPr marL="0" marR="0" lvl="0" indent="0" algn="ctr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community: </a:t>
            </a:r>
            <a:r>
              <a:rPr lang="it-IT" sz="1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it-IT" sz="1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25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countries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(17 in Europe)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including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US, Japan and </a:t>
            </a:r>
            <a:r>
              <a:rPr lang="it-IT" sz="1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3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Payload</a:t>
            </a:r>
            <a:r>
              <a:rPr lang="it-IT" sz="1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including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10+ ESA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countries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it-IT" sz="1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</a:t>
            </a:r>
            <a:r>
              <a:rPr lang="it-IT" sz="1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contributions</a:t>
            </a:r>
            <a:endParaRPr sz="13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1966853" y="4439620"/>
            <a:ext cx="3415500" cy="70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9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Alessandro </a:t>
            </a:r>
            <a:r>
              <a:rPr lang="it-IT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Retinò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LPP (France)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05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alessandro.retino@lpp.polytechnique.fr</a:t>
            </a:r>
            <a:r>
              <a:rPr lang="it-IT" sz="10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-684779" y="4465268"/>
            <a:ext cx="3415500" cy="67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9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Maria </a:t>
            </a:r>
            <a:r>
              <a:rPr lang="it-IT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Federica Marcucci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INAF-IAPS (</a:t>
            </a:r>
            <a:r>
              <a:rPr lang="it-IT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Italy</a:t>
            </a:r>
            <a:r>
              <a:rPr lang="it-IT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05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maria.marcucci@inaf.it</a:t>
            </a: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211;g36c51e4df39_0_3" descr="A logo of a telescope&#10;&#10;AI-generated content may be incorrect." title="PMO_logo_reformed_missio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2"/>
            <a:ext cx="783771" cy="75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44" y="418730"/>
            <a:ext cx="3440472" cy="4042983"/>
          </a:xfrm>
          <a:prstGeom prst="rect">
            <a:avLst/>
          </a:prstGeom>
        </p:spPr>
      </p:pic>
      <p:sp>
        <p:nvSpPr>
          <p:cNvPr id="11" name="Google Shape;74;g28e5eed9caf_0_46"/>
          <p:cNvSpPr txBox="1"/>
          <p:nvPr/>
        </p:nvSpPr>
        <p:spPr>
          <a:xfrm>
            <a:off x="7306606" y="4300809"/>
            <a:ext cx="1429068" cy="165036"/>
          </a:xfrm>
          <a:prstGeom prst="rect">
            <a:avLst/>
          </a:prstGeom>
          <a:solidFill>
            <a:srgbClr val="00001B"/>
          </a:solidFill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Courtesy</a:t>
            </a:r>
            <a:r>
              <a:rPr lang="it-IT" sz="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M. Palmroth, Univ. Helsinki</a:t>
            </a:r>
            <a:endParaRPr sz="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78;g28e5eed9caf_0_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5289" y="4143494"/>
            <a:ext cx="12600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01788" y="25066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5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d2860cdc1_0_21"/>
          <p:cNvSpPr txBox="1"/>
          <p:nvPr/>
        </p:nvSpPr>
        <p:spPr>
          <a:xfrm>
            <a:off x="63603" y="1044131"/>
            <a:ext cx="5160397" cy="389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2400" lvl="0" algn="just">
              <a:spcAft>
                <a:spcPts val="400"/>
              </a:spcAft>
              <a:buClr>
                <a:schemeClr val="dk1"/>
              </a:buClr>
              <a:buSzPts val="1200"/>
            </a:pPr>
            <a:r>
              <a:rPr lang="en-US" sz="11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Plasma </a:t>
            </a:r>
            <a:r>
              <a:rPr lang="en-US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main state of visible cosmic </a:t>
            </a:r>
            <a:r>
              <a:rPr lang="en-US" sz="11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matter.</a:t>
            </a:r>
          </a:p>
          <a:p>
            <a:pPr marL="152400" lvl="0" algn="just">
              <a:spcAft>
                <a:spcPts val="400"/>
              </a:spcAft>
              <a:buClr>
                <a:schemeClr val="dk1"/>
              </a:buClr>
              <a:buSzPts val="1200"/>
            </a:pPr>
            <a:r>
              <a:rPr lang="en-US" sz="11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</a:t>
            </a:r>
            <a:r>
              <a:rPr lang="en-US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still miss the final comprehension of the plasma </a:t>
            </a:r>
            <a:r>
              <a:rPr lang="en-US" sz="11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energization and </a:t>
            </a:r>
            <a:r>
              <a:rPr lang="en-US" sz="11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transport mechanisms</a:t>
            </a:r>
            <a:r>
              <a:rPr lang="en-US" sz="11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52400" lvl="0" algn="just">
              <a:spcAft>
                <a:spcPts val="400"/>
              </a:spcAft>
              <a:buClr>
                <a:schemeClr val="dk1"/>
              </a:buClr>
              <a:buSzPts val="1200"/>
            </a:pPr>
            <a:r>
              <a:rPr lang="en-US" sz="11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US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mechanisms are inherently driven by </a:t>
            </a:r>
            <a:r>
              <a:rPr lang="en-US" sz="11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coupling of plasma </a:t>
            </a:r>
            <a:r>
              <a:rPr lang="en-US" sz="11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scales.</a:t>
            </a:r>
            <a:endParaRPr lang="en-US" sz="11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marR="0" lvl="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</a:pPr>
            <a:endParaRPr lang="en"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marR="0" lvl="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</a:pPr>
            <a:endParaRPr lang="en" sz="11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marR="0" lvl="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</a:pPr>
            <a:endParaRPr lang="en"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marR="0" lvl="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</a:pPr>
            <a:endParaRPr lang="en"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algn="just">
              <a:spcBef>
                <a:spcPts val="300"/>
              </a:spcBef>
              <a:spcAft>
                <a:spcPts val="400"/>
              </a:spcAft>
              <a:buSzPts val="1100"/>
            </a:pPr>
            <a:r>
              <a:rPr lang="it-IT" sz="105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 the Earth’ </a:t>
            </a:r>
            <a:r>
              <a:rPr lang="it-IT" sz="1050" b="0" i="0" u="none" strike="noStrike" cap="none" dirty="0" err="1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Magnetospheric</a:t>
            </a:r>
            <a:r>
              <a:rPr lang="it-IT" sz="105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System:</a:t>
            </a:r>
          </a:p>
          <a:p>
            <a:pPr marL="354013" indent="-171450" algn="just">
              <a:spcBef>
                <a:spcPts val="300"/>
              </a:spcBef>
              <a:spcAft>
                <a:spcPts val="400"/>
              </a:spcAft>
              <a:buSzPts val="1100"/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Complex </a:t>
            </a:r>
            <a:r>
              <a:rPr lang="en-US" sz="10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highly dynamic with </a:t>
            </a:r>
            <a:r>
              <a:rPr lang="en-US" sz="105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massive energy transport </a:t>
            </a:r>
            <a:r>
              <a:rPr lang="en-US" sz="10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05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particle </a:t>
            </a:r>
            <a:r>
              <a:rPr lang="en-US" sz="105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energization</a:t>
            </a:r>
          </a:p>
          <a:p>
            <a:pPr marL="354013" indent="-171450" algn="just">
              <a:spcBef>
                <a:spcPts val="300"/>
              </a:spcBef>
              <a:spcAft>
                <a:spcPts val="400"/>
              </a:spcAft>
              <a:buSzPts val="1100"/>
              <a:buFont typeface="Arial" panose="020B0604020202020204" pitchFamily="34" charset="0"/>
              <a:buChar char="•"/>
            </a:pPr>
            <a:r>
              <a:rPr lang="en" sz="105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</a:t>
            </a:r>
            <a:r>
              <a:rPr lang="en" sz="105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 and plasma energization largest when </a:t>
            </a:r>
            <a:r>
              <a:rPr lang="en" sz="105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fluid scales </a:t>
            </a:r>
            <a:r>
              <a:rPr lang="en" sz="105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couple with smaller </a:t>
            </a:r>
            <a:r>
              <a:rPr lang="en" sz="105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 </a:t>
            </a:r>
            <a:r>
              <a:rPr lang="en" sz="105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scales</a:t>
            </a:r>
            <a:r>
              <a:rPr lang="en" sz="105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54013" indent="-171450" algn="just">
              <a:spcBef>
                <a:spcPts val="300"/>
              </a:spcBef>
              <a:spcAft>
                <a:spcPts val="400"/>
              </a:spcAft>
              <a:buSzPts val="1100"/>
              <a:buFont typeface="Arial" panose="020B0604020202020204" pitchFamily="34" charset="0"/>
              <a:buChar char="•"/>
            </a:pPr>
            <a:r>
              <a:rPr lang="en" sz="105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 </a:t>
            </a:r>
            <a:r>
              <a:rPr lang="en" sz="105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multi-scale processes </a:t>
            </a:r>
            <a:r>
              <a:rPr lang="en" sz="105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 </a:t>
            </a:r>
            <a:r>
              <a:rPr lang="en" sz="105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non-planar/non-stationary 3D structures </a:t>
            </a:r>
            <a:r>
              <a:rPr lang="en" sz="105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governed by </a:t>
            </a:r>
            <a:r>
              <a:rPr lang="en" sz="105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wave-particle interaction</a:t>
            </a:r>
          </a:p>
          <a:p>
            <a:pPr marL="182563" algn="just">
              <a:spcBef>
                <a:spcPts val="300"/>
              </a:spcBef>
              <a:spcAft>
                <a:spcPts val="400"/>
              </a:spcAft>
              <a:buSzPts val="1100"/>
            </a:pPr>
            <a:endParaRPr lang="en-US" sz="105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563" marR="0" lvl="0" algn="just" rtl="0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5" name="Google Shape;175;g36d2860cdc1_0_21"/>
          <p:cNvSpPr txBox="1"/>
          <p:nvPr/>
        </p:nvSpPr>
        <p:spPr>
          <a:xfrm>
            <a:off x="3184246" y="5143489"/>
            <a:ext cx="188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 credit: NRAO/AUI</a:t>
            </a: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magine 1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1" y="739492"/>
            <a:ext cx="966542" cy="331230"/>
          </a:xfrm>
          <a:prstGeom prst="rect">
            <a:avLst/>
          </a:prstGeom>
        </p:spPr>
      </p:pic>
      <p:pic>
        <p:nvPicPr>
          <p:cNvPr id="3" name="Immagine 2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4" y="2317293"/>
            <a:ext cx="965779" cy="348950"/>
          </a:xfrm>
          <a:prstGeom prst="rect">
            <a:avLst/>
          </a:prstGeom>
        </p:spPr>
      </p:pic>
      <p:pic>
        <p:nvPicPr>
          <p:cNvPr id="13" name="Google Shape;211;g36c51e4df39_0_3" descr="A logo of a telescope&#10;&#10;AI-generated content may be incorrect." title="PMO_logo_reformed_missio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615696" cy="58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taglio schermat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24" y="2480799"/>
            <a:ext cx="2099363" cy="249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oogle Shape;59;p23"/>
          <p:cNvPicPr preferRelativeResize="0"/>
          <p:nvPr/>
        </p:nvPicPr>
        <p:blipFill rotWithShape="1">
          <a:blip r:embed="rId7">
            <a:alphaModFix/>
          </a:blip>
          <a:srcRect l="3138" t="2853" r="1882" b="4031"/>
          <a:stretch/>
        </p:blipFill>
        <p:spPr>
          <a:xfrm>
            <a:off x="6813587" y="1312817"/>
            <a:ext cx="775934" cy="71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oogle Shape;61;p23"/>
          <p:cNvPicPr preferRelativeResize="0"/>
          <p:nvPr/>
        </p:nvPicPr>
        <p:blipFill rotWithShape="1">
          <a:blip r:embed="rId8">
            <a:alphaModFix/>
          </a:blip>
          <a:srcRect l="1111" t="-713" r="803" b="-916"/>
          <a:stretch/>
        </p:blipFill>
        <p:spPr>
          <a:xfrm>
            <a:off x="6028234" y="981455"/>
            <a:ext cx="741865" cy="91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oogle Shape;62;p23" descr="Cluster-may07-Image2-410"/>
          <p:cNvPicPr preferRelativeResize="0"/>
          <p:nvPr/>
        </p:nvPicPr>
        <p:blipFill rotWithShape="1">
          <a:blip r:embed="rId9">
            <a:alphaModFix/>
          </a:blip>
          <a:srcRect l="24291" t="18175" r="8438" b="7914"/>
          <a:stretch/>
        </p:blipFill>
        <p:spPr>
          <a:xfrm>
            <a:off x="6412617" y="469979"/>
            <a:ext cx="915930" cy="9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6d2860cdc1_0_21"/>
          <p:cNvSpPr txBox="1"/>
          <p:nvPr/>
        </p:nvSpPr>
        <p:spPr>
          <a:xfrm>
            <a:off x="-63610" y="408032"/>
            <a:ext cx="4587902" cy="449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52400" marR="0" lvl="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</a:pPr>
            <a:endParaRPr lang="en" sz="1100" b="1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endParaRPr lang="en" sz="11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marR="0" lvl="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</a:pPr>
            <a:endParaRPr sz="11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marR="0" lvl="0" indent="-30480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" sz="11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New multi-scale </a:t>
            </a:r>
            <a:r>
              <a:rPr lang="en" sz="1100" b="1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fields and particles measurements </a:t>
            </a:r>
            <a:r>
              <a:rPr lang="en" sz="11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at both ion and fluid scales </a:t>
            </a:r>
            <a:r>
              <a:rPr lang="en" sz="11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required to ultimately understand </a:t>
            </a:r>
            <a:r>
              <a:rPr lang="en" sz="11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our planet </a:t>
            </a:r>
            <a:r>
              <a:rPr lang="en" sz="1100" b="1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works</a:t>
            </a:r>
            <a:r>
              <a:rPr lang="en" sz="11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0" indent="-30480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Constellation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7 SC in two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tetrahedra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sharing one </a:t>
            </a:r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corner.</a:t>
            </a:r>
            <a:endParaRPr lang="en-US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r>
              <a:rPr lang="en-US" sz="1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Orbit 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(baseline).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Equatorial HEO 7 x 17 RE with 15° inclination</a:t>
            </a:r>
          </a:p>
          <a:p>
            <a:pPr lvl="0" algn="just">
              <a:buSzPts val="900"/>
            </a:pPr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SzPts val="900"/>
            </a:pPr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endParaRPr lang="en" sz="11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endParaRPr lang="en"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endParaRPr lang="en" sz="11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just" rtl="0">
              <a:lnSpc>
                <a:spcPct val="100000"/>
              </a:lnSpc>
              <a:spcAft>
                <a:spcPts val="400"/>
              </a:spcAft>
              <a:buClr>
                <a:schemeClr val="dk1"/>
              </a:buClr>
              <a:buSzPts val="1200"/>
              <a:buFont typeface="Noto Sans Symbols"/>
              <a:buChar char="●"/>
            </a:pPr>
            <a:endParaRPr lang="en"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algn="l" rtl="0">
              <a:spcAft>
                <a:spcPts val="400"/>
              </a:spcAft>
              <a:buClr>
                <a:schemeClr val="dk1"/>
              </a:buClr>
              <a:buSzPts val="1200"/>
            </a:pPr>
            <a:endParaRPr lang="en" sz="11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algn="l" rtl="0">
              <a:spcAft>
                <a:spcPts val="400"/>
              </a:spcAft>
              <a:buClr>
                <a:schemeClr val="dk1"/>
              </a:buClr>
              <a:buSzPts val="1200"/>
            </a:pPr>
            <a:endParaRPr lang="en" sz="11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algn="l" rtl="0">
              <a:spcAft>
                <a:spcPts val="400"/>
              </a:spcAft>
              <a:buClr>
                <a:schemeClr val="dk1"/>
              </a:buClr>
              <a:buSzPts val="1200"/>
            </a:pPr>
            <a:endParaRPr lang="en" sz="11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2400" lvl="0" algn="l" rtl="0">
              <a:spcAft>
                <a:spcPts val="400"/>
              </a:spcAft>
              <a:buClr>
                <a:schemeClr val="dk1"/>
              </a:buClr>
              <a:buSzPts val="1200"/>
            </a:pPr>
            <a:endParaRPr lang="en" sz="1100" dirty="0" smtClean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>
              <a:spcAft>
                <a:spcPts val="400"/>
              </a:spcAft>
              <a:buClr>
                <a:schemeClr val="dk1"/>
              </a:buClr>
              <a:buSzPts val="1200"/>
              <a:buChar char="●"/>
            </a:pPr>
            <a:r>
              <a:rPr lang="en" sz="11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understanding of </a:t>
            </a:r>
            <a:r>
              <a:rPr lang="en" sz="11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distant plasma environments (solar, astro</a:t>
            </a:r>
            <a:r>
              <a:rPr lang="en" sz="11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" sz="11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" sz="1100" b="1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laboratory plasma. 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for </a:t>
            </a:r>
            <a:r>
              <a:rPr lang="en" sz="11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Weather </a:t>
            </a:r>
            <a:r>
              <a:rPr lang="en" sz="11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comprehension. </a:t>
            </a:r>
            <a:endParaRPr sz="11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300"/>
              </a:spcBef>
              <a:spcAft>
                <a:spcPts val="4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5" name="Google Shape;175;g36d2860cdc1_0_21"/>
          <p:cNvSpPr txBox="1"/>
          <p:nvPr/>
        </p:nvSpPr>
        <p:spPr>
          <a:xfrm>
            <a:off x="3184246" y="5143489"/>
            <a:ext cx="188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Image credit: NRAO/AUI</a:t>
            </a:r>
            <a:endParaRPr sz="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magine 3" descr="Ritaglio scherma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1" y="654443"/>
            <a:ext cx="997597" cy="398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9026" y="3395206"/>
            <a:ext cx="1200970" cy="461665"/>
          </a:xfrm>
          <a:prstGeom prst="rect">
            <a:avLst/>
          </a:prstGeom>
          <a:solidFill>
            <a:srgbClr val="042A3D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359;p10" descr="Ritaglio schermata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5296"/>
          <a:stretch/>
        </p:blipFill>
        <p:spPr>
          <a:xfrm>
            <a:off x="4818495" y="576568"/>
            <a:ext cx="2859710" cy="21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60;p10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3032" t="6574" r="7482" b="305"/>
          <a:stretch/>
        </p:blipFill>
        <p:spPr>
          <a:xfrm>
            <a:off x="7425119" y="1121138"/>
            <a:ext cx="1254067" cy="104027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10" name="Google Shape;361;p10" descr="Ritaglio schermata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088" y="1990252"/>
            <a:ext cx="2243283" cy="60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1;g36c51e4df39_0_3" descr="A logo of a telescope&#10;&#10;AI-generated content may be incorrect." title="PMO_logo_reformed_mission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615696" cy="58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62;p10" title="scales_screenshot.jpg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17435" t="34651" r="16294" b="34406"/>
          <a:stretch/>
        </p:blipFill>
        <p:spPr>
          <a:xfrm>
            <a:off x="851684" y="2647678"/>
            <a:ext cx="2708588" cy="64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Ritaglio schermat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290" y="3173498"/>
            <a:ext cx="2813548" cy="1750104"/>
          </a:xfrm>
          <a:prstGeom prst="rect">
            <a:avLst/>
          </a:prstGeom>
        </p:spPr>
      </p:pic>
      <p:sp>
        <p:nvSpPr>
          <p:cNvPr id="14" name="Google Shape;350;p9"/>
          <p:cNvSpPr txBox="1"/>
          <p:nvPr/>
        </p:nvSpPr>
        <p:spPr>
          <a:xfrm>
            <a:off x="7040857" y="110996"/>
            <a:ext cx="1531765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167EC3"/>
                </a:solidFill>
                <a:latin typeface="Arial"/>
                <a:ea typeface="Arial"/>
                <a:cs typeface="Arial"/>
                <a:sym typeface="Arial"/>
              </a:rPr>
              <a:t>Foreshock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B85936"/>
                </a:solidFill>
                <a:latin typeface="Arial"/>
                <a:ea typeface="Arial"/>
                <a:cs typeface="Arial"/>
                <a:sym typeface="Arial"/>
              </a:rPr>
              <a:t>Bowshock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E59D21"/>
                </a:solidFill>
                <a:latin typeface="Arial"/>
                <a:ea typeface="Arial"/>
                <a:cs typeface="Arial"/>
                <a:sym typeface="Arial"/>
              </a:rPr>
              <a:t>Magnetosheath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8D427A"/>
                </a:solidFill>
                <a:latin typeface="Arial"/>
                <a:ea typeface="Arial"/>
                <a:cs typeface="Arial"/>
                <a:sym typeface="Arial"/>
              </a:rPr>
              <a:t>Magnetopause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6C9436"/>
                </a:solidFill>
                <a:latin typeface="Arial"/>
                <a:ea typeface="Arial"/>
                <a:cs typeface="Arial"/>
                <a:sym typeface="Arial"/>
              </a:rPr>
              <a:t>Transition region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 b="1" i="0" u="none" strike="noStrike" cap="none" dirty="0">
                <a:solidFill>
                  <a:srgbClr val="5CBCE5"/>
                </a:solidFill>
                <a:latin typeface="Arial"/>
                <a:ea typeface="Arial"/>
                <a:cs typeface="Arial"/>
                <a:sym typeface="Arial"/>
              </a:rPr>
              <a:t>Tail current sheet</a:t>
            </a:r>
            <a:endParaRPr sz="1000" b="1" i="0" u="none" strike="noStrike" cap="none" dirty="0">
              <a:solidFill>
                <a:srgbClr val="5CBCE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t="2345" r="4829" b="11721"/>
          <a:stretch/>
        </p:blipFill>
        <p:spPr>
          <a:xfrm>
            <a:off x="-1168573" y="54325"/>
            <a:ext cx="69034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6257971" y="1673594"/>
            <a:ext cx="2561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9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are particles energized during magnetic reconnection? </a:t>
            </a:r>
            <a:endParaRPr sz="9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6257971" y="2108278"/>
            <a:ext cx="24213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9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are particles energized by waves and turbulent fluctuations?</a:t>
            </a:r>
            <a:endParaRPr sz="9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6257971" y="942726"/>
            <a:ext cx="26634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9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are particles energized at shocks?</a:t>
            </a:r>
            <a:endParaRPr sz="9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6257971" y="4036809"/>
            <a:ext cx="26634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9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do plasma jets interact with the Earth’s dipole field in the transition region?</a:t>
            </a:r>
            <a:endParaRPr sz="9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6257971" y="3441260"/>
            <a:ext cx="241691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9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do field-aligned currents connect different regions of the Magnetospheric system?</a:t>
            </a:r>
            <a:endParaRPr sz="9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6257971" y="3006576"/>
            <a:ext cx="24089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9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is energy partitioned in different energy transport processes?</a:t>
            </a:r>
            <a:endParaRPr sz="9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 rot="3082973">
            <a:off x="3091511" y="1934285"/>
            <a:ext cx="1320434" cy="355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100" b="1" dirty="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Bowshock</a:t>
            </a:r>
            <a:endParaRPr sz="1100" b="1" dirty="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 rot="2700000">
            <a:off x="2783432" y="2096805"/>
            <a:ext cx="1320310" cy="35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100" b="1" dirty="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Magnetosheath</a:t>
            </a:r>
            <a:endParaRPr sz="1100" b="1" dirty="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 rot="581684">
            <a:off x="2545399" y="3765856"/>
            <a:ext cx="13203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100" b="1" dirty="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Magnetopause</a:t>
            </a:r>
            <a:endParaRPr sz="1100" b="1" dirty="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1295453" y="2747703"/>
            <a:ext cx="1597981" cy="5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100" b="1" dirty="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Tail current sheet</a:t>
            </a:r>
            <a:endParaRPr sz="1100" b="1" dirty="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2593426" y="2898825"/>
            <a:ext cx="1276551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100" b="1" dirty="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Transition region</a:t>
            </a:r>
            <a:endParaRPr sz="1100" b="1" dirty="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 rot="-413">
            <a:off x="6257989" y="1238910"/>
            <a:ext cx="2498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9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are particles energized in plasma jets?</a:t>
            </a:r>
            <a:endParaRPr sz="9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6257970" y="4471496"/>
            <a:ext cx="2496423" cy="461635"/>
          </a:xfrm>
          <a:prstGeom prst="rect">
            <a:avLst/>
          </a:prstGeom>
          <a:noFill/>
          <a:ln>
            <a:noFill/>
          </a:ln>
          <a:effectLst>
            <a:outerShdw blurRad="71438" dist="1905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9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Which are the key plasma instabilities involved in energy transport?</a:t>
            </a:r>
            <a:endParaRPr sz="9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6257971" y="2557427"/>
            <a:ext cx="22191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9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do different processes combine to energize particles?</a:t>
            </a:r>
            <a:endParaRPr sz="9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5951677" y="1358863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dk2"/>
                </a:solidFill>
              </a:rPr>
              <a:t>2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5951677" y="909963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dk2"/>
                </a:solidFill>
              </a:rPr>
              <a:t>1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3918129" y="3754848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solidFill>
                  <a:schemeClr val="dk1"/>
                </a:solidFill>
              </a:rPr>
              <a:t>3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4741308" y="3054247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tx1"/>
                </a:solidFill>
              </a:rPr>
              <a:t>4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25" name="Google Shape;125;p15"/>
          <p:cNvSpPr txBox="1"/>
          <p:nvPr/>
        </p:nvSpPr>
        <p:spPr>
          <a:xfrm>
            <a:off x="5951677" y="2605453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dk2"/>
                </a:solidFill>
              </a:rPr>
              <a:t>5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126" name="Google Shape;126;p15"/>
          <p:cNvSpPr txBox="1"/>
          <p:nvPr/>
        </p:nvSpPr>
        <p:spPr>
          <a:xfrm>
            <a:off x="5951677" y="3061027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dk2"/>
                </a:solidFill>
              </a:rPr>
              <a:t>6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127" name="Google Shape;127;p15"/>
          <p:cNvSpPr txBox="1"/>
          <p:nvPr/>
        </p:nvSpPr>
        <p:spPr>
          <a:xfrm>
            <a:off x="5951677" y="3549971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dk2"/>
                </a:solidFill>
              </a:rPr>
              <a:t>7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128" name="Google Shape;128;p15"/>
          <p:cNvSpPr txBox="1"/>
          <p:nvPr/>
        </p:nvSpPr>
        <p:spPr>
          <a:xfrm>
            <a:off x="5951677" y="4052263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dk2"/>
                </a:solidFill>
              </a:rPr>
              <a:t>8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5951677" y="4501164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dk2"/>
                </a:solidFill>
              </a:rPr>
              <a:t>9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130" name="Google Shape;130;p15"/>
          <p:cNvSpPr txBox="1"/>
          <p:nvPr/>
        </p:nvSpPr>
        <p:spPr>
          <a:xfrm>
            <a:off x="1729806" y="2967745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solidFill>
                  <a:schemeClr val="lt1"/>
                </a:solidFill>
              </a:rPr>
              <a:t>2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1" name="Google Shape;131;p15"/>
          <p:cNvSpPr txBox="1"/>
          <p:nvPr/>
        </p:nvSpPr>
        <p:spPr>
          <a:xfrm>
            <a:off x="1882991" y="2972115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lt1"/>
                </a:solidFill>
              </a:rPr>
              <a:t>3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3905607" y="2848503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solidFill>
                  <a:schemeClr val="lt1"/>
                </a:solidFill>
              </a:rPr>
              <a:t>4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3" name="Google Shape;133;p15"/>
          <p:cNvSpPr txBox="1"/>
          <p:nvPr/>
        </p:nvSpPr>
        <p:spPr>
          <a:xfrm>
            <a:off x="2017774" y="2971934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lt1"/>
                </a:solidFill>
              </a:rPr>
              <a:t>5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34" name="Google Shape;134;p15"/>
          <p:cNvSpPr txBox="1"/>
          <p:nvPr/>
        </p:nvSpPr>
        <p:spPr>
          <a:xfrm>
            <a:off x="4119853" y="3127534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solidFill>
                  <a:schemeClr val="lt1"/>
                </a:solidFill>
              </a:rPr>
              <a:t>5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5" name="Google Shape;135;p15"/>
          <p:cNvSpPr txBox="1"/>
          <p:nvPr/>
        </p:nvSpPr>
        <p:spPr>
          <a:xfrm>
            <a:off x="3698274" y="3832572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solidFill>
                  <a:schemeClr val="dk1"/>
                </a:solidFill>
              </a:rPr>
              <a:t>6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6" name="Google Shape;136;p15"/>
          <p:cNvSpPr txBox="1"/>
          <p:nvPr/>
        </p:nvSpPr>
        <p:spPr>
          <a:xfrm>
            <a:off x="3194382" y="3290241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solidFill>
                  <a:schemeClr val="lt1"/>
                </a:solidFill>
              </a:rPr>
              <a:t>7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7" name="Google Shape;137;p15"/>
          <p:cNvSpPr txBox="1"/>
          <p:nvPr/>
        </p:nvSpPr>
        <p:spPr>
          <a:xfrm>
            <a:off x="2614941" y="3109858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solidFill>
                  <a:schemeClr val="dk1"/>
                </a:solidFill>
              </a:rPr>
              <a:t>6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8" name="Google Shape;138;p15"/>
          <p:cNvSpPr txBox="1"/>
          <p:nvPr/>
        </p:nvSpPr>
        <p:spPr>
          <a:xfrm>
            <a:off x="2946999" y="3365632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solidFill>
                  <a:schemeClr val="lt1"/>
                </a:solidFill>
              </a:rPr>
              <a:t>8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9" name="Google Shape;139;p15"/>
          <p:cNvSpPr txBox="1"/>
          <p:nvPr/>
        </p:nvSpPr>
        <p:spPr>
          <a:xfrm>
            <a:off x="2157090" y="2968488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lt1"/>
                </a:solidFill>
              </a:rPr>
              <a:t>9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4672618" y="2764784"/>
            <a:ext cx="13206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100" b="1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Foreshock</a:t>
            </a:r>
            <a:endParaRPr sz="1100" b="1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5951677" y="1807763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dk2"/>
                </a:solidFill>
              </a:rPr>
              <a:t>3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4622265" y="2838466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tx1"/>
                </a:solidFill>
              </a:rPr>
              <a:t>1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4119853" y="3504487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>
                <a:solidFill>
                  <a:schemeClr val="lt1"/>
                </a:solidFill>
              </a:rPr>
              <a:t>7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5951677" y="2169901"/>
            <a:ext cx="35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dk2"/>
                </a:solidFill>
              </a:rPr>
              <a:t>4</a:t>
            </a:r>
            <a:endParaRPr b="1" dirty="0">
              <a:solidFill>
                <a:schemeClr val="dk2"/>
              </a:solidFill>
            </a:endParaRPr>
          </a:p>
        </p:txBody>
      </p:sp>
      <p:sp>
        <p:nvSpPr>
          <p:cNvPr id="46" name="Google Shape;91;p14"/>
          <p:cNvSpPr/>
          <p:nvPr/>
        </p:nvSpPr>
        <p:spPr>
          <a:xfrm rot="-9095821">
            <a:off x="4324960" y="1224753"/>
            <a:ext cx="973824" cy="1603402"/>
          </a:xfrm>
          <a:custGeom>
            <a:avLst/>
            <a:gdLst/>
            <a:ahLst/>
            <a:cxnLst/>
            <a:rect l="l" t="t" r="r" b="b"/>
            <a:pathLst>
              <a:path w="59311" h="85852" extrusionOk="0">
                <a:moveTo>
                  <a:pt x="16893" y="0"/>
                </a:moveTo>
                <a:cubicBezTo>
                  <a:pt x="8911" y="3193"/>
                  <a:pt x="-1979" y="11546"/>
                  <a:pt x="383" y="19812"/>
                </a:cubicBezTo>
                <a:cubicBezTo>
                  <a:pt x="1269" y="22912"/>
                  <a:pt x="6559" y="21979"/>
                  <a:pt x="9781" y="22098"/>
                </a:cubicBezTo>
                <a:cubicBezTo>
                  <a:pt x="16884" y="22361"/>
                  <a:pt x="26666" y="20756"/>
                  <a:pt x="30609" y="26670"/>
                </a:cubicBezTo>
                <a:cubicBezTo>
                  <a:pt x="35041" y="33318"/>
                  <a:pt x="23337" y="42287"/>
                  <a:pt x="25275" y="50038"/>
                </a:cubicBezTo>
                <a:cubicBezTo>
                  <a:pt x="26737" y="55886"/>
                  <a:pt x="38117" y="49883"/>
                  <a:pt x="43055" y="53340"/>
                </a:cubicBezTo>
                <a:cubicBezTo>
                  <a:pt x="46183" y="55530"/>
                  <a:pt x="40074" y="61663"/>
                  <a:pt x="42293" y="64770"/>
                </a:cubicBezTo>
                <a:cubicBezTo>
                  <a:pt x="45105" y="68707"/>
                  <a:pt x="51801" y="68619"/>
                  <a:pt x="54485" y="72644"/>
                </a:cubicBezTo>
                <a:cubicBezTo>
                  <a:pt x="57085" y="76544"/>
                  <a:pt x="56711" y="81952"/>
                  <a:pt x="59311" y="85852"/>
                </a:cubicBezTo>
              </a:path>
            </a:pathLst>
          </a:custGeom>
          <a:noFill/>
          <a:ln w="9525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Google Shape;139;p15"/>
          <p:cNvSpPr txBox="1"/>
          <p:nvPr/>
        </p:nvSpPr>
        <p:spPr>
          <a:xfrm>
            <a:off x="3106496" y="3485521"/>
            <a:ext cx="31483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b="1" dirty="0">
                <a:solidFill>
                  <a:schemeClr val="lt1"/>
                </a:solidFill>
              </a:rPr>
              <a:t>9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16711" y="0"/>
            <a:ext cx="914400" cy="1216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Google Shape;211;g36c51e4df39_0_3" descr="A logo of a telescope&#10;&#10;AI-generated content may be incorrect." title="PMO_logo_reformed_miss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615696" cy="5853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5654024" y="288712"/>
            <a:ext cx="3268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Plasma Observatory Scientific Objectives</a:t>
            </a:r>
            <a:endParaRPr lang="en-GB" dirty="0"/>
          </a:p>
        </p:txBody>
      </p:sp>
      <p:pic>
        <p:nvPicPr>
          <p:cNvPr id="47" name="Google Shape;1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691641"/>
            <a:ext cx="1206502" cy="17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0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"/>
          <p:cNvSpPr txBox="1"/>
          <p:nvPr/>
        </p:nvSpPr>
        <p:spPr>
          <a:xfrm>
            <a:off x="324719" y="512762"/>
            <a:ext cx="90294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5"/>
          <p:cNvSpPr txBox="1"/>
          <p:nvPr/>
        </p:nvSpPr>
        <p:spPr>
          <a:xfrm>
            <a:off x="80210" y="945144"/>
            <a:ext cx="4588200" cy="3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 thematic Working Groups (with Lead and Co-Lead)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expand PO specific and crucial themes: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" marR="0" lvl="0" indent="-1028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Numerical Simulations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(M. Alho, D. Trotta)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" marR="0" lvl="0" indent="-1028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Multi-Point Data Analysis Methods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(G. Cozzani, A. Chasapis)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" marR="0" lvl="0" indent="-1028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Plasma Astrophysics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(O. Pezzi, L. Comisso)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" marR="0" lvl="0" indent="-1028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Scientific synergies/Additional science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(S. Benella, J.-L. Ripoll)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" marR="0" lvl="0" indent="-1028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Ground-based observations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(SST Contact: J. Rae)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" marR="0" lvl="0" indent="-1028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Outreach 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(C. Forsyth)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870" marR="0" lvl="0" indent="-1028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"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 Career Scientists</a:t>
            </a: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(M. Taylor)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5"/>
          <p:cNvSpPr txBox="1"/>
          <p:nvPr/>
        </p:nvSpPr>
        <p:spPr>
          <a:xfrm>
            <a:off x="0" y="-11643"/>
            <a:ext cx="9144000" cy="70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3200" b="1" i="0" u="none" strike="noStrike" cap="none">
                <a:solidFill>
                  <a:srgbClr val="01283B"/>
                </a:solidFill>
                <a:latin typeface="Calibri"/>
                <a:ea typeface="Calibri"/>
                <a:cs typeface="Calibri"/>
                <a:sym typeface="Calibri"/>
              </a:rPr>
              <a:t>PO Working Groups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15" descr="Ritaglio scherm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4076" y="1659546"/>
            <a:ext cx="2549714" cy="145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5" descr="Ritaglio scherm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7018" y="843800"/>
            <a:ext cx="2334330" cy="1150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467" name="Google Shape;467;p15" descr="Ritaglio scherm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0288" y="3192380"/>
            <a:ext cx="1772384" cy="15813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468" name="Google Shape;468;p15" descr="Ritaglio scherma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9972" y="1860885"/>
            <a:ext cx="1323814" cy="2095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pic>
        <p:nvPicPr>
          <p:cNvPr id="469" name="Google Shape;469;p15" descr="Cluster-may07-Image2-410"/>
          <p:cNvPicPr preferRelativeResize="0"/>
          <p:nvPr/>
        </p:nvPicPr>
        <p:blipFill rotWithShape="1">
          <a:blip r:embed="rId7">
            <a:alphaModFix/>
          </a:blip>
          <a:srcRect l="36669" t="30383" r="10340" b="17120"/>
          <a:stretch/>
        </p:blipFill>
        <p:spPr>
          <a:xfrm>
            <a:off x="5398168" y="2727159"/>
            <a:ext cx="1475874" cy="113096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grpSp>
        <p:nvGrpSpPr>
          <p:cNvPr id="470" name="Google Shape;470;p15"/>
          <p:cNvGrpSpPr/>
          <p:nvPr/>
        </p:nvGrpSpPr>
        <p:grpSpPr>
          <a:xfrm>
            <a:off x="4826190" y="3642975"/>
            <a:ext cx="2230466" cy="1179683"/>
            <a:chOff x="4577536" y="2622549"/>
            <a:chExt cx="2230466" cy="1179683"/>
          </a:xfrm>
        </p:grpSpPr>
        <p:pic>
          <p:nvPicPr>
            <p:cNvPr id="471" name="Google Shape;471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77536" y="2622549"/>
              <a:ext cx="2104001" cy="11162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3921"/>
                </a:srgbClr>
              </a:outerShdw>
            </a:effectLst>
          </p:spPr>
        </p:pic>
        <p:sp>
          <p:nvSpPr>
            <p:cNvPr id="472" name="Google Shape;472;p15"/>
            <p:cNvSpPr/>
            <p:nvPr/>
          </p:nvSpPr>
          <p:spPr>
            <a:xfrm>
              <a:off x="5014195" y="3525273"/>
              <a:ext cx="179380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Yamauchi M. AG, 2019)V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p15"/>
          <p:cNvSpPr txBox="1"/>
          <p:nvPr/>
        </p:nvSpPr>
        <p:spPr>
          <a:xfrm>
            <a:off x="6558979" y="49675"/>
            <a:ext cx="2549700" cy="431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See WG splinters on Wed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  <p:pic>
        <p:nvPicPr>
          <p:cNvPr id="4" name="Picture 4" descr="A picture containing text, food, beverage&#10;&#10;Description automatically generated">
            <a:extLst>
              <a:ext uri="{FF2B5EF4-FFF2-40B4-BE49-F238E27FC236}">
                <a16:creationId xmlns:a16="http://schemas.microsoft.com/office/drawing/2014/main" id="{25287945-092F-A6AE-4758-FC326DD32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03" y="1065855"/>
            <a:ext cx="2710413" cy="271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0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250EF21-78AC-D5C1-BF5B-1D62DC5E4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0">
            <a:off x="488724" y="2148795"/>
            <a:ext cx="3647620" cy="204906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3078" y="757145"/>
            <a:ext cx="3837723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  <a:defRPr/>
            </a:pPr>
            <a:r>
              <a:rPr lang="en-GB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HENON </a:t>
            </a:r>
            <a:r>
              <a:rPr lang="en-GB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is a </a:t>
            </a:r>
            <a:r>
              <a:rPr lang="en-GB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pathfinder </a:t>
            </a:r>
            <a:r>
              <a:rPr lang="en-GB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mission that </a:t>
            </a:r>
            <a:r>
              <a:rPr lang="en-GB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will explore for the first time ever the Distant Retrograde Orbit (DRO)</a:t>
            </a:r>
            <a:r>
              <a:rPr lang="en-GB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bringing a payload tailored </a:t>
            </a:r>
            <a:r>
              <a:rPr lang="en-GB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for Space Weather operations and science.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3067" y="383651"/>
            <a:ext cx="4518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t-IT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HENON concept</a:t>
            </a:r>
            <a:endParaRPr lang="en-GB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7" descr="Ritaglio schermata">
            <a:extLst>
              <a:ext uri="{FF2B5EF4-FFF2-40B4-BE49-F238E27FC236}">
                <a16:creationId xmlns:a16="http://schemas.microsoft.com/office/drawing/2014/main" id="{44CCF405-3206-B24A-F551-B90F530BE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7091" b="3432"/>
          <a:stretch/>
        </p:blipFill>
        <p:spPr>
          <a:xfrm>
            <a:off x="4255040" y="579859"/>
            <a:ext cx="4805882" cy="225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Immagine 4">
            <a:extLst>
              <a:ext uri="{FF2B5EF4-FFF2-40B4-BE49-F238E27FC236}">
                <a16:creationId xmlns:a16="http://schemas.microsoft.com/office/drawing/2014/main" id="{32625EAD-DD19-6DBA-963A-A6ED26FC86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44380" b="47288"/>
          <a:stretch/>
        </p:blipFill>
        <p:spPr>
          <a:xfrm>
            <a:off x="-6292" y="0"/>
            <a:ext cx="9144000" cy="3535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E0EB1E-832B-97C2-088A-9A877ED311B7}"/>
              </a:ext>
            </a:extLst>
          </p:cNvPr>
          <p:cNvSpPr txBox="1"/>
          <p:nvPr/>
        </p:nvSpPr>
        <p:spPr>
          <a:xfrm>
            <a:off x="4255040" y="3031135"/>
            <a:ext cx="48058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9922" indent="-1279922" algn="just"/>
            <a:endParaRPr lang="en-GB" sz="1650" b="1" dirty="0"/>
          </a:p>
          <a:p>
            <a:pPr marL="4763" indent="-4763" algn="just"/>
            <a:r>
              <a:rPr lang="en-GB" sz="1650" b="1" dirty="0"/>
              <a:t>Platform</a:t>
            </a:r>
            <a:r>
              <a:rPr lang="en-GB" sz="1650" dirty="0"/>
              <a:t>: </a:t>
            </a:r>
            <a:r>
              <a:rPr lang="en-GB" sz="1650" dirty="0" err="1"/>
              <a:t>cubesat</a:t>
            </a:r>
            <a:r>
              <a:rPr lang="en-GB" sz="1650" dirty="0"/>
              <a:t> based on the HAWK-12 platform by Argotec</a:t>
            </a:r>
          </a:p>
          <a:p>
            <a:pPr marL="4763" indent="-4763" algn="just"/>
            <a:endParaRPr lang="en-GB" sz="1650" dirty="0"/>
          </a:p>
          <a:p>
            <a:pPr marL="4763" indent="-4763" algn="just"/>
            <a:r>
              <a:rPr lang="en-GB" sz="1650" b="1" dirty="0"/>
              <a:t>Payload</a:t>
            </a:r>
            <a:r>
              <a:rPr lang="en-GB" sz="1650" dirty="0"/>
              <a:t>: the </a:t>
            </a:r>
            <a:r>
              <a:rPr lang="en-US" sz="1650" dirty="0"/>
              <a:t>Relativistic Electron and Proton Experiment (REPE), the Faraday Cup (FC) and the </a:t>
            </a:r>
            <a:r>
              <a:rPr lang="en-US" sz="1650" dirty="0" err="1"/>
              <a:t>The</a:t>
            </a:r>
            <a:r>
              <a:rPr lang="en-US" sz="1650" dirty="0"/>
              <a:t> </a:t>
            </a:r>
            <a:r>
              <a:rPr lang="en-US" sz="1650" dirty="0" err="1"/>
              <a:t>MAGnetometer</a:t>
            </a:r>
            <a:r>
              <a:rPr lang="en-US" sz="1650" dirty="0"/>
              <a:t> from Imperial College (MAGIC)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C74554-4029-6784-B2D3-EA843804F81D}"/>
              </a:ext>
            </a:extLst>
          </p:cNvPr>
          <p:cNvSpPr txBox="1"/>
          <p:nvPr/>
        </p:nvSpPr>
        <p:spPr>
          <a:xfrm>
            <a:off x="446580" y="4261678"/>
            <a:ext cx="3725849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35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Part of the ASI program ALCOR</a:t>
            </a:r>
          </a:p>
          <a:p>
            <a:pPr algn="ctr" defTabSz="685800">
              <a:buClrTx/>
              <a:defRPr/>
            </a:pPr>
            <a:r>
              <a:rPr lang="en-US" sz="135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Phase </a:t>
            </a: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lang="en-US" sz="135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study under the ESA GSTP </a:t>
            </a:r>
            <a:r>
              <a:rPr lang="en-US" sz="1350" i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program</a:t>
            </a:r>
          </a:p>
          <a:p>
            <a:pPr algn="ctr" defTabSz="685800">
              <a:buClrTx/>
              <a:defRPr/>
            </a:pPr>
            <a:r>
              <a:rPr lang="en-US" sz="1600" b="1" i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Launch in January 2027</a:t>
            </a:r>
            <a:r>
              <a:rPr lang="en-US" sz="16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endParaRPr lang="en-GB" sz="1600" b="1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0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44380" b="47288"/>
          <a:stretch/>
        </p:blipFill>
        <p:spPr>
          <a:xfrm>
            <a:off x="-6292" y="0"/>
            <a:ext cx="9144000" cy="3535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242" y="338295"/>
            <a:ext cx="4518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it-IT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HENON goals</a:t>
            </a:r>
            <a:endParaRPr lang="en-GB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4985" y="627285"/>
            <a:ext cx="847649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75" defTabSz="685800">
              <a:buClrTx/>
              <a:defRPr/>
            </a:pPr>
            <a:endParaRPr lang="en-US" sz="16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96466" indent="-229791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Provide</a:t>
            </a:r>
            <a:r>
              <a:rPr lang="en-US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 near real time monitoring </a:t>
            </a: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of the deep space environment well beyond L1</a:t>
            </a:r>
          </a:p>
          <a:p>
            <a:pPr marL="296466" indent="-229791" defTabSz="685800">
              <a:buClrTx/>
              <a:buFont typeface="Arial" panose="020B0604020202020204" pitchFamily="34" charset="0"/>
              <a:buChar char="•"/>
              <a:defRPr/>
            </a:pPr>
            <a:endParaRPr lang="en-GB" sz="16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96466" indent="-229791" algn="just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GB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Give an </a:t>
            </a:r>
            <a:r>
              <a:rPr lang="en-GB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exceptional outcome in terms of operational Space Weather: real time alerts</a:t>
            </a:r>
            <a:r>
              <a:rPr lang="en-GB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of solar energetic particles (SEPs) and interplanetary perturbations, </a:t>
            </a: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offering a </a:t>
            </a:r>
            <a:r>
              <a:rPr lang="en-US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10 times improvement in the lead time of geoeffective events </a:t>
            </a: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prediction</a:t>
            </a:r>
          </a:p>
          <a:p>
            <a:pPr marL="66675" algn="just" defTabSz="685800">
              <a:buClrTx/>
              <a:defRPr/>
            </a:pPr>
            <a:endParaRPr lang="en-US" sz="16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96466" indent="-229791" algn="just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GB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Give</a:t>
            </a:r>
            <a:r>
              <a:rPr lang="en-GB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useful scientific data </a:t>
            </a:r>
            <a:r>
              <a:rPr lang="en-GB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 enhance our knowledge of </a:t>
            </a:r>
            <a:r>
              <a:rPr lang="en-GB" sz="16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Heliophysics</a:t>
            </a:r>
            <a:endParaRPr lang="en-GB" sz="16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96466" indent="-229791" algn="just" defTabSz="685800">
              <a:buClrTx/>
              <a:buFont typeface="Arial" panose="020B0604020202020204" pitchFamily="34" charset="0"/>
              <a:buChar char="•"/>
              <a:defRPr/>
            </a:pPr>
            <a:endParaRPr lang="en-GB" sz="16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96466" indent="-229791" algn="just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US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Fly for the first time ever the unexplored distant retrograde orbits (DROs), </a:t>
            </a:r>
            <a:r>
              <a:rPr lang="en-US" sz="16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which have a critical importance also in other space contexts</a:t>
            </a:r>
          </a:p>
          <a:p>
            <a:pPr marL="296466" indent="-229791" algn="just" defTabSz="685800">
              <a:buClrTx/>
              <a:buFont typeface="Arial" panose="020B0604020202020204" pitchFamily="34" charset="0"/>
              <a:buChar char="•"/>
              <a:defRPr/>
            </a:pPr>
            <a:endParaRPr lang="en-US" sz="165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296466" indent="-229791" algn="just" defTabSz="685800">
              <a:buClrTx/>
              <a:buFont typeface="Arial" panose="020B0604020202020204" pitchFamily="34" charset="0"/>
              <a:buChar char="•"/>
              <a:defRPr/>
            </a:pPr>
            <a:r>
              <a:rPr lang="en-US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Demonstrate reliability, availability and maintainability of the CubeSat technologies in deep space mission</a:t>
            </a:r>
          </a:p>
          <a:p>
            <a:pPr marL="66675" algn="just" defTabSz="685800">
              <a:buClrTx/>
              <a:defRPr/>
            </a:pPr>
            <a:r>
              <a:rPr lang="en-GB" sz="16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D2E4262-F586-E2B7-D5C6-A28E5EE07D1D}"/>
              </a:ext>
            </a:extLst>
          </p:cNvPr>
          <p:cNvSpPr/>
          <p:nvPr/>
        </p:nvSpPr>
        <p:spPr>
          <a:xfrm>
            <a:off x="344985" y="862445"/>
            <a:ext cx="8589572" cy="141316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D2DEF62-4C0D-5885-9C2C-5960589D2639}"/>
              </a:ext>
            </a:extLst>
          </p:cNvPr>
          <p:cNvSpPr/>
          <p:nvPr/>
        </p:nvSpPr>
        <p:spPr>
          <a:xfrm>
            <a:off x="344985" y="2874711"/>
            <a:ext cx="8589572" cy="141316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7D95809-BEB0-2EF0-CC02-446F55273685}"/>
              </a:ext>
            </a:extLst>
          </p:cNvPr>
          <p:cNvSpPr/>
          <p:nvPr/>
        </p:nvSpPr>
        <p:spPr>
          <a:xfrm>
            <a:off x="344985" y="2362947"/>
            <a:ext cx="8589572" cy="3680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27356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1028</Words>
  <Application>Microsoft Office PowerPoint</Application>
  <PresentationFormat>Presentazione su schermo (16:9)</PresentationFormat>
  <Paragraphs>161</Paragraphs>
  <Slides>13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Calibri</vt:lpstr>
      <vt:lpstr>Lexend</vt:lpstr>
      <vt:lpstr>Times New Roman</vt:lpstr>
      <vt:lpstr>Noto Sans Symbols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retino</dc:creator>
  <cp:lastModifiedBy>federica</cp:lastModifiedBy>
  <cp:revision>28</cp:revision>
  <dcterms:modified xsi:type="dcterms:W3CDTF">2026-02-05T07:40:35Z</dcterms:modified>
</cp:coreProperties>
</file>