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 bookmarkIdSeed="2">
  <p:sldMasterIdLst>
    <p:sldMasterId id="2147483648" r:id="rId4"/>
  </p:sldMasterIdLst>
  <p:notesMasterIdLst>
    <p:notesMasterId r:id="rId15"/>
  </p:notesMasterIdLst>
  <p:sldIdLst>
    <p:sldId id="405" r:id="rId5"/>
    <p:sldId id="411" r:id="rId6"/>
    <p:sldId id="437" r:id="rId7"/>
    <p:sldId id="260" r:id="rId8"/>
    <p:sldId id="446" r:id="rId9"/>
    <p:sldId id="449" r:id="rId10"/>
    <p:sldId id="450" r:id="rId11"/>
    <p:sldId id="451" r:id="rId12"/>
    <p:sldId id="452" r:id="rId13"/>
    <p:sldId id="453" r:id="rId14"/>
  </p:sldIdLst>
  <p:sldSz cx="12192000" cy="6858000"/>
  <p:notesSz cx="6858000" cy="9144000"/>
  <p:embeddedFontLst>
    <p:embeddedFont>
      <p:font typeface="Circe" panose="020B0604020202020204" charset="0"/>
      <p:regular r:id="rId16"/>
      <p:italic r:id="rId17"/>
    </p:embeddedFont>
    <p:embeddedFont>
      <p:font typeface="Wingdings 3" panose="05040102010807070707" pitchFamily="18" charset="2"/>
      <p:regular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3E"/>
    <a:srgbClr val="79C25A"/>
    <a:srgbClr val="007D34"/>
    <a:srgbClr val="1D8BC2"/>
    <a:srgbClr val="F08922"/>
    <a:srgbClr val="5165B4"/>
    <a:srgbClr val="FFFFFF"/>
    <a:srgbClr val="898989"/>
    <a:srgbClr val="CB87BA"/>
    <a:srgbClr val="23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9" autoAdjust="0"/>
    <p:restoredTop sz="96327" autoAdjust="0"/>
  </p:normalViewPr>
  <p:slideViewPr>
    <p:cSldViewPr snapToGrid="0">
      <p:cViewPr varScale="1">
        <p:scale>
          <a:sx n="159" d="100"/>
          <a:sy n="159" d="100"/>
        </p:scale>
        <p:origin x="200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irce" panose="020B0502020203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irce" panose="020B0502020203020203" pitchFamily="34" charset="0"/>
              </a:defRPr>
            </a:lvl1pPr>
          </a:lstStyle>
          <a:p>
            <a:fld id="{0CB47BFB-69F5-4E79-99AD-82B75EF675AA}" type="datetimeFigureOut">
              <a:rPr lang="it-IT" smtClean="0"/>
              <a:pPr/>
              <a:t>04/02/2026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irce" panose="020B0502020203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irce" panose="020B0502020203020203" pitchFamily="34" charset="0"/>
              </a:defRPr>
            </a:lvl1pPr>
          </a:lstStyle>
          <a:p>
            <a:fld id="{8E985342-32E4-4B60-965B-BC36838A03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32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irce" panose="020B0502020203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irce" panose="020B0502020203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irce" panose="020B0502020203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irce" panose="020B0502020203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irce" panose="020B0502020203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5342-32E4-4B60-965B-BC36838A0356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766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63bf14e15_0_6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e63bf14e1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1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63bf14e15_0_10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e63bf14e1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615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63bf14e15_0_10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e63bf14e1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615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63bf14e15_0_10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e63bf14e1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376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63bf14e15_0_10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e63bf14e1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631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63bf14e15_0_10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e63bf14e1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689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C2AD606D-ACCF-1413-CFAE-8B92438F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63bf14e15_0_105:notes">
            <a:extLst>
              <a:ext uri="{FF2B5EF4-FFF2-40B4-BE49-F238E27FC236}">
                <a16:creationId xmlns:a16="http://schemas.microsoft.com/office/drawing/2014/main" id="{54C81578-C236-CD47-BCAF-644392C8C6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e63bf14e15_0_105:notes">
            <a:extLst>
              <a:ext uri="{FF2B5EF4-FFF2-40B4-BE49-F238E27FC236}">
                <a16:creationId xmlns:a16="http://schemas.microsoft.com/office/drawing/2014/main" id="{AA00221F-DCE3-5845-7263-C012F21E7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110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princi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1609C862-AF15-4379-8453-A7F385A7CAC6}"/>
              </a:ext>
            </a:extLst>
          </p:cNvPr>
          <p:cNvSpPr/>
          <p:nvPr userDrawn="1"/>
        </p:nvSpPr>
        <p:spPr>
          <a:xfrm>
            <a:off x="0" y="3316941"/>
            <a:ext cx="12192000" cy="3537284"/>
          </a:xfrm>
          <a:prstGeom prst="rect">
            <a:avLst/>
          </a:prstGeom>
          <a:solidFill>
            <a:srgbClr val="007D34"/>
          </a:solidFill>
          <a:ln>
            <a:solidFill>
              <a:srgbClr val="007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noProof="1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3392626"/>
            <a:ext cx="11210697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54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1"/>
              <a:t>Titolo copertina principale, </a:t>
            </a:r>
            <a:br>
              <a:rPr lang="it-IT" noProof="1"/>
            </a:br>
            <a:r>
              <a:rPr lang="it-IT" noProof="1"/>
              <a:t>iniziale maiuscola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5613" y="5815389"/>
            <a:ext cx="11237960" cy="598658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noProof="1"/>
              <a:t>Sommario copertina principale, </a:t>
            </a:r>
            <a:br>
              <a:rPr lang="it-IT" noProof="1"/>
            </a:br>
            <a:r>
              <a:rPr lang="it-IT" noProof="1"/>
              <a:t>iniziale maiuscola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1B765009-0D19-4168-ACF0-949EC4C4F709}"/>
              </a:ext>
            </a:extLst>
          </p:cNvPr>
          <p:cNvSpPr/>
          <p:nvPr userDrawn="1"/>
        </p:nvSpPr>
        <p:spPr>
          <a:xfrm>
            <a:off x="6871309" y="5010270"/>
            <a:ext cx="4455000" cy="59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dirty="0">
              <a:solidFill>
                <a:srgbClr val="494949"/>
              </a:solidFill>
              <a:latin typeface="Circe" panose="020B0502020203020203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BD15BAD-D4DA-A848-F5D4-F933C99A6C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12" y="5192570"/>
            <a:ext cx="11210697" cy="500533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it-IT" noProof="1"/>
              <a:t>Sottotitolo su una sola riga, iniziale maiuscola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7F23D1-0394-23D3-AA26-676A7D7B1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3515" y="292697"/>
            <a:ext cx="4474983" cy="106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006714"/>
            <a:ext cx="10972572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rgbClr val="00823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1"/>
              <a:t>Titolo copertina alternativa,</a:t>
            </a:r>
            <a:br>
              <a:rPr lang="it-IT" noProof="1"/>
            </a:br>
            <a:r>
              <a:rPr lang="it-IT" noProof="1"/>
              <a:t> iniziale maiuscola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653013"/>
            <a:ext cx="10972572" cy="1096899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1"/>
              <a:t>Sottotitolo copertina alternativa, </a:t>
            </a:r>
            <a:br>
              <a:rPr lang="it-IT" noProof="1"/>
            </a:br>
            <a:r>
              <a:rPr lang="it-IT" noProof="1"/>
              <a:t>iniziale maiuscola, anche su due righe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42357" y="5208584"/>
            <a:ext cx="10327542" cy="598658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800" i="0">
                <a:solidFill>
                  <a:srgbClr val="7F7F7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noProof="1"/>
              <a:t>Sommario copertina alternativa, iniziale maiuscola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09C862-AF15-4379-8453-A7F385A7CAC6}"/>
              </a:ext>
            </a:extLst>
          </p:cNvPr>
          <p:cNvSpPr/>
          <p:nvPr userDrawn="1"/>
        </p:nvSpPr>
        <p:spPr>
          <a:xfrm>
            <a:off x="0" y="5988042"/>
            <a:ext cx="12192000" cy="902042"/>
          </a:xfrm>
          <a:prstGeom prst="rect">
            <a:avLst/>
          </a:prstGeom>
          <a:solidFill>
            <a:srgbClr val="007D34"/>
          </a:solidFill>
          <a:ln>
            <a:solidFill>
              <a:srgbClr val="007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9027B2-969D-4034-80E3-13F7D154C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18/06/2024</a:t>
            </a:r>
            <a:endParaRPr lang="it-IT" noProof="1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B1877A-0688-49A4-A239-A22CDC300E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1"/>
              <a:t>SEE PM2 - ASI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C7F8DC-574B-4826-BCB8-81E009A5A2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5A994-D622-47C4-BBB7-EA543E9BA793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A18942-FB69-168B-6136-5FABDD56B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01" y="321756"/>
            <a:ext cx="4474983" cy="10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1" y="2749672"/>
            <a:ext cx="10972572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rgbClr val="00823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1"/>
              <a:t>Titolo sezione, iniziale maiuscola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09C862-AF15-4379-8453-A7F385A7CAC6}"/>
              </a:ext>
            </a:extLst>
          </p:cNvPr>
          <p:cNvSpPr/>
          <p:nvPr userDrawn="1"/>
        </p:nvSpPr>
        <p:spPr>
          <a:xfrm>
            <a:off x="0" y="5988042"/>
            <a:ext cx="12192000" cy="902042"/>
          </a:xfrm>
          <a:prstGeom prst="rect">
            <a:avLst/>
          </a:prstGeom>
          <a:solidFill>
            <a:srgbClr val="007C34"/>
          </a:solidFill>
          <a:ln>
            <a:solidFill>
              <a:srgbClr val="007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99A3DE-52BA-4601-9DF0-CEDC50E74B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1"/>
              <a:t>18/06/2024</a:t>
            </a:r>
            <a:endParaRPr lang="it-IT" noProof="1"/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4F428701-5455-4D8E-8C3C-08B05C8C13DB}"/>
              </a:ext>
            </a:extLst>
          </p:cNvPr>
          <p:cNvSpPr/>
          <p:nvPr userDrawn="1"/>
        </p:nvSpPr>
        <p:spPr>
          <a:xfrm>
            <a:off x="413351" y="4357806"/>
            <a:ext cx="4455000" cy="59531"/>
          </a:xfrm>
          <a:prstGeom prst="rect">
            <a:avLst/>
          </a:prstGeom>
          <a:solidFill>
            <a:srgbClr val="007D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dirty="0">
              <a:solidFill>
                <a:srgbClr val="494949"/>
              </a:solidFill>
              <a:latin typeface="Circe" panose="020B0502020203020203" pitchFamily="34" charset="0"/>
            </a:endParaRP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3AE38998-11B5-4B18-B790-1B0A9F82DC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217" y="4446578"/>
            <a:ext cx="10327542" cy="598658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i="0">
                <a:solidFill>
                  <a:srgbClr val="7F7F7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noProof="1"/>
              <a:t>Sottotitolo sezione, iniziale maiuscola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C72AFA-6C37-4A6C-92F8-7F74E28B88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noProof="1"/>
              <a:t>SEE PM2 - ASI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06774F-8547-416A-88FE-7D8D7D48F2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85A994-D622-47C4-BBB7-EA543E9BA793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0F4F7D0-D604-5078-EB63-D2B3D082D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01" y="321756"/>
            <a:ext cx="4474983" cy="10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858" y="313151"/>
            <a:ext cx="11750381" cy="92660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rgbClr val="008236"/>
                </a:solidFill>
              </a:defRPr>
            </a:lvl1pPr>
          </a:lstStyle>
          <a:p>
            <a:r>
              <a:rPr lang="it-IT" noProof="1"/>
              <a:t>Titolo slide, iniziale maiuscola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noProof="1"/>
              <a:t>Usare questo segnaposto per inserire il testo</a:t>
            </a:r>
          </a:p>
          <a:p>
            <a:pPr lvl="1"/>
            <a:r>
              <a:rPr lang="it-IT" noProof="1"/>
              <a:t>Secondo livello</a:t>
            </a:r>
          </a:p>
          <a:p>
            <a:pPr lvl="2"/>
            <a:r>
              <a:rPr lang="it-IT" noProof="1"/>
              <a:t>Terzo livello</a:t>
            </a:r>
          </a:p>
          <a:p>
            <a:pPr lvl="3"/>
            <a:r>
              <a:rPr lang="it-IT" noProof="1"/>
              <a:t>Quarto livello</a:t>
            </a:r>
          </a:p>
          <a:p>
            <a:pPr lvl="4"/>
            <a:r>
              <a:rPr lang="it-IT" noProof="1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42F620-48F7-4BF4-AF7C-9BD8FE41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1"/>
              <a:t>18/06/2024</a:t>
            </a:r>
            <a:endParaRPr lang="it-IT" noProof="1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D82E49-4AB8-44DF-BE90-CD599B3B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1"/>
              <a:t>SEE PM2 - ASI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E8861D-72D2-4A6B-B442-BA689AEF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994-D622-47C4-BBB7-EA543E9BA79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2F917D6E-4485-410D-8608-488D7B0CF7A4}"/>
              </a:ext>
            </a:extLst>
          </p:cNvPr>
          <p:cNvSpPr/>
          <p:nvPr userDrawn="1"/>
        </p:nvSpPr>
        <p:spPr>
          <a:xfrm>
            <a:off x="413351" y="1190733"/>
            <a:ext cx="4455000" cy="59531"/>
          </a:xfrm>
          <a:prstGeom prst="rect">
            <a:avLst/>
          </a:prstGeom>
          <a:solidFill>
            <a:srgbClr val="007D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it-IT" altLang="it-IT" dirty="0">
              <a:solidFill>
                <a:srgbClr val="494949"/>
              </a:solidFill>
              <a:latin typeface="Circe" panose="020B0502020203020203" pitchFamily="34" charset="0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4355CE-43F3-E2F3-1E42-58F17107D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1716" y="169031"/>
            <a:ext cx="2031523" cy="483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8FA9BAE-5225-4915-B632-CD39F948C4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D34"/>
          </a:solidFill>
          <a:ln>
            <a:solidFill>
              <a:srgbClr val="007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632E28-0F5F-4224-BFD4-B289347E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1"/>
              <a:t>SEE PM2 - ASI</a:t>
            </a:r>
          </a:p>
        </p:txBody>
      </p:sp>
      <p:pic>
        <p:nvPicPr>
          <p:cNvPr id="5" name="Immagine 4" descr="Immagine che contiene testo, logo&#10;&#10;Descrizione generata automaticamente">
            <a:extLst>
              <a:ext uri="{FF2B5EF4-FFF2-40B4-BE49-F238E27FC236}">
                <a16:creationId xmlns:a16="http://schemas.microsoft.com/office/drawing/2014/main" id="{DAD98857-7362-DDC3-F02A-55E15BA42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2653" y="2532611"/>
            <a:ext cx="7526694" cy="17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51642" y="1487415"/>
            <a:ext cx="11421597" cy="499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noProof="1"/>
              <a:t>Usare questo segnaposto per inserire il testo</a:t>
            </a:r>
          </a:p>
          <a:p>
            <a:pPr lvl="1"/>
            <a:r>
              <a:rPr lang="it-IT" noProof="1"/>
              <a:t>Secondo livello</a:t>
            </a:r>
          </a:p>
          <a:p>
            <a:pPr lvl="2"/>
            <a:r>
              <a:rPr lang="it-IT" noProof="1"/>
              <a:t>Terzo livello</a:t>
            </a:r>
          </a:p>
          <a:p>
            <a:pPr lvl="3"/>
            <a:r>
              <a:rPr lang="it-IT" noProof="1"/>
              <a:t>Quarto livello</a:t>
            </a:r>
          </a:p>
          <a:p>
            <a:pPr lvl="4"/>
            <a:r>
              <a:rPr lang="it-IT" noProof="1"/>
              <a:t>Quinto livello</a:t>
            </a:r>
          </a:p>
        </p:txBody>
      </p:sp>
      <p:sp>
        <p:nvSpPr>
          <p:cNvPr id="7" name="Rectangle 104">
            <a:extLst>
              <a:ext uri="{FF2B5EF4-FFF2-40B4-BE49-F238E27FC236}">
                <a16:creationId xmlns:a16="http://schemas.microsoft.com/office/drawing/2014/main" id="{96FC3130-6576-45EB-A2DA-6E884893F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524715" y="-11113"/>
            <a:ext cx="2424702" cy="686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 sz="1800" noProof="0">
              <a:latin typeface="Circe" panose="020B0502020203020203" pitchFamily="34" charset="0"/>
            </a:endParaRPr>
          </a:p>
        </p:txBody>
      </p:sp>
      <p:sp>
        <p:nvSpPr>
          <p:cNvPr id="8" name="Rectangle 106">
            <a:extLst>
              <a:ext uri="{FF2B5EF4-FFF2-40B4-BE49-F238E27FC236}">
                <a16:creationId xmlns:a16="http://schemas.microsoft.com/office/drawing/2014/main" id="{B5BBAA5C-0410-412E-B227-84F0C1004D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99907" y="1086131"/>
            <a:ext cx="2143125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900" noProof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VERDE TOR VERGATA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900" noProof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RGB 000,125,052 (#007D34)</a:t>
            </a:r>
          </a:p>
        </p:txBody>
      </p:sp>
      <p:sp>
        <p:nvSpPr>
          <p:cNvPr id="9" name="Rectangle 113">
            <a:extLst>
              <a:ext uri="{FF2B5EF4-FFF2-40B4-BE49-F238E27FC236}">
                <a16:creationId xmlns:a16="http://schemas.microsoft.com/office/drawing/2014/main" id="{72768C8E-BEAB-4BDC-A107-10ECAA168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454354" y="819708"/>
            <a:ext cx="2179716" cy="1281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FORMAT D'ATENEO 2023 (v.1)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15644E4-5B2F-4692-8863-858592A1CE69}"/>
              </a:ext>
            </a:extLst>
          </p:cNvPr>
          <p:cNvSpPr/>
          <p:nvPr userDrawn="1"/>
        </p:nvSpPr>
        <p:spPr bwMode="auto">
          <a:xfrm flipV="1">
            <a:off x="-2454354" y="1084711"/>
            <a:ext cx="185737" cy="199058"/>
          </a:xfrm>
          <a:prstGeom prst="rect">
            <a:avLst/>
          </a:prstGeom>
          <a:solidFill>
            <a:srgbClr val="007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noProof="0" dirty="0">
              <a:latin typeface="Circe" panose="020B0502020203020203" pitchFamily="34" charset="0"/>
            </a:endParaRPr>
          </a:p>
        </p:txBody>
      </p:sp>
      <p:sp>
        <p:nvSpPr>
          <p:cNvPr id="11" name="Rectangle 113">
            <a:extLst>
              <a:ext uri="{FF2B5EF4-FFF2-40B4-BE49-F238E27FC236}">
                <a16:creationId xmlns:a16="http://schemas.microsoft.com/office/drawing/2014/main" id="{F0140D35-9F4F-4B9F-BC63-DB8E43D027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453055" y="3213300"/>
            <a:ext cx="2143125" cy="36182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FONT TESTO: CIRCE REGULAR </a:t>
            </a:r>
            <a:b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Copertina principale o alternativa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Titolo, </a:t>
            </a:r>
            <a:r>
              <a:rPr lang="it-IT" altLang="it-IT" sz="900" b="1" noProof="0" dirty="0">
                <a:solidFill>
                  <a:srgbClr val="007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 TOR VERGATA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: corpo 54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Iniziale maiuscola</a:t>
            </a:r>
            <a:endParaRPr lang="it-IT" altLang="it-IT" sz="9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Sottotitolo, </a:t>
            </a:r>
            <a:r>
              <a:rPr lang="it-IT" altLang="it-IT" sz="900" b="1" noProof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GRIGIO o BIANCO</a:t>
            </a: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corpo 28 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Iniziale maiuscola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Sommario, </a:t>
            </a:r>
            <a:r>
              <a:rPr lang="it-IT" altLang="it-IT" sz="900" b="1" noProof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GRIGIO o BIANCO</a:t>
            </a: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corpo 18 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Iniziale maiuscola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Slide di contenuto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Titolo, </a:t>
            </a:r>
            <a:r>
              <a:rPr lang="it-IT" altLang="it-IT" sz="900" b="1" noProof="0" dirty="0">
                <a:solidFill>
                  <a:srgbClr val="007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 TOR VERGATA 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: corpo 36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Iniziale maiuscola, allineato a sinistra</a:t>
            </a:r>
            <a:endParaRPr lang="it-IT" altLang="it-IT" sz="9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Testo, </a:t>
            </a:r>
            <a:r>
              <a:rPr lang="it-IT" altLang="it-IT" sz="9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</a:t>
            </a: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corpo 20 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Iniziale maiuscola, allineato a sinistra</a:t>
            </a:r>
            <a:endParaRPr lang="it-IT" altLang="it-IT" sz="9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Piè pagina </a:t>
            </a:r>
            <a:r>
              <a:rPr lang="it-IT" altLang="it-IT" sz="900" b="1" noProof="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GRIGIO</a:t>
            </a: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corpo 9 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Note allineate a destra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Separatore di sezione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Titolo, </a:t>
            </a:r>
            <a:r>
              <a:rPr lang="it-IT" altLang="it-IT" sz="900" b="1" noProof="0" dirty="0">
                <a:solidFill>
                  <a:srgbClr val="007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 TOR VERGATA 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: corpo 36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Iniziale maiuscola, allineato a sinistra</a:t>
            </a:r>
            <a:endParaRPr lang="it-IT" altLang="it-IT" sz="9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Sottotitolo, </a:t>
            </a:r>
            <a:r>
              <a:rPr lang="it-IT" altLang="it-IT" sz="900" b="1" noProof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GRIGIO: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corpo 18 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Iniziale maiuscola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Piè pagina </a:t>
            </a:r>
            <a:r>
              <a:rPr lang="it-IT" altLang="it-IT" sz="900" b="1" noProof="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GRIGIO</a:t>
            </a:r>
            <a:r>
              <a:rPr lang="it-IT" altLang="it-IT" sz="900" b="1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corpo 9 </a:t>
            </a:r>
            <a:b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Note allineate a destra</a:t>
            </a: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237DD8-AB42-4727-B5A5-641CAE81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12" y="314744"/>
            <a:ext cx="11752927" cy="92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noProof="1"/>
              <a:t>Titolo slide, iniziale maiuscola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654FB1-1B2B-4523-8EC4-AF5994DC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0501" y="6494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18/06/2024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3C0C68-300B-4A9E-A840-068AD62D4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4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SEE PM2 - ASI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EF45B2-2BE5-4BDC-A13A-D8A97C0CA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8" y="6494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5A994-D622-47C4-BBB7-EA543E9BA793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8CD2E83-C4AC-4B8F-E456-2395EA48143D}"/>
              </a:ext>
            </a:extLst>
          </p:cNvPr>
          <p:cNvSpPr/>
          <p:nvPr userDrawn="1"/>
        </p:nvSpPr>
        <p:spPr>
          <a:xfrm>
            <a:off x="-2454354" y="1437071"/>
            <a:ext cx="185737" cy="176213"/>
          </a:xfrm>
          <a:prstGeom prst="rect">
            <a:avLst/>
          </a:prstGeom>
          <a:solidFill>
            <a:srgbClr val="ED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E838E11-BA94-3B3E-5FC4-D218A010BD17}"/>
              </a:ext>
            </a:extLst>
          </p:cNvPr>
          <p:cNvSpPr/>
          <p:nvPr userDrawn="1"/>
        </p:nvSpPr>
        <p:spPr>
          <a:xfrm>
            <a:off x="-2454354" y="1766586"/>
            <a:ext cx="185737" cy="176213"/>
          </a:xfrm>
          <a:prstGeom prst="rect">
            <a:avLst/>
          </a:prstGeom>
          <a:solidFill>
            <a:srgbClr val="961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FB06648-DE8B-D73A-C816-48EBC4A6ADBB}"/>
              </a:ext>
            </a:extLst>
          </p:cNvPr>
          <p:cNvSpPr/>
          <p:nvPr userDrawn="1"/>
        </p:nvSpPr>
        <p:spPr>
          <a:xfrm>
            <a:off x="-2454354" y="2096101"/>
            <a:ext cx="185737" cy="1762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C4B6C0A-E016-4175-4017-0FF3567E8C77}"/>
              </a:ext>
            </a:extLst>
          </p:cNvPr>
          <p:cNvSpPr/>
          <p:nvPr userDrawn="1"/>
        </p:nvSpPr>
        <p:spPr>
          <a:xfrm>
            <a:off x="-1381492" y="1437071"/>
            <a:ext cx="185737" cy="176213"/>
          </a:xfrm>
          <a:prstGeom prst="rect">
            <a:avLst/>
          </a:prstGeom>
          <a:solidFill>
            <a:srgbClr val="23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E255BF4-5586-EFC1-128A-FCE0930EB64C}"/>
              </a:ext>
            </a:extLst>
          </p:cNvPr>
          <p:cNvSpPr/>
          <p:nvPr userDrawn="1"/>
        </p:nvSpPr>
        <p:spPr>
          <a:xfrm>
            <a:off x="-1381492" y="1766586"/>
            <a:ext cx="185737" cy="176213"/>
          </a:xfrm>
          <a:prstGeom prst="rect">
            <a:avLst/>
          </a:prstGeom>
          <a:solidFill>
            <a:srgbClr val="CB8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05A80B9-920B-604D-3AAD-EBC8EE9AFE9E}"/>
              </a:ext>
            </a:extLst>
          </p:cNvPr>
          <p:cNvSpPr/>
          <p:nvPr userDrawn="1"/>
        </p:nvSpPr>
        <p:spPr>
          <a:xfrm>
            <a:off x="-1381492" y="2096101"/>
            <a:ext cx="185737" cy="176213"/>
          </a:xfrm>
          <a:prstGeom prst="rect">
            <a:avLst/>
          </a:prstGeom>
          <a:solidFill>
            <a:srgbClr val="79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4" name="Rectangle 112">
            <a:extLst>
              <a:ext uri="{FF2B5EF4-FFF2-40B4-BE49-F238E27FC236}">
                <a16:creationId xmlns:a16="http://schemas.microsoft.com/office/drawing/2014/main" id="{1EFFC4CE-0356-333F-532B-E42DF6D811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18971" y="1420654"/>
            <a:ext cx="999831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MEDICINA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 dirty="0">
                <a:latin typeface="Arial" panose="020B0604020202020204" pitchFamily="34" charset="0"/>
                <a:cs typeface="Arial" panose="020B0604020202020204" pitchFamily="34" charset="0"/>
              </a:rPr>
              <a:t>RGB 237,33,39</a:t>
            </a:r>
          </a:p>
        </p:txBody>
      </p:sp>
      <p:sp>
        <p:nvSpPr>
          <p:cNvPr id="25" name="Rectangle 112">
            <a:extLst>
              <a:ext uri="{FF2B5EF4-FFF2-40B4-BE49-F238E27FC236}">
                <a16:creationId xmlns:a16="http://schemas.microsoft.com/office/drawing/2014/main" id="{E6473F2D-EEF1-DAA0-A5A9-03ED988493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18971" y="1755177"/>
            <a:ext cx="999831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endParaRPr lang="it-IT" altLang="it-IT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RGB 150,26,58</a:t>
            </a:r>
            <a:endParaRPr lang="it-IT" altLang="it-IT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2">
            <a:extLst>
              <a:ext uri="{FF2B5EF4-FFF2-40B4-BE49-F238E27FC236}">
                <a16:creationId xmlns:a16="http://schemas.microsoft.com/office/drawing/2014/main" id="{6BCC4544-4D16-0247-C90E-EC8817ADF9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18971" y="2089700"/>
            <a:ext cx="999831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INGEGNERIA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RGB 0, 0, 0</a:t>
            </a:r>
            <a:endParaRPr lang="it-IT" altLang="it-IT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2">
            <a:extLst>
              <a:ext uri="{FF2B5EF4-FFF2-40B4-BE49-F238E27FC236}">
                <a16:creationId xmlns:a16="http://schemas.microsoft.com/office/drawing/2014/main" id="{ABDF39C8-792F-A952-3152-A0694263BE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51167" y="1420654"/>
            <a:ext cx="1063786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GIURISPRUDENZA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RGB 35,73,139</a:t>
            </a:r>
            <a:endParaRPr lang="it-IT" altLang="it-IT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2">
            <a:extLst>
              <a:ext uri="{FF2B5EF4-FFF2-40B4-BE49-F238E27FC236}">
                <a16:creationId xmlns:a16="http://schemas.microsoft.com/office/drawing/2014/main" id="{52D45312-9748-7C0A-AC9B-C346984E7C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51167" y="1755177"/>
            <a:ext cx="1094385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LETTERE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RGB 203,135,186</a:t>
            </a:r>
            <a:endParaRPr lang="it-IT" altLang="it-IT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12">
            <a:extLst>
              <a:ext uri="{FF2B5EF4-FFF2-40B4-BE49-F238E27FC236}">
                <a16:creationId xmlns:a16="http://schemas.microsoft.com/office/drawing/2014/main" id="{B2AE4D98-AC7A-D9A5-A6A2-9B83BEB594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51167" y="2089700"/>
            <a:ext cx="999831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SCIENZE</a:t>
            </a:r>
            <a:endParaRPr lang="it-IT" altLang="it-IT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900" noProof="0">
                <a:latin typeface="Arial" panose="020B0604020202020204" pitchFamily="34" charset="0"/>
                <a:cs typeface="Arial" panose="020B0604020202020204" pitchFamily="34" charset="0"/>
              </a:rPr>
              <a:t>RGB 121,194,90</a:t>
            </a:r>
            <a:endParaRPr lang="it-IT" altLang="it-IT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1">
            <a:extLst>
              <a:ext uri="{FF2B5EF4-FFF2-40B4-BE49-F238E27FC236}">
                <a16:creationId xmlns:a16="http://schemas.microsoft.com/office/drawing/2014/main" id="{CC0C08EF-29D7-0650-C582-86E39DA6C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453976" y="2425616"/>
            <a:ext cx="185359" cy="196510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 sz="1800" noProof="0">
              <a:latin typeface="Circe" panose="020B0502020203020203" pitchFamily="34" charset="0"/>
            </a:endParaRPr>
          </a:p>
        </p:txBody>
      </p:sp>
      <p:sp>
        <p:nvSpPr>
          <p:cNvPr id="17" name="Rectangle 106">
            <a:extLst>
              <a:ext uri="{FF2B5EF4-FFF2-40B4-BE49-F238E27FC236}">
                <a16:creationId xmlns:a16="http://schemas.microsoft.com/office/drawing/2014/main" id="{45719105-1E99-8A29-D547-FF9690AC2C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99907" y="2424223"/>
            <a:ext cx="2143125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900" noProof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GRIGIO GRAFICA</a:t>
            </a:r>
            <a:br>
              <a:rPr lang="it-IT" altLang="it-IT" sz="900" noProof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it-IT" altLang="it-IT" sz="900" noProof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RGB 127,127,127</a:t>
            </a:r>
            <a:endParaRPr lang="it-IT" altLang="it-IT" sz="900" noProof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8" name="Rectangle 111">
            <a:extLst>
              <a:ext uri="{FF2B5EF4-FFF2-40B4-BE49-F238E27FC236}">
                <a16:creationId xmlns:a16="http://schemas.microsoft.com/office/drawing/2014/main" id="{666785DB-059D-FC2C-963B-ADFABA731A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454354" y="2775429"/>
            <a:ext cx="185359" cy="196510"/>
          </a:xfrm>
          <a:prstGeom prst="rect">
            <a:avLst/>
          </a:prstGeom>
          <a:solidFill>
            <a:srgbClr val="F0892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 sz="1800" noProof="0">
              <a:latin typeface="Circe" panose="020B0502020203020203" pitchFamily="34" charset="0"/>
            </a:endParaRPr>
          </a:p>
        </p:txBody>
      </p:sp>
      <p:sp>
        <p:nvSpPr>
          <p:cNvPr id="20" name="Rectangle 106">
            <a:extLst>
              <a:ext uri="{FF2B5EF4-FFF2-40B4-BE49-F238E27FC236}">
                <a16:creationId xmlns:a16="http://schemas.microsoft.com/office/drawing/2014/main" id="{7F765AF5-466A-E30F-67A0-D5E9D2598A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00285" y="2758746"/>
            <a:ext cx="2143125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900" noProof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ARANCIONE</a:t>
            </a:r>
            <a:br>
              <a:rPr lang="it-IT" altLang="it-IT" sz="900" noProof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it-IT" altLang="it-IT" sz="900" noProof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RGB 240,137,34</a:t>
            </a:r>
            <a:endParaRPr lang="it-IT" altLang="it-IT" sz="900" noProof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" name="Rectangle 111">
            <a:extLst>
              <a:ext uri="{FF2B5EF4-FFF2-40B4-BE49-F238E27FC236}">
                <a16:creationId xmlns:a16="http://schemas.microsoft.com/office/drawing/2014/main" id="{9B864F56-2B1E-7E67-5CA5-AC78971E7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357422" y="2778240"/>
            <a:ext cx="185359" cy="196510"/>
          </a:xfrm>
          <a:prstGeom prst="rect">
            <a:avLst/>
          </a:prstGeom>
          <a:solidFill>
            <a:srgbClr val="1D8BC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 sz="1800" noProof="0">
              <a:latin typeface="Circe" panose="020B0502020203020203" pitchFamily="34" charset="0"/>
            </a:endParaRPr>
          </a:p>
        </p:txBody>
      </p:sp>
      <p:sp>
        <p:nvSpPr>
          <p:cNvPr id="32" name="Rectangle 106">
            <a:extLst>
              <a:ext uri="{FF2B5EF4-FFF2-40B4-BE49-F238E27FC236}">
                <a16:creationId xmlns:a16="http://schemas.microsoft.com/office/drawing/2014/main" id="{4D7CB1D1-CACB-867D-010A-A8B9620293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03353" y="2760152"/>
            <a:ext cx="932793" cy="2527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900" noProof="0">
                <a:latin typeface="+mj-lt"/>
                <a:ea typeface="MS PGothic" pitchFamily="34" charset="-128"/>
                <a:cs typeface="Tahoma" pitchFamily="34" charset="0"/>
              </a:rPr>
              <a:t>AZZURRO</a:t>
            </a:r>
            <a:br>
              <a:rPr lang="it-IT" altLang="it-IT" sz="900" noProof="0">
                <a:latin typeface="+mj-lt"/>
                <a:ea typeface="MS PGothic" pitchFamily="34" charset="-128"/>
                <a:cs typeface="Tahoma" pitchFamily="34" charset="0"/>
              </a:rPr>
            </a:br>
            <a:r>
              <a:rPr lang="it-IT" altLang="it-IT" sz="900" noProof="0">
                <a:latin typeface="+mj-lt"/>
                <a:ea typeface="MS PGothic" pitchFamily="34" charset="-128"/>
                <a:cs typeface="Tahoma" pitchFamily="34" charset="0"/>
              </a:rPr>
              <a:t>RGB 29,139,194</a:t>
            </a:r>
            <a:endParaRPr lang="it-IT" altLang="it-IT" sz="900" noProof="0" dirty="0">
              <a:latin typeface="+mj-lt"/>
              <a:ea typeface="MS PGothic" pitchFamily="34" charset="-128"/>
              <a:cs typeface="Tahoma" pitchFamily="34" charset="0"/>
            </a:endParaRPr>
          </a:p>
        </p:txBody>
      </p:sp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E5186588-4AA5-0C4D-4A78-BDC4513AE0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473016" y="69845"/>
            <a:ext cx="2308454" cy="5498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0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D3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34893B"/>
        </a:buClr>
        <a:buSzPct val="80000"/>
        <a:buFont typeface="Wingdings 3" charset="2"/>
        <a:buChar char="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34893B"/>
        </a:buClr>
        <a:buSzPct val="80000"/>
        <a:buFont typeface="Wingdings 3" charset="2"/>
        <a:buChar char="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34893B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34893B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34893B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B0000-0537-19E9-64EB-8466283E9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760989"/>
            <a:ext cx="10972572" cy="1646302"/>
          </a:xfrm>
        </p:spPr>
        <p:txBody>
          <a:bodyPr/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Sun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(SEE): a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CubeSat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Mission for High-Energy Solar Observations</a:t>
            </a: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FE33BE-40A4-7E7D-D638-ECEDBE868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76" y="3440017"/>
            <a:ext cx="10972572" cy="1096899"/>
          </a:xfrm>
        </p:spPr>
        <p:txBody>
          <a:bodyPr/>
          <a:lstStyle/>
          <a:p>
            <a:pPr lvl="0" algn="l">
              <a:spcBef>
                <a:spcPts val="0"/>
              </a:spcBef>
              <a:buSzPts val="2240"/>
            </a:pPr>
            <a:r>
              <a:rPr lang="it-IT" sz="16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Berrilli</a:t>
            </a:r>
            <a:r>
              <a:rPr lang="it-IT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F.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Giovannelli L., Marcelli L.,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Casolino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M., Curti F., De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Guzman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 A., Di Tana V.,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Pattanaro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Marmonti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M., Terracina A., Rossi A., Bruno A., Berretti M., Casara L., Del Moro D.,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Calchetti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Cantoresi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Chierichini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S., Giri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Nair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Konow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Lucaferri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Nigro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G., Penza V.,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Pucacco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G., Reda R.,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Scardigli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Tombesi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F., Francisco G., V., Mazzotta P.,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Mugatwala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R., Reali E., Albertini M., Benigno N.,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Iovanna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Marcanio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A., Turi A.,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Sarnari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Cavazzuti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E., Natalucci S., Urban D.,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Illiano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Plainaki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C., </a:t>
            </a:r>
            <a:r>
              <a:rPr lang="it-IT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Carpentiero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endParaRPr lang="en-GB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EAD585-C2A6-2F34-2617-60C1F107E7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356" y="4924055"/>
            <a:ext cx="10327542" cy="5986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Once the RTI is formed and we begin Phases C/D/E1, we'll be looking for contributions to SEE science from the Italian solar community (observations and models)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BD9686-FEA7-2BD0-117E-47793DC07E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02/02/2026</a:t>
            </a:r>
            <a:endParaRPr lang="en-GB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B86763-560C-B24F-FB10-4EB6637BC2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85A994-D622-47C4-BBB7-EA543E9BA793}" type="slidenum">
              <a:rPr lang="en-GB" smtClean="0"/>
              <a:pPr/>
              <a:t>1</a:t>
            </a:fld>
            <a:endParaRPr lang="en-GB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6E45E6C-9882-E7C2-6E25-0C18B69D3AA8}"/>
              </a:ext>
            </a:extLst>
          </p:cNvPr>
          <p:cNvGrpSpPr/>
          <p:nvPr/>
        </p:nvGrpSpPr>
        <p:grpSpPr>
          <a:xfrm>
            <a:off x="5304380" y="509718"/>
            <a:ext cx="5664194" cy="768922"/>
            <a:chOff x="6261114" y="431041"/>
            <a:chExt cx="5664194" cy="768922"/>
          </a:xfrm>
        </p:grpSpPr>
        <p:pic>
          <p:nvPicPr>
            <p:cNvPr id="10" name="Picture 2" descr="INFN Roma Tor Vergata">
              <a:extLst>
                <a:ext uri="{FF2B5EF4-FFF2-40B4-BE49-F238E27FC236}">
                  <a16:creationId xmlns:a16="http://schemas.microsoft.com/office/drawing/2014/main" id="{856757E8-5B56-374C-1B3F-E126CB94B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14" y="551549"/>
              <a:ext cx="1064964" cy="41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6A34C79-35A3-2B7A-A27E-9F5178E35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57" y="448156"/>
              <a:ext cx="824010" cy="62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076F25B6-DA84-E5DC-700C-E0B0C6A04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8253850" y="431041"/>
              <a:ext cx="1223005" cy="76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346A024-3AD5-6DD5-CBA7-72E1D2E62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038" y="609698"/>
              <a:ext cx="937273" cy="41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D80E76D4-7408-74D3-12B1-3CDE04860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494" y="576487"/>
              <a:ext cx="1424814" cy="489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NEAT's Company Webs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023" y="771286"/>
            <a:ext cx="617423" cy="2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6095" y="6052086"/>
            <a:ext cx="3878731" cy="805914"/>
          </a:xfrm>
          <a:prstGeom prst="rect">
            <a:avLst/>
          </a:prstGeom>
        </p:spPr>
      </p:pic>
      <p:sp>
        <p:nvSpPr>
          <p:cNvPr id="17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494469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Conferenza Italiana Plasmi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CFDCACA-5D6E-6043-E2FE-2AEA7AEF1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63bf14e15_0_105">
            <a:extLst>
              <a:ext uri="{FF2B5EF4-FFF2-40B4-BE49-F238E27FC236}">
                <a16:creationId xmlns:a16="http://schemas.microsoft.com/office/drawing/2014/main" id="{6868FE92-800A-BFE2-379A-599D0A4AF8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29" y="266732"/>
            <a:ext cx="1174357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rgbClr val="008236"/>
              </a:buClr>
              <a:buSzPts val="3240"/>
            </a:pPr>
            <a:r>
              <a:rPr lang="en-US" sz="3200" dirty="0"/>
              <a:t>Main Points and Key Takeaways</a:t>
            </a:r>
          </a:p>
        </p:txBody>
      </p: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73533856-1BD2-C2D6-87B2-2EDB9FAD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9"/>
            <a:ext cx="4114800" cy="365125"/>
          </a:xfrm>
        </p:spPr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19" name="Segnaposto data 4">
            <a:extLst>
              <a:ext uri="{FF2B5EF4-FFF2-40B4-BE49-F238E27FC236}">
                <a16:creationId xmlns:a16="http://schemas.microsoft.com/office/drawing/2014/main" id="{472B72E9-BF4E-989E-596B-0817C10E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501" y="6494469"/>
            <a:ext cx="2743200" cy="365125"/>
          </a:xfrm>
        </p:spPr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361C5-A48D-EC99-BB6F-7A131B6E7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9" y="3682368"/>
            <a:ext cx="5203304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901C4A-6460-02E7-BBE1-3B14935D46B0}"/>
              </a:ext>
            </a:extLst>
          </p:cNvPr>
          <p:cNvSpPr txBox="1"/>
          <p:nvPr/>
        </p:nvSpPr>
        <p:spPr>
          <a:xfrm>
            <a:off x="427029" y="1421559"/>
            <a:ext cx="110330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Pioneering Italian Solar Observation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Milestone: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SEE marks Italy’s first dedicated solar mission featuring a solar disk imager.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Strategic Growth: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optimization of the SEE telescope and CMOS camera for UV wavelengths establishes a relevant national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technological know-how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a critical spectral range.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Scientific Synergy &amp; Innovation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Bridging Communities: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By focusing on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Mg II line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SEE acts as a scientific bridge, connecting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Heliophysics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Geophysics research communities.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New Window into Flares: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High-cadence X/Gamma-ray sampling allows us to observe solar flare dynamics with unprecedented temporal resolution, unlocking new insights into particle acceleration.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Cubesat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Revolution in Space Weather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Fleet Advantage: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collaboration between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SEE, HENON, and CUSP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creates a distributed "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Cubesat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Fleet“ for solar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physics and heliospheric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space plasma physics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Innovative Intelligence: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This network provides interconnected, multi-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messanger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that is essential for modern Solar Physics and Space Weather forecasting.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Building a Future Ecosystem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Architecture: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We are laying the groundwork for a robust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Ecosystem Architecture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ensuring that data from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heliophysics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missions is integrated, accessible, and scalable for future space exploration.</a:t>
            </a:r>
          </a:p>
        </p:txBody>
      </p:sp>
    </p:spTree>
    <p:extLst>
      <p:ext uri="{BB962C8B-B14F-4D97-AF65-F5344CB8AC3E}">
        <p14:creationId xmlns:p14="http://schemas.microsoft.com/office/powerpoint/2010/main" val="63848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456119A9-9DFD-F2C4-9614-C20D29EE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cientific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objectives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CC1EEC-6FC4-B54B-67FE-654BB59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81C90E-F82A-964A-A45C-94FA7F27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994-D622-47C4-BBB7-EA543E9BA79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5411F7-EF6A-64EC-E89B-B3A328739AC5}"/>
              </a:ext>
            </a:extLst>
          </p:cNvPr>
          <p:cNvSpPr txBox="1"/>
          <p:nvPr/>
        </p:nvSpPr>
        <p:spPr>
          <a:xfrm>
            <a:off x="393962" y="1816654"/>
            <a:ext cx="5957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Monitor solar flare emission from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soft-X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Gamma ray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energy range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very high cadence (up to 10 kHz)</a:t>
            </a:r>
            <a:b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Monitor s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olar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activity using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full disk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images in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Mg II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at 280 nm,  4 images / day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better understand </a:t>
            </a:r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solar-terrestrial relations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ABBED2-9DE8-0C37-7439-AD7DB51C6C1E}"/>
              </a:ext>
            </a:extLst>
          </p:cNvPr>
          <p:cNvSpPr txBox="1"/>
          <p:nvPr/>
        </p:nvSpPr>
        <p:spPr>
          <a:xfrm>
            <a:off x="8248147" y="2185985"/>
            <a:ext cx="3574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X/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-ray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UV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imager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payload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>
              <a:latin typeface="+mj-lt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BCBBE2DC-F062-7435-5691-43A9E2603A32}"/>
              </a:ext>
            </a:extLst>
          </p:cNvPr>
          <p:cNvSpPr/>
          <p:nvPr/>
        </p:nvSpPr>
        <p:spPr>
          <a:xfrm>
            <a:off x="6904481" y="2044329"/>
            <a:ext cx="1095374" cy="78105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3709D6B4-7857-9822-6998-1E6A0847E2CF}"/>
              </a:ext>
            </a:extLst>
          </p:cNvPr>
          <p:cNvSpPr/>
          <p:nvPr/>
        </p:nvSpPr>
        <p:spPr>
          <a:xfrm>
            <a:off x="6904481" y="4158374"/>
            <a:ext cx="1095374" cy="78105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400">
              <a:solidFill>
                <a:schemeClr val="tx1"/>
              </a:solidFill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6E45E6C-9882-E7C2-6E25-0C18B69D3AA8}"/>
              </a:ext>
            </a:extLst>
          </p:cNvPr>
          <p:cNvGrpSpPr/>
          <p:nvPr/>
        </p:nvGrpSpPr>
        <p:grpSpPr>
          <a:xfrm>
            <a:off x="5169759" y="147500"/>
            <a:ext cx="4155331" cy="532294"/>
            <a:chOff x="6261114" y="431041"/>
            <a:chExt cx="5664194" cy="768922"/>
          </a:xfrm>
        </p:grpSpPr>
        <p:pic>
          <p:nvPicPr>
            <p:cNvPr id="21" name="Picture 2" descr="INFN Roma Tor Vergata">
              <a:extLst>
                <a:ext uri="{FF2B5EF4-FFF2-40B4-BE49-F238E27FC236}">
                  <a16:creationId xmlns:a16="http://schemas.microsoft.com/office/drawing/2014/main" id="{856757E8-5B56-374C-1B3F-E126CB94B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14" y="551549"/>
              <a:ext cx="1064964" cy="41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D6A34C79-35A3-2B7A-A27E-9F5178E35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57" y="448156"/>
              <a:ext cx="824010" cy="62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076F25B6-DA84-E5DC-700C-E0B0C6A04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8253850" y="431041"/>
              <a:ext cx="1223005" cy="76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E346A024-3AD5-6DD5-CBA7-72E1D2E62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038" y="609698"/>
              <a:ext cx="937273" cy="41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D80E76D4-7408-74D3-12B1-3CDE04860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494" y="576487"/>
              <a:ext cx="1424814" cy="489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 descr="NEAT's Company Webs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29" y="329763"/>
            <a:ext cx="419092" cy="1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456119A9-9DFD-F2C4-9614-C20D29EE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Science requirements for the UV imager and X/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-ray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payloads</a:t>
            </a:r>
          </a:p>
        </p:txBody>
      </p:sp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466E1216-76A6-EF96-ED4F-53B0F02CD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393639"/>
              </p:ext>
            </p:extLst>
          </p:nvPr>
        </p:nvGraphicFramePr>
        <p:xfrm>
          <a:off x="392911" y="1925504"/>
          <a:ext cx="5558120" cy="36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53">
                  <a:extLst>
                    <a:ext uri="{9D8B030D-6E8A-4147-A177-3AD203B41FA5}">
                      <a16:colId xmlns:a16="http://schemas.microsoft.com/office/drawing/2014/main" val="3871542564"/>
                    </a:ext>
                  </a:extLst>
                </a:gridCol>
                <a:gridCol w="3506367">
                  <a:extLst>
                    <a:ext uri="{9D8B030D-6E8A-4147-A177-3AD203B41FA5}">
                      <a16:colId xmlns:a16="http://schemas.microsoft.com/office/drawing/2014/main" val="1028036505"/>
                    </a:ext>
                  </a:extLst>
                </a:gridCol>
              </a:tblGrid>
              <a:tr h="369133">
                <a:tc gridSpan="2"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TOP LEVEL SCIENCE REQUIREMENTS</a:t>
                      </a:r>
                      <a:endParaRPr lang="en-GB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52586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Wavelength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279 to 281 nm (Mg II line)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14584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Spatial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4 arcsec/pixel to resolve magnetic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269713"/>
                  </a:ext>
                </a:extLst>
              </a:tr>
              <a:tr h="446776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Spatial coverage (FOV)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disk + 50%, at least 50’ x 50’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52831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Pointing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9’ or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392191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Pointing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arcsec Hz or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47723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Temporal resolution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image </a:t>
                      </a:r>
                      <a:r>
                        <a:rPr lang="en-US" sz="14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</a:t>
                      </a:r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 hours (</a:t>
                      </a:r>
                      <a:r>
                        <a:rPr lang="it-IT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context</a:t>
                      </a:r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imager</a:t>
                      </a:r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segmentation of solar features</a:t>
                      </a:r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)</a:t>
                      </a:r>
                      <a:endParaRPr lang="en-GB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8854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Temporal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Uninterrupted</a:t>
                      </a:r>
                      <a:r>
                        <a:rPr lang="it-I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eclipses or contingency</a:t>
                      </a:r>
                      <a:endParaRPr lang="en-GB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3181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least 10 considering out of band photons and straylight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95991"/>
                  </a:ext>
                </a:extLst>
              </a:tr>
            </a:tbl>
          </a:graphicData>
        </a:graphic>
      </p:graphicFrame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81C90E-F82A-964A-A45C-94FA7F27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994-D622-47C4-BBB7-EA543E9BA793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6" name="Segnaposto contenuto 1">
            <a:extLst>
              <a:ext uri="{FF2B5EF4-FFF2-40B4-BE49-F238E27FC236}">
                <a16:creationId xmlns:a16="http://schemas.microsoft.com/office/drawing/2014/main" id="{466E1216-76A6-EF96-ED4F-53B0F02CD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12655"/>
              </p:ext>
            </p:extLst>
          </p:nvPr>
        </p:nvGraphicFramePr>
        <p:xfrm>
          <a:off x="6297725" y="1925504"/>
          <a:ext cx="4678435" cy="3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022">
                  <a:extLst>
                    <a:ext uri="{9D8B030D-6E8A-4147-A177-3AD203B41FA5}">
                      <a16:colId xmlns:a16="http://schemas.microsoft.com/office/drawing/2014/main" val="3871542564"/>
                    </a:ext>
                  </a:extLst>
                </a:gridCol>
                <a:gridCol w="2951413">
                  <a:extLst>
                    <a:ext uri="{9D8B030D-6E8A-4147-A177-3AD203B41FA5}">
                      <a16:colId xmlns:a16="http://schemas.microsoft.com/office/drawing/2014/main" val="1028036505"/>
                    </a:ext>
                  </a:extLst>
                </a:gridCol>
              </a:tblGrid>
              <a:tr h="405786">
                <a:tc gridSpan="2"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TOP LEVEL SCIENCE REQUIREMENTS</a:t>
                      </a:r>
                      <a:endParaRPr lang="en-GB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52586"/>
                  </a:ext>
                </a:extLst>
              </a:tr>
              <a:tr h="405786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 keV to 3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514584"/>
                  </a:ext>
                </a:extLst>
              </a:tr>
              <a:tr h="405786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07249"/>
                  </a:ext>
                </a:extLst>
              </a:tr>
              <a:tr h="405786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Spatial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Integrated measure (Sun-as-a-star)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269713"/>
                  </a:ext>
                </a:extLst>
              </a:tr>
              <a:tr h="405786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Spatial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disk, at least 32’ x 32’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52831"/>
                  </a:ext>
                </a:extLst>
              </a:tr>
              <a:tr h="405786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Temporal resolution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 to 10 kHz</a:t>
                      </a:r>
                      <a:endParaRPr lang="en-GB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8854"/>
                  </a:ext>
                </a:extLst>
              </a:tr>
              <a:tr h="54922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Temporal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Uninterrupted</a:t>
                      </a:r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eclipses or contingency</a:t>
                      </a:r>
                      <a:endParaRPr lang="en-GB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3181"/>
                  </a:ext>
                </a:extLst>
              </a:tr>
              <a:tr h="405786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Spectroscopic capabilities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73211"/>
                  </a:ext>
                </a:extLst>
              </a:tr>
              <a:tr h="54922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least 10 based on lower energy threshold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95991"/>
                  </a:ext>
                </a:extLst>
              </a:tr>
            </a:tbl>
          </a:graphicData>
        </a:graphic>
      </p:graphicFrame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E45E6C-9882-E7C2-6E25-0C18B69D3AA8}"/>
              </a:ext>
            </a:extLst>
          </p:cNvPr>
          <p:cNvGrpSpPr/>
          <p:nvPr/>
        </p:nvGrpSpPr>
        <p:grpSpPr>
          <a:xfrm>
            <a:off x="5169759" y="147500"/>
            <a:ext cx="4155331" cy="532294"/>
            <a:chOff x="6261114" y="431041"/>
            <a:chExt cx="5664194" cy="768922"/>
          </a:xfrm>
        </p:grpSpPr>
        <p:pic>
          <p:nvPicPr>
            <p:cNvPr id="15" name="Picture 2" descr="INFN Roma Tor Vergata">
              <a:extLst>
                <a:ext uri="{FF2B5EF4-FFF2-40B4-BE49-F238E27FC236}">
                  <a16:creationId xmlns:a16="http://schemas.microsoft.com/office/drawing/2014/main" id="{856757E8-5B56-374C-1B3F-E126CB94B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14" y="551549"/>
              <a:ext cx="1064964" cy="41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D6A34C79-35A3-2B7A-A27E-9F5178E35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57" y="448156"/>
              <a:ext cx="824010" cy="62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076F25B6-DA84-E5DC-700C-E0B0C6A04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8253850" y="431041"/>
              <a:ext cx="1223005" cy="76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E346A024-3AD5-6DD5-CBA7-72E1D2E62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038" y="609698"/>
              <a:ext cx="937273" cy="41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D80E76D4-7408-74D3-12B1-3CDE04860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494" y="576487"/>
              <a:ext cx="1424814" cy="489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2" descr="NEAT's Company Webs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29" y="329763"/>
            <a:ext cx="419092" cy="1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egnaposto data 4">
            <a:extLst>
              <a:ext uri="{FF2B5EF4-FFF2-40B4-BE49-F238E27FC236}">
                <a16:creationId xmlns:a16="http://schemas.microsoft.com/office/drawing/2014/main" id="{E7CC1EEC-6FC4-B54B-67FE-654BB59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501" y="6494469"/>
            <a:ext cx="2743200" cy="365125"/>
          </a:xfrm>
        </p:spPr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2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63bf14e15_0_67"/>
          <p:cNvSpPr txBox="1">
            <a:spLocks noGrp="1"/>
          </p:cNvSpPr>
          <p:nvPr>
            <p:ph type="title"/>
          </p:nvPr>
        </p:nvSpPr>
        <p:spPr>
          <a:xfrm>
            <a:off x="322858" y="313151"/>
            <a:ext cx="11750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spcBef>
                <a:spcPts val="0"/>
              </a:spcBef>
              <a:buClr>
                <a:srgbClr val="008236"/>
              </a:buClr>
              <a:buSzPts val="3240"/>
            </a:pP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Fast-Time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Variations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X/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/>
              </a:rPr>
              <a:t>-ray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Fluxes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Solar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Flares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Google Shape;148;g2e63bf14e15_0_67"/>
          <p:cNvSpPr txBox="1">
            <a:spLocks noGrp="1"/>
          </p:cNvSpPr>
          <p:nvPr>
            <p:ph type="sldNum" idx="12"/>
          </p:nvPr>
        </p:nvSpPr>
        <p:spPr>
          <a:xfrm>
            <a:off x="9182108" y="64944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49" name="Google Shape;149;g2e63bf14e15_0_67"/>
          <p:cNvSpPr/>
          <p:nvPr/>
        </p:nvSpPr>
        <p:spPr>
          <a:xfrm>
            <a:off x="11729385" y="5542099"/>
            <a:ext cx="148500" cy="3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e63bf14e15_0_67"/>
          <p:cNvSpPr txBox="1"/>
          <p:nvPr/>
        </p:nvSpPr>
        <p:spPr>
          <a:xfrm>
            <a:off x="162101" y="1560712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err="1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Subsecond</a:t>
            </a:r>
            <a:r>
              <a:rPr lang="it-IT" b="1" dirty="0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Spikes</a:t>
            </a:r>
            <a:endParaRPr b="1" dirty="0">
              <a:solidFill>
                <a:srgbClr val="007C3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7C34"/>
              </a:solidFill>
            </a:endParaRPr>
          </a:p>
        </p:txBody>
      </p:sp>
      <p:sp>
        <p:nvSpPr>
          <p:cNvPr id="151" name="Google Shape;151;g2e63bf14e15_0_67"/>
          <p:cNvSpPr txBox="1"/>
          <p:nvPr/>
        </p:nvSpPr>
        <p:spPr>
          <a:xfrm>
            <a:off x="3988509" y="1985197"/>
            <a:ext cx="2743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err="1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it-IT" b="1" dirty="0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</a:t>
            </a:r>
            <a:endParaRPr b="1" dirty="0">
              <a:solidFill>
                <a:srgbClr val="007C3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7C34"/>
              </a:solidFill>
            </a:endParaRPr>
          </a:p>
        </p:txBody>
      </p:sp>
      <p:sp>
        <p:nvSpPr>
          <p:cNvPr id="152" name="Google Shape;152;g2e63bf14e15_0_67"/>
          <p:cNvSpPr txBox="1"/>
          <p:nvPr/>
        </p:nvSpPr>
        <p:spPr>
          <a:xfrm>
            <a:off x="162101" y="1900158"/>
            <a:ext cx="367499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subsecond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spikes in hard X-ray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emissions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solar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flares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some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spikes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narrow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 ms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impose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timescales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nonthermal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acceleration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g2e63bf14e15_0_67"/>
          <p:cNvSpPr txBox="1"/>
          <p:nvPr/>
        </p:nvSpPr>
        <p:spPr>
          <a:xfrm>
            <a:off x="3988509" y="2379501"/>
            <a:ext cx="3153336" cy="229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/>
              </a:rPr>
              <a:t>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accelerated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timescales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seconds, mirroring the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spectral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lower-energy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bremsstrahlung continuum.</a:t>
            </a:r>
            <a:endParaRPr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Google Shape;154;g2e63bf14e15_0_67"/>
          <p:cNvSpPr txBox="1"/>
          <p:nvPr/>
        </p:nvSpPr>
        <p:spPr>
          <a:xfrm>
            <a:off x="1181943" y="4375481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Late-</a:t>
            </a:r>
            <a:r>
              <a:rPr lang="it-IT" b="1" dirty="0" err="1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b="1" dirty="0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C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</a:t>
            </a:r>
            <a:endParaRPr sz="1600" b="1" dirty="0">
              <a:solidFill>
                <a:srgbClr val="007C3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7C34"/>
              </a:solidFill>
            </a:endParaRPr>
          </a:p>
        </p:txBody>
      </p:sp>
      <p:sp>
        <p:nvSpPr>
          <p:cNvPr id="155" name="Google Shape;155;g2e63bf14e15_0_67"/>
          <p:cNvSpPr txBox="1"/>
          <p:nvPr/>
        </p:nvSpPr>
        <p:spPr>
          <a:xfrm>
            <a:off x="1218343" y="4713143"/>
            <a:ext cx="449328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extended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late-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/>
              </a:rPr>
              <a:t>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phenomenon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occurring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subsequent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impulsive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lasting for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minutes to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hours.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late-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 </a:t>
            </a:r>
            <a:r>
              <a:rPr lang="it-IT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occurrence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coronal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mass 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ejections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6" name="Google Shape;156;g2e63bf14e15_0_67"/>
          <p:cNvPicPr preferRelativeResize="0"/>
          <p:nvPr/>
        </p:nvPicPr>
        <p:blipFill rotWithShape="1">
          <a:blip r:embed="rId3">
            <a:alphaModFix/>
          </a:blip>
          <a:srcRect t="3549"/>
          <a:stretch/>
        </p:blipFill>
        <p:spPr>
          <a:xfrm>
            <a:off x="7401294" y="1242800"/>
            <a:ext cx="3795400" cy="436956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e63bf14e15_0_67"/>
          <p:cNvSpPr txBox="1"/>
          <p:nvPr/>
        </p:nvSpPr>
        <p:spPr>
          <a:xfrm>
            <a:off x="7141845" y="5682624"/>
            <a:ext cx="4931413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Credits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fluctuations in Fermi Gamma-ray Burst Monitor (Fermi GBM) data from two M9.3 class solar flares that occurred on SOL2011-07-30 and SOL2011-08-04. </a:t>
            </a:r>
            <a:r>
              <a:rPr lang="it-IT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Knuth</a:t>
            </a:r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it-IT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Glesener</a:t>
            </a:r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2020</a:t>
            </a:r>
            <a:endParaRPr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9"/>
            <a:ext cx="4114800" cy="365125"/>
          </a:xfrm>
        </p:spPr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22" name="Segnaposto data 4">
            <a:extLst>
              <a:ext uri="{FF2B5EF4-FFF2-40B4-BE49-F238E27FC236}">
                <a16:creationId xmlns:a16="http://schemas.microsoft.com/office/drawing/2014/main" id="{E7CC1EEC-6FC4-B54B-67FE-654BB59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501" y="6494469"/>
            <a:ext cx="2743200" cy="365125"/>
          </a:xfrm>
        </p:spPr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76E45E6C-9882-E7C2-6E25-0C18B69D3AA8}"/>
              </a:ext>
            </a:extLst>
          </p:cNvPr>
          <p:cNvGrpSpPr/>
          <p:nvPr/>
        </p:nvGrpSpPr>
        <p:grpSpPr>
          <a:xfrm>
            <a:off x="5169759" y="147500"/>
            <a:ext cx="4155331" cy="532294"/>
            <a:chOff x="6261114" y="431041"/>
            <a:chExt cx="5664194" cy="768922"/>
          </a:xfrm>
        </p:grpSpPr>
        <p:pic>
          <p:nvPicPr>
            <p:cNvPr id="24" name="Picture 2" descr="INFN Roma Tor Vergata">
              <a:extLst>
                <a:ext uri="{FF2B5EF4-FFF2-40B4-BE49-F238E27FC236}">
                  <a16:creationId xmlns:a16="http://schemas.microsoft.com/office/drawing/2014/main" id="{856757E8-5B56-374C-1B3F-E126CB94B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14" y="551549"/>
              <a:ext cx="1064964" cy="41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D6A34C79-35A3-2B7A-A27E-9F5178E35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57" y="448156"/>
              <a:ext cx="824010" cy="62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076F25B6-DA84-E5DC-700C-E0B0C6A04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8253850" y="431041"/>
              <a:ext cx="1223005" cy="76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E346A024-3AD5-6DD5-CBA7-72E1D2E62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038" y="609698"/>
              <a:ext cx="937273" cy="41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D80E76D4-7408-74D3-12B1-3CDE04860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494" y="576487"/>
              <a:ext cx="1424814" cy="489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 descr="NEAT's Company Webs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29" y="329763"/>
            <a:ext cx="419092" cy="1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63bf14e15_0_105"/>
          <p:cNvSpPr txBox="1">
            <a:spLocks noGrp="1"/>
          </p:cNvSpPr>
          <p:nvPr>
            <p:ph type="title"/>
          </p:nvPr>
        </p:nvSpPr>
        <p:spPr>
          <a:xfrm>
            <a:off x="427029" y="266732"/>
            <a:ext cx="1174357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rgbClr val="008236"/>
              </a:buClr>
              <a:buSzPts val="3240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UV Mg II 280 nm Imager </a:t>
            </a:r>
            <a:endParaRPr sz="32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g2e63bf14e15_0_105"/>
          <p:cNvSpPr txBox="1">
            <a:spLocks noGrp="1"/>
          </p:cNvSpPr>
          <p:nvPr>
            <p:ph type="sldNum" idx="12"/>
          </p:nvPr>
        </p:nvSpPr>
        <p:spPr>
          <a:xfrm>
            <a:off x="9182108" y="64944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it-IT"/>
              <a:t>5</a:t>
            </a:fld>
            <a:endParaRPr dirty="0"/>
          </a:p>
        </p:txBody>
      </p:sp>
      <p:sp>
        <p:nvSpPr>
          <p:cNvPr id="200" name="Google Shape;200;g2e63bf14e15_0_105"/>
          <p:cNvSpPr/>
          <p:nvPr/>
        </p:nvSpPr>
        <p:spPr>
          <a:xfrm>
            <a:off x="11729385" y="5542099"/>
            <a:ext cx="148500" cy="3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e63bf14e15_0_105"/>
          <p:cNvSpPr txBox="1"/>
          <p:nvPr/>
        </p:nvSpPr>
        <p:spPr>
          <a:xfrm>
            <a:off x="380611" y="1507791"/>
            <a:ext cx="652819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Solar UV irradiance drives atmospheric photochemistry and influences Earth's climate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The variability of this irradiance is closely tracked by the Mg II index, a measure derived from the h and k spectral line cores of magnesium. Consequently,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Mg II index serves as a standard proxy for solar UV variability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 of the SEE mission is to acquire full-disk solar images, enabling the identification and segmentation of magnetic features that drive changes in the Mg II index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This data is critical for advancing both solar physics research and studies of solar-terrestrial connections in geophysics.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baseline optical layout selected for the telescope, is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catadioptric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The choice to  use a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catadioptric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scheme compared to a dioptric scheme allows to have a compact longitudinal size with a good image quality all over the field of view.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/>
          <a:stretch/>
        </p:blipFill>
        <p:spPr bwMode="auto">
          <a:xfrm>
            <a:off x="7247467" y="-57496"/>
            <a:ext cx="4944533" cy="702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9"/>
            <a:ext cx="4114800" cy="365125"/>
          </a:xfrm>
        </p:spPr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12" name="Segnaposto data 4">
            <a:extLst>
              <a:ext uri="{FF2B5EF4-FFF2-40B4-BE49-F238E27FC236}">
                <a16:creationId xmlns:a16="http://schemas.microsoft.com/office/drawing/2014/main" id="{E7CC1EEC-6FC4-B54B-67FE-654BB59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501" y="6494469"/>
            <a:ext cx="2743200" cy="365125"/>
          </a:xfrm>
        </p:spPr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1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63bf14e15_0_105"/>
          <p:cNvSpPr txBox="1">
            <a:spLocks noGrp="1"/>
          </p:cNvSpPr>
          <p:nvPr>
            <p:ph type="title"/>
          </p:nvPr>
        </p:nvSpPr>
        <p:spPr>
          <a:xfrm>
            <a:off x="427029" y="266732"/>
            <a:ext cx="1174357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rgbClr val="008236"/>
              </a:buClr>
              <a:buSzPts val="3240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Mission profile</a:t>
            </a:r>
          </a:p>
        </p:txBody>
      </p:sp>
      <p:sp>
        <p:nvSpPr>
          <p:cNvPr id="199" name="Google Shape;199;g2e63bf14e15_0_105"/>
          <p:cNvSpPr txBox="1">
            <a:spLocks noGrp="1"/>
          </p:cNvSpPr>
          <p:nvPr>
            <p:ph type="sldNum" idx="12"/>
          </p:nvPr>
        </p:nvSpPr>
        <p:spPr>
          <a:xfrm>
            <a:off x="9182108" y="64944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it-IT"/>
              <a:t>6</a:t>
            </a:fld>
            <a:endParaRPr dirty="0"/>
          </a:p>
        </p:txBody>
      </p:sp>
      <p:sp>
        <p:nvSpPr>
          <p:cNvPr id="200" name="Google Shape;200;g2e63bf14e15_0_105"/>
          <p:cNvSpPr/>
          <p:nvPr/>
        </p:nvSpPr>
        <p:spPr>
          <a:xfrm>
            <a:off x="11729385" y="5542099"/>
            <a:ext cx="148500" cy="3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e63bf14e15_0_105"/>
          <p:cNvSpPr txBox="1"/>
          <p:nvPr/>
        </p:nvSpPr>
        <p:spPr>
          <a:xfrm>
            <a:off x="380609" y="1359259"/>
            <a:ext cx="4369192" cy="4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is a 12U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CubeSat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(up to 24 kg) based on the ARGOTEC HAWK platform (used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LICIACube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ArgoMoon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HAWK platform provides: Attitude Determination and Control, Data Handling, Telemetry, Tracking &amp; Command and Thermal Control. Most of the components already have TRL-9.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GS Definition &amp; Operations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266730"/>
            <a:ext cx="7222564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1"/>
          <a:stretch/>
        </p:blipFill>
        <p:spPr bwMode="auto">
          <a:xfrm>
            <a:off x="4561689" y="4985658"/>
            <a:ext cx="4555805" cy="15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9"/>
            <a:ext cx="4114800" cy="365125"/>
          </a:xfrm>
        </p:spPr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19" name="Segnaposto data 4">
            <a:extLst>
              <a:ext uri="{FF2B5EF4-FFF2-40B4-BE49-F238E27FC236}">
                <a16:creationId xmlns:a16="http://schemas.microsoft.com/office/drawing/2014/main" id="{E7CC1EEC-6FC4-B54B-67FE-654BB59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501" y="6494469"/>
            <a:ext cx="2743200" cy="365125"/>
          </a:xfrm>
        </p:spPr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6E45E6C-9882-E7C2-6E25-0C18B69D3AA8}"/>
              </a:ext>
            </a:extLst>
          </p:cNvPr>
          <p:cNvGrpSpPr/>
          <p:nvPr/>
        </p:nvGrpSpPr>
        <p:grpSpPr>
          <a:xfrm>
            <a:off x="5169759" y="147500"/>
            <a:ext cx="4155331" cy="532294"/>
            <a:chOff x="6261114" y="431041"/>
            <a:chExt cx="5664194" cy="768922"/>
          </a:xfrm>
        </p:grpSpPr>
        <p:pic>
          <p:nvPicPr>
            <p:cNvPr id="21" name="Picture 2" descr="INFN Roma Tor Vergata">
              <a:extLst>
                <a:ext uri="{FF2B5EF4-FFF2-40B4-BE49-F238E27FC236}">
                  <a16:creationId xmlns:a16="http://schemas.microsoft.com/office/drawing/2014/main" id="{856757E8-5B56-374C-1B3F-E126CB94B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14" y="551549"/>
              <a:ext cx="1064964" cy="41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D6A34C79-35A3-2B7A-A27E-9F5178E35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57" y="448156"/>
              <a:ext cx="824010" cy="62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076F25B6-DA84-E5DC-700C-E0B0C6A04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8253850" y="431041"/>
              <a:ext cx="1223005" cy="76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E346A024-3AD5-6DD5-CBA7-72E1D2E62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0038" y="609698"/>
              <a:ext cx="937273" cy="41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D80E76D4-7408-74D3-12B1-3CDE04860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494" y="576487"/>
              <a:ext cx="1424814" cy="489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 descr="NEAT's Company Websi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29" y="329763"/>
            <a:ext cx="419092" cy="1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63bf14e15_0_105"/>
          <p:cNvSpPr txBox="1">
            <a:spLocks noGrp="1"/>
          </p:cNvSpPr>
          <p:nvPr>
            <p:ph type="title"/>
          </p:nvPr>
        </p:nvSpPr>
        <p:spPr>
          <a:xfrm>
            <a:off x="427029" y="266732"/>
            <a:ext cx="1174357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rgbClr val="008236"/>
              </a:buClr>
              <a:buSzPts val="3240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ASI nanosatellite initiative</a:t>
            </a:r>
          </a:p>
        </p:txBody>
      </p:sp>
      <p:sp>
        <p:nvSpPr>
          <p:cNvPr id="199" name="Google Shape;199;g2e63bf14e15_0_105"/>
          <p:cNvSpPr txBox="1">
            <a:spLocks noGrp="1"/>
          </p:cNvSpPr>
          <p:nvPr>
            <p:ph type="sldNum" idx="12"/>
          </p:nvPr>
        </p:nvSpPr>
        <p:spPr>
          <a:xfrm>
            <a:off x="9182108" y="64944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it-IT"/>
              <a:t>7</a:t>
            </a:fld>
            <a:endParaRPr dirty="0"/>
          </a:p>
        </p:txBody>
      </p:sp>
      <p:sp>
        <p:nvSpPr>
          <p:cNvPr id="200" name="Google Shape;200;g2e63bf14e15_0_105"/>
          <p:cNvSpPr/>
          <p:nvPr/>
        </p:nvSpPr>
        <p:spPr>
          <a:xfrm>
            <a:off x="11729385" y="5542099"/>
            <a:ext cx="148500" cy="3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9"/>
            <a:ext cx="4114800" cy="365125"/>
          </a:xfrm>
        </p:spPr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19" name="Segnaposto data 4">
            <a:extLst>
              <a:ext uri="{FF2B5EF4-FFF2-40B4-BE49-F238E27FC236}">
                <a16:creationId xmlns:a16="http://schemas.microsoft.com/office/drawing/2014/main" id="{E7CC1EEC-6FC4-B54B-67FE-654BB59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501" y="6494469"/>
            <a:ext cx="2743200" cy="365125"/>
          </a:xfrm>
        </p:spPr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164" y="1300815"/>
            <a:ext cx="7244727" cy="519365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27029" y="1571780"/>
            <a:ext cx="4253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 err="1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Alcor</a:t>
            </a:r>
            <a:r>
              <a:rPr lang="en-US" b="1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established as a dedicated </a:t>
            </a:r>
            <a:r>
              <a:rPr lang="en-US" b="1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nanosatellite initiative </a:t>
            </a:r>
            <a:r>
              <a:rPr lang="en-US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position Italian space community as a leader in Europe and globally. </a:t>
            </a:r>
          </a:p>
          <a:p>
            <a:endParaRPr lang="en-US" dirty="0">
              <a:solidFill>
                <a:srgbClr val="0F111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functions as a technological incubator, enabling innovators to </a:t>
            </a:r>
            <a:r>
              <a:rPr lang="en-US" b="1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first prototypes</a:t>
            </a:r>
            <a:r>
              <a:rPr lang="en-US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customer-oriented approach, autonomously identifying potential users across sectors including civil protection. The program’s twenty missions span all major space domains, </a:t>
            </a:r>
            <a:r>
              <a:rPr lang="en-US" b="1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 observation</a:t>
            </a:r>
            <a:r>
              <a:rPr lang="en-US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telecommunications, in-orbit servicing, space sustainability, </a:t>
            </a:r>
            <a:r>
              <a:rPr lang="en-US" b="1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astrophysics</a:t>
            </a:r>
            <a:r>
              <a:rPr lang="en-US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exploration, as well as emerging trends such as </a:t>
            </a:r>
            <a:r>
              <a:rPr lang="en-US" b="1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cooperative satellite constellations</a:t>
            </a:r>
            <a:r>
              <a:rPr lang="en-US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63bf14e15_0_105"/>
          <p:cNvSpPr txBox="1">
            <a:spLocks noGrp="1"/>
          </p:cNvSpPr>
          <p:nvPr>
            <p:ph type="title"/>
          </p:nvPr>
        </p:nvSpPr>
        <p:spPr>
          <a:xfrm>
            <a:off x="427029" y="266732"/>
            <a:ext cx="1174357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rgbClr val="008236"/>
              </a:buClr>
              <a:buSzPts val="3240"/>
            </a:pP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Heliospheric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ALCOR missions</a:t>
            </a:r>
          </a:p>
        </p:txBody>
      </p:sp>
      <p:sp>
        <p:nvSpPr>
          <p:cNvPr id="199" name="Google Shape;199;g2e63bf14e15_0_105"/>
          <p:cNvSpPr txBox="1">
            <a:spLocks noGrp="1"/>
          </p:cNvSpPr>
          <p:nvPr>
            <p:ph type="sldNum" idx="12"/>
          </p:nvPr>
        </p:nvSpPr>
        <p:spPr>
          <a:xfrm>
            <a:off x="9182108" y="64944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it-IT"/>
              <a:t>8</a:t>
            </a:fld>
            <a:endParaRPr dirty="0"/>
          </a:p>
        </p:txBody>
      </p:sp>
      <p:sp>
        <p:nvSpPr>
          <p:cNvPr id="200" name="Google Shape;200;g2e63bf14e15_0_105"/>
          <p:cNvSpPr/>
          <p:nvPr/>
        </p:nvSpPr>
        <p:spPr>
          <a:xfrm>
            <a:off x="11729385" y="5542099"/>
            <a:ext cx="148500" cy="3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9"/>
            <a:ext cx="4114800" cy="365125"/>
          </a:xfrm>
        </p:spPr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19" name="Segnaposto data 4">
            <a:extLst>
              <a:ext uri="{FF2B5EF4-FFF2-40B4-BE49-F238E27FC236}">
                <a16:creationId xmlns:a16="http://schemas.microsoft.com/office/drawing/2014/main" id="{E7CC1EEC-6FC4-B54B-67FE-654BB59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501" y="6494469"/>
            <a:ext cx="2743200" cy="365125"/>
          </a:xfrm>
        </p:spPr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3282" t="7619" r="14705" b="-152"/>
          <a:stretch/>
        </p:blipFill>
        <p:spPr>
          <a:xfrm>
            <a:off x="3954764" y="1989667"/>
            <a:ext cx="3380567" cy="19929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31622" y="4141095"/>
            <a:ext cx="3380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Payloads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Energetic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particle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telescope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(proto/electron/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heavy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magnetometer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boom,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Faraday 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Cup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Analyzer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83049" y="1466334"/>
            <a:ext cx="1110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</a:t>
            </a:r>
            <a:r>
              <a:rPr lang="it-IT" b="1" dirty="0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CubE</a:t>
            </a:r>
            <a:r>
              <a:rPr lang="it-IT" b="1" dirty="0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it-IT" b="1" dirty="0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(SEE)                                                     HENON                                           </a:t>
            </a:r>
            <a:r>
              <a:rPr lang="it-IT" b="1" dirty="0" err="1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CUbesat</a:t>
            </a:r>
            <a:r>
              <a:rPr lang="it-IT" b="1" dirty="0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Solar </a:t>
            </a:r>
            <a:r>
              <a:rPr lang="it-IT" b="1" dirty="0" err="1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Polarimeter</a:t>
            </a:r>
            <a:r>
              <a:rPr lang="it-IT" b="1" dirty="0">
                <a:solidFill>
                  <a:srgbClr val="008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(CUSP)</a:t>
            </a:r>
            <a:endParaRPr lang="it-IT" b="1" i="0" dirty="0">
              <a:solidFill>
                <a:srgbClr val="00843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35" y="1761065"/>
            <a:ext cx="2882732" cy="1881175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427029" y="4191191"/>
            <a:ext cx="3380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Payloads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 Full Disk 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Imager</a:t>
            </a:r>
            <a:endParaRPr lang="it-IT" dirty="0">
              <a:solidFill>
                <a:srgbClr val="0032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X-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Detector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/>
              </a:rPr>
              <a:t>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Detectors</a:t>
            </a:r>
            <a:endParaRPr lang="it-IT" dirty="0">
              <a:solidFill>
                <a:srgbClr val="0032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8348818" y="4141095"/>
            <a:ext cx="338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Payloads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dual-phase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Compton 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</a:t>
            </a:r>
            <a:r>
              <a:rPr lang="it-IT" dirty="0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32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polarimeter</a:t>
            </a:r>
            <a:endParaRPr lang="it-IT" dirty="0">
              <a:solidFill>
                <a:srgbClr val="0032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525" y="1927573"/>
            <a:ext cx="2671968" cy="21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63bf14e15_0_105"/>
          <p:cNvSpPr txBox="1">
            <a:spLocks noGrp="1"/>
          </p:cNvSpPr>
          <p:nvPr>
            <p:ph type="title"/>
          </p:nvPr>
        </p:nvSpPr>
        <p:spPr>
          <a:xfrm>
            <a:off x="427029" y="266732"/>
            <a:ext cx="1174357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rgbClr val="008236"/>
              </a:buClr>
              <a:buSzPts val="3240"/>
            </a:pPr>
            <a:r>
              <a:rPr lang="en-US" sz="3200" dirty="0"/>
              <a:t>Ecosystem architecture for data from space mission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egnaposto piè di pagina 5">
            <a:extLst>
              <a:ext uri="{FF2B5EF4-FFF2-40B4-BE49-F238E27FC236}">
                <a16:creationId xmlns:a16="http://schemas.microsoft.com/office/drawing/2014/main" id="{B204D961-4526-7877-4426-B1A4528C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469"/>
            <a:ext cx="4114800" cy="365125"/>
          </a:xfrm>
        </p:spPr>
        <p:txBody>
          <a:bodyPr/>
          <a:lstStyle/>
          <a:p>
            <a:r>
              <a:rPr lang="it-IT" dirty="0"/>
              <a:t>1° Conferenza Italiana Plasmi</a:t>
            </a:r>
            <a:endParaRPr lang="en-GB" dirty="0"/>
          </a:p>
        </p:txBody>
      </p:sp>
      <p:sp>
        <p:nvSpPr>
          <p:cNvPr id="19" name="Segnaposto data 4">
            <a:extLst>
              <a:ext uri="{FF2B5EF4-FFF2-40B4-BE49-F238E27FC236}">
                <a16:creationId xmlns:a16="http://schemas.microsoft.com/office/drawing/2014/main" id="{E7CC1EEC-6FC4-B54B-67FE-654BB59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501" y="6494469"/>
            <a:ext cx="2743200" cy="365125"/>
          </a:xfrm>
        </p:spPr>
        <p:txBody>
          <a:bodyPr/>
          <a:lstStyle/>
          <a:p>
            <a:r>
              <a:rPr lang="it-IT" dirty="0"/>
              <a:t>02/02/2026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2049" y="1604876"/>
            <a:ext cx="5203304" cy="4478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ecosystem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data from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multi-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layered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-native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designed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ingest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amounts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satellite and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planetary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data.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 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Copernicus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Space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Ecosystem</a:t>
            </a:r>
            <a:r>
              <a:rPr lang="it-IT" altLang="it-IT" b="1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(CDSE)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NASA’s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Planetary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Ecosystem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(PDE)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siloed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open-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comprises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Data/Processing,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Application/Access/Solution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33" y="1604876"/>
            <a:ext cx="4506652" cy="412448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527800" y="6140807"/>
            <a:ext cx="54521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/>
              <a:t>Credits</a:t>
            </a:r>
            <a:r>
              <a:rPr lang="it-IT" sz="1050" dirty="0"/>
              <a:t>: https://pds.nasa.gov/home/about/PlanetaryDataSystemRMS17-26_20jun17.pdf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5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.A. 2015/2016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erché orientarsi&amp;quot;&quot;/&gt;&lt;property id=&quot;20307&quot; value=&quot;308&quot;/&gt;&lt;/object&gt;&lt;object type=&quot;3&quot; unique_id=&quot;10006&quot;&gt;&lt;property id=&quot;20148&quot; value=&quot;5&quot;/&gt;&lt;property id=&quot;20300&quot; value=&quot;Slide 3 - &amp;quot;Tor Vergata ieri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Tor Vergata oggi&amp;quot;&quot;/&gt;&lt;property id=&quot;20307&quot; value=&quot;309&quot;/&gt;&lt;/object&gt;&lt;object type=&quot;3&quot; unique_id=&quot;10009&quot;&gt;&lt;property id=&quot;20148&quot; value=&quot;5&quot;/&gt;&lt;property id=&quot;20300&quot; value=&quot;Slide 5 - &amp;quot;Perché iscriversi a Tor Vergata?&amp;quot;&quot;/&gt;&lt;property id=&quot;20307&quot; value=&quot;312&quot;/&gt;&lt;/object&gt;&lt;object type=&quot;3&quot; unique_id=&quot;10042&quot;&gt;&lt;property id=&quot;20148&quot; value=&quot;5&quot;/&gt;&lt;property id=&quot;20300&quot; value=&quot;Slide 7 - &amp;quot;Capacità di inserimento occupazionale&amp;quot;&quot;/&gt;&lt;property id=&quot;20307&quot; value=&quot;314&quot;/&gt;&lt;/object&gt;&lt;object type=&quot;3&quot; unique_id=&quot;10566&quot;&gt;&lt;property id=&quot;20148&quot; value=&quot;5&quot;/&gt;&lt;property id=&quot;20300&quot; value=&quot;Slide 10 - &amp;quot;Chi sceglie Ingegneria&amp;quot;&quot;/&gt;&lt;property id=&quot;20307&quot; value=&quot;317&quot;/&gt;&lt;/object&gt;&lt;object type=&quot;3&quot; unique_id=&quot;10567&quot;&gt;&lt;property id=&quot;20148&quot; value=&quot;5&quot;/&gt;&lt;property id=&quot;20300&quot; value=&quot;Slide 11 - &amp;quot;Il ruolo dell’ingegnere&amp;quot;&quot;/&gt;&lt;property id=&quot;20307&quot; value=&quot;318&quot;/&gt;&lt;/object&gt;&lt;object type=&quot;3&quot; unique_id=&quot;10568&quot;&gt;&lt;property id=&quot;20148&quot; value=&quot;5&quot;/&gt;&lt;property id=&quot;20300&quot; value=&quot;Slide 12 - &amp;quot;La sede di Ingegneria&amp;quot;&quot;/&gt;&lt;property id=&quot;20307&quot; value=&quot;319&quot;/&gt;&lt;/object&gt;&lt;object type=&quot;3&quot; unique_id=&quot;10569&quot;&gt;&lt;property id=&quot;20148&quot; value=&quot;5&quot;/&gt;&lt;property id=&quot;20300&quot; value=&quot;Slide 13 - &amp;quot;La sede di Ingegneria&amp;quot;&quot;/&gt;&lt;property id=&quot;20307&quot; value=&quot;320&quot;/&gt;&lt;/object&gt;&lt;object type=&quot;3&quot; unique_id=&quot;10570&quot;&gt;&lt;property id=&quot;20148&quot; value=&quot;5&quot;/&gt;&lt;property id=&quot;20300&quot; value=&quot;Slide 14 - &amp;quot;La sede di Ingegneria&amp;quot;&quot;/&gt;&lt;property id=&quot;20307&quot; value=&quot;321&quot;/&gt;&lt;/object&gt;&lt;object type=&quot;3&quot; unique_id=&quot;10571&quot;&gt;&lt;property id=&quot;20148&quot; value=&quot;5&quot;/&gt;&lt;property id=&quot;20300&quot; value=&quot;Slide 15 - &amp;quot;I percorsi didattici&amp;quot;&quot;/&gt;&lt;property id=&quot;20307&quot; value=&quot;322&quot;/&gt;&lt;/object&gt;&lt;object type=&quot;3&quot; unique_id=&quot;10572&quot;&gt;&lt;property id=&quot;20148&quot; value=&quot;5&quot;/&gt;&lt;property id=&quot;20300&quot; value=&quot;Slide 16 - &amp;quot;L’offerta didattica (Lauree Triennali e a Ciclo Unico)&amp;quot;&quot;/&gt;&lt;property id=&quot;20307&quot; value=&quot;323&quot;/&gt;&lt;/object&gt;&lt;object type=&quot;3&quot; unique_id=&quot;10573&quot;&gt;&lt;property id=&quot;20148&quot; value=&quot;5&quot;/&gt;&lt;property id=&quot;20300&quot; value=&quot;Slide 17 - &amp;quot;L’offerta didattica (Lauree Magistrali)&amp;quot;&quot;/&gt;&lt;property id=&quot;20307&quot; value=&quot;324&quot;/&gt;&lt;/object&gt;&lt;object type=&quot;3&quot; unique_id=&quot;10578&quot;&gt;&lt;property id=&quot;20148&quot; value=&quot;5&quot;/&gt;&lt;property id=&quot;20300&quot; value=&quot;Slide 20 - &amp;quot;Test di ingresso per gli altri corsi di laurea&amp;quot;&quot;/&gt;&lt;property id=&quot;20307&quot; value=&quot;329&quot;/&gt;&lt;/object&gt;&lt;object type=&quot;3&quot; unique_id=&quot;10580&quot;&gt;&lt;property id=&quot;20148&quot; value=&quot;5&quot;/&gt;&lt;property id=&quot;20300&quot; value=&quot;Slide 21 - &amp;quot;Orientamento e Tutoraggio&amp;quot;&quot;/&gt;&lt;property id=&quot;20307&quot; value=&quot;331&quot;/&gt;&lt;/object&gt;&lt;object type=&quot;3&quot; unique_id=&quot;10584&quot;&gt;&lt;property id=&quot;20148&quot; value=&quot;5&quot;/&gt;&lt;property id=&quot;20300&quot; value=&quot;Slide 22 - &amp;quot;Le opinioni degli studenti&amp;quot;&quot;/&gt;&lt;property id=&quot;20307&quot; value=&quot;335&quot;/&gt;&lt;/object&gt;&lt;object type=&quot;3&quot; unique_id=&quot;10585&quot;&gt;&lt;property id=&quot;20148&quot; value=&quot;5&quot;/&gt;&lt;property id=&quot;20300&quot; value=&quot;Slide 23 - &amp;quot;Possibilità occupazionali&amp;quot;&quot;/&gt;&lt;property id=&quot;20307&quot; value=&quot;336&quot;/&gt;&lt;/object&gt;&lt;object type=&quot;3&quot; unique_id=&quot;10783&quot;&gt;&lt;property id=&quot;20148&quot; value=&quot;5&quot;/&gt;&lt;property id=&quot;20300&quot; value=&quot;Slide 6 - &amp;quot;Valutazione della ricerca&amp;quot;&quot;/&gt;&lt;property id=&quot;20307&quot; value=&quot;339&quot;/&gt;&lt;/object&gt;&lt;object type=&quot;3&quot; unique_id=&quot;10784&quot;&gt;&lt;property id=&quot;20148&quot; value=&quot;5&quot;/&gt;&lt;property id=&quot;20300&quot; value=&quot;Slide 8 - &amp;quot;Scegliere un percorso di studio&amp;quot;&quot;/&gt;&lt;property id=&quot;20307&quot; value=&quot;340&quot;/&gt;&lt;/object&gt;&lt;object type=&quot;3&quot; unique_id=&quot;10785&quot;&gt;&lt;property id=&quot;20148&quot; value=&quot;5&quot;/&gt;&lt;property id=&quot;20300&quot; value=&quot;Slide 9 - &amp;quot;Ingegneria&amp;quot;&quot;/&gt;&lt;property id=&quot;20307&quot; value=&quot;341&quot;/&gt;&lt;/object&gt;&lt;object type=&quot;3&quot; unique_id=&quot;10786&quot;&gt;&lt;property id=&quot;20148&quot; value=&quot;5&quot;/&gt;&lt;property id=&quot;20300&quot; value=&quot;Slide 24 - &amp;quot;Riferimenti&amp;quot;&quot;/&gt;&lt;property id=&quot;20307&quot; value=&quot;342&quot;/&gt;&lt;/object&gt;&lt;object type=&quot;3&quot; unique_id=&quot;10831&quot;&gt;&lt;property id=&quot;20148&quot; value=&quot;5&quot;/&gt;&lt;property id=&quot;20300&quot; value=&quot;Slide 19 - &amp;quot;Test di ingresso per Edile – Architettura&amp;quot;&quot;/&gt;&lt;property id=&quot;20307&quot; value=&quot;344&quot;/&gt;&lt;/object&gt;&lt;object type=&quot;3&quot; unique_id=&quot;11004&quot;&gt;&lt;property id=&quot;20148&quot; value=&quot;5&quot;/&gt;&lt;property id=&quot;20300&quot; value=&quot;Slide 18 - &amp;quot;Test di ingresso&amp;quot;&quot;/&gt;&lt;property id=&quot;20307&quot; value=&quot;34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faccettatura">
  <a:themeElements>
    <a:clrScheme name="Colori Tor Vergata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007D34"/>
      </a:accent1>
      <a:accent2>
        <a:srgbClr val="F98922"/>
      </a:accent2>
      <a:accent3>
        <a:srgbClr val="FFFFFF"/>
      </a:accent3>
      <a:accent4>
        <a:srgbClr val="000000"/>
      </a:accent4>
      <a:accent5>
        <a:srgbClr val="1D8BC2"/>
      </a:accent5>
      <a:accent6>
        <a:srgbClr val="7F7F7F"/>
      </a:accent6>
      <a:hlink>
        <a:srgbClr val="007D34"/>
      </a:hlink>
      <a:folHlink>
        <a:srgbClr val="7F7F7F"/>
      </a:folHlink>
    </a:clrScheme>
    <a:fontScheme name="Caratteri TorVergata">
      <a:majorFont>
        <a:latin typeface="Circe"/>
        <a:ea typeface=""/>
        <a:cs typeface=""/>
      </a:majorFont>
      <a:minorFont>
        <a:latin typeface="Circe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noFill/>
        <a:ln>
          <a:solidFill>
            <a:srgbClr val="898989"/>
          </a:solidFill>
        </a:ln>
      </a:spPr>
      <a:bodyPr rtlCol="0" anchor="ctr"/>
      <a:lstStyle>
        <a:defPPr algn="l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BD8E9BD231E8449C5B02FFFC904B17" ma:contentTypeVersion="17" ma:contentTypeDescription="Creare un nuovo documento." ma:contentTypeScope="" ma:versionID="26d9f487d3adf35548f1d603e8fb4818">
  <xsd:schema xmlns:xsd="http://www.w3.org/2001/XMLSchema" xmlns:xs="http://www.w3.org/2001/XMLSchema" xmlns:p="http://schemas.microsoft.com/office/2006/metadata/properties" xmlns:ns2="fc2c908a-a07d-4cac-8e16-b3afa39179c0" xmlns:ns3="af27f4f9-a966-402c-b167-42797591d91b" targetNamespace="http://schemas.microsoft.com/office/2006/metadata/properties" ma:root="true" ma:fieldsID="c61e30d12394cc81306abb7729ef1bd4" ns2:_="" ns3:_="">
    <xsd:import namespace="fc2c908a-a07d-4cac-8e16-b3afa39179c0"/>
    <xsd:import namespace="af27f4f9-a966-402c-b167-42797591d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c908a-a07d-4cac-8e16-b3afa39179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1013fbc9-b00e-4d37-9f0b-4b76e146b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7f4f9-a966-402c-b167-42797591d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e19352-7865-43d1-b986-da73fd9cf04a}" ma:internalName="TaxCatchAll" ma:showField="CatchAllData" ma:web="af27f4f9-a966-402c-b167-42797591d9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2c908a-a07d-4cac-8e16-b3afa39179c0">
      <Terms xmlns="http://schemas.microsoft.com/office/infopath/2007/PartnerControls"/>
    </lcf76f155ced4ddcb4097134ff3c332f>
    <TaxCatchAll xmlns="af27f4f9-a966-402c-b167-42797591d9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6CE3C0-022D-400F-8C28-A459E63F8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2c908a-a07d-4cac-8e16-b3afa39179c0"/>
    <ds:schemaRef ds:uri="af27f4f9-a966-402c-b167-42797591d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B4B71D-2B27-406B-A849-6E7D458952C4}">
  <ds:schemaRefs>
    <ds:schemaRef ds:uri="http://schemas.microsoft.com/office/2006/metadata/properties"/>
    <ds:schemaRef ds:uri="fc2c908a-a07d-4cac-8e16-b3afa39179c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af27f4f9-a966-402c-b167-42797591d91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DB6E06-4FEE-4D1B-BE36-EDB1131568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27448</TotalTime>
  <Words>1316</Words>
  <Application>Microsoft Office PowerPoint</Application>
  <PresentationFormat>Widescreen</PresentationFormat>
  <Paragraphs>131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Circe</vt:lpstr>
      <vt:lpstr>Arial</vt:lpstr>
      <vt:lpstr>Wingdings 3</vt:lpstr>
      <vt:lpstr>Calibri</vt:lpstr>
      <vt:lpstr>Wingdings</vt:lpstr>
      <vt:lpstr>Sfaccettatura</vt:lpstr>
      <vt:lpstr>Sun cubE onE (SEE): a CubeSat Mission for High-Energy Solar Observations</vt:lpstr>
      <vt:lpstr>Scientific objectives</vt:lpstr>
      <vt:lpstr> Science requirements for the UV imager and X/-ray  payloads</vt:lpstr>
      <vt:lpstr>Observations of Fast-Time Variations in X/-ray Fluxes during Solar Flares</vt:lpstr>
      <vt:lpstr>UV Mg II 280 nm Imager </vt:lpstr>
      <vt:lpstr>Mission profile</vt:lpstr>
      <vt:lpstr>ASI nanosatellite initiative</vt:lpstr>
      <vt:lpstr>Heliospheric ALCOR missions</vt:lpstr>
      <vt:lpstr>Ecosystem architecture for data from space mission</vt:lpstr>
      <vt:lpstr>Main Points and Key Takeaways</vt:lpstr>
    </vt:vector>
  </TitlesOfParts>
  <Manager>Max.Schiraldi@uniroma2.eu</Manager>
  <Company>Università degli Studi di Roma Tor Vergata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Roma Tor Vergata</dc:title>
  <dc:subject>FORMAT; TEMPLATE; SCHEMA</dc:subject>
  <dc:creator>Max.Schiraldi@uniroma2.eu</dc:creator>
  <cp:keywords>Università degli Studi di Roma Tor Vergata</cp:keywords>
  <dc:description>Università degli Studi di Roma Tor Vergata</dc:description>
  <cp:lastModifiedBy>francesco berrilli</cp:lastModifiedBy>
  <cp:revision>402</cp:revision>
  <dcterms:created xsi:type="dcterms:W3CDTF">2014-06-03T13:46:59Z</dcterms:created>
  <dcterms:modified xsi:type="dcterms:W3CDTF">2026-02-04T09:21:34Z</dcterms:modified>
  <cp:category>FORMAT;TEMPLATE;SCHEMA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0x0101003CBD8E9BD231E8449C5B02FFFC904B17</vt:lpwstr>
  </property>
  <property fmtid="{D5CDD505-2E9C-101B-9397-08002B2CF9AE}" pid="3" name="MediaServiceImageTags">
    <vt:lpwstr/>
  </property>
</Properties>
</file>