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3"/>
  </p:notesMasterIdLst>
  <p:sldIdLst>
    <p:sldId id="1107" r:id="rId3"/>
    <p:sldId id="1110" r:id="rId4"/>
    <p:sldId id="951" r:id="rId5"/>
    <p:sldId id="1115" r:id="rId6"/>
    <p:sldId id="1125" r:id="rId7"/>
    <p:sldId id="1121" r:id="rId8"/>
    <p:sldId id="1122" r:id="rId9"/>
    <p:sldId id="1124" r:id="rId10"/>
    <p:sldId id="1112" r:id="rId11"/>
    <p:sldId id="1111" r:id="rId12"/>
    <p:sldId id="1123" r:id="rId13"/>
    <p:sldId id="289" r:id="rId14"/>
    <p:sldId id="1000" r:id="rId15"/>
    <p:sldId id="1116" r:id="rId16"/>
    <p:sldId id="1117" r:id="rId17"/>
    <p:sldId id="1119" r:id="rId18"/>
    <p:sldId id="299" r:id="rId19"/>
    <p:sldId id="1101" r:id="rId20"/>
    <p:sldId id="1078" r:id="rId21"/>
    <p:sldId id="1090" r:id="rId22"/>
    <p:sldId id="1013" r:id="rId23"/>
    <p:sldId id="1054" r:id="rId24"/>
    <p:sldId id="1081" r:id="rId25"/>
    <p:sldId id="901" r:id="rId26"/>
    <p:sldId id="1103" r:id="rId27"/>
    <p:sldId id="370" r:id="rId28"/>
    <p:sldId id="1050" r:id="rId29"/>
    <p:sldId id="1002" r:id="rId30"/>
    <p:sldId id="1061" r:id="rId31"/>
    <p:sldId id="1060" r:id="rId32"/>
    <p:sldId id="837" r:id="rId33"/>
    <p:sldId id="1097" r:id="rId34"/>
    <p:sldId id="1098" r:id="rId35"/>
    <p:sldId id="1109" r:id="rId36"/>
    <p:sldId id="1071" r:id="rId37"/>
    <p:sldId id="265" r:id="rId38"/>
    <p:sldId id="930" r:id="rId39"/>
    <p:sldId id="1017" r:id="rId40"/>
    <p:sldId id="921" r:id="rId41"/>
    <p:sldId id="1015" r:id="rId42"/>
    <p:sldId id="1019" r:id="rId43"/>
    <p:sldId id="1062" r:id="rId44"/>
    <p:sldId id="1016" r:id="rId45"/>
    <p:sldId id="1102" r:id="rId46"/>
    <p:sldId id="1018" r:id="rId47"/>
    <p:sldId id="1036" r:id="rId48"/>
    <p:sldId id="1037" r:id="rId49"/>
    <p:sldId id="1105" r:id="rId50"/>
    <p:sldId id="1053" r:id="rId51"/>
    <p:sldId id="1099" r:id="rId52"/>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FEF884E-CAE6-48AC-8029-5781667D3263}" v="685" dt="2026-02-04T10:05:20.4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7057" autoAdjust="0"/>
  </p:normalViewPr>
  <p:slideViewPr>
    <p:cSldViewPr snapToGrid="0">
      <p:cViewPr varScale="1">
        <p:scale>
          <a:sx n="75" d="100"/>
          <a:sy n="75" d="100"/>
        </p:scale>
        <p:origin x="341" y="2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a Cardillo" userId="b5e71c5a-b64e-4045-a981-500ac0bf68af" providerId="ADAL" clId="{F4776E59-98BF-4091-885A-AF046E051D06}"/>
    <pc:docChg chg="undo redo custSel addSld delSld modSld sldOrd delMainMaster">
      <pc:chgData name="Martina Cardillo" userId="b5e71c5a-b64e-4045-a981-500ac0bf68af" providerId="ADAL" clId="{F4776E59-98BF-4091-885A-AF046E051D06}" dt="2026-02-04T10:05:49.091" v="9518"/>
      <pc:docMkLst>
        <pc:docMk/>
      </pc:docMkLst>
      <pc:sldChg chg="add del">
        <pc:chgData name="Martina Cardillo" userId="b5e71c5a-b64e-4045-a981-500ac0bf68af" providerId="ADAL" clId="{F4776E59-98BF-4091-885A-AF046E051D06}" dt="2026-02-03T10:14:02.169" v="5477" actId="2696"/>
        <pc:sldMkLst>
          <pc:docMk/>
          <pc:sldMk cId="641226279" sldId="289"/>
        </pc:sldMkLst>
      </pc:sldChg>
      <pc:sldChg chg="add">
        <pc:chgData name="Martina Cardillo" userId="b5e71c5a-b64e-4045-a981-500ac0bf68af" providerId="ADAL" clId="{F4776E59-98BF-4091-885A-AF046E051D06}" dt="2026-02-03T10:14:07.709" v="5478"/>
        <pc:sldMkLst>
          <pc:docMk/>
          <pc:sldMk cId="1757790449" sldId="289"/>
        </pc:sldMkLst>
      </pc:sldChg>
      <pc:sldChg chg="add">
        <pc:chgData name="Martina Cardillo" userId="b5e71c5a-b64e-4045-a981-500ac0bf68af" providerId="ADAL" clId="{F4776E59-98BF-4091-885A-AF046E051D06}" dt="2026-01-27T11:52:18.357" v="2462"/>
        <pc:sldMkLst>
          <pc:docMk/>
          <pc:sldMk cId="4001424973" sldId="901"/>
        </pc:sldMkLst>
      </pc:sldChg>
      <pc:sldChg chg="addSp delSp modSp mod ord delAnim modAnim">
        <pc:chgData name="Martina Cardillo" userId="b5e71c5a-b64e-4045-a981-500ac0bf68af" providerId="ADAL" clId="{F4776E59-98BF-4091-885A-AF046E051D06}" dt="2026-02-02T15:09:39.671" v="3075" actId="478"/>
        <pc:sldMkLst>
          <pc:docMk/>
          <pc:sldMk cId="1451320709" sldId="951"/>
        </pc:sldMkLst>
        <pc:picChg chg="mod">
          <ac:chgData name="Martina Cardillo" userId="b5e71c5a-b64e-4045-a981-500ac0bf68af" providerId="ADAL" clId="{F4776E59-98BF-4091-885A-AF046E051D06}" dt="2026-02-02T14:52:39.598" v="2797" actId="1076"/>
          <ac:picMkLst>
            <pc:docMk/>
            <pc:sldMk cId="1451320709" sldId="951"/>
            <ac:picMk id="6" creationId="{2911EFE9-F5F2-64BB-D2FA-1908F10D8BA8}"/>
          </ac:picMkLst>
        </pc:picChg>
      </pc:sldChg>
      <pc:sldChg chg="add del">
        <pc:chgData name="Martina Cardillo" userId="b5e71c5a-b64e-4045-a981-500ac0bf68af" providerId="ADAL" clId="{F4776E59-98BF-4091-885A-AF046E051D06}" dt="2026-02-03T17:21:57.578" v="8851" actId="47"/>
        <pc:sldMkLst>
          <pc:docMk/>
          <pc:sldMk cId="3964453520" sldId="994"/>
        </pc:sldMkLst>
      </pc:sldChg>
      <pc:sldChg chg="add del ord">
        <pc:chgData name="Martina Cardillo" userId="b5e71c5a-b64e-4045-a981-500ac0bf68af" providerId="ADAL" clId="{F4776E59-98BF-4091-885A-AF046E051D06}" dt="2026-02-03T10:13:29.597" v="5476" actId="47"/>
        <pc:sldMkLst>
          <pc:docMk/>
          <pc:sldMk cId="4140184614" sldId="995"/>
        </pc:sldMkLst>
      </pc:sldChg>
      <pc:sldChg chg="ord">
        <pc:chgData name="Martina Cardillo" userId="b5e71c5a-b64e-4045-a981-500ac0bf68af" providerId="ADAL" clId="{F4776E59-98BF-4091-885A-AF046E051D06}" dt="2026-02-03T17:23:24.034" v="8855"/>
        <pc:sldMkLst>
          <pc:docMk/>
          <pc:sldMk cId="257290773" sldId="1000"/>
        </pc:sldMkLst>
      </pc:sldChg>
      <pc:sldChg chg="ord">
        <pc:chgData name="Martina Cardillo" userId="b5e71c5a-b64e-4045-a981-500ac0bf68af" providerId="ADAL" clId="{F4776E59-98BF-4091-885A-AF046E051D06}" dt="2026-01-27T11:51:35.790" v="2460"/>
        <pc:sldMkLst>
          <pc:docMk/>
          <pc:sldMk cId="1541652567" sldId="1013"/>
        </pc:sldMkLst>
      </pc:sldChg>
      <pc:sldChg chg="add del">
        <pc:chgData name="Martina Cardillo" userId="b5e71c5a-b64e-4045-a981-500ac0bf68af" providerId="ADAL" clId="{F4776E59-98BF-4091-885A-AF046E051D06}" dt="2026-02-03T17:23:12.075" v="8853" actId="47"/>
        <pc:sldMkLst>
          <pc:docMk/>
          <pc:sldMk cId="3658783209" sldId="1019"/>
        </pc:sldMkLst>
      </pc:sldChg>
      <pc:sldChg chg="ord">
        <pc:chgData name="Martina Cardillo" userId="b5e71c5a-b64e-4045-a981-500ac0bf68af" providerId="ADAL" clId="{F4776E59-98BF-4091-885A-AF046E051D06}" dt="2026-01-27T11:51:35.790" v="2460"/>
        <pc:sldMkLst>
          <pc:docMk/>
          <pc:sldMk cId="3862476620" sldId="1054"/>
        </pc:sldMkLst>
      </pc:sldChg>
      <pc:sldChg chg="add del">
        <pc:chgData name="Martina Cardillo" userId="b5e71c5a-b64e-4045-a981-500ac0bf68af" providerId="ADAL" clId="{F4776E59-98BF-4091-885A-AF046E051D06}" dt="2026-02-03T17:21:47.232" v="8848" actId="47"/>
        <pc:sldMkLst>
          <pc:docMk/>
          <pc:sldMk cId="854590104" sldId="1055"/>
        </pc:sldMkLst>
      </pc:sldChg>
      <pc:sldChg chg="ord">
        <pc:chgData name="Martina Cardillo" userId="b5e71c5a-b64e-4045-a981-500ac0bf68af" providerId="ADAL" clId="{F4776E59-98BF-4091-885A-AF046E051D06}" dt="2026-01-27T11:49:22.387" v="2454"/>
        <pc:sldMkLst>
          <pc:docMk/>
          <pc:sldMk cId="1716310387" sldId="1078"/>
        </pc:sldMkLst>
      </pc:sldChg>
      <pc:sldChg chg="ord">
        <pc:chgData name="Martina Cardillo" userId="b5e71c5a-b64e-4045-a981-500ac0bf68af" providerId="ADAL" clId="{F4776E59-98BF-4091-885A-AF046E051D06}" dt="2026-01-27T11:51:35.790" v="2460"/>
        <pc:sldMkLst>
          <pc:docMk/>
          <pc:sldMk cId="4255439138" sldId="1081"/>
        </pc:sldMkLst>
      </pc:sldChg>
      <pc:sldChg chg="ord">
        <pc:chgData name="Martina Cardillo" userId="b5e71c5a-b64e-4045-a981-500ac0bf68af" providerId="ADAL" clId="{F4776E59-98BF-4091-885A-AF046E051D06}" dt="2026-01-27T11:51:21.019" v="2458"/>
        <pc:sldMkLst>
          <pc:docMk/>
          <pc:sldMk cId="3286539171" sldId="1090"/>
        </pc:sldMkLst>
      </pc:sldChg>
      <pc:sldChg chg="add del">
        <pc:chgData name="Martina Cardillo" userId="b5e71c5a-b64e-4045-a981-500ac0bf68af" providerId="ADAL" clId="{F4776E59-98BF-4091-885A-AF046E051D06}" dt="2026-02-03T17:21:55.262" v="8850" actId="47"/>
        <pc:sldMkLst>
          <pc:docMk/>
          <pc:sldMk cId="2721424715" sldId="1095"/>
        </pc:sldMkLst>
      </pc:sldChg>
      <pc:sldChg chg="modSp mod ord">
        <pc:chgData name="Martina Cardillo" userId="b5e71c5a-b64e-4045-a981-500ac0bf68af" providerId="ADAL" clId="{F4776E59-98BF-4091-885A-AF046E051D06}" dt="2026-02-03T09:56:32.565" v="3974"/>
        <pc:sldMkLst>
          <pc:docMk/>
          <pc:sldMk cId="1748626194" sldId="1101"/>
        </pc:sldMkLst>
        <pc:spChg chg="mod">
          <ac:chgData name="Martina Cardillo" userId="b5e71c5a-b64e-4045-a981-500ac0bf68af" providerId="ADAL" clId="{F4776E59-98BF-4091-885A-AF046E051D06}" dt="2026-02-03T09:39:05.014" v="3095" actId="6549"/>
          <ac:spMkLst>
            <pc:docMk/>
            <pc:sldMk cId="1748626194" sldId="1101"/>
            <ac:spMk id="2" creationId="{ED8333F5-A192-3EA0-86A7-95AF3816D942}"/>
          </ac:spMkLst>
        </pc:spChg>
        <pc:spChg chg="mod">
          <ac:chgData name="Martina Cardillo" userId="b5e71c5a-b64e-4045-a981-500ac0bf68af" providerId="ADAL" clId="{F4776E59-98BF-4091-885A-AF046E051D06}" dt="2026-02-03T09:48:06.625" v="3266" actId="122"/>
          <ac:spMkLst>
            <pc:docMk/>
            <pc:sldMk cId="1748626194" sldId="1101"/>
            <ac:spMk id="7" creationId="{70E156B8-493C-CEC5-AF76-F408A5D2297E}"/>
          </ac:spMkLst>
        </pc:spChg>
        <pc:spChg chg="mod">
          <ac:chgData name="Martina Cardillo" userId="b5e71c5a-b64e-4045-a981-500ac0bf68af" providerId="ADAL" clId="{F4776E59-98BF-4091-885A-AF046E051D06}" dt="2026-02-03T09:40:16.477" v="3114" actId="1076"/>
          <ac:spMkLst>
            <pc:docMk/>
            <pc:sldMk cId="1748626194" sldId="1101"/>
            <ac:spMk id="8" creationId="{D7318B75-2D95-1C46-6319-307C6B590091}"/>
          </ac:spMkLst>
        </pc:spChg>
        <pc:spChg chg="mod">
          <ac:chgData name="Martina Cardillo" userId="b5e71c5a-b64e-4045-a981-500ac0bf68af" providerId="ADAL" clId="{F4776E59-98BF-4091-885A-AF046E051D06}" dt="2026-02-03T09:48:24.047" v="3269" actId="120"/>
          <ac:spMkLst>
            <pc:docMk/>
            <pc:sldMk cId="1748626194" sldId="1101"/>
            <ac:spMk id="9" creationId="{6225E45C-9634-DDED-C779-FE30F557EB1C}"/>
          </ac:spMkLst>
        </pc:spChg>
        <pc:spChg chg="mod">
          <ac:chgData name="Martina Cardillo" userId="b5e71c5a-b64e-4045-a981-500ac0bf68af" providerId="ADAL" clId="{F4776E59-98BF-4091-885A-AF046E051D06}" dt="2026-02-03T09:48:21.276" v="3268" actId="122"/>
          <ac:spMkLst>
            <pc:docMk/>
            <pc:sldMk cId="1748626194" sldId="1101"/>
            <ac:spMk id="11" creationId="{E5A692F2-35D3-75BA-A4D2-3D19BAAC123B}"/>
          </ac:spMkLst>
        </pc:spChg>
        <pc:spChg chg="mod">
          <ac:chgData name="Martina Cardillo" userId="b5e71c5a-b64e-4045-a981-500ac0bf68af" providerId="ADAL" clId="{F4776E59-98BF-4091-885A-AF046E051D06}" dt="2026-02-03T09:40:38.057" v="3129" actId="1076"/>
          <ac:spMkLst>
            <pc:docMk/>
            <pc:sldMk cId="1748626194" sldId="1101"/>
            <ac:spMk id="12" creationId="{98703E6F-A5CD-061C-0B99-5913C2E607D7}"/>
          </ac:spMkLst>
        </pc:spChg>
        <pc:spChg chg="mod">
          <ac:chgData name="Martina Cardillo" userId="b5e71c5a-b64e-4045-a981-500ac0bf68af" providerId="ADAL" clId="{F4776E59-98BF-4091-885A-AF046E051D06}" dt="2026-02-03T09:40:40.948" v="3130" actId="1076"/>
          <ac:spMkLst>
            <pc:docMk/>
            <pc:sldMk cId="1748626194" sldId="1101"/>
            <ac:spMk id="26" creationId="{9D1A57B3-D5D0-1E81-B90A-AEC676B768A4}"/>
          </ac:spMkLst>
        </pc:spChg>
        <pc:picChg chg="mod">
          <ac:chgData name="Martina Cardillo" userId="b5e71c5a-b64e-4045-a981-500ac0bf68af" providerId="ADAL" clId="{F4776E59-98BF-4091-885A-AF046E051D06}" dt="2026-02-03T09:40:38.057" v="3129" actId="1076"/>
          <ac:picMkLst>
            <pc:docMk/>
            <pc:sldMk cId="1748626194" sldId="1101"/>
            <ac:picMk id="10" creationId="{C7760529-483B-DE3B-B649-BF1F3C5276DB}"/>
          </ac:picMkLst>
        </pc:picChg>
      </pc:sldChg>
      <pc:sldChg chg="add">
        <pc:chgData name="Martina Cardillo" userId="b5e71c5a-b64e-4045-a981-500ac0bf68af" providerId="ADAL" clId="{F4776E59-98BF-4091-885A-AF046E051D06}" dt="2026-01-27T11:52:18.357" v="2462"/>
        <pc:sldMkLst>
          <pc:docMk/>
          <pc:sldMk cId="870274005" sldId="1103"/>
        </pc:sldMkLst>
      </pc:sldChg>
      <pc:sldChg chg="addSp delSp modSp add mod setBg">
        <pc:chgData name="Martina Cardillo" userId="b5e71c5a-b64e-4045-a981-500ac0bf68af" providerId="ADAL" clId="{F4776E59-98BF-4091-885A-AF046E051D06}" dt="2026-02-02T14:04:44.979" v="2622" actId="20577"/>
        <pc:sldMkLst>
          <pc:docMk/>
          <pc:sldMk cId="806075241" sldId="1107"/>
        </pc:sldMkLst>
        <pc:spChg chg="add mod">
          <ac:chgData name="Martina Cardillo" userId="b5e71c5a-b64e-4045-a981-500ac0bf68af" providerId="ADAL" clId="{F4776E59-98BF-4091-885A-AF046E051D06}" dt="2026-01-27T11:30:42.089" v="2409" actId="20577"/>
          <ac:spMkLst>
            <pc:docMk/>
            <pc:sldMk cId="806075241" sldId="1107"/>
            <ac:spMk id="2" creationId="{1312ECA9-BC51-5E39-DFA8-F128A9DD2B11}"/>
          </ac:spMkLst>
        </pc:spChg>
        <pc:spChg chg="mod">
          <ac:chgData name="Martina Cardillo" userId="b5e71c5a-b64e-4045-a981-500ac0bf68af" providerId="ADAL" clId="{F4776E59-98BF-4091-885A-AF046E051D06}" dt="2026-02-02T14:04:44.979" v="2622" actId="20577"/>
          <ac:spMkLst>
            <pc:docMk/>
            <pc:sldMk cId="806075241" sldId="1107"/>
            <ac:spMk id="5" creationId="{00000000-0000-0000-0000-000000000000}"/>
          </ac:spMkLst>
        </pc:spChg>
        <pc:picChg chg="mod">
          <ac:chgData name="Martina Cardillo" userId="b5e71c5a-b64e-4045-a981-500ac0bf68af" providerId="ADAL" clId="{F4776E59-98BF-4091-885A-AF046E051D06}" dt="2026-01-27T11:31:43.893" v="2421" actId="1076"/>
          <ac:picMkLst>
            <pc:docMk/>
            <pc:sldMk cId="806075241" sldId="1107"/>
            <ac:picMk id="3" creationId="{BB8A6A9C-E976-1CED-721C-87B9A28984B0}"/>
          </ac:picMkLst>
        </pc:picChg>
        <pc:picChg chg="add mod">
          <ac:chgData name="Martina Cardillo" userId="b5e71c5a-b64e-4045-a981-500ac0bf68af" providerId="ADAL" clId="{F4776E59-98BF-4091-885A-AF046E051D06}" dt="2026-01-27T11:31:33.105" v="2420" actId="1037"/>
          <ac:picMkLst>
            <pc:docMk/>
            <pc:sldMk cId="806075241" sldId="1107"/>
            <ac:picMk id="8" creationId="{A9C7F9E2-21C9-E46C-D372-50B86D042BD7}"/>
          </ac:picMkLst>
        </pc:picChg>
      </pc:sldChg>
      <pc:sldChg chg="add del">
        <pc:chgData name="Martina Cardillo" userId="b5e71c5a-b64e-4045-a981-500ac0bf68af" providerId="ADAL" clId="{F4776E59-98BF-4091-885A-AF046E051D06}" dt="2026-02-03T17:21:53.508" v="8849" actId="47"/>
        <pc:sldMkLst>
          <pc:docMk/>
          <pc:sldMk cId="584439815" sldId="1108"/>
        </pc:sldMkLst>
      </pc:sldChg>
      <pc:sldChg chg="addSp delSp modSp add del mod modTransition addAnim delAnim modAnim">
        <pc:chgData name="Martina Cardillo" userId="b5e71c5a-b64e-4045-a981-500ac0bf68af" providerId="ADAL" clId="{F4776E59-98BF-4091-885A-AF046E051D06}" dt="2026-02-04T10:01:46.691" v="9513"/>
        <pc:sldMkLst>
          <pc:docMk/>
          <pc:sldMk cId="946307810" sldId="1110"/>
        </pc:sldMkLst>
        <pc:spChg chg="mod">
          <ac:chgData name="Martina Cardillo" userId="b5e71c5a-b64e-4045-a981-500ac0bf68af" providerId="ADAL" clId="{F4776E59-98BF-4091-885A-AF046E051D06}" dt="2026-02-03T17:37:11.121" v="9137" actId="20577"/>
          <ac:spMkLst>
            <pc:docMk/>
            <pc:sldMk cId="946307810" sldId="1110"/>
            <ac:spMk id="9" creationId="{0F36810E-60FF-8066-4739-2E8A285E3908}"/>
          </ac:spMkLst>
        </pc:spChg>
        <pc:spChg chg="add mod">
          <ac:chgData name="Martina Cardillo" userId="b5e71c5a-b64e-4045-a981-500ac0bf68af" providerId="ADAL" clId="{F4776E59-98BF-4091-885A-AF046E051D06}" dt="2026-01-27T11:47:21.104" v="2436" actId="207"/>
          <ac:spMkLst>
            <pc:docMk/>
            <pc:sldMk cId="946307810" sldId="1110"/>
            <ac:spMk id="11" creationId="{5123BC19-17BF-E778-DDD1-A87771CEDEAA}"/>
          </ac:spMkLst>
        </pc:spChg>
        <pc:spChg chg="add mod">
          <ac:chgData name="Martina Cardillo" userId="b5e71c5a-b64e-4045-a981-500ac0bf68af" providerId="ADAL" clId="{F4776E59-98BF-4091-885A-AF046E051D06}" dt="2026-01-27T11:47:14.784" v="2433" actId="1076"/>
          <ac:spMkLst>
            <pc:docMk/>
            <pc:sldMk cId="946307810" sldId="1110"/>
            <ac:spMk id="17" creationId="{1034EE16-683D-1AAF-3299-22A16AEF7D79}"/>
          </ac:spMkLst>
        </pc:spChg>
        <pc:spChg chg="add mod">
          <ac:chgData name="Martina Cardillo" userId="b5e71c5a-b64e-4045-a981-500ac0bf68af" providerId="ADAL" clId="{F4776E59-98BF-4091-885A-AF046E051D06}" dt="2026-01-27T11:47:43.831" v="2440" actId="404"/>
          <ac:spMkLst>
            <pc:docMk/>
            <pc:sldMk cId="946307810" sldId="1110"/>
            <ac:spMk id="18" creationId="{B9A6BF27-8A65-CCD2-7336-4AF51983E9F6}"/>
          </ac:spMkLst>
        </pc:spChg>
        <pc:spChg chg="add mod">
          <ac:chgData name="Martina Cardillo" userId="b5e71c5a-b64e-4045-a981-500ac0bf68af" providerId="ADAL" clId="{F4776E59-98BF-4091-885A-AF046E051D06}" dt="2026-01-27T11:48:07.362" v="2448" actId="1076"/>
          <ac:spMkLst>
            <pc:docMk/>
            <pc:sldMk cId="946307810" sldId="1110"/>
            <ac:spMk id="19" creationId="{A5D68711-A16E-6E61-53F2-CEAB4D2F16A1}"/>
          </ac:spMkLst>
        </pc:spChg>
        <pc:spChg chg="add mod">
          <ac:chgData name="Martina Cardillo" userId="b5e71c5a-b64e-4045-a981-500ac0bf68af" providerId="ADAL" clId="{F4776E59-98BF-4091-885A-AF046E051D06}" dt="2026-01-27T11:48:09.461" v="2449" actId="1076"/>
          <ac:spMkLst>
            <pc:docMk/>
            <pc:sldMk cId="946307810" sldId="1110"/>
            <ac:spMk id="20" creationId="{FADBE99C-F4C9-8F20-22D6-BAE6784BED45}"/>
          </ac:spMkLst>
        </pc:spChg>
        <pc:picChg chg="add mod">
          <ac:chgData name="Martina Cardillo" userId="b5e71c5a-b64e-4045-a981-500ac0bf68af" providerId="ADAL" clId="{F4776E59-98BF-4091-885A-AF046E051D06}" dt="2026-01-27T11:47:11.035" v="2432" actId="14100"/>
          <ac:picMkLst>
            <pc:docMk/>
            <pc:sldMk cId="946307810" sldId="1110"/>
            <ac:picMk id="3" creationId="{FEB117AD-8102-C880-A069-B72D59273641}"/>
          </ac:picMkLst>
        </pc:picChg>
        <pc:picChg chg="add mod">
          <ac:chgData name="Martina Cardillo" userId="b5e71c5a-b64e-4045-a981-500ac0bf68af" providerId="ADAL" clId="{F4776E59-98BF-4091-885A-AF046E051D06}" dt="2026-01-27T11:47:16.931" v="2434" actId="14100"/>
          <ac:picMkLst>
            <pc:docMk/>
            <pc:sldMk cId="946307810" sldId="1110"/>
            <ac:picMk id="5" creationId="{FB172886-23C2-FB70-FEBA-13196280BE68}"/>
          </ac:picMkLst>
        </pc:picChg>
      </pc:sldChg>
      <pc:sldChg chg="addSp delSp modSp new del mod ord">
        <pc:chgData name="Martina Cardillo" userId="b5e71c5a-b64e-4045-a981-500ac0bf68af" providerId="ADAL" clId="{F4776E59-98BF-4091-885A-AF046E051D06}" dt="2026-02-03T10:14:02.169" v="5477" actId="2696"/>
        <pc:sldMkLst>
          <pc:docMk/>
          <pc:sldMk cId="1382452513" sldId="1111"/>
        </pc:sldMkLst>
      </pc:sldChg>
      <pc:sldChg chg="addSp delSp modSp add mod addAnim delAnim modAnim">
        <pc:chgData name="Martina Cardillo" userId="b5e71c5a-b64e-4045-a981-500ac0bf68af" providerId="ADAL" clId="{F4776E59-98BF-4091-885A-AF046E051D06}" dt="2026-02-04T09:58:49.257" v="9504" actId="1076"/>
        <pc:sldMkLst>
          <pc:docMk/>
          <pc:sldMk cId="2201153087" sldId="1111"/>
        </pc:sldMkLst>
        <pc:spChg chg="add mod">
          <ac:chgData name="Martina Cardillo" userId="b5e71c5a-b64e-4045-a981-500ac0bf68af" providerId="ADAL" clId="{F4776E59-98BF-4091-885A-AF046E051D06}" dt="2026-02-04T09:57:44.995" v="9491" actId="1076"/>
          <ac:spMkLst>
            <pc:docMk/>
            <pc:sldMk cId="2201153087" sldId="1111"/>
            <ac:spMk id="2" creationId="{0D55C0F3-D8AC-3E55-389F-40D4F92B16C9}"/>
          </ac:spMkLst>
        </pc:spChg>
        <pc:spChg chg="del">
          <ac:chgData name="Martina Cardillo" userId="b5e71c5a-b64e-4045-a981-500ac0bf68af" providerId="ADAL" clId="{F4776E59-98BF-4091-885A-AF046E051D06}" dt="2026-02-03T13:36:21.637" v="5889" actId="478"/>
          <ac:spMkLst>
            <pc:docMk/>
            <pc:sldMk cId="2201153087" sldId="1111"/>
            <ac:spMk id="7" creationId="{51012BA2-C60C-1315-583F-F42F2141278D}"/>
          </ac:spMkLst>
        </pc:spChg>
        <pc:spChg chg="mod">
          <ac:chgData name="Martina Cardillo" userId="b5e71c5a-b64e-4045-a981-500ac0bf68af" providerId="ADAL" clId="{F4776E59-98BF-4091-885A-AF046E051D06}" dt="2026-02-04T09:48:05.980" v="9442" actId="1076"/>
          <ac:spMkLst>
            <pc:docMk/>
            <pc:sldMk cId="2201153087" sldId="1111"/>
            <ac:spMk id="8" creationId="{9DE9A72E-C7B7-B97E-9D27-1A194417A83F}"/>
          </ac:spMkLst>
        </pc:spChg>
        <pc:spChg chg="add del">
          <ac:chgData name="Martina Cardillo" userId="b5e71c5a-b64e-4045-a981-500ac0bf68af" providerId="ADAL" clId="{F4776E59-98BF-4091-885A-AF046E051D06}" dt="2026-02-03T13:52:08.016" v="7662" actId="11529"/>
          <ac:spMkLst>
            <pc:docMk/>
            <pc:sldMk cId="2201153087" sldId="1111"/>
            <ac:spMk id="9" creationId="{7067D898-E5F0-9295-2DCF-80F583944EB7}"/>
          </ac:spMkLst>
        </pc:spChg>
        <pc:spChg chg="add del">
          <ac:chgData name="Martina Cardillo" userId="b5e71c5a-b64e-4045-a981-500ac0bf68af" providerId="ADAL" clId="{F4776E59-98BF-4091-885A-AF046E051D06}" dt="2026-02-03T13:52:31.025" v="7664" actId="11529"/>
          <ac:spMkLst>
            <pc:docMk/>
            <pc:sldMk cId="2201153087" sldId="1111"/>
            <ac:spMk id="10" creationId="{20265CBC-4971-D6AA-76CE-191B18DB1229}"/>
          </ac:spMkLst>
        </pc:spChg>
        <pc:spChg chg="add del">
          <ac:chgData name="Martina Cardillo" userId="b5e71c5a-b64e-4045-a981-500ac0bf68af" providerId="ADAL" clId="{F4776E59-98BF-4091-885A-AF046E051D06}" dt="2026-02-03T13:52:57.482" v="7666" actId="11529"/>
          <ac:spMkLst>
            <pc:docMk/>
            <pc:sldMk cId="2201153087" sldId="1111"/>
            <ac:spMk id="11" creationId="{99853433-03B0-8B85-65EE-18B38428C573}"/>
          </ac:spMkLst>
        </pc:spChg>
        <pc:spChg chg="add del">
          <ac:chgData name="Martina Cardillo" userId="b5e71c5a-b64e-4045-a981-500ac0bf68af" providerId="ADAL" clId="{F4776E59-98BF-4091-885A-AF046E051D06}" dt="2026-02-03T13:53:19.052" v="7668" actId="478"/>
          <ac:spMkLst>
            <pc:docMk/>
            <pc:sldMk cId="2201153087" sldId="1111"/>
            <ac:spMk id="12" creationId="{1771E215-CDC7-1797-BEC6-1A4C91BBB953}"/>
          </ac:spMkLst>
        </pc:spChg>
        <pc:spChg chg="add del">
          <ac:chgData name="Martina Cardillo" userId="b5e71c5a-b64e-4045-a981-500ac0bf68af" providerId="ADAL" clId="{F4776E59-98BF-4091-885A-AF046E051D06}" dt="2026-02-03T13:55:01.807" v="7691" actId="11529"/>
          <ac:spMkLst>
            <pc:docMk/>
            <pc:sldMk cId="2201153087" sldId="1111"/>
            <ac:spMk id="30" creationId="{F979B507-38D1-8646-E243-D04B48C79567}"/>
          </ac:spMkLst>
        </pc:spChg>
        <pc:spChg chg="add del">
          <ac:chgData name="Martina Cardillo" userId="b5e71c5a-b64e-4045-a981-500ac0bf68af" providerId="ADAL" clId="{F4776E59-98BF-4091-885A-AF046E051D06}" dt="2026-02-03T13:55:18.833" v="7707" actId="11529"/>
          <ac:spMkLst>
            <pc:docMk/>
            <pc:sldMk cId="2201153087" sldId="1111"/>
            <ac:spMk id="31" creationId="{7F23F92D-7FD9-2374-E17A-FA35D86A548E}"/>
          </ac:spMkLst>
        </pc:spChg>
        <pc:spChg chg="add del mod">
          <ac:chgData name="Martina Cardillo" userId="b5e71c5a-b64e-4045-a981-500ac0bf68af" providerId="ADAL" clId="{F4776E59-98BF-4091-885A-AF046E051D06}" dt="2026-02-03T14:17:44.603" v="8487" actId="478"/>
          <ac:spMkLst>
            <pc:docMk/>
            <pc:sldMk cId="2201153087" sldId="1111"/>
            <ac:spMk id="32" creationId="{20285E5E-08E3-40CD-20E4-EBF3F072A824}"/>
          </ac:spMkLst>
        </pc:spChg>
        <pc:spChg chg="add del">
          <ac:chgData name="Martina Cardillo" userId="b5e71c5a-b64e-4045-a981-500ac0bf68af" providerId="ADAL" clId="{F4776E59-98BF-4091-885A-AF046E051D06}" dt="2026-02-03T13:56:46.907" v="7711" actId="11529"/>
          <ac:spMkLst>
            <pc:docMk/>
            <pc:sldMk cId="2201153087" sldId="1111"/>
            <ac:spMk id="33" creationId="{9313FD2F-4086-8B84-AC7D-32D789691F4E}"/>
          </ac:spMkLst>
        </pc:spChg>
        <pc:spChg chg="add del mod">
          <ac:chgData name="Martina Cardillo" userId="b5e71c5a-b64e-4045-a981-500ac0bf68af" providerId="ADAL" clId="{F4776E59-98BF-4091-885A-AF046E051D06}" dt="2026-02-03T13:57:28.849" v="7720" actId="11529"/>
          <ac:spMkLst>
            <pc:docMk/>
            <pc:sldMk cId="2201153087" sldId="1111"/>
            <ac:spMk id="34" creationId="{2F94D419-C9FE-38C6-7E20-5D1C37B83B7B}"/>
          </ac:spMkLst>
        </pc:spChg>
        <pc:spChg chg="add del">
          <ac:chgData name="Martina Cardillo" userId="b5e71c5a-b64e-4045-a981-500ac0bf68af" providerId="ADAL" clId="{F4776E59-98BF-4091-885A-AF046E051D06}" dt="2026-02-03T13:57:42.856" v="7722" actId="478"/>
          <ac:spMkLst>
            <pc:docMk/>
            <pc:sldMk cId="2201153087" sldId="1111"/>
            <ac:spMk id="35" creationId="{7A94B4B8-407A-7895-5170-DFA98BB002CB}"/>
          </ac:spMkLst>
        </pc:spChg>
        <pc:spChg chg="add mod">
          <ac:chgData name="Martina Cardillo" userId="b5e71c5a-b64e-4045-a981-500ac0bf68af" providerId="ADAL" clId="{F4776E59-98BF-4091-885A-AF046E051D06}" dt="2026-02-04T09:58:37.657" v="9502" actId="1076"/>
          <ac:spMkLst>
            <pc:docMk/>
            <pc:sldMk cId="2201153087" sldId="1111"/>
            <ac:spMk id="42" creationId="{50425D42-2E43-F5C6-7E86-0FC2E68B5299}"/>
          </ac:spMkLst>
        </pc:spChg>
        <pc:spChg chg="add mod">
          <ac:chgData name="Martina Cardillo" userId="b5e71c5a-b64e-4045-a981-500ac0bf68af" providerId="ADAL" clId="{F4776E59-98BF-4091-885A-AF046E051D06}" dt="2026-02-04T09:58:08.820" v="9497" actId="1076"/>
          <ac:spMkLst>
            <pc:docMk/>
            <pc:sldMk cId="2201153087" sldId="1111"/>
            <ac:spMk id="43" creationId="{97B33FEC-DF4B-3B39-EC6B-FB11820AC239}"/>
          </ac:spMkLst>
        </pc:spChg>
        <pc:spChg chg="add mod">
          <ac:chgData name="Martina Cardillo" userId="b5e71c5a-b64e-4045-a981-500ac0bf68af" providerId="ADAL" clId="{F4776E59-98BF-4091-885A-AF046E051D06}" dt="2026-02-04T09:57:30.277" v="9488" actId="14100"/>
          <ac:spMkLst>
            <pc:docMk/>
            <pc:sldMk cId="2201153087" sldId="1111"/>
            <ac:spMk id="44" creationId="{4424F8D8-CCD6-9D05-3E47-C5C581DD7096}"/>
          </ac:spMkLst>
        </pc:spChg>
        <pc:spChg chg="add mod">
          <ac:chgData name="Martina Cardillo" userId="b5e71c5a-b64e-4045-a981-500ac0bf68af" providerId="ADAL" clId="{F4776E59-98BF-4091-885A-AF046E051D06}" dt="2026-02-04T09:58:49.257" v="9504" actId="1076"/>
          <ac:spMkLst>
            <pc:docMk/>
            <pc:sldMk cId="2201153087" sldId="1111"/>
            <ac:spMk id="45" creationId="{2EF20775-ABD7-3E0E-9382-BA355DD182CE}"/>
          </ac:spMkLst>
        </pc:spChg>
        <pc:spChg chg="add mod">
          <ac:chgData name="Martina Cardillo" userId="b5e71c5a-b64e-4045-a981-500ac0bf68af" providerId="ADAL" clId="{F4776E59-98BF-4091-885A-AF046E051D06}" dt="2026-02-04T09:58:45.099" v="9503" actId="1076"/>
          <ac:spMkLst>
            <pc:docMk/>
            <pc:sldMk cId="2201153087" sldId="1111"/>
            <ac:spMk id="46" creationId="{034606A3-E79C-7C56-F015-A588EBED8028}"/>
          </ac:spMkLst>
        </pc:spChg>
        <pc:spChg chg="add mod">
          <ac:chgData name="Martina Cardillo" userId="b5e71c5a-b64e-4045-a981-500ac0bf68af" providerId="ADAL" clId="{F4776E59-98BF-4091-885A-AF046E051D06}" dt="2026-02-04T09:50:50.759" v="9468" actId="1076"/>
          <ac:spMkLst>
            <pc:docMk/>
            <pc:sldMk cId="2201153087" sldId="1111"/>
            <ac:spMk id="49" creationId="{416E2E0D-7B0C-2882-3141-529CDA846775}"/>
          </ac:spMkLst>
        </pc:spChg>
        <pc:spChg chg="add mod">
          <ac:chgData name="Martina Cardillo" userId="b5e71c5a-b64e-4045-a981-500ac0bf68af" providerId="ADAL" clId="{F4776E59-98BF-4091-885A-AF046E051D06}" dt="2026-02-03T14:17:53.402" v="8488" actId="1076"/>
          <ac:spMkLst>
            <pc:docMk/>
            <pc:sldMk cId="2201153087" sldId="1111"/>
            <ac:spMk id="50" creationId="{0F9C1B80-5B32-97F9-1E59-68FEB8B4A302}"/>
          </ac:spMkLst>
        </pc:spChg>
        <pc:picChg chg="add mod">
          <ac:chgData name="Martina Cardillo" userId="b5e71c5a-b64e-4045-a981-500ac0bf68af" providerId="ADAL" clId="{F4776E59-98BF-4091-885A-AF046E051D06}" dt="2026-02-03T14:10:20.097" v="8100" actId="1076"/>
          <ac:picMkLst>
            <pc:docMk/>
            <pc:sldMk cId="2201153087" sldId="1111"/>
            <ac:picMk id="3" creationId="{4981F9C7-0E0D-43F1-A56A-1954B7C0BB0E}"/>
          </ac:picMkLst>
        </pc:picChg>
        <pc:picChg chg="add mod">
          <ac:chgData name="Martina Cardillo" userId="b5e71c5a-b64e-4045-a981-500ac0bf68af" providerId="ADAL" clId="{F4776E59-98BF-4091-885A-AF046E051D06}" dt="2026-02-03T14:13:33.344" v="8229" actId="1076"/>
          <ac:picMkLst>
            <pc:docMk/>
            <pc:sldMk cId="2201153087" sldId="1111"/>
            <ac:picMk id="5" creationId="{F9D3FD7D-5015-24F1-14D3-2BCAD69426B1}"/>
          </ac:picMkLst>
        </pc:picChg>
        <pc:picChg chg="add del mod">
          <ac:chgData name="Martina Cardillo" userId="b5e71c5a-b64e-4045-a981-500ac0bf68af" providerId="ADAL" clId="{F4776E59-98BF-4091-885A-AF046E051D06}" dt="2026-02-03T14:15:35.009" v="8441" actId="21"/>
          <ac:picMkLst>
            <pc:docMk/>
            <pc:sldMk cId="2201153087" sldId="1111"/>
            <ac:picMk id="6" creationId="{FACBF57D-D2DE-5C34-1D3A-CC3F7DFB209F}"/>
          </ac:picMkLst>
        </pc:picChg>
        <pc:picChg chg="add mod">
          <ac:chgData name="Martina Cardillo" userId="b5e71c5a-b64e-4045-a981-500ac0bf68af" providerId="ADAL" clId="{F4776E59-98BF-4091-885A-AF046E051D06}" dt="2026-02-04T09:57:05.537" v="9478" actId="1076"/>
          <ac:picMkLst>
            <pc:docMk/>
            <pc:sldMk cId="2201153087" sldId="1111"/>
            <ac:picMk id="37" creationId="{BE9ABA80-122D-8410-0F50-E5F76CAD0C22}"/>
          </ac:picMkLst>
        </pc:picChg>
        <pc:picChg chg="add mod">
          <ac:chgData name="Martina Cardillo" userId="b5e71c5a-b64e-4045-a981-500ac0bf68af" providerId="ADAL" clId="{F4776E59-98BF-4091-885A-AF046E051D06}" dt="2026-02-04T09:57:38.768" v="9490" actId="14100"/>
          <ac:picMkLst>
            <pc:docMk/>
            <pc:sldMk cId="2201153087" sldId="1111"/>
            <ac:picMk id="39" creationId="{2D192D3E-305D-CA05-9EB8-1D93BCD09052}"/>
          </ac:picMkLst>
        </pc:picChg>
        <pc:picChg chg="add mod ord">
          <ac:chgData name="Martina Cardillo" userId="b5e71c5a-b64e-4045-a981-500ac0bf68af" providerId="ADAL" clId="{F4776E59-98BF-4091-885A-AF046E051D06}" dt="2026-02-04T09:58:20.062" v="9499" actId="167"/>
          <ac:picMkLst>
            <pc:docMk/>
            <pc:sldMk cId="2201153087" sldId="1111"/>
            <ac:picMk id="41" creationId="{F04F1C27-8225-7672-C9E9-7258300920E1}"/>
          </ac:picMkLst>
        </pc:picChg>
        <pc:picChg chg="add mod ord">
          <ac:chgData name="Martina Cardillo" userId="b5e71c5a-b64e-4045-a981-500ac0bf68af" providerId="ADAL" clId="{F4776E59-98BF-4091-885A-AF046E051D06}" dt="2026-02-04T09:58:20.062" v="9499" actId="167"/>
          <ac:picMkLst>
            <pc:docMk/>
            <pc:sldMk cId="2201153087" sldId="1111"/>
            <ac:picMk id="48" creationId="{D0E50AD4-C924-77CD-A0D2-550CD10B0324}"/>
          </ac:picMkLst>
        </pc:picChg>
        <pc:cxnChg chg="add del mod">
          <ac:chgData name="Martina Cardillo" userId="b5e71c5a-b64e-4045-a981-500ac0bf68af" providerId="ADAL" clId="{F4776E59-98BF-4091-885A-AF046E051D06}" dt="2026-02-03T13:55:10.213" v="7705" actId="478"/>
          <ac:cxnSpMkLst>
            <pc:docMk/>
            <pc:sldMk cId="2201153087" sldId="1111"/>
            <ac:cxnSpMk id="14" creationId="{E9E36AED-3ECE-4CF0-4451-275ADB7E14CA}"/>
          </ac:cxnSpMkLst>
        </pc:cxnChg>
        <pc:cxnChg chg="add mod">
          <ac:chgData name="Martina Cardillo" userId="b5e71c5a-b64e-4045-a981-500ac0bf68af" providerId="ADAL" clId="{F4776E59-98BF-4091-885A-AF046E051D06}" dt="2026-02-03T13:55:05.496" v="7704" actId="1076"/>
          <ac:cxnSpMkLst>
            <pc:docMk/>
            <pc:sldMk cId="2201153087" sldId="1111"/>
            <ac:cxnSpMk id="16" creationId="{F44C08D8-FF45-D029-1DC5-783975CB9EF7}"/>
          </ac:cxnSpMkLst>
        </pc:cxnChg>
        <pc:cxnChg chg="add mod">
          <ac:chgData name="Martina Cardillo" userId="b5e71c5a-b64e-4045-a981-500ac0bf68af" providerId="ADAL" clId="{F4776E59-98BF-4091-885A-AF046E051D06}" dt="2026-02-03T13:55:04.890" v="7702" actId="1076"/>
          <ac:cxnSpMkLst>
            <pc:docMk/>
            <pc:sldMk cId="2201153087" sldId="1111"/>
            <ac:cxnSpMk id="18" creationId="{E7024E71-FDC7-EFA3-F0A8-35BC7C909FDE}"/>
          </ac:cxnSpMkLst>
        </pc:cxnChg>
        <pc:cxnChg chg="add mod">
          <ac:chgData name="Martina Cardillo" userId="b5e71c5a-b64e-4045-a981-500ac0bf68af" providerId="ADAL" clId="{F4776E59-98BF-4091-885A-AF046E051D06}" dt="2026-02-03T13:55:04.383" v="7700" actId="14100"/>
          <ac:cxnSpMkLst>
            <pc:docMk/>
            <pc:sldMk cId="2201153087" sldId="1111"/>
            <ac:cxnSpMk id="20" creationId="{C830C38E-EC01-7388-1868-81E7E6C7950A}"/>
          </ac:cxnSpMkLst>
        </pc:cxnChg>
        <pc:cxnChg chg="add mod">
          <ac:chgData name="Martina Cardillo" userId="b5e71c5a-b64e-4045-a981-500ac0bf68af" providerId="ADAL" clId="{F4776E59-98BF-4091-885A-AF046E051D06}" dt="2026-02-03T13:55:03.874" v="7698" actId="1076"/>
          <ac:cxnSpMkLst>
            <pc:docMk/>
            <pc:sldMk cId="2201153087" sldId="1111"/>
            <ac:cxnSpMk id="23" creationId="{F71FC857-892C-245F-DFF9-B3D2E2DC0537}"/>
          </ac:cxnSpMkLst>
        </pc:cxnChg>
        <pc:cxnChg chg="add mod">
          <ac:chgData name="Martina Cardillo" userId="b5e71c5a-b64e-4045-a981-500ac0bf68af" providerId="ADAL" clId="{F4776E59-98BF-4091-885A-AF046E051D06}" dt="2026-02-03T13:55:03.303" v="7696" actId="1076"/>
          <ac:cxnSpMkLst>
            <pc:docMk/>
            <pc:sldMk cId="2201153087" sldId="1111"/>
            <ac:cxnSpMk id="25" creationId="{3B197BAA-2935-A219-32B1-81FB84CD573F}"/>
          </ac:cxnSpMkLst>
        </pc:cxnChg>
        <pc:cxnChg chg="add mod">
          <ac:chgData name="Martina Cardillo" userId="b5e71c5a-b64e-4045-a981-500ac0bf68af" providerId="ADAL" clId="{F4776E59-98BF-4091-885A-AF046E051D06}" dt="2026-02-03T13:55:02.426" v="7693" actId="1076"/>
          <ac:cxnSpMkLst>
            <pc:docMk/>
            <pc:sldMk cId="2201153087" sldId="1111"/>
            <ac:cxnSpMk id="28" creationId="{566B795B-CD2B-D2DF-03EF-50D5F3BE3DF8}"/>
          </ac:cxnSpMkLst>
        </pc:cxnChg>
      </pc:sldChg>
      <pc:sldChg chg="addSp modSp add mod ord addAnim delAnim modAnim modNotesTx">
        <pc:chgData name="Martina Cardillo" userId="b5e71c5a-b64e-4045-a981-500ac0bf68af" providerId="ADAL" clId="{F4776E59-98BF-4091-885A-AF046E051D06}" dt="2026-02-04T09:47:48.589" v="9441"/>
        <pc:sldMkLst>
          <pc:docMk/>
          <pc:sldMk cId="2521020666" sldId="1112"/>
        </pc:sldMkLst>
        <pc:spChg chg="add mod">
          <ac:chgData name="Martina Cardillo" userId="b5e71c5a-b64e-4045-a981-500ac0bf68af" providerId="ADAL" clId="{F4776E59-98BF-4091-885A-AF046E051D06}" dt="2026-02-03T16:38:11.131" v="8844" actId="1076"/>
          <ac:spMkLst>
            <pc:docMk/>
            <pc:sldMk cId="2521020666" sldId="1112"/>
            <ac:spMk id="2" creationId="{1324A55C-07B2-DAB1-355C-42D2E11A41BC}"/>
          </ac:spMkLst>
        </pc:spChg>
        <pc:spChg chg="add mod">
          <ac:chgData name="Martina Cardillo" userId="b5e71c5a-b64e-4045-a981-500ac0bf68af" providerId="ADAL" clId="{F4776E59-98BF-4091-885A-AF046E051D06}" dt="2026-02-03T16:38:06.636" v="8843" actId="1076"/>
          <ac:spMkLst>
            <pc:docMk/>
            <pc:sldMk cId="2521020666" sldId="1112"/>
            <ac:spMk id="4" creationId="{A82A90A0-32E9-39DA-5BAF-D665DA157B24}"/>
          </ac:spMkLst>
        </pc:spChg>
        <pc:spChg chg="mod">
          <ac:chgData name="Martina Cardillo" userId="b5e71c5a-b64e-4045-a981-500ac0bf68af" providerId="ADAL" clId="{F4776E59-98BF-4091-885A-AF046E051D06}" dt="2026-02-04T09:47:09.071" v="9436" actId="20577"/>
          <ac:spMkLst>
            <pc:docMk/>
            <pc:sldMk cId="2521020666" sldId="1112"/>
            <ac:spMk id="7" creationId="{0CFE42DD-9368-4E35-B9AB-31DC759B939F}"/>
          </ac:spMkLst>
        </pc:spChg>
        <pc:spChg chg="mod">
          <ac:chgData name="Martina Cardillo" userId="b5e71c5a-b64e-4045-a981-500ac0bf68af" providerId="ADAL" clId="{F4776E59-98BF-4091-885A-AF046E051D06}" dt="2026-02-03T16:33:03.182" v="8729" actId="403"/>
          <ac:spMkLst>
            <pc:docMk/>
            <pc:sldMk cId="2521020666" sldId="1112"/>
            <ac:spMk id="8" creationId="{B020D171-C5B4-0321-D9CA-41B6E23C748F}"/>
          </ac:spMkLst>
        </pc:spChg>
      </pc:sldChg>
      <pc:sldChg chg="add del">
        <pc:chgData name="Martina Cardillo" userId="b5e71c5a-b64e-4045-a981-500ac0bf68af" providerId="ADAL" clId="{F4776E59-98BF-4091-885A-AF046E051D06}" dt="2026-02-03T10:26:14.534" v="5865" actId="47"/>
        <pc:sldMkLst>
          <pc:docMk/>
          <pc:sldMk cId="599748565" sldId="1113"/>
        </pc:sldMkLst>
      </pc:sldChg>
      <pc:sldChg chg="modSp add del mod modNotesTx">
        <pc:chgData name="Martina Cardillo" userId="b5e71c5a-b64e-4045-a981-500ac0bf68af" providerId="ADAL" clId="{F4776E59-98BF-4091-885A-AF046E051D06}" dt="2026-02-03T10:14:02.169" v="5477" actId="2696"/>
        <pc:sldMkLst>
          <pc:docMk/>
          <pc:sldMk cId="2560396402" sldId="1113"/>
        </pc:sldMkLst>
      </pc:sldChg>
      <pc:sldChg chg="modSp add mod modTransition modAnim">
        <pc:chgData name="Martina Cardillo" userId="b5e71c5a-b64e-4045-a981-500ac0bf68af" providerId="ADAL" clId="{F4776E59-98BF-4091-885A-AF046E051D06}" dt="2026-02-04T10:01:52.187" v="9514"/>
        <pc:sldMkLst>
          <pc:docMk/>
          <pc:sldMk cId="2178003467" sldId="1115"/>
        </pc:sldMkLst>
        <pc:picChg chg="mod">
          <ac:chgData name="Martina Cardillo" userId="b5e71c5a-b64e-4045-a981-500ac0bf68af" providerId="ADAL" clId="{F4776E59-98BF-4091-885A-AF046E051D06}" dt="2026-02-03T16:22:04.536" v="8681" actId="29295"/>
          <ac:picMkLst>
            <pc:docMk/>
            <pc:sldMk cId="2178003467" sldId="1115"/>
            <ac:picMk id="6" creationId="{8359ED22-A7CB-B807-54B4-6CF2CBE51FD8}"/>
          </ac:picMkLst>
        </pc:picChg>
      </pc:sldChg>
      <pc:sldChg chg="add ord">
        <pc:chgData name="Martina Cardillo" userId="b5e71c5a-b64e-4045-a981-500ac0bf68af" providerId="ADAL" clId="{F4776E59-98BF-4091-885A-AF046E051D06}" dt="2026-02-03T09:39:25.132" v="3097"/>
        <pc:sldMkLst>
          <pc:docMk/>
          <pc:sldMk cId="2545628743" sldId="1116"/>
        </pc:sldMkLst>
      </pc:sldChg>
      <pc:sldChg chg="add">
        <pc:chgData name="Martina Cardillo" userId="b5e71c5a-b64e-4045-a981-500ac0bf68af" providerId="ADAL" clId="{F4776E59-98BF-4091-885A-AF046E051D06}" dt="2026-02-02T15:24:35.354" v="3080"/>
        <pc:sldMkLst>
          <pc:docMk/>
          <pc:sldMk cId="1037991323" sldId="1117"/>
        </pc:sldMkLst>
      </pc:sldChg>
      <pc:sldChg chg="add del">
        <pc:chgData name="Martina Cardillo" userId="b5e71c5a-b64e-4045-a981-500ac0bf68af" providerId="ADAL" clId="{F4776E59-98BF-4091-885A-AF046E051D06}" dt="2026-02-03T17:21:32.094" v="8847" actId="47"/>
        <pc:sldMkLst>
          <pc:docMk/>
          <pc:sldMk cId="383409717" sldId="1118"/>
        </pc:sldMkLst>
      </pc:sldChg>
      <pc:sldChg chg="add">
        <pc:chgData name="Martina Cardillo" userId="b5e71c5a-b64e-4045-a981-500ac0bf68af" providerId="ADAL" clId="{F4776E59-98BF-4091-885A-AF046E051D06}" dt="2026-02-02T15:26:28.399" v="3083"/>
        <pc:sldMkLst>
          <pc:docMk/>
          <pc:sldMk cId="2536879754" sldId="1119"/>
        </pc:sldMkLst>
      </pc:sldChg>
      <pc:sldChg chg="addSp delSp modSp new del mod delAnim modAnim">
        <pc:chgData name="Martina Cardillo" userId="b5e71c5a-b64e-4045-a981-500ac0bf68af" providerId="ADAL" clId="{F4776E59-98BF-4091-885A-AF046E051D06}" dt="2026-02-04T10:05:03.312" v="9515" actId="47"/>
        <pc:sldMkLst>
          <pc:docMk/>
          <pc:sldMk cId="1869295659" sldId="1120"/>
        </pc:sldMkLst>
        <pc:spChg chg="add mod">
          <ac:chgData name="Martina Cardillo" userId="b5e71c5a-b64e-4045-a981-500ac0bf68af" providerId="ADAL" clId="{F4776E59-98BF-4091-885A-AF046E051D06}" dt="2026-02-03T09:46:43.548" v="3148" actId="20577"/>
          <ac:spMkLst>
            <pc:docMk/>
            <pc:sldMk cId="1869295659" sldId="1120"/>
            <ac:spMk id="2" creationId="{D1E4FADC-20AC-EC5F-C2A6-357FD82DE3BF}"/>
          </ac:spMkLst>
        </pc:spChg>
        <pc:spChg chg="add del mod">
          <ac:chgData name="Martina Cardillo" userId="b5e71c5a-b64e-4045-a981-500ac0bf68af" providerId="ADAL" clId="{F4776E59-98BF-4091-885A-AF046E051D06}" dt="2026-02-03T09:51:22.674" v="3636" actId="478"/>
          <ac:spMkLst>
            <pc:docMk/>
            <pc:sldMk cId="1869295659" sldId="1120"/>
            <ac:spMk id="3" creationId="{7A03E416-C3B8-4A65-F734-A666BEC6EFDC}"/>
          </ac:spMkLst>
        </pc:spChg>
        <pc:spChg chg="add del mod">
          <ac:chgData name="Martina Cardillo" userId="b5e71c5a-b64e-4045-a981-500ac0bf68af" providerId="ADAL" clId="{F4776E59-98BF-4091-885A-AF046E051D06}" dt="2026-02-03T09:51:21.762" v="3634" actId="478"/>
          <ac:spMkLst>
            <pc:docMk/>
            <pc:sldMk cId="1869295659" sldId="1120"/>
            <ac:spMk id="4" creationId="{D8B64A2A-0C4E-1365-E328-FEE58BCC0473}"/>
          </ac:spMkLst>
        </pc:spChg>
        <pc:spChg chg="mod">
          <ac:chgData name="Martina Cardillo" userId="b5e71c5a-b64e-4045-a981-500ac0bf68af" providerId="ADAL" clId="{F4776E59-98BF-4091-885A-AF046E051D06}" dt="2026-02-03T16:27:26.999" v="8712" actId="1076"/>
          <ac:spMkLst>
            <pc:docMk/>
            <pc:sldMk cId="1869295659" sldId="1120"/>
            <ac:spMk id="5" creationId="{36900F6B-9079-6E63-D4E9-73E11357D0D5}"/>
          </ac:spMkLst>
        </pc:spChg>
        <pc:spChg chg="add del mod">
          <ac:chgData name="Martina Cardillo" userId="b5e71c5a-b64e-4045-a981-500ac0bf68af" providerId="ADAL" clId="{F4776E59-98BF-4091-885A-AF046E051D06}" dt="2026-02-03T09:49:31.914" v="3400" actId="478"/>
          <ac:spMkLst>
            <pc:docMk/>
            <pc:sldMk cId="1869295659" sldId="1120"/>
            <ac:spMk id="5" creationId="{E7711CF5-9286-7EB7-A33C-94510BB55ACE}"/>
          </ac:spMkLst>
        </pc:spChg>
        <pc:spChg chg="add del mod">
          <ac:chgData name="Martina Cardillo" userId="b5e71c5a-b64e-4045-a981-500ac0bf68af" providerId="ADAL" clId="{F4776E59-98BF-4091-885A-AF046E051D06}" dt="2026-02-04T09:36:17.505" v="9149" actId="20577"/>
          <ac:spMkLst>
            <pc:docMk/>
            <pc:sldMk cId="1869295659" sldId="1120"/>
            <ac:spMk id="6" creationId="{79FD1AB1-626B-3EE6-B5D2-0FADEF3E8AE4}"/>
          </ac:spMkLst>
        </pc:spChg>
        <pc:spChg chg="add mod">
          <ac:chgData name="Martina Cardillo" userId="b5e71c5a-b64e-4045-a981-500ac0bf68af" providerId="ADAL" clId="{F4776E59-98BF-4091-885A-AF046E051D06}" dt="2026-02-04T09:36:34.532" v="9166" actId="1035"/>
          <ac:spMkLst>
            <pc:docMk/>
            <pc:sldMk cId="1869295659" sldId="1120"/>
            <ac:spMk id="7" creationId="{975384B1-5182-CC0E-5301-752E08051265}"/>
          </ac:spMkLst>
        </pc:spChg>
        <pc:spChg chg="mod">
          <ac:chgData name="Martina Cardillo" userId="b5e71c5a-b64e-4045-a981-500ac0bf68af" providerId="ADAL" clId="{F4776E59-98BF-4091-885A-AF046E051D06}" dt="2026-02-03T16:27:26.999" v="8712" actId="1076"/>
          <ac:spMkLst>
            <pc:docMk/>
            <pc:sldMk cId="1869295659" sldId="1120"/>
            <ac:spMk id="8" creationId="{0C3162EA-ED60-9BFA-A3DB-E092CF7D11E2}"/>
          </ac:spMkLst>
        </pc:spChg>
        <pc:spChg chg="add del mod">
          <ac:chgData name="Martina Cardillo" userId="b5e71c5a-b64e-4045-a981-500ac0bf68af" providerId="ADAL" clId="{F4776E59-98BF-4091-885A-AF046E051D06}" dt="2026-02-03T09:51:30.302" v="3640" actId="478"/>
          <ac:spMkLst>
            <pc:docMk/>
            <pc:sldMk cId="1869295659" sldId="1120"/>
            <ac:spMk id="8" creationId="{C11476DD-4613-73B3-A17B-47A5477958D9}"/>
          </ac:spMkLst>
        </pc:spChg>
        <pc:spChg chg="add mod">
          <ac:chgData name="Martina Cardillo" userId="b5e71c5a-b64e-4045-a981-500ac0bf68af" providerId="ADAL" clId="{F4776E59-98BF-4091-885A-AF046E051D06}" dt="2026-02-03T09:52:13.355" v="3642" actId="1076"/>
          <ac:spMkLst>
            <pc:docMk/>
            <pc:sldMk cId="1869295659" sldId="1120"/>
            <ac:spMk id="9" creationId="{8B40DF8A-628C-EC8E-0970-8C437077BF7F}"/>
          </ac:spMkLst>
        </pc:spChg>
        <pc:spChg chg="add mod">
          <ac:chgData name="Martina Cardillo" userId="b5e71c5a-b64e-4045-a981-500ac0bf68af" providerId="ADAL" clId="{F4776E59-98BF-4091-885A-AF046E051D06}" dt="2026-02-03T09:52:13.355" v="3642" actId="1076"/>
          <ac:spMkLst>
            <pc:docMk/>
            <pc:sldMk cId="1869295659" sldId="1120"/>
            <ac:spMk id="10" creationId="{9856364E-2261-C70D-E916-83293B0C79EB}"/>
          </ac:spMkLst>
        </pc:spChg>
        <pc:spChg chg="add mod">
          <ac:chgData name="Martina Cardillo" userId="b5e71c5a-b64e-4045-a981-500ac0bf68af" providerId="ADAL" clId="{F4776E59-98BF-4091-885A-AF046E051D06}" dt="2026-02-03T09:52:13.355" v="3642" actId="1076"/>
          <ac:spMkLst>
            <pc:docMk/>
            <pc:sldMk cId="1869295659" sldId="1120"/>
            <ac:spMk id="11" creationId="{30421175-CF0D-9C43-C8F7-9A07DE9B7A40}"/>
          </ac:spMkLst>
        </pc:spChg>
        <pc:spChg chg="add mod">
          <ac:chgData name="Martina Cardillo" userId="b5e71c5a-b64e-4045-a981-500ac0bf68af" providerId="ADAL" clId="{F4776E59-98BF-4091-885A-AF046E051D06}" dt="2026-02-03T09:52:13.355" v="3642" actId="1076"/>
          <ac:spMkLst>
            <pc:docMk/>
            <pc:sldMk cId="1869295659" sldId="1120"/>
            <ac:spMk id="12" creationId="{4ED1467D-9CE3-DDC3-72E0-27CF4CF413CE}"/>
          </ac:spMkLst>
        </pc:spChg>
        <pc:spChg chg="add mod">
          <ac:chgData name="Martina Cardillo" userId="b5e71c5a-b64e-4045-a981-500ac0bf68af" providerId="ADAL" clId="{F4776E59-98BF-4091-885A-AF046E051D06}" dt="2026-02-03T16:27:16.651" v="8711" actId="1076"/>
          <ac:spMkLst>
            <pc:docMk/>
            <pc:sldMk cId="1869295659" sldId="1120"/>
            <ac:spMk id="13" creationId="{B4A2AEAA-381F-8CEF-32A3-D9D79A29BA72}"/>
          </ac:spMkLst>
        </pc:spChg>
        <pc:spChg chg="add mod">
          <ac:chgData name="Martina Cardillo" userId="b5e71c5a-b64e-4045-a981-500ac0bf68af" providerId="ADAL" clId="{F4776E59-98BF-4091-885A-AF046E051D06}" dt="2026-02-03T16:27:29.716" v="8713" actId="14100"/>
          <ac:spMkLst>
            <pc:docMk/>
            <pc:sldMk cId="1869295659" sldId="1120"/>
            <ac:spMk id="14" creationId="{029C100D-8B91-76CD-4446-755731C093DD}"/>
          </ac:spMkLst>
        </pc:spChg>
        <pc:spChg chg="add mod">
          <ac:chgData name="Martina Cardillo" userId="b5e71c5a-b64e-4045-a981-500ac0bf68af" providerId="ADAL" clId="{F4776E59-98BF-4091-885A-AF046E051D06}" dt="2026-02-03T16:27:42.009" v="8716" actId="1076"/>
          <ac:spMkLst>
            <pc:docMk/>
            <pc:sldMk cId="1869295659" sldId="1120"/>
            <ac:spMk id="15" creationId="{CB65A0C2-8C57-7E30-F95F-B0B5B89F060F}"/>
          </ac:spMkLst>
        </pc:spChg>
        <pc:spChg chg="add mod">
          <ac:chgData name="Martina Cardillo" userId="b5e71c5a-b64e-4045-a981-500ac0bf68af" providerId="ADAL" clId="{F4776E59-98BF-4091-885A-AF046E051D06}" dt="2026-02-03T16:27:26.999" v="8712" actId="1076"/>
          <ac:spMkLst>
            <pc:docMk/>
            <pc:sldMk cId="1869295659" sldId="1120"/>
            <ac:spMk id="17" creationId="{755451F5-793E-742A-7684-9DE07FCF087B}"/>
          </ac:spMkLst>
        </pc:spChg>
        <pc:spChg chg="add mod">
          <ac:chgData name="Martina Cardillo" userId="b5e71c5a-b64e-4045-a981-500ac0bf68af" providerId="ADAL" clId="{F4776E59-98BF-4091-885A-AF046E051D06}" dt="2026-02-03T16:27:26.999" v="8712" actId="1076"/>
          <ac:spMkLst>
            <pc:docMk/>
            <pc:sldMk cId="1869295659" sldId="1120"/>
            <ac:spMk id="18" creationId="{F82FD15E-D237-8C5F-CD17-EAFCEA827CD9}"/>
          </ac:spMkLst>
        </pc:spChg>
        <pc:grpChg chg="add mod">
          <ac:chgData name="Martina Cardillo" userId="b5e71c5a-b64e-4045-a981-500ac0bf68af" providerId="ADAL" clId="{F4776E59-98BF-4091-885A-AF046E051D06}" dt="2026-02-03T16:27:26.999" v="8712" actId="1076"/>
          <ac:grpSpMkLst>
            <pc:docMk/>
            <pc:sldMk cId="1869295659" sldId="1120"/>
            <ac:grpSpMk id="3" creationId="{11A69C22-2385-6805-0DBD-C3E9758782E7}"/>
          </ac:grpSpMkLst>
        </pc:grpChg>
        <pc:picChg chg="mod">
          <ac:chgData name="Martina Cardillo" userId="b5e71c5a-b64e-4045-a981-500ac0bf68af" providerId="ADAL" clId="{F4776E59-98BF-4091-885A-AF046E051D06}" dt="2026-02-03T16:27:26.999" v="8712" actId="1076"/>
          <ac:picMkLst>
            <pc:docMk/>
            <pc:sldMk cId="1869295659" sldId="1120"/>
            <ac:picMk id="4" creationId="{0C71F0DE-C8E5-9519-F1E3-785A559C1C9A}"/>
          </ac:picMkLst>
        </pc:picChg>
        <pc:picChg chg="add mod">
          <ac:chgData name="Martina Cardillo" userId="b5e71c5a-b64e-4045-a981-500ac0bf68af" providerId="ADAL" clId="{F4776E59-98BF-4091-885A-AF046E051D06}" dt="2026-02-03T16:27:26.999" v="8712" actId="1076"/>
          <ac:picMkLst>
            <pc:docMk/>
            <pc:sldMk cId="1869295659" sldId="1120"/>
            <ac:picMk id="16" creationId="{CC730FFA-85BA-986D-7927-595877007071}"/>
          </ac:picMkLst>
        </pc:picChg>
      </pc:sldChg>
      <pc:sldChg chg="addSp delSp modSp add mod addAnim delAnim modAnim">
        <pc:chgData name="Martina Cardillo" userId="b5e71c5a-b64e-4045-a981-500ac0bf68af" providerId="ADAL" clId="{F4776E59-98BF-4091-885A-AF046E051D06}" dt="2026-02-04T09:43:03.933" v="9356"/>
        <pc:sldMkLst>
          <pc:docMk/>
          <pc:sldMk cId="2256599955" sldId="1121"/>
        </pc:sldMkLst>
        <pc:spChg chg="add mod">
          <ac:chgData name="Martina Cardillo" userId="b5e71c5a-b64e-4045-a981-500ac0bf68af" providerId="ADAL" clId="{F4776E59-98BF-4091-885A-AF046E051D06}" dt="2026-02-04T09:42:01.935" v="9345" actId="14100"/>
          <ac:spMkLst>
            <pc:docMk/>
            <pc:sldMk cId="2256599955" sldId="1121"/>
            <ac:spMk id="4" creationId="{94BDAD36-2F99-02A5-0F2B-F67ED043C7C7}"/>
          </ac:spMkLst>
        </pc:spChg>
        <pc:spChg chg="add del mod">
          <ac:chgData name="Martina Cardillo" userId="b5e71c5a-b64e-4045-a981-500ac0bf68af" providerId="ADAL" clId="{F4776E59-98BF-4091-885A-AF046E051D06}" dt="2026-02-03T10:18:40.918" v="5512" actId="478"/>
          <ac:spMkLst>
            <pc:docMk/>
            <pc:sldMk cId="2256599955" sldId="1121"/>
            <ac:spMk id="5" creationId="{8701C586-8C0E-EA4D-4858-27731E09C321}"/>
          </ac:spMkLst>
        </pc:spChg>
        <pc:spChg chg="mod">
          <ac:chgData name="Martina Cardillo" userId="b5e71c5a-b64e-4045-a981-500ac0bf68af" providerId="ADAL" clId="{F4776E59-98BF-4091-885A-AF046E051D06}" dt="2026-02-04T09:41:40.677" v="9341" actId="1076"/>
          <ac:spMkLst>
            <pc:docMk/>
            <pc:sldMk cId="2256599955" sldId="1121"/>
            <ac:spMk id="6" creationId="{554C3EC8-5D8D-B54C-18F3-0568CCC73967}"/>
          </ac:spMkLst>
        </pc:spChg>
        <pc:spChg chg="add del mod">
          <ac:chgData name="Martina Cardillo" userId="b5e71c5a-b64e-4045-a981-500ac0bf68af" providerId="ADAL" clId="{F4776E59-98BF-4091-885A-AF046E051D06}" dt="2026-02-03T16:19:33.828" v="8627" actId="478"/>
          <ac:spMkLst>
            <pc:docMk/>
            <pc:sldMk cId="2256599955" sldId="1121"/>
            <ac:spMk id="7" creationId="{0CE1A935-2812-566C-C5A6-95A5FD7C8415}"/>
          </ac:spMkLst>
        </pc:spChg>
        <pc:spChg chg="del mod">
          <ac:chgData name="Martina Cardillo" userId="b5e71c5a-b64e-4045-a981-500ac0bf68af" providerId="ADAL" clId="{F4776E59-98BF-4091-885A-AF046E051D06}" dt="2026-02-03T10:01:52.934" v="4113" actId="478"/>
          <ac:spMkLst>
            <pc:docMk/>
            <pc:sldMk cId="2256599955" sldId="1121"/>
            <ac:spMk id="7" creationId="{47FBDEA4-BBB2-ABDA-386F-F86BD7FDE6B6}"/>
          </ac:spMkLst>
        </pc:spChg>
        <pc:spChg chg="del">
          <ac:chgData name="Martina Cardillo" userId="b5e71c5a-b64e-4045-a981-500ac0bf68af" providerId="ADAL" clId="{F4776E59-98BF-4091-885A-AF046E051D06}" dt="2026-02-03T10:02:08.239" v="4119" actId="478"/>
          <ac:spMkLst>
            <pc:docMk/>
            <pc:sldMk cId="2256599955" sldId="1121"/>
            <ac:spMk id="9" creationId="{10460274-8807-C86F-DE94-240F18FF5448}"/>
          </ac:spMkLst>
        </pc:spChg>
        <pc:spChg chg="del">
          <ac:chgData name="Martina Cardillo" userId="b5e71c5a-b64e-4045-a981-500ac0bf68af" providerId="ADAL" clId="{F4776E59-98BF-4091-885A-AF046E051D06}" dt="2026-02-03T10:02:08.239" v="4119" actId="478"/>
          <ac:spMkLst>
            <pc:docMk/>
            <pc:sldMk cId="2256599955" sldId="1121"/>
            <ac:spMk id="10" creationId="{5A8A3A91-A65B-104A-4C5D-A3551A97DDE8}"/>
          </ac:spMkLst>
        </pc:spChg>
        <pc:spChg chg="del">
          <ac:chgData name="Martina Cardillo" userId="b5e71c5a-b64e-4045-a981-500ac0bf68af" providerId="ADAL" clId="{F4776E59-98BF-4091-885A-AF046E051D06}" dt="2026-02-03T10:02:08.239" v="4119" actId="478"/>
          <ac:spMkLst>
            <pc:docMk/>
            <pc:sldMk cId="2256599955" sldId="1121"/>
            <ac:spMk id="11" creationId="{81101F31-32BC-C687-82AF-ADBBCBB299F4}"/>
          </ac:spMkLst>
        </pc:spChg>
        <pc:spChg chg="del">
          <ac:chgData name="Martina Cardillo" userId="b5e71c5a-b64e-4045-a981-500ac0bf68af" providerId="ADAL" clId="{F4776E59-98BF-4091-885A-AF046E051D06}" dt="2026-02-03T10:02:08.239" v="4119" actId="478"/>
          <ac:spMkLst>
            <pc:docMk/>
            <pc:sldMk cId="2256599955" sldId="1121"/>
            <ac:spMk id="12" creationId="{098B5D40-0933-4BF6-E802-07B981B3E7FA}"/>
          </ac:spMkLst>
        </pc:spChg>
        <pc:spChg chg="del">
          <ac:chgData name="Martina Cardillo" userId="b5e71c5a-b64e-4045-a981-500ac0bf68af" providerId="ADAL" clId="{F4776E59-98BF-4091-885A-AF046E051D06}" dt="2026-02-03T10:02:06.119" v="4118" actId="478"/>
          <ac:spMkLst>
            <pc:docMk/>
            <pc:sldMk cId="2256599955" sldId="1121"/>
            <ac:spMk id="13" creationId="{6F0DC727-DDA1-75BA-803D-6B1F03CDC5A0}"/>
          </ac:spMkLst>
        </pc:spChg>
        <pc:spChg chg="del mod">
          <ac:chgData name="Martina Cardillo" userId="b5e71c5a-b64e-4045-a981-500ac0bf68af" providerId="ADAL" clId="{F4776E59-98BF-4091-885A-AF046E051D06}" dt="2026-02-03T10:18:40.918" v="5512" actId="478"/>
          <ac:spMkLst>
            <pc:docMk/>
            <pc:sldMk cId="2256599955" sldId="1121"/>
            <ac:spMk id="14" creationId="{64D88979-D802-DA12-DD34-47E44CBD6939}"/>
          </ac:spMkLst>
        </pc:spChg>
        <pc:spChg chg="del">
          <ac:chgData name="Martina Cardillo" userId="b5e71c5a-b64e-4045-a981-500ac0bf68af" providerId="ADAL" clId="{F4776E59-98BF-4091-885A-AF046E051D06}" dt="2026-02-03T10:08:28.996" v="4885" actId="478"/>
          <ac:spMkLst>
            <pc:docMk/>
            <pc:sldMk cId="2256599955" sldId="1121"/>
            <ac:spMk id="15" creationId="{87BB372C-D602-E329-6D94-AD09F42E20D3}"/>
          </ac:spMkLst>
        </pc:spChg>
        <pc:picChg chg="add mod">
          <ac:chgData name="Martina Cardillo" userId="b5e71c5a-b64e-4045-a981-500ac0bf68af" providerId="ADAL" clId="{F4776E59-98BF-4091-885A-AF046E051D06}" dt="2026-02-03T16:18:20.396" v="8600" actId="1076"/>
          <ac:picMkLst>
            <pc:docMk/>
            <pc:sldMk cId="2256599955" sldId="1121"/>
            <ac:picMk id="3" creationId="{736794DA-B8DF-A67A-C65D-25D45F94BF02}"/>
          </ac:picMkLst>
        </pc:picChg>
        <pc:picChg chg="add mod">
          <ac:chgData name="Martina Cardillo" userId="b5e71c5a-b64e-4045-a981-500ac0bf68af" providerId="ADAL" clId="{F4776E59-98BF-4091-885A-AF046E051D06}" dt="2026-02-04T09:42:13.166" v="9349" actId="1076"/>
          <ac:picMkLst>
            <pc:docMk/>
            <pc:sldMk cId="2256599955" sldId="1121"/>
            <ac:picMk id="5" creationId="{48D48DF1-9D65-EC9F-01B8-3651C5465552}"/>
          </ac:picMkLst>
        </pc:picChg>
      </pc:sldChg>
      <pc:sldChg chg="addSp delSp modSp add mod addAnim delAnim modAnim">
        <pc:chgData name="Martina Cardillo" userId="b5e71c5a-b64e-4045-a981-500ac0bf68af" providerId="ADAL" clId="{F4776E59-98BF-4091-885A-AF046E051D06}" dt="2026-02-04T09:46:13.205" v="9429" actId="1076"/>
        <pc:sldMkLst>
          <pc:docMk/>
          <pc:sldMk cId="3648504200" sldId="1122"/>
        </pc:sldMkLst>
        <pc:spChg chg="mod">
          <ac:chgData name="Martina Cardillo" userId="b5e71c5a-b64e-4045-a981-500ac0bf68af" providerId="ADAL" clId="{F4776E59-98BF-4091-885A-AF046E051D06}" dt="2026-02-04T09:43:26.915" v="9375" actId="6549"/>
          <ac:spMkLst>
            <pc:docMk/>
            <pc:sldMk cId="3648504200" sldId="1122"/>
            <ac:spMk id="2" creationId="{A70AAC51-67F5-DDF9-2C1B-16D96CA47136}"/>
          </ac:spMkLst>
        </pc:spChg>
        <pc:spChg chg="del">
          <ac:chgData name="Martina Cardillo" userId="b5e71c5a-b64e-4045-a981-500ac0bf68af" providerId="ADAL" clId="{F4776E59-98BF-4091-885A-AF046E051D06}" dt="2026-02-03T10:16:44.989" v="5482" actId="478"/>
          <ac:spMkLst>
            <pc:docMk/>
            <pc:sldMk cId="3648504200" sldId="1122"/>
            <ac:spMk id="4" creationId="{B6120499-CB52-760E-4424-890A36740EAC}"/>
          </ac:spMkLst>
        </pc:spChg>
        <pc:spChg chg="del mod">
          <ac:chgData name="Martina Cardillo" userId="b5e71c5a-b64e-4045-a981-500ac0bf68af" providerId="ADAL" clId="{F4776E59-98BF-4091-885A-AF046E051D06}" dt="2026-02-03T10:17:43.577" v="5503" actId="478"/>
          <ac:spMkLst>
            <pc:docMk/>
            <pc:sldMk cId="3648504200" sldId="1122"/>
            <ac:spMk id="5" creationId="{BC79A8BC-D4A4-E783-E6BD-318BD025AE29}"/>
          </ac:spMkLst>
        </pc:spChg>
        <pc:spChg chg="del">
          <ac:chgData name="Martina Cardillo" userId="b5e71c5a-b64e-4045-a981-500ac0bf68af" providerId="ADAL" clId="{F4776E59-98BF-4091-885A-AF046E051D06}" dt="2026-02-03T10:16:44.989" v="5482" actId="478"/>
          <ac:spMkLst>
            <pc:docMk/>
            <pc:sldMk cId="3648504200" sldId="1122"/>
            <ac:spMk id="6" creationId="{CA3F2A33-5E28-A06E-2A34-1F5ECE394E5C}"/>
          </ac:spMkLst>
        </pc:spChg>
        <pc:spChg chg="add mod">
          <ac:chgData name="Martina Cardillo" userId="b5e71c5a-b64e-4045-a981-500ac0bf68af" providerId="ADAL" clId="{F4776E59-98BF-4091-885A-AF046E051D06}" dt="2026-02-04T09:44:40.245" v="9410" actId="14100"/>
          <ac:spMkLst>
            <pc:docMk/>
            <pc:sldMk cId="3648504200" sldId="1122"/>
            <ac:spMk id="8" creationId="{A1EF54B1-826B-AAAC-43EA-DA9F6721AC1B}"/>
          </ac:spMkLst>
        </pc:spChg>
        <pc:spChg chg="add mod">
          <ac:chgData name="Martina Cardillo" userId="b5e71c5a-b64e-4045-a981-500ac0bf68af" providerId="ADAL" clId="{F4776E59-98BF-4091-885A-AF046E051D06}" dt="2026-02-04T09:45:43.681" v="9425" actId="14100"/>
          <ac:spMkLst>
            <pc:docMk/>
            <pc:sldMk cId="3648504200" sldId="1122"/>
            <ac:spMk id="10" creationId="{29743F70-08A8-2535-8043-246C0B2BE74E}"/>
          </ac:spMkLst>
        </pc:spChg>
        <pc:spChg chg="add del mod">
          <ac:chgData name="Martina Cardillo" userId="b5e71c5a-b64e-4045-a981-500ac0bf68af" providerId="ADAL" clId="{F4776E59-98BF-4091-885A-AF046E051D06}" dt="2026-02-04T09:44:17.044" v="9402" actId="20577"/>
          <ac:spMkLst>
            <pc:docMk/>
            <pc:sldMk cId="3648504200" sldId="1122"/>
            <ac:spMk id="14" creationId="{E9045AAE-076B-D04A-7A0C-1959A4F0DA71}"/>
          </ac:spMkLst>
        </pc:spChg>
        <pc:picChg chg="add del">
          <ac:chgData name="Martina Cardillo" userId="b5e71c5a-b64e-4045-a981-500ac0bf68af" providerId="ADAL" clId="{F4776E59-98BF-4091-885A-AF046E051D06}" dt="2026-02-03T10:16:49.019" v="5485" actId="478"/>
          <ac:picMkLst>
            <pc:docMk/>
            <pc:sldMk cId="3648504200" sldId="1122"/>
            <ac:picMk id="3" creationId="{3D248F8C-BB15-75A5-C44C-FDED66B554F0}"/>
          </ac:picMkLst>
        </pc:picChg>
        <pc:picChg chg="add mod">
          <ac:chgData name="Martina Cardillo" userId="b5e71c5a-b64e-4045-a981-500ac0bf68af" providerId="ADAL" clId="{F4776E59-98BF-4091-885A-AF046E051D06}" dt="2026-02-04T09:43:41.055" v="9379" actId="1076"/>
          <ac:picMkLst>
            <pc:docMk/>
            <pc:sldMk cId="3648504200" sldId="1122"/>
            <ac:picMk id="3" creationId="{6366E327-0426-007B-040F-990D579BA29C}"/>
          </ac:picMkLst>
        </pc:picChg>
        <pc:picChg chg="add mod">
          <ac:chgData name="Martina Cardillo" userId="b5e71c5a-b64e-4045-a981-500ac0bf68af" providerId="ADAL" clId="{F4776E59-98BF-4091-885A-AF046E051D06}" dt="2026-02-04T09:44:37.116" v="9409" actId="1076"/>
          <ac:picMkLst>
            <pc:docMk/>
            <pc:sldMk cId="3648504200" sldId="1122"/>
            <ac:picMk id="4" creationId="{87941C3A-4DF5-F8CC-AA12-C3ED370F5308}"/>
          </ac:picMkLst>
        </pc:picChg>
        <pc:picChg chg="add mod">
          <ac:chgData name="Martina Cardillo" userId="b5e71c5a-b64e-4045-a981-500ac0bf68af" providerId="ADAL" clId="{F4776E59-98BF-4091-885A-AF046E051D06}" dt="2026-02-04T09:46:13.205" v="9429" actId="1076"/>
          <ac:picMkLst>
            <pc:docMk/>
            <pc:sldMk cId="3648504200" sldId="1122"/>
            <ac:picMk id="5" creationId="{08FB1E06-7DC5-8CB8-4A38-55D8A04CBA46}"/>
          </ac:picMkLst>
        </pc:picChg>
        <pc:picChg chg="add mod">
          <ac:chgData name="Martina Cardillo" userId="b5e71c5a-b64e-4045-a981-500ac0bf68af" providerId="ADAL" clId="{F4776E59-98BF-4091-885A-AF046E051D06}" dt="2026-02-04T09:43:41.055" v="9379" actId="1076"/>
          <ac:picMkLst>
            <pc:docMk/>
            <pc:sldMk cId="3648504200" sldId="1122"/>
            <ac:picMk id="6" creationId="{FACBF57D-D2DE-5C34-1D3A-CC3F7DFB209F}"/>
          </ac:picMkLst>
        </pc:picChg>
      </pc:sldChg>
      <pc:sldChg chg="addSp modSp add mod modAnim">
        <pc:chgData name="Martina Cardillo" userId="b5e71c5a-b64e-4045-a981-500ac0bf68af" providerId="ADAL" clId="{F4776E59-98BF-4091-885A-AF046E051D06}" dt="2026-02-04T09:51:34.937" v="9476"/>
        <pc:sldMkLst>
          <pc:docMk/>
          <pc:sldMk cId="4076451864" sldId="1123"/>
        </pc:sldMkLst>
        <pc:spChg chg="add mod">
          <ac:chgData name="Martina Cardillo" userId="b5e71c5a-b64e-4045-a981-500ac0bf68af" providerId="ADAL" clId="{F4776E59-98BF-4091-885A-AF046E051D06}" dt="2026-02-03T17:27:30.515" v="9123" actId="1076"/>
          <ac:spMkLst>
            <pc:docMk/>
            <pc:sldMk cId="4076451864" sldId="1123"/>
            <ac:spMk id="3" creationId="{2A8DF9E2-B34D-B5B9-E645-229D2938A593}"/>
          </ac:spMkLst>
        </pc:spChg>
        <pc:spChg chg="mod">
          <ac:chgData name="Martina Cardillo" userId="b5e71c5a-b64e-4045-a981-500ac0bf68af" providerId="ADAL" clId="{F4776E59-98BF-4091-885A-AF046E051D06}" dt="2026-02-04T09:51:24.488" v="9475" actId="20577"/>
          <ac:spMkLst>
            <pc:docMk/>
            <pc:sldMk cId="4076451864" sldId="1123"/>
            <ac:spMk id="11" creationId="{5BE56898-E5C1-7191-B460-96DA07FF1BBE}"/>
          </ac:spMkLst>
        </pc:spChg>
      </pc:sldChg>
      <pc:sldChg chg="add">
        <pc:chgData name="Martina Cardillo" userId="b5e71c5a-b64e-4045-a981-500ac0bf68af" providerId="ADAL" clId="{F4776E59-98BF-4091-885A-AF046E051D06}" dt="2026-02-03T16:31:28.709" v="8725"/>
        <pc:sldMkLst>
          <pc:docMk/>
          <pc:sldMk cId="2934461195" sldId="1124"/>
        </pc:sldMkLst>
      </pc:sldChg>
      <pc:sldChg chg="addSp delSp modSp add mod addAnim delAnim modAnim">
        <pc:chgData name="Martina Cardillo" userId="b5e71c5a-b64e-4045-a981-500ac0bf68af" providerId="ADAL" clId="{F4776E59-98BF-4091-885A-AF046E051D06}" dt="2026-02-04T10:05:49.091" v="9518"/>
        <pc:sldMkLst>
          <pc:docMk/>
          <pc:sldMk cId="3310815047" sldId="1125"/>
        </pc:sldMkLst>
        <pc:spChg chg="del">
          <ac:chgData name="Martina Cardillo" userId="b5e71c5a-b64e-4045-a981-500ac0bf68af" providerId="ADAL" clId="{F4776E59-98BF-4091-885A-AF046E051D06}" dt="2026-02-04T09:38:12.355" v="9168" actId="478"/>
          <ac:spMkLst>
            <pc:docMk/>
            <pc:sldMk cId="3310815047" sldId="1125"/>
            <ac:spMk id="2" creationId="{0A80D131-79B0-CF06-9B15-93AF7084FFCA}"/>
          </ac:spMkLst>
        </pc:spChg>
        <pc:spChg chg="mod topLvl">
          <ac:chgData name="Martina Cardillo" userId="b5e71c5a-b64e-4045-a981-500ac0bf68af" providerId="ADAL" clId="{F4776E59-98BF-4091-885A-AF046E051D06}" dt="2026-02-04T09:38:53.843" v="9225" actId="1076"/>
          <ac:spMkLst>
            <pc:docMk/>
            <pc:sldMk cId="3310815047" sldId="1125"/>
            <ac:spMk id="4" creationId="{3A4B7820-ADCE-2A9F-A1CA-91230CB354DC}"/>
          </ac:spMkLst>
        </pc:spChg>
        <pc:spChg chg="del">
          <ac:chgData name="Martina Cardillo" userId="b5e71c5a-b64e-4045-a981-500ac0bf68af" providerId="ADAL" clId="{F4776E59-98BF-4091-885A-AF046E051D06}" dt="2026-02-04T09:38:25.184" v="9170" actId="478"/>
          <ac:spMkLst>
            <pc:docMk/>
            <pc:sldMk cId="3310815047" sldId="1125"/>
            <ac:spMk id="5" creationId="{4CDEE7BB-A366-F409-524B-F16B7AFA2E95}"/>
          </ac:spMkLst>
        </pc:spChg>
        <pc:spChg chg="del topLvl">
          <ac:chgData name="Martina Cardillo" userId="b5e71c5a-b64e-4045-a981-500ac0bf68af" providerId="ADAL" clId="{F4776E59-98BF-4091-885A-AF046E051D06}" dt="2026-02-04T09:38:25.184" v="9170" actId="478"/>
          <ac:spMkLst>
            <pc:docMk/>
            <pc:sldMk cId="3310815047" sldId="1125"/>
            <ac:spMk id="6" creationId="{6D1DE93B-0188-08DA-E4F2-8C2B5E0507B6}"/>
          </ac:spMkLst>
        </pc:spChg>
        <pc:spChg chg="add mod">
          <ac:chgData name="Martina Cardillo" userId="b5e71c5a-b64e-4045-a981-500ac0bf68af" providerId="ADAL" clId="{F4776E59-98BF-4091-885A-AF046E051D06}" dt="2026-02-04T09:38:13.167" v="9169"/>
          <ac:spMkLst>
            <pc:docMk/>
            <pc:sldMk cId="3310815047" sldId="1125"/>
            <ac:spMk id="13" creationId="{D39369E4-6189-80B5-CE46-1346099A7C7E}"/>
          </ac:spMkLst>
        </pc:spChg>
        <pc:spChg chg="mod">
          <ac:chgData name="Martina Cardillo" userId="b5e71c5a-b64e-4045-a981-500ac0bf68af" providerId="ADAL" clId="{F4776E59-98BF-4091-885A-AF046E051D06}" dt="2026-02-04T09:40:21.154" v="9290" actId="1076"/>
          <ac:spMkLst>
            <pc:docMk/>
            <pc:sldMk cId="3310815047" sldId="1125"/>
            <ac:spMk id="31" creationId="{CE31F646-7352-A5D3-CF0A-E28099D469AF}"/>
          </ac:spMkLst>
        </pc:spChg>
        <pc:grpChg chg="del">
          <ac:chgData name="Martina Cardillo" userId="b5e71c5a-b64e-4045-a981-500ac0bf68af" providerId="ADAL" clId="{F4776E59-98BF-4091-885A-AF046E051D06}" dt="2026-02-04T09:38:25.184" v="9170" actId="478"/>
          <ac:grpSpMkLst>
            <pc:docMk/>
            <pc:sldMk cId="3310815047" sldId="1125"/>
            <ac:grpSpMk id="3" creationId="{CACD723A-A5B7-A2B7-72BB-EC06501B6ABA}"/>
          </ac:grpSpMkLst>
        </pc:gr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B86A68-4D4D-4765-862E-34A855705170}" type="datetimeFigureOut">
              <a:rPr lang="it-IT" smtClean="0"/>
              <a:t>04/02/2026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675621-DEA7-4559-997B-0406DB89C3CF}" type="slidenum">
              <a:rPr lang="it-IT" smtClean="0"/>
              <a:t>‹N›</a:t>
            </a:fld>
            <a:endParaRPr lang="it-IT"/>
          </a:p>
        </p:txBody>
      </p:sp>
    </p:spTree>
    <p:extLst>
      <p:ext uri="{BB962C8B-B14F-4D97-AF65-F5344CB8AC3E}">
        <p14:creationId xmlns:p14="http://schemas.microsoft.com/office/powerpoint/2010/main" val="306764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Figura presa dalla presentazione della </a:t>
            </a:r>
            <a:r>
              <a:rPr lang="it-IT" dirty="0" err="1"/>
              <a:t>Diesing</a:t>
            </a:r>
            <a:r>
              <a:rPr lang="it-IT" dirty="0"/>
              <a:t> al meeting </a:t>
            </a:r>
            <a:r>
              <a:rPr lang="it-IT" dirty="0" err="1"/>
              <a:t>PeVatrons</a:t>
            </a:r>
            <a:r>
              <a:rPr lang="it-IT" dirty="0"/>
              <a:t> del 2025</a:t>
            </a:r>
          </a:p>
        </p:txBody>
      </p:sp>
      <p:sp>
        <p:nvSpPr>
          <p:cNvPr id="4" name="Segnaposto numero diapositiva 3"/>
          <p:cNvSpPr>
            <a:spLocks noGrp="1"/>
          </p:cNvSpPr>
          <p:nvPr>
            <p:ph type="sldNum" sz="quarter" idx="5"/>
          </p:nvPr>
        </p:nvSpPr>
        <p:spPr/>
        <p:txBody>
          <a:bodyPr/>
          <a:lstStyle/>
          <a:p>
            <a:fld id="{7F675621-DEA7-4559-997B-0406DB89C3CF}" type="slidenum">
              <a:rPr lang="it-IT" smtClean="0"/>
              <a:t>2</a:t>
            </a:fld>
            <a:endParaRPr lang="it-IT"/>
          </a:p>
        </p:txBody>
      </p:sp>
    </p:spTree>
    <p:extLst>
      <p:ext uri="{BB962C8B-B14F-4D97-AF65-F5344CB8AC3E}">
        <p14:creationId xmlns:p14="http://schemas.microsoft.com/office/powerpoint/2010/main" val="251821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 </a:t>
            </a:r>
            <a:r>
              <a:rPr lang="it-IT" dirty="0" err="1"/>
              <a:t>Have</a:t>
            </a:r>
            <a:r>
              <a:rPr lang="it-IT" dirty="0"/>
              <a:t> a look to the </a:t>
            </a:r>
            <a:r>
              <a:rPr lang="it-IT" dirty="0" err="1"/>
              <a:t>columns</a:t>
            </a:r>
            <a:r>
              <a:rPr lang="it-IT" dirty="0"/>
              <a:t> "</a:t>
            </a:r>
            <a:r>
              <a:rPr lang="it-IT" dirty="0" err="1"/>
              <a:t>Possible</a:t>
            </a:r>
            <a:r>
              <a:rPr lang="it-IT" dirty="0"/>
              <a:t> </a:t>
            </a:r>
            <a:r>
              <a:rPr lang="it-IT" dirty="0" err="1"/>
              <a:t>origin</a:t>
            </a:r>
            <a:r>
              <a:rPr lang="it-IT" dirty="0"/>
              <a:t>" and "</a:t>
            </a:r>
            <a:r>
              <a:rPr lang="it-IT" dirty="0" err="1"/>
              <a:t>Potential</a:t>
            </a:r>
            <a:r>
              <a:rPr lang="it-IT" dirty="0"/>
              <a:t> TeV </a:t>
            </a:r>
            <a:r>
              <a:rPr lang="it-IT" dirty="0" err="1"/>
              <a:t>Counterpart</a:t>
            </a:r>
            <a:r>
              <a:rPr lang="it-IT" dirty="0"/>
              <a:t>" </a:t>
            </a:r>
            <a:r>
              <a:rPr lang="it-IT" dirty="0">
                <a:sym typeface="Wingdings" panose="05000000000000000000" pitchFamily="2" charset="2"/>
              </a:rPr>
              <a:t> spiegare la problematica della risoluzione angolare</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22</a:t>
            </a:fld>
            <a:endParaRPr lang="it-IT"/>
          </a:p>
        </p:txBody>
      </p:sp>
    </p:spTree>
    <p:extLst>
      <p:ext uri="{BB962C8B-B14F-4D97-AF65-F5344CB8AC3E}">
        <p14:creationId xmlns:p14="http://schemas.microsoft.com/office/powerpoint/2010/main" val="1897715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Dal Catalogo LHAASO, Tabelle 2 e 3</a:t>
            </a:r>
          </a:p>
        </p:txBody>
      </p:sp>
      <p:sp>
        <p:nvSpPr>
          <p:cNvPr id="4" name="Segnaposto numero diapositiva 3"/>
          <p:cNvSpPr>
            <a:spLocks noGrp="1"/>
          </p:cNvSpPr>
          <p:nvPr>
            <p:ph type="sldNum" sz="quarter" idx="5"/>
          </p:nvPr>
        </p:nvSpPr>
        <p:spPr/>
        <p:txBody>
          <a:bodyPr/>
          <a:lstStyle/>
          <a:p>
            <a:fld id="{26AAC529-583D-41D9-8F63-BB390834393D}" type="slidenum">
              <a:rPr lang="it-IT" smtClean="0"/>
              <a:t>23</a:t>
            </a:fld>
            <a:endParaRPr lang="it-IT"/>
          </a:p>
        </p:txBody>
      </p:sp>
    </p:spTree>
    <p:extLst>
      <p:ext uri="{BB962C8B-B14F-4D97-AF65-F5344CB8AC3E}">
        <p14:creationId xmlns:p14="http://schemas.microsoft.com/office/powerpoint/2010/main" val="34385609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Foto da presentazione Giuliani meeting </a:t>
            </a:r>
            <a:r>
              <a:rPr lang="it-IT" dirty="0" err="1"/>
              <a:t>PeVatroni</a:t>
            </a:r>
            <a:r>
              <a:rPr lang="it-IT" dirty="0"/>
              <a:t> 2025</a:t>
            </a:r>
          </a:p>
        </p:txBody>
      </p:sp>
      <p:sp>
        <p:nvSpPr>
          <p:cNvPr id="4" name="Segnaposto numero diapositiva 3"/>
          <p:cNvSpPr>
            <a:spLocks noGrp="1"/>
          </p:cNvSpPr>
          <p:nvPr>
            <p:ph type="sldNum" sz="quarter" idx="5"/>
          </p:nvPr>
        </p:nvSpPr>
        <p:spPr/>
        <p:txBody>
          <a:bodyPr/>
          <a:lstStyle/>
          <a:p>
            <a:fld id="{7F675621-DEA7-4559-997B-0406DB89C3CF}" type="slidenum">
              <a:rPr lang="it-IT" smtClean="0"/>
              <a:t>24</a:t>
            </a:fld>
            <a:endParaRPr lang="it-IT"/>
          </a:p>
        </p:txBody>
      </p:sp>
    </p:spTree>
    <p:extLst>
      <p:ext uri="{BB962C8B-B14F-4D97-AF65-F5344CB8AC3E}">
        <p14:creationId xmlns:p14="http://schemas.microsoft.com/office/powerpoint/2010/main" val="36714665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Foto da presentazione Giuliani meeting </a:t>
            </a:r>
            <a:r>
              <a:rPr lang="it-IT" dirty="0" err="1"/>
              <a:t>PeVatroni</a:t>
            </a:r>
            <a:r>
              <a:rPr lang="it-IT" dirty="0"/>
              <a:t> 2025</a:t>
            </a:r>
          </a:p>
        </p:txBody>
      </p:sp>
      <p:sp>
        <p:nvSpPr>
          <p:cNvPr id="4" name="Segnaposto numero diapositiva 3"/>
          <p:cNvSpPr>
            <a:spLocks noGrp="1"/>
          </p:cNvSpPr>
          <p:nvPr>
            <p:ph type="sldNum" sz="quarter" idx="5"/>
          </p:nvPr>
        </p:nvSpPr>
        <p:spPr/>
        <p:txBody>
          <a:bodyPr/>
          <a:lstStyle/>
          <a:p>
            <a:fld id="{5ED9B869-903D-444C-9055-ABC24D4622BC}" type="slidenum">
              <a:rPr lang="it-IT" smtClean="0"/>
              <a:t>25</a:t>
            </a:fld>
            <a:endParaRPr lang="it-IT"/>
          </a:p>
        </p:txBody>
      </p:sp>
    </p:spTree>
    <p:extLst>
      <p:ext uri="{BB962C8B-B14F-4D97-AF65-F5344CB8AC3E}">
        <p14:creationId xmlns:p14="http://schemas.microsoft.com/office/powerpoint/2010/main" val="29793080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solidFill>
                  <a:srgbClr val="000000"/>
                </a:solidFill>
                <a:latin typeface="URWPalladioL-Roma"/>
              </a:rPr>
              <a:t>HE: &gt;100 MeV</a:t>
            </a:r>
          </a:p>
          <a:p>
            <a:pPr algn="l"/>
            <a:r>
              <a:rPr lang="en-US" sz="1800" b="0" i="0" u="none" strike="noStrike" baseline="0" dirty="0">
                <a:solidFill>
                  <a:srgbClr val="000000"/>
                </a:solidFill>
                <a:latin typeface="URWPalladioL-Roma"/>
              </a:rPr>
              <a:t>VHE: 100 GeV-100 </a:t>
            </a:r>
            <a:r>
              <a:rPr lang="en-US" sz="1800" b="0" i="0" u="none" strike="noStrike" baseline="0" dirty="0" err="1">
                <a:solidFill>
                  <a:srgbClr val="000000"/>
                </a:solidFill>
                <a:latin typeface="URWPalladioL-Roma"/>
              </a:rPr>
              <a:t>TeV</a:t>
            </a:r>
            <a:endParaRPr lang="en-US" sz="1800" b="0" i="0" u="none" strike="noStrike" baseline="0" dirty="0">
              <a:solidFill>
                <a:srgbClr val="000000"/>
              </a:solidFill>
              <a:latin typeface="URWPalladioL-Roma"/>
            </a:endParaRPr>
          </a:p>
          <a:p>
            <a:pPr algn="l"/>
            <a:r>
              <a:rPr lang="en-US" sz="1800" b="0" i="0" u="none" strike="noStrike" baseline="0" dirty="0">
                <a:solidFill>
                  <a:srgbClr val="000000"/>
                </a:solidFill>
                <a:latin typeface="URWPalladioL-Roma"/>
              </a:rPr>
              <a:t>UHE: E&gt;100 </a:t>
            </a:r>
            <a:r>
              <a:rPr lang="en-US" sz="1800" b="0" i="0" u="none" strike="noStrike" baseline="0" dirty="0" err="1">
                <a:solidFill>
                  <a:srgbClr val="000000"/>
                </a:solidFill>
                <a:latin typeface="URWPalladioL-Roma"/>
              </a:rPr>
              <a:t>TeV</a:t>
            </a:r>
            <a:endParaRPr lang="en-US" sz="1800" b="0" i="0" u="none" strike="noStrike" baseline="0" dirty="0">
              <a:solidFill>
                <a:srgbClr val="000000"/>
              </a:solidFill>
              <a:latin typeface="URWPalladioL-Roma"/>
            </a:endParaRPr>
          </a:p>
          <a:p>
            <a:pPr algn="l"/>
            <a:endParaRPr lang="en-US" sz="1800" b="0" i="0" u="none" strike="noStrike" baseline="0" dirty="0">
              <a:solidFill>
                <a:srgbClr val="000000"/>
              </a:solidFill>
              <a:latin typeface="URWPalladioL-Roma"/>
            </a:endParaRPr>
          </a:p>
          <a:p>
            <a:pPr algn="l"/>
            <a:r>
              <a:rPr lang="en-US" sz="1800" b="0" i="0" u="none" strike="noStrike" baseline="0" dirty="0">
                <a:solidFill>
                  <a:srgbClr val="000000"/>
                </a:solidFill>
                <a:latin typeface="URWPalladioL-Roma"/>
              </a:rPr>
              <a:t>From a theoretical point of view, the hadronic </a:t>
            </a:r>
            <a:r>
              <a:rPr lang="en-US" sz="1800" b="0" i="0" u="none" strike="noStrike" baseline="0" dirty="0" err="1">
                <a:solidFill>
                  <a:srgbClr val="000000"/>
                </a:solidFill>
                <a:latin typeface="URWPalladioL-Roma"/>
              </a:rPr>
              <a:t>PeVatron</a:t>
            </a:r>
            <a:r>
              <a:rPr lang="en-US" sz="1800" b="0" i="0" u="none" strike="noStrike" baseline="0" dirty="0">
                <a:solidFill>
                  <a:srgbClr val="000000"/>
                </a:solidFill>
                <a:latin typeface="URWPalladioL-Roma"/>
              </a:rPr>
              <a:t> requirements can be summarized in the following way [</a:t>
            </a:r>
            <a:r>
              <a:rPr lang="en-US" sz="1800" b="0" i="0" u="none" strike="noStrike" baseline="0" dirty="0">
                <a:solidFill>
                  <a:srgbClr val="0875B8"/>
                </a:solidFill>
                <a:latin typeface="URWPalladioL-Roma"/>
              </a:rPr>
              <a:t>66</a:t>
            </a:r>
            <a:r>
              <a:rPr lang="en-US" sz="1800" b="0" i="0" u="none" strike="noStrike" baseline="0" dirty="0">
                <a:solidFill>
                  <a:srgbClr val="000000"/>
                </a:solidFill>
                <a:latin typeface="URWPalladioL-Roma"/>
              </a:rPr>
              <a:t>]: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Energetics - Hadronic </a:t>
            </a:r>
            <a:r>
              <a:rPr lang="en-US" sz="1800" b="0" i="0" u="none" strike="noStrike" baseline="0" dirty="0" err="1">
                <a:solidFill>
                  <a:srgbClr val="000000"/>
                </a:solidFill>
                <a:latin typeface="URWPalladioL-Roma"/>
              </a:rPr>
              <a:t>PeVatrons</a:t>
            </a:r>
            <a:r>
              <a:rPr lang="en-US" sz="1800" b="0" i="0" u="none" strike="noStrike" baseline="0" dirty="0">
                <a:solidFill>
                  <a:srgbClr val="000000"/>
                </a:solidFill>
                <a:latin typeface="URWPalladioL-Roma"/>
              </a:rPr>
              <a:t> must explain the CR power of the Galaxy, estimated to be about </a:t>
            </a:r>
            <a:r>
              <a:rPr lang="en-US" sz="1800" b="0" i="0" u="none" strike="noStrike" baseline="0" dirty="0">
                <a:solidFill>
                  <a:srgbClr val="000000"/>
                </a:solidFill>
                <a:latin typeface="URWPalladioL-Ital"/>
              </a:rPr>
              <a:t>PCR </a:t>
            </a:r>
            <a:r>
              <a:rPr lang="en-US" sz="1800" b="0" i="0" u="none" strike="noStrike" baseline="0" dirty="0">
                <a:solidFill>
                  <a:srgbClr val="000000"/>
                </a:solidFill>
                <a:latin typeface="CMSY10"/>
              </a:rPr>
              <a:t>∼ </a:t>
            </a:r>
            <a:r>
              <a:rPr lang="en-US" sz="1800" b="0" i="0" u="none" strike="noStrike" baseline="0" dirty="0">
                <a:solidFill>
                  <a:srgbClr val="000000"/>
                </a:solidFill>
                <a:latin typeface="URWPalladioL-Roma"/>
              </a:rPr>
              <a:t>1040 </a:t>
            </a:r>
            <a:r>
              <a:rPr lang="en-US" sz="1800" b="0" i="0" u="none" strike="noStrike" baseline="0" dirty="0">
                <a:solidFill>
                  <a:srgbClr val="000000"/>
                </a:solidFill>
                <a:latin typeface="CMSY10"/>
              </a:rPr>
              <a:t>− </a:t>
            </a:r>
            <a:r>
              <a:rPr lang="en-US" sz="1800" b="0" i="0" u="none" strike="noStrike" baseline="0" dirty="0">
                <a:solidFill>
                  <a:srgbClr val="000000"/>
                </a:solidFill>
                <a:latin typeface="URWPalladioL-Roma"/>
              </a:rPr>
              <a:t>1041 erg/s [</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Power-law injected spectrum - According to DSA, the accelerated spectrum at the source must follow a power-law that, after correction for transport effects and CR anisotropy, has to be </a:t>
            </a:r>
            <a:r>
              <a:rPr lang="en-US" sz="1800" b="0" i="0" u="none" strike="noStrike" baseline="0" dirty="0">
                <a:solidFill>
                  <a:srgbClr val="000000"/>
                </a:solidFill>
                <a:latin typeface="PazoMath"/>
              </a:rPr>
              <a:t>∝ </a:t>
            </a:r>
            <a:r>
              <a:rPr lang="en-US" sz="1800" b="0" i="0" u="none" strike="noStrike" baseline="0" dirty="0">
                <a:solidFill>
                  <a:srgbClr val="000000"/>
                </a:solidFill>
                <a:latin typeface="URWPalladioL-Ital"/>
              </a:rPr>
              <a:t>E</a:t>
            </a:r>
            <a:r>
              <a:rPr lang="en-US" sz="1800" b="0" i="0" u="none" strike="noStrike" baseline="0" dirty="0">
                <a:solidFill>
                  <a:srgbClr val="000000"/>
                </a:solidFill>
                <a:latin typeface="CMSY10"/>
              </a:rPr>
              <a:t>−</a:t>
            </a:r>
            <a:r>
              <a:rPr lang="en-US" sz="1800" b="0" i="0" u="none" strike="noStrike" baseline="0" dirty="0">
                <a:solidFill>
                  <a:srgbClr val="000000"/>
                </a:solidFill>
                <a:latin typeface="URWPalladioL-Roma"/>
              </a:rPr>
              <a:t>2.1</a:t>
            </a:r>
            <a:r>
              <a:rPr lang="en-US" sz="1800" b="0" i="0" u="none" strike="noStrike" baseline="0" dirty="0">
                <a:solidFill>
                  <a:srgbClr val="000000"/>
                </a:solidFill>
                <a:latin typeface="CMSY10"/>
              </a:rPr>
              <a:t>÷</a:t>
            </a:r>
            <a:r>
              <a:rPr lang="en-US" sz="1800" b="0" i="0" u="none" strike="noStrike" baseline="0" dirty="0">
                <a:solidFill>
                  <a:srgbClr val="000000"/>
                </a:solidFill>
                <a:latin typeface="URWPalladioL-Roma"/>
              </a:rPr>
              <a:t>2.3 [</a:t>
            </a:r>
            <a:r>
              <a:rPr lang="en-US" sz="1800" b="0" i="0" u="none" strike="noStrike" baseline="0" dirty="0">
                <a:solidFill>
                  <a:srgbClr val="0875B8"/>
                </a:solidFill>
                <a:latin typeface="URWPalladioL-Roma"/>
              </a:rPr>
              <a:t>9</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Maximum energy - The acceleration efficiency at the source must be such as to explain </a:t>
            </a:r>
            <a:r>
              <a:rPr lang="it-IT" sz="1800" b="0" i="0" u="none" strike="noStrike" baseline="0" dirty="0" err="1">
                <a:solidFill>
                  <a:srgbClr val="000000"/>
                </a:solidFill>
                <a:latin typeface="URWPalladioL-Roma"/>
              </a:rPr>
              <a:t>PeV</a:t>
            </a:r>
            <a:r>
              <a:rPr lang="it-IT" sz="1800" b="0" i="0" u="none" strike="noStrike" baseline="0" dirty="0">
                <a:solidFill>
                  <a:srgbClr val="000000"/>
                </a:solidFill>
                <a:latin typeface="URWPalladioL-Roma"/>
              </a:rPr>
              <a:t> </a:t>
            </a:r>
            <a:r>
              <a:rPr lang="it-IT" sz="1800" b="0" i="0" u="none" strike="noStrike" baseline="0" dirty="0" err="1">
                <a:solidFill>
                  <a:srgbClr val="000000"/>
                </a:solidFill>
                <a:latin typeface="URWPalladioL-Roma"/>
              </a:rPr>
              <a:t>particle</a:t>
            </a:r>
            <a:r>
              <a:rPr lang="it-IT" sz="1800" b="0" i="0" u="none" strike="noStrike" baseline="0" dirty="0">
                <a:solidFill>
                  <a:srgbClr val="000000"/>
                </a:solidFill>
                <a:latin typeface="URWPalladioL-Roma"/>
              </a:rPr>
              <a:t> energies; </a:t>
            </a:r>
            <a:endParaRPr lang="it-IT"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Anisotropy - The source distribution must be correlated with the CR anisotropy in their arrival direction predicted by any diffusive model for CRs [</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75</a:t>
            </a:r>
            <a:r>
              <a:rPr lang="en-US" sz="1800" b="0" i="0" u="none" strike="noStrike" baseline="0" dirty="0">
                <a:solidFill>
                  <a:srgbClr val="000000"/>
                </a:solidFill>
                <a:latin typeface="URWPalladioL-Roma"/>
              </a:rPr>
              <a:t>];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Composition - Galactic CR sources must explain their composition that is slightly different with respect to the Solar CR one (e.g. large overabundance of light elements, overabundance of metals with respect to H and He) [</a:t>
            </a:r>
            <a:r>
              <a:rPr lang="en-US" sz="1800" b="0" i="0" u="none" strike="noStrike" baseline="0" dirty="0">
                <a:solidFill>
                  <a:srgbClr val="0875B8"/>
                </a:solidFill>
                <a:latin typeface="URWPalladioL-Roma"/>
              </a:rPr>
              <a:t>9</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10</a:t>
            </a:r>
            <a:r>
              <a:rPr lang="en-US" sz="1800" b="0" i="0" u="none" strike="noStrike" baseline="0" dirty="0">
                <a:solidFill>
                  <a:srgbClr val="000000"/>
                </a:solidFill>
                <a:latin typeface="URWPalladioL-Roma"/>
              </a:rPr>
              <a:t>]. Moreover, the composition varies over energy (e.g. different elements have different spectral indices), and also this energy dependence needs to be reproduced. </a:t>
            </a:r>
            <a:endParaRPr lang="en-US" sz="1800" b="0" i="0" u="none" strike="noStrike" baseline="0" dirty="0">
              <a:solidFill>
                <a:srgbClr val="000000"/>
              </a:solidFill>
              <a:latin typeface="SFSS0500"/>
            </a:endParaRPr>
          </a:p>
          <a:p>
            <a:pPr algn="l"/>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From an observational point of view, a candidate hadronic </a:t>
            </a:r>
            <a:r>
              <a:rPr lang="en-US" sz="1800" b="0" i="0" u="none" strike="noStrike" baseline="0" dirty="0" err="1">
                <a:solidFill>
                  <a:srgbClr val="000000"/>
                </a:solidFill>
                <a:latin typeface="URWPalladioL-Roma"/>
              </a:rPr>
              <a:t>PeVatron</a:t>
            </a:r>
            <a:r>
              <a:rPr lang="en-US" sz="1800" b="0" i="0" u="none" strike="noStrike" baseline="0" dirty="0">
                <a:solidFill>
                  <a:srgbClr val="000000"/>
                </a:solidFill>
                <a:latin typeface="URWPalladioL-Roma"/>
              </a:rPr>
              <a:t> must have some </a:t>
            </a:r>
            <a:r>
              <a:rPr lang="it-IT" sz="1800" b="0" i="0" u="none" strike="noStrike" baseline="0" dirty="0">
                <a:solidFill>
                  <a:srgbClr val="000000"/>
                </a:solidFill>
                <a:latin typeface="URWPalladioL-Roma"/>
              </a:rPr>
              <a:t>precise features [</a:t>
            </a:r>
            <a:r>
              <a:rPr lang="it-IT" sz="1800" b="0" i="0" u="none" strike="noStrike" baseline="0" dirty="0">
                <a:solidFill>
                  <a:srgbClr val="0875B8"/>
                </a:solidFill>
                <a:latin typeface="URWPalladioL-Roma"/>
              </a:rPr>
              <a:t>76</a:t>
            </a:r>
            <a:r>
              <a:rPr lang="it-IT" sz="1800" b="0" i="0" u="none" strike="noStrike" baseline="0" dirty="0">
                <a:solidFill>
                  <a:srgbClr val="000000"/>
                </a:solidFill>
                <a:latin typeface="URWPalladioL-Roma"/>
              </a:rPr>
              <a:t>]: </a:t>
            </a:r>
            <a:endParaRPr lang="it-IT"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Evidence of UHE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emission (</a:t>
            </a:r>
            <a:r>
              <a:rPr lang="en-US" sz="1800" b="0" i="0" u="none" strike="noStrike" baseline="0" dirty="0">
                <a:solidFill>
                  <a:srgbClr val="000000"/>
                </a:solidFill>
                <a:latin typeface="URWPalladioL-Ital"/>
              </a:rPr>
              <a:t>E </a:t>
            </a:r>
            <a:r>
              <a:rPr lang="en-US" sz="1800" b="0" i="0" u="none" strike="noStrike" baseline="0" dirty="0">
                <a:solidFill>
                  <a:srgbClr val="000000"/>
                </a:solidFill>
                <a:latin typeface="CMMI10"/>
              </a:rPr>
              <a:t>&gt; </a:t>
            </a:r>
            <a:r>
              <a:rPr lang="en-US" sz="1800" b="0" i="0" u="none" strike="noStrike" baseline="0" dirty="0">
                <a:solidFill>
                  <a:srgbClr val="000000"/>
                </a:solidFill>
                <a:latin typeface="URWPalladioL-Roma"/>
              </a:rPr>
              <a:t>100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 If we have CR acceleration, we expected protons accelerated at least up to 1 </a:t>
            </a:r>
            <a:r>
              <a:rPr lang="en-US" sz="1800" b="0" i="0" u="none" strike="noStrike" baseline="0" dirty="0" err="1">
                <a:solidFill>
                  <a:srgbClr val="000000"/>
                </a:solidFill>
                <a:latin typeface="URWPalladioL-Roma"/>
              </a:rPr>
              <a:t>PeV</a:t>
            </a:r>
            <a:r>
              <a:rPr lang="en-US" sz="1800" b="0" i="0" u="none" strike="noStrike" baseline="0" dirty="0">
                <a:solidFill>
                  <a:srgbClr val="000000"/>
                </a:solidFill>
                <a:latin typeface="URWPalladioL-Roma"/>
              </a:rPr>
              <a:t> and consequently,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emission well above 100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without a cut-off in the spectrum;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Spectral curvature - The parent particle power-law is modified by the existence of a maximum energy and/or to some break due to losses;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Correlation with target material - The p-p interaction is most </a:t>
            </a:r>
            <a:r>
              <a:rPr lang="en-US" sz="1800" b="0" i="0" u="none" strike="noStrike" baseline="0" dirty="0" err="1">
                <a:solidFill>
                  <a:srgbClr val="000000"/>
                </a:solidFill>
                <a:latin typeface="URWPalladioL-Roma"/>
              </a:rPr>
              <a:t>favoured</a:t>
            </a:r>
            <a:r>
              <a:rPr lang="en-US" sz="1800" b="0" i="0" u="none" strike="noStrike" baseline="0" dirty="0">
                <a:solidFill>
                  <a:srgbClr val="000000"/>
                </a:solidFill>
                <a:latin typeface="URWPalladioL-Roma"/>
              </a:rPr>
              <a:t> in presence of a dense target in the source surroundings [</a:t>
            </a:r>
            <a:r>
              <a:rPr lang="en-US" sz="1800" b="0" i="0" u="none" strike="noStrike" baseline="0" dirty="0">
                <a:solidFill>
                  <a:srgbClr val="0875B8"/>
                </a:solidFill>
                <a:latin typeface="URWPalladioL-Roma"/>
              </a:rPr>
              <a:t>75</a:t>
            </a:r>
            <a:r>
              <a:rPr lang="en-US" sz="1800" b="0" i="0" u="none" strike="noStrike" baseline="0" dirty="0">
                <a:solidFill>
                  <a:srgbClr val="000000"/>
                </a:solidFill>
                <a:latin typeface="URWPalladioL-Roma"/>
              </a:rPr>
              <a:t>,</a:t>
            </a:r>
            <a:r>
              <a:rPr lang="en-US" sz="1800" b="0" i="0" u="none" strike="noStrike" baseline="0" dirty="0">
                <a:solidFill>
                  <a:srgbClr val="0875B8"/>
                </a:solidFill>
                <a:latin typeface="URWPalladioL-Roma"/>
              </a:rPr>
              <a:t>77</a:t>
            </a:r>
            <a:r>
              <a:rPr lang="en-US" sz="1800" b="0" i="0" u="none" strike="noStrike" baseline="0" dirty="0">
                <a:solidFill>
                  <a:srgbClr val="000000"/>
                </a:solidFill>
                <a:latin typeface="URWPalladioL-Roma"/>
              </a:rPr>
              <a:t>] </a:t>
            </a:r>
            <a:endParaRPr lang="en-US"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Extended emission with likely energy-dependent morphology - CRs diffuse through the media surrounding the source and diffusion (as like as cooling) is energy </a:t>
            </a:r>
            <a:r>
              <a:rPr lang="en-US" sz="1800" b="0" i="0" u="none" strike="noStrike" baseline="0" dirty="0" err="1">
                <a:solidFill>
                  <a:srgbClr val="000000"/>
                </a:solidFill>
                <a:latin typeface="URWPalladioL-Roma"/>
              </a:rPr>
              <a:t>depen</a:t>
            </a:r>
            <a:r>
              <a:rPr lang="it-IT" sz="1800" b="0" i="0" u="none" strike="noStrike" baseline="0" dirty="0" err="1">
                <a:solidFill>
                  <a:srgbClr val="000000"/>
                </a:solidFill>
                <a:latin typeface="URWPalladioL-Roma"/>
              </a:rPr>
              <a:t>dent</a:t>
            </a:r>
            <a:r>
              <a:rPr lang="it-IT" sz="1800" b="0" i="0" u="none" strike="noStrike" baseline="0" dirty="0">
                <a:solidFill>
                  <a:srgbClr val="000000"/>
                </a:solidFill>
                <a:latin typeface="URWPalladioL-Roma"/>
              </a:rPr>
              <a:t>; </a:t>
            </a:r>
            <a:endParaRPr lang="it-IT" sz="1800" b="0" i="0" u="none" strike="noStrike" baseline="0" dirty="0">
              <a:solidFill>
                <a:srgbClr val="000000"/>
              </a:solidFill>
              <a:latin typeface="SFSS0500"/>
            </a:endParaRPr>
          </a:p>
          <a:p>
            <a:pPr algn="l"/>
            <a:r>
              <a:rPr lang="en-US" sz="1800" b="0" i="0" u="none" strike="noStrike" baseline="0" dirty="0">
                <a:solidFill>
                  <a:srgbClr val="000000"/>
                </a:solidFill>
                <a:latin typeface="URWPalladioL-Roma"/>
              </a:rPr>
              <a:t>• Multi-wavelength counterpart - Secondary non-thermal electrons produced in the p-p interaction emit in radio/X-ray bands. </a:t>
            </a:r>
          </a:p>
        </p:txBody>
      </p:sp>
      <p:sp>
        <p:nvSpPr>
          <p:cNvPr id="4" name="Segnaposto numero diapositiva 3"/>
          <p:cNvSpPr>
            <a:spLocks noGrp="1"/>
          </p:cNvSpPr>
          <p:nvPr>
            <p:ph type="sldNum" sz="quarter" idx="5"/>
          </p:nvPr>
        </p:nvSpPr>
        <p:spPr/>
        <p:txBody>
          <a:bodyPr/>
          <a:lstStyle/>
          <a:p>
            <a:fld id="{26AAC529-583D-41D9-8F63-BB390834393D}" type="slidenum">
              <a:rPr lang="it-IT" smtClean="0"/>
              <a:t>27</a:t>
            </a:fld>
            <a:endParaRPr lang="it-IT"/>
          </a:p>
        </p:txBody>
      </p:sp>
    </p:spTree>
    <p:extLst>
      <p:ext uri="{BB962C8B-B14F-4D97-AF65-F5344CB8AC3E}">
        <p14:creationId xmlns:p14="http://schemas.microsoft.com/office/powerpoint/2010/main" val="1341203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I </a:t>
            </a:r>
            <a:r>
              <a:rPr lang="it-IT" dirty="0" err="1"/>
              <a:t>will</a:t>
            </a:r>
            <a:r>
              <a:rPr lang="it-IT" dirty="0"/>
              <a:t> </a:t>
            </a:r>
            <a:r>
              <a:rPr lang="it-IT" dirty="0" err="1"/>
              <a:t>explain</a:t>
            </a:r>
            <a:r>
              <a:rPr lang="it-IT" dirty="0"/>
              <a:t> </a:t>
            </a:r>
            <a:r>
              <a:rPr lang="it-IT" dirty="0" err="1"/>
              <a:t>later</a:t>
            </a:r>
            <a:r>
              <a:rPr lang="it-IT" dirty="0"/>
              <a:t> </a:t>
            </a:r>
            <a:r>
              <a:rPr lang="it-IT" dirty="0" err="1"/>
              <a:t>what</a:t>
            </a:r>
            <a:r>
              <a:rPr lang="it-IT" dirty="0"/>
              <a:t> </a:t>
            </a:r>
            <a:r>
              <a:rPr lang="it-IT" dirty="0" err="1"/>
              <a:t>is</a:t>
            </a:r>
            <a:r>
              <a:rPr lang="it-IT" dirty="0"/>
              <a:t> B.L…</a:t>
            </a:r>
          </a:p>
        </p:txBody>
      </p:sp>
      <p:sp>
        <p:nvSpPr>
          <p:cNvPr id="4" name="Segnaposto numero diapositiva 3"/>
          <p:cNvSpPr>
            <a:spLocks noGrp="1"/>
          </p:cNvSpPr>
          <p:nvPr>
            <p:ph type="sldNum" sz="quarter" idx="5"/>
          </p:nvPr>
        </p:nvSpPr>
        <p:spPr/>
        <p:txBody>
          <a:bodyPr/>
          <a:lstStyle/>
          <a:p>
            <a:fld id="{26AAC529-583D-41D9-8F63-BB390834393D}" type="slidenum">
              <a:rPr lang="it-IT" smtClean="0"/>
              <a:t>28</a:t>
            </a:fld>
            <a:endParaRPr lang="it-IT"/>
          </a:p>
        </p:txBody>
      </p:sp>
    </p:spTree>
    <p:extLst>
      <p:ext uri="{BB962C8B-B14F-4D97-AF65-F5344CB8AC3E}">
        <p14:creationId xmlns:p14="http://schemas.microsoft.com/office/powerpoint/2010/main" val="23645263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29</a:t>
            </a:fld>
            <a:endParaRPr lang="it-IT"/>
          </a:p>
        </p:txBody>
      </p:sp>
    </p:spTree>
    <p:extLst>
      <p:ext uri="{BB962C8B-B14F-4D97-AF65-F5344CB8AC3E}">
        <p14:creationId xmlns:p14="http://schemas.microsoft.com/office/powerpoint/2010/main" val="62699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Focalizzate </a:t>
            </a:r>
            <a:r>
              <a:rPr lang="it-IT" dirty="0" err="1"/>
              <a:t>sopo</a:t>
            </a:r>
            <a:r>
              <a:rPr lang="it-IT" dirty="0"/>
              <a:t> i 12 </a:t>
            </a:r>
            <a:r>
              <a:rPr lang="it-IT" dirty="0" err="1"/>
              <a:t>PeVatroni</a:t>
            </a:r>
            <a:r>
              <a:rPr lang="it-IT" dirty="0"/>
              <a:t>, non considerano il </a:t>
            </a:r>
            <a:r>
              <a:rPr lang="it-IT" dirty="0" err="1"/>
              <a:t>atalogo</a:t>
            </a:r>
            <a:r>
              <a:rPr lang="it-IT" dirty="0"/>
              <a:t> 1</a:t>
            </a:r>
          </a:p>
        </p:txBody>
      </p:sp>
      <p:sp>
        <p:nvSpPr>
          <p:cNvPr id="4" name="Segnaposto numero diapositiva 3"/>
          <p:cNvSpPr>
            <a:spLocks noGrp="1"/>
          </p:cNvSpPr>
          <p:nvPr>
            <p:ph type="sldNum" sz="quarter" idx="5"/>
          </p:nvPr>
        </p:nvSpPr>
        <p:spPr/>
        <p:txBody>
          <a:bodyPr/>
          <a:lstStyle/>
          <a:p>
            <a:fld id="{26AAC529-583D-41D9-8F63-BB390834393D}" type="slidenum">
              <a:rPr lang="it-IT" smtClean="0"/>
              <a:t>30</a:t>
            </a:fld>
            <a:endParaRPr lang="it-IT"/>
          </a:p>
        </p:txBody>
      </p:sp>
    </p:spTree>
    <p:extLst>
      <p:ext uri="{BB962C8B-B14F-4D97-AF65-F5344CB8AC3E}">
        <p14:creationId xmlns:p14="http://schemas.microsoft.com/office/powerpoint/2010/main" val="2554752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Accennare al lavoro combinato CTA-</a:t>
            </a:r>
            <a:r>
              <a:rPr lang="it-IT" dirty="0" err="1"/>
              <a:t>IceCube</a:t>
            </a:r>
            <a:r>
              <a:rPr lang="it-IT" dirty="0"/>
              <a:t> </a:t>
            </a:r>
            <a:r>
              <a:rPr lang="it-IT" dirty="0" err="1"/>
              <a:t>Ubernhaum</a:t>
            </a:r>
            <a:r>
              <a:rPr lang="it-IT"/>
              <a:t> 2023</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33</a:t>
            </a:fld>
            <a:endParaRPr lang="it-IT"/>
          </a:p>
        </p:txBody>
      </p:sp>
    </p:spTree>
    <p:extLst>
      <p:ext uri="{BB962C8B-B14F-4D97-AF65-F5344CB8AC3E}">
        <p14:creationId xmlns:p14="http://schemas.microsoft.com/office/powerpoint/2010/main" val="42009320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1" u="none" strike="noStrike" baseline="0" dirty="0">
                <a:solidFill>
                  <a:srgbClr val="5B5B5B"/>
                </a:solidFill>
                <a:latin typeface="AAAAAG+IowanOldStyle-Italic"/>
              </a:rPr>
              <a:t>University of Chicago Emily Simon | 8 </a:t>
            </a:r>
            <a:r>
              <a:rPr lang="it-IT" sz="1200" b="0" i="1" u="none" strike="noStrike" baseline="0" dirty="0" err="1">
                <a:solidFill>
                  <a:srgbClr val="5B5B5B"/>
                </a:solidFill>
                <a:latin typeface="AAAAAG+IowanOldStyle-Italic"/>
              </a:rPr>
              <a:t>October</a:t>
            </a:r>
            <a:r>
              <a:rPr lang="it-IT" sz="1200" b="0" i="1" u="none" strike="noStrike" baseline="0" dirty="0">
                <a:solidFill>
                  <a:srgbClr val="5B5B5B"/>
                </a:solidFill>
                <a:latin typeface="AAAAAG+IowanOldStyle-Italic"/>
              </a:rPr>
              <a:t>, 2025 CDHY </a:t>
            </a:r>
            <a:r>
              <a:rPr lang="it-IT" sz="1200" b="0" i="1" u="none" strike="noStrike" baseline="0" dirty="0" err="1">
                <a:solidFill>
                  <a:srgbClr val="5B5B5B"/>
                </a:solidFill>
                <a:latin typeface="AAAAAG+IowanOldStyle-Italic"/>
              </a:rPr>
              <a:t>PeVatron</a:t>
            </a:r>
            <a:r>
              <a:rPr lang="it-IT" sz="1200" b="0" i="1" u="none" strike="noStrike" baseline="0" dirty="0">
                <a:solidFill>
                  <a:srgbClr val="5B5B5B"/>
                </a:solidFill>
                <a:latin typeface="AAAAAG+IowanOldStyle-Italic"/>
              </a:rPr>
              <a:t> Workshop </a:t>
            </a:r>
            <a:r>
              <a:rPr lang="it-IT" sz="1200" b="1" i="0" u="none" strike="noStrike" baseline="0" dirty="0">
                <a:solidFill>
                  <a:srgbClr val="9370BE"/>
                </a:solidFill>
                <a:latin typeface="AAAAAE+IowanOldStyle-Bold"/>
              </a:rPr>
              <a:t>4 </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34</a:t>
            </a:fld>
            <a:endParaRPr lang="it-IT"/>
          </a:p>
        </p:txBody>
      </p:sp>
    </p:spTree>
    <p:extLst>
      <p:ext uri="{BB962C8B-B14F-4D97-AF65-F5344CB8AC3E}">
        <p14:creationId xmlns:p14="http://schemas.microsoft.com/office/powerpoint/2010/main" val="4071792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85434-762F-9DB6-94B7-2E45E8BA8ED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987D4FC-6116-BB2E-1F45-9B703D2912D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489E589-1AFC-826D-C097-BB6887AF0BD4}"/>
              </a:ext>
            </a:extLst>
          </p:cNvPr>
          <p:cNvSpPr>
            <a:spLocks noGrp="1"/>
          </p:cNvSpPr>
          <p:nvPr>
            <p:ph type="body" idx="1"/>
          </p:nvPr>
        </p:nvSpPr>
        <p:spPr/>
        <p:txBody>
          <a:bodyPr/>
          <a:lstStyle/>
          <a:p>
            <a:r>
              <a:rPr lang="pt-BR" sz="1200" b="0" i="0" u="none" strike="noStrike" kern="1200" baseline="0" dirty="0">
                <a:solidFill>
                  <a:schemeClr val="tx1"/>
                </a:solidFill>
                <a:latin typeface="+mn-lt"/>
                <a:ea typeface="+mn-ea"/>
                <a:cs typeface="+mn-cs"/>
              </a:rPr>
              <a:t>(LHAASO, HAWC, MAGIC, VERITAS, CTAO-N)</a:t>
            </a:r>
            <a:endParaRPr lang="it-IT" dirty="0"/>
          </a:p>
        </p:txBody>
      </p:sp>
      <p:sp>
        <p:nvSpPr>
          <p:cNvPr id="4" name="Segnaposto numero diapositiva 3">
            <a:extLst>
              <a:ext uri="{FF2B5EF4-FFF2-40B4-BE49-F238E27FC236}">
                <a16:creationId xmlns:a16="http://schemas.microsoft.com/office/drawing/2014/main" id="{ECE9C4AB-43AD-711E-1635-B597363CF9C8}"/>
              </a:ext>
            </a:extLst>
          </p:cNvPr>
          <p:cNvSpPr>
            <a:spLocks noGrp="1"/>
          </p:cNvSpPr>
          <p:nvPr>
            <p:ph type="sldNum" sz="quarter" idx="5"/>
          </p:nvPr>
        </p:nvSpPr>
        <p:spPr/>
        <p:txBody>
          <a:bodyPr/>
          <a:lstStyle/>
          <a:p>
            <a:fld id="{7F675621-DEA7-4559-997B-0406DB89C3CF}" type="slidenum">
              <a:rPr lang="it-IT" smtClean="0"/>
              <a:t>8</a:t>
            </a:fld>
            <a:endParaRPr lang="it-IT"/>
          </a:p>
        </p:txBody>
      </p:sp>
    </p:spTree>
    <p:extLst>
      <p:ext uri="{BB962C8B-B14F-4D97-AF65-F5344CB8AC3E}">
        <p14:creationId xmlns:p14="http://schemas.microsoft.com/office/powerpoint/2010/main" val="42224766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Dispense </a:t>
            </a:r>
            <a:r>
              <a:rPr lang="it-IT" dirty="0" err="1"/>
              <a:t>Gabici</a:t>
            </a:r>
            <a:endParaRPr lang="it-IT" dirty="0"/>
          </a:p>
          <a:p>
            <a:r>
              <a:rPr lang="it-IT" dirty="0"/>
              <a:t>Dispense Aloisio</a:t>
            </a:r>
          </a:p>
        </p:txBody>
      </p:sp>
      <p:sp>
        <p:nvSpPr>
          <p:cNvPr id="4" name="Segnaposto numero diapositiva 3"/>
          <p:cNvSpPr>
            <a:spLocks noGrp="1"/>
          </p:cNvSpPr>
          <p:nvPr>
            <p:ph type="sldNum" sz="quarter" idx="5"/>
          </p:nvPr>
        </p:nvSpPr>
        <p:spPr/>
        <p:txBody>
          <a:bodyPr/>
          <a:lstStyle/>
          <a:p>
            <a:fld id="{26AAC529-583D-41D9-8F63-BB390834393D}" type="slidenum">
              <a:rPr lang="it-IT" smtClean="0"/>
              <a:t>35</a:t>
            </a:fld>
            <a:endParaRPr lang="it-IT"/>
          </a:p>
        </p:txBody>
      </p:sp>
    </p:spTree>
    <p:extLst>
      <p:ext uri="{BB962C8B-B14F-4D97-AF65-F5344CB8AC3E}">
        <p14:creationId xmlns:p14="http://schemas.microsoft.com/office/powerpoint/2010/main" val="521077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0" i="0" u="none" strike="noStrike" baseline="0" dirty="0">
                <a:latin typeface="CMR10"/>
              </a:rPr>
              <a:t>The Balmer </a:t>
            </a:r>
            <a:r>
              <a:rPr lang="en-US" sz="1800" b="0" i="1" u="none" strike="noStrike" baseline="0" dirty="0">
                <a:latin typeface="CMMI10"/>
              </a:rPr>
              <a:t>H</a:t>
            </a:r>
            <a:r>
              <a:rPr lang="en-US" sz="1800" b="0" i="1" u="none" strike="noStrike" baseline="0" dirty="0">
                <a:latin typeface="CMMI7"/>
              </a:rPr>
              <a:t>α </a:t>
            </a:r>
            <a:r>
              <a:rPr lang="en-US" sz="1800" b="0" i="0" u="none" strike="noStrike" baseline="0" dirty="0">
                <a:latin typeface="CMR10"/>
              </a:rPr>
              <a:t>emission is produced when neutral hydrogen de-excites after being excited by collisions with the hot plasma behind the shock. </a:t>
            </a:r>
          </a:p>
          <a:p>
            <a:pPr algn="l"/>
            <a:r>
              <a:rPr lang="en-US" sz="1800" b="0" i="0" u="none" strike="noStrike" baseline="0" dirty="0">
                <a:latin typeface="CMR10"/>
              </a:rPr>
              <a:t>When a </a:t>
            </a:r>
            <a:r>
              <a:rPr lang="en-US" sz="1800" b="0" i="0" u="none" strike="noStrike" baseline="0" dirty="0" err="1">
                <a:latin typeface="CMR10"/>
              </a:rPr>
              <a:t>collisionless</a:t>
            </a:r>
            <a:r>
              <a:rPr lang="en-US" sz="1800" b="0" i="0" u="none" strike="noStrike" baseline="0" dirty="0">
                <a:latin typeface="CMR10"/>
              </a:rPr>
              <a:t> shock propagates in a partially ionized medium, the neutral particles are not affected by the shock and therefore they acquire a velocity and temperature difference with respect to the ionized component, which is slowed down and heated. Due to this kinematic difference, behind the shock, the processes of charge exchange and ionization start to take place in a nonequilibrium situation:</a:t>
            </a:r>
          </a:p>
          <a:p>
            <a:pPr algn="l"/>
            <a:r>
              <a:rPr lang="en-US" sz="1800" b="0" i="0" u="none" strike="noStrike" baseline="0" dirty="0">
                <a:latin typeface="CMR10"/>
              </a:rPr>
              <a:t>this leads to Balmer emission, with a line that is usually made of two components, a narrow component, associated with emission by cold neutrals that have kept their upstream distribution, and a broad component, due to neutrals that result from a charge exchange reaction in the downstream (hot ions that have become neutrals) and have an effective temperature close to that of the downstream ions.</a:t>
            </a:r>
          </a:p>
          <a:p>
            <a:pPr algn="l"/>
            <a:r>
              <a:rPr lang="en-US" sz="1800" b="0" i="0" u="none" strike="noStrike" baseline="0" dirty="0">
                <a:latin typeface="CMR10"/>
              </a:rPr>
              <a:t>In the presence of efficient CR acceleration,  one expects the downstream plasma temperature to be lower than the shock jump conditions would predict, and hence the broad Balmer line should become narrower than expected. At the same time, if a CR precursor develops (such as described in Sec. 3), a velocity and temperature difference between ions and neutrals will come about even before the shock transition. In this case, charge exchange processes will take place out of equilibrium also in the precursor, producing some heating and slowing down of the neutrals already in the upstream. This might result in a broader than expected narrow line</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36</a:t>
            </a:fld>
            <a:endParaRPr lang="it-IT"/>
          </a:p>
        </p:txBody>
      </p:sp>
    </p:spTree>
    <p:extLst>
      <p:ext uri="{BB962C8B-B14F-4D97-AF65-F5344CB8AC3E}">
        <p14:creationId xmlns:p14="http://schemas.microsoft.com/office/powerpoint/2010/main" val="1516266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800" b="0" i="0" u="none" strike="noStrike" baseline="0" dirty="0">
                <a:latin typeface="NimbusRomNo9L-Regu"/>
              </a:rPr>
              <a:t>1</a:t>
            </a:r>
            <a:r>
              <a:rPr lang="it-IT" sz="1800" b="0" i="0" u="none" strike="noStrike" baseline="0" dirty="0">
                <a:latin typeface="rtxmi"/>
              </a:rPr>
              <a:t>=</a:t>
            </a:r>
            <a:r>
              <a:rPr lang="it-IT" sz="1800" b="0" i="0" u="none" strike="noStrike" baseline="0" dirty="0">
                <a:latin typeface="NimbusRomNo9L-Regu"/>
              </a:rPr>
              <a:t>(erg</a:t>
            </a:r>
            <a:r>
              <a:rPr lang="it-IT" sz="1800" b="0" i="0" u="none" strike="noStrike" baseline="0" dirty="0">
                <a:latin typeface="rtxmi"/>
              </a:rPr>
              <a:t>=</a:t>
            </a:r>
            <a:r>
              <a:rPr lang="it-IT" sz="1800" b="0" i="0" u="none" strike="noStrike" baseline="0" dirty="0">
                <a:latin typeface="NimbusRomNo9L-Regu"/>
              </a:rPr>
              <a:t>n)</a:t>
            </a:r>
            <a:r>
              <a:rPr lang="it-IT" sz="1800" b="0" i="0" u="none" strike="noStrike" baseline="0" dirty="0">
                <a:latin typeface="rtxmi"/>
              </a:rPr>
              <a:t>=</a:t>
            </a:r>
            <a:r>
              <a:rPr lang="it-IT" sz="1800" b="0" i="0" u="none" strike="noStrike" baseline="0" dirty="0">
                <a:latin typeface="NimbusRomNo9L-Regu"/>
              </a:rPr>
              <a:t>cm3</a:t>
            </a:r>
            <a:r>
              <a:rPr lang="it-IT" sz="1800" b="0" i="0" u="none" strike="noStrike" baseline="0" dirty="0">
                <a:latin typeface="rtxmi"/>
              </a:rPr>
              <a:t>=</a:t>
            </a:r>
            <a:r>
              <a:rPr lang="it-IT" sz="1800" b="0" i="0" u="none" strike="noStrike" baseline="0" dirty="0">
                <a:latin typeface="NimbusRomNo9L-Regu"/>
              </a:rPr>
              <a:t>s,</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37</a:t>
            </a:fld>
            <a:endParaRPr lang="it-IT"/>
          </a:p>
        </p:txBody>
      </p:sp>
    </p:spTree>
    <p:extLst>
      <p:ext uri="{BB962C8B-B14F-4D97-AF65-F5344CB8AC3E}">
        <p14:creationId xmlns:p14="http://schemas.microsoft.com/office/powerpoint/2010/main" val="1869860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Collegamento con i </a:t>
            </a:r>
            <a:r>
              <a:rPr lang="it-IT" dirty="0" err="1"/>
              <a:t>Superbubbles</a:t>
            </a:r>
            <a:endParaRPr lang="it-IT" dirty="0"/>
          </a:p>
          <a:p>
            <a:r>
              <a:rPr lang="it-IT" dirty="0"/>
              <a:t>Sito per Immagine </a:t>
            </a:r>
            <a:r>
              <a:rPr lang="it-IT" dirty="0" err="1"/>
              <a:t>APEX+Planck</a:t>
            </a:r>
            <a:r>
              <a:rPr lang="it-IT" dirty="0"/>
              <a:t> </a:t>
            </a:r>
            <a:r>
              <a:rPr lang="it-IT" dirty="0">
                <a:sym typeface="Wingdings" panose="05000000000000000000" pitchFamily="2" charset="2"/>
              </a:rPr>
              <a:t></a:t>
            </a:r>
            <a:r>
              <a:rPr lang="it-IT" dirty="0"/>
              <a:t> https://www.mpifr-bonn.mpg.de/pressreleases/2016/3#</a:t>
            </a:r>
          </a:p>
          <a:p>
            <a:endParaRPr lang="it-IT" dirty="0"/>
          </a:p>
          <a:p>
            <a:r>
              <a:rPr lang="en-US" b="0" i="1" dirty="0">
                <a:solidFill>
                  <a:srgbClr val="000000"/>
                </a:solidFill>
                <a:effectLst/>
                <a:latin typeface="Roboto" panose="02000000000000000000" pitchFamily="2" charset="0"/>
              </a:rPr>
              <a:t>Three areas of the Galactic plane as seen by the APEX LABOCA camera merged with large-scale images from the Planck satellite. Above: 6 x 3 degree field centered on the Galactic </a:t>
            </a:r>
            <a:r>
              <a:rPr lang="en-US" b="0" i="1" dirty="0" err="1">
                <a:solidFill>
                  <a:srgbClr val="000000"/>
                </a:solidFill>
                <a:effectLst/>
                <a:latin typeface="Roboto" panose="02000000000000000000" pitchFamily="2" charset="0"/>
              </a:rPr>
              <a:t>centre</a:t>
            </a:r>
            <a:r>
              <a:rPr lang="en-US" b="0" i="1" dirty="0">
                <a:solidFill>
                  <a:srgbClr val="000000"/>
                </a:solidFill>
                <a:effectLst/>
                <a:latin typeface="Roboto" panose="02000000000000000000" pitchFamily="2" charset="0"/>
              </a:rPr>
              <a:t> (constellation: Sagittarius). </a:t>
            </a:r>
            <a:endParaRPr lang="it-IT" b="0" i="1" dirty="0">
              <a:solidFill>
                <a:srgbClr val="000000"/>
              </a:solidFill>
              <a:effectLst/>
              <a:latin typeface="Roboto" panose="02000000000000000000" pitchFamily="2" charset="0"/>
            </a:endParaRPr>
          </a:p>
          <a:p>
            <a:endParaRPr lang="it-IT" b="0" i="1" dirty="0">
              <a:solidFill>
                <a:srgbClr val="000000"/>
              </a:solidFill>
              <a:effectLst/>
              <a:latin typeface="Roboto" panose="02000000000000000000" pitchFamily="2" charset="0"/>
            </a:endParaRPr>
          </a:p>
          <a:p>
            <a:r>
              <a:rPr lang="it-IT" b="0" i="0" dirty="0">
                <a:solidFill>
                  <a:srgbClr val="000000"/>
                </a:solidFill>
                <a:effectLst/>
                <a:latin typeface="Roboto" panose="02000000000000000000" pitchFamily="2" charset="0"/>
              </a:rPr>
              <a:t>APEX, the Atacama </a:t>
            </a:r>
            <a:r>
              <a:rPr lang="it-IT" b="0" i="0" dirty="0" err="1">
                <a:solidFill>
                  <a:srgbClr val="000000"/>
                </a:solidFill>
                <a:effectLst/>
                <a:latin typeface="Roboto" panose="02000000000000000000" pitchFamily="2" charset="0"/>
              </a:rPr>
              <a:t>Pathfinder</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EXperiment</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telescope</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is</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located</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at</a:t>
            </a:r>
            <a:r>
              <a:rPr lang="it-IT" b="0" i="0" dirty="0">
                <a:solidFill>
                  <a:srgbClr val="000000"/>
                </a:solidFill>
                <a:effectLst/>
                <a:latin typeface="Roboto" panose="02000000000000000000" pitchFamily="2" charset="0"/>
              </a:rPr>
              <a:t> 5100 </a:t>
            </a:r>
            <a:r>
              <a:rPr lang="it-IT" b="0" i="0" dirty="0" err="1">
                <a:solidFill>
                  <a:srgbClr val="000000"/>
                </a:solidFill>
                <a:effectLst/>
                <a:latin typeface="Roboto" panose="02000000000000000000" pitchFamily="2" charset="0"/>
              </a:rPr>
              <a:t>metres</a:t>
            </a:r>
            <a:r>
              <a:rPr lang="it-IT" b="0" i="0" dirty="0">
                <a:solidFill>
                  <a:srgbClr val="000000"/>
                </a:solidFill>
                <a:effectLst/>
                <a:latin typeface="Roboto" panose="02000000000000000000" pitchFamily="2" charset="0"/>
              </a:rPr>
              <a:t> </a:t>
            </a:r>
            <a:r>
              <a:rPr lang="it-IT" b="0" i="0" dirty="0" err="1">
                <a:solidFill>
                  <a:srgbClr val="000000"/>
                </a:solidFill>
                <a:effectLst/>
                <a:latin typeface="Roboto" panose="02000000000000000000" pitchFamily="2" charset="0"/>
              </a:rPr>
              <a:t>altitude</a:t>
            </a:r>
            <a:r>
              <a:rPr lang="it-IT" b="0" i="0" dirty="0">
                <a:solidFill>
                  <a:srgbClr val="000000"/>
                </a:solidFill>
                <a:effectLst/>
                <a:latin typeface="Roboto" panose="02000000000000000000" pitchFamily="2" charset="0"/>
              </a:rPr>
              <a:t> on the </a:t>
            </a:r>
            <a:r>
              <a:rPr lang="it-IT" b="0" i="0" dirty="0" err="1">
                <a:solidFill>
                  <a:srgbClr val="000000"/>
                </a:solidFill>
                <a:effectLst/>
                <a:latin typeface="Roboto" panose="02000000000000000000" pitchFamily="2" charset="0"/>
              </a:rPr>
              <a:t>Chajnantor</a:t>
            </a:r>
            <a:r>
              <a:rPr lang="it-IT" b="0" i="0" dirty="0">
                <a:solidFill>
                  <a:srgbClr val="000000"/>
                </a:solidFill>
                <a:effectLst/>
                <a:latin typeface="Roboto" panose="02000000000000000000" pitchFamily="2" charset="0"/>
              </a:rPr>
              <a:t> Plateau in </a:t>
            </a:r>
            <a:r>
              <a:rPr lang="it-IT" b="0" i="0" dirty="0" err="1">
                <a:solidFill>
                  <a:srgbClr val="000000"/>
                </a:solidFill>
                <a:effectLst/>
                <a:latin typeface="Roboto" panose="02000000000000000000" pitchFamily="2" charset="0"/>
              </a:rPr>
              <a:t>Chile’s</a:t>
            </a:r>
            <a:r>
              <a:rPr lang="it-IT" b="0" i="0" dirty="0">
                <a:solidFill>
                  <a:srgbClr val="000000"/>
                </a:solidFill>
                <a:effectLst/>
                <a:latin typeface="Roboto" panose="02000000000000000000" pitchFamily="2" charset="0"/>
              </a:rPr>
              <a:t> Atacama </a:t>
            </a:r>
            <a:r>
              <a:rPr lang="it-IT" b="0" i="0" dirty="0" err="1">
                <a:solidFill>
                  <a:srgbClr val="000000"/>
                </a:solidFill>
                <a:effectLst/>
                <a:latin typeface="Roboto" panose="02000000000000000000" pitchFamily="2" charset="0"/>
              </a:rPr>
              <a:t>region</a:t>
            </a:r>
            <a:r>
              <a:rPr lang="it-IT" b="0" i="0" dirty="0">
                <a:solidFill>
                  <a:srgbClr val="000000"/>
                </a:solidFill>
                <a:effectLst/>
                <a:latin typeface="Roboto" panose="02000000000000000000" pitchFamily="2" charset="0"/>
              </a:rPr>
              <a:t>.</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38</a:t>
            </a:fld>
            <a:endParaRPr lang="it-IT"/>
          </a:p>
        </p:txBody>
      </p:sp>
    </p:spTree>
    <p:extLst>
      <p:ext uri="{BB962C8B-B14F-4D97-AF65-F5344CB8AC3E}">
        <p14:creationId xmlns:p14="http://schemas.microsoft.com/office/powerpoint/2010/main" val="7499426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…ci ricolleghiamo alla questione sezione d'urto e Klein </a:t>
            </a:r>
            <a:r>
              <a:rPr lang="it-IT" dirty="0" err="1"/>
              <a:t>Nishina</a:t>
            </a:r>
            <a:endParaRPr lang="it-IT" dirty="0"/>
          </a:p>
          <a:p>
            <a:endParaRPr lang="it-IT" dirty="0"/>
          </a:p>
          <a:p>
            <a:r>
              <a:rPr lang="it-IT" dirty="0"/>
              <a:t>Spencer, Mitchell &amp; </a:t>
            </a:r>
            <a:r>
              <a:rPr lang="it-IT" dirty="0" err="1"/>
              <a:t>Reville</a:t>
            </a:r>
            <a:r>
              <a:rPr lang="it-IT" dirty="0"/>
              <a:t> fo </a:t>
            </a:r>
            <a:r>
              <a:rPr lang="it-IT" dirty="0" err="1"/>
              <a:t>Crab</a:t>
            </a:r>
            <a:r>
              <a:rPr lang="it-IT" dirty="0"/>
              <a:t> </a:t>
            </a:r>
            <a:r>
              <a:rPr lang="it-IT" dirty="0" err="1"/>
              <a:t>reacceleration</a:t>
            </a:r>
            <a:r>
              <a:rPr lang="it-IT" dirty="0"/>
              <a:t> (ICRC23)</a:t>
            </a:r>
          </a:p>
        </p:txBody>
      </p:sp>
      <p:sp>
        <p:nvSpPr>
          <p:cNvPr id="4" name="Segnaposto numero diapositiva 3"/>
          <p:cNvSpPr>
            <a:spLocks noGrp="1"/>
          </p:cNvSpPr>
          <p:nvPr>
            <p:ph type="sldNum" sz="quarter" idx="5"/>
          </p:nvPr>
        </p:nvSpPr>
        <p:spPr/>
        <p:txBody>
          <a:bodyPr/>
          <a:lstStyle/>
          <a:p>
            <a:fld id="{7F675621-DEA7-4559-997B-0406DB89C3CF}" type="slidenum">
              <a:rPr lang="it-IT" smtClean="0"/>
              <a:t>40</a:t>
            </a:fld>
            <a:endParaRPr lang="it-IT"/>
          </a:p>
        </p:txBody>
      </p:sp>
    </p:spTree>
    <p:extLst>
      <p:ext uri="{BB962C8B-B14F-4D97-AF65-F5344CB8AC3E}">
        <p14:creationId xmlns:p14="http://schemas.microsoft.com/office/powerpoint/2010/main" val="2664028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DA non molto, </a:t>
            </a:r>
            <a:r>
              <a:rPr lang="en-US" dirty="0" err="1"/>
              <a:t>nel</a:t>
            </a:r>
            <a:r>
              <a:rPr lang="en-US" dirty="0"/>
              <a:t> mondo del </a:t>
            </a:r>
            <a:r>
              <a:rPr lang="en-US" dirty="0" err="1"/>
              <a:t>TeV</a:t>
            </a:r>
            <a:r>
              <a:rPr lang="en-US" dirty="0"/>
              <a:t> </a:t>
            </a:r>
            <a:r>
              <a:rPr lang="en-US" dirty="0" err="1"/>
              <a:t>si</a:t>
            </a:r>
            <a:r>
              <a:rPr lang="en-US" dirty="0"/>
              <a:t> </a:t>
            </a:r>
            <a:r>
              <a:rPr lang="en-US" dirty="0" err="1"/>
              <a:t>sono</a:t>
            </a:r>
            <a:r>
              <a:rPr lang="en-US" dirty="0"/>
              <a:t> </a:t>
            </a:r>
            <a:r>
              <a:rPr lang="en-US" dirty="0" err="1"/>
              <a:t>inseriti</a:t>
            </a:r>
            <a:r>
              <a:rPr lang="en-US" dirty="0"/>
              <a:t> </a:t>
            </a:r>
            <a:r>
              <a:rPr lang="en-US" dirty="0" err="1"/>
              <a:t>i</a:t>
            </a:r>
            <a:r>
              <a:rPr lang="en-US" dirty="0"/>
              <a:t> </a:t>
            </a:r>
            <a:r>
              <a:rPr lang="en-US" dirty="0" err="1"/>
              <a:t>Microquasars</a:t>
            </a:r>
            <a:r>
              <a:rPr lang="en-US" dirty="0"/>
              <a:t>.</a:t>
            </a:r>
          </a:p>
          <a:p>
            <a:r>
              <a:rPr lang="en-US" dirty="0" err="1"/>
              <a:t>Microquasars</a:t>
            </a:r>
            <a:r>
              <a:rPr lang="en-US" dirty="0"/>
              <a:t> are binary stellar systems where the remnant of a star that has collapsed to form a dark and compact object (such as a neutron star or a black hole) is gravitationally linked to a star that still produces light, and around which it makes a closed orbital movement. In this cosmic dance of a dead star with a living one, the first sucks matter from the second, producing radiation and very high energetic particles (Fig. 1). These binary star systems in our galaxy are known under the name of “</a:t>
            </a:r>
            <a:r>
              <a:rPr lang="en-US" dirty="0" err="1"/>
              <a:t>microquasars</a:t>
            </a:r>
            <a:r>
              <a:rPr lang="en-US" dirty="0"/>
              <a:t>” because they are miniature versions of the quasars (‘quasi-stellar-</a:t>
            </a:r>
            <a:r>
              <a:rPr lang="en-US" dirty="0" err="1"/>
              <a:t>radiosource</a:t>
            </a:r>
            <a:r>
              <a:rPr lang="en-US" dirty="0"/>
              <a:t>’), that are the nuclei of distant galaxies harboring a super massive black hole, and are able to produce in a region as compact as the solar system, the luminosity of </a:t>
            </a:r>
          </a:p>
          <a:p>
            <a:r>
              <a:rPr lang="en-US" dirty="0"/>
              <a:t>100 galaxies like the Milky Way. Nowadays the study of </a:t>
            </a:r>
            <a:r>
              <a:rPr lang="en-US" dirty="0" err="1"/>
              <a:t>microquasars</a:t>
            </a:r>
            <a:r>
              <a:rPr lang="en-US" dirty="0"/>
              <a:t> is one of the main scientific motivations of the space observatories that probe the X-ray and γ-ray Universe. </a:t>
            </a:r>
          </a:p>
          <a:p>
            <a:r>
              <a:rPr lang="en-US" dirty="0"/>
              <a:t>[Mirabel 2011]</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cap="none" dirty="0">
                <a:solidFill>
                  <a:schemeClr val="bg1"/>
                </a:solidFill>
                <a:latin typeface="Segoe Print" panose="02000600000000000000" pitchFamily="2" charset="0"/>
                <a:ea typeface="Calibri"/>
                <a:cs typeface="Calibri"/>
                <a:sym typeface="Calibri"/>
              </a:rPr>
              <a:t>SS 433 (broad MWL emission) is a key target to understand particle acceleration in XRB jets. The jet produces two bright </a:t>
            </a:r>
            <a:r>
              <a:rPr lang="en-US" b="0" i="0" u="none" strike="noStrike" cap="none" dirty="0" err="1">
                <a:solidFill>
                  <a:schemeClr val="bg1"/>
                </a:solidFill>
                <a:latin typeface="Segoe Print" panose="02000600000000000000" pitchFamily="2" charset="0"/>
                <a:ea typeface="Calibri"/>
                <a:cs typeface="Calibri"/>
                <a:sym typeface="Calibri"/>
              </a:rPr>
              <a:t>TeV</a:t>
            </a:r>
            <a:r>
              <a:rPr lang="en-US" b="0" i="0" u="none" strike="noStrike" cap="none" dirty="0">
                <a:solidFill>
                  <a:schemeClr val="bg1"/>
                </a:solidFill>
                <a:latin typeface="Segoe Print" panose="02000600000000000000" pitchFamily="2" charset="0"/>
                <a:ea typeface="Calibri"/>
                <a:cs typeface="Calibri"/>
                <a:sym typeface="Calibri"/>
              </a:rPr>
              <a:t> spots (e1 and w1). HESS </a:t>
            </a:r>
            <a:r>
              <a:rPr lang="en-US" b="0" i="0" u="none" strike="noStrike" cap="none" dirty="0" err="1">
                <a:solidFill>
                  <a:schemeClr val="bg1"/>
                </a:solidFill>
                <a:latin typeface="Segoe Print" panose="02000600000000000000" pitchFamily="2" charset="0"/>
                <a:ea typeface="Calibri"/>
                <a:cs typeface="Calibri"/>
                <a:sym typeface="Calibri"/>
              </a:rPr>
              <a:t>conferma</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quanto</a:t>
            </a:r>
            <a:r>
              <a:rPr lang="en-US" b="0" i="0" u="none" strike="noStrike" cap="none" dirty="0">
                <a:solidFill>
                  <a:schemeClr val="bg1"/>
                </a:solidFill>
                <a:latin typeface="Segoe Print" panose="02000600000000000000" pitchFamily="2" charset="0"/>
                <a:ea typeface="Calibri"/>
                <a:cs typeface="Calibri"/>
                <a:sym typeface="Calibri"/>
              </a:rPr>
              <a:t> visto da HAWC ed è il primo IACT ad </a:t>
            </a:r>
            <a:r>
              <a:rPr lang="en-US" b="0" i="0" u="none" strike="noStrike" cap="none" dirty="0" err="1">
                <a:solidFill>
                  <a:schemeClr val="bg1"/>
                </a:solidFill>
                <a:latin typeface="Segoe Print" panose="02000600000000000000" pitchFamily="2" charset="0"/>
                <a:ea typeface="Calibri"/>
                <a:cs typeface="Calibri"/>
                <a:sym typeface="Calibri"/>
              </a:rPr>
              <a:t>avere</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questi</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risultati</a:t>
            </a:r>
            <a:r>
              <a:rPr lang="en-US" b="0" i="0" u="none" strike="noStrike" cap="none" dirty="0">
                <a:solidFill>
                  <a:schemeClr val="bg1"/>
                </a:solidFill>
                <a:latin typeface="Segoe Print" panose="02000600000000000000" pitchFamily="2" charset="0"/>
                <a:ea typeface="Calibri"/>
                <a:cs typeface="Calibri"/>
                <a:sym typeface="Calibri"/>
              </a:rPr>
              <a:t>. Il </a:t>
            </a:r>
            <a:r>
              <a:rPr lang="en-US" b="0" i="0" u="none" strike="noStrike" cap="none" dirty="0" err="1">
                <a:solidFill>
                  <a:schemeClr val="bg1"/>
                </a:solidFill>
                <a:latin typeface="Segoe Print" panose="02000600000000000000" pitchFamily="2" charset="0"/>
                <a:ea typeface="Calibri"/>
                <a:cs typeface="Calibri"/>
                <a:sym typeface="Calibri"/>
              </a:rPr>
              <a:t>TeV</a:t>
            </a:r>
            <a:r>
              <a:rPr lang="en-US" b="0" i="0" u="none" strike="noStrike" cap="none" dirty="0">
                <a:solidFill>
                  <a:schemeClr val="bg1"/>
                </a:solidFill>
                <a:latin typeface="Segoe Print" panose="02000600000000000000" pitchFamily="2" charset="0"/>
                <a:ea typeface="Calibri"/>
                <a:cs typeface="Calibri"/>
                <a:sym typeface="Calibri"/>
              </a:rPr>
              <a:t> è in </a:t>
            </a:r>
            <a:r>
              <a:rPr lang="en-US" b="0" i="0" u="none" strike="noStrike" cap="none" dirty="0" err="1">
                <a:solidFill>
                  <a:schemeClr val="bg1"/>
                </a:solidFill>
                <a:latin typeface="Segoe Print" panose="02000600000000000000" pitchFamily="2" charset="0"/>
                <a:ea typeface="Calibri"/>
                <a:cs typeface="Calibri"/>
                <a:sym typeface="Calibri"/>
              </a:rPr>
              <a:t>coincidenza</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dell'X</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mentre</a:t>
            </a:r>
            <a:r>
              <a:rPr lang="en-US" b="0" i="0" u="none" strike="noStrike" cap="none" dirty="0">
                <a:solidFill>
                  <a:schemeClr val="bg1"/>
                </a:solidFill>
                <a:latin typeface="Segoe Print" panose="02000600000000000000" pitchFamily="2" charset="0"/>
                <a:ea typeface="Calibri"/>
                <a:cs typeface="Calibri"/>
                <a:sym typeface="Calibri"/>
              </a:rPr>
              <a:t> al GeV, come </a:t>
            </a:r>
            <a:r>
              <a:rPr lang="en-US" b="0" i="0" u="none" strike="noStrike" cap="none" dirty="0" err="1">
                <a:solidFill>
                  <a:schemeClr val="bg1"/>
                </a:solidFill>
                <a:latin typeface="Segoe Print" panose="02000600000000000000" pitchFamily="2" charset="0"/>
                <a:ea typeface="Calibri"/>
                <a:cs typeface="Calibri"/>
                <a:sym typeface="Calibri"/>
              </a:rPr>
              <a:t>evidenzia</a:t>
            </a:r>
            <a:r>
              <a:rPr lang="en-US" b="0" i="0" u="none" strike="noStrike" cap="none" dirty="0">
                <a:solidFill>
                  <a:schemeClr val="bg1"/>
                </a:solidFill>
                <a:latin typeface="Segoe Print" panose="02000600000000000000" pitchFamily="2" charset="0"/>
                <a:ea typeface="Calibri"/>
                <a:cs typeface="Calibri"/>
                <a:sym typeface="Calibri"/>
              </a:rPr>
              <a:t> Fermi, la </a:t>
            </a:r>
            <a:r>
              <a:rPr lang="en-US" b="0" i="0" u="none" strike="noStrike" cap="none" dirty="0" err="1">
                <a:solidFill>
                  <a:schemeClr val="bg1"/>
                </a:solidFill>
                <a:latin typeface="Segoe Print" panose="02000600000000000000" pitchFamily="2" charset="0"/>
                <a:ea typeface="Calibri"/>
                <a:cs typeface="Calibri"/>
                <a:sym typeface="Calibri"/>
              </a:rPr>
              <a:t>situazione</a:t>
            </a:r>
            <a:r>
              <a:rPr lang="en-US" b="0" i="0" u="none" strike="noStrike" cap="none" dirty="0">
                <a:solidFill>
                  <a:schemeClr val="bg1"/>
                </a:solidFill>
                <a:latin typeface="Segoe Print" panose="02000600000000000000" pitchFamily="2" charset="0"/>
                <a:ea typeface="Calibri"/>
                <a:cs typeface="Calibri"/>
                <a:sym typeface="Calibri"/>
              </a:rPr>
              <a:t> è </a:t>
            </a:r>
            <a:r>
              <a:rPr lang="en-US" b="0" i="0" u="none" strike="noStrike" cap="none" dirty="0" err="1">
                <a:solidFill>
                  <a:schemeClr val="bg1"/>
                </a:solidFill>
                <a:latin typeface="Segoe Print" panose="02000600000000000000" pitchFamily="2" charset="0"/>
                <a:ea typeface="Calibri"/>
                <a:cs typeface="Calibri"/>
                <a:sym typeface="Calibri"/>
              </a:rPr>
              <a:t>più</a:t>
            </a:r>
            <a:r>
              <a:rPr lang="en-US" b="0" i="0" u="none" strike="noStrike" cap="none" dirty="0">
                <a:solidFill>
                  <a:schemeClr val="bg1"/>
                </a:solidFill>
                <a:latin typeface="Segoe Print" panose="02000600000000000000" pitchFamily="2" charset="0"/>
                <a:ea typeface="Calibri"/>
                <a:cs typeface="Calibri"/>
                <a:sym typeface="Calibri"/>
              </a:rPr>
              <a:t> </a:t>
            </a:r>
            <a:r>
              <a:rPr lang="en-US" b="0" i="0" u="none" strike="noStrike" cap="none" dirty="0" err="1">
                <a:solidFill>
                  <a:schemeClr val="bg1"/>
                </a:solidFill>
                <a:latin typeface="Segoe Print" panose="02000600000000000000" pitchFamily="2" charset="0"/>
                <a:ea typeface="Calibri"/>
                <a:cs typeface="Calibri"/>
                <a:sym typeface="Calibri"/>
              </a:rPr>
              <a:t>complessa</a:t>
            </a:r>
            <a:r>
              <a:rPr lang="en-US" b="0" i="0" u="none" strike="noStrike" cap="none" dirty="0">
                <a:solidFill>
                  <a:schemeClr val="bg1"/>
                </a:solidFill>
                <a:latin typeface="Segoe Print" panose="02000600000000000000" pitchFamily="2" charset="0"/>
                <a:ea typeface="Calibri"/>
                <a:cs typeface="Calibri"/>
                <a:sym typeface="Calibri"/>
              </a:rPr>
              <a:t>.</a:t>
            </a:r>
          </a:p>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41</a:t>
            </a:fld>
            <a:endParaRPr lang="it-IT"/>
          </a:p>
        </p:txBody>
      </p:sp>
    </p:spTree>
    <p:extLst>
      <p:ext uri="{BB962C8B-B14F-4D97-AF65-F5344CB8AC3E}">
        <p14:creationId xmlns:p14="http://schemas.microsoft.com/office/powerpoint/2010/main" val="26577699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Non sono sorgenti di accelerazione ma…</a:t>
            </a:r>
          </a:p>
        </p:txBody>
      </p:sp>
      <p:sp>
        <p:nvSpPr>
          <p:cNvPr id="4" name="Segnaposto numero diapositiva 3"/>
          <p:cNvSpPr>
            <a:spLocks noGrp="1"/>
          </p:cNvSpPr>
          <p:nvPr>
            <p:ph type="sldNum" sz="quarter" idx="5"/>
          </p:nvPr>
        </p:nvSpPr>
        <p:spPr/>
        <p:txBody>
          <a:bodyPr/>
          <a:lstStyle/>
          <a:p>
            <a:fld id="{26AAC529-583D-41D9-8F63-BB390834393D}" type="slidenum">
              <a:rPr lang="it-IT" smtClean="0"/>
              <a:t>42</a:t>
            </a:fld>
            <a:endParaRPr lang="it-IT"/>
          </a:p>
        </p:txBody>
      </p:sp>
    </p:spTree>
    <p:extLst>
      <p:ext uri="{BB962C8B-B14F-4D97-AF65-F5344CB8AC3E}">
        <p14:creationId xmlns:p14="http://schemas.microsoft.com/office/powerpoint/2010/main" val="36702643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dirty="0" err="1"/>
              <a:t>Complex</a:t>
            </a:r>
            <a:r>
              <a:rPr lang="it-IT" dirty="0"/>
              <a:t> </a:t>
            </a:r>
            <a:r>
              <a:rPr lang="it-IT" dirty="0" err="1"/>
              <a:t>enviroinment</a:t>
            </a:r>
            <a:r>
              <a:rPr lang="it-IT" dirty="0"/>
              <a:t> traducibile come "un gran casino"</a:t>
            </a:r>
          </a:p>
          <a:p>
            <a:pPr algn="l"/>
            <a:r>
              <a:rPr lang="it-IT" dirty="0"/>
              <a:t>Two of the sources with the </a:t>
            </a:r>
            <a:r>
              <a:rPr lang="it-IT" dirty="0" err="1"/>
              <a:t>highest</a:t>
            </a:r>
            <a:r>
              <a:rPr lang="it-IT" dirty="0"/>
              <a:t> </a:t>
            </a:r>
            <a:r>
              <a:rPr lang="it-IT" dirty="0" err="1"/>
              <a:t>significance</a:t>
            </a:r>
            <a:endParaRPr lang="it-IT" dirty="0"/>
          </a:p>
          <a:p>
            <a:pPr algn="l"/>
            <a:r>
              <a:rPr lang="it-IT" dirty="0"/>
              <a:t>J1825: HAWC risolve tre sorgenti, HESS 2 e ci sono sia PSR ma anche </a:t>
            </a:r>
            <a:r>
              <a:rPr lang="it-IT" dirty="0" err="1"/>
              <a:t>SNRs</a:t>
            </a:r>
            <a:endParaRPr lang="it-IT" dirty="0"/>
          </a:p>
          <a:p>
            <a:pPr algn="l"/>
            <a:r>
              <a:rPr lang="it-IT" dirty="0"/>
              <a:t>J1908: 2 PSR e una SNR nei dintorni (interagente con le </a:t>
            </a:r>
            <a:r>
              <a:rPr lang="it-IT" dirty="0" err="1"/>
              <a:t>MCs</a:t>
            </a:r>
            <a:r>
              <a:rPr lang="it-IT" dirty="0"/>
              <a:t>)</a:t>
            </a:r>
          </a:p>
          <a:p>
            <a:pPr algn="l"/>
            <a:endParaRPr lang="it-IT" dirty="0"/>
          </a:p>
          <a:p>
            <a:pPr algn="l"/>
            <a:r>
              <a:rPr lang="en-US" sz="1800" b="0" i="0" u="none" strike="noStrike" baseline="0" dirty="0" err="1">
                <a:solidFill>
                  <a:srgbClr val="000000"/>
                </a:solidFill>
                <a:latin typeface="URWPalladioL-Roma"/>
              </a:rPr>
              <a:t>PWNe</a:t>
            </a:r>
            <a:r>
              <a:rPr lang="en-US" sz="1800" b="0" i="0" u="none" strike="noStrike" baseline="0" dirty="0">
                <a:solidFill>
                  <a:srgbClr val="000000"/>
                </a:solidFill>
                <a:latin typeface="URWPalladioL-Roma"/>
              </a:rPr>
              <a:t> should be the</a:t>
            </a:r>
          </a:p>
          <a:p>
            <a:pPr algn="l"/>
            <a:r>
              <a:rPr lang="en-US" sz="1800" b="0" i="0" u="none" strike="noStrike" baseline="0" dirty="0">
                <a:solidFill>
                  <a:srgbClr val="000000"/>
                </a:solidFill>
                <a:latin typeface="URWPalladioL-Roma"/>
              </a:rPr>
              <a:t> most numerous between the different kinds of Galactic sources [</a:t>
            </a:r>
            <a:r>
              <a:rPr lang="en-US" sz="1800" b="0" i="0" u="none" strike="noStrike" baseline="0" dirty="0">
                <a:solidFill>
                  <a:srgbClr val="0875B8"/>
                </a:solidFill>
                <a:latin typeface="URWPalladioL-Roma"/>
              </a:rPr>
              <a:t>48</a:t>
            </a:r>
            <a:r>
              <a:rPr lang="en-US" sz="1800" b="0" i="0" u="none" strike="noStrike" baseline="0" dirty="0">
                <a:solidFill>
                  <a:srgbClr val="000000"/>
                </a:solidFill>
                <a:latin typeface="URWPalladioL-Roma"/>
              </a:rPr>
              <a:t>] and their </a:t>
            </a:r>
            <a:r>
              <a:rPr lang="en-US" sz="1800" b="0" i="1" u="none" strike="noStrike" baseline="0" dirty="0">
                <a:solidFill>
                  <a:srgbClr val="000000"/>
                </a:solidFill>
                <a:latin typeface="PazoMath-Italic"/>
              </a:rPr>
              <a:t>γ</a:t>
            </a:r>
            <a:r>
              <a:rPr lang="en-US" sz="1800" b="0" i="0" u="none" strike="noStrike" baseline="0" dirty="0">
                <a:solidFill>
                  <a:srgbClr val="000000"/>
                </a:solidFill>
                <a:latin typeface="URWPalladioL-Roma"/>
              </a:rPr>
              <a:t>-ray emission is estimated to last a very long time (</a:t>
            </a:r>
            <a:r>
              <a:rPr lang="en-US" sz="1800" b="0" i="0" u="none" strike="noStrike" baseline="0" dirty="0">
                <a:solidFill>
                  <a:srgbClr val="000000"/>
                </a:solidFill>
                <a:latin typeface="CMSY10"/>
              </a:rPr>
              <a:t>∼ </a:t>
            </a:r>
            <a:r>
              <a:rPr lang="en-US" sz="1800" b="0" i="0" u="none" strike="noStrike" baseline="0" dirty="0">
                <a:solidFill>
                  <a:srgbClr val="000000"/>
                </a:solidFill>
                <a:latin typeface="URWPalladioL-Roma"/>
              </a:rPr>
              <a:t>100 </a:t>
            </a:r>
            <a:r>
              <a:rPr lang="en-US" sz="1800" b="0" i="0" u="none" strike="noStrike" baseline="0" dirty="0" err="1">
                <a:solidFill>
                  <a:srgbClr val="000000"/>
                </a:solidFill>
                <a:latin typeface="URWPalladioL-Roma"/>
              </a:rPr>
              <a:t>kyrs</a:t>
            </a:r>
            <a:r>
              <a:rPr lang="en-US" sz="1800" b="0" i="0" u="none" strike="noStrike" baseline="0" dirty="0">
                <a:solidFill>
                  <a:srgbClr val="000000"/>
                </a:solidFill>
                <a:latin typeface="URWPalladioL-Roma"/>
              </a:rPr>
              <a:t>) </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43</a:t>
            </a:fld>
            <a:endParaRPr lang="it-IT"/>
          </a:p>
        </p:txBody>
      </p:sp>
    </p:spTree>
    <p:extLst>
      <p:ext uri="{BB962C8B-B14F-4D97-AF65-F5344CB8AC3E}">
        <p14:creationId xmlns:p14="http://schemas.microsoft.com/office/powerpoint/2010/main" val="1465205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675621-DEA7-4559-997B-0406DB89C3CF}" type="slidenum">
              <a:rPr kumimoji="0" lang="it-I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it-I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7579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en-US" sz="1800" b="1" i="1" u="none" strike="noStrike" baseline="0" dirty="0">
                <a:latin typeface="LiberationSans-BoldItalic"/>
              </a:rPr>
              <a:t>Dopo LHAASO </a:t>
            </a:r>
            <a:r>
              <a:rPr lang="en-US" sz="1800" b="1" i="1" u="none" strike="noStrike" baseline="0" dirty="0" err="1">
                <a:latin typeface="LiberationSans-BoldItalic"/>
              </a:rPr>
              <a:t>sono</a:t>
            </a:r>
            <a:r>
              <a:rPr lang="en-US" sz="1800" b="1" i="1" u="none" strike="noStrike" baseline="0" dirty="0">
                <a:latin typeface="LiberationSans-BoldItalic"/>
              </a:rPr>
              <a:t> </a:t>
            </a:r>
            <a:r>
              <a:rPr lang="en-US" sz="1800" b="1" i="1" u="none" strike="noStrike" baseline="0" dirty="0" err="1">
                <a:latin typeface="LiberationSans-BoldItalic"/>
              </a:rPr>
              <a:t>stati</a:t>
            </a:r>
            <a:r>
              <a:rPr lang="en-US" sz="1800" b="1" i="1" u="none" strike="noStrike" baseline="0" dirty="0">
                <a:latin typeface="LiberationSans-BoldItalic"/>
              </a:rPr>
              <a:t> </a:t>
            </a:r>
            <a:r>
              <a:rPr lang="en-US" sz="1800" b="1" i="1" u="none" strike="noStrike" baseline="0" dirty="0" err="1">
                <a:latin typeface="LiberationSans-BoldItalic"/>
              </a:rPr>
              <a:t>fatti</a:t>
            </a:r>
            <a:r>
              <a:rPr lang="en-US" sz="1800" b="1" i="1" u="none" strike="noStrike" baseline="0" dirty="0">
                <a:latin typeface="LiberationSans-BoldItalic"/>
              </a:rPr>
              <a:t> </a:t>
            </a:r>
            <a:r>
              <a:rPr lang="en-US" sz="1800" b="1" i="1" u="none" strike="noStrike" baseline="0" dirty="0" err="1">
                <a:latin typeface="LiberationSans-BoldItalic"/>
              </a:rPr>
              <a:t>degli</a:t>
            </a:r>
            <a:r>
              <a:rPr lang="en-US" sz="1800" b="1" i="1" u="none" strike="noStrike" baseline="0" dirty="0">
                <a:latin typeface="LiberationSans-BoldItalic"/>
              </a:rPr>
              <a:t> </a:t>
            </a:r>
            <a:r>
              <a:rPr lang="en-US" sz="1800" b="1" i="1" u="none" strike="noStrike" baseline="0" dirty="0" err="1">
                <a:latin typeface="LiberationSans-BoldItalic"/>
              </a:rPr>
              <a:t>studi</a:t>
            </a:r>
            <a:r>
              <a:rPr lang="en-US" sz="1800" b="1" i="1" u="none" strike="noStrike" baseline="0" dirty="0">
                <a:latin typeface="LiberationSans-BoldItalic"/>
              </a:rPr>
              <a:t> </a:t>
            </a:r>
            <a:r>
              <a:rPr lang="en-US" sz="1800" b="1" i="1" u="none" strike="noStrike" baseline="0" dirty="0" err="1">
                <a:latin typeface="LiberationSans-BoldItalic"/>
              </a:rPr>
              <a:t>più</a:t>
            </a:r>
            <a:r>
              <a:rPr lang="en-US" sz="1800" b="1" i="1" u="none" strike="noStrike" baseline="0" dirty="0">
                <a:latin typeface="LiberationSans-BoldItalic"/>
              </a:rPr>
              <a:t> </a:t>
            </a:r>
            <a:r>
              <a:rPr lang="en-US" sz="1800" b="1" i="1" u="none" strike="noStrike" baseline="0" dirty="0" err="1">
                <a:latin typeface="LiberationSans-BoldItalic"/>
              </a:rPr>
              <a:t>approfonditi</a:t>
            </a:r>
            <a:r>
              <a:rPr lang="en-US" sz="1800" b="1" i="1" u="none" strike="noStrike" baseline="0" dirty="0">
                <a:latin typeface="LiberationSans-BoldItalic"/>
              </a:rPr>
              <a:t> </a:t>
            </a:r>
            <a:r>
              <a:rPr lang="en-US" sz="1800" b="1" i="1" u="none" strike="noStrike" baseline="0" dirty="0" err="1">
                <a:latin typeface="LiberationSans-BoldItalic"/>
              </a:rPr>
              <a:t>che</a:t>
            </a:r>
            <a:r>
              <a:rPr lang="en-US" sz="1800" b="1" i="1" u="none" strike="noStrike" baseline="0" dirty="0">
                <a:latin typeface="LiberationSans-BoldItalic"/>
              </a:rPr>
              <a:t> </a:t>
            </a:r>
            <a:r>
              <a:rPr lang="en-US" sz="1800" b="1" i="1" u="none" strike="noStrike" baseline="0" dirty="0" err="1">
                <a:latin typeface="LiberationSans-BoldItalic"/>
              </a:rPr>
              <a:t>hanno</a:t>
            </a:r>
            <a:r>
              <a:rPr lang="en-US" sz="1800" b="1" i="1" u="none" strike="noStrike" baseline="0" dirty="0">
                <a:latin typeface="LiberationSans-BoldItalic"/>
              </a:rPr>
              <a:t> </a:t>
            </a:r>
            <a:r>
              <a:rPr lang="en-US" sz="1800" b="1" i="1" u="none" strike="noStrike" baseline="0" dirty="0" err="1">
                <a:latin typeface="LiberationSans-BoldItalic"/>
              </a:rPr>
              <a:t>capito</a:t>
            </a:r>
            <a:r>
              <a:rPr lang="en-US" sz="1800" b="1" i="1" u="none" strike="noStrike" baseline="0" dirty="0">
                <a:latin typeface="LiberationSans-BoldItalic"/>
              </a:rPr>
              <a:t> </a:t>
            </a:r>
            <a:r>
              <a:rPr lang="en-US" sz="1800" b="1" i="1" u="none" strike="noStrike" baseline="0" dirty="0" err="1">
                <a:latin typeface="LiberationSans-BoldItalic"/>
              </a:rPr>
              <a:t>meglio</a:t>
            </a:r>
            <a:r>
              <a:rPr lang="en-US" sz="1800" b="1" i="1" u="none" strike="noStrike" baseline="0" dirty="0">
                <a:latin typeface="LiberationSans-BoldItalic"/>
              </a:rPr>
              <a:t> </a:t>
            </a:r>
            <a:r>
              <a:rPr lang="en-US" sz="1800" b="1" i="1" u="none" strike="noStrike" baseline="0" dirty="0" err="1">
                <a:latin typeface="LiberationSans-BoldItalic"/>
              </a:rPr>
              <a:t>cosa</a:t>
            </a:r>
            <a:r>
              <a:rPr lang="en-US" sz="1800" b="1" i="1" u="none" strike="noStrike" baseline="0" dirty="0">
                <a:latin typeface="LiberationSans-BoldItalic"/>
              </a:rPr>
              <a:t> </a:t>
            </a:r>
            <a:r>
              <a:rPr lang="en-US" sz="1800" b="1" i="1" u="none" strike="noStrike" baseline="0" dirty="0" err="1">
                <a:latin typeface="LiberationSans-BoldItalic"/>
              </a:rPr>
              <a:t>sia</a:t>
            </a:r>
            <a:r>
              <a:rPr lang="en-US" sz="1800" b="1" i="1" u="none" strike="noStrike" baseline="0" dirty="0">
                <a:latin typeface="LiberationSans-BoldItalic"/>
              </a:rPr>
              <a:t> </a:t>
            </a:r>
            <a:r>
              <a:rPr lang="en-US" sz="1800" b="1" i="1" u="none" strike="noStrike" baseline="0" dirty="0" err="1">
                <a:latin typeface="LiberationSans-BoldItalic"/>
              </a:rPr>
              <a:t>necessario</a:t>
            </a:r>
            <a:r>
              <a:rPr lang="en-US" sz="1800" b="1" i="1" u="none" strike="noStrike" baseline="0" dirty="0">
                <a:latin typeface="LiberationSans-BoldItalic"/>
              </a:rPr>
              <a:t>.</a:t>
            </a:r>
          </a:p>
          <a:p>
            <a:pPr algn="l"/>
            <a:r>
              <a:rPr lang="en-US" sz="1800" b="0" i="0" u="none" strike="noStrike" baseline="0" dirty="0">
                <a:solidFill>
                  <a:srgbClr val="000000"/>
                </a:solidFill>
                <a:latin typeface="URWPalladioL-Roma"/>
              </a:rPr>
              <a:t>The power injected by a single stellar wind is between 10-50% of the power generated </a:t>
            </a:r>
            <a:r>
              <a:rPr lang="en-US" sz="1800" b="0" i="0" u="none" strike="noStrike" baseline="0" dirty="0">
                <a:solidFill>
                  <a:srgbClr val="000000"/>
                </a:solidFill>
                <a:latin typeface="SFSS0500"/>
              </a:rPr>
              <a:t>305</a:t>
            </a:r>
          </a:p>
          <a:p>
            <a:pPr algn="l"/>
            <a:r>
              <a:rPr lang="en-US" sz="1800" b="0" i="0" u="none" strike="noStrike" baseline="0" dirty="0">
                <a:solidFill>
                  <a:srgbClr val="000000"/>
                </a:solidFill>
                <a:latin typeface="URWPalladioL-Roma"/>
              </a:rPr>
              <a:t>by a SNR shock [</a:t>
            </a:r>
            <a:r>
              <a:rPr lang="en-US" sz="1800" b="0" i="0" u="none" strike="noStrike" baseline="0" dirty="0">
                <a:solidFill>
                  <a:srgbClr val="0875B8"/>
                </a:solidFill>
                <a:latin typeface="URWPalladioL-Roma"/>
              </a:rPr>
              <a:t>67</a:t>
            </a:r>
            <a:r>
              <a:rPr lang="en-US" sz="1800" b="0" i="0" u="none" strike="noStrike" baseline="0" dirty="0">
                <a:solidFill>
                  <a:srgbClr val="000000"/>
                </a:solidFill>
                <a:latin typeface="URWPalladioL-Roma"/>
              </a:rPr>
              <a:t>] with an average energy per massive star of about 1048 erg</a:t>
            </a:r>
            <a:endParaRPr lang="en-US" sz="1800" b="1" i="1" u="none" strike="noStrike" baseline="0" dirty="0">
              <a:latin typeface="LiberationSans-BoldItalic"/>
            </a:endParaRPr>
          </a:p>
          <a:p>
            <a:pPr algn="l"/>
            <a:endParaRPr lang="en-US" sz="1800" b="1" i="1" u="none" strike="noStrike" baseline="0" dirty="0">
              <a:latin typeface="LiberationSans-BoldItalic"/>
            </a:endParaRPr>
          </a:p>
          <a:p>
            <a:pPr algn="l"/>
            <a:r>
              <a:rPr lang="en-US" sz="1800" b="1" i="1" u="none" strike="noStrike" baseline="0" dirty="0" err="1">
                <a:latin typeface="LiberationSans-BoldItalic"/>
              </a:rPr>
              <a:t>Vieu</a:t>
            </a:r>
            <a:r>
              <a:rPr lang="en-US" sz="1800" b="1" i="1" u="none" strike="noStrike" baseline="0" dirty="0">
                <a:latin typeface="LiberationSans-BoldItalic"/>
              </a:rPr>
              <a:t> 2024 </a:t>
            </a:r>
            <a:r>
              <a:rPr lang="en-US" sz="1800" b="1" i="1" u="none" strike="noStrike" baseline="0" dirty="0">
                <a:latin typeface="LiberationSans-BoldItalic"/>
                <a:sym typeface="Wingdings" panose="05000000000000000000" pitchFamily="2" charset="2"/>
              </a:rPr>
              <a:t> </a:t>
            </a:r>
            <a:r>
              <a:rPr lang="en-US" sz="1800" b="1" i="1" u="none" strike="noStrike" baseline="0" dirty="0" err="1">
                <a:latin typeface="LiberationSans-BoldItalic"/>
                <a:sym typeface="Wingdings" panose="05000000000000000000" pitchFamily="2" charset="2"/>
              </a:rPr>
              <a:t>Effetto</a:t>
            </a:r>
            <a:r>
              <a:rPr lang="en-US" sz="1800" b="1" i="1" u="none" strike="noStrike" baseline="0" dirty="0">
                <a:latin typeface="LiberationSans-BoldItalic"/>
                <a:sym typeface="Wingdings" panose="05000000000000000000" pitchFamily="2" charset="2"/>
              </a:rPr>
              <a:t> </a:t>
            </a:r>
            <a:r>
              <a:rPr lang="en-US" sz="1800" b="1" i="1" u="none" strike="noStrike" baseline="0" dirty="0" err="1">
                <a:latin typeface="LiberationSans-BoldItalic"/>
                <a:sym typeface="Wingdings" panose="05000000000000000000" pitchFamily="2" charset="2"/>
              </a:rPr>
              <a:t>collettivo</a:t>
            </a:r>
            <a:r>
              <a:rPr lang="en-US" sz="1800" b="1" i="1" u="none" strike="noStrike" baseline="0" dirty="0">
                <a:latin typeface="LiberationSans-BoldItalic"/>
                <a:sym typeface="Wingdings" panose="05000000000000000000" pitchFamily="2" charset="2"/>
              </a:rPr>
              <a:t> </a:t>
            </a:r>
            <a:r>
              <a:rPr lang="en-US" sz="1800" b="1" i="1" u="none" strike="noStrike" baseline="0" dirty="0" err="1">
                <a:latin typeface="LiberationSans-BoldItalic"/>
                <a:sym typeface="Wingdings" panose="05000000000000000000" pitchFamily="2" charset="2"/>
              </a:rPr>
              <a:t>sembra</a:t>
            </a:r>
            <a:r>
              <a:rPr lang="en-US" sz="1800" b="1" i="1" u="none" strike="noStrike" baseline="0" dirty="0">
                <a:latin typeface="LiberationSans-BoldItalic"/>
                <a:sym typeface="Wingdings" panose="05000000000000000000" pitchFamily="2" charset="2"/>
              </a:rPr>
              <a:t> non </a:t>
            </a:r>
            <a:r>
              <a:rPr lang="en-US" sz="1800" b="1" i="1" u="none" strike="noStrike" baseline="0" dirty="0" err="1">
                <a:latin typeface="LiberationSans-BoldItalic"/>
                <a:sym typeface="Wingdings" panose="05000000000000000000" pitchFamily="2" charset="2"/>
              </a:rPr>
              <a:t>essere</a:t>
            </a:r>
            <a:r>
              <a:rPr lang="en-US" sz="1800" b="1" i="1" u="none" strike="noStrike" baseline="0" dirty="0">
                <a:latin typeface="LiberationSans-BoldItalic"/>
                <a:sym typeface="Wingdings" panose="05000000000000000000" pitchFamily="2" charset="2"/>
              </a:rPr>
              <a:t> </a:t>
            </a:r>
            <a:r>
              <a:rPr lang="en-US" sz="1800" b="1" i="1" u="none" strike="noStrike" baseline="0" dirty="0" err="1">
                <a:latin typeface="LiberationSans-BoldItalic"/>
                <a:sym typeface="Wingdings" panose="05000000000000000000" pitchFamily="2" charset="2"/>
              </a:rPr>
              <a:t>importante</a:t>
            </a:r>
            <a:r>
              <a:rPr lang="en-US" sz="1800" b="1" i="1" u="none" strike="noStrike" baseline="0" dirty="0">
                <a:latin typeface="LiberationSans-BoldItalic"/>
                <a:sym typeface="Wingdings" panose="05000000000000000000" pitchFamily="2" charset="2"/>
              </a:rPr>
              <a:t>: </a:t>
            </a:r>
            <a:r>
              <a:rPr lang="en-US" sz="1800" b="0" i="1" u="none" strike="noStrike" baseline="0" dirty="0">
                <a:latin typeface="LiberationSans-BoldItalic"/>
                <a:sym typeface="Wingdings" panose="05000000000000000000" pitchFamily="2" charset="2"/>
              </a:rPr>
              <a:t>We consider scenarios for non-thermal particle acceleration and re-acceleration in the central cores of compact massive star clusters, aided by insights from high resolution hydrodynamic </a:t>
            </a:r>
            <a:r>
              <a:rPr lang="en-US" sz="1800" b="0" i="1" u="none" strike="noStrike" baseline="0" dirty="0" err="1">
                <a:latin typeface="LiberationSans-BoldItalic"/>
                <a:sym typeface="Wingdings" panose="05000000000000000000" pitchFamily="2" charset="2"/>
              </a:rPr>
              <a:t>simulations.We</a:t>
            </a:r>
            <a:r>
              <a:rPr lang="en-US" sz="1800" b="0" i="1" u="none" strike="noStrike" baseline="0" dirty="0">
                <a:latin typeface="LiberationSans-BoldItalic"/>
                <a:sym typeface="Wingdings" panose="05000000000000000000" pitchFamily="2" charset="2"/>
              </a:rPr>
              <a:t> show that </a:t>
            </a:r>
            <a:r>
              <a:rPr lang="en-US" sz="1800" b="0" i="1" u="none" strike="noStrike" baseline="0" dirty="0" err="1">
                <a:latin typeface="LiberationSans-BoldItalic"/>
                <a:sym typeface="Wingdings" panose="05000000000000000000" pitchFamily="2" charset="2"/>
              </a:rPr>
              <a:t>i</a:t>
            </a:r>
            <a:r>
              <a:rPr lang="en-US" sz="1800" b="0" i="1" u="none" strike="noStrike" baseline="0" dirty="0">
                <a:latin typeface="LiberationSans-BoldItalic"/>
                <a:sym typeface="Wingdings" panose="05000000000000000000" pitchFamily="2" charset="2"/>
              </a:rPr>
              <a:t>) particles are unlikely to interact with many shocks during their lifetimes in the core; ii) colliding flows do not produce hard spectra; iii) turbulent re-acceleration in the core is suppressed. Inefficient re-acceleration mechanisms are not expected to produce hard components nor to increase the maximum energy within the cores of massive star clusters. Models in which the observed ultra-high energy gamma rays originate in the core of massive stellar clusters are thus </a:t>
            </a:r>
            <a:r>
              <a:rPr lang="en-US" sz="1800" b="0" i="1" u="none" strike="noStrike" baseline="0" dirty="0" err="1">
                <a:latin typeface="LiberationSans-BoldItalic"/>
                <a:sym typeface="Wingdings" panose="05000000000000000000" pitchFamily="2" charset="2"/>
              </a:rPr>
              <a:t>disfavoured</a:t>
            </a:r>
            <a:r>
              <a:rPr lang="en-US" sz="1800" b="0" i="1" u="none" strike="noStrike" baseline="0" dirty="0">
                <a:latin typeface="LiberationSans-BoldItalic"/>
                <a:sym typeface="Wingdings" panose="05000000000000000000" pitchFamily="2" charset="2"/>
              </a:rPr>
              <a:t>.</a:t>
            </a:r>
          </a:p>
          <a:p>
            <a:pPr algn="l"/>
            <a:endParaRPr lang="en-US" sz="1800" b="1" i="1" u="none" strike="noStrike" baseline="0" dirty="0">
              <a:latin typeface="LiberationSans-BoldItalic"/>
              <a:sym typeface="Wingdings" panose="05000000000000000000" pitchFamily="2" charset="2"/>
            </a:endParaRPr>
          </a:p>
          <a:p>
            <a:pPr algn="l"/>
            <a:endParaRPr lang="en-US" sz="1800" b="1" i="1" u="none" strike="noStrike" baseline="0" dirty="0">
              <a:latin typeface="LiberationSans-BoldItalic"/>
            </a:endParaRPr>
          </a:p>
          <a:p>
            <a:pPr algn="l"/>
            <a:r>
              <a:rPr lang="en-US" sz="1800" b="1" i="1" u="none" strike="noStrike" baseline="0" dirty="0">
                <a:latin typeface="LiberationSans-BoldItalic"/>
              </a:rPr>
              <a:t>Dalla </a:t>
            </a:r>
            <a:r>
              <a:rPr lang="en-US" sz="1800" b="1" i="1" u="none" strike="noStrike" baseline="0" dirty="0" err="1">
                <a:latin typeface="LiberationSans-BoldItalic"/>
              </a:rPr>
              <a:t>presentazione</a:t>
            </a:r>
            <a:r>
              <a:rPr lang="en-US" sz="1800" b="1" i="1" u="none" strike="noStrike" baseline="0" dirty="0">
                <a:latin typeface="LiberationSans-BoldItalic"/>
              </a:rPr>
              <a:t> di </a:t>
            </a:r>
            <a:r>
              <a:rPr lang="en-US" sz="1800" b="1" i="1" u="none" strike="noStrike" baseline="0" dirty="0" err="1">
                <a:latin typeface="LiberationSans-BoldItalic"/>
              </a:rPr>
              <a:t>Vieu</a:t>
            </a:r>
            <a:r>
              <a:rPr lang="en-US" sz="1800" b="1" i="1" u="none" strike="noStrike" baseline="0" dirty="0">
                <a:latin typeface="LiberationSans-BoldItalic"/>
              </a:rPr>
              <a:t>:</a:t>
            </a:r>
          </a:p>
          <a:p>
            <a:pPr algn="l"/>
            <a:endParaRPr lang="en-US" sz="1800" b="0" i="0" u="none" strike="noStrike" baseline="0" dirty="0">
              <a:latin typeface="Carlito"/>
            </a:endParaRPr>
          </a:p>
          <a:p>
            <a:pPr algn="l"/>
            <a:r>
              <a:rPr lang="en-US" sz="1800" b="0" i="0" u="none" strike="noStrike" baseline="0" dirty="0">
                <a:latin typeface="Carlito"/>
              </a:rPr>
              <a:t>Massive star cluster = a bounded group of stars which contains SN </a:t>
            </a:r>
            <a:r>
              <a:rPr lang="it-IT" sz="1800" b="0" i="0" u="none" strike="noStrike" baseline="0" dirty="0" err="1">
                <a:latin typeface="Carlito"/>
              </a:rPr>
              <a:t>progenitors</a:t>
            </a:r>
            <a:r>
              <a:rPr lang="it-IT" sz="1800" b="0" i="0" u="none" strike="noStrike" baseline="0" dirty="0">
                <a:latin typeface="Carlito"/>
              </a:rPr>
              <a:t> (ZAMS &gt;~ 8 </a:t>
            </a:r>
            <a:r>
              <a:rPr lang="it-IT" sz="1800" b="0" i="0" u="none" strike="noStrike" baseline="0" dirty="0" err="1">
                <a:latin typeface="Carlito"/>
              </a:rPr>
              <a:t>Msol</a:t>
            </a:r>
            <a:r>
              <a:rPr lang="it-IT" sz="1800" b="0" i="0" u="none" strike="noStrike" baseline="0" dirty="0">
                <a:latin typeface="Carlito"/>
              </a:rPr>
              <a:t>).</a:t>
            </a:r>
          </a:p>
          <a:p>
            <a:pPr algn="l"/>
            <a:r>
              <a:rPr lang="it-IT" sz="1800" b="0" i="0" u="none" strike="noStrike" baseline="0" dirty="0">
                <a:latin typeface="Carlito"/>
              </a:rPr>
              <a:t>I </a:t>
            </a:r>
            <a:r>
              <a:rPr lang="it-IT" sz="1800" b="0" i="0" u="none" strike="noStrike" baseline="0" dirty="0" err="1">
                <a:latin typeface="Carlito"/>
              </a:rPr>
              <a:t>superbubble</a:t>
            </a:r>
            <a:r>
              <a:rPr lang="it-IT" sz="1800" b="0" i="0" u="none" strike="noStrike" baseline="0" dirty="0">
                <a:latin typeface="Carlito"/>
              </a:rPr>
              <a:t> sono i contenitori degli </a:t>
            </a:r>
            <a:r>
              <a:rPr lang="it-IT" sz="1800" b="0" i="0" u="none" strike="noStrike" baseline="0" dirty="0" err="1">
                <a:latin typeface="Carlito"/>
              </a:rPr>
              <a:t>YMSCs</a:t>
            </a:r>
            <a:endParaRPr lang="en-US" sz="1800" b="0" i="0" u="none" strike="noStrike" baseline="0" dirty="0">
              <a:latin typeface="Carlito"/>
            </a:endParaRPr>
          </a:p>
          <a:p>
            <a:pPr algn="l"/>
            <a:endParaRPr lang="en-US" sz="1800" b="1" i="1" u="none" strike="noStrike" baseline="0" dirty="0">
              <a:latin typeface="LiberationSans-BoldItalic"/>
            </a:endParaRPr>
          </a:p>
          <a:p>
            <a:pPr algn="l"/>
            <a:r>
              <a:rPr lang="en-US" sz="1800" b="1" i="1" u="none" strike="noStrike" baseline="0" dirty="0">
                <a:latin typeface="LiberationSans-BoldItalic"/>
              </a:rPr>
              <a:t>Can massive star clusters produce </a:t>
            </a:r>
            <a:r>
              <a:rPr lang="en-US" sz="1800" b="1" i="1" u="none" strike="noStrike" baseline="0" dirty="0" err="1">
                <a:latin typeface="LiberationSans-BoldItalic"/>
              </a:rPr>
              <a:t>PeV</a:t>
            </a:r>
            <a:r>
              <a:rPr lang="en-US" sz="1800" b="1" i="1" u="none" strike="noStrike" baseline="0" dirty="0">
                <a:latin typeface="LiberationSans-BoldItalic"/>
              </a:rPr>
              <a:t> photons?</a:t>
            </a:r>
          </a:p>
          <a:p>
            <a:pPr algn="l"/>
            <a:r>
              <a:rPr lang="en-US" sz="1800" b="0" i="0" u="none" strike="noStrike" baseline="0" dirty="0">
                <a:latin typeface="LiberationSans"/>
              </a:rPr>
              <a:t>Fast SN exploding within young compact massive star clusters </a:t>
            </a:r>
            <a:r>
              <a:rPr lang="en-US" sz="1800" b="1" i="0" u="none" strike="noStrike" baseline="0" dirty="0">
                <a:latin typeface="LiberationSans-Bold"/>
              </a:rPr>
              <a:t>can account for the UHE GCR up to 100 </a:t>
            </a:r>
            <a:r>
              <a:rPr lang="en-US" sz="1800" b="1" i="0" u="none" strike="noStrike" baseline="0" dirty="0" err="1">
                <a:latin typeface="LiberationSans-Bold"/>
              </a:rPr>
              <a:t>PeV</a:t>
            </a:r>
            <a:r>
              <a:rPr lang="en-US" sz="1800" b="1" i="0" u="none" strike="noStrike" baseline="0" dirty="0">
                <a:latin typeface="LiberationSans-Bold"/>
              </a:rPr>
              <a:t>.</a:t>
            </a:r>
          </a:p>
          <a:p>
            <a:pPr algn="l"/>
            <a:r>
              <a:rPr lang="en-US" sz="1800" b="0" i="0" u="none" strike="noStrike" baseline="0" dirty="0">
                <a:latin typeface="LiberationSans"/>
              </a:rPr>
              <a:t>Very few of these events are required (~ 1/10 000 </a:t>
            </a:r>
            <a:r>
              <a:rPr lang="en-US" sz="1800" b="0" i="0" u="none" strike="noStrike" baseline="0" dirty="0" err="1">
                <a:latin typeface="LiberationSans"/>
              </a:rPr>
              <a:t>yr</a:t>
            </a:r>
            <a:r>
              <a:rPr lang="en-US" sz="1800" b="0" i="0" u="none" strike="noStrike" baseline="0" dirty="0">
                <a:latin typeface="LiberationSans"/>
              </a:rPr>
              <a:t>) and UHE particles escape within 1kyr =&gt; </a:t>
            </a:r>
            <a:r>
              <a:rPr lang="en-US" sz="1800" b="1" i="0" u="none" strike="noStrike" baseline="0" dirty="0">
                <a:latin typeface="LiberationSans-Bold"/>
              </a:rPr>
              <a:t>O(1), or possibly O(0) gamma-ray counterpart</a:t>
            </a:r>
            <a:r>
              <a:rPr lang="en-US" sz="1800" b="0" i="0" u="none" strike="noStrike" baseline="0" dirty="0">
                <a:latin typeface="LiberationSans"/>
              </a:rPr>
              <a:t>!</a:t>
            </a:r>
          </a:p>
          <a:p>
            <a:pPr algn="l"/>
            <a:r>
              <a:rPr lang="en-US" sz="1800" b="1" i="1" u="none" strike="noStrike" baseline="0" dirty="0">
                <a:latin typeface="LiberationSans-BoldItalic"/>
              </a:rPr>
              <a:t>&gt; Can massive star clusters produce ɣ-rays up to 100 </a:t>
            </a:r>
            <a:r>
              <a:rPr lang="en-US" sz="1800" b="1" i="1" u="none" strike="noStrike" baseline="0" dirty="0" err="1">
                <a:latin typeface="LiberationSans-BoldItalic"/>
              </a:rPr>
              <a:t>TeV</a:t>
            </a:r>
            <a:r>
              <a:rPr lang="en-US" sz="1800" b="1" i="1" u="none" strike="noStrike" baseline="0" dirty="0">
                <a:latin typeface="LiberationSans-BoldItalic"/>
              </a:rPr>
              <a:t>?</a:t>
            </a:r>
          </a:p>
          <a:p>
            <a:pPr algn="l"/>
            <a:r>
              <a:rPr lang="en-US" sz="1800" b="0" i="0" u="none" strike="noStrike" baseline="0" dirty="0">
                <a:latin typeface="LiberationSans"/>
              </a:rPr>
              <a:t>Young compact clusters can accelerate particles at the WTS up to 1 </a:t>
            </a:r>
            <a:r>
              <a:rPr lang="en-US" sz="1800" b="0" i="0" u="none" strike="noStrike" baseline="0" dirty="0" err="1">
                <a:latin typeface="LiberationSans"/>
              </a:rPr>
              <a:t>PeV</a:t>
            </a:r>
            <a:r>
              <a:rPr lang="en-US" sz="1800" b="0" i="0" u="none" strike="noStrike" baseline="0" dirty="0">
                <a:latin typeface="LiberationSans"/>
              </a:rPr>
              <a:t> and produce detectable photons up to 100s </a:t>
            </a:r>
            <a:r>
              <a:rPr lang="en-US" sz="1800" b="0" i="0" u="none" strike="noStrike" baseline="0" dirty="0" err="1">
                <a:latin typeface="LiberationSans"/>
              </a:rPr>
              <a:t>TeV.</a:t>
            </a:r>
            <a:r>
              <a:rPr lang="en-US" sz="1800" b="0" i="0" u="none" strike="noStrike" baseline="0" dirty="0" err="1">
                <a:latin typeface="Carlito"/>
              </a:rPr>
              <a:t>nded</a:t>
            </a:r>
            <a:r>
              <a:rPr lang="en-US" sz="1800" b="0" i="0" u="none" strike="noStrike" baseline="0" dirty="0">
                <a:latin typeface="Carlito"/>
              </a:rPr>
              <a:t> group of stars which contains SN </a:t>
            </a:r>
            <a:r>
              <a:rPr lang="it-IT" sz="1800" b="0" i="0" u="none" strike="noStrike" baseline="0" dirty="0" err="1">
                <a:latin typeface="Carlito"/>
              </a:rPr>
              <a:t>progenitors</a:t>
            </a:r>
            <a:r>
              <a:rPr lang="it-IT" sz="1800" b="0" i="0" u="none" strike="noStrike" baseline="0" dirty="0">
                <a:latin typeface="Carlito"/>
              </a:rPr>
              <a:t> (ZAMS &gt;~ 8 </a:t>
            </a:r>
            <a:r>
              <a:rPr lang="it-IT" sz="1800" b="0" i="0" u="none" strike="noStrike" baseline="0" dirty="0" err="1">
                <a:latin typeface="Carlito"/>
              </a:rPr>
              <a:t>Msol</a:t>
            </a:r>
            <a:r>
              <a:rPr lang="it-IT" sz="1800" b="0" i="0" u="none" strike="noStrike" baseline="0" dirty="0">
                <a:latin typeface="Carlito"/>
              </a:rPr>
              <a:t>).</a:t>
            </a:r>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45</a:t>
            </a:fld>
            <a:endParaRPr lang="it-IT"/>
          </a:p>
        </p:txBody>
      </p:sp>
    </p:spTree>
    <p:extLst>
      <p:ext uri="{BB962C8B-B14F-4D97-AF65-F5344CB8AC3E}">
        <p14:creationId xmlns:p14="http://schemas.microsoft.com/office/powerpoint/2010/main" val="15805518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b="1" dirty="0"/>
              <a:t>🔭 Data policy degli attuali IACT (MAGIC, VERITAS, H.E.S.S.)</a:t>
            </a:r>
          </a:p>
          <a:p>
            <a:r>
              <a:rPr lang="it-IT" dirty="0"/>
              <a:t>In </a:t>
            </a:r>
            <a:r>
              <a:rPr lang="it-IT" b="1" dirty="0"/>
              <a:t>sintesi</a:t>
            </a:r>
            <a:r>
              <a:rPr lang="it-IT" dirty="0"/>
              <a:t>:</a:t>
            </a:r>
            <a:br>
              <a:rPr lang="it-IT" dirty="0"/>
            </a:br>
            <a:r>
              <a:rPr lang="it-IT" dirty="0"/>
              <a:t>👉 </a:t>
            </a:r>
            <a:r>
              <a:rPr lang="it-IT" b="1" dirty="0"/>
              <a:t>non sono open </a:t>
            </a:r>
            <a:r>
              <a:rPr lang="it-IT" b="1" dirty="0" err="1"/>
              <a:t>observatories</a:t>
            </a:r>
            <a:r>
              <a:rPr lang="it-IT" dirty="0"/>
              <a:t>; operano come </a:t>
            </a:r>
            <a:r>
              <a:rPr lang="it-IT" b="1" dirty="0"/>
              <a:t>esperimenti di collaborazione</a:t>
            </a:r>
            <a:r>
              <a:rPr lang="it-IT" dirty="0"/>
              <a:t>, con dati </a:t>
            </a:r>
            <a:r>
              <a:rPr lang="it-IT" b="1" dirty="0"/>
              <a:t>proprietari</a:t>
            </a:r>
            <a:r>
              <a:rPr lang="it-IT" dirty="0"/>
              <a:t>.</a:t>
            </a:r>
          </a:p>
          <a:p>
            <a:br>
              <a:rPr lang="it-IT" dirty="0"/>
            </a:br>
            <a:endParaRPr lang="it-IT" dirty="0"/>
          </a:p>
          <a:p>
            <a:r>
              <a:rPr lang="it-IT" b="1" dirty="0"/>
              <a:t>MAGIC</a:t>
            </a:r>
          </a:p>
          <a:p>
            <a:r>
              <a:rPr lang="it-IT" b="1" dirty="0"/>
              <a:t>Policy</a:t>
            </a:r>
            <a:endParaRPr lang="it-IT" dirty="0"/>
          </a:p>
          <a:p>
            <a:r>
              <a:rPr lang="it-IT" dirty="0"/>
              <a:t>Dati </a:t>
            </a:r>
            <a:r>
              <a:rPr lang="it-IT" b="1" dirty="0"/>
              <a:t>proprietari della collaborazione</a:t>
            </a:r>
            <a:endParaRPr lang="it-IT" dirty="0"/>
          </a:p>
          <a:p>
            <a:r>
              <a:rPr lang="it-IT" dirty="0"/>
              <a:t>Accesso riservato ai membri MAGIC</a:t>
            </a:r>
          </a:p>
          <a:p>
            <a:r>
              <a:rPr lang="it-IT" dirty="0"/>
              <a:t>Osservazioni PI-</a:t>
            </a:r>
            <a:r>
              <a:rPr lang="it-IT" dirty="0" err="1"/>
              <a:t>based</a:t>
            </a:r>
            <a:r>
              <a:rPr lang="it-IT" dirty="0"/>
              <a:t>, ma </a:t>
            </a:r>
            <a:r>
              <a:rPr lang="it-IT" b="1" dirty="0"/>
              <a:t>il PI deve essere interno</a:t>
            </a:r>
            <a:endParaRPr lang="it-IT" dirty="0"/>
          </a:p>
          <a:p>
            <a:r>
              <a:rPr lang="it-IT" dirty="0"/>
              <a:t>Nessun archivio pubblico di event-</a:t>
            </a:r>
            <a:r>
              <a:rPr lang="it-IT" dirty="0" err="1"/>
              <a:t>level</a:t>
            </a:r>
            <a:r>
              <a:rPr lang="it-IT" dirty="0"/>
              <a:t> data</a:t>
            </a:r>
          </a:p>
          <a:p>
            <a:r>
              <a:rPr lang="it-IT" b="1" dirty="0"/>
              <a:t>Cosa è pubblico</a:t>
            </a:r>
            <a:endParaRPr lang="it-IT" dirty="0"/>
          </a:p>
          <a:p>
            <a:r>
              <a:rPr lang="it-IT" dirty="0"/>
              <a:t>Risultati pubblicati (spettri, light curve, SED)</a:t>
            </a:r>
          </a:p>
          <a:p>
            <a:r>
              <a:rPr lang="it-IT" dirty="0"/>
              <a:t>Talvolta </a:t>
            </a:r>
            <a:r>
              <a:rPr lang="it-IT" b="1" dirty="0"/>
              <a:t>high-</a:t>
            </a:r>
            <a:r>
              <a:rPr lang="it-IT" b="1" dirty="0" err="1"/>
              <a:t>level</a:t>
            </a:r>
            <a:r>
              <a:rPr lang="it-IT" b="1" dirty="0"/>
              <a:t> data</a:t>
            </a:r>
            <a:r>
              <a:rPr lang="it-IT" dirty="0"/>
              <a:t> rilasciati per casi specifici (es. campagne MWL), ma </a:t>
            </a:r>
            <a:r>
              <a:rPr lang="it-IT" b="1" dirty="0"/>
              <a:t>non sistematicamente</a:t>
            </a:r>
            <a:endParaRPr lang="it-IT" dirty="0"/>
          </a:p>
          <a:p>
            <a:r>
              <a:rPr lang="it-IT" b="1" dirty="0"/>
              <a:t>Messaggio chiave</a:t>
            </a:r>
            <a:endParaRPr lang="it-IT" dirty="0"/>
          </a:p>
          <a:p>
            <a:r>
              <a:rPr lang="it-IT" dirty="0"/>
              <a:t>MAGIC follows a </a:t>
            </a:r>
            <a:r>
              <a:rPr lang="it-IT" b="1" dirty="0" err="1"/>
              <a:t>collaboration-based</a:t>
            </a:r>
            <a:r>
              <a:rPr lang="it-IT" b="1" dirty="0"/>
              <a:t> </a:t>
            </a:r>
            <a:r>
              <a:rPr lang="it-IT" b="1" dirty="0" err="1"/>
              <a:t>proprietary</a:t>
            </a:r>
            <a:r>
              <a:rPr lang="it-IT" b="1" dirty="0"/>
              <a:t> data policy</a:t>
            </a:r>
            <a:r>
              <a:rPr lang="it-IT" dirty="0"/>
              <a:t>, with no general public data release.</a:t>
            </a:r>
          </a:p>
          <a:p>
            <a:br>
              <a:rPr lang="it-IT" dirty="0"/>
            </a:br>
            <a:endParaRPr lang="it-IT" dirty="0"/>
          </a:p>
          <a:p>
            <a:r>
              <a:rPr lang="it-IT" b="1" dirty="0"/>
              <a:t>VERITAS</a:t>
            </a:r>
          </a:p>
          <a:p>
            <a:r>
              <a:rPr lang="it-IT" b="1" dirty="0"/>
              <a:t>Policy</a:t>
            </a:r>
            <a:endParaRPr lang="it-IT" dirty="0"/>
          </a:p>
          <a:p>
            <a:r>
              <a:rPr lang="it-IT" dirty="0"/>
              <a:t>Simile a MAGIC</a:t>
            </a:r>
          </a:p>
          <a:p>
            <a:r>
              <a:rPr lang="it-IT" dirty="0"/>
              <a:t>Dati </a:t>
            </a:r>
            <a:r>
              <a:rPr lang="it-IT" b="1" dirty="0"/>
              <a:t>completamente interni alla collaborazione</a:t>
            </a:r>
            <a:endParaRPr lang="it-IT" dirty="0"/>
          </a:p>
          <a:p>
            <a:r>
              <a:rPr lang="it-IT" dirty="0" err="1"/>
              <a:t>Proprietary</a:t>
            </a:r>
            <a:r>
              <a:rPr lang="it-IT" dirty="0"/>
              <a:t> </a:t>
            </a:r>
            <a:r>
              <a:rPr lang="it-IT" dirty="0" err="1"/>
              <a:t>period</a:t>
            </a:r>
            <a:r>
              <a:rPr lang="it-IT" dirty="0"/>
              <a:t> di fatto </a:t>
            </a:r>
            <a:r>
              <a:rPr lang="it-IT" b="1" dirty="0"/>
              <a:t>illimitato</a:t>
            </a:r>
            <a:r>
              <a:rPr lang="it-IT" dirty="0"/>
              <a:t> (finché non deciso internamente)</a:t>
            </a:r>
          </a:p>
          <a:p>
            <a:r>
              <a:rPr lang="it-IT" b="1" dirty="0"/>
              <a:t>Cosa è pubblico</a:t>
            </a:r>
            <a:endParaRPr lang="it-IT" dirty="0"/>
          </a:p>
          <a:p>
            <a:r>
              <a:rPr lang="it-IT" dirty="0"/>
              <a:t>Prodotti scientifici nelle pubblicazioni</a:t>
            </a:r>
          </a:p>
          <a:p>
            <a:r>
              <a:rPr lang="it-IT" dirty="0"/>
              <a:t>Nessun accesso pubblico a event list o </a:t>
            </a:r>
            <a:r>
              <a:rPr lang="it-IT" dirty="0" err="1"/>
              <a:t>IRFs</a:t>
            </a:r>
            <a:endParaRPr lang="it-IT" dirty="0"/>
          </a:p>
          <a:p>
            <a:r>
              <a:rPr lang="it-IT" b="1" dirty="0"/>
              <a:t>Messaggio chiave</a:t>
            </a:r>
            <a:endParaRPr lang="it-IT" dirty="0"/>
          </a:p>
          <a:p>
            <a:r>
              <a:rPr lang="it-IT" dirty="0"/>
              <a:t>VERITAS data are </a:t>
            </a:r>
            <a:r>
              <a:rPr lang="it-IT" dirty="0" err="1"/>
              <a:t>managed</a:t>
            </a:r>
            <a:r>
              <a:rPr lang="it-IT" dirty="0"/>
              <a:t> </a:t>
            </a:r>
            <a:r>
              <a:rPr lang="it-IT" dirty="0" err="1"/>
              <a:t>internally</a:t>
            </a:r>
            <a:r>
              <a:rPr lang="it-IT" dirty="0"/>
              <a:t> by the </a:t>
            </a:r>
            <a:r>
              <a:rPr lang="it-IT" dirty="0" err="1"/>
              <a:t>collaboration</a:t>
            </a:r>
            <a:r>
              <a:rPr lang="it-IT" dirty="0"/>
              <a:t>, with no </a:t>
            </a:r>
            <a:r>
              <a:rPr lang="it-IT" dirty="0" err="1"/>
              <a:t>formal</a:t>
            </a:r>
            <a:r>
              <a:rPr lang="it-IT" dirty="0"/>
              <a:t> open-data policy.</a:t>
            </a:r>
          </a:p>
          <a:p>
            <a:br>
              <a:rPr lang="it-IT" dirty="0"/>
            </a:br>
            <a:endParaRPr lang="it-IT" dirty="0"/>
          </a:p>
          <a:p>
            <a:r>
              <a:rPr lang="it-IT" b="1" dirty="0"/>
              <a:t>H.E.S.S.</a:t>
            </a:r>
          </a:p>
          <a:p>
            <a:r>
              <a:rPr lang="it-IT" b="1" dirty="0"/>
              <a:t>Policy</a:t>
            </a:r>
            <a:endParaRPr lang="it-IT" dirty="0"/>
          </a:p>
          <a:p>
            <a:r>
              <a:rPr lang="it-IT" dirty="0"/>
              <a:t>Storicamente </a:t>
            </a:r>
            <a:r>
              <a:rPr lang="it-IT" b="1" dirty="0" err="1"/>
              <a:t>collaboration-owned</a:t>
            </a:r>
            <a:r>
              <a:rPr lang="it-IT" b="1" dirty="0"/>
              <a:t> data</a:t>
            </a:r>
            <a:endParaRPr lang="it-IT" dirty="0"/>
          </a:p>
          <a:p>
            <a:r>
              <a:rPr lang="it-IT" dirty="0"/>
              <a:t>PI-</a:t>
            </a:r>
            <a:r>
              <a:rPr lang="it-IT" dirty="0" err="1"/>
              <a:t>based</a:t>
            </a:r>
            <a:r>
              <a:rPr lang="it-IT" dirty="0"/>
              <a:t> </a:t>
            </a:r>
            <a:r>
              <a:rPr lang="it-IT" dirty="0" err="1"/>
              <a:t>observations</a:t>
            </a:r>
            <a:r>
              <a:rPr lang="it-IT" dirty="0"/>
              <a:t>, ma PI interni</a:t>
            </a:r>
          </a:p>
          <a:p>
            <a:r>
              <a:rPr lang="it-IT" dirty="0"/>
              <a:t>Nessun archivio pubblico strutturato</a:t>
            </a:r>
          </a:p>
          <a:p>
            <a:r>
              <a:rPr lang="it-IT" b="1" dirty="0"/>
              <a:t>Eccezioni importanti</a:t>
            </a:r>
            <a:endParaRPr lang="it-IT" dirty="0"/>
          </a:p>
          <a:p>
            <a:r>
              <a:rPr lang="it-IT" b="1" dirty="0"/>
              <a:t>H.E.S.S. DL3 public data release</a:t>
            </a:r>
            <a:r>
              <a:rPr lang="it-IT" dirty="0"/>
              <a:t> (piccole selezioni per:</a:t>
            </a:r>
          </a:p>
          <a:p>
            <a:pPr lvl="1"/>
            <a:r>
              <a:rPr lang="it-IT" dirty="0"/>
              <a:t>test software</a:t>
            </a:r>
          </a:p>
          <a:p>
            <a:pPr lvl="1"/>
            <a:r>
              <a:rPr lang="it-IT" dirty="0" err="1"/>
              <a:t>outreach</a:t>
            </a:r>
            <a:endParaRPr lang="it-IT" dirty="0"/>
          </a:p>
          <a:p>
            <a:pPr lvl="1"/>
            <a:r>
              <a:rPr lang="it-IT" dirty="0"/>
              <a:t>preparazione CTA)</a:t>
            </a:r>
          </a:p>
          <a:p>
            <a:r>
              <a:rPr lang="it-IT" dirty="0"/>
              <a:t>Non rappresentativo del dataset completo</a:t>
            </a:r>
          </a:p>
          <a:p>
            <a:r>
              <a:rPr lang="it-IT" b="1" dirty="0"/>
              <a:t>Messaggio chiave</a:t>
            </a:r>
            <a:endParaRPr lang="it-IT" dirty="0"/>
          </a:p>
          <a:p>
            <a:r>
              <a:rPr lang="it-IT" dirty="0"/>
              <a:t>H.E.S.S. </a:t>
            </a:r>
            <a:r>
              <a:rPr lang="it-IT" dirty="0" err="1"/>
              <a:t>primarily</a:t>
            </a:r>
            <a:r>
              <a:rPr lang="it-IT" dirty="0"/>
              <a:t> follows a </a:t>
            </a:r>
            <a:r>
              <a:rPr lang="it-IT" dirty="0" err="1"/>
              <a:t>proprietary</a:t>
            </a:r>
            <a:r>
              <a:rPr lang="it-IT" dirty="0"/>
              <a:t> </a:t>
            </a:r>
            <a:r>
              <a:rPr lang="it-IT" dirty="0" err="1"/>
              <a:t>collaboration-based</a:t>
            </a:r>
            <a:r>
              <a:rPr lang="it-IT" dirty="0"/>
              <a:t> data policy, with limited public releases of high-</a:t>
            </a:r>
            <a:r>
              <a:rPr lang="it-IT" dirty="0" err="1"/>
              <a:t>level</a:t>
            </a:r>
            <a:r>
              <a:rPr lang="it-IT" dirty="0"/>
              <a:t> data.</a:t>
            </a:r>
          </a:p>
          <a:p>
            <a:br>
              <a:rPr lang="it-IT" dirty="0"/>
            </a:br>
            <a:endParaRPr lang="it-IT" dirty="0"/>
          </a:p>
          <a:p>
            <a:r>
              <a:rPr lang="it-IT" b="1" dirty="0"/>
              <a:t>🧠 Confronto sintetico (slide-ready)</a:t>
            </a:r>
          </a:p>
          <a:p>
            <a:r>
              <a:rPr lang="it-IT" dirty="0" err="1"/>
              <a:t>EsperimentoOpen</a:t>
            </a:r>
            <a:r>
              <a:rPr lang="it-IT" dirty="0"/>
              <a:t> </a:t>
            </a:r>
            <a:r>
              <a:rPr lang="it-IT" dirty="0" err="1"/>
              <a:t>dataProprietary</a:t>
            </a:r>
            <a:r>
              <a:rPr lang="it-IT" dirty="0"/>
              <a:t> </a:t>
            </a:r>
            <a:r>
              <a:rPr lang="it-IT" dirty="0" err="1"/>
              <a:t>periodNoteMAGIC</a:t>
            </a:r>
            <a:r>
              <a:rPr lang="it-IT" dirty="0"/>
              <a:t>❌ </a:t>
            </a:r>
            <a:r>
              <a:rPr lang="it-IT" dirty="0" err="1"/>
              <a:t>NoCollaborazioneDati</a:t>
            </a:r>
            <a:r>
              <a:rPr lang="it-IT" dirty="0"/>
              <a:t> accessibili solo ai </a:t>
            </a:r>
            <a:r>
              <a:rPr lang="it-IT" dirty="0" err="1"/>
              <a:t>membriVERITAS</a:t>
            </a:r>
            <a:r>
              <a:rPr lang="it-IT" dirty="0"/>
              <a:t>❌ </a:t>
            </a:r>
            <a:r>
              <a:rPr lang="it-IT" dirty="0" err="1"/>
              <a:t>NoCollaborazioneNessun</a:t>
            </a:r>
            <a:r>
              <a:rPr lang="it-IT" dirty="0"/>
              <a:t> archivio </a:t>
            </a:r>
            <a:r>
              <a:rPr lang="it-IT" dirty="0" err="1"/>
              <a:t>pubblicoH.E.S.S</a:t>
            </a:r>
            <a:r>
              <a:rPr lang="it-IT" dirty="0"/>
              <a:t>.❌ No (🟡 parziale)</a:t>
            </a:r>
            <a:r>
              <a:rPr lang="it-IT" dirty="0" err="1"/>
              <a:t>CollaborazionePiccoli</a:t>
            </a:r>
            <a:r>
              <a:rPr lang="it-IT" dirty="0"/>
              <a:t> dataset DL3 </a:t>
            </a:r>
            <a:r>
              <a:rPr lang="it-IT" dirty="0" err="1"/>
              <a:t>pubblici</a:t>
            </a:r>
            <a:r>
              <a:rPr lang="it-IT" b="1" dirty="0" err="1"/>
              <a:t>CTAO</a:t>
            </a:r>
            <a:r>
              <a:rPr lang="it-IT" dirty="0"/>
              <a:t>✅ </a:t>
            </a:r>
            <a:r>
              <a:rPr lang="it-IT" dirty="0" err="1"/>
              <a:t>SìLimitatoOpen</a:t>
            </a:r>
            <a:r>
              <a:rPr lang="it-IT" dirty="0"/>
              <a:t> </a:t>
            </a:r>
            <a:r>
              <a:rPr lang="it-IT" dirty="0" err="1"/>
              <a:t>observatory</a:t>
            </a:r>
            <a:r>
              <a:rPr lang="it-IT" dirty="0"/>
              <a:t>, FAIR</a:t>
            </a:r>
          </a:p>
          <a:p>
            <a:br>
              <a:rPr lang="it-IT" dirty="0"/>
            </a:br>
            <a:r>
              <a:rPr lang="it-IT" b="1" dirty="0"/>
              <a:t>🎯 Frase perfetta da dire a voce (molto efficace)</a:t>
            </a:r>
          </a:p>
          <a:p>
            <a:r>
              <a:rPr lang="it-IT" dirty="0" err="1"/>
              <a:t>Current</a:t>
            </a:r>
            <a:r>
              <a:rPr lang="it-IT" dirty="0"/>
              <a:t> </a:t>
            </a:r>
            <a:r>
              <a:rPr lang="it-IT" dirty="0" err="1"/>
              <a:t>Cherenkov</a:t>
            </a:r>
            <a:r>
              <a:rPr lang="it-IT" dirty="0"/>
              <a:t> </a:t>
            </a:r>
            <a:r>
              <a:rPr lang="it-IT" dirty="0" err="1"/>
              <a:t>telescopes</a:t>
            </a:r>
            <a:r>
              <a:rPr lang="it-IT" dirty="0"/>
              <a:t> operate under </a:t>
            </a:r>
            <a:r>
              <a:rPr lang="it-IT" dirty="0" err="1"/>
              <a:t>collaboration-based</a:t>
            </a:r>
            <a:r>
              <a:rPr lang="it-IT" dirty="0"/>
              <a:t> </a:t>
            </a:r>
            <a:r>
              <a:rPr lang="it-IT" dirty="0" err="1"/>
              <a:t>proprietary</a:t>
            </a:r>
            <a:r>
              <a:rPr lang="it-IT" dirty="0"/>
              <a:t> data policies, </a:t>
            </a:r>
            <a:r>
              <a:rPr lang="it-IT" dirty="0" err="1"/>
              <a:t>which</a:t>
            </a:r>
            <a:r>
              <a:rPr lang="it-IT" dirty="0"/>
              <a:t> </a:t>
            </a:r>
            <a:r>
              <a:rPr lang="it-IT" dirty="0" err="1"/>
              <a:t>limits</a:t>
            </a:r>
            <a:r>
              <a:rPr lang="it-IT" dirty="0"/>
              <a:t> data </a:t>
            </a:r>
            <a:r>
              <a:rPr lang="it-IT" dirty="0" err="1"/>
              <a:t>accessibility</a:t>
            </a:r>
            <a:r>
              <a:rPr lang="it-IT" dirty="0"/>
              <a:t> and cross-</a:t>
            </a:r>
            <a:r>
              <a:rPr lang="it-IT" dirty="0" err="1"/>
              <a:t>instrument</a:t>
            </a:r>
            <a:r>
              <a:rPr lang="it-IT" dirty="0"/>
              <a:t> </a:t>
            </a:r>
            <a:r>
              <a:rPr lang="it-IT" dirty="0" err="1"/>
              <a:t>analyses</a:t>
            </a:r>
            <a:r>
              <a:rPr lang="it-IT" dirty="0"/>
              <a:t>—</a:t>
            </a:r>
            <a:r>
              <a:rPr lang="it-IT" dirty="0" err="1"/>
              <a:t>this</a:t>
            </a:r>
            <a:r>
              <a:rPr lang="it-IT" dirty="0"/>
              <a:t> </a:t>
            </a:r>
            <a:r>
              <a:rPr lang="it-IT" dirty="0" err="1"/>
              <a:t>is</a:t>
            </a:r>
            <a:r>
              <a:rPr lang="it-IT" dirty="0"/>
              <a:t> </a:t>
            </a:r>
            <a:r>
              <a:rPr lang="it-IT" dirty="0" err="1"/>
              <a:t>exactly</a:t>
            </a:r>
            <a:r>
              <a:rPr lang="it-IT" dirty="0"/>
              <a:t> the gap CTA </a:t>
            </a:r>
            <a:r>
              <a:rPr lang="it-IT" dirty="0" err="1"/>
              <a:t>is</a:t>
            </a:r>
            <a:r>
              <a:rPr lang="it-IT" dirty="0"/>
              <a:t> </a:t>
            </a:r>
            <a:r>
              <a:rPr lang="it-IT" dirty="0" err="1"/>
              <a:t>designed</a:t>
            </a:r>
            <a:r>
              <a:rPr lang="it-IT" dirty="0"/>
              <a:t> to </a:t>
            </a:r>
            <a:r>
              <a:rPr lang="it-IT" dirty="0" err="1"/>
              <a:t>overcome</a:t>
            </a:r>
            <a:r>
              <a:rPr lang="it-IT" dirty="0"/>
              <a:t>.</a:t>
            </a:r>
          </a:p>
          <a:p>
            <a:endParaRPr lang="it-IT" b="1" dirty="0"/>
          </a:p>
          <a:p>
            <a:endParaRPr lang="it-IT" b="1" dirty="0"/>
          </a:p>
          <a:p>
            <a:r>
              <a:rPr lang="it-IT" b="1" dirty="0"/>
              <a:t>✅ 1) CTAO (</a:t>
            </a:r>
            <a:r>
              <a:rPr lang="it-IT" b="1" dirty="0" err="1"/>
              <a:t>Cherenkov</a:t>
            </a:r>
            <a:r>
              <a:rPr lang="it-IT" b="1" dirty="0"/>
              <a:t> </a:t>
            </a:r>
            <a:r>
              <a:rPr lang="it-IT" b="1" dirty="0" err="1"/>
              <a:t>Telescope</a:t>
            </a:r>
            <a:r>
              <a:rPr lang="it-IT" b="1" dirty="0"/>
              <a:t> Array </a:t>
            </a:r>
            <a:r>
              <a:rPr lang="it-IT" b="1" dirty="0" err="1"/>
              <a:t>Observatory</a:t>
            </a:r>
            <a:r>
              <a:rPr lang="it-IT" b="1" dirty="0"/>
              <a:t>) – </a:t>
            </a:r>
            <a:r>
              <a:rPr lang="it-IT" b="1" i="1" dirty="0"/>
              <a:t>Open Science &amp; Data Policy</a:t>
            </a:r>
            <a:endParaRPr lang="it-IT" b="1" dirty="0"/>
          </a:p>
          <a:p>
            <a:r>
              <a:rPr lang="it-IT" b="1" dirty="0"/>
              <a:t>Principi generali</a:t>
            </a:r>
            <a:endParaRPr lang="it-IT" dirty="0"/>
          </a:p>
          <a:p>
            <a:r>
              <a:rPr lang="it-IT" dirty="0"/>
              <a:t>CTAO è progettato come </a:t>
            </a:r>
            <a:r>
              <a:rPr lang="it-IT" b="1" dirty="0"/>
              <a:t>osservatorio aperto</a:t>
            </a:r>
            <a:r>
              <a:rPr lang="it-IT" dirty="0"/>
              <a:t> e </a:t>
            </a:r>
            <a:r>
              <a:rPr lang="it-IT" b="1" dirty="0" err="1"/>
              <a:t>proposal-driven</a:t>
            </a:r>
            <a:r>
              <a:rPr lang="it-IT" dirty="0"/>
              <a:t>: i dati scientifici e gli strumenti software saranno resi </a:t>
            </a:r>
            <a:r>
              <a:rPr lang="it-IT" b="1" dirty="0"/>
              <a:t>pubblicamente accessibili</a:t>
            </a:r>
            <a:r>
              <a:rPr lang="it-IT" dirty="0"/>
              <a:t>. </a:t>
            </a:r>
          </a:p>
          <a:p>
            <a:r>
              <a:rPr lang="it-IT" dirty="0"/>
              <a:t>L’accesso ai </a:t>
            </a:r>
            <a:r>
              <a:rPr lang="it-IT" b="1" dirty="0"/>
              <a:t>prodotti scientifici ad alto livello</a:t>
            </a:r>
            <a:r>
              <a:rPr lang="it-IT" dirty="0"/>
              <a:t> (es. eventi ricostruiti, spettri, curve di luce, </a:t>
            </a:r>
            <a:r>
              <a:rPr lang="it-IT" dirty="0" err="1"/>
              <a:t>IRFs</a:t>
            </a:r>
            <a:r>
              <a:rPr lang="it-IT" dirty="0"/>
              <a:t>) è </a:t>
            </a:r>
            <a:r>
              <a:rPr lang="it-IT" b="1" dirty="0"/>
              <a:t>libero, gratuito e aperto</a:t>
            </a:r>
            <a:r>
              <a:rPr lang="it-IT" dirty="0"/>
              <a:t> secondo i principi </a:t>
            </a:r>
            <a:r>
              <a:rPr lang="it-IT" b="1" dirty="0"/>
              <a:t>FAIR</a:t>
            </a:r>
            <a:r>
              <a:rPr lang="it-IT" dirty="0"/>
              <a:t> (</a:t>
            </a:r>
            <a:r>
              <a:rPr lang="it-IT" dirty="0" err="1"/>
              <a:t>Findable</a:t>
            </a:r>
            <a:r>
              <a:rPr lang="it-IT" dirty="0"/>
              <a:t>, </a:t>
            </a:r>
            <a:r>
              <a:rPr lang="it-IT" dirty="0" err="1"/>
              <a:t>Accessible</a:t>
            </a:r>
            <a:r>
              <a:rPr lang="it-IT" dirty="0"/>
              <a:t>, </a:t>
            </a:r>
            <a:r>
              <a:rPr lang="it-IT" dirty="0" err="1"/>
              <a:t>Interoperable</a:t>
            </a:r>
            <a:r>
              <a:rPr lang="it-IT" dirty="0"/>
              <a:t>, </a:t>
            </a:r>
            <a:r>
              <a:rPr lang="it-IT" dirty="0" err="1"/>
              <a:t>Reusable</a:t>
            </a:r>
            <a:r>
              <a:rPr lang="it-IT" dirty="0"/>
              <a:t>). </a:t>
            </a:r>
          </a:p>
          <a:p>
            <a:r>
              <a:rPr lang="it-IT" b="1" dirty="0"/>
              <a:t>Accesso &amp; Proprietà</a:t>
            </a:r>
            <a:endParaRPr lang="it-IT" dirty="0"/>
          </a:p>
          <a:p>
            <a:r>
              <a:rPr lang="it-IT" dirty="0"/>
              <a:t>I prodotti derivanti da osservazioni assegnate a un PI possono avere un </a:t>
            </a:r>
            <a:r>
              <a:rPr lang="it-IT" b="1" dirty="0"/>
              <a:t>periodo proprietario limitato</a:t>
            </a:r>
            <a:r>
              <a:rPr lang="it-IT" dirty="0"/>
              <a:t> (</a:t>
            </a:r>
            <a:r>
              <a:rPr lang="it-IT" dirty="0" err="1"/>
              <a:t>proprietary</a:t>
            </a:r>
            <a:r>
              <a:rPr lang="it-IT" dirty="0"/>
              <a:t> </a:t>
            </a:r>
            <a:r>
              <a:rPr lang="it-IT" dirty="0" err="1"/>
              <a:t>period</a:t>
            </a:r>
            <a:r>
              <a:rPr lang="it-IT" dirty="0"/>
              <a:t>), dopo il quale diventano pubblici. </a:t>
            </a:r>
          </a:p>
          <a:p>
            <a:r>
              <a:rPr lang="it-IT" dirty="0"/>
              <a:t>L’accesso alle osservazioni CTAO è regolato da un Access Policy pubblicato, con procedure di peer review e criteri scientifici trasparenti. </a:t>
            </a:r>
          </a:p>
          <a:p>
            <a:r>
              <a:rPr lang="it-IT" b="1" dirty="0"/>
              <a:t>Aspetti tecnici</a:t>
            </a:r>
            <a:endParaRPr lang="it-IT" dirty="0"/>
          </a:p>
          <a:p>
            <a:r>
              <a:rPr lang="it-IT" dirty="0"/>
              <a:t>CTAO collabora con iniziative come ESCAPE e IVOA per standard internazionali di </a:t>
            </a:r>
            <a:r>
              <a:rPr lang="it-IT" b="1" dirty="0"/>
              <a:t>interoperabilità e metadati</a:t>
            </a:r>
            <a:r>
              <a:rPr lang="it-IT" dirty="0"/>
              <a:t> (compatibilità con Virtual </a:t>
            </a:r>
            <a:r>
              <a:rPr lang="it-IT" dirty="0" err="1"/>
              <a:t>Observatory</a:t>
            </a:r>
            <a:r>
              <a:rPr lang="it-IT" dirty="0"/>
              <a:t>). </a:t>
            </a:r>
          </a:p>
          <a:p>
            <a:r>
              <a:rPr lang="it-IT" dirty="0"/>
              <a:t>Strumenti software (es. data </a:t>
            </a:r>
            <a:r>
              <a:rPr lang="it-IT" dirty="0" err="1"/>
              <a:t>analysis</a:t>
            </a:r>
            <a:r>
              <a:rPr lang="it-IT" dirty="0"/>
              <a:t> tools) saranno open-source e accessibili assieme ai dati. (https://www.ctao.org/</a:t>
            </a:r>
            <a:r>
              <a:rPr lang="it-IT" dirty="0" err="1"/>
              <a:t>emission</a:t>
            </a:r>
            <a:r>
              <a:rPr lang="it-IT" dirty="0"/>
              <a:t>-to-</a:t>
            </a:r>
            <a:r>
              <a:rPr lang="it-IT" dirty="0" err="1"/>
              <a:t>discovery</a:t>
            </a:r>
            <a:r>
              <a:rPr lang="it-IT" dirty="0"/>
              <a:t>/data-and-computing/?</a:t>
            </a:r>
            <a:r>
              <a:rPr lang="it-IT" dirty="0" err="1"/>
              <a:t>utm_source</a:t>
            </a:r>
            <a:r>
              <a:rPr lang="it-IT" dirty="0"/>
              <a:t>=chatgpt.com)</a:t>
            </a:r>
          </a:p>
          <a:p>
            <a:r>
              <a:rPr lang="it-IT" b="1" dirty="0"/>
              <a:t>Messaggio chiave (slide)</a:t>
            </a:r>
            <a:endParaRPr lang="it-IT" dirty="0"/>
          </a:p>
          <a:p>
            <a:r>
              <a:rPr lang="it-IT" dirty="0"/>
              <a:t>CTAO è uno dei primi osservatori gamma a operare secondo una </a:t>
            </a:r>
            <a:r>
              <a:rPr lang="it-IT" b="1" dirty="0"/>
              <a:t>data policy aperta e FAIR</a:t>
            </a:r>
            <a:r>
              <a:rPr lang="it-IT" dirty="0"/>
              <a:t>: dati scientifici di alto livello e strumenti di analisi disponibili per tutti, con regole di accesso e periodi proprietari trasparenti. (https://www.ctao.org/</a:t>
            </a:r>
            <a:r>
              <a:rPr lang="it-IT" dirty="0" err="1"/>
              <a:t>emission</a:t>
            </a:r>
            <a:r>
              <a:rPr lang="it-IT" dirty="0"/>
              <a:t>-to-</a:t>
            </a:r>
            <a:r>
              <a:rPr lang="it-IT" dirty="0" err="1"/>
              <a:t>discovery</a:t>
            </a:r>
            <a:r>
              <a:rPr lang="it-IT" dirty="0"/>
              <a:t>/data-and-computing/?</a:t>
            </a:r>
            <a:r>
              <a:rPr lang="it-IT" dirty="0" err="1"/>
              <a:t>utm_source</a:t>
            </a:r>
            <a:r>
              <a:rPr lang="it-IT" dirty="0"/>
              <a:t>=chatgpt.com)</a:t>
            </a:r>
          </a:p>
          <a:p>
            <a:br>
              <a:rPr lang="it-IT" dirty="0"/>
            </a:br>
            <a:endParaRPr lang="it-IT" dirty="0"/>
          </a:p>
          <a:p>
            <a:r>
              <a:rPr lang="it-IT" b="1" dirty="0"/>
              <a:t>✅ 2) ASTRI Mini-Array – </a:t>
            </a:r>
            <a:r>
              <a:rPr lang="it-IT" b="1" i="1" dirty="0"/>
              <a:t>Evoluzione verso un’Open </a:t>
            </a:r>
            <a:r>
              <a:rPr lang="it-IT" b="1" i="1" dirty="0" err="1"/>
              <a:t>Observatory</a:t>
            </a:r>
            <a:endParaRPr lang="it-IT" b="1" dirty="0"/>
          </a:p>
          <a:p>
            <a:r>
              <a:rPr lang="it-IT" b="1" dirty="0"/>
              <a:t>Stato attuale</a:t>
            </a:r>
            <a:endParaRPr lang="it-IT" dirty="0"/>
          </a:p>
          <a:p>
            <a:r>
              <a:rPr lang="it-IT" dirty="0"/>
              <a:t>ASTRI Mini-Array inizierà attività scientifiche con una </a:t>
            </a:r>
            <a:r>
              <a:rPr lang="it-IT" b="1" dirty="0"/>
              <a:t>fase Core Science</a:t>
            </a:r>
            <a:r>
              <a:rPr lang="it-IT" dirty="0"/>
              <a:t> </a:t>
            </a:r>
            <a:r>
              <a:rPr lang="it-IT" dirty="0" err="1"/>
              <a:t>gestionata</a:t>
            </a:r>
            <a:r>
              <a:rPr lang="it-IT" dirty="0"/>
              <a:t> internamente. </a:t>
            </a:r>
          </a:p>
          <a:p>
            <a:r>
              <a:rPr lang="it-IT" b="1" dirty="0"/>
              <a:t>Data &amp; Access Policy attese</a:t>
            </a:r>
            <a:endParaRPr lang="it-IT" dirty="0"/>
          </a:p>
          <a:p>
            <a:r>
              <a:rPr lang="it-IT" dirty="0"/>
              <a:t>Nel primo periodo operativo (circa quattro anni), ASTRI verrà condotto più come </a:t>
            </a:r>
            <a:r>
              <a:rPr lang="it-IT" b="1" dirty="0"/>
              <a:t>esperimento centralizzato</a:t>
            </a:r>
            <a:r>
              <a:rPr lang="it-IT" dirty="0"/>
              <a:t> con dati gestiti dalla collaborazione. </a:t>
            </a:r>
          </a:p>
          <a:p>
            <a:r>
              <a:rPr lang="it-IT" dirty="0"/>
              <a:t>Dopo questa fase iniziale, è prevista una </a:t>
            </a:r>
            <a:r>
              <a:rPr lang="it-IT" b="1" dirty="0"/>
              <a:t>transizione verso una fase “open </a:t>
            </a:r>
            <a:r>
              <a:rPr lang="it-IT" b="1" dirty="0" err="1"/>
              <a:t>observatory</a:t>
            </a:r>
            <a:r>
              <a:rPr lang="it-IT" b="1" dirty="0"/>
              <a:t>”</a:t>
            </a:r>
            <a:r>
              <a:rPr lang="it-IT" dirty="0"/>
              <a:t>, con disponibilità di dati agli esterni (tramite call di proposte). </a:t>
            </a:r>
          </a:p>
          <a:p>
            <a:r>
              <a:rPr lang="it-IT" b="1" dirty="0"/>
              <a:t>Gestione dati</a:t>
            </a:r>
            <a:endParaRPr lang="it-IT" dirty="0"/>
          </a:p>
          <a:p>
            <a:r>
              <a:rPr lang="it-IT" dirty="0"/>
              <a:t>Esiste uno </a:t>
            </a:r>
            <a:r>
              <a:rPr lang="it-IT" b="1" dirty="0"/>
              <a:t>Data Handling System e un Archive</a:t>
            </a:r>
            <a:r>
              <a:rPr lang="it-IT" dirty="0"/>
              <a:t> con pipeline automatizzate, produzione di prodotti scientifici (event list, IRF, ecc.) e accesso tramite portale dedicato alla </a:t>
            </a:r>
            <a:r>
              <a:rPr lang="it-IT" b="1" dirty="0"/>
              <a:t>community ASTRI</a:t>
            </a:r>
            <a:r>
              <a:rPr lang="it-IT" dirty="0"/>
              <a:t>. </a:t>
            </a:r>
          </a:p>
          <a:p>
            <a:r>
              <a:rPr lang="it-IT" b="1" dirty="0"/>
              <a:t>Limiti attuali</a:t>
            </a:r>
            <a:endParaRPr lang="it-IT" dirty="0"/>
          </a:p>
          <a:p>
            <a:r>
              <a:rPr lang="it-IT" dirty="0"/>
              <a:t>La politica dettagliata di rilascio pubblico non è ancora formalmente definita come per CTAO (ma l’obiettivo di apertura è dichiarato).</a:t>
            </a:r>
          </a:p>
          <a:p>
            <a:r>
              <a:rPr lang="it-IT" dirty="0"/>
              <a:t>Il primo periodo si concentra su un programma scientifico selezionato e </a:t>
            </a:r>
            <a:r>
              <a:rPr lang="it-IT" b="1" dirty="0"/>
              <a:t>proposte centralizzate</a:t>
            </a:r>
            <a:r>
              <a:rPr lang="it-IT" dirty="0"/>
              <a:t>.</a:t>
            </a:r>
          </a:p>
          <a:p>
            <a:r>
              <a:rPr lang="it-IT" b="1" dirty="0"/>
              <a:t>Messaggio chiave (slide)</a:t>
            </a:r>
            <a:endParaRPr lang="it-IT" dirty="0"/>
          </a:p>
          <a:p>
            <a:r>
              <a:rPr lang="it-IT" dirty="0"/>
              <a:t>ASTRI Mini-Array evolve da un </a:t>
            </a:r>
            <a:r>
              <a:rPr lang="it-IT" b="1" dirty="0"/>
              <a:t>programma di collaborazione interna</a:t>
            </a:r>
            <a:r>
              <a:rPr lang="it-IT" dirty="0"/>
              <a:t> verso un </a:t>
            </a:r>
            <a:r>
              <a:rPr lang="it-IT" b="1" dirty="0"/>
              <a:t>osservatorio aperto</a:t>
            </a:r>
            <a:r>
              <a:rPr lang="it-IT" dirty="0"/>
              <a:t>, con dati gestiti tramite un archivio centralizzato e prospettive di accesso pubblico nella fase avanzata delle operazioni.</a:t>
            </a:r>
          </a:p>
          <a:p>
            <a:br>
              <a:rPr lang="it-IT" dirty="0"/>
            </a:br>
            <a:endParaRPr lang="it-IT" dirty="0"/>
          </a:p>
          <a:p>
            <a:r>
              <a:rPr lang="it-IT" b="1" dirty="0"/>
              <a:t>✅ 3) LHAASO – </a:t>
            </a:r>
            <a:r>
              <a:rPr lang="it-IT" b="1" i="1" dirty="0"/>
              <a:t>Collaborazione &amp; Data Release</a:t>
            </a:r>
            <a:endParaRPr lang="it-IT" b="1" dirty="0"/>
          </a:p>
          <a:p>
            <a:r>
              <a:rPr lang="it-IT" b="1" dirty="0"/>
              <a:t>Collaborazione cinese con pubblicazioni</a:t>
            </a:r>
            <a:endParaRPr lang="it-IT" dirty="0"/>
          </a:p>
          <a:p>
            <a:r>
              <a:rPr lang="it-IT" dirty="0"/>
              <a:t>LHAASO è un progetto gestito dalla collaborazione internazionale cinese con </a:t>
            </a:r>
            <a:r>
              <a:rPr lang="it-IT" b="1" dirty="0"/>
              <a:t>dati primari generalmente non aperti in modo automatico</a:t>
            </a:r>
            <a:r>
              <a:rPr lang="it-IT" dirty="0"/>
              <a:t> nell’immediato.</a:t>
            </a:r>
          </a:p>
          <a:p>
            <a:r>
              <a:rPr lang="it-IT" dirty="0"/>
              <a:t>Implementa un </a:t>
            </a:r>
            <a:r>
              <a:rPr lang="it-IT" b="1" dirty="0"/>
              <a:t>data processing </a:t>
            </a:r>
            <a:r>
              <a:rPr lang="it-IT" b="1" dirty="0" err="1"/>
              <a:t>platform</a:t>
            </a:r>
            <a:r>
              <a:rPr lang="it-IT" dirty="0"/>
              <a:t> che gestisce acquisizione, archiviazione, trasmissione, processing e metadati per volumi estremamente grandi di eventi. </a:t>
            </a:r>
          </a:p>
          <a:p>
            <a:r>
              <a:rPr lang="it-IT" b="1" dirty="0"/>
              <a:t>Cosa è pubblico</a:t>
            </a:r>
            <a:endParaRPr lang="it-IT" dirty="0"/>
          </a:p>
          <a:p>
            <a:r>
              <a:rPr lang="it-IT" dirty="0"/>
              <a:t>Alcuni prodotti science-ready </a:t>
            </a:r>
            <a:r>
              <a:rPr lang="it-IT" b="1" dirty="0"/>
              <a:t>sono resi pubblici tramite cataloghi</a:t>
            </a:r>
            <a:r>
              <a:rPr lang="it-IT" dirty="0"/>
              <a:t> o articoli ufficiali, come il </a:t>
            </a:r>
            <a:r>
              <a:rPr lang="it-IT" b="1" dirty="0"/>
              <a:t>catalogo delle sorgenti gamma</a:t>
            </a:r>
            <a:r>
              <a:rPr lang="it-IT" dirty="0"/>
              <a:t> con posizioni ed spettri. </a:t>
            </a:r>
          </a:p>
          <a:p>
            <a:r>
              <a:rPr lang="it-IT" dirty="0"/>
              <a:t>Questi vengono pubblicati generalmente attraverso riviste o portali VO (ad es. NADC cinese). </a:t>
            </a:r>
          </a:p>
          <a:p>
            <a:r>
              <a:rPr lang="it-IT" b="1" dirty="0"/>
              <a:t>Limiti della policy</a:t>
            </a:r>
            <a:endParaRPr lang="it-IT" dirty="0"/>
          </a:p>
          <a:p>
            <a:r>
              <a:rPr lang="it-IT" dirty="0"/>
              <a:t>Non esiste (almeno pubblicamente) una policy formale di </a:t>
            </a:r>
            <a:r>
              <a:rPr lang="it-IT" b="1" dirty="0"/>
              <a:t>open access automatizzato</a:t>
            </a:r>
            <a:r>
              <a:rPr lang="it-IT" dirty="0"/>
              <a:t> e libero come CTAO.</a:t>
            </a:r>
          </a:p>
          <a:p>
            <a:r>
              <a:rPr lang="it-IT" dirty="0"/>
              <a:t>La diffusione dei dati primari grezzi o ricostruiti richiede di solito </a:t>
            </a:r>
            <a:r>
              <a:rPr lang="it-IT" b="1" dirty="0"/>
              <a:t>coinvolgimento nella collaborazione o richieste mirate</a:t>
            </a:r>
            <a:r>
              <a:rPr lang="it-IT" dirty="0"/>
              <a:t>, o si basa su pubblicazioni ufficiali.</a:t>
            </a:r>
          </a:p>
          <a:p>
            <a:r>
              <a:rPr lang="it-IT" b="1" dirty="0"/>
              <a:t>Messaggio chiave (slide)</a:t>
            </a:r>
            <a:endParaRPr lang="it-IT" dirty="0"/>
          </a:p>
          <a:p>
            <a:r>
              <a:rPr lang="it-IT" dirty="0"/>
              <a:t>LHAASO dispone di infrastrutture di gestione dati robuste e pubblica </a:t>
            </a:r>
            <a:r>
              <a:rPr lang="it-IT" b="1" dirty="0"/>
              <a:t>cataloghi e prodotti scientifici selezionati</a:t>
            </a:r>
            <a:r>
              <a:rPr lang="it-IT" dirty="0"/>
              <a:t>; l’accesso diretto ai dati grezzi è invece tipicamente regolato dalla collaborazione.</a:t>
            </a:r>
          </a:p>
          <a:p>
            <a:br>
              <a:rPr lang="it-IT" dirty="0"/>
            </a:br>
            <a:endParaRPr lang="it-IT" dirty="0"/>
          </a:p>
          <a:p>
            <a:r>
              <a:rPr lang="it-IT" b="1" dirty="0"/>
              <a:t>📌 Confronto sintetico per la tua slide</a:t>
            </a:r>
          </a:p>
          <a:p>
            <a:r>
              <a:rPr lang="it-IT" dirty="0"/>
              <a:t>Osservatorio		Open Access		</a:t>
            </a:r>
            <a:r>
              <a:rPr lang="it-IT" dirty="0" err="1"/>
              <a:t>Proprietary</a:t>
            </a:r>
            <a:r>
              <a:rPr lang="it-IT" dirty="0"/>
              <a:t> 			</a:t>
            </a:r>
            <a:r>
              <a:rPr lang="it-IT" dirty="0" err="1"/>
              <a:t>PeriodStandard</a:t>
            </a:r>
            <a:r>
              <a:rPr lang="it-IT" dirty="0"/>
              <a:t>/FAIR	Commento</a:t>
            </a:r>
          </a:p>
          <a:p>
            <a:r>
              <a:rPr lang="it-IT" b="1" dirty="0"/>
              <a:t>CTAO		</a:t>
            </a:r>
            <a:r>
              <a:rPr lang="it-IT" dirty="0"/>
              <a:t>✔️ sì		✔️ limitato			✔️ sì (FAIR)		Open data e software open source, accesso alla community.</a:t>
            </a:r>
          </a:p>
          <a:p>
            <a:r>
              <a:rPr lang="it-IT" b="1" dirty="0"/>
              <a:t>ASTRI Mini-Array</a:t>
            </a:r>
            <a:r>
              <a:rPr lang="it-IT" dirty="0"/>
              <a:t>🟡 	in evoluzione		fase iniziale interna		parzialmente		Dati in archivio; apertura progressiva prevista.</a:t>
            </a:r>
          </a:p>
          <a:p>
            <a:r>
              <a:rPr lang="it-IT" b="1" dirty="0"/>
              <a:t>LHAASO		</a:t>
            </a:r>
            <a:r>
              <a:rPr lang="it-IT" dirty="0"/>
              <a:t>🔴 no automatica	implicito tramite collaborazione	</a:t>
            </a:r>
            <a:r>
              <a:rPr lang="it-IT" dirty="0" err="1"/>
              <a:t>limitatoP</a:t>
            </a:r>
            <a:r>
              <a:rPr lang="it-IT" dirty="0"/>
              <a:t>		Pubblica cataloghi prodotti, dati primari su richiesta/collaborazione.</a:t>
            </a:r>
          </a:p>
          <a:p>
            <a:endParaRPr lang="it-IT" dirty="0"/>
          </a:p>
          <a:p>
            <a:endParaRPr lang="it-IT" dirty="0"/>
          </a:p>
          <a:p>
            <a:r>
              <a:rPr lang="it-IT" b="1" dirty="0"/>
              <a:t>🧩 IVOA — International Virtual </a:t>
            </a:r>
            <a:r>
              <a:rPr lang="it-IT" b="1" dirty="0" err="1"/>
              <a:t>Observatory</a:t>
            </a:r>
            <a:r>
              <a:rPr lang="it-IT" b="1" dirty="0"/>
              <a:t> Alliance</a:t>
            </a:r>
          </a:p>
          <a:p>
            <a:r>
              <a:rPr lang="it-IT" b="1" dirty="0"/>
              <a:t>Cos’è:</a:t>
            </a:r>
            <a:br>
              <a:rPr lang="it-IT" dirty="0"/>
            </a:br>
            <a:r>
              <a:rPr lang="it-IT" dirty="0"/>
              <a:t>L’IVOA è una </a:t>
            </a:r>
            <a:r>
              <a:rPr lang="it-IT" b="1" dirty="0"/>
              <a:t>coalizione internazionale</a:t>
            </a:r>
            <a:r>
              <a:rPr lang="it-IT" dirty="0"/>
              <a:t> di agenzie e gruppi scientifici che definisce </a:t>
            </a:r>
            <a:r>
              <a:rPr lang="it-IT" b="1" dirty="0"/>
              <a:t>standard comuni</a:t>
            </a:r>
            <a:r>
              <a:rPr lang="it-IT" dirty="0"/>
              <a:t> per l’astronomia (formati, protocolli, metadati) così che gli archivi di dati astronomici di tutto il mondo possano essere </a:t>
            </a:r>
            <a:r>
              <a:rPr lang="it-IT" b="1" dirty="0"/>
              <a:t>interoperabili</a:t>
            </a:r>
            <a:r>
              <a:rPr lang="it-IT" dirty="0"/>
              <a:t> e facilmente accessibili via tool comuni.</a:t>
            </a:r>
          </a:p>
          <a:p>
            <a:r>
              <a:rPr lang="it-IT" b="1" dirty="0"/>
              <a:t>Cosa fa:</a:t>
            </a:r>
            <a:endParaRPr lang="it-IT" dirty="0"/>
          </a:p>
          <a:p>
            <a:r>
              <a:rPr lang="it-IT" dirty="0"/>
              <a:t>Standard per </a:t>
            </a:r>
            <a:r>
              <a:rPr lang="it-IT" b="1" dirty="0"/>
              <a:t>tabelle, immagini, </a:t>
            </a:r>
            <a:r>
              <a:rPr lang="it-IT" b="1" dirty="0" err="1"/>
              <a:t>spectra</a:t>
            </a:r>
            <a:r>
              <a:rPr lang="it-IT" b="1" dirty="0"/>
              <a:t>, time </a:t>
            </a:r>
            <a:r>
              <a:rPr lang="it-IT" b="1" dirty="0" err="1"/>
              <a:t>series</a:t>
            </a:r>
            <a:endParaRPr lang="it-IT" dirty="0"/>
          </a:p>
          <a:p>
            <a:r>
              <a:rPr lang="it-IT" dirty="0"/>
              <a:t>Protocolli di accesso (ad es. TAP, SAMP)</a:t>
            </a:r>
          </a:p>
          <a:p>
            <a:r>
              <a:rPr lang="it-IT" dirty="0"/>
              <a:t>Definizione di un </a:t>
            </a:r>
            <a:r>
              <a:rPr lang="it-IT" b="1" dirty="0"/>
              <a:t>ecosistema VO</a:t>
            </a:r>
            <a:r>
              <a:rPr lang="it-IT" dirty="0"/>
              <a:t> in cui strumenti diversi “si capiscono” tra loro</a:t>
            </a:r>
          </a:p>
          <a:p>
            <a:r>
              <a:rPr lang="it-IT" dirty="0"/>
              <a:t>👉 Per CTAO significa che i suoi dati e servizi possono essere resi disponibili secondo gli </a:t>
            </a:r>
            <a:r>
              <a:rPr lang="it-IT" b="1" dirty="0"/>
              <a:t>standard condivisi dall’IVOA</a:t>
            </a:r>
            <a:r>
              <a:rPr lang="it-IT" dirty="0"/>
              <a:t>, facilitando:</a:t>
            </a:r>
          </a:p>
          <a:p>
            <a:r>
              <a:rPr lang="it-IT" dirty="0"/>
              <a:t>l’accesso automatico</a:t>
            </a:r>
          </a:p>
          <a:p>
            <a:r>
              <a:rPr lang="it-IT" dirty="0"/>
              <a:t>l’inserimento nei portali VO</a:t>
            </a:r>
          </a:p>
          <a:p>
            <a:r>
              <a:rPr lang="it-IT" dirty="0"/>
              <a:t>l’uso con software astronomico (es. Aladin, TOPCAT, VO-tools)</a:t>
            </a:r>
          </a:p>
          <a:p>
            <a:r>
              <a:rPr lang="it-IT" b="1" dirty="0"/>
              <a:t>In breve:</a:t>
            </a:r>
            <a:endParaRPr lang="it-IT" dirty="0"/>
          </a:p>
          <a:p>
            <a:r>
              <a:rPr lang="it-IT" dirty="0"/>
              <a:t>IVOA fornisce la </a:t>
            </a:r>
            <a:r>
              <a:rPr lang="it-IT" i="1" dirty="0"/>
              <a:t>lingua comune</a:t>
            </a:r>
            <a:r>
              <a:rPr lang="it-IT" dirty="0"/>
              <a:t> per condividere e usare dati astronomici in modo interoperabile su scala globale.</a:t>
            </a:r>
          </a:p>
          <a:p>
            <a:br>
              <a:rPr lang="it-IT" dirty="0"/>
            </a:br>
            <a:endParaRPr lang="it-IT" dirty="0"/>
          </a:p>
          <a:p>
            <a:r>
              <a:rPr lang="it-IT" b="1" dirty="0"/>
              <a:t>🧠 ESCAPE — </a:t>
            </a:r>
            <a:r>
              <a:rPr lang="it-IT" b="1" dirty="0" err="1"/>
              <a:t>European</a:t>
            </a:r>
            <a:r>
              <a:rPr lang="it-IT" b="1" dirty="0"/>
              <a:t> Science Cluster of </a:t>
            </a:r>
            <a:r>
              <a:rPr lang="it-IT" b="1" dirty="0" err="1"/>
              <a:t>Astronomy</a:t>
            </a:r>
            <a:r>
              <a:rPr lang="it-IT" b="1" dirty="0"/>
              <a:t> &amp; </a:t>
            </a:r>
            <a:r>
              <a:rPr lang="it-IT" b="1" dirty="0" err="1"/>
              <a:t>Particle</a:t>
            </a:r>
            <a:r>
              <a:rPr lang="it-IT" b="1" dirty="0"/>
              <a:t> </a:t>
            </a:r>
            <a:r>
              <a:rPr lang="it-IT" b="1" dirty="0" err="1"/>
              <a:t>Physics</a:t>
            </a:r>
            <a:r>
              <a:rPr lang="it-IT" b="1" dirty="0"/>
              <a:t> ESFRI </a:t>
            </a:r>
            <a:r>
              <a:rPr lang="it-IT" b="1" dirty="0" err="1"/>
              <a:t>Research</a:t>
            </a:r>
            <a:r>
              <a:rPr lang="it-IT" b="1" dirty="0"/>
              <a:t> </a:t>
            </a:r>
            <a:r>
              <a:rPr lang="it-IT" b="1" dirty="0" err="1"/>
              <a:t>Infrastructures</a:t>
            </a:r>
            <a:endParaRPr lang="it-IT" b="1" dirty="0"/>
          </a:p>
          <a:p>
            <a:r>
              <a:rPr lang="it-IT" b="1" dirty="0"/>
              <a:t>Cos’è:</a:t>
            </a:r>
            <a:br>
              <a:rPr lang="it-IT" dirty="0"/>
            </a:br>
            <a:r>
              <a:rPr lang="it-IT" dirty="0"/>
              <a:t>ESCAPE è un progetto europeo che riunisce molte infrastrutture scientifiche di grandi dimensioni (tra cui CTAO) per </a:t>
            </a:r>
            <a:r>
              <a:rPr lang="it-IT" b="1" dirty="0"/>
              <a:t>costruire l’infrastruttura di open science</a:t>
            </a:r>
            <a:r>
              <a:rPr lang="it-IT" dirty="0"/>
              <a:t> del futuro.</a:t>
            </a:r>
          </a:p>
          <a:p>
            <a:r>
              <a:rPr lang="it-IT" b="1" dirty="0"/>
              <a:t>Obiettivi principali di ESCAPE:</a:t>
            </a:r>
            <a:endParaRPr lang="it-IT" dirty="0"/>
          </a:p>
          <a:p>
            <a:r>
              <a:rPr lang="it-IT" b="1" dirty="0"/>
              <a:t>FAIR data</a:t>
            </a:r>
            <a:r>
              <a:rPr lang="it-IT" dirty="0"/>
              <a:t>: implementare i principi </a:t>
            </a:r>
            <a:r>
              <a:rPr lang="it-IT" dirty="0" err="1"/>
              <a:t>Findable</a:t>
            </a:r>
            <a:r>
              <a:rPr lang="it-IT" dirty="0"/>
              <a:t>, </a:t>
            </a:r>
            <a:r>
              <a:rPr lang="it-IT" dirty="0" err="1"/>
              <a:t>Accessible</a:t>
            </a:r>
            <a:r>
              <a:rPr lang="it-IT" dirty="0"/>
              <a:t>, </a:t>
            </a:r>
            <a:r>
              <a:rPr lang="it-IT" dirty="0" err="1"/>
              <a:t>Interoperable</a:t>
            </a:r>
            <a:r>
              <a:rPr lang="it-IT" dirty="0"/>
              <a:t>, </a:t>
            </a:r>
            <a:r>
              <a:rPr lang="it-IT" dirty="0" err="1"/>
              <a:t>Reusable</a:t>
            </a:r>
            <a:endParaRPr lang="it-IT" dirty="0"/>
          </a:p>
          <a:p>
            <a:r>
              <a:rPr lang="it-IT" b="1" dirty="0"/>
              <a:t>Standard comuni</a:t>
            </a:r>
            <a:r>
              <a:rPr lang="it-IT" dirty="0"/>
              <a:t> (in parte tramite IVOA)</a:t>
            </a:r>
          </a:p>
          <a:p>
            <a:r>
              <a:rPr lang="it-IT" b="1" dirty="0"/>
              <a:t>Software sharing</a:t>
            </a:r>
            <a:r>
              <a:rPr lang="it-IT" dirty="0"/>
              <a:t> e piattaforme di analisi condivise</a:t>
            </a:r>
          </a:p>
          <a:p>
            <a:r>
              <a:rPr lang="it-IT" b="1" dirty="0"/>
              <a:t>Data </a:t>
            </a:r>
            <a:r>
              <a:rPr lang="it-IT" b="1" dirty="0" err="1"/>
              <a:t>lakes</a:t>
            </a:r>
            <a:r>
              <a:rPr lang="it-IT" dirty="0"/>
              <a:t> e archivi federati con accesso standard</a:t>
            </a:r>
          </a:p>
          <a:p>
            <a:r>
              <a:rPr lang="it-IT" b="1" dirty="0"/>
              <a:t>Per CTAO in pratica significa:</a:t>
            </a:r>
            <a:endParaRPr lang="it-IT" dirty="0"/>
          </a:p>
          <a:p>
            <a:r>
              <a:rPr lang="it-IT" dirty="0"/>
              <a:t>Coordinare la </a:t>
            </a:r>
            <a:r>
              <a:rPr lang="it-IT" b="1" dirty="0"/>
              <a:t>produzione, conservazione e apertura dei dati</a:t>
            </a:r>
            <a:r>
              <a:rPr lang="it-IT" dirty="0"/>
              <a:t> secondo regole condivise</a:t>
            </a:r>
          </a:p>
          <a:p>
            <a:r>
              <a:rPr lang="it-IT" dirty="0"/>
              <a:t>Assicurare che i dati CTAO siano </a:t>
            </a:r>
            <a:r>
              <a:rPr lang="it-IT" b="1" dirty="0"/>
              <a:t>tracciabili, descritti, e integrabili</a:t>
            </a:r>
            <a:r>
              <a:rPr lang="it-IT" dirty="0"/>
              <a:t> con altri dati astronomici</a:t>
            </a:r>
          </a:p>
          <a:p>
            <a:r>
              <a:rPr lang="it-IT" dirty="0"/>
              <a:t>Adottare modelli di metadati e servizi </a:t>
            </a:r>
            <a:r>
              <a:rPr lang="it-IT" b="1" dirty="0"/>
              <a:t>in linea con IVOA e FAIR</a:t>
            </a:r>
            <a:endParaRPr lang="it-IT" dirty="0"/>
          </a:p>
          <a:p>
            <a:r>
              <a:rPr lang="it-IT" dirty="0"/>
              <a:t>👉 ESCAPE aiuta CTAO a non fare “cose isolate”, ma a inserirsi in un ecosistema europeo di </a:t>
            </a:r>
            <a:r>
              <a:rPr lang="it-IT" b="1" dirty="0"/>
              <a:t>open science veramente operativo</a:t>
            </a:r>
            <a:r>
              <a:rPr lang="it-IT" dirty="0"/>
              <a:t>.</a:t>
            </a:r>
          </a:p>
          <a:p>
            <a:br>
              <a:rPr lang="it-IT" dirty="0"/>
            </a:br>
            <a:endParaRPr lang="it-IT" dirty="0"/>
          </a:p>
          <a:p>
            <a:r>
              <a:rPr lang="it-IT" b="1" dirty="0"/>
              <a:t>🧠 Come si collegano tra loro?</a:t>
            </a:r>
          </a:p>
          <a:p>
            <a:r>
              <a:rPr lang="it-IT" dirty="0" err="1"/>
              <a:t>ElementoRuolo</a:t>
            </a:r>
            <a:r>
              <a:rPr lang="it-IT" b="1" dirty="0" err="1"/>
              <a:t>CTAO</a:t>
            </a:r>
            <a:r>
              <a:rPr lang="it-IT" dirty="0" err="1"/>
              <a:t>Osservatorio</a:t>
            </a:r>
            <a:r>
              <a:rPr lang="it-IT" dirty="0"/>
              <a:t> aperto di gamma-</a:t>
            </a:r>
            <a:r>
              <a:rPr lang="it-IT" dirty="0" err="1"/>
              <a:t>ray</a:t>
            </a:r>
            <a:r>
              <a:rPr lang="it-IT" b="1" dirty="0" err="1"/>
              <a:t>IVOA</a:t>
            </a:r>
            <a:r>
              <a:rPr lang="it-IT" dirty="0" err="1"/>
              <a:t>Standard</a:t>
            </a:r>
            <a:r>
              <a:rPr lang="it-IT" dirty="0"/>
              <a:t> internazionali per formati e </a:t>
            </a:r>
            <a:r>
              <a:rPr lang="it-IT" dirty="0" err="1"/>
              <a:t>servizi</a:t>
            </a:r>
            <a:r>
              <a:rPr lang="it-IT" b="1" dirty="0" err="1"/>
              <a:t>ESCAPE</a:t>
            </a:r>
            <a:r>
              <a:rPr lang="it-IT" dirty="0" err="1"/>
              <a:t>Infrastruttura</a:t>
            </a:r>
            <a:r>
              <a:rPr lang="it-IT" dirty="0"/>
              <a:t> europea che mette in pratica i standard (inclusa la partecipazione a IVOA) e i principi FAIR per infrastrutture ESFRI</a:t>
            </a:r>
          </a:p>
          <a:p>
            <a:r>
              <a:rPr lang="it-IT" dirty="0"/>
              <a:t>In altre parole:</a:t>
            </a:r>
          </a:p>
          <a:p>
            <a:r>
              <a:rPr lang="it-IT" b="1" dirty="0"/>
              <a:t>IVOA dà le regole</a:t>
            </a:r>
            <a:endParaRPr lang="it-IT" dirty="0"/>
          </a:p>
          <a:p>
            <a:r>
              <a:rPr lang="it-IT" b="1" dirty="0"/>
              <a:t>ESCAPE aiuta CTAO e altre infrastrutture a seguirle</a:t>
            </a:r>
            <a:endParaRPr lang="it-IT" dirty="0"/>
          </a:p>
          <a:p>
            <a:r>
              <a:rPr lang="it-IT" b="1" dirty="0"/>
              <a:t>CTAO le applica per rendere i dati pubblici e interoperabili</a:t>
            </a:r>
            <a:endParaRPr lang="it-IT" dirty="0"/>
          </a:p>
          <a:p>
            <a:br>
              <a:rPr lang="it-IT" dirty="0"/>
            </a:br>
            <a:endParaRPr lang="it-IT" dirty="0"/>
          </a:p>
          <a:p>
            <a:r>
              <a:rPr lang="it-IT" b="1" dirty="0"/>
              <a:t>💡 Frase pronta da slide / da dire</a:t>
            </a:r>
          </a:p>
          <a:p>
            <a:r>
              <a:rPr lang="it-IT" dirty="0" err="1"/>
              <a:t>CTAO’s</a:t>
            </a:r>
            <a:r>
              <a:rPr lang="it-IT" dirty="0"/>
              <a:t> open data policy </a:t>
            </a:r>
            <a:r>
              <a:rPr lang="it-IT" dirty="0" err="1"/>
              <a:t>is</a:t>
            </a:r>
            <a:r>
              <a:rPr lang="it-IT" dirty="0"/>
              <a:t> </a:t>
            </a:r>
            <a:r>
              <a:rPr lang="it-IT" dirty="0" err="1"/>
              <a:t>built</a:t>
            </a:r>
            <a:r>
              <a:rPr lang="it-IT" dirty="0"/>
              <a:t> on international standards and community </a:t>
            </a:r>
            <a:r>
              <a:rPr lang="it-IT" dirty="0" err="1"/>
              <a:t>infrastructures</a:t>
            </a:r>
            <a:r>
              <a:rPr lang="it-IT" dirty="0"/>
              <a:t>: the </a:t>
            </a:r>
            <a:r>
              <a:rPr lang="it-IT" b="1" dirty="0"/>
              <a:t>IVOA</a:t>
            </a:r>
            <a:r>
              <a:rPr lang="it-IT" dirty="0"/>
              <a:t> </a:t>
            </a:r>
            <a:r>
              <a:rPr lang="it-IT" dirty="0" err="1"/>
              <a:t>defines</a:t>
            </a:r>
            <a:r>
              <a:rPr lang="it-IT" dirty="0"/>
              <a:t> the data and service standards </a:t>
            </a:r>
            <a:r>
              <a:rPr lang="it-IT" dirty="0" err="1"/>
              <a:t>that</a:t>
            </a:r>
            <a:r>
              <a:rPr lang="it-IT" dirty="0"/>
              <a:t> make </a:t>
            </a:r>
            <a:r>
              <a:rPr lang="it-IT" dirty="0" err="1"/>
              <a:t>astronomical</a:t>
            </a:r>
            <a:r>
              <a:rPr lang="it-IT" dirty="0"/>
              <a:t> data </a:t>
            </a:r>
            <a:r>
              <a:rPr lang="it-IT" dirty="0" err="1"/>
              <a:t>interoperable</a:t>
            </a:r>
            <a:r>
              <a:rPr lang="it-IT" dirty="0"/>
              <a:t>, and </a:t>
            </a:r>
            <a:r>
              <a:rPr lang="it-IT" b="1" dirty="0"/>
              <a:t>ESCAPE</a:t>
            </a:r>
            <a:r>
              <a:rPr lang="it-IT" dirty="0"/>
              <a:t> supports CTAO in </a:t>
            </a:r>
            <a:r>
              <a:rPr lang="it-IT" dirty="0" err="1"/>
              <a:t>implementing</a:t>
            </a:r>
            <a:r>
              <a:rPr lang="it-IT" dirty="0"/>
              <a:t> </a:t>
            </a:r>
            <a:r>
              <a:rPr lang="it-IT" dirty="0" err="1"/>
              <a:t>these</a:t>
            </a:r>
            <a:r>
              <a:rPr lang="it-IT" dirty="0"/>
              <a:t> standards and the FAIR </a:t>
            </a:r>
            <a:r>
              <a:rPr lang="it-IT" dirty="0" err="1"/>
              <a:t>principles</a:t>
            </a:r>
            <a:r>
              <a:rPr lang="it-IT" dirty="0"/>
              <a:t> </a:t>
            </a:r>
            <a:r>
              <a:rPr lang="it-IT" dirty="0" err="1"/>
              <a:t>as</a:t>
            </a:r>
            <a:r>
              <a:rPr lang="it-IT" dirty="0"/>
              <a:t> part of a </a:t>
            </a:r>
            <a:r>
              <a:rPr lang="it-IT" dirty="0" err="1"/>
              <a:t>European</a:t>
            </a:r>
            <a:r>
              <a:rPr lang="it-IT" dirty="0"/>
              <a:t> open science </a:t>
            </a:r>
            <a:r>
              <a:rPr lang="it-IT" dirty="0" err="1"/>
              <a:t>ecosystem</a:t>
            </a:r>
            <a:r>
              <a:rPr lang="it-IT" dirty="0"/>
              <a:t>.</a:t>
            </a:r>
          </a:p>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9</a:t>
            </a:fld>
            <a:endParaRPr lang="it-IT"/>
          </a:p>
        </p:txBody>
      </p:sp>
    </p:spTree>
    <p:extLst>
      <p:ext uri="{BB962C8B-B14F-4D97-AF65-F5344CB8AC3E}">
        <p14:creationId xmlns:p14="http://schemas.microsoft.com/office/powerpoint/2010/main" val="39081563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Le SNR sono fondamentali anche per lo studio sulla propagazione dei raggi cosmici ma non ho tempo di parlarvene quindi credetemi sulla fiducia o andatevi a guardare qualche seminario/presentazione/articolo</a:t>
            </a:r>
          </a:p>
          <a:p>
            <a:endParaRPr lang="it-IT" dirty="0"/>
          </a:p>
          <a:p>
            <a:r>
              <a:rPr lang="it-IT" dirty="0"/>
              <a:t>MAGIC: evidenzia come la morfologia cambia con l'energia (ad alte energie solo la coda come anche al GeV) </a:t>
            </a:r>
            <a:r>
              <a:rPr lang="it-IT" dirty="0">
                <a:sym typeface="Wingdings" panose="05000000000000000000" pitchFamily="2" charset="2"/>
              </a:rPr>
              <a:t> modello adronico favorito</a:t>
            </a:r>
            <a:endParaRPr lang="it-IT" dirty="0"/>
          </a:p>
          <a:p>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46</a:t>
            </a:fld>
            <a:endParaRPr lang="it-IT"/>
          </a:p>
        </p:txBody>
      </p:sp>
    </p:spTree>
    <p:extLst>
      <p:ext uri="{BB962C8B-B14F-4D97-AF65-F5344CB8AC3E}">
        <p14:creationId xmlns:p14="http://schemas.microsoft.com/office/powerpoint/2010/main" val="10613791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dirty="0"/>
              <a:t>*J1825 </a:t>
            </a:r>
            <a:r>
              <a:rPr lang="it-IT" dirty="0">
                <a:sym typeface="Wingdings" panose="05000000000000000000" pitchFamily="2" charset="2"/>
              </a:rPr>
              <a:t> HESS J1825: </a:t>
            </a:r>
            <a:r>
              <a:rPr lang="en-US" sz="1800" b="0" i="0" u="none" strike="noStrike" baseline="0" dirty="0">
                <a:solidFill>
                  <a:srgbClr val="000000"/>
                </a:solidFill>
                <a:latin typeface="URWPalladioL-Roma"/>
              </a:rPr>
              <a:t>The extraordinary extension of this source makes it a possible candidate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 [</a:t>
            </a:r>
            <a:r>
              <a:rPr lang="en-US" sz="1800" b="0" i="0" u="none" strike="noStrike" baseline="0" dirty="0">
                <a:solidFill>
                  <a:srgbClr val="0875B8"/>
                </a:solidFill>
                <a:latin typeface="URWPalladioL-Roma"/>
              </a:rPr>
              <a:t>146</a:t>
            </a:r>
            <a:r>
              <a:rPr lang="en-US" sz="1800" b="0" i="0" u="none" strike="noStrike" baseline="0" dirty="0">
                <a:solidFill>
                  <a:srgbClr val="000000"/>
                </a:solidFill>
                <a:latin typeface="URWPalladioL-Roma"/>
              </a:rPr>
              <a:t>], even because it is not possible to explain it within the standard dynamics of the PWN [</a:t>
            </a:r>
            <a:r>
              <a:rPr lang="en-US" sz="1800" b="0" i="0" u="none" strike="noStrike" baseline="0" dirty="0">
                <a:solidFill>
                  <a:srgbClr val="0875B8"/>
                </a:solidFill>
                <a:latin typeface="URWPalladioL-Roma"/>
              </a:rPr>
              <a:t>147</a:t>
            </a:r>
            <a:r>
              <a:rPr lang="en-US" sz="1800" b="0" i="0" u="none" strike="noStrike" baseline="0" dirty="0">
                <a:solidFill>
                  <a:srgbClr val="000000"/>
                </a:solidFill>
                <a:latin typeface="URWPalladioL-Roma"/>
              </a:rPr>
              <a:t>].</a:t>
            </a:r>
          </a:p>
          <a:p>
            <a:pPr algn="l"/>
            <a:r>
              <a:rPr lang="en-US" sz="1800" b="0" i="0" u="none" strike="noStrike" baseline="0" dirty="0">
                <a:solidFill>
                  <a:srgbClr val="000000"/>
                </a:solidFill>
                <a:latin typeface="URWPalladioL-Roma"/>
              </a:rPr>
              <a:t>*J1929 </a:t>
            </a:r>
            <a:r>
              <a:rPr lang="en-US" sz="1800" b="0" i="0" u="none" strike="noStrike" baseline="0" dirty="0">
                <a:solidFill>
                  <a:srgbClr val="000000"/>
                </a:solidFill>
                <a:latin typeface="URWPalladioL-Roma"/>
                <a:sym typeface="Wingdings" panose="05000000000000000000" pitchFamily="2" charset="2"/>
              </a:rPr>
              <a:t> HAWC: </a:t>
            </a:r>
            <a:r>
              <a:rPr lang="en-US" sz="1800" b="0" i="0" u="none" strike="noStrike" baseline="0" dirty="0">
                <a:latin typeface="URWPalladioL-Roma"/>
              </a:rPr>
              <a:t>Actually, the estimated age of the PSR (</a:t>
            </a:r>
            <a:r>
              <a:rPr lang="en-US" sz="1800" b="0" i="0" u="none" strike="noStrike" baseline="0" dirty="0">
                <a:latin typeface="CMSY10"/>
              </a:rPr>
              <a:t>∼ </a:t>
            </a:r>
            <a:r>
              <a:rPr lang="en-US" sz="1800" b="0" i="0" u="none" strike="noStrike" baseline="0" dirty="0">
                <a:latin typeface="URWPalladioL-Roma"/>
              </a:rPr>
              <a:t>80000 </a:t>
            </a:r>
            <a:r>
              <a:rPr lang="en-US" sz="1800" b="0" i="0" u="none" strike="noStrike" baseline="0" dirty="0" err="1">
                <a:latin typeface="URWPalladioL-Roma"/>
              </a:rPr>
              <a:t>yrs</a:t>
            </a:r>
            <a:r>
              <a:rPr lang="en-US" sz="1800" b="0" i="0" u="none" strike="noStrike" baseline="0" dirty="0">
                <a:latin typeface="URWPalladioL-Roma"/>
              </a:rPr>
              <a:t>) and the lack of X-ray detection in its correspondence open the chance that 3HWC J1928+178 could be another </a:t>
            </a:r>
            <a:r>
              <a:rPr lang="en-US" sz="1800" b="0" i="0" u="none" strike="noStrike" baseline="0" dirty="0" err="1">
                <a:latin typeface="URWPalladioL-Roma"/>
              </a:rPr>
              <a:t>TeV</a:t>
            </a:r>
            <a:r>
              <a:rPr lang="en-US" sz="1800" b="0" i="0" u="none" strike="noStrike" baseline="0" dirty="0">
                <a:latin typeface="URWPalladioL-Roma"/>
              </a:rPr>
              <a:t> halo </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però</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studi</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più</a:t>
            </a:r>
            <a:r>
              <a:rPr lang="en-US" sz="1800" b="0" i="0" u="none" strike="noStrike" baseline="0" dirty="0">
                <a:latin typeface="URWPalladioL-Roma"/>
                <a:sym typeface="Wingdings" panose="05000000000000000000" pitchFamily="2" charset="2"/>
              </a:rPr>
              <a:t> </a:t>
            </a:r>
            <a:r>
              <a:rPr lang="en-US" sz="1800" b="0" i="0" u="none" strike="noStrike" baseline="0" dirty="0" err="1">
                <a:latin typeface="URWPalladioL-Roma"/>
                <a:sym typeface="Wingdings" panose="05000000000000000000" pitchFamily="2" charset="2"/>
              </a:rPr>
              <a:t>approfonditi</a:t>
            </a:r>
            <a:r>
              <a:rPr lang="en-US" sz="1800" b="0" i="0" u="none" strike="noStrike" baseline="0" dirty="0">
                <a:latin typeface="URWPalladioL-Roma"/>
                <a:sym typeface="Wingdings" panose="05000000000000000000" pitchFamily="2" charset="2"/>
              </a:rPr>
              <a:t> del proper motion non </a:t>
            </a:r>
            <a:r>
              <a:rPr lang="en-US" sz="1800" b="0" i="0" u="none" strike="noStrike" baseline="0" dirty="0" err="1">
                <a:latin typeface="URWPalladioL-Roma"/>
                <a:sym typeface="Wingdings" panose="05000000000000000000" pitchFamily="2" charset="2"/>
              </a:rPr>
              <a:t>convincono</a:t>
            </a:r>
            <a:endParaRPr lang="en-US" sz="1800" b="0" i="0" u="none" strike="noStrike" baseline="0" dirty="0">
              <a:latin typeface="URWPalladioL-Roma"/>
              <a:sym typeface="Wingdings" panose="05000000000000000000" pitchFamily="2" charset="2"/>
            </a:endParaRPr>
          </a:p>
          <a:p>
            <a:pPr algn="l"/>
            <a:r>
              <a:rPr lang="it-IT" dirty="0"/>
              <a:t>*J1956 </a:t>
            </a:r>
            <a:r>
              <a:rPr lang="it-IT" dirty="0">
                <a:sym typeface="Wingdings" panose="05000000000000000000" pitchFamily="2" charset="2"/>
              </a:rPr>
              <a:t> Dall'analisi dei dati Fermi-LAT </a:t>
            </a:r>
            <a:r>
              <a:rPr lang="en-US" sz="1800" b="0" i="0" u="none" strike="noStrike" baseline="0" dirty="0">
                <a:latin typeface="URWPalladioL-Roma"/>
              </a:rPr>
              <a:t>he authors estimated a possible </a:t>
            </a:r>
            <a:r>
              <a:rPr lang="en-US" sz="1800" b="0" i="0" u="none" strike="noStrike" baseline="0" dirty="0" err="1">
                <a:latin typeface="URWPalladioL-Roma"/>
              </a:rPr>
              <a:t>TeV</a:t>
            </a:r>
            <a:r>
              <a:rPr lang="en-US" sz="1800" b="0" i="0" u="none" strike="noStrike" baseline="0" dirty="0">
                <a:latin typeface="URWPalladioL-Roma"/>
              </a:rPr>
              <a:t> halo generated from this source (based on </a:t>
            </a:r>
            <a:r>
              <a:rPr lang="en-US" sz="1800" b="0" i="0" u="none" strike="noStrike" baseline="0" dirty="0" err="1">
                <a:latin typeface="URWPalladioL-Roma"/>
              </a:rPr>
              <a:t>Geminga</a:t>
            </a:r>
            <a:r>
              <a:rPr lang="en-US" sz="1800" b="0" i="0" u="none" strike="noStrike" baseline="0" dirty="0">
                <a:latin typeface="URWPalladioL-Roma"/>
              </a:rPr>
              <a:t> one parameter), suggesting that this is the VHE/UHE emission source.</a:t>
            </a:r>
          </a:p>
          <a:p>
            <a:pPr algn="l"/>
            <a:r>
              <a:rPr lang="en-US" sz="1800" b="0" i="0" u="none" strike="noStrike" baseline="0" dirty="0">
                <a:latin typeface="URWPalladioL-Roma"/>
              </a:rPr>
              <a:t>*J2032 </a:t>
            </a:r>
            <a:r>
              <a:rPr lang="en-US" sz="1800" b="0" i="0" u="none" strike="noStrike" baseline="0" dirty="0">
                <a:latin typeface="URWPalladioL-Roma"/>
                <a:sym typeface="Wingdings" panose="05000000000000000000" pitchFamily="2" charset="2"/>
              </a:rPr>
              <a:t> </a:t>
            </a:r>
            <a:r>
              <a:rPr lang="en-US" sz="1800" b="0" i="0" u="none" strike="noStrike" baseline="0" dirty="0">
                <a:solidFill>
                  <a:srgbClr val="000000"/>
                </a:solidFill>
                <a:latin typeface="URWPalladioL-Roma"/>
              </a:rPr>
              <a:t>According to [</a:t>
            </a:r>
            <a:r>
              <a:rPr lang="en-US" sz="1800" b="0" i="0" u="none" strike="noStrike" baseline="0" dirty="0">
                <a:solidFill>
                  <a:srgbClr val="0875B8"/>
                </a:solidFill>
                <a:latin typeface="URWPalladioL-Roma"/>
              </a:rPr>
              <a:t>118</a:t>
            </a:r>
            <a:r>
              <a:rPr lang="en-US" sz="1800" b="0" i="0" u="none" strike="noStrike" baseline="0" dirty="0">
                <a:solidFill>
                  <a:srgbClr val="000000"/>
                </a:solidFill>
                <a:latin typeface="URWPalladioL-Roma"/>
              </a:rPr>
              <a:t>], it is a candidate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 because it is associated with a pulsar &gt;100 </a:t>
            </a:r>
            <a:r>
              <a:rPr lang="en-US" sz="1800" b="0" i="0" u="none" strike="noStrike" baseline="0" dirty="0" err="1">
                <a:solidFill>
                  <a:srgbClr val="000000"/>
                </a:solidFill>
                <a:latin typeface="URWPalladioL-Roma"/>
              </a:rPr>
              <a:t>kyrs</a:t>
            </a:r>
            <a:r>
              <a:rPr lang="en-US" sz="1800" b="0" i="0" u="none" strike="noStrike" baseline="0" dirty="0">
                <a:solidFill>
                  <a:srgbClr val="000000"/>
                </a:solidFill>
                <a:latin typeface="URWPalladioL-Roma"/>
              </a:rPr>
              <a:t> and has a </a:t>
            </a:r>
            <a:r>
              <a:rPr lang="en-US" sz="1800" b="0" i="0" u="none" strike="noStrike" baseline="0" dirty="0" err="1">
                <a:solidFill>
                  <a:srgbClr val="000000"/>
                </a:solidFill>
                <a:latin typeface="URWPalladioL-Roma"/>
              </a:rPr>
              <a:t>TeV</a:t>
            </a:r>
            <a:r>
              <a:rPr lang="en-US" sz="1800" b="0" i="0" u="none" strike="noStrike" baseline="0" dirty="0">
                <a:solidFill>
                  <a:srgbClr val="000000"/>
                </a:solidFill>
                <a:latin typeface="URWPalladioL-Roma"/>
              </a:rPr>
              <a:t> halo-expected-flux ma Nessun </a:t>
            </a:r>
            <a:r>
              <a:rPr lang="en-US" sz="1800" b="0" i="0" u="none" strike="noStrike" baseline="0" dirty="0" err="1">
                <a:solidFill>
                  <a:srgbClr val="000000"/>
                </a:solidFill>
                <a:latin typeface="URWPalladioL-Roma"/>
              </a:rPr>
              <a:t>altra</a:t>
            </a:r>
            <a:r>
              <a:rPr lang="en-US" sz="1800" b="0" i="0" u="none" strike="noStrike" baseline="0" dirty="0">
                <a:solidFill>
                  <a:srgbClr val="000000"/>
                </a:solidFill>
                <a:latin typeface="URWPalladioL-Roma"/>
              </a:rPr>
              <a:t> </a:t>
            </a:r>
            <a:r>
              <a:rPr lang="en-US" sz="1800" b="0" i="0" u="none" strike="noStrike" baseline="0" dirty="0" err="1">
                <a:solidFill>
                  <a:srgbClr val="000000"/>
                </a:solidFill>
                <a:latin typeface="URWPalladioL-Roma"/>
              </a:rPr>
              <a:t>analisi</a:t>
            </a:r>
            <a:r>
              <a:rPr lang="en-US" sz="1800" b="0" i="0" u="none" strike="noStrike" baseline="0" dirty="0">
                <a:solidFill>
                  <a:srgbClr val="000000"/>
                </a:solidFill>
                <a:latin typeface="URWPalladioL-Roma"/>
              </a:rPr>
              <a:t> lo </a:t>
            </a:r>
            <a:r>
              <a:rPr lang="en-US" sz="1800" b="0" i="0" u="none" strike="noStrike" baseline="0" dirty="0" err="1">
                <a:solidFill>
                  <a:srgbClr val="000000"/>
                </a:solidFill>
                <a:latin typeface="URWPalladioL-Roma"/>
              </a:rPr>
              <a:t>conferma</a:t>
            </a:r>
            <a:endParaRPr lang="en-US" sz="1800" b="0" i="0" u="none" strike="noStrike" baseline="0" dirty="0">
              <a:solidFill>
                <a:srgbClr val="000000"/>
              </a:solidFill>
              <a:latin typeface="URWPalladioL-Roma"/>
            </a:endParaRPr>
          </a:p>
          <a:p>
            <a:pPr algn="l"/>
            <a:r>
              <a:rPr lang="en-US" sz="1800" b="0" i="0" u="none" strike="noStrike" baseline="0" dirty="0">
                <a:solidFill>
                  <a:srgbClr val="000000"/>
                </a:solidFill>
                <a:latin typeface="URWPalladioL-Roma"/>
              </a:rPr>
              <a:t>*J2108 </a:t>
            </a:r>
            <a:r>
              <a:rPr lang="en-US" sz="1800" b="0" i="0" u="none" strike="noStrike" baseline="0" dirty="0">
                <a:solidFill>
                  <a:srgbClr val="000000"/>
                </a:solidFill>
                <a:latin typeface="URWPalladioL-Roma"/>
                <a:sym typeface="Wingdings" panose="05000000000000000000" pitchFamily="2" charset="2"/>
              </a:rPr>
              <a:t> prima </a:t>
            </a:r>
            <a:r>
              <a:rPr lang="en-US" sz="1800" b="0" i="0" u="none" strike="noStrike" baseline="0" dirty="0" err="1">
                <a:solidFill>
                  <a:srgbClr val="000000"/>
                </a:solidFill>
                <a:latin typeface="URWPalladioL-Roma"/>
                <a:sym typeface="Wingdings" panose="05000000000000000000" pitchFamily="2" charset="2"/>
              </a:rPr>
              <a:t>sorgente</a:t>
            </a:r>
            <a:r>
              <a:rPr lang="en-US" sz="1800" b="0" i="0" u="none" strike="noStrike" baseline="0" dirty="0">
                <a:solidFill>
                  <a:srgbClr val="000000"/>
                </a:solidFill>
                <a:latin typeface="URWPalladioL-Roma"/>
                <a:sym typeface="Wingdings" panose="05000000000000000000" pitchFamily="2" charset="2"/>
              </a:rPr>
              <a:t> </a:t>
            </a:r>
            <a:r>
              <a:rPr lang="en-US" sz="1800" b="0" i="0" u="none" strike="noStrike" baseline="0" dirty="0" err="1">
                <a:solidFill>
                  <a:srgbClr val="000000"/>
                </a:solidFill>
                <a:latin typeface="URWPalladioL-Roma"/>
                <a:sym typeface="Wingdings" panose="05000000000000000000" pitchFamily="2" charset="2"/>
              </a:rPr>
              <a:t>rivelata</a:t>
            </a:r>
            <a:r>
              <a:rPr lang="en-US" sz="1800" b="0" i="0" u="none" strike="noStrike" baseline="0" dirty="0">
                <a:solidFill>
                  <a:srgbClr val="000000"/>
                </a:solidFill>
                <a:latin typeface="URWPalladioL-Roma"/>
                <a:sym typeface="Wingdings" panose="05000000000000000000" pitchFamily="2" charset="2"/>
              </a:rPr>
              <a:t> alle UHE! </a:t>
            </a:r>
            <a:r>
              <a:rPr lang="en-US" sz="1800" b="0" i="0" u="none" strike="noStrike" baseline="0" dirty="0">
                <a:latin typeface="URWPalladioL-Roma"/>
              </a:rPr>
              <a:t>but the absence of X-ray emission implies a weak magnetic field, favoring a </a:t>
            </a:r>
            <a:r>
              <a:rPr lang="en-US" sz="1800" b="0" i="0" u="none" strike="noStrike" baseline="0" dirty="0" err="1">
                <a:latin typeface="URWPalladioL-Roma"/>
              </a:rPr>
              <a:t>TeV</a:t>
            </a:r>
            <a:r>
              <a:rPr lang="en-US" sz="1800" b="0" i="0" u="none" strike="noStrike" baseline="0" dirty="0">
                <a:latin typeface="URWPalladioL-Roma"/>
              </a:rPr>
              <a:t> Halo scenario over that the</a:t>
            </a:r>
            <a:endParaRPr lang="en-US" sz="1800" b="0" i="0" u="none" strike="noStrike" baseline="0" dirty="0">
              <a:latin typeface="SFSS0500"/>
            </a:endParaRPr>
          </a:p>
          <a:p>
            <a:pPr algn="l"/>
            <a:r>
              <a:rPr lang="it-IT" sz="1800" b="0" i="0" u="none" strike="noStrike" baseline="0" dirty="0">
                <a:latin typeface="URWPalladioL-Roma"/>
              </a:rPr>
              <a:t>PWN one. Ma comunque non ci sono PSR vicine</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47</a:t>
            </a:fld>
            <a:endParaRPr lang="it-IT"/>
          </a:p>
        </p:txBody>
      </p:sp>
    </p:spTree>
    <p:extLst>
      <p:ext uri="{BB962C8B-B14F-4D97-AF65-F5344CB8AC3E}">
        <p14:creationId xmlns:p14="http://schemas.microsoft.com/office/powerpoint/2010/main" val="2218788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95E5A0-E428-53C0-BA29-5702043A3CF7}"/>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67D45852-ED6E-4209-65CC-08809B624B43}"/>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959E83CB-787A-35A6-8C82-CC1770DA894C}"/>
              </a:ext>
            </a:extLst>
          </p:cNvPr>
          <p:cNvSpPr>
            <a:spLocks noGrp="1"/>
          </p:cNvSpPr>
          <p:nvPr>
            <p:ph type="body" idx="1"/>
          </p:nvPr>
        </p:nvSpPr>
        <p:spPr/>
        <p:txBody>
          <a:bodyPr/>
          <a:lstStyle/>
          <a:p>
            <a:r>
              <a:rPr lang="it-IT" dirty="0"/>
              <a:t>Le SNR sono fondamentali anche per lo studio sulla propagazione dei raggi cosmici ma non ho tempo di parlarvene quindi credetemi sulla fiducia o andatevi a guardare qualche seminario/presentazione/articolo</a:t>
            </a:r>
          </a:p>
          <a:p>
            <a:endParaRPr lang="it-IT" dirty="0"/>
          </a:p>
          <a:p>
            <a:r>
              <a:rPr lang="it-IT" dirty="0"/>
              <a:t>MAGIC: evidenzia come la morfologia cambia con l'energia (ad alte energie solo la coda come anche al GeV) </a:t>
            </a:r>
            <a:r>
              <a:rPr lang="it-IT" dirty="0">
                <a:sym typeface="Wingdings" panose="05000000000000000000" pitchFamily="2" charset="2"/>
              </a:rPr>
              <a:t> modello adronico favorito</a:t>
            </a:r>
            <a:endParaRPr lang="it-IT" dirty="0"/>
          </a:p>
          <a:p>
            <a:endParaRPr lang="it-IT" dirty="0"/>
          </a:p>
        </p:txBody>
      </p:sp>
      <p:sp>
        <p:nvSpPr>
          <p:cNvPr id="4" name="Segnaposto numero diapositiva 3">
            <a:extLst>
              <a:ext uri="{FF2B5EF4-FFF2-40B4-BE49-F238E27FC236}">
                <a16:creationId xmlns:a16="http://schemas.microsoft.com/office/drawing/2014/main" id="{A6775FBA-E7D7-A191-9BF1-5C7303BE1D46}"/>
              </a:ext>
            </a:extLst>
          </p:cNvPr>
          <p:cNvSpPr>
            <a:spLocks noGrp="1"/>
          </p:cNvSpPr>
          <p:nvPr>
            <p:ph type="sldNum" sz="quarter" idx="5"/>
          </p:nvPr>
        </p:nvSpPr>
        <p:spPr/>
        <p:txBody>
          <a:bodyPr/>
          <a:lstStyle/>
          <a:p>
            <a:fld id="{26AAC529-583D-41D9-8F63-BB390834393D}" type="slidenum">
              <a:rPr lang="it-IT" smtClean="0"/>
              <a:t>48</a:t>
            </a:fld>
            <a:endParaRPr lang="it-IT"/>
          </a:p>
        </p:txBody>
      </p:sp>
    </p:spTree>
    <p:extLst>
      <p:ext uri="{BB962C8B-B14F-4D97-AF65-F5344CB8AC3E}">
        <p14:creationId xmlns:p14="http://schemas.microsoft.com/office/powerpoint/2010/main" val="17463449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10</a:t>
            </a:fld>
            <a:endParaRPr lang="it-IT"/>
          </a:p>
        </p:txBody>
      </p:sp>
    </p:spTree>
    <p:extLst>
      <p:ext uri="{BB962C8B-B14F-4D97-AF65-F5344CB8AC3E}">
        <p14:creationId xmlns:p14="http://schemas.microsoft.com/office/powerpoint/2010/main" val="1613216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2E3E9-0151-0135-0997-67E961E6A48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97093AF-7CC1-5E0E-A09A-57FF11E8012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6CA069ED-86FB-8EA4-8987-9C5E7BDE4BF0}"/>
              </a:ext>
            </a:extLst>
          </p:cNvPr>
          <p:cNvSpPr>
            <a:spLocks noGrp="1"/>
          </p:cNvSpPr>
          <p:nvPr>
            <p:ph type="body" idx="1"/>
          </p:nvPr>
        </p:nvSpPr>
        <p:spPr/>
        <p:txBody>
          <a:bodyPr/>
          <a:lstStyle/>
          <a:p>
            <a:r>
              <a:rPr lang="it-IT" dirty="0"/>
              <a:t>Accennare al lavoro combinato CTA-</a:t>
            </a:r>
            <a:r>
              <a:rPr lang="it-IT" dirty="0" err="1"/>
              <a:t>IceCube</a:t>
            </a:r>
            <a:r>
              <a:rPr lang="it-IT" dirty="0"/>
              <a:t> </a:t>
            </a:r>
            <a:r>
              <a:rPr lang="it-IT" dirty="0" err="1"/>
              <a:t>Ubernhaum</a:t>
            </a:r>
            <a:r>
              <a:rPr lang="it-IT"/>
              <a:t> 2023</a:t>
            </a:r>
            <a:endParaRPr lang="it-IT" dirty="0"/>
          </a:p>
        </p:txBody>
      </p:sp>
      <p:sp>
        <p:nvSpPr>
          <p:cNvPr id="4" name="Segnaposto numero diapositiva 3">
            <a:extLst>
              <a:ext uri="{FF2B5EF4-FFF2-40B4-BE49-F238E27FC236}">
                <a16:creationId xmlns:a16="http://schemas.microsoft.com/office/drawing/2014/main" id="{501FD1C4-F40D-025B-D056-D4FD9B74B222}"/>
              </a:ext>
            </a:extLst>
          </p:cNvPr>
          <p:cNvSpPr>
            <a:spLocks noGrp="1"/>
          </p:cNvSpPr>
          <p:nvPr>
            <p:ph type="sldNum" sz="quarter" idx="5"/>
          </p:nvPr>
        </p:nvSpPr>
        <p:spPr/>
        <p:txBody>
          <a:bodyPr/>
          <a:lstStyle/>
          <a:p>
            <a:fld id="{7F675621-DEA7-4559-997B-0406DB89C3CF}" type="slidenum">
              <a:rPr lang="it-IT" smtClean="0"/>
              <a:t>11</a:t>
            </a:fld>
            <a:endParaRPr lang="it-IT"/>
          </a:p>
        </p:txBody>
      </p:sp>
    </p:spTree>
    <p:extLst>
      <p:ext uri="{BB962C8B-B14F-4D97-AF65-F5344CB8AC3E}">
        <p14:creationId xmlns:p14="http://schemas.microsoft.com/office/powerpoint/2010/main" val="3580087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281AC0-A4C7-437A-8E75-508B7FEEB7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4490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it-IT" dirty="0"/>
              <a:t>Superamento KN: </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sym typeface="Wingdings" panose="05000000000000000000" pitchFamily="2" charset="2"/>
              </a:rPr>
              <a:t>(no KN effect due to an increase of the cooling time in radiation dominated environments [low B]). </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Acceleration is limited by the </a:t>
            </a:r>
            <a:r>
              <a:rPr kumimoji="0" lang="en-US" sz="1200" b="0" i="0" u="none" strike="noStrike" kern="1200" cap="none" spc="0" normalizeH="0" baseline="0" noProof="0" dirty="0">
                <a:ln>
                  <a:noFill/>
                </a:ln>
                <a:solidFill>
                  <a:srgbClr val="FFC000"/>
                </a:solidFill>
                <a:effectLst/>
                <a:uLnTx/>
                <a:uFillTx/>
                <a:latin typeface="Kristen ITC" panose="03050502040202030202" pitchFamily="66" charset="0"/>
                <a:ea typeface="+mn-ea"/>
                <a:cs typeface="+mn-cs"/>
              </a:rPr>
              <a:t>maximum potential drop </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(not in the Crab)</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YMCs: </a:t>
            </a:r>
            <a:r>
              <a:rPr kumimoji="0" lang="en-US" sz="1200" b="0" i="0" u="none" strike="noStrike" kern="1200" cap="none" spc="0" normalizeH="0" baseline="0" noProof="0" dirty="0" err="1">
                <a:ln>
                  <a:noFill/>
                </a:ln>
                <a:solidFill>
                  <a:prstClr val="white"/>
                </a:solidFill>
                <a:effectLst/>
                <a:uLnTx/>
                <a:uFillTx/>
                <a:latin typeface="Kristen ITC" panose="03050502040202030202" pitchFamily="66" charset="0"/>
                <a:ea typeface="+mn-ea"/>
                <a:cs typeface="+mn-cs"/>
              </a:rPr>
              <a:t>vedi</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 slides </a:t>
            </a:r>
            <a:r>
              <a:rPr kumimoji="0" lang="en-US" sz="1200" b="0" i="0" u="none" strike="noStrike" kern="1200" cap="none" spc="0" normalizeH="0" baseline="0" noProof="0" dirty="0" err="1">
                <a:ln>
                  <a:noFill/>
                </a:ln>
                <a:solidFill>
                  <a:prstClr val="white"/>
                </a:solidFill>
                <a:effectLst/>
                <a:uLnTx/>
                <a:uFillTx/>
                <a:latin typeface="Kristen ITC" panose="03050502040202030202" pitchFamily="66" charset="0"/>
                <a:ea typeface="+mn-ea"/>
                <a:cs typeface="+mn-cs"/>
              </a:rPr>
              <a:t>alla</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 fine con </a:t>
            </a:r>
            <a:r>
              <a:rPr kumimoji="0" lang="en-US" sz="1200" b="0" i="0" u="none" strike="noStrike" kern="1200" cap="none" spc="0" normalizeH="0" baseline="0" noProof="0" dirty="0" err="1">
                <a:ln>
                  <a:noFill/>
                </a:ln>
                <a:solidFill>
                  <a:prstClr val="white"/>
                </a:solidFill>
                <a:effectLst/>
                <a:uLnTx/>
                <a:uFillTx/>
                <a:latin typeface="Kristen ITC" panose="03050502040202030202" pitchFamily="66" charset="0"/>
                <a:ea typeface="+mn-ea"/>
                <a:cs typeface="+mn-cs"/>
              </a:rPr>
              <a:t>più</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 </a:t>
            </a:r>
            <a:r>
              <a:rPr kumimoji="0" lang="en-US" sz="1200" b="0" i="0" u="none" strike="noStrike" kern="1200" cap="none" spc="0" normalizeH="0" baseline="0" noProof="0" dirty="0" err="1">
                <a:ln>
                  <a:noFill/>
                </a:ln>
                <a:solidFill>
                  <a:prstClr val="white"/>
                </a:solidFill>
                <a:effectLst/>
                <a:uLnTx/>
                <a:uFillTx/>
                <a:latin typeface="Kristen ITC" panose="03050502040202030202" pitchFamily="66" charset="0"/>
                <a:ea typeface="+mn-ea"/>
                <a:cs typeface="+mn-cs"/>
              </a:rPr>
              <a:t>dettagli</a:t>
            </a:r>
            <a:endParaRPr kumimoji="0" lang="it-IT" sz="12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endParaRPr>
          </a:p>
          <a:p>
            <a:endParaRPr lang="it-IT" dirty="0"/>
          </a:p>
        </p:txBody>
      </p:sp>
      <p:sp>
        <p:nvSpPr>
          <p:cNvPr id="4" name="Segnaposto numero diapositiva 3"/>
          <p:cNvSpPr>
            <a:spLocks noGrp="1"/>
          </p:cNvSpPr>
          <p:nvPr>
            <p:ph type="sldNum" sz="quarter" idx="5"/>
          </p:nvPr>
        </p:nvSpPr>
        <p:spPr/>
        <p:txBody>
          <a:bodyPr/>
          <a:lstStyle/>
          <a:p>
            <a:fld id="{7F675621-DEA7-4559-997B-0406DB89C3CF}" type="slidenum">
              <a:rPr lang="it-IT" smtClean="0"/>
              <a:t>14</a:t>
            </a:fld>
            <a:endParaRPr lang="it-IT"/>
          </a:p>
        </p:txBody>
      </p:sp>
    </p:spTree>
    <p:extLst>
      <p:ext uri="{BB962C8B-B14F-4D97-AF65-F5344CB8AC3E}">
        <p14:creationId xmlns:p14="http://schemas.microsoft.com/office/powerpoint/2010/main" val="1591193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gn="l"/>
            <a:r>
              <a:rPr lang="it-IT" sz="1800" b="0" i="0" u="none" strike="noStrike" baseline="0" dirty="0">
                <a:solidFill>
                  <a:srgbClr val="000000"/>
                </a:solidFill>
                <a:latin typeface="ACALE I+ Times"/>
              </a:rPr>
              <a:t>Vieu2023</a:t>
            </a:r>
          </a:p>
          <a:p>
            <a:r>
              <a:rPr lang="en-US" sz="1800" b="0" i="0" u="none" strike="noStrike" baseline="0" dirty="0">
                <a:solidFill>
                  <a:srgbClr val="000000"/>
                </a:solidFill>
                <a:latin typeface="ACALE I+ Times"/>
              </a:rPr>
              <a:t>The first population are ‘loose clusters’ that do not power a collective wind termination shock. SNR shocks then expand in a low-density and weakly magnetized medium, and this population mainly contributes up to the ‘knee’ of the CR spectrum around 1 </a:t>
            </a:r>
            <a:r>
              <a:rPr lang="en-US" sz="1800" b="0" i="0" u="none" strike="noStrike" baseline="0" dirty="0" err="1">
                <a:solidFill>
                  <a:srgbClr val="000000"/>
                </a:solidFill>
                <a:latin typeface="ACALE I+ Times"/>
              </a:rPr>
              <a:t>PeV</a:t>
            </a:r>
            <a:r>
              <a:rPr lang="en-US" sz="1800" b="0" i="0" u="none" strike="noStrike" baseline="0" dirty="0">
                <a:solidFill>
                  <a:srgbClr val="000000"/>
                </a:solidFill>
                <a:latin typeface="ACALE I+ Times"/>
              </a:rPr>
              <a:t>. The second population are young compact clusters, which are powerful and compact enough to sustain a collective wind outflow. </a:t>
            </a:r>
          </a:p>
          <a:p>
            <a:endParaRPr lang="en-US" sz="1800" b="0" i="0" u="none" strike="noStrike" baseline="0" dirty="0">
              <a:solidFill>
                <a:srgbClr val="000000"/>
              </a:solidFill>
              <a:latin typeface="ACALE I+ Times"/>
            </a:endParaRPr>
          </a:p>
          <a:p>
            <a:r>
              <a:rPr lang="en-US" sz="1800" b="0" i="0" u="none" strike="noStrike" baseline="0" dirty="0">
                <a:solidFill>
                  <a:srgbClr val="000000"/>
                </a:solidFill>
                <a:latin typeface="ACALE I+ Times"/>
              </a:rPr>
              <a:t>Kaci_2025: </a:t>
            </a:r>
            <a:r>
              <a:rPr lang="en-US" sz="1200" b="0" i="0" u="none" strike="noStrike" kern="1200" baseline="0" dirty="0">
                <a:solidFill>
                  <a:schemeClr val="tx1"/>
                </a:solidFill>
                <a:latin typeface="+mn-lt"/>
                <a:ea typeface="+mn-ea"/>
                <a:cs typeface="+mn-cs"/>
              </a:rPr>
              <a:t>assuming a small number of ∼ 10 very powerful </a:t>
            </a:r>
            <a:r>
              <a:rPr lang="en-US" sz="1200" b="0" i="0" u="none" strike="noStrike" kern="1200" baseline="0" dirty="0" err="1">
                <a:solidFill>
                  <a:schemeClr val="tx1"/>
                </a:solidFill>
                <a:latin typeface="+mn-lt"/>
                <a:ea typeface="+mn-ea"/>
                <a:cs typeface="+mn-cs"/>
              </a:rPr>
              <a:t>PeVatron</a:t>
            </a:r>
            <a:r>
              <a:rPr lang="en-US" sz="1200" b="0" i="0" u="none" strike="noStrike" kern="1200" baseline="0" dirty="0">
                <a:solidFill>
                  <a:schemeClr val="tx1"/>
                </a:solidFill>
                <a:latin typeface="+mn-lt"/>
                <a:ea typeface="+mn-ea"/>
                <a:cs typeface="+mn-cs"/>
              </a:rPr>
              <a:t> </a:t>
            </a:r>
            <a:r>
              <a:rPr lang="en-US" sz="1200" b="0" i="0" u="none" strike="noStrike" kern="1200" baseline="0" dirty="0" err="1">
                <a:solidFill>
                  <a:schemeClr val="tx1"/>
                </a:solidFill>
                <a:latin typeface="+mn-lt"/>
                <a:ea typeface="+mn-ea"/>
                <a:cs typeface="+mn-cs"/>
              </a:rPr>
              <a:t>microquasars</a:t>
            </a:r>
            <a:r>
              <a:rPr lang="en-US" sz="1200" b="0" i="0" u="none" strike="noStrike" kern="1200" baseline="0" dirty="0">
                <a:solidFill>
                  <a:schemeClr val="tx1"/>
                </a:solidFill>
                <a:latin typeface="+mn-lt"/>
                <a:ea typeface="+mn-ea"/>
                <a:cs typeface="+mn-cs"/>
              </a:rPr>
              <a:t>, where the compact object accretes at a rate close to or above the Eddington limit, can provide a natural interpretation to both cosmic-ray and gamma-ray data in a self-consistent picture. In this picture, SNRs would be the main low-energy </a:t>
            </a:r>
            <a:r>
              <a:rPr lang="en-US" sz="1200" b="0" i="0" u="none" strike="noStrike" kern="1200" baseline="0" dirty="0" err="1">
                <a:solidFill>
                  <a:schemeClr val="tx1"/>
                </a:solidFill>
                <a:latin typeface="+mn-lt"/>
                <a:ea typeface="+mn-ea"/>
                <a:cs typeface="+mn-cs"/>
              </a:rPr>
              <a:t>cosmicray</a:t>
            </a:r>
            <a:r>
              <a:rPr lang="en-US" sz="1200" b="0" i="0" u="none" strike="noStrike" kern="1200" baseline="0" dirty="0">
                <a:solidFill>
                  <a:schemeClr val="tx1"/>
                </a:solidFill>
                <a:latin typeface="+mn-lt"/>
                <a:ea typeface="+mn-ea"/>
                <a:cs typeface="+mn-cs"/>
              </a:rPr>
              <a:t> sources, accelerating particles up to the energy of ∼ 200TeV, above which </a:t>
            </a:r>
            <a:r>
              <a:rPr lang="en-US" sz="1200" b="0" i="0" u="none" strike="noStrike" kern="1200" baseline="0" dirty="0" err="1">
                <a:solidFill>
                  <a:schemeClr val="tx1"/>
                </a:solidFill>
                <a:latin typeface="+mn-lt"/>
                <a:ea typeface="+mn-ea"/>
                <a:cs typeface="+mn-cs"/>
              </a:rPr>
              <a:t>microquasars</a:t>
            </a:r>
            <a:r>
              <a:rPr lang="en-US" sz="1200" b="0" i="0" u="none" strike="noStrike" kern="1200" baseline="0" dirty="0">
                <a:solidFill>
                  <a:schemeClr val="tx1"/>
                </a:solidFill>
                <a:latin typeface="+mn-lt"/>
                <a:ea typeface="+mn-ea"/>
                <a:cs typeface="+mn-cs"/>
              </a:rPr>
              <a:t>, which are capable of accelerating particles with harder spectra, would take over. The 10TeV bump in the cosmic-ray spectrum and the 300TeV hardening would arise as the footprints</a:t>
            </a:r>
          </a:p>
          <a:p>
            <a:r>
              <a:rPr lang="en-US" sz="1200" b="0" i="0" u="none" strike="noStrike" kern="1200" baseline="0" dirty="0">
                <a:solidFill>
                  <a:schemeClr val="tx1"/>
                </a:solidFill>
                <a:latin typeface="+mn-lt"/>
                <a:ea typeface="+mn-ea"/>
                <a:cs typeface="+mn-cs"/>
              </a:rPr>
              <a:t>of this transition, while the diffuse background measurements of LHAASO above a few tens of TeV would be well fitted without invoking a dominant contribution from a speculative population of unresolved pulsars. </a:t>
            </a:r>
            <a:r>
              <a:rPr lang="en-US" sz="1200" b="0" i="0" u="none" strike="noStrike" kern="1200" baseline="0" dirty="0" err="1">
                <a:solidFill>
                  <a:schemeClr val="tx1"/>
                </a:solidFill>
                <a:latin typeface="+mn-lt"/>
                <a:ea typeface="+mn-ea"/>
                <a:cs typeface="+mn-cs"/>
              </a:rPr>
              <a:t>Nearfuture</a:t>
            </a:r>
            <a:r>
              <a:rPr lang="en-US" sz="1200" b="0" i="0" u="none" strike="noStrike" kern="1200" baseline="0" dirty="0">
                <a:solidFill>
                  <a:schemeClr val="tx1"/>
                </a:solidFill>
                <a:latin typeface="+mn-lt"/>
                <a:ea typeface="+mn-ea"/>
                <a:cs typeface="+mn-cs"/>
              </a:rPr>
              <a:t> gamma-ray observations may reveal more UHE emitting </a:t>
            </a:r>
            <a:r>
              <a:rPr lang="en-US" sz="1200" b="0" i="0" u="none" strike="noStrike" kern="1200" baseline="0" dirty="0" err="1">
                <a:solidFill>
                  <a:schemeClr val="tx1"/>
                </a:solidFill>
                <a:latin typeface="+mn-lt"/>
                <a:ea typeface="+mn-ea"/>
                <a:cs typeface="+mn-cs"/>
              </a:rPr>
              <a:t>microquasars</a:t>
            </a:r>
            <a:r>
              <a:rPr lang="en-US" sz="1200" b="0" i="0" u="none" strike="noStrike" kern="1200" baseline="0" dirty="0">
                <a:solidFill>
                  <a:schemeClr val="tx1"/>
                </a:solidFill>
                <a:latin typeface="+mn-lt"/>
                <a:ea typeface="+mn-ea"/>
                <a:cs typeface="+mn-cs"/>
              </a:rPr>
              <a:t> further supporting our findings and providing the confirmation that </a:t>
            </a:r>
            <a:r>
              <a:rPr lang="en-US" sz="1200" b="0" i="0" u="none" strike="noStrike" kern="1200" baseline="0" dirty="0" err="1">
                <a:solidFill>
                  <a:schemeClr val="tx1"/>
                </a:solidFill>
                <a:latin typeface="+mn-lt"/>
                <a:ea typeface="+mn-ea"/>
                <a:cs typeface="+mn-cs"/>
              </a:rPr>
              <a:t>microquasars</a:t>
            </a:r>
            <a:r>
              <a:rPr lang="en-US" sz="1200" b="0" i="0" u="none" strike="noStrike" kern="1200" baseline="0" dirty="0">
                <a:solidFill>
                  <a:schemeClr val="tx1"/>
                </a:solidFill>
                <a:latin typeface="+mn-lt"/>
                <a:ea typeface="+mn-ea"/>
                <a:cs typeface="+mn-cs"/>
              </a:rPr>
              <a:t> are the </a:t>
            </a:r>
            <a:r>
              <a:rPr lang="it-IT" sz="1200" b="0" i="0" u="none" strike="noStrike" kern="1200" baseline="0" dirty="0" err="1">
                <a:solidFill>
                  <a:schemeClr val="tx1"/>
                </a:solidFill>
                <a:latin typeface="+mn-lt"/>
                <a:ea typeface="+mn-ea"/>
                <a:cs typeface="+mn-cs"/>
              </a:rPr>
              <a:t>main</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Galactic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hadronic</a:t>
            </a:r>
            <a:r>
              <a:rPr lang="it-IT" sz="1200" b="0" i="0" u="none" strike="noStrike" kern="1200" baseline="0" dirty="0">
                <a:solidFill>
                  <a:schemeClr val="tx1"/>
                </a:solidFill>
                <a:latin typeface="+mn-lt"/>
                <a:ea typeface="+mn-ea"/>
                <a:cs typeface="+mn-cs"/>
              </a:rPr>
              <a:t> </a:t>
            </a:r>
            <a:r>
              <a:rPr lang="it-IT" sz="1200" b="0" i="0" u="none" strike="noStrike" kern="1200" baseline="0" dirty="0" err="1">
                <a:solidFill>
                  <a:schemeClr val="tx1"/>
                </a:solidFill>
                <a:latin typeface="+mn-lt"/>
                <a:ea typeface="+mn-ea"/>
                <a:cs typeface="+mn-cs"/>
              </a:rPr>
              <a:t>PeVatrons</a:t>
            </a:r>
            <a:r>
              <a:rPr lang="it-IT" sz="1200" b="0" i="0" u="none" strike="noStrike" kern="1200" baseline="0" dirty="0">
                <a:solidFill>
                  <a:schemeClr val="tx1"/>
                </a:solidFill>
                <a:latin typeface="+mn-lt"/>
                <a:ea typeface="+mn-ea"/>
                <a:cs typeface="+mn-cs"/>
              </a:rPr>
              <a:t>.</a:t>
            </a:r>
            <a:endParaRPr lang="it-IT" dirty="0"/>
          </a:p>
        </p:txBody>
      </p:sp>
      <p:sp>
        <p:nvSpPr>
          <p:cNvPr id="4" name="Segnaposto numero diapositiva 3"/>
          <p:cNvSpPr>
            <a:spLocks noGrp="1"/>
          </p:cNvSpPr>
          <p:nvPr>
            <p:ph type="sldNum" sz="quarter" idx="5"/>
          </p:nvPr>
        </p:nvSpPr>
        <p:spPr/>
        <p:txBody>
          <a:bodyPr/>
          <a:lstStyle/>
          <a:p>
            <a:fld id="{26AAC529-583D-41D9-8F63-BB390834393D}" type="slidenum">
              <a:rPr lang="it-IT" smtClean="0"/>
              <a:t>15</a:t>
            </a:fld>
            <a:endParaRPr lang="it-IT"/>
          </a:p>
        </p:txBody>
      </p:sp>
    </p:spTree>
    <p:extLst>
      <p:ext uri="{BB962C8B-B14F-4D97-AF65-F5344CB8AC3E}">
        <p14:creationId xmlns:p14="http://schemas.microsoft.com/office/powerpoint/2010/main" val="12745112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…Da qui chiaramente è iniziato il putiferio tra gli altri strumenti, presenti e futuri, per capire meglio cosa LHAASO sta osservando e in generale per riuscire a selezionare i candidati </a:t>
            </a:r>
            <a:r>
              <a:rPr lang="it-IT" dirty="0" err="1"/>
              <a:t>pevatroni</a:t>
            </a:r>
            <a:r>
              <a:rPr lang="it-IT" dirty="0"/>
              <a:t> della nostra Galassia</a:t>
            </a:r>
          </a:p>
          <a:p>
            <a:endParaRPr lang="it-IT" dirty="0"/>
          </a:p>
          <a:p>
            <a:r>
              <a:rPr lang="en-US" sz="1800" b="0" i="0" u="none" strike="noStrike" baseline="0" dirty="0">
                <a:solidFill>
                  <a:srgbClr val="000000"/>
                </a:solidFill>
                <a:latin typeface="Arial" panose="020B0604020202020204" pitchFamily="34" charset="0"/>
              </a:rPr>
              <a:t>We acknowledge the significant results obtained by HAWC and recognize that they hinted at what LHAASO saw successively </a:t>
            </a:r>
            <a:endParaRPr lang="it-IT" dirty="0"/>
          </a:p>
          <a:p>
            <a:r>
              <a:rPr lang="en-US" sz="1800" b="0" i="0" u="none" strike="noStrike" baseline="0" dirty="0">
                <a:solidFill>
                  <a:srgbClr val="000000"/>
                </a:solidFill>
                <a:latin typeface="Arial" panose="020B0604020202020204" pitchFamily="34" charset="0"/>
              </a:rPr>
              <a:t>However, we think LHAASO results were a breakthrough for two main reasons, the extension by an order of magnitude of energy range and the relatively large number of sources. </a:t>
            </a:r>
          </a:p>
          <a:p>
            <a:r>
              <a:rPr lang="en-US" sz="1800" b="0" i="0" u="none" strike="noStrike" baseline="0" dirty="0">
                <a:solidFill>
                  <a:srgbClr val="000000"/>
                </a:solidFill>
                <a:latin typeface="Arial" panose="020B0604020202020204" pitchFamily="34" charset="0"/>
              </a:rPr>
              <a:t>Despite the fact the portion of the Galaxy observable by the LHAASO site is smaller than that by the HAWC site (and it doesn’t include the Galactic center) LHAASO tripled the number of known sources emitting above 100 </a:t>
            </a:r>
            <a:r>
              <a:rPr lang="en-US" sz="1800" b="0" i="0" u="none" strike="noStrike" baseline="0" dirty="0" err="1">
                <a:solidFill>
                  <a:srgbClr val="000000"/>
                </a:solidFill>
                <a:latin typeface="Arial" panose="020B0604020202020204" pitchFamily="34" charset="0"/>
              </a:rPr>
              <a:t>TeV</a:t>
            </a:r>
            <a:r>
              <a:rPr lang="en-US" sz="1800" b="0" i="0" u="none" strike="noStrike" baseline="0" dirty="0">
                <a:solidFill>
                  <a:srgbClr val="000000"/>
                </a:solidFill>
                <a:latin typeface="Arial" panose="020B0604020202020204" pitchFamily="34" charset="0"/>
              </a:rPr>
              <a:t>, demonstrating that this feature is quite common on galactic sources. The number of sources for which a hadronic scenario is almost excluded increased similarly. </a:t>
            </a:r>
          </a:p>
          <a:p>
            <a:r>
              <a:rPr lang="en-US" sz="1800" b="0" i="0" u="none" strike="noStrike" baseline="0" dirty="0">
                <a:solidFill>
                  <a:srgbClr val="000000"/>
                </a:solidFill>
                <a:latin typeface="Arial" panose="020B0604020202020204" pitchFamily="34" charset="0"/>
              </a:rPr>
              <a:t>Moreover, the detection of photons near (in some cases above) 1 </a:t>
            </a:r>
            <a:r>
              <a:rPr lang="en-US" sz="1800" b="0" i="0" u="none" strike="noStrike" baseline="0" dirty="0" err="1">
                <a:solidFill>
                  <a:srgbClr val="000000"/>
                </a:solidFill>
                <a:latin typeface="Arial" panose="020B0604020202020204" pitchFamily="34" charset="0"/>
              </a:rPr>
              <a:t>PeV</a:t>
            </a:r>
            <a:r>
              <a:rPr lang="en-US" sz="1800" b="0" i="0" u="none" strike="noStrike" baseline="0" dirty="0">
                <a:solidFill>
                  <a:srgbClr val="000000"/>
                </a:solidFill>
                <a:latin typeface="Arial" panose="020B0604020202020204" pitchFamily="34" charset="0"/>
              </a:rPr>
              <a:t> challenge an astrophysical explanation of what we are observing (both assuming hadronic or leptonic origin) </a:t>
            </a:r>
          </a:p>
          <a:p>
            <a:r>
              <a:rPr lang="en-US" sz="1800" b="0" i="0" u="none" strike="noStrike" baseline="0" dirty="0">
                <a:solidFill>
                  <a:srgbClr val="000000"/>
                </a:solidFill>
                <a:latin typeface="Arial" panose="020B0604020202020204" pitchFamily="34" charset="0"/>
              </a:rPr>
              <a:t>Let us also note that LHAASO obtained these results with only 10 months of observations, suggesting these 12 sources are only the top of the iceberg of what will be detected by future observations of both LHAASO and other instruments based on the same technology (i.e. SWGO at the south). </a:t>
            </a:r>
          </a:p>
        </p:txBody>
      </p:sp>
      <p:sp>
        <p:nvSpPr>
          <p:cNvPr id="4" name="Segnaposto numero diapositiva 3"/>
          <p:cNvSpPr>
            <a:spLocks noGrp="1"/>
          </p:cNvSpPr>
          <p:nvPr>
            <p:ph type="sldNum" sz="quarter" idx="5"/>
          </p:nvPr>
        </p:nvSpPr>
        <p:spPr/>
        <p:txBody>
          <a:bodyPr/>
          <a:lstStyle/>
          <a:p>
            <a:fld id="{7F675621-DEA7-4559-997B-0406DB89C3CF}" type="slidenum">
              <a:rPr lang="it-IT" smtClean="0"/>
              <a:t>21</a:t>
            </a:fld>
            <a:endParaRPr lang="it-IT"/>
          </a:p>
        </p:txBody>
      </p:sp>
    </p:spTree>
    <p:extLst>
      <p:ext uri="{BB962C8B-B14F-4D97-AF65-F5344CB8AC3E}">
        <p14:creationId xmlns:p14="http://schemas.microsoft.com/office/powerpoint/2010/main" val="37076445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2A54FCD-522B-247B-387F-19B5D51A72D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AFA7A4E0-DCE0-3DBD-6C79-A7EC050B4D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DE950289-4139-C69E-DCC9-418CE92CC9E5}"/>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5" name="Segnaposto piè di pagina 4">
            <a:extLst>
              <a:ext uri="{FF2B5EF4-FFF2-40B4-BE49-F238E27FC236}">
                <a16:creationId xmlns:a16="http://schemas.microsoft.com/office/drawing/2014/main" id="{3D69EBD6-02F4-B244-CCC6-417405AA954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48EE5841-F2E5-F6AD-DB29-F67D69378085}"/>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61363333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E497A5F-D53E-9D4C-AA6F-84F45E82FC9D}"/>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4438EB67-4D21-F838-5E54-EF6D330D8983}"/>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02DFE2B-8977-7A0C-36F9-7590B5029824}"/>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5" name="Segnaposto piè di pagina 4">
            <a:extLst>
              <a:ext uri="{FF2B5EF4-FFF2-40B4-BE49-F238E27FC236}">
                <a16:creationId xmlns:a16="http://schemas.microsoft.com/office/drawing/2014/main" id="{E6BA1ED4-0274-7CD9-4B87-0BA36C45F66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1326CB5-5419-9BC2-B676-FA86793202F6}"/>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9317462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34077FF0-C1CC-FB50-CD2F-3648933E8FCF}"/>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E078AEBA-BFBE-F7ED-FEA5-57E34FA53418}"/>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6D1BF1B-FF91-1786-E68B-055E74374A3F}"/>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5" name="Segnaposto piè di pagina 4">
            <a:extLst>
              <a:ext uri="{FF2B5EF4-FFF2-40B4-BE49-F238E27FC236}">
                <a16:creationId xmlns:a16="http://schemas.microsoft.com/office/drawing/2014/main" id="{C07A2B7C-7604-C3E6-A7AA-63B13D4CEBF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325BF4FF-B5C6-C365-95A5-F7DCF00B2C67}"/>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12751601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endParaRPr lang="en-US"/>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a:p>
        </p:txBody>
      </p:sp>
      <p:sp>
        <p:nvSpPr>
          <p:cNvPr id="4" name="Segnaposto data 3"/>
          <p:cNvSpPr>
            <a:spLocks noGrp="1"/>
          </p:cNvSpPr>
          <p:nvPr>
            <p:ph type="dt" sz="half" idx="10"/>
          </p:nvPr>
        </p:nvSpPr>
        <p:spPr/>
        <p:txBody>
          <a:bodyPr/>
          <a:lstStyle/>
          <a:p>
            <a:fld id="{A5F8BB1C-49A9-4AC0-8A09-927335C01CC3}" type="datetimeFigureOut">
              <a:rPr lang="en-US" smtClean="0"/>
              <a:t>2/4/2026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15417166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5F8BB1C-49A9-4AC0-8A09-927335C01CC3}" type="datetimeFigureOut">
              <a:rPr lang="en-US" smtClean="0"/>
              <a:t>2/4/2026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2337631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endParaRPr lang="en-US"/>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A5F8BB1C-49A9-4AC0-8A09-927335C01CC3}" type="datetimeFigureOut">
              <a:rPr lang="en-US" smtClean="0"/>
              <a:t>2/4/2026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30039982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838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6172200" y="1825625"/>
            <a:ext cx="5181600" cy="435133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p>
            <a:fld id="{A5F8BB1C-49A9-4AC0-8A09-927335C01CC3}" type="datetimeFigureOut">
              <a:rPr lang="en-US" smtClean="0"/>
              <a:t>2/4/2026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36581495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endParaRPr lang="en-US"/>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p>
            <a:fld id="{A5F8BB1C-49A9-4AC0-8A09-927335C01CC3}" type="datetimeFigureOut">
              <a:rPr lang="en-US" smtClean="0"/>
              <a:t>2/4/2026</a:t>
            </a:fld>
            <a:endParaRPr lang="en-US"/>
          </a:p>
        </p:txBody>
      </p:sp>
      <p:sp>
        <p:nvSpPr>
          <p:cNvPr id="8" name="Segnaposto piè di pagina 7"/>
          <p:cNvSpPr>
            <a:spLocks noGrp="1"/>
          </p:cNvSpPr>
          <p:nvPr>
            <p:ph type="ftr" sz="quarter" idx="11"/>
          </p:nvPr>
        </p:nvSpPr>
        <p:spPr/>
        <p:txBody>
          <a:bodyPr/>
          <a:lstStyle/>
          <a:p>
            <a:endParaRPr lang="en-US"/>
          </a:p>
        </p:txBody>
      </p:sp>
      <p:sp>
        <p:nvSpPr>
          <p:cNvPr id="9" name="Segnaposto numero diapositiva 8"/>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317679921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data 2"/>
          <p:cNvSpPr>
            <a:spLocks noGrp="1"/>
          </p:cNvSpPr>
          <p:nvPr>
            <p:ph type="dt" sz="half" idx="10"/>
          </p:nvPr>
        </p:nvSpPr>
        <p:spPr/>
        <p:txBody>
          <a:bodyPr/>
          <a:lstStyle/>
          <a:p>
            <a:fld id="{A5F8BB1C-49A9-4AC0-8A09-927335C01CC3}" type="datetimeFigureOut">
              <a:rPr lang="en-US" smtClean="0"/>
              <a:t>2/4/2026</a:t>
            </a:fld>
            <a:endParaRPr lang="en-US"/>
          </a:p>
        </p:txBody>
      </p:sp>
      <p:sp>
        <p:nvSpPr>
          <p:cNvPr id="4" name="Segnaposto piè di pagina 3"/>
          <p:cNvSpPr>
            <a:spLocks noGrp="1"/>
          </p:cNvSpPr>
          <p:nvPr>
            <p:ph type="ftr" sz="quarter" idx="11"/>
          </p:nvPr>
        </p:nvSpPr>
        <p:spPr/>
        <p:txBody>
          <a:bodyPr/>
          <a:lstStyle/>
          <a:p>
            <a:endParaRPr lang="en-US"/>
          </a:p>
        </p:txBody>
      </p:sp>
      <p:sp>
        <p:nvSpPr>
          <p:cNvPr id="5" name="Segnaposto numero diapositiva 4"/>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160820947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A5F8BB1C-49A9-4AC0-8A09-927335C01CC3}" type="datetimeFigureOut">
              <a:rPr lang="en-US" smtClean="0"/>
              <a:t>2/4/2026</a:t>
            </a:fld>
            <a:endParaRPr lang="en-US"/>
          </a:p>
        </p:txBody>
      </p:sp>
      <p:sp>
        <p:nvSpPr>
          <p:cNvPr id="3" name="Segnaposto piè di pagina 2"/>
          <p:cNvSpPr>
            <a:spLocks noGrp="1"/>
          </p:cNvSpPr>
          <p:nvPr>
            <p:ph type="ftr" sz="quarter" idx="11"/>
          </p:nvPr>
        </p:nvSpPr>
        <p:spPr/>
        <p:txBody>
          <a:bodyPr/>
          <a:lstStyle/>
          <a:p>
            <a:endParaRPr lang="en-US"/>
          </a:p>
        </p:txBody>
      </p:sp>
      <p:sp>
        <p:nvSpPr>
          <p:cNvPr id="4" name="Segnaposto numero diapositiva 3"/>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109214579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5F8BB1C-49A9-4AC0-8A09-927335C01CC3}" type="datetimeFigureOut">
              <a:rPr lang="en-US" smtClean="0"/>
              <a:t>2/4/2026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30700631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2239AD6-25DF-E13A-7B66-6BAD5199DB85}"/>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C79362D-95D0-BB71-BD08-E5C76A7C8FA5}"/>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F47A47D3-508D-B401-DB5C-C2B2EBC93582}"/>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5" name="Segnaposto piè di pagina 4">
            <a:extLst>
              <a:ext uri="{FF2B5EF4-FFF2-40B4-BE49-F238E27FC236}">
                <a16:creationId xmlns:a16="http://schemas.microsoft.com/office/drawing/2014/main" id="{9343227D-B3AF-2EDC-75E7-119A7142B7E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4DFDAE-F604-296C-10FE-9CE178B48B35}"/>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22711000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endParaRPr lang="en-US"/>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A5F8BB1C-49A9-4AC0-8A09-927335C01CC3}" type="datetimeFigureOut">
              <a:rPr lang="en-US" smtClean="0"/>
              <a:t>2/4/2026</a:t>
            </a:fld>
            <a:endParaRPr lang="en-US"/>
          </a:p>
        </p:txBody>
      </p:sp>
      <p:sp>
        <p:nvSpPr>
          <p:cNvPr id="6" name="Segnaposto piè di pagina 5"/>
          <p:cNvSpPr>
            <a:spLocks noGrp="1"/>
          </p:cNvSpPr>
          <p:nvPr>
            <p:ph type="ftr" sz="quarter" idx="11"/>
          </p:nvPr>
        </p:nvSpPr>
        <p:spPr/>
        <p:txBody>
          <a:bodyPr/>
          <a:lstStyle/>
          <a:p>
            <a:endParaRPr lang="en-US"/>
          </a:p>
        </p:txBody>
      </p:sp>
      <p:sp>
        <p:nvSpPr>
          <p:cNvPr id="7" name="Segnaposto numero diapositiva 6"/>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30944222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5F8BB1C-49A9-4AC0-8A09-927335C01CC3}" type="datetimeFigureOut">
              <a:rPr lang="en-US" smtClean="0"/>
              <a:t>2/4/2026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20500002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p>
            <a:fld id="{A5F8BB1C-49A9-4AC0-8A09-927335C01CC3}" type="datetimeFigureOut">
              <a:rPr lang="en-US" smtClean="0"/>
              <a:t>2/4/2026</a:t>
            </a:fld>
            <a:endParaRPr lang="en-US"/>
          </a:p>
        </p:txBody>
      </p:sp>
      <p:sp>
        <p:nvSpPr>
          <p:cNvPr id="5" name="Segnaposto piè di pagina 4"/>
          <p:cNvSpPr>
            <a:spLocks noGrp="1"/>
          </p:cNvSpPr>
          <p:nvPr>
            <p:ph type="ftr" sz="quarter" idx="11"/>
          </p:nvPr>
        </p:nvSpPr>
        <p:spPr/>
        <p:txBody>
          <a:bodyPr/>
          <a:lstStyle/>
          <a:p>
            <a:endParaRPr lang="en-US"/>
          </a:p>
        </p:txBody>
      </p:sp>
      <p:sp>
        <p:nvSpPr>
          <p:cNvPr id="6" name="Segnaposto numero diapositiva 5"/>
          <p:cNvSpPr>
            <a:spLocks noGrp="1"/>
          </p:cNvSpPr>
          <p:nvPr>
            <p:ph type="sldNum" sz="quarter" idx="12"/>
          </p:nvPr>
        </p:nvSpPr>
        <p:spPr/>
        <p:txBody>
          <a:bodyPr/>
          <a:lstStyle/>
          <a:p>
            <a:fld id="{9E9F353E-36D4-4881-B4E8-C9F85DBD1F20}" type="slidenum">
              <a:rPr lang="en-US" smtClean="0"/>
              <a:t>‹N›</a:t>
            </a:fld>
            <a:endParaRPr lang="en-US"/>
          </a:p>
        </p:txBody>
      </p:sp>
    </p:spTree>
    <p:extLst>
      <p:ext uri="{BB962C8B-B14F-4D97-AF65-F5344CB8AC3E}">
        <p14:creationId xmlns:p14="http://schemas.microsoft.com/office/powerpoint/2010/main" val="133825622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41A99C6-3E52-CA1A-282B-200DAFE887C7}"/>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45FF366B-1F9D-E8BA-9E44-24F42B2775E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019FB8F7-6259-9528-65C2-25B1F07855E1}"/>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5" name="Segnaposto piè di pagina 4">
            <a:extLst>
              <a:ext uri="{FF2B5EF4-FFF2-40B4-BE49-F238E27FC236}">
                <a16:creationId xmlns:a16="http://schemas.microsoft.com/office/drawing/2014/main" id="{46225621-A70D-1F75-2612-89704D67E78E}"/>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B167DB2-B98E-30A1-4283-791755146027}"/>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72093866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9D32A87-C6AA-C7E6-FCA7-5EF76FF7F086}"/>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2B06C2-4D96-2450-2BC3-420DCC026DEC}"/>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4C135D1B-A1F6-A521-224F-6585EC7725B7}"/>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9BA8648E-5173-B983-2010-E86644C040D1}"/>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6" name="Segnaposto piè di pagina 5">
            <a:extLst>
              <a:ext uri="{FF2B5EF4-FFF2-40B4-BE49-F238E27FC236}">
                <a16:creationId xmlns:a16="http://schemas.microsoft.com/office/drawing/2014/main" id="{814ED7BF-FD92-0A80-5BB4-1F5BC0A444C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4582A239-3EA0-8665-3C33-324F1C7FBD07}"/>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41400448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E143649-7B5E-D9C1-A45A-EE1456BD760D}"/>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120C1A4-BB97-E010-EB76-15FDD1ECE6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27161116-9F33-9C04-7C0E-74F29227ABE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929B5BC-1530-509E-0D1D-8D10D003C5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15366D5-37AA-D703-C74B-768581ACC5D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396AEC8C-7AB3-E981-4E99-65665EF5EDA6}"/>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8" name="Segnaposto piè di pagina 7">
            <a:extLst>
              <a:ext uri="{FF2B5EF4-FFF2-40B4-BE49-F238E27FC236}">
                <a16:creationId xmlns:a16="http://schemas.microsoft.com/office/drawing/2014/main" id="{97111991-4DC7-7D6E-BA03-D4D8AEB6D538}"/>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82185436-2715-396E-6781-C75DB7DFD67A}"/>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422523217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292CEB-0DC0-2D4D-44EE-9A81F4C0AEC9}"/>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E3933737-8E1D-E418-71D7-686998EFD5AE}"/>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4" name="Segnaposto piè di pagina 3">
            <a:extLst>
              <a:ext uri="{FF2B5EF4-FFF2-40B4-BE49-F238E27FC236}">
                <a16:creationId xmlns:a16="http://schemas.microsoft.com/office/drawing/2014/main" id="{5AF2F987-B9EE-C484-CACD-B779281F1BC5}"/>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C13FDBE-707D-84A3-81A3-35E82A3DD9C6}"/>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7962445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AEF84209-67FD-1C30-41CE-3D7EA3321573}"/>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3" name="Segnaposto piè di pagina 2">
            <a:extLst>
              <a:ext uri="{FF2B5EF4-FFF2-40B4-BE49-F238E27FC236}">
                <a16:creationId xmlns:a16="http://schemas.microsoft.com/office/drawing/2014/main" id="{BC6F04F1-19C6-B038-2BA3-40BD05A5A006}"/>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5724B413-58BA-AAEB-5F82-EA9D01A2511A}"/>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2451259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98A8C7-3BC6-FA40-2080-5C525479EC8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2371A095-8306-A506-9172-19569E10D6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D7CEE014-E08E-0BCB-AAFC-9C635BF249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3312FB8-BDB8-BC12-9643-FF6D4803E9F3}"/>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6" name="Segnaposto piè di pagina 5">
            <a:extLst>
              <a:ext uri="{FF2B5EF4-FFF2-40B4-BE49-F238E27FC236}">
                <a16:creationId xmlns:a16="http://schemas.microsoft.com/office/drawing/2014/main" id="{FA32F49A-B1F3-03C8-C624-549B840909F2}"/>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5AD7350-933B-EB4E-E33D-BCD1860D5125}"/>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374633888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DC51247-FCE8-5CB7-49B4-28E216A355B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6FAE58C1-4F79-3254-50EA-622F1D4B99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7E1A3624-4F48-0D8F-A1E2-40D6AC007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742ACB79-23EE-1698-D087-9FA63B233D82}"/>
              </a:ext>
            </a:extLst>
          </p:cNvPr>
          <p:cNvSpPr>
            <a:spLocks noGrp="1"/>
          </p:cNvSpPr>
          <p:nvPr>
            <p:ph type="dt" sz="half" idx="10"/>
          </p:nvPr>
        </p:nvSpPr>
        <p:spPr/>
        <p:txBody>
          <a:bodyPr/>
          <a:lstStyle/>
          <a:p>
            <a:fld id="{F058F8F5-0DA8-4AC3-8EA4-163510F74F40}" type="datetimeFigureOut">
              <a:rPr lang="it-IT" smtClean="0"/>
              <a:t>04/02/2026</a:t>
            </a:fld>
            <a:endParaRPr lang="it-IT"/>
          </a:p>
        </p:txBody>
      </p:sp>
      <p:sp>
        <p:nvSpPr>
          <p:cNvPr id="6" name="Segnaposto piè di pagina 5">
            <a:extLst>
              <a:ext uri="{FF2B5EF4-FFF2-40B4-BE49-F238E27FC236}">
                <a16:creationId xmlns:a16="http://schemas.microsoft.com/office/drawing/2014/main" id="{38E7DB47-41FC-55C3-91E8-39FA66584ADB}"/>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A3B1A7B2-8FDD-9F50-AE33-05FB2A4316EE}"/>
              </a:ext>
            </a:extLst>
          </p:cNvPr>
          <p:cNvSpPr>
            <a:spLocks noGrp="1"/>
          </p:cNvSpPr>
          <p:nvPr>
            <p:ph type="sldNum" sz="quarter" idx="12"/>
          </p:nvPr>
        </p:nvSpPr>
        <p:spPr/>
        <p:txBody>
          <a:bodyPr/>
          <a:lstStyle/>
          <a:p>
            <a:fld id="{A57ED058-E779-4BF2-8E05-E9A70C2ED822}" type="slidenum">
              <a:rPr lang="it-IT" smtClean="0"/>
              <a:t>‹N›</a:t>
            </a:fld>
            <a:endParaRPr lang="it-IT"/>
          </a:p>
        </p:txBody>
      </p:sp>
    </p:spTree>
    <p:extLst>
      <p:ext uri="{BB962C8B-B14F-4D97-AF65-F5344CB8AC3E}">
        <p14:creationId xmlns:p14="http://schemas.microsoft.com/office/powerpoint/2010/main" val="272084836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B7F0716F-0189-8ECD-EA2A-1C83088611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FA39A4C9-2C81-4C9E-886E-D2AEAA1C13D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4981987-3414-F967-0490-641EB7AAFC7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58F8F5-0DA8-4AC3-8EA4-163510F74F40}" type="datetimeFigureOut">
              <a:rPr lang="it-IT" smtClean="0"/>
              <a:t>04/02/2026</a:t>
            </a:fld>
            <a:endParaRPr lang="it-IT"/>
          </a:p>
        </p:txBody>
      </p:sp>
      <p:sp>
        <p:nvSpPr>
          <p:cNvPr id="5" name="Segnaposto piè di pagina 4">
            <a:extLst>
              <a:ext uri="{FF2B5EF4-FFF2-40B4-BE49-F238E27FC236}">
                <a16:creationId xmlns:a16="http://schemas.microsoft.com/office/drawing/2014/main" id="{96750EF6-0ACD-2B4B-A1AE-1AAA49FEE9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4038E57E-66AD-7864-6F1E-2DCBBA5543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7ED058-E779-4BF2-8E05-E9A70C2ED822}" type="slidenum">
              <a:rPr lang="it-IT" smtClean="0"/>
              <a:t>‹N›</a:t>
            </a:fld>
            <a:endParaRPr lang="it-IT"/>
          </a:p>
        </p:txBody>
      </p:sp>
    </p:spTree>
    <p:extLst>
      <p:ext uri="{BB962C8B-B14F-4D97-AF65-F5344CB8AC3E}">
        <p14:creationId xmlns:p14="http://schemas.microsoft.com/office/powerpoint/2010/main" val="1853554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extLst>
              <a:ext uri="{BEBA8EAE-BF5A-486C-A8C5-ECC9F3942E4B}">
                <a14:imgProps xmlns:a14="http://schemas.microsoft.com/office/drawing/2010/main">
                  <a14:imgLayer r:embed="rId14">
                    <a14:imgEffect>
                      <a14:brightnessContrast bright="-53000"/>
                    </a14:imgEffect>
                  </a14:imgLayer>
                </a14:imgProps>
              </a:ext>
            </a:extLst>
          </a:blip>
          <a:srcRect/>
          <a:stretch>
            <a:fillRect t="-12000" b="-12000"/>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endParaRPr lang="en-US"/>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F8BB1C-49A9-4AC0-8A09-927335C01CC3}" type="datetimeFigureOut">
              <a:rPr lang="en-US" smtClean="0"/>
              <a:t>2/4/2026</a:t>
            </a:fld>
            <a:endParaRPr lang="en-US"/>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9F353E-36D4-4881-B4E8-C9F85DBD1F20}" type="slidenum">
              <a:rPr lang="en-US" smtClean="0"/>
              <a:t>‹N›</a:t>
            </a:fld>
            <a:endParaRPr lang="en-US"/>
          </a:p>
        </p:txBody>
      </p:sp>
    </p:spTree>
    <p:extLst>
      <p:ext uri="{BB962C8B-B14F-4D97-AF65-F5344CB8AC3E}">
        <p14:creationId xmlns:p14="http://schemas.microsoft.com/office/powerpoint/2010/main" val="6655184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3.jpg"/><Relationship Id="rId7" Type="http://schemas.openxmlformats.org/officeDocument/2006/relationships/image" Target="../media/image36.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7" Type="http://schemas.openxmlformats.org/officeDocument/2006/relationships/image" Target="../media/image44.emf"/><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43.png"/><Relationship Id="rId5" Type="http://schemas.openxmlformats.org/officeDocument/2006/relationships/image" Target="../media/image42.jpg"/><Relationship Id="rId4" Type="http://schemas.openxmlformats.org/officeDocument/2006/relationships/image" Target="../media/image41.emf"/></Relationships>
</file>

<file path=ppt/slides/_rels/slide15.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50.gif"/><Relationship Id="rId2" Type="http://schemas.openxmlformats.org/officeDocument/2006/relationships/image" Target="../media/image49.gif"/><Relationship Id="rId1" Type="http://schemas.openxmlformats.org/officeDocument/2006/relationships/slideLayout" Target="../slideLayouts/slideLayout18.xml"/><Relationship Id="rId4" Type="http://schemas.openxmlformats.org/officeDocument/2006/relationships/image" Target="../media/image51.gif"/></Relationships>
</file>

<file path=ppt/slides/_rels/slide18.xml.rels><?xml version="1.0" encoding="UTF-8" standalone="yes"?>
<Relationships xmlns="http://schemas.openxmlformats.org/package/2006/relationships"><Relationship Id="rId3" Type="http://schemas.openxmlformats.org/officeDocument/2006/relationships/image" Target="../media/image220.png"/><Relationship Id="rId7" Type="http://schemas.openxmlformats.org/officeDocument/2006/relationships/image" Target="../media/image14.jpeg"/><Relationship Id="rId2" Type="http://schemas.openxmlformats.org/officeDocument/2006/relationships/image" Target="../media/image210.png"/><Relationship Id="rId1" Type="http://schemas.openxmlformats.org/officeDocument/2006/relationships/slideLayout" Target="../slideLayouts/slideLayout1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30.png"/></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emf"/><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slideLayout" Target="../slideLayouts/slideLayout18.xml"/><Relationship Id="rId6" Type="http://schemas.openxmlformats.org/officeDocument/2006/relationships/image" Target="../media/image57.png"/><Relationship Id="rId11" Type="http://schemas.openxmlformats.org/officeDocument/2006/relationships/image" Target="../media/image62.emf"/><Relationship Id="rId5" Type="http://schemas.openxmlformats.org/officeDocument/2006/relationships/image" Target="../media/image56.emf"/><Relationship Id="rId10" Type="http://schemas.openxmlformats.org/officeDocument/2006/relationships/image" Target="../media/image61.emf"/><Relationship Id="rId4" Type="http://schemas.openxmlformats.org/officeDocument/2006/relationships/image" Target="../media/image55.png"/><Relationship Id="rId9" Type="http://schemas.openxmlformats.org/officeDocument/2006/relationships/image" Target="../media/image60.emf"/></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64.gif"/><Relationship Id="rId4" Type="http://schemas.openxmlformats.org/officeDocument/2006/relationships/image" Target="../media/image63.emf"/></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2.xml"/><Relationship Id="rId1" Type="http://schemas.openxmlformats.org/officeDocument/2006/relationships/slideLayout" Target="../slideLayouts/slideLayout18.xml"/><Relationship Id="rId5" Type="http://schemas.openxmlformats.org/officeDocument/2006/relationships/image" Target="../media/image72.emf"/><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74.png"/><Relationship Id="rId1" Type="http://schemas.openxmlformats.org/officeDocument/2006/relationships/slideLayout" Target="../slideLayouts/slideLayout18.xml"/><Relationship Id="rId5" Type="http://schemas.openxmlformats.org/officeDocument/2006/relationships/image" Target="../media/image76.png"/><Relationship Id="rId4" Type="http://schemas.openxmlformats.org/officeDocument/2006/relationships/image" Target="../media/image75.jp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8.png"/><Relationship Id="rId3" Type="http://schemas.openxmlformats.org/officeDocument/2006/relationships/image" Target="../media/image80.png"/><Relationship Id="rId7" Type="http://schemas.openxmlformats.org/officeDocument/2006/relationships/image" Target="../media/image83.png"/><Relationship Id="rId12" Type="http://schemas.openxmlformats.org/officeDocument/2006/relationships/image" Target="../media/image13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134.png"/><Relationship Id="rId10" Type="http://schemas.openxmlformats.org/officeDocument/2006/relationships/image" Target="../media/image86.png"/><Relationship Id="rId4" Type="http://schemas.openxmlformats.org/officeDocument/2006/relationships/image" Target="../media/image81.jpg"/><Relationship Id="rId9" Type="http://schemas.openxmlformats.org/officeDocument/2006/relationships/image" Target="../media/image85.png"/><Relationship Id="rId14" Type="http://schemas.openxmlformats.org/officeDocument/2006/relationships/image" Target="../media/image89.png"/></Relationships>
</file>

<file path=ppt/slides/_rels/slide3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90.jpg"/><Relationship Id="rId7" Type="http://schemas.openxmlformats.org/officeDocument/2006/relationships/image" Target="../media/image163.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62.png"/><Relationship Id="rId5" Type="http://schemas.openxmlformats.org/officeDocument/2006/relationships/image" Target="../media/image92.pn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93.png"/><Relationship Id="rId7" Type="http://schemas.openxmlformats.org/officeDocument/2006/relationships/image" Target="../media/image96.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1400.png"/></Relationships>
</file>

<file path=ppt/slides/_rels/slide38.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4.emf"/><Relationship Id="rId5" Type="http://schemas.openxmlformats.org/officeDocument/2006/relationships/image" Target="../media/image53.png"/><Relationship Id="rId4" Type="http://schemas.openxmlformats.org/officeDocument/2006/relationships/image" Target="../media/image97.png"/></Relationships>
</file>

<file path=ppt/slides/_rels/slide3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1.emf"/><Relationship Id="rId1" Type="http://schemas.openxmlformats.org/officeDocument/2006/relationships/slideLayout" Target="../slideLayouts/slideLayout7.xml"/><Relationship Id="rId5" Type="http://schemas.openxmlformats.org/officeDocument/2006/relationships/image" Target="../media/image56.emf"/><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103.gif"/><Relationship Id="rId3" Type="http://schemas.openxmlformats.org/officeDocument/2006/relationships/image" Target="../media/image99.jpg"/><Relationship Id="rId7" Type="http://schemas.openxmlformats.org/officeDocument/2006/relationships/image" Target="../media/image102.emf"/><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101.emf"/><Relationship Id="rId5" Type="http://schemas.openxmlformats.org/officeDocument/2006/relationships/image" Target="../media/image100.png"/><Relationship Id="rId4" Type="http://schemas.openxmlformats.org/officeDocument/2006/relationships/image" Target="../media/image57.png"/></Relationships>
</file>

<file path=ppt/slides/_rels/slide41.xml.rels><?xml version="1.0" encoding="UTF-8" standalone="yes"?>
<Relationships xmlns="http://schemas.openxmlformats.org/package/2006/relationships"><Relationship Id="rId3" Type="http://schemas.openxmlformats.org/officeDocument/2006/relationships/image" Target="../media/image104.png"/><Relationship Id="rId7" Type="http://schemas.openxmlformats.org/officeDocument/2006/relationships/image" Target="../media/image59.jp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06.emf"/><Relationship Id="rId5" Type="http://schemas.openxmlformats.org/officeDocument/2006/relationships/image" Target="../media/image105.emf"/><Relationship Id="rId4" Type="http://schemas.openxmlformats.org/officeDocument/2006/relationships/image" Target="../media/image62.emf"/></Relationships>
</file>

<file path=ppt/slides/_rels/slide42.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1.gif"/><Relationship Id="rId5" Type="http://schemas.openxmlformats.org/officeDocument/2006/relationships/image" Target="../media/image109.emf"/><Relationship Id="rId4" Type="http://schemas.openxmlformats.org/officeDocument/2006/relationships/image" Target="../media/image108.emf"/></Relationships>
</file>

<file path=ppt/slides/_rels/slide43.xml.rels><?xml version="1.0" encoding="UTF-8" standalone="yes"?>
<Relationships xmlns="http://schemas.openxmlformats.org/package/2006/relationships"><Relationship Id="rId8" Type="http://schemas.openxmlformats.org/officeDocument/2006/relationships/image" Target="../media/image115.jpg"/><Relationship Id="rId3" Type="http://schemas.openxmlformats.org/officeDocument/2006/relationships/image" Target="../media/image110.emf"/><Relationship Id="rId7" Type="http://schemas.openxmlformats.org/officeDocument/2006/relationships/image" Target="../media/image114.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13.emf"/><Relationship Id="rId5" Type="http://schemas.openxmlformats.org/officeDocument/2006/relationships/image" Target="../media/image112.emf"/><Relationship Id="rId10" Type="http://schemas.openxmlformats.org/officeDocument/2006/relationships/image" Target="../media/image117.png"/><Relationship Id="rId4" Type="http://schemas.openxmlformats.org/officeDocument/2006/relationships/image" Target="../media/image111.emf"/><Relationship Id="rId9" Type="http://schemas.openxmlformats.org/officeDocument/2006/relationships/image" Target="../media/image116.png"/></Relationships>
</file>

<file path=ppt/slides/_rels/slide4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119.emf"/><Relationship Id="rId4" Type="http://schemas.openxmlformats.org/officeDocument/2006/relationships/image" Target="../media/image118.emf"/></Relationships>
</file>

<file path=ppt/slides/_rels/slide45.xml.rels><?xml version="1.0" encoding="UTF-8" standalone="yes"?>
<Relationships xmlns="http://schemas.openxmlformats.org/package/2006/relationships"><Relationship Id="rId3" Type="http://schemas.openxmlformats.org/officeDocument/2006/relationships/image" Target="../media/image120.jpg"/><Relationship Id="rId7" Type="http://schemas.openxmlformats.org/officeDocument/2006/relationships/image" Target="../media/image123.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122.emf"/><Relationship Id="rId5" Type="http://schemas.openxmlformats.org/officeDocument/2006/relationships/image" Target="../media/image121.jpg"/><Relationship Id="rId4" Type="http://schemas.openxmlformats.org/officeDocument/2006/relationships/image" Target="../media/image41.emf"/></Relationships>
</file>

<file path=ppt/slides/_rels/slide46.xml.rels><?xml version="1.0" encoding="UTF-8" standalone="yes"?>
<Relationships xmlns="http://schemas.openxmlformats.org/package/2006/relationships"><Relationship Id="rId8" Type="http://schemas.openxmlformats.org/officeDocument/2006/relationships/image" Target="../media/image129.emf"/><Relationship Id="rId3" Type="http://schemas.openxmlformats.org/officeDocument/2006/relationships/image" Target="../media/image124.png"/><Relationship Id="rId7" Type="http://schemas.openxmlformats.org/officeDocument/2006/relationships/image" Target="../media/image128.png"/><Relationship Id="rId12"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127.png"/><Relationship Id="rId11" Type="http://schemas.openxmlformats.org/officeDocument/2006/relationships/image" Target="../media/image44.emf"/><Relationship Id="rId5" Type="http://schemas.openxmlformats.org/officeDocument/2006/relationships/image" Target="../media/image126.png"/><Relationship Id="rId10" Type="http://schemas.openxmlformats.org/officeDocument/2006/relationships/image" Target="../media/image131.emf"/><Relationship Id="rId4" Type="http://schemas.openxmlformats.org/officeDocument/2006/relationships/image" Target="../media/image125.png"/><Relationship Id="rId9" Type="http://schemas.openxmlformats.org/officeDocument/2006/relationships/image" Target="../media/image130.emf"/></Relationships>
</file>

<file path=ppt/slides/_rels/slide47.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36.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35.png"/><Relationship Id="rId5" Type="http://schemas.openxmlformats.org/officeDocument/2006/relationships/image" Target="../media/image133.jpg"/><Relationship Id="rId4" Type="http://schemas.openxmlformats.org/officeDocument/2006/relationships/image" Target="../media/image132.png"/></Relationships>
</file>

<file path=ppt/slides/_rels/slide4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4.png"/><Relationship Id="rId7" Type="http://schemas.openxmlformats.org/officeDocument/2006/relationships/image" Target="../media/image140.png"/><Relationship Id="rId12" Type="http://schemas.openxmlformats.org/officeDocument/2006/relationships/image" Target="../media/image129.emf"/><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38.png"/><Relationship Id="rId11" Type="http://schemas.openxmlformats.org/officeDocument/2006/relationships/image" Target="../media/image128.png"/><Relationship Id="rId5" Type="http://schemas.openxmlformats.org/officeDocument/2006/relationships/image" Target="../media/image137.emf"/><Relationship Id="rId10" Type="http://schemas.openxmlformats.org/officeDocument/2006/relationships/image" Target="../media/image127.png"/><Relationship Id="rId4" Type="http://schemas.openxmlformats.org/officeDocument/2006/relationships/image" Target="../media/image125.png"/><Relationship Id="rId9" Type="http://schemas.openxmlformats.org/officeDocument/2006/relationships/image" Target="../media/image51.gif"/></Relationships>
</file>

<file path=ppt/slides/_rels/slide4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8.xml"/><Relationship Id="rId5" Type="http://schemas.openxmlformats.org/officeDocument/2006/relationships/image" Target="../media/image14.jpe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hyperlink" Target="https://arxiv.org/abs/2305.17030" TargetMode="External"/><Relationship Id="rId2" Type="http://schemas.openxmlformats.org/officeDocument/2006/relationships/image" Target="../media/image142.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18.xml"/><Relationship Id="rId5" Type="http://schemas.openxmlformats.org/officeDocument/2006/relationships/image" Target="../media/image20.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0.png"/><Relationship Id="rId3" Type="http://schemas.openxmlformats.org/officeDocument/2006/relationships/image" Target="../media/image21.jpeg"/><Relationship Id="rId7" Type="http://schemas.openxmlformats.org/officeDocument/2006/relationships/image" Target="../media/image25.png"/><Relationship Id="rId12" Type="http://schemas.openxmlformats.org/officeDocument/2006/relationships/image" Target="../media/image29.png"/><Relationship Id="rId17" Type="http://schemas.openxmlformats.org/officeDocument/2006/relationships/hyperlink" Target="https://www.sciencedirect.com/science/article/abs/pii/S2214404822000350" TargetMode="External"/><Relationship Id="rId2" Type="http://schemas.openxmlformats.org/officeDocument/2006/relationships/notesSlide" Target="../notesSlides/notesSlide2.xml"/><Relationship Id="rId16" Type="http://schemas.openxmlformats.org/officeDocument/2006/relationships/hyperlink" Target="https://www.sciencedirect.com/science/article/pii/S2214404822000180" TargetMode="Externa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8.png"/><Relationship Id="rId5" Type="http://schemas.openxmlformats.org/officeDocument/2006/relationships/image" Target="../media/image23.png"/><Relationship Id="rId15" Type="http://schemas.openxmlformats.org/officeDocument/2006/relationships/image" Target="../media/image32.jpeg"/><Relationship Id="rId10" Type="http://schemas.openxmlformats.org/officeDocument/2006/relationships/image" Target="../media/image27.png"/><Relationship Id="rId4" Type="http://schemas.openxmlformats.org/officeDocument/2006/relationships/image" Target="../media/image22.jpeg"/><Relationship Id="rId9" Type="http://schemas.openxmlformats.org/officeDocument/2006/relationships/hyperlink" Target="https://www.cta-observatory.org/science/ctao-performance/#1472563157648-91558872-faf1" TargetMode="External"/><Relationship Id="rId1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5" name="Rectangle 3"/>
          <p:cNvSpPr/>
          <p:nvPr/>
        </p:nvSpPr>
        <p:spPr>
          <a:xfrm>
            <a:off x="1335425" y="1673050"/>
            <a:ext cx="9608234" cy="3139321"/>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The Origin of cosmic Rays: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the importance of multi-communities</a:t>
            </a:r>
            <a:endParaRPr kumimoji="0" lang="it-IT"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sp>
        <p:nvSpPr>
          <p:cNvPr id="6" name="TextBox 1"/>
          <p:cNvSpPr txBox="1"/>
          <p:nvPr/>
        </p:nvSpPr>
        <p:spPr>
          <a:xfrm>
            <a:off x="3642500" y="5054128"/>
            <a:ext cx="4994084"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rPr>
              <a:t>    M</a:t>
            </a:r>
            <a:r>
              <a:rPr kumimoji="0" lang="en-US" sz="3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artina Cardillo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           </a:t>
            </a:r>
            <a:r>
              <a:rPr kumimoji="0" lang="en-US" sz="24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IAPS-INAF</a:t>
            </a:r>
            <a:r>
              <a:rPr kumimoji="0" lang="en-US" sz="2400" b="0" i="1"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Segoe Print" panose="02000600000000000000" pitchFamily="2" charset="0"/>
                <a:ea typeface="Handwriting - Dakota" charset="0"/>
                <a:cs typeface="Handwriting - Dakota" charset="0"/>
              </a:rPr>
              <a:t>   martina.cardillo@inaf.it</a:t>
            </a:r>
          </a:p>
        </p:txBody>
      </p:sp>
      <p:pic>
        <p:nvPicPr>
          <p:cNvPr id="3" name="Immagine 2" descr="Immagine che contiene nero, oscurità&#10;&#10;Il contenuto generato dall'IA potrebbe non essere corretto.">
            <a:extLst>
              <a:ext uri="{FF2B5EF4-FFF2-40B4-BE49-F238E27FC236}">
                <a16:creationId xmlns:a16="http://schemas.microsoft.com/office/drawing/2014/main" id="{BB8A6A9C-E976-1CED-721C-87B9A28984B0}"/>
              </a:ext>
            </a:extLst>
          </p:cNvPr>
          <p:cNvPicPr>
            <a:picLocks noChangeAspect="1"/>
          </p:cNvPicPr>
          <p:nvPr/>
        </p:nvPicPr>
        <p:blipFill>
          <a:blip r:embed="rId3">
            <a:extLst>
              <a:ext uri="{28A0092B-C50C-407E-A947-70E740481C1C}">
                <a14:useLocalDpi xmlns:a14="http://schemas.microsoft.com/office/drawing/2010/main" val="0"/>
              </a:ext>
            </a:extLst>
          </a:blip>
          <a:srcRect b="11462"/>
          <a:stretch/>
        </p:blipFill>
        <p:spPr>
          <a:xfrm>
            <a:off x="8976136" y="4658222"/>
            <a:ext cx="2484582" cy="2199778"/>
          </a:xfrm>
          <a:prstGeom prst="rect">
            <a:avLst/>
          </a:prstGeom>
        </p:spPr>
      </p:pic>
      <p:sp>
        <p:nvSpPr>
          <p:cNvPr id="2" name="TextBox 2">
            <a:extLst>
              <a:ext uri="{FF2B5EF4-FFF2-40B4-BE49-F238E27FC236}">
                <a16:creationId xmlns:a16="http://schemas.microsoft.com/office/drawing/2014/main" id="{1312ECA9-BC51-5E39-DFA8-F128A9DD2B11}"/>
              </a:ext>
            </a:extLst>
          </p:cNvPr>
          <p:cNvSpPr txBox="1"/>
          <p:nvPr/>
        </p:nvSpPr>
        <p:spPr>
          <a:xfrm>
            <a:off x="2246812" y="0"/>
            <a:ext cx="7485017"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Lucida Handwriting"/>
              </a:rPr>
              <a:t>Conferenza</a:t>
            </a:r>
            <a:r>
              <a:rPr kumimoji="0" lang="en-US"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rPr>
              <a:t> </a:t>
            </a:r>
            <a:r>
              <a:rPr kumimoji="0" lang="en-US" sz="28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Lucida Handwriting"/>
              </a:rPr>
              <a:t>Italiana</a:t>
            </a:r>
            <a:r>
              <a:rPr kumimoji="0" lang="en-US"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rPr>
              <a:t> di </a:t>
            </a:r>
            <a:r>
              <a:rPr kumimoji="0" lang="en-US" sz="28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Lucida Handwriting"/>
              </a:rPr>
              <a:t>Plasmi</a:t>
            </a:r>
            <a:endParaRPr kumimoji="0" lang="en-US"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Lucida Handwriting"/>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srgbClr val="FFFF00"/>
                </a:solidFill>
                <a:effectLst/>
                <a:uLnTx/>
                <a:uFillTx/>
                <a:latin typeface="Segoe Print" panose="02000600000000000000" pitchFamily="2" charset="0"/>
                <a:ea typeface="+mn-ea"/>
                <a:cs typeface="Handwriting - Dakota" charset="0"/>
              </a:rPr>
              <a:t>3-6 febbraio 2026</a:t>
            </a:r>
            <a:endParaRPr kumimoji="0" lang="en-US" sz="2400" b="1"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endParaRPr>
          </a:p>
        </p:txBody>
      </p:sp>
      <p:pic>
        <p:nvPicPr>
          <p:cNvPr id="8" name="Immagine 7" descr="Immagine che contiene testo, Carattere, Elementi grafici, grafica&#10;&#10;Il contenuto generato dall'IA potrebbe non essere corretto.">
            <a:extLst>
              <a:ext uri="{FF2B5EF4-FFF2-40B4-BE49-F238E27FC236}">
                <a16:creationId xmlns:a16="http://schemas.microsoft.com/office/drawing/2014/main" id="{A9C7F9E2-21C9-E46C-D372-50B86D042B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5" y="14316"/>
            <a:ext cx="2439329" cy="1951463"/>
          </a:xfrm>
          <a:prstGeom prst="rect">
            <a:avLst/>
          </a:prstGeom>
        </p:spPr>
      </p:pic>
    </p:spTree>
    <p:extLst>
      <p:ext uri="{BB962C8B-B14F-4D97-AF65-F5344CB8AC3E}">
        <p14:creationId xmlns:p14="http://schemas.microsoft.com/office/powerpoint/2010/main" val="8060752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Immagine 40" descr="Immagine che contiene trasporto, satellite, Spazio esterno, veicolo spaziale&#10;&#10;Il contenuto generato dall'IA potrebbe non essere corretto.">
            <a:extLst>
              <a:ext uri="{FF2B5EF4-FFF2-40B4-BE49-F238E27FC236}">
                <a16:creationId xmlns:a16="http://schemas.microsoft.com/office/drawing/2014/main" id="{F04F1C27-8225-7672-C9E9-725830092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8554" y="3965803"/>
            <a:ext cx="3211881" cy="1806683"/>
          </a:xfrm>
          <a:prstGeom prst="rect">
            <a:avLst/>
          </a:prstGeom>
        </p:spPr>
      </p:pic>
      <p:pic>
        <p:nvPicPr>
          <p:cNvPr id="48" name="Immagine 47" descr="Immagine che contiene testo, Carattere, Elementi grafici, grafica&#10;&#10;Il contenuto generato dall'IA potrebbe non essere corretto.">
            <a:extLst>
              <a:ext uri="{FF2B5EF4-FFF2-40B4-BE49-F238E27FC236}">
                <a16:creationId xmlns:a16="http://schemas.microsoft.com/office/drawing/2014/main" id="{D0E50AD4-C924-77CD-A0D2-550CD10B03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81843" y="3992967"/>
            <a:ext cx="2456877" cy="551799"/>
          </a:xfrm>
          <a:prstGeom prst="rect">
            <a:avLst/>
          </a:prstGeom>
        </p:spPr>
      </p:pic>
      <p:sp>
        <p:nvSpPr>
          <p:cNvPr id="8" name="Rettangolo 24">
            <a:extLst>
              <a:ext uri="{FF2B5EF4-FFF2-40B4-BE49-F238E27FC236}">
                <a16:creationId xmlns:a16="http://schemas.microsoft.com/office/drawing/2014/main" id="{9DE9A72E-C7B7-B97E-9D27-1A194417A83F}"/>
              </a:ext>
            </a:extLst>
          </p:cNvPr>
          <p:cNvSpPr/>
          <p:nvPr/>
        </p:nvSpPr>
        <p:spPr>
          <a:xfrm>
            <a:off x="2824980" y="-11489"/>
            <a:ext cx="6724919"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We</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need</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to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fill</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the MeV gap</a:t>
            </a:r>
          </a:p>
        </p:txBody>
      </p:sp>
      <p:pic>
        <p:nvPicPr>
          <p:cNvPr id="3" name="Immagine 2" descr="Immagine che contiene testo, schermata, diagramma, Diagramma&#10;&#10;Il contenuto generato dall'IA potrebbe non essere corretto.">
            <a:extLst>
              <a:ext uri="{FF2B5EF4-FFF2-40B4-BE49-F238E27FC236}">
                <a16:creationId xmlns:a16="http://schemas.microsoft.com/office/drawing/2014/main" id="{4981F9C7-0E0D-43F1-A56A-1954B7C0BB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462" y="587828"/>
            <a:ext cx="6039978" cy="3085793"/>
          </a:xfrm>
          <a:prstGeom prst="rect">
            <a:avLst/>
          </a:prstGeom>
        </p:spPr>
      </p:pic>
      <p:pic>
        <p:nvPicPr>
          <p:cNvPr id="5" name="Immagine 4" descr="Immagine che contiene testo, schermata, diagramma, Carattere&#10;&#10;Il contenuto generato dall'IA potrebbe non essere corretto.">
            <a:extLst>
              <a:ext uri="{FF2B5EF4-FFF2-40B4-BE49-F238E27FC236}">
                <a16:creationId xmlns:a16="http://schemas.microsoft.com/office/drawing/2014/main" id="{F9D3FD7D-5015-24F1-14D3-2BCAD69426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31790" y="609893"/>
            <a:ext cx="4510898" cy="3208500"/>
          </a:xfrm>
          <a:prstGeom prst="rect">
            <a:avLst/>
          </a:prstGeom>
        </p:spPr>
      </p:pic>
      <p:pic>
        <p:nvPicPr>
          <p:cNvPr id="37" name="Immagine 36" descr="Immagine che contiene testo, trasporto&#10;&#10;Il contenuto generato dall'IA potrebbe non essere corretto.">
            <a:extLst>
              <a:ext uri="{FF2B5EF4-FFF2-40B4-BE49-F238E27FC236}">
                <a16:creationId xmlns:a16="http://schemas.microsoft.com/office/drawing/2014/main" id="{BE9ABA80-122D-8410-0F50-E5F76CAD0C2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3158" b="96842" l="3694" r="95251">
                        <a14:foregroundMark x1="43799" y1="5921" x2="23747" y2="15263"/>
                        <a14:foregroundMark x1="23747" y1="15263" x2="9631" y2="32237"/>
                        <a14:foregroundMark x1="9631" y1="32237" x2="5145" y2="44342"/>
                        <a14:foregroundMark x1="5145" y1="44342" x2="10290" y2="69737"/>
                        <a14:foregroundMark x1="10290" y1="69737" x2="17678" y2="81579"/>
                        <a14:foregroundMark x1="17678" y1="81579" x2="36412" y2="92500"/>
                        <a14:foregroundMark x1="36412" y1="92500" x2="63456" y2="94605"/>
                        <a14:foregroundMark x1="63456" y1="94605" x2="74670" y2="91184"/>
                        <a14:foregroundMark x1="74670" y1="91184" x2="82190" y2="83684"/>
                        <a14:foregroundMark x1="82190" y1="83684" x2="96702" y2="48158"/>
                        <a14:foregroundMark x1="96702" y1="48158" x2="83905" y2="23421"/>
                        <a14:foregroundMark x1="83905" y1="23421" x2="76385" y2="15658"/>
                        <a14:foregroundMark x1="76385" y1="15658" x2="46966" y2="4079"/>
                        <a14:foregroundMark x1="46966" y1="4079" x2="42876" y2="3289"/>
                        <a14:foregroundMark x1="35356" y1="6316" x2="11741" y2="20395"/>
                        <a14:foregroundMark x1="11741" y1="20395" x2="4749" y2="36184"/>
                        <a14:foregroundMark x1="4749" y1="36184" x2="3694" y2="43947"/>
                        <a14:foregroundMark x1="83377" y1="18289" x2="95778" y2="45000"/>
                        <a14:foregroundMark x1="95778" y1="45000" x2="95251" y2="59868"/>
                        <a14:foregroundMark x1="95251" y1="59868" x2="90369" y2="70526"/>
                        <a14:foregroundMark x1="80211" y1="83158" x2="52770" y2="94474"/>
                        <a14:foregroundMark x1="52770" y1="94474" x2="39182" y2="94079"/>
                        <a14:foregroundMark x1="39182" y1="94079" x2="27968" y2="89605"/>
                        <a14:foregroundMark x1="53958" y1="13158" x2="45251" y2="31447"/>
                        <a14:foregroundMark x1="45251" y1="31447" x2="66095" y2="35395"/>
                        <a14:foregroundMark x1="63193" y1="21316" x2="36016" y2="25526"/>
                        <a14:foregroundMark x1="36016" y1="25526" x2="36016" y2="25526"/>
                        <a14:foregroundMark x1="56069" y1="14605" x2="37467" y2="24211"/>
                        <a14:foregroundMark x1="37467" y1="24211" x2="64116" y2="35526"/>
                        <a14:foregroundMark x1="64116" y1="35526" x2="62269" y2="23158"/>
                        <a14:foregroundMark x1="62269" y1="23158" x2="41029" y2="14737"/>
                        <a14:foregroundMark x1="41029" y1="14737" x2="38391" y2="15263"/>
                        <a14:foregroundMark x1="48681" y1="18289" x2="37335" y2="25526"/>
                        <a14:foregroundMark x1="37335" y1="25526" x2="40501" y2="24211"/>
                        <a14:foregroundMark x1="40633" y1="15000" x2="34697" y2="35526"/>
                        <a14:foregroundMark x1="34697" y1="35526" x2="35488" y2="35000"/>
                        <a14:foregroundMark x1="42876" y1="25395" x2="38522" y2="37632"/>
                        <a14:foregroundMark x1="38522" y1="37632" x2="38522" y2="37632"/>
                        <a14:foregroundMark x1="59235" y1="20395" x2="49868" y2="38947"/>
                        <a14:foregroundMark x1="49868" y1="38947" x2="49868" y2="38947"/>
                        <a14:foregroundMark x1="52902" y1="11184" x2="45383" y2="22895"/>
                        <a14:foregroundMark x1="69921" y1="56447" x2="63984" y2="62237"/>
                        <a14:foregroundMark x1="51187" y1="21447" x2="65567" y2="35263"/>
                        <a14:foregroundMark x1="57652" y1="96184" x2="45646" y2="96842"/>
                        <a14:foregroundMark x1="45646" y1="96842" x2="42876" y2="95658"/>
                      </a14:backgroundRemoval>
                    </a14:imgEffect>
                  </a14:imgLayer>
                </a14:imgProps>
              </a:ext>
              <a:ext uri="{28A0092B-C50C-407E-A947-70E740481C1C}">
                <a14:useLocalDpi xmlns:a14="http://schemas.microsoft.com/office/drawing/2010/main" val="0"/>
              </a:ext>
            </a:extLst>
          </a:blip>
          <a:stretch>
            <a:fillRect/>
          </a:stretch>
        </p:blipFill>
        <p:spPr>
          <a:xfrm>
            <a:off x="1078852" y="3673621"/>
            <a:ext cx="2025774" cy="2031119"/>
          </a:xfrm>
          <a:prstGeom prst="rect">
            <a:avLst/>
          </a:prstGeom>
        </p:spPr>
      </p:pic>
      <p:pic>
        <p:nvPicPr>
          <p:cNvPr id="39" name="Immagine 38" descr="Immagine che contiene cerchio, testo, Carattere, logo&#10;&#10;Il contenuto generato dall'IA potrebbe non essere corretto.">
            <a:extLst>
              <a:ext uri="{FF2B5EF4-FFF2-40B4-BE49-F238E27FC236}">
                <a16:creationId xmlns:a16="http://schemas.microsoft.com/office/drawing/2014/main" id="{2D192D3E-305D-CA05-9EB8-1D93BCD0905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130518" y="3647135"/>
            <a:ext cx="3025468" cy="2138924"/>
          </a:xfrm>
          <a:prstGeom prst="rect">
            <a:avLst/>
          </a:prstGeom>
        </p:spPr>
      </p:pic>
      <p:sp>
        <p:nvSpPr>
          <p:cNvPr id="42" name="TextBox 13">
            <a:extLst>
              <a:ext uri="{FF2B5EF4-FFF2-40B4-BE49-F238E27FC236}">
                <a16:creationId xmlns:a16="http://schemas.microsoft.com/office/drawing/2014/main" id="{50425D42-2E43-F5C6-7E86-0FC2E68B5299}"/>
              </a:ext>
            </a:extLst>
          </p:cNvPr>
          <p:cNvSpPr txBox="1"/>
          <p:nvPr/>
        </p:nvSpPr>
        <p:spPr>
          <a:xfrm>
            <a:off x="156354" y="3753934"/>
            <a:ext cx="1187462" cy="369332"/>
          </a:xfrm>
          <a:prstGeom prst="rect">
            <a:avLst/>
          </a:prstGeom>
          <a:noFill/>
          <a:ln w="25400">
            <a:solidFill>
              <a:schemeClr val="bg1"/>
            </a:solidFill>
          </a:ln>
        </p:spPr>
        <p:txBody>
          <a:bodyPr wrap="square" rtlCol="0">
            <a:spAutoFit/>
          </a:bodyPr>
          <a:lstStyle/>
          <a:p>
            <a:pPr algn="ctr"/>
            <a:r>
              <a:rPr lang="en-US" dirty="0">
                <a:solidFill>
                  <a:srgbClr val="FFFF00"/>
                </a:solidFill>
              </a:rPr>
              <a:t>0.2-5 MeV</a:t>
            </a:r>
          </a:p>
        </p:txBody>
      </p:sp>
      <p:sp>
        <p:nvSpPr>
          <p:cNvPr id="43" name="TextBox 13">
            <a:extLst>
              <a:ext uri="{FF2B5EF4-FFF2-40B4-BE49-F238E27FC236}">
                <a16:creationId xmlns:a16="http://schemas.microsoft.com/office/drawing/2014/main" id="{97B33FEC-DF4B-3B39-EC6B-FB11820AC239}"/>
              </a:ext>
            </a:extLst>
          </p:cNvPr>
          <p:cNvSpPr txBox="1"/>
          <p:nvPr/>
        </p:nvSpPr>
        <p:spPr>
          <a:xfrm>
            <a:off x="7566507" y="3856658"/>
            <a:ext cx="1515594" cy="369332"/>
          </a:xfrm>
          <a:prstGeom prst="rect">
            <a:avLst/>
          </a:prstGeom>
          <a:noFill/>
          <a:ln w="25400">
            <a:solidFill>
              <a:schemeClr val="bg1"/>
            </a:solidFill>
          </a:ln>
        </p:spPr>
        <p:txBody>
          <a:bodyPr wrap="square" rtlCol="0">
            <a:spAutoFit/>
          </a:bodyPr>
          <a:lstStyle/>
          <a:p>
            <a:pPr algn="ctr"/>
            <a:r>
              <a:rPr lang="en-US" dirty="0">
                <a:solidFill>
                  <a:srgbClr val="FFFF00"/>
                </a:solidFill>
              </a:rPr>
              <a:t>15 KeV-3 GeV</a:t>
            </a:r>
          </a:p>
        </p:txBody>
      </p:sp>
      <p:sp>
        <p:nvSpPr>
          <p:cNvPr id="44" name="TextBox 13">
            <a:extLst>
              <a:ext uri="{FF2B5EF4-FFF2-40B4-BE49-F238E27FC236}">
                <a16:creationId xmlns:a16="http://schemas.microsoft.com/office/drawing/2014/main" id="{4424F8D8-CCD6-9D05-3E47-C5C581DD7096}"/>
              </a:ext>
            </a:extLst>
          </p:cNvPr>
          <p:cNvSpPr txBox="1"/>
          <p:nvPr/>
        </p:nvSpPr>
        <p:spPr>
          <a:xfrm>
            <a:off x="4616779" y="3762594"/>
            <a:ext cx="1665201" cy="369332"/>
          </a:xfrm>
          <a:prstGeom prst="rect">
            <a:avLst/>
          </a:prstGeom>
          <a:noFill/>
          <a:ln w="25400">
            <a:solidFill>
              <a:schemeClr val="bg1"/>
            </a:solidFill>
          </a:ln>
        </p:spPr>
        <p:txBody>
          <a:bodyPr wrap="square" rtlCol="0">
            <a:spAutoFit/>
          </a:bodyPr>
          <a:lstStyle/>
          <a:p>
            <a:pPr algn="ctr"/>
            <a:r>
              <a:rPr lang="en-US" dirty="0">
                <a:solidFill>
                  <a:srgbClr val="FFFF00"/>
                </a:solidFill>
              </a:rPr>
              <a:t>100 KeV - 1GeV</a:t>
            </a:r>
          </a:p>
        </p:txBody>
      </p:sp>
      <p:sp>
        <p:nvSpPr>
          <p:cNvPr id="45" name="Rounded Rectangle 1">
            <a:extLst>
              <a:ext uri="{FF2B5EF4-FFF2-40B4-BE49-F238E27FC236}">
                <a16:creationId xmlns:a16="http://schemas.microsoft.com/office/drawing/2014/main" id="{2EF20775-ABD7-3E0E-9382-BA355DD182CE}"/>
              </a:ext>
            </a:extLst>
          </p:cNvPr>
          <p:cNvSpPr/>
          <p:nvPr/>
        </p:nvSpPr>
        <p:spPr>
          <a:xfrm>
            <a:off x="3176736" y="4271369"/>
            <a:ext cx="1314893"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Print" panose="02000600000000000000" pitchFamily="2" charset="0"/>
              </a:rPr>
              <a:t>YES</a:t>
            </a:r>
          </a:p>
          <a:p>
            <a:pPr algn="ctr"/>
            <a:r>
              <a:rPr lang="en-US" b="1" dirty="0">
                <a:latin typeface="Segoe Print" panose="02000600000000000000" pitchFamily="2" charset="0"/>
              </a:rPr>
              <a:t>(2027)</a:t>
            </a:r>
          </a:p>
        </p:txBody>
      </p:sp>
      <p:sp>
        <p:nvSpPr>
          <p:cNvPr id="46" name="Rounded Rectangle 1">
            <a:extLst>
              <a:ext uri="{FF2B5EF4-FFF2-40B4-BE49-F238E27FC236}">
                <a16:creationId xmlns:a16="http://schemas.microsoft.com/office/drawing/2014/main" id="{034606A3-E79C-7C56-F015-A588EBED8028}"/>
              </a:ext>
            </a:extLst>
          </p:cNvPr>
          <p:cNvSpPr/>
          <p:nvPr/>
        </p:nvSpPr>
        <p:spPr>
          <a:xfrm>
            <a:off x="8117242" y="4617456"/>
            <a:ext cx="714917"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Print" panose="02000600000000000000" pitchFamily="2" charset="0"/>
              </a:rPr>
              <a:t>NO</a:t>
            </a:r>
          </a:p>
        </p:txBody>
      </p:sp>
      <p:sp>
        <p:nvSpPr>
          <p:cNvPr id="49" name="Rettangolo 24">
            <a:extLst>
              <a:ext uri="{FF2B5EF4-FFF2-40B4-BE49-F238E27FC236}">
                <a16:creationId xmlns:a16="http://schemas.microsoft.com/office/drawing/2014/main" id="{416E2E0D-7B0C-2882-3141-529CDA846775}"/>
              </a:ext>
            </a:extLst>
          </p:cNvPr>
          <p:cNvSpPr/>
          <p:nvPr/>
        </p:nvSpPr>
        <p:spPr>
          <a:xfrm>
            <a:off x="1528952" y="6273225"/>
            <a:ext cx="9316974"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Waiting</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for big missions… do Small missions</a:t>
            </a:r>
          </a:p>
        </p:txBody>
      </p:sp>
      <p:sp>
        <p:nvSpPr>
          <p:cNvPr id="50" name="TextBox 13">
            <a:extLst>
              <a:ext uri="{FF2B5EF4-FFF2-40B4-BE49-F238E27FC236}">
                <a16:creationId xmlns:a16="http://schemas.microsoft.com/office/drawing/2014/main" id="{0F9C1B80-5B32-97F9-1E59-68FEB8B4A302}"/>
              </a:ext>
            </a:extLst>
          </p:cNvPr>
          <p:cNvSpPr txBox="1"/>
          <p:nvPr/>
        </p:nvSpPr>
        <p:spPr>
          <a:xfrm>
            <a:off x="4833136" y="2521279"/>
            <a:ext cx="1262864" cy="738664"/>
          </a:xfrm>
          <a:prstGeom prst="rect">
            <a:avLst/>
          </a:prstGeom>
          <a:noFill/>
          <a:ln w="25400">
            <a:noFill/>
          </a:ln>
        </p:spPr>
        <p:txBody>
          <a:bodyPr wrap="square" rtlCol="0">
            <a:spAutoFit/>
          </a:bodyPr>
          <a:lstStyle/>
          <a:p>
            <a:pPr algn="ctr"/>
            <a:r>
              <a:rPr lang="en-US" sz="1400" dirty="0">
                <a:solidFill>
                  <a:srgbClr val="FF0000"/>
                </a:solidFill>
              </a:rPr>
              <a:t>+ ASTRI MA</a:t>
            </a:r>
          </a:p>
          <a:p>
            <a:pPr algn="ctr"/>
            <a:r>
              <a:rPr lang="en-US" sz="1400" dirty="0">
                <a:solidFill>
                  <a:srgbClr val="FF0000"/>
                </a:solidFill>
              </a:rPr>
              <a:t>+ CTA North</a:t>
            </a:r>
          </a:p>
          <a:p>
            <a:pPr algn="ctr"/>
            <a:r>
              <a:rPr lang="en-US" sz="1400" dirty="0">
                <a:solidFill>
                  <a:srgbClr val="FF0000"/>
                </a:solidFill>
              </a:rPr>
              <a:t>+SWGO</a:t>
            </a:r>
          </a:p>
        </p:txBody>
      </p:sp>
      <p:sp>
        <p:nvSpPr>
          <p:cNvPr id="2" name="Rounded Rectangle 1">
            <a:extLst>
              <a:ext uri="{FF2B5EF4-FFF2-40B4-BE49-F238E27FC236}">
                <a16:creationId xmlns:a16="http://schemas.microsoft.com/office/drawing/2014/main" id="{0D55C0F3-D8AC-3E55-389F-40D4F92B16C9}"/>
              </a:ext>
            </a:extLst>
          </p:cNvPr>
          <p:cNvSpPr/>
          <p:nvPr/>
        </p:nvSpPr>
        <p:spPr>
          <a:xfrm>
            <a:off x="4883274" y="4625417"/>
            <a:ext cx="714917"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Print" panose="02000600000000000000" pitchFamily="2" charset="0"/>
              </a:rPr>
              <a:t>NO</a:t>
            </a:r>
          </a:p>
        </p:txBody>
      </p:sp>
    </p:spTree>
    <p:extLst>
      <p:ext uri="{BB962C8B-B14F-4D97-AF65-F5344CB8AC3E}">
        <p14:creationId xmlns:p14="http://schemas.microsoft.com/office/powerpoint/2010/main" val="22011530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500" fill="hold"/>
                                        <p:tgtEl>
                                          <p:spTgt spid="37"/>
                                        </p:tgtEl>
                                        <p:attrNameLst>
                                          <p:attrName>ppt_w</p:attrName>
                                        </p:attrNameLst>
                                      </p:cBhvr>
                                      <p:tavLst>
                                        <p:tav tm="0">
                                          <p:val>
                                            <p:fltVal val="0"/>
                                          </p:val>
                                        </p:tav>
                                        <p:tav tm="100000">
                                          <p:val>
                                            <p:strVal val="#ppt_w"/>
                                          </p:val>
                                        </p:tav>
                                      </p:tavLst>
                                    </p:anim>
                                    <p:anim calcmode="lin" valueType="num">
                                      <p:cBhvr>
                                        <p:cTn id="8" dur="500" fill="hold"/>
                                        <p:tgtEl>
                                          <p:spTgt spid="37"/>
                                        </p:tgtEl>
                                        <p:attrNameLst>
                                          <p:attrName>ppt_h</p:attrName>
                                        </p:attrNameLst>
                                      </p:cBhvr>
                                      <p:tavLst>
                                        <p:tav tm="0">
                                          <p:val>
                                            <p:fltVal val="0"/>
                                          </p:val>
                                        </p:tav>
                                        <p:tav tm="100000">
                                          <p:val>
                                            <p:strVal val="#ppt_h"/>
                                          </p:val>
                                        </p:tav>
                                      </p:tavLst>
                                    </p:anim>
                                    <p:animEffect transition="in" filter="fade">
                                      <p:cBhvr>
                                        <p:cTn id="9" dur="500"/>
                                        <p:tgtEl>
                                          <p:spTgt spid="37"/>
                                        </p:tgtEl>
                                      </p:cBhvr>
                                    </p:animEffect>
                                  </p:childTnLst>
                                </p:cTn>
                              </p:par>
                              <p:par>
                                <p:cTn id="10" presetID="53" presetClass="entr" presetSubtype="16" fill="hold" nodeType="with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animEffect transition="in" filter="fade">
                                      <p:cBhvr>
                                        <p:cTn id="14" dur="500"/>
                                        <p:tgtEl>
                                          <p:spTgt spid="39"/>
                                        </p:tgtEl>
                                      </p:cBhvr>
                                    </p:animEffect>
                                  </p:childTnLst>
                                </p:cTn>
                              </p:par>
                              <p:par>
                                <p:cTn id="15" presetID="53" presetClass="entr" presetSubtype="16" fill="hold" nodeType="withEffect">
                                  <p:stCondLst>
                                    <p:cond delay="0"/>
                                  </p:stCondLst>
                                  <p:childTnLst>
                                    <p:set>
                                      <p:cBhvr>
                                        <p:cTn id="16" dur="1" fill="hold">
                                          <p:stCondLst>
                                            <p:cond delay="0"/>
                                          </p:stCondLst>
                                        </p:cTn>
                                        <p:tgtEl>
                                          <p:spTgt spid="41"/>
                                        </p:tgtEl>
                                        <p:attrNameLst>
                                          <p:attrName>style.visibility</p:attrName>
                                        </p:attrNameLst>
                                      </p:cBhvr>
                                      <p:to>
                                        <p:strVal val="visible"/>
                                      </p:to>
                                    </p:set>
                                    <p:anim calcmode="lin" valueType="num">
                                      <p:cBhvr>
                                        <p:cTn id="17" dur="500" fill="hold"/>
                                        <p:tgtEl>
                                          <p:spTgt spid="41"/>
                                        </p:tgtEl>
                                        <p:attrNameLst>
                                          <p:attrName>ppt_w</p:attrName>
                                        </p:attrNameLst>
                                      </p:cBhvr>
                                      <p:tavLst>
                                        <p:tav tm="0">
                                          <p:val>
                                            <p:fltVal val="0"/>
                                          </p:val>
                                        </p:tav>
                                        <p:tav tm="100000">
                                          <p:val>
                                            <p:strVal val="#ppt_w"/>
                                          </p:val>
                                        </p:tav>
                                      </p:tavLst>
                                    </p:anim>
                                    <p:anim calcmode="lin" valueType="num">
                                      <p:cBhvr>
                                        <p:cTn id="18" dur="500" fill="hold"/>
                                        <p:tgtEl>
                                          <p:spTgt spid="41"/>
                                        </p:tgtEl>
                                        <p:attrNameLst>
                                          <p:attrName>ppt_h</p:attrName>
                                        </p:attrNameLst>
                                      </p:cBhvr>
                                      <p:tavLst>
                                        <p:tav tm="0">
                                          <p:val>
                                            <p:fltVal val="0"/>
                                          </p:val>
                                        </p:tav>
                                        <p:tav tm="100000">
                                          <p:val>
                                            <p:strVal val="#ppt_h"/>
                                          </p:val>
                                        </p:tav>
                                      </p:tavLst>
                                    </p:anim>
                                    <p:animEffect transition="in" filter="fade">
                                      <p:cBhvr>
                                        <p:cTn id="19" dur="500"/>
                                        <p:tgtEl>
                                          <p:spTgt spid="41"/>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42"/>
                                        </p:tgtEl>
                                        <p:attrNameLst>
                                          <p:attrName>style.visibility</p:attrName>
                                        </p:attrNameLst>
                                      </p:cBhvr>
                                      <p:to>
                                        <p:strVal val="visible"/>
                                      </p:to>
                                    </p:set>
                                    <p:anim calcmode="lin" valueType="num">
                                      <p:cBhvr>
                                        <p:cTn id="22" dur="500" fill="hold"/>
                                        <p:tgtEl>
                                          <p:spTgt spid="42"/>
                                        </p:tgtEl>
                                        <p:attrNameLst>
                                          <p:attrName>ppt_w</p:attrName>
                                        </p:attrNameLst>
                                      </p:cBhvr>
                                      <p:tavLst>
                                        <p:tav tm="0">
                                          <p:val>
                                            <p:fltVal val="0"/>
                                          </p:val>
                                        </p:tav>
                                        <p:tav tm="100000">
                                          <p:val>
                                            <p:strVal val="#ppt_w"/>
                                          </p:val>
                                        </p:tav>
                                      </p:tavLst>
                                    </p:anim>
                                    <p:anim calcmode="lin" valueType="num">
                                      <p:cBhvr>
                                        <p:cTn id="23" dur="500" fill="hold"/>
                                        <p:tgtEl>
                                          <p:spTgt spid="42"/>
                                        </p:tgtEl>
                                        <p:attrNameLst>
                                          <p:attrName>ppt_h</p:attrName>
                                        </p:attrNameLst>
                                      </p:cBhvr>
                                      <p:tavLst>
                                        <p:tav tm="0">
                                          <p:val>
                                            <p:fltVal val="0"/>
                                          </p:val>
                                        </p:tav>
                                        <p:tav tm="100000">
                                          <p:val>
                                            <p:strVal val="#ppt_h"/>
                                          </p:val>
                                        </p:tav>
                                      </p:tavLst>
                                    </p:anim>
                                    <p:animEffect transition="in" filter="fade">
                                      <p:cBhvr>
                                        <p:cTn id="24" dur="500"/>
                                        <p:tgtEl>
                                          <p:spTgt spid="42"/>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500" fill="hold"/>
                                        <p:tgtEl>
                                          <p:spTgt spid="44"/>
                                        </p:tgtEl>
                                        <p:attrNameLst>
                                          <p:attrName>ppt_w</p:attrName>
                                        </p:attrNameLst>
                                      </p:cBhvr>
                                      <p:tavLst>
                                        <p:tav tm="0">
                                          <p:val>
                                            <p:fltVal val="0"/>
                                          </p:val>
                                        </p:tav>
                                        <p:tav tm="100000">
                                          <p:val>
                                            <p:strVal val="#ppt_w"/>
                                          </p:val>
                                        </p:tav>
                                      </p:tavLst>
                                    </p:anim>
                                    <p:anim calcmode="lin" valueType="num">
                                      <p:cBhvr>
                                        <p:cTn id="33" dur="500" fill="hold"/>
                                        <p:tgtEl>
                                          <p:spTgt spid="44"/>
                                        </p:tgtEl>
                                        <p:attrNameLst>
                                          <p:attrName>ppt_h</p:attrName>
                                        </p:attrNameLst>
                                      </p:cBhvr>
                                      <p:tavLst>
                                        <p:tav tm="0">
                                          <p:val>
                                            <p:fltVal val="0"/>
                                          </p:val>
                                        </p:tav>
                                        <p:tav tm="100000">
                                          <p:val>
                                            <p:strVal val="#ppt_h"/>
                                          </p:val>
                                        </p:tav>
                                      </p:tavLst>
                                    </p:anim>
                                    <p:animEffect transition="in" filter="fade">
                                      <p:cBhvr>
                                        <p:cTn id="34" dur="500"/>
                                        <p:tgtEl>
                                          <p:spTgt spid="44"/>
                                        </p:tgtEl>
                                      </p:cBhvr>
                                    </p:animEffect>
                                  </p:childTnLst>
                                </p:cTn>
                              </p:par>
                              <p:par>
                                <p:cTn id="35" presetID="53" presetClass="entr" presetSubtype="16"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p:cTn id="37" dur="500" fill="hold"/>
                                        <p:tgtEl>
                                          <p:spTgt spid="48"/>
                                        </p:tgtEl>
                                        <p:attrNameLst>
                                          <p:attrName>ppt_w</p:attrName>
                                        </p:attrNameLst>
                                      </p:cBhvr>
                                      <p:tavLst>
                                        <p:tav tm="0">
                                          <p:val>
                                            <p:fltVal val="0"/>
                                          </p:val>
                                        </p:tav>
                                        <p:tav tm="100000">
                                          <p:val>
                                            <p:strVal val="#ppt_w"/>
                                          </p:val>
                                        </p:tav>
                                      </p:tavLst>
                                    </p:anim>
                                    <p:anim calcmode="lin" valueType="num">
                                      <p:cBhvr>
                                        <p:cTn id="38" dur="500" fill="hold"/>
                                        <p:tgtEl>
                                          <p:spTgt spid="48"/>
                                        </p:tgtEl>
                                        <p:attrNameLst>
                                          <p:attrName>ppt_h</p:attrName>
                                        </p:attrNameLst>
                                      </p:cBhvr>
                                      <p:tavLst>
                                        <p:tav tm="0">
                                          <p:val>
                                            <p:fltVal val="0"/>
                                          </p:val>
                                        </p:tav>
                                        <p:tav tm="100000">
                                          <p:val>
                                            <p:strVal val="#ppt_h"/>
                                          </p:val>
                                        </p:tav>
                                      </p:tavLst>
                                    </p:anim>
                                    <p:animEffect transition="in" filter="fade">
                                      <p:cBhvr>
                                        <p:cTn id="39" dur="500"/>
                                        <p:tgtEl>
                                          <p:spTgt spid="48"/>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500" fill="hold"/>
                                        <p:tgtEl>
                                          <p:spTgt spid="46"/>
                                        </p:tgtEl>
                                        <p:attrNameLst>
                                          <p:attrName>ppt_w</p:attrName>
                                        </p:attrNameLst>
                                      </p:cBhvr>
                                      <p:tavLst>
                                        <p:tav tm="0">
                                          <p:val>
                                            <p:fltVal val="0"/>
                                          </p:val>
                                        </p:tav>
                                        <p:tav tm="100000">
                                          <p:val>
                                            <p:strVal val="#ppt_w"/>
                                          </p:val>
                                        </p:tav>
                                      </p:tavLst>
                                    </p:anim>
                                    <p:anim calcmode="lin" valueType="num">
                                      <p:cBhvr>
                                        <p:cTn id="45" dur="500" fill="hold"/>
                                        <p:tgtEl>
                                          <p:spTgt spid="46"/>
                                        </p:tgtEl>
                                        <p:attrNameLst>
                                          <p:attrName>ppt_h</p:attrName>
                                        </p:attrNameLst>
                                      </p:cBhvr>
                                      <p:tavLst>
                                        <p:tav tm="0">
                                          <p:val>
                                            <p:fltVal val="0"/>
                                          </p:val>
                                        </p:tav>
                                        <p:tav tm="100000">
                                          <p:val>
                                            <p:strVal val="#ppt_h"/>
                                          </p:val>
                                        </p:tav>
                                      </p:tavLst>
                                    </p:anim>
                                    <p:animEffect transition="in" filter="fade">
                                      <p:cBhvr>
                                        <p:cTn id="46" dur="500"/>
                                        <p:tgtEl>
                                          <p:spTgt spid="46"/>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anim calcmode="lin" valueType="num">
                                      <p:cBhvr>
                                        <p:cTn id="49" dur="500" fill="hold"/>
                                        <p:tgtEl>
                                          <p:spTgt spid="45"/>
                                        </p:tgtEl>
                                        <p:attrNameLst>
                                          <p:attrName>ppt_w</p:attrName>
                                        </p:attrNameLst>
                                      </p:cBhvr>
                                      <p:tavLst>
                                        <p:tav tm="0">
                                          <p:val>
                                            <p:fltVal val="0"/>
                                          </p:val>
                                        </p:tav>
                                        <p:tav tm="100000">
                                          <p:val>
                                            <p:strVal val="#ppt_w"/>
                                          </p:val>
                                        </p:tav>
                                      </p:tavLst>
                                    </p:anim>
                                    <p:anim calcmode="lin" valueType="num">
                                      <p:cBhvr>
                                        <p:cTn id="50" dur="500" fill="hold"/>
                                        <p:tgtEl>
                                          <p:spTgt spid="45"/>
                                        </p:tgtEl>
                                        <p:attrNameLst>
                                          <p:attrName>ppt_h</p:attrName>
                                        </p:attrNameLst>
                                      </p:cBhvr>
                                      <p:tavLst>
                                        <p:tav tm="0">
                                          <p:val>
                                            <p:fltVal val="0"/>
                                          </p:val>
                                        </p:tav>
                                        <p:tav tm="100000">
                                          <p:val>
                                            <p:strVal val="#ppt_h"/>
                                          </p:val>
                                        </p:tav>
                                      </p:tavLst>
                                    </p:anim>
                                    <p:animEffect transition="in" filter="fade">
                                      <p:cBhvr>
                                        <p:cTn id="51" dur="500"/>
                                        <p:tgtEl>
                                          <p:spTgt spid="45"/>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barn(inVertical)">
                                      <p:cBhvr>
                                        <p:cTn id="61"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43" grpId="0" animBg="1"/>
      <p:bldP spid="44" grpId="0" animBg="1"/>
      <p:bldP spid="45" grpId="0" animBg="1"/>
      <p:bldP spid="46" grpId="0" animBg="1"/>
      <p:bldP spid="49" grpId="0"/>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3C4A0-4F71-49F5-2811-834110196F9A}"/>
            </a:ext>
          </a:extLst>
        </p:cNvPr>
        <p:cNvGrpSpPr/>
        <p:nvPr/>
      </p:nvGrpSpPr>
      <p:grpSpPr>
        <a:xfrm>
          <a:off x="0" y="0"/>
          <a:ext cx="0" cy="0"/>
          <a:chOff x="0" y="0"/>
          <a:chExt cx="0" cy="0"/>
        </a:xfrm>
      </p:grpSpPr>
      <p:sp>
        <p:nvSpPr>
          <p:cNvPr id="10" name="Rettangolo 24">
            <a:extLst>
              <a:ext uri="{FF2B5EF4-FFF2-40B4-BE49-F238E27FC236}">
                <a16:creationId xmlns:a16="http://schemas.microsoft.com/office/drawing/2014/main" id="{5FE80962-CB65-0016-2706-54CBD560D109}"/>
              </a:ext>
            </a:extLst>
          </p:cNvPr>
          <p:cNvSpPr/>
          <p:nvPr/>
        </p:nvSpPr>
        <p:spPr>
          <a:xfrm>
            <a:off x="3879084" y="0"/>
            <a:ext cx="4714752"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2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IMPORTANT MESSAGES</a:t>
            </a:r>
          </a:p>
        </p:txBody>
      </p:sp>
      <p:sp>
        <p:nvSpPr>
          <p:cNvPr id="11" name="TextBox 3">
            <a:extLst>
              <a:ext uri="{FF2B5EF4-FFF2-40B4-BE49-F238E27FC236}">
                <a16:creationId xmlns:a16="http://schemas.microsoft.com/office/drawing/2014/main" id="{5BE56898-E5C1-7191-B460-96DA07FF1BBE}"/>
              </a:ext>
            </a:extLst>
          </p:cNvPr>
          <p:cNvSpPr txBox="1"/>
          <p:nvPr/>
        </p:nvSpPr>
        <p:spPr>
          <a:xfrm>
            <a:off x="0" y="560746"/>
            <a:ext cx="12192000" cy="5586145"/>
          </a:xfrm>
          <a:prstGeom prst="rect">
            <a:avLst/>
          </a:prstGeom>
          <a:noFill/>
        </p:spPr>
        <p:txBody>
          <a:bodyPr wrap="square" rtlCol="0">
            <a:spAutoFit/>
          </a:bodyPr>
          <a:lstStyle/>
          <a:p>
            <a:pPr marL="342900" indent="-342900">
              <a:buFont typeface="Wingdings" panose="05000000000000000000" pitchFamily="2" charset="2"/>
              <a:buChar char="v"/>
            </a:pPr>
            <a:r>
              <a:rPr lang="en-US" sz="2100" dirty="0">
                <a:solidFill>
                  <a:schemeClr val="bg1"/>
                </a:solidFill>
                <a:latin typeface="Segoe Print" panose="02000600000000000000" pitchFamily="2" charset="0"/>
                <a:sym typeface="Wingdings" panose="05000000000000000000" pitchFamily="2" charset="2"/>
              </a:rPr>
              <a:t>Cosmic-ray origin: </a:t>
            </a:r>
            <a:r>
              <a:rPr lang="en-US" sz="2100" dirty="0">
                <a:solidFill>
                  <a:srgbClr val="FFC000"/>
                </a:solidFill>
                <a:latin typeface="Segoe Print" panose="02000600000000000000" pitchFamily="2" charset="0"/>
                <a:sym typeface="Wingdings" panose="05000000000000000000" pitchFamily="2" charset="2"/>
              </a:rPr>
              <a:t>a Very Hot Topic since 1912</a:t>
            </a:r>
            <a:r>
              <a:rPr lang="en-US" sz="2100" dirty="0">
                <a:solidFill>
                  <a:schemeClr val="bg1"/>
                </a:solidFill>
                <a:latin typeface="Segoe Print" panose="02000600000000000000" pitchFamily="2" charset="0"/>
                <a:sym typeface="Wingdings" panose="05000000000000000000" pitchFamily="2" charset="2"/>
              </a:rPr>
              <a:t>!!</a:t>
            </a:r>
          </a:p>
          <a:p>
            <a:pPr marL="342900" indent="-342900">
              <a:buFont typeface="Wingdings" panose="05000000000000000000" pitchFamily="2" charset="2"/>
              <a:buChar char="v"/>
            </a:pPr>
            <a:endParaRPr lang="en-US" sz="21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100" dirty="0">
                <a:solidFill>
                  <a:schemeClr val="bg1"/>
                </a:solidFill>
                <a:latin typeface="Segoe Print" panose="02000600000000000000" pitchFamily="2" charset="0"/>
              </a:rPr>
              <a:t>Several candidates hadronic </a:t>
            </a:r>
            <a:r>
              <a:rPr lang="en-US" sz="2100" dirty="0" err="1">
                <a:solidFill>
                  <a:schemeClr val="bg1"/>
                </a:solidFill>
                <a:latin typeface="Segoe Print" panose="02000600000000000000" pitchFamily="2" charset="0"/>
              </a:rPr>
              <a:t>PeVatrons</a:t>
            </a:r>
            <a:endParaRPr lang="en-US" sz="2100" dirty="0">
              <a:solidFill>
                <a:schemeClr val="bg1"/>
              </a:solidFill>
              <a:latin typeface="Segoe Print" panose="02000600000000000000" pitchFamily="2" charset="0"/>
            </a:endParaRPr>
          </a:p>
          <a:p>
            <a:pPr lvl="3"/>
            <a:r>
              <a:rPr lang="en-US" sz="2100" dirty="0">
                <a:solidFill>
                  <a:schemeClr val="bg1"/>
                </a:solidFill>
                <a:latin typeface="Segoe Print" panose="02000600000000000000" pitchFamily="2" charset="0"/>
                <a:sym typeface="Wingdings" panose="05000000000000000000" pitchFamily="2" charset="2"/>
              </a:rPr>
              <a:t> </a:t>
            </a:r>
            <a:r>
              <a:rPr lang="en-US" sz="2100" dirty="0">
                <a:solidFill>
                  <a:srgbClr val="FFFF00"/>
                </a:solidFill>
                <a:latin typeface="Segoe Print" panose="02000600000000000000" pitchFamily="2" charset="0"/>
              </a:rPr>
              <a:t>Pulsar Wind Nebulae, Supernova </a:t>
            </a:r>
            <a:r>
              <a:rPr lang="en-US" sz="2100" dirty="0" err="1">
                <a:solidFill>
                  <a:srgbClr val="FFFF00"/>
                </a:solidFill>
                <a:latin typeface="Segoe Print" panose="02000600000000000000" pitchFamily="2" charset="0"/>
              </a:rPr>
              <a:t>Remants</a:t>
            </a:r>
            <a:r>
              <a:rPr lang="en-US" sz="2100" dirty="0">
                <a:solidFill>
                  <a:srgbClr val="FFFF00"/>
                </a:solidFill>
                <a:latin typeface="Segoe Print" panose="02000600000000000000" pitchFamily="2" charset="0"/>
              </a:rPr>
              <a:t> (with MCs), </a:t>
            </a:r>
            <a:r>
              <a:rPr lang="en-US" sz="2100" dirty="0" err="1">
                <a:solidFill>
                  <a:srgbClr val="FFFF00"/>
                </a:solidFill>
                <a:latin typeface="Segoe Print" panose="02000600000000000000" pitchFamily="2" charset="0"/>
              </a:rPr>
              <a:t>Yoyng</a:t>
            </a:r>
            <a:r>
              <a:rPr lang="en-US" sz="2100" dirty="0">
                <a:solidFill>
                  <a:srgbClr val="FFFF00"/>
                </a:solidFill>
                <a:latin typeface="Segoe Print" panose="02000600000000000000" pitchFamily="2" charset="0"/>
              </a:rPr>
              <a:t> Massive Star Clusters and </a:t>
            </a:r>
            <a:r>
              <a:rPr lang="en-US" sz="2100" dirty="0" err="1">
                <a:solidFill>
                  <a:srgbClr val="FFFF00"/>
                </a:solidFill>
                <a:latin typeface="Segoe Print" panose="02000600000000000000" pitchFamily="2" charset="0"/>
              </a:rPr>
              <a:t>Microquasars</a:t>
            </a:r>
            <a:endParaRPr lang="en-US" sz="2100" dirty="0">
              <a:solidFill>
                <a:srgbClr val="FFFF00"/>
              </a:solidFill>
              <a:latin typeface="Segoe Print" panose="02000600000000000000" pitchFamily="2" charset="0"/>
            </a:endParaRPr>
          </a:p>
          <a:p>
            <a:pPr marL="342900" indent="-342900">
              <a:buFont typeface="Wingdings" panose="05000000000000000000" pitchFamily="2" charset="2"/>
              <a:buChar char="v"/>
            </a:pPr>
            <a:endParaRPr lang="en-US" sz="21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100" dirty="0">
                <a:solidFill>
                  <a:schemeClr val="bg1"/>
                </a:solidFill>
                <a:latin typeface="Segoe Print" panose="02000600000000000000" pitchFamily="2" charset="0"/>
              </a:rPr>
              <a:t>The future in the VHE domain is related to </a:t>
            </a:r>
            <a:r>
              <a:rPr lang="en-US" sz="2100" dirty="0">
                <a:solidFill>
                  <a:srgbClr val="FFC000"/>
                </a:solidFill>
                <a:latin typeface="Segoe Print" panose="02000600000000000000" pitchFamily="2" charset="0"/>
              </a:rPr>
              <a:t>LHAASO, ASTRI-MA and CTA </a:t>
            </a:r>
            <a:r>
              <a:rPr lang="en-US" sz="2100" dirty="0">
                <a:solidFill>
                  <a:schemeClr val="bg1"/>
                </a:solidFill>
                <a:latin typeface="Segoe Print" panose="02000600000000000000" pitchFamily="2" charset="0"/>
              </a:rPr>
              <a:t>and their synergy with other instruments </a:t>
            </a:r>
          </a:p>
          <a:p>
            <a:pPr lvl="3"/>
            <a:r>
              <a:rPr lang="en-US" sz="2100" dirty="0">
                <a:solidFill>
                  <a:schemeClr val="bg1"/>
                </a:solidFill>
                <a:latin typeface="Segoe Print" panose="02000600000000000000" pitchFamily="2" charset="0"/>
                <a:sym typeface="Wingdings" panose="05000000000000000000" pitchFamily="2" charset="2"/>
              </a:rPr>
              <a:t> </a:t>
            </a:r>
            <a:r>
              <a:rPr lang="en-US" sz="2100" dirty="0">
                <a:solidFill>
                  <a:srgbClr val="FFFF00"/>
                </a:solidFill>
                <a:latin typeface="Segoe Print" panose="02000600000000000000" pitchFamily="2" charset="0"/>
                <a:sym typeface="Wingdings" panose="05000000000000000000" pitchFamily="2" charset="2"/>
              </a:rPr>
              <a:t>multi-frequency approach and FAIR data policy</a:t>
            </a:r>
            <a:endParaRPr lang="en-US" sz="2100" dirty="0">
              <a:solidFill>
                <a:srgbClr val="FFFF00"/>
              </a:solidFill>
              <a:latin typeface="Segoe Print" panose="02000600000000000000" pitchFamily="2" charset="0"/>
            </a:endParaRPr>
          </a:p>
          <a:p>
            <a:pPr marL="342900" indent="-342900">
              <a:buFont typeface="Wingdings" panose="05000000000000000000" pitchFamily="2" charset="2"/>
              <a:buChar char="v"/>
            </a:pPr>
            <a:endParaRPr lang="en-US" sz="21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100" dirty="0">
                <a:solidFill>
                  <a:schemeClr val="bg1"/>
                </a:solidFill>
                <a:latin typeface="Segoe Print" panose="02000600000000000000" pitchFamily="2" charset="0"/>
              </a:rPr>
              <a:t>The </a:t>
            </a:r>
            <a:r>
              <a:rPr lang="en-US" sz="2100" dirty="0">
                <a:solidFill>
                  <a:srgbClr val="FFFF00"/>
                </a:solidFill>
                <a:latin typeface="Segoe Print" panose="02000600000000000000" pitchFamily="2" charset="0"/>
              </a:rPr>
              <a:t>collaboration between gamma-ray and neutrino communities </a:t>
            </a:r>
            <a:r>
              <a:rPr lang="en-US" sz="2100" dirty="0">
                <a:solidFill>
                  <a:schemeClr val="bg1"/>
                </a:solidFill>
                <a:latin typeface="Segoe Print" panose="02000600000000000000" pitchFamily="2" charset="0"/>
              </a:rPr>
              <a:t>will be fundamental in order to solve the CR origin issue </a:t>
            </a:r>
          </a:p>
          <a:p>
            <a:pPr marL="1714500" lvl="3" indent="-342900">
              <a:buFont typeface="Wingdings" panose="05000000000000000000" pitchFamily="2" charset="2"/>
              <a:buChar char="à"/>
            </a:pPr>
            <a:r>
              <a:rPr lang="en-US" sz="2100" dirty="0">
                <a:solidFill>
                  <a:srgbClr val="FFFF00"/>
                </a:solidFill>
                <a:latin typeface="Segoe Print" panose="02000600000000000000" pitchFamily="2" charset="0"/>
                <a:sym typeface="Wingdings" panose="05000000000000000000" pitchFamily="2" charset="2"/>
              </a:rPr>
              <a:t>importance of VODF</a:t>
            </a:r>
          </a:p>
          <a:p>
            <a:pPr lvl="3"/>
            <a:endParaRPr lang="en-US" sz="2100" dirty="0">
              <a:solidFill>
                <a:schemeClr val="bg1"/>
              </a:solidFill>
              <a:latin typeface="Segoe Print" panose="02000600000000000000" pitchFamily="2" charset="0"/>
              <a:sym typeface="Wingdings" panose="05000000000000000000" pitchFamily="2" charset="2"/>
            </a:endParaRPr>
          </a:p>
          <a:p>
            <a:pPr marL="342900" indent="-342900">
              <a:buFont typeface="Wingdings" panose="05000000000000000000" pitchFamily="2" charset="2"/>
              <a:buChar char="v"/>
            </a:pPr>
            <a:r>
              <a:rPr lang="en-US" sz="2100" dirty="0">
                <a:solidFill>
                  <a:schemeClr val="bg1"/>
                </a:solidFill>
                <a:latin typeface="Segoe Print" panose="02000600000000000000" pitchFamily="2" charset="0"/>
              </a:rPr>
              <a:t>We need </a:t>
            </a:r>
            <a:r>
              <a:rPr lang="en-US" sz="2100" dirty="0">
                <a:solidFill>
                  <a:srgbClr val="FFFF00"/>
                </a:solidFill>
                <a:latin typeface="Segoe Print" panose="02000600000000000000" pitchFamily="2" charset="0"/>
              </a:rPr>
              <a:t>satellite for the MeV energies</a:t>
            </a:r>
          </a:p>
          <a:p>
            <a:pPr lvl="3"/>
            <a:r>
              <a:rPr lang="en-US" sz="2100" dirty="0">
                <a:solidFill>
                  <a:srgbClr val="FFFF00"/>
                </a:solidFill>
                <a:latin typeface="Segoe Print" panose="02000600000000000000" pitchFamily="2" charset="0"/>
                <a:sym typeface="Wingdings" panose="05000000000000000000" pitchFamily="2" charset="2"/>
              </a:rPr>
              <a:t></a:t>
            </a:r>
            <a:r>
              <a:rPr lang="en-US" sz="2100" dirty="0">
                <a:solidFill>
                  <a:schemeClr val="bg1"/>
                </a:solidFill>
                <a:latin typeface="Segoe Print" panose="02000600000000000000" pitchFamily="2" charset="0"/>
              </a:rPr>
              <a:t>pion bump detection from </a:t>
            </a:r>
            <a:r>
              <a:rPr lang="en-US" sz="2100" dirty="0" err="1">
                <a:solidFill>
                  <a:schemeClr val="bg1"/>
                </a:solidFill>
                <a:latin typeface="Segoe Print" panose="02000600000000000000" pitchFamily="2" charset="0"/>
              </a:rPr>
              <a:t>PeV</a:t>
            </a:r>
            <a:r>
              <a:rPr lang="en-US" sz="2100" dirty="0">
                <a:solidFill>
                  <a:schemeClr val="bg1"/>
                </a:solidFill>
                <a:latin typeface="Segoe Print" panose="02000600000000000000" pitchFamily="2" charset="0"/>
              </a:rPr>
              <a:t> candidates</a:t>
            </a:r>
            <a:endParaRPr lang="en-US" sz="2100" dirty="0">
              <a:solidFill>
                <a:schemeClr val="bg1"/>
              </a:solidFill>
              <a:latin typeface="Segoe Print" panose="02000600000000000000" pitchFamily="2" charset="0"/>
              <a:sym typeface="Wingdings" panose="05000000000000000000" pitchFamily="2" charset="2"/>
            </a:endParaRPr>
          </a:p>
          <a:p>
            <a:endParaRPr lang="en-US" sz="2100" dirty="0">
              <a:solidFill>
                <a:schemeClr val="bg1"/>
              </a:solidFill>
              <a:latin typeface="Segoe Print" panose="02000600000000000000" pitchFamily="2" charset="0"/>
            </a:endParaRPr>
          </a:p>
        </p:txBody>
      </p:sp>
      <p:sp>
        <p:nvSpPr>
          <p:cNvPr id="3" name="CasellaDiTesto 2">
            <a:extLst>
              <a:ext uri="{FF2B5EF4-FFF2-40B4-BE49-F238E27FC236}">
                <a16:creationId xmlns:a16="http://schemas.microsoft.com/office/drawing/2014/main" id="{2A8DF9E2-B34D-B5B9-E645-229D2938A593}"/>
              </a:ext>
            </a:extLst>
          </p:cNvPr>
          <p:cNvSpPr txBox="1"/>
          <p:nvPr/>
        </p:nvSpPr>
        <p:spPr>
          <a:xfrm>
            <a:off x="0" y="5977579"/>
            <a:ext cx="12192000" cy="830997"/>
          </a:xfrm>
          <a:prstGeom prst="rect">
            <a:avLst/>
          </a:prstGeom>
          <a:noFill/>
        </p:spPr>
        <p:txBody>
          <a:bodyPr wrap="square">
            <a:spAutoFit/>
          </a:bodyPr>
          <a:lstStyle/>
          <a:p>
            <a:pPr algn="ctr"/>
            <a:r>
              <a:rPr lang="en-US" sz="2400" dirty="0">
                <a:solidFill>
                  <a:srgbClr val="FFFF00"/>
                </a:solidFill>
                <a:latin typeface="Segoe Print" panose="02000600000000000000" pitchFamily="2" charset="0"/>
              </a:rPr>
              <a:t>Collaboration, cross-correlation, transparency and bottom-up approach. </a:t>
            </a:r>
          </a:p>
          <a:p>
            <a:pPr algn="ctr"/>
            <a:r>
              <a:rPr lang="en-US" sz="2400" dirty="0">
                <a:solidFill>
                  <a:schemeClr val="bg1"/>
                </a:solidFill>
                <a:latin typeface="Segoe Print" panose="02000600000000000000" pitchFamily="2" charset="0"/>
              </a:rPr>
              <a:t>Will it be ever possible?</a:t>
            </a:r>
          </a:p>
        </p:txBody>
      </p:sp>
    </p:spTree>
    <p:extLst>
      <p:ext uri="{BB962C8B-B14F-4D97-AF65-F5344CB8AC3E}">
        <p14:creationId xmlns:p14="http://schemas.microsoft.com/office/powerpoint/2010/main" val="407645186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esterni, montagna, natura, uomo&#10;&#10;Descrizione generata automaticamente">
            <a:extLst>
              <a:ext uri="{FF2B5EF4-FFF2-40B4-BE49-F238E27FC236}">
                <a16:creationId xmlns:a16="http://schemas.microsoft.com/office/drawing/2014/main" id="{ABD35391-DAA7-4545-90ED-5AC8794424A5}"/>
              </a:ext>
            </a:extLst>
          </p:cNvPr>
          <p:cNvPicPr>
            <a:picLocks noChangeAspect="1"/>
          </p:cNvPicPr>
          <p:nvPr/>
        </p:nvPicPr>
        <p:blipFill>
          <a:blip r:embed="rId3">
            <a:alphaModFix amt="74000"/>
            <a:extLst>
              <a:ext uri="{28A0092B-C50C-407E-A947-70E740481C1C}">
                <a14:useLocalDpi xmlns:a14="http://schemas.microsoft.com/office/drawing/2010/main" val="0"/>
              </a:ext>
            </a:extLst>
          </a:blip>
          <a:stretch>
            <a:fillRect/>
          </a:stretch>
        </p:blipFill>
        <p:spPr>
          <a:xfrm>
            <a:off x="619760" y="-1"/>
            <a:ext cx="5405120" cy="6818767"/>
          </a:xfrm>
          <a:prstGeom prst="rect">
            <a:avLst/>
          </a:prstGeom>
        </p:spPr>
      </p:pic>
      <p:pic>
        <p:nvPicPr>
          <p:cNvPr id="17" name="Immagine 16" descr="Immagine che contiene esterni, cielo, natura, nuvole&#10;&#10;Descrizione generata automaticamente">
            <a:extLst>
              <a:ext uri="{FF2B5EF4-FFF2-40B4-BE49-F238E27FC236}">
                <a16:creationId xmlns:a16="http://schemas.microsoft.com/office/drawing/2014/main" id="{A45AF157-FD8F-4F0B-9293-CC2B753C113E}"/>
              </a:ext>
            </a:extLst>
          </p:cNvPr>
          <p:cNvPicPr>
            <a:picLocks noChangeAspect="1"/>
          </p:cNvPicPr>
          <p:nvPr/>
        </p:nvPicPr>
        <p:blipFill>
          <a:blip r:embed="rId4">
            <a:alphaModFix amt="77000"/>
            <a:extLst>
              <a:ext uri="{28A0092B-C50C-407E-A947-70E740481C1C}">
                <a14:useLocalDpi xmlns:a14="http://schemas.microsoft.com/office/drawing/2010/main" val="0"/>
              </a:ext>
            </a:extLst>
          </a:blip>
          <a:stretch>
            <a:fillRect/>
          </a:stretch>
        </p:blipFill>
        <p:spPr>
          <a:xfrm>
            <a:off x="6024880" y="-39235"/>
            <a:ext cx="5418200" cy="6858001"/>
          </a:xfrm>
          <a:prstGeom prst="rect">
            <a:avLst/>
          </a:prstGeom>
        </p:spPr>
      </p:pic>
      <p:sp>
        <p:nvSpPr>
          <p:cNvPr id="2" name="Rettangolo 1">
            <a:extLst>
              <a:ext uri="{FF2B5EF4-FFF2-40B4-BE49-F238E27FC236}">
                <a16:creationId xmlns:a16="http://schemas.microsoft.com/office/drawing/2014/main" id="{38A38E3B-46AA-24A5-0F58-C4D056BD7CE8}"/>
              </a:ext>
            </a:extLst>
          </p:cNvPr>
          <p:cNvSpPr/>
          <p:nvPr/>
        </p:nvSpPr>
        <p:spPr>
          <a:xfrm>
            <a:off x="4555367" y="4894455"/>
            <a:ext cx="3478837" cy="1754326"/>
          </a:xfrm>
          <a:prstGeom prst="rect">
            <a:avLst/>
          </a:prstGeom>
          <a:noFill/>
        </p:spPr>
        <p:txBody>
          <a:bodyPr wrap="none" lIns="91440" tIns="45720" rIns="91440" bIns="45720">
            <a:spAutoFit/>
            <a:scene3d>
              <a:camera prst="orthographicFront">
                <a:rot lat="0" lon="0" rev="0"/>
              </a:camera>
              <a:lightRig rig="threePt" dir="t"/>
            </a:scene3d>
          </a:bodyPr>
          <a:lstStyle/>
          <a:p>
            <a:pPr lvl="0" algn="ctr">
              <a:defRPr/>
            </a:pPr>
            <a:r>
              <a:rPr lang="en-GB" sz="5400" b="1" dirty="0">
                <a:ln w="11430"/>
                <a:solidFill>
                  <a:srgbClr val="FFFF00"/>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Thank you </a:t>
            </a:r>
          </a:p>
          <a:p>
            <a:pPr lvl="0" algn="ctr">
              <a:defRPr/>
            </a:pPr>
            <a:r>
              <a:rPr lang="en-GB" sz="5400" b="1" dirty="0">
                <a:ln w="11430"/>
                <a:solidFill>
                  <a:srgbClr val="FFFF00"/>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very much!</a:t>
            </a:r>
            <a:endParaRPr lang="it-IT" sz="5400" b="1" dirty="0">
              <a:ln w="11430"/>
              <a:solidFill>
                <a:srgbClr val="FFFF00"/>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endParaRPr>
          </a:p>
        </p:txBody>
      </p:sp>
    </p:spTree>
    <p:extLst>
      <p:ext uri="{BB962C8B-B14F-4D97-AF65-F5344CB8AC3E}">
        <p14:creationId xmlns:p14="http://schemas.microsoft.com/office/powerpoint/2010/main" val="17577904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100" fill="hold"/>
                                        <p:tgtEl>
                                          <p:spTgt spid="2"/>
                                        </p:tgtEl>
                                        <p:attrNameLst>
                                          <p:attrName>ppt_w</p:attrName>
                                        </p:attrNameLst>
                                      </p:cBhvr>
                                      <p:tavLst>
                                        <p:tav tm="0">
                                          <p:val>
                                            <p:fltVal val="0"/>
                                          </p:val>
                                        </p:tav>
                                        <p:tav tm="100000">
                                          <p:val>
                                            <p:strVal val="#ppt_w"/>
                                          </p:val>
                                        </p:tav>
                                      </p:tavLst>
                                    </p:anim>
                                    <p:anim calcmode="lin" valueType="num">
                                      <p:cBhvr>
                                        <p:cTn id="8" dur="1100" fill="hold"/>
                                        <p:tgtEl>
                                          <p:spTgt spid="2"/>
                                        </p:tgtEl>
                                        <p:attrNameLst>
                                          <p:attrName>ppt_h</p:attrName>
                                        </p:attrNameLst>
                                      </p:cBhvr>
                                      <p:tavLst>
                                        <p:tav tm="0">
                                          <p:val>
                                            <p:fltVal val="0"/>
                                          </p:val>
                                        </p:tav>
                                        <p:tav tm="100000">
                                          <p:val>
                                            <p:strVal val="#ppt_h"/>
                                          </p:val>
                                        </p:tav>
                                      </p:tavLst>
                                    </p:anim>
                                    <p:animEffect transition="in" filter="fade">
                                      <p:cBhvr>
                                        <p:cTn id="9" dur="11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A13D26FB-0D64-8FE7-65F3-4574ABD76A30}"/>
              </a:ext>
            </a:extLst>
          </p:cNvPr>
          <p:cNvSpPr/>
          <p:nvPr/>
        </p:nvSpPr>
        <p:spPr>
          <a:xfrm>
            <a:off x="3601567" y="2967335"/>
            <a:ext cx="4988866" cy="923330"/>
          </a:xfrm>
          <a:prstGeom prst="rect">
            <a:avLst/>
          </a:prstGeom>
          <a:noFill/>
        </p:spPr>
        <p:txBody>
          <a:bodyPr wrap="none" lIns="91440" tIns="45720" rIns="91440" bIns="45720">
            <a:spAutoFit/>
            <a:scene3d>
              <a:camera prst="orthographicFront">
                <a:rot lat="0" lon="0" rev="0"/>
              </a:camera>
              <a:lightRig rig="threePt" dir="t"/>
            </a:scene3d>
          </a:bodyPr>
          <a:lstStyle/>
          <a:p>
            <a:pPr lvl="0" algn="ctr">
              <a:defRPr/>
            </a:pPr>
            <a:r>
              <a:rPr lang="en-GB" sz="5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BACKUP SLIDES</a:t>
            </a:r>
            <a:endParaRPr lang="it-IT" sz="5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endParaRPr>
          </a:p>
        </p:txBody>
      </p:sp>
    </p:spTree>
    <p:extLst>
      <p:ext uri="{BB962C8B-B14F-4D97-AF65-F5344CB8AC3E}">
        <p14:creationId xmlns:p14="http://schemas.microsoft.com/office/powerpoint/2010/main" val="2572907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2200" fill="hold"/>
                                        <p:tgtEl>
                                          <p:spTgt spid="3"/>
                                        </p:tgtEl>
                                        <p:attrNameLst>
                                          <p:attrName>ppt_w</p:attrName>
                                        </p:attrNameLst>
                                      </p:cBhvr>
                                      <p:tavLst>
                                        <p:tav tm="0">
                                          <p:val>
                                            <p:fltVal val="0"/>
                                          </p:val>
                                        </p:tav>
                                        <p:tav tm="100000">
                                          <p:val>
                                            <p:strVal val="#ppt_w"/>
                                          </p:val>
                                        </p:tav>
                                      </p:tavLst>
                                    </p:anim>
                                    <p:anim calcmode="lin" valueType="num">
                                      <p:cBhvr>
                                        <p:cTn id="8" dur="2200" fill="hold"/>
                                        <p:tgtEl>
                                          <p:spTgt spid="3"/>
                                        </p:tgtEl>
                                        <p:attrNameLst>
                                          <p:attrName>ppt_h</p:attrName>
                                        </p:attrNameLst>
                                      </p:cBhvr>
                                      <p:tavLst>
                                        <p:tav tm="0">
                                          <p:val>
                                            <p:fltVal val="0"/>
                                          </p:val>
                                        </p:tav>
                                        <p:tav tm="100000">
                                          <p:val>
                                            <p:strVal val="#ppt_h"/>
                                          </p:val>
                                        </p:tav>
                                      </p:tavLst>
                                    </p:anim>
                                    <p:animEffect transition="in" filter="fade">
                                      <p:cBhvr>
                                        <p:cTn id="9" dur="22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FA27B-6F85-896C-7E15-CD89829F536C}"/>
            </a:ext>
          </a:extLst>
        </p:cNvPr>
        <p:cNvGrpSpPr/>
        <p:nvPr/>
      </p:nvGrpSpPr>
      <p:grpSpPr>
        <a:xfrm>
          <a:off x="0" y="0"/>
          <a:ext cx="0" cy="0"/>
          <a:chOff x="0" y="0"/>
          <a:chExt cx="0" cy="0"/>
        </a:xfrm>
      </p:grpSpPr>
      <p:sp>
        <p:nvSpPr>
          <p:cNvPr id="24" name="TextBox 1">
            <a:extLst>
              <a:ext uri="{FF2B5EF4-FFF2-40B4-BE49-F238E27FC236}">
                <a16:creationId xmlns:a16="http://schemas.microsoft.com/office/drawing/2014/main" id="{998582E0-8982-BD2E-3B37-8FD331679DEA}"/>
              </a:ext>
            </a:extLst>
          </p:cNvPr>
          <p:cNvSpPr txBox="1"/>
          <p:nvPr/>
        </p:nvSpPr>
        <p:spPr>
          <a:xfrm>
            <a:off x="7155362" y="26311"/>
            <a:ext cx="47192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sng" dirty="0">
                <a:solidFill>
                  <a:srgbClr val="FFFF00"/>
                </a:solidFill>
                <a:latin typeface="Segoe Print" panose="02000600000000000000" pitchFamily="2" charset="0"/>
              </a:rPr>
              <a:t>Young Massive Clusters (t &lt; </a:t>
            </a:r>
            <a:r>
              <a:rPr lang="en-US" sz="2000" u="sng" dirty="0" err="1">
                <a:solidFill>
                  <a:srgbClr val="FFFF00"/>
                </a:solidFill>
                <a:latin typeface="Segoe Print" panose="02000600000000000000" pitchFamily="2" charset="0"/>
              </a:rPr>
              <a:t>Myrs</a:t>
            </a:r>
            <a:r>
              <a:rPr lang="en-US" sz="2000" u="sng" dirty="0">
                <a:solidFill>
                  <a:srgbClr val="FFFF00"/>
                </a:solidFill>
                <a:latin typeface="Segoe Print" panose="02000600000000000000" pitchFamily="2" charset="0"/>
              </a:rPr>
              <a:t>)</a:t>
            </a:r>
            <a:endParaRPr kumimoji="0" lang="en-US" sz="2000" b="0" i="0" u="sng" strike="noStrike" kern="1200" cap="none" spc="0" normalizeH="0" baseline="0" noProof="0" dirty="0">
              <a:ln>
                <a:noFill/>
              </a:ln>
              <a:solidFill>
                <a:srgbClr val="FFFF00"/>
              </a:solidFill>
              <a:effectLst/>
              <a:uLnTx/>
              <a:uFillTx/>
              <a:latin typeface="Segoe Print" panose="02000600000000000000" pitchFamily="2" charset="0"/>
            </a:endParaRPr>
          </a:p>
        </p:txBody>
      </p:sp>
      <p:sp>
        <p:nvSpPr>
          <p:cNvPr id="25" name="TextBox 1">
            <a:extLst>
              <a:ext uri="{FF2B5EF4-FFF2-40B4-BE49-F238E27FC236}">
                <a16:creationId xmlns:a16="http://schemas.microsoft.com/office/drawing/2014/main" id="{9D319E57-15AF-C35B-70A8-2486204678D6}"/>
              </a:ext>
            </a:extLst>
          </p:cNvPr>
          <p:cNvSpPr txBox="1"/>
          <p:nvPr/>
        </p:nvSpPr>
        <p:spPr>
          <a:xfrm>
            <a:off x="170529" y="26311"/>
            <a:ext cx="4558951" cy="646331"/>
          </a:xfrm>
          <a:prstGeom prst="rect">
            <a:avLst/>
          </a:prstGeom>
          <a:noFill/>
        </p:spPr>
        <p:txBody>
          <a:bodyPr wrap="square" rtlCol="0">
            <a:spAutoFit/>
          </a:bodyPr>
          <a:lstStyle/>
          <a:p>
            <a:pPr algn="ctr"/>
            <a:r>
              <a:rPr kumimoji="0" lang="en-US" sz="2000" b="0" i="0" u="sng" strike="noStrike" kern="1200" cap="none" spc="0" normalizeH="0" noProof="0" dirty="0" err="1">
                <a:ln>
                  <a:noFill/>
                </a:ln>
                <a:solidFill>
                  <a:srgbClr val="FFFF00"/>
                </a:solidFill>
                <a:effectLst/>
                <a:uLnTx/>
                <a:uFillTx/>
                <a:latin typeface="Segoe Print" panose="02000600000000000000" pitchFamily="2" charset="0"/>
                <a:ea typeface="+mn-ea"/>
                <a:cs typeface="+mn-cs"/>
              </a:rPr>
              <a:t>PWNe</a:t>
            </a:r>
            <a:r>
              <a:rPr kumimoji="0" lang="en-US" sz="2000" b="0" i="0" strike="noStrike" kern="1200" cap="none" spc="0" normalizeH="0" noProof="0" dirty="0">
                <a:ln>
                  <a:noFill/>
                </a:ln>
                <a:solidFill>
                  <a:srgbClr val="FFFF00"/>
                </a:solidFill>
                <a:effectLst/>
                <a:uLnTx/>
                <a:uFillTx/>
                <a:latin typeface="Segoe Print" panose="02000600000000000000" pitchFamily="2" charset="0"/>
                <a:ea typeface="+mn-ea"/>
                <a:cs typeface="+mn-cs"/>
              </a:rPr>
              <a:t>: </a:t>
            </a:r>
          </a:p>
          <a:p>
            <a:pPr algn="ctr"/>
            <a:r>
              <a:rPr lang="en-US" sz="1600" dirty="0">
                <a:solidFill>
                  <a:schemeClr val="bg1"/>
                </a:solidFill>
                <a:latin typeface="Segoe Print" panose="02000600000000000000" pitchFamily="2" charset="0"/>
              </a:rPr>
              <a:t>The majority! </a:t>
            </a:r>
            <a:r>
              <a:rPr lang="en-US" sz="1600" dirty="0">
                <a:solidFill>
                  <a:srgbClr val="FFFF00"/>
                </a:solidFill>
                <a:latin typeface="Segoe Print" panose="02000600000000000000" pitchFamily="2" charset="0"/>
              </a:rPr>
              <a:t>(statistics)</a:t>
            </a:r>
            <a:endParaRPr lang="en-US" sz="1600" dirty="0">
              <a:solidFill>
                <a:schemeClr val="bg1"/>
              </a:solidFill>
              <a:latin typeface="Segoe Print" panose="02000600000000000000" pitchFamily="2" charset="0"/>
            </a:endParaRPr>
          </a:p>
        </p:txBody>
      </p:sp>
      <p:sp>
        <p:nvSpPr>
          <p:cNvPr id="26" name="TextBox 1">
            <a:extLst>
              <a:ext uri="{FF2B5EF4-FFF2-40B4-BE49-F238E27FC236}">
                <a16:creationId xmlns:a16="http://schemas.microsoft.com/office/drawing/2014/main" id="{BE4003BA-7AF1-84F7-9F29-72E0EA298D99}"/>
              </a:ext>
            </a:extLst>
          </p:cNvPr>
          <p:cNvSpPr txBox="1"/>
          <p:nvPr/>
        </p:nvSpPr>
        <p:spPr>
          <a:xfrm>
            <a:off x="1337400" y="3615574"/>
            <a:ext cx="229860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Microquasars</a:t>
            </a:r>
            <a:endParaRPr kumimoji="0" lang="en-US" sz="2000" b="0" i="0" u="sng" strike="noStrike" kern="1200" cap="none" spc="0" normalizeH="0" baseline="0" noProof="0" dirty="0">
              <a:ln>
                <a:noFill/>
              </a:ln>
              <a:solidFill>
                <a:srgbClr val="FFFF00"/>
              </a:solidFill>
              <a:effectLst/>
              <a:uLnTx/>
              <a:uFillTx/>
              <a:latin typeface="Segoe Print" panose="02000600000000000000" pitchFamily="2" charset="0"/>
              <a:ea typeface="+mn-ea"/>
              <a:cs typeface="+mn-cs"/>
            </a:endParaRPr>
          </a:p>
        </p:txBody>
      </p:sp>
      <p:pic>
        <p:nvPicPr>
          <p:cNvPr id="6" name="Immagine 5">
            <a:extLst>
              <a:ext uri="{FF2B5EF4-FFF2-40B4-BE49-F238E27FC236}">
                <a16:creationId xmlns:a16="http://schemas.microsoft.com/office/drawing/2014/main" id="{1CE25979-01DD-2D7A-279E-9F83402A3F90}"/>
              </a:ext>
            </a:extLst>
          </p:cNvPr>
          <p:cNvPicPr>
            <a:picLocks noChangeAspect="1"/>
          </p:cNvPicPr>
          <p:nvPr/>
        </p:nvPicPr>
        <p:blipFill>
          <a:blip r:embed="rId3"/>
          <a:stretch>
            <a:fillRect/>
          </a:stretch>
        </p:blipFill>
        <p:spPr>
          <a:xfrm>
            <a:off x="68042" y="717814"/>
            <a:ext cx="3221977" cy="2777123"/>
          </a:xfrm>
          <a:prstGeom prst="rect">
            <a:avLst/>
          </a:prstGeom>
        </p:spPr>
      </p:pic>
      <p:sp>
        <p:nvSpPr>
          <p:cNvPr id="12" name="CasellaDiTesto 8">
            <a:extLst>
              <a:ext uri="{FF2B5EF4-FFF2-40B4-BE49-F238E27FC236}">
                <a16:creationId xmlns:a16="http://schemas.microsoft.com/office/drawing/2014/main" id="{FD97B280-108A-46BA-BC5E-A3FEC2DDF79F}"/>
              </a:ext>
            </a:extLst>
          </p:cNvPr>
          <p:cNvSpPr txBox="1"/>
          <p:nvPr/>
        </p:nvSpPr>
        <p:spPr>
          <a:xfrm>
            <a:off x="68042" y="3257993"/>
            <a:ext cx="178903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1" i="0" u="none" strike="noStrike" kern="1200" cap="none" spc="0" normalizeH="0" baseline="0" noProof="0" dirty="0" err="1">
                <a:ln>
                  <a:noFill/>
                </a:ln>
                <a:solidFill>
                  <a:srgbClr val="FFC000"/>
                </a:solidFill>
                <a:effectLst/>
                <a:uLnTx/>
                <a:uFillTx/>
                <a:latin typeface="Segoe Print" panose="02000600000000000000" pitchFamily="2" charset="0"/>
              </a:rPr>
              <a:t>DeOnaWilhelmi</a:t>
            </a:r>
            <a:r>
              <a:rPr kumimoji="0" lang="it-IT" sz="1100" b="1" i="0" u="none" strike="noStrike" kern="1200" cap="none" spc="0" normalizeH="0" baseline="0" noProof="0" dirty="0">
                <a:ln>
                  <a:noFill/>
                </a:ln>
                <a:solidFill>
                  <a:srgbClr val="FFC000"/>
                </a:solidFill>
                <a:effectLst/>
                <a:uLnTx/>
                <a:uFillTx/>
                <a:latin typeface="Segoe Print" panose="02000600000000000000" pitchFamily="2" charset="0"/>
              </a:rPr>
              <a:t>+ 2022</a:t>
            </a:r>
          </a:p>
        </p:txBody>
      </p:sp>
      <p:sp>
        <p:nvSpPr>
          <p:cNvPr id="14" name="CasellaDiTesto 13">
            <a:extLst>
              <a:ext uri="{FF2B5EF4-FFF2-40B4-BE49-F238E27FC236}">
                <a16:creationId xmlns:a16="http://schemas.microsoft.com/office/drawing/2014/main" id="{E1F905E8-959C-D42F-13DE-E7E207571ED3}"/>
              </a:ext>
            </a:extLst>
          </p:cNvPr>
          <p:cNvSpPr txBox="1"/>
          <p:nvPr/>
        </p:nvSpPr>
        <p:spPr>
          <a:xfrm>
            <a:off x="3262597" y="708234"/>
            <a:ext cx="2323587" cy="2862322"/>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FFC000"/>
                </a:solidFill>
                <a:effectLst/>
                <a:uLnTx/>
                <a:uFillTx/>
                <a:latin typeface="Kristen ITC" panose="03050502040202030202" pitchFamily="66" charset="0"/>
                <a:ea typeface="+mn-ea"/>
                <a:cs typeface="+mn-cs"/>
              </a:rPr>
              <a:t>Leptonic origin of gamma-rays &gt; 100 TeV is possible!!! </a:t>
            </a:r>
            <a:r>
              <a:rPr kumimoji="0" lang="en-US" sz="1200" b="0" i="0" u="none" strike="noStrike" kern="1200" cap="none" spc="0" normalizeH="0" baseline="0" noProof="0" dirty="0">
                <a:ln>
                  <a:noFill/>
                </a:ln>
                <a:solidFill>
                  <a:srgbClr val="FFC000"/>
                </a:solidFill>
                <a:effectLst/>
                <a:uLnTx/>
                <a:uFillTx/>
                <a:latin typeface="Kristen ITC" panose="03050502040202030202" pitchFamily="66" charset="0"/>
                <a:ea typeface="+mn-ea"/>
                <a:cs typeface="+mn-cs"/>
                <a:sym typeface="Wingdings" panose="05000000000000000000" pitchFamily="2" charset="2"/>
              </a:rPr>
              <a:t> </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sym typeface="Wingdings" panose="05000000000000000000" pitchFamily="2" charset="2"/>
              </a:rPr>
              <a:t>IC on BKG photon field [</a:t>
            </a:r>
            <a:r>
              <a:rPr kumimoji="0" lang="en-US" sz="1200" b="0" i="0" u="none" strike="noStrike" kern="1200" cap="none" spc="0" normalizeH="0" baseline="0" noProof="0" dirty="0" err="1">
                <a:ln>
                  <a:noFill/>
                </a:ln>
                <a:solidFill>
                  <a:prstClr val="white"/>
                </a:solidFill>
                <a:effectLst/>
                <a:uLnTx/>
                <a:uFillTx/>
                <a:latin typeface="Kristen ITC" panose="03050502040202030202" pitchFamily="66" charset="0"/>
                <a:ea typeface="+mn-ea"/>
                <a:cs typeface="+mn-cs"/>
                <a:sym typeface="Wingdings" panose="05000000000000000000" pitchFamily="2" charset="2"/>
              </a:rPr>
              <a:t>Breuhaus</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sym typeface="Wingdings" panose="05000000000000000000" pitchFamily="2" charset="2"/>
              </a:rPr>
              <a:t>+ 2022]</a:t>
            </a:r>
          </a:p>
          <a:p>
            <a:pPr marR="0" lvl="0" defTabSz="914400" rtl="0" eaLnBrk="1" fontAlgn="auto" latinLnBrk="0" hangingPunct="1">
              <a:lnSpc>
                <a:spcPct val="100000"/>
              </a:lnSpc>
              <a:spcBef>
                <a:spcPts val="0"/>
              </a:spcBef>
              <a:spcAft>
                <a:spcPts val="0"/>
              </a:spcAft>
              <a:buClrTx/>
              <a:buSzTx/>
              <a:tabLst/>
              <a:defRPr/>
            </a:pPr>
            <a:endParaRPr lang="en-US" sz="1200" dirty="0">
              <a:solidFill>
                <a:prstClr val="white"/>
              </a:solidFill>
              <a:latin typeface="Kristen ITC" panose="03050502040202030202" pitchFamily="66" charset="0"/>
              <a:sym typeface="Wingdings" panose="05000000000000000000" pitchFamily="2" charset="2"/>
            </a:endParaRPr>
          </a:p>
          <a:p>
            <a:pPr marR="0" lvl="0" defTabSz="914400" rtl="0" eaLnBrk="1" fontAlgn="auto" latinLnBrk="0" hangingPunct="1">
              <a:lnSpc>
                <a:spcPct val="100000"/>
              </a:lnSpc>
              <a:spcBef>
                <a:spcPts val="0"/>
              </a:spcBef>
              <a:spcAft>
                <a:spcPts val="0"/>
              </a:spcAft>
              <a:buClrTx/>
              <a:buSzTx/>
              <a:tabLst/>
              <a:defRPr/>
            </a:pPr>
            <a:r>
              <a:rPr lang="en-US" sz="1200" dirty="0">
                <a:solidFill>
                  <a:prstClr val="white"/>
                </a:solidFill>
                <a:latin typeface="Kristen ITC" panose="03050502040202030202" pitchFamily="66" charset="0"/>
              </a:rPr>
              <a:t>If there are </a:t>
            </a:r>
            <a:r>
              <a:rPr lang="en-US" sz="1200" dirty="0">
                <a:solidFill>
                  <a:srgbClr val="FFC000"/>
                </a:solidFill>
                <a:latin typeface="Kristen ITC" panose="03050502040202030202" pitchFamily="66" charset="0"/>
              </a:rPr>
              <a:t>protons (hadrons): ~few % </a:t>
            </a:r>
            <a:r>
              <a:rPr lang="en-US" sz="1200" dirty="0">
                <a:solidFill>
                  <a:prstClr val="white"/>
                </a:solidFill>
                <a:latin typeface="Kristen ITC" panose="03050502040202030202" pitchFamily="66" charset="0"/>
              </a:rPr>
              <a:t>of the total energy (</a:t>
            </a:r>
            <a:r>
              <a:rPr lang="en-US" sz="1200" dirty="0" err="1">
                <a:solidFill>
                  <a:prstClr val="white"/>
                </a:solidFill>
                <a:latin typeface="Kristen ITC" panose="03050502040202030202" pitchFamily="66" charset="0"/>
              </a:rPr>
              <a:t>Guepin</a:t>
            </a:r>
            <a:r>
              <a:rPr lang="en-US" sz="1200" dirty="0">
                <a:solidFill>
                  <a:prstClr val="white"/>
                </a:solidFill>
                <a:latin typeface="Kristen ITC" panose="03050502040202030202" pitchFamily="66" charset="0"/>
              </a:rPr>
              <a:t>+ (2020)) and pp emission may show up in the </a:t>
            </a:r>
            <a:r>
              <a:rPr lang="en-US" sz="1200" dirty="0">
                <a:solidFill>
                  <a:srgbClr val="FFC000"/>
                </a:solidFill>
                <a:latin typeface="Kristen ITC" panose="03050502040202030202" pitchFamily="66" charset="0"/>
              </a:rPr>
              <a:t>high energy tale </a:t>
            </a:r>
            <a:r>
              <a:rPr lang="en-US" sz="1200" dirty="0">
                <a:solidFill>
                  <a:prstClr val="white"/>
                </a:solidFill>
                <a:latin typeface="Kristen ITC" panose="03050502040202030202" pitchFamily="66" charset="0"/>
              </a:rPr>
              <a:t>of IC emission </a:t>
            </a:r>
          </a:p>
          <a:p>
            <a:pPr marR="0" lvl="0" defTabSz="914400" rtl="0" eaLnBrk="1" fontAlgn="auto" latinLnBrk="0" hangingPunct="1">
              <a:lnSpc>
                <a:spcPct val="100000"/>
              </a:lnSpc>
              <a:spcBef>
                <a:spcPts val="0"/>
              </a:spcBef>
              <a:spcAft>
                <a:spcPts val="0"/>
              </a:spcAft>
              <a:buClrTx/>
              <a:buSzTx/>
              <a:tabLst/>
              <a:defRPr/>
            </a:pPr>
            <a:endParaRPr lang="en-US" sz="1200" dirty="0">
              <a:solidFill>
                <a:prstClr val="white"/>
              </a:solidFill>
              <a:latin typeface="Kristen ITC" panose="03050502040202030202" pitchFamily="66" charset="0"/>
            </a:endParaRPr>
          </a:p>
          <a:p>
            <a:r>
              <a:rPr lang="en-US" sz="1200" dirty="0">
                <a:solidFill>
                  <a:schemeClr val="bg1"/>
                </a:solidFill>
                <a:latin typeface="Kristen ITC" panose="03050502040202030202" pitchFamily="66" charset="0"/>
              </a:rPr>
              <a:t>Very Complex </a:t>
            </a:r>
          </a:p>
          <a:p>
            <a:r>
              <a:rPr lang="en-US" sz="1200" dirty="0">
                <a:solidFill>
                  <a:schemeClr val="bg1"/>
                </a:solidFill>
                <a:latin typeface="Kristen ITC" panose="03050502040202030202" pitchFamily="66" charset="0"/>
              </a:rPr>
              <a:t>Environment and low angular resolution</a:t>
            </a:r>
            <a:endParaRPr kumimoji="0" lang="en-US" sz="1200" b="0" u="none" strike="noStrike" kern="1200" cap="none" spc="0" normalizeH="0" baseline="0" noProof="0" dirty="0">
              <a:ln>
                <a:noFill/>
              </a:ln>
              <a:solidFill>
                <a:prstClr val="white"/>
              </a:solidFill>
              <a:effectLst/>
              <a:uLnTx/>
              <a:uFillTx/>
              <a:latin typeface="Kristen ITC" panose="03050502040202030202" pitchFamily="66" charset="0"/>
            </a:endParaRPr>
          </a:p>
        </p:txBody>
      </p:sp>
      <p:pic>
        <p:nvPicPr>
          <p:cNvPr id="18" name="Immagine 17">
            <a:extLst>
              <a:ext uri="{FF2B5EF4-FFF2-40B4-BE49-F238E27FC236}">
                <a16:creationId xmlns:a16="http://schemas.microsoft.com/office/drawing/2014/main" id="{1EED9018-854C-C144-2D08-277F164101DF}"/>
              </a:ext>
            </a:extLst>
          </p:cNvPr>
          <p:cNvPicPr>
            <a:picLocks noChangeAspect="1"/>
          </p:cNvPicPr>
          <p:nvPr/>
        </p:nvPicPr>
        <p:blipFill>
          <a:blip r:embed="rId4"/>
          <a:stretch>
            <a:fillRect/>
          </a:stretch>
        </p:blipFill>
        <p:spPr>
          <a:xfrm>
            <a:off x="8778607" y="671738"/>
            <a:ext cx="3353480" cy="2617766"/>
          </a:xfrm>
          <a:prstGeom prst="rect">
            <a:avLst/>
          </a:prstGeom>
        </p:spPr>
      </p:pic>
      <p:sp>
        <p:nvSpPr>
          <p:cNvPr id="27" name="CasellaDiTesto 14">
            <a:extLst>
              <a:ext uri="{FF2B5EF4-FFF2-40B4-BE49-F238E27FC236}">
                <a16:creationId xmlns:a16="http://schemas.microsoft.com/office/drawing/2014/main" id="{57AAE314-421E-3935-2EAD-C46D7F442535}"/>
              </a:ext>
            </a:extLst>
          </p:cNvPr>
          <p:cNvSpPr txBox="1">
            <a:spLocks noChangeArrowheads="1"/>
          </p:cNvSpPr>
          <p:nvPr/>
        </p:nvSpPr>
        <p:spPr bwMode="auto">
          <a:xfrm>
            <a:off x="9282936" y="3279560"/>
            <a:ext cx="293623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100" b="1" dirty="0">
                <a:solidFill>
                  <a:srgbClr val="FFC000"/>
                </a:solidFill>
                <a:latin typeface="Segoe Print" panose="02000600000000000000" pitchFamily="2" charset="0"/>
                <a:cs typeface="Arial" charset="0"/>
              </a:rPr>
              <a:t>Lemoine-</a:t>
            </a:r>
            <a:r>
              <a:rPr lang="en-US" sz="1100" b="1" dirty="0" err="1">
                <a:solidFill>
                  <a:srgbClr val="FFC000"/>
                </a:solidFill>
                <a:latin typeface="Segoe Print" panose="02000600000000000000" pitchFamily="2" charset="0"/>
                <a:cs typeface="Arial" charset="0"/>
              </a:rPr>
              <a:t>Goumard</a:t>
            </a:r>
            <a:r>
              <a:rPr lang="en-US" sz="1100" b="1" dirty="0">
                <a:solidFill>
                  <a:srgbClr val="FFC000"/>
                </a:solidFill>
                <a:latin typeface="Segoe Print" panose="02000600000000000000" pitchFamily="2" charset="0"/>
                <a:cs typeface="Arial" charset="0"/>
              </a:rPr>
              <a:t>, talk Gamma2022</a:t>
            </a:r>
          </a:p>
        </p:txBody>
      </p:sp>
      <p:sp>
        <p:nvSpPr>
          <p:cNvPr id="33" name="CasellaDiTesto 8">
            <a:extLst>
              <a:ext uri="{FF2B5EF4-FFF2-40B4-BE49-F238E27FC236}">
                <a16:creationId xmlns:a16="http://schemas.microsoft.com/office/drawing/2014/main" id="{45EDB89D-C60F-0CEB-DFB3-CF515577E877}"/>
              </a:ext>
            </a:extLst>
          </p:cNvPr>
          <p:cNvSpPr txBox="1"/>
          <p:nvPr/>
        </p:nvSpPr>
        <p:spPr>
          <a:xfrm>
            <a:off x="9187497" y="840078"/>
            <a:ext cx="1313725" cy="523220"/>
          </a:xfrm>
          <a:prstGeom prst="rect">
            <a:avLst/>
          </a:prstGeom>
          <a:noFill/>
        </p:spPr>
        <p:txBody>
          <a:bodyPr wrap="square" rtlCol="0">
            <a:spAutoFit/>
          </a:bodyPr>
          <a:lstStyle/>
          <a:p>
            <a:pPr algn="ctr"/>
            <a:r>
              <a:rPr lang="it-IT" sz="1400" dirty="0">
                <a:solidFill>
                  <a:srgbClr val="FF0000"/>
                </a:solidFill>
                <a:latin typeface="Segoe Print" panose="02000600000000000000" pitchFamily="2" charset="0"/>
              </a:rPr>
              <a:t>Low-energy break</a:t>
            </a:r>
          </a:p>
        </p:txBody>
      </p:sp>
      <p:sp>
        <p:nvSpPr>
          <p:cNvPr id="35" name="CasellaDiTesto 8">
            <a:extLst>
              <a:ext uri="{FF2B5EF4-FFF2-40B4-BE49-F238E27FC236}">
                <a16:creationId xmlns:a16="http://schemas.microsoft.com/office/drawing/2014/main" id="{9928FA80-58BE-770D-D493-569D47BCF2D2}"/>
              </a:ext>
            </a:extLst>
          </p:cNvPr>
          <p:cNvSpPr txBox="1"/>
          <p:nvPr/>
        </p:nvSpPr>
        <p:spPr>
          <a:xfrm>
            <a:off x="10053548" y="2571457"/>
            <a:ext cx="2070410" cy="338554"/>
          </a:xfrm>
          <a:prstGeom prst="rect">
            <a:avLst/>
          </a:prstGeom>
          <a:noFill/>
        </p:spPr>
        <p:txBody>
          <a:bodyPr wrap="square" rtlCol="0">
            <a:spAutoFit/>
          </a:bodyPr>
          <a:lstStyle/>
          <a:p>
            <a:pPr algn="ctr"/>
            <a:r>
              <a:rPr lang="it-IT" sz="1600" dirty="0">
                <a:solidFill>
                  <a:srgbClr val="FF0000"/>
                </a:solidFill>
                <a:latin typeface="Segoe Print" panose="02000600000000000000" pitchFamily="2" charset="0"/>
              </a:rPr>
              <a:t>Cygnus </a:t>
            </a:r>
            <a:r>
              <a:rPr lang="it-IT" sz="1600" dirty="0" err="1">
                <a:solidFill>
                  <a:srgbClr val="FF0000"/>
                </a:solidFill>
                <a:latin typeface="Segoe Print" panose="02000600000000000000" pitchFamily="2" charset="0"/>
              </a:rPr>
              <a:t>Region</a:t>
            </a:r>
            <a:endParaRPr lang="it-IT" sz="1600" dirty="0">
              <a:solidFill>
                <a:srgbClr val="FF0000"/>
              </a:solidFill>
              <a:latin typeface="Segoe Print" panose="02000600000000000000" pitchFamily="2" charset="0"/>
            </a:endParaRPr>
          </a:p>
        </p:txBody>
      </p:sp>
      <p:sp>
        <p:nvSpPr>
          <p:cNvPr id="37" name="CasellaDiTesto 36">
            <a:extLst>
              <a:ext uri="{FF2B5EF4-FFF2-40B4-BE49-F238E27FC236}">
                <a16:creationId xmlns:a16="http://schemas.microsoft.com/office/drawing/2014/main" id="{416C3686-2E3B-0457-094B-A08BA6D17BB4}"/>
              </a:ext>
            </a:extLst>
          </p:cNvPr>
          <p:cNvSpPr txBox="1"/>
          <p:nvPr/>
        </p:nvSpPr>
        <p:spPr>
          <a:xfrm>
            <a:off x="6189374" y="681098"/>
            <a:ext cx="2644745" cy="300851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FFC000"/>
                </a:solidFill>
                <a:effectLst/>
                <a:uLnTx/>
                <a:uFillTx/>
                <a:latin typeface="Kristen ITC" panose="03050502040202030202" pitchFamily="66" charset="0"/>
                <a:sym typeface="Wingdings"/>
              </a:rPr>
              <a:t>Acceleration at 1 </a:t>
            </a:r>
            <a:r>
              <a:rPr kumimoji="0" lang="en-US" sz="1200" b="0" i="0" u="none" strike="noStrike" kern="1200" cap="none" spc="0" normalizeH="0" baseline="0" noProof="0" dirty="0" err="1">
                <a:ln>
                  <a:noFill/>
                </a:ln>
                <a:solidFill>
                  <a:srgbClr val="FFC000"/>
                </a:solidFill>
                <a:effectLst/>
                <a:uLnTx/>
                <a:uFillTx/>
                <a:latin typeface="Kristen ITC" panose="03050502040202030202" pitchFamily="66" charset="0"/>
                <a:sym typeface="Wingdings"/>
              </a:rPr>
              <a:t>PeV</a:t>
            </a:r>
            <a:r>
              <a:rPr kumimoji="0" lang="en-US" sz="1200" b="0" i="0" u="none" strike="noStrike" kern="1200" cap="none" spc="0" normalizeH="0" baseline="0" noProof="0" dirty="0">
                <a:ln>
                  <a:noFill/>
                </a:ln>
                <a:solidFill>
                  <a:srgbClr val="FFC000"/>
                </a:solidFill>
                <a:effectLst/>
                <a:uLnTx/>
                <a:uFillTx/>
                <a:latin typeface="Kristen ITC" panose="03050502040202030202" pitchFamily="66" charset="0"/>
                <a:sym typeface="Wingdings"/>
              </a:rPr>
              <a:t> </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sym typeface="Wingdings"/>
              </a:rPr>
              <a:t>at Wind Termination Shocks </a:t>
            </a:r>
            <a:r>
              <a:rPr kumimoji="0" lang="en-US" sz="1050" b="0" i="0" u="none" strike="noStrike" kern="1200" cap="none" spc="0" normalizeH="0" baseline="0" noProof="0" dirty="0">
                <a:ln>
                  <a:noFill/>
                </a:ln>
                <a:solidFill>
                  <a:srgbClr val="FFFF00"/>
                </a:solidFill>
                <a:effectLst/>
                <a:uLnTx/>
                <a:uFillTx/>
                <a:latin typeface="Kristen ITC" panose="03050502040202030202" pitchFamily="66" charset="0"/>
                <a:sym typeface="Wingdings"/>
              </a:rPr>
              <a:t>[Morlino 2021, Vieu et al. 2022]</a:t>
            </a:r>
            <a:endParaRPr kumimoji="0" lang="en-US" sz="1200" b="0" i="0" u="none" strike="noStrike" kern="1200" cap="none" spc="0" normalizeH="0" baseline="0" noProof="0" dirty="0">
              <a:ln>
                <a:noFill/>
              </a:ln>
              <a:solidFill>
                <a:srgbClr val="FFFF00"/>
              </a:solidFill>
              <a:effectLst/>
              <a:uLnTx/>
              <a:uFillTx/>
              <a:latin typeface="Kristen ITC" panose="03050502040202030202" pitchFamily="66" charset="0"/>
              <a:sym typeface="Wingdings"/>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Kristen ITC" panose="03050502040202030202" pitchFamily="66" charset="0"/>
              <a:sym typeface="Wingdings"/>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srgbClr val="FFC000"/>
                </a:solidFill>
                <a:effectLst/>
                <a:uLnTx/>
                <a:uFillTx/>
                <a:latin typeface="Kristen ITC" panose="03050502040202030202" pitchFamily="66" charset="0"/>
                <a:sym typeface="Wingdings"/>
              </a:rPr>
              <a:t>Collective effects</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sym typeface="Wingdings"/>
              </a:rPr>
              <a:t> can generate a </a:t>
            </a:r>
            <a:r>
              <a:rPr kumimoji="0" lang="en-US" sz="1200" b="0" i="0" u="none" strike="noStrike" kern="1200" cap="none" spc="0" normalizeH="0" baseline="0" noProof="0" dirty="0">
                <a:ln>
                  <a:noFill/>
                </a:ln>
                <a:solidFill>
                  <a:srgbClr val="FFC000"/>
                </a:solidFill>
                <a:effectLst/>
                <a:uLnTx/>
                <a:uFillTx/>
                <a:latin typeface="Kristen ITC" panose="03050502040202030202" pitchFamily="66" charset="0"/>
                <a:sym typeface="Wingdings"/>
              </a:rPr>
              <a:t>collective </a:t>
            </a:r>
            <a:r>
              <a:rPr kumimoji="0" lang="en-US" sz="1200" b="0" i="0" u="none" strike="noStrike" kern="1200" cap="none" spc="0" normalizeH="0" baseline="0" noProof="0" dirty="0" err="1">
                <a:ln>
                  <a:noFill/>
                </a:ln>
                <a:solidFill>
                  <a:srgbClr val="FFC000"/>
                </a:solidFill>
                <a:effectLst/>
                <a:uLnTx/>
                <a:uFillTx/>
                <a:latin typeface="Kristen ITC" panose="03050502040202030202" pitchFamily="66" charset="0"/>
                <a:sym typeface="Wingdings"/>
              </a:rPr>
              <a:t>ourflows</a:t>
            </a:r>
            <a:r>
              <a:rPr kumimoji="0" lang="en-US" sz="1200" b="0" i="0" u="none" strike="noStrike" kern="1200" cap="none" spc="0" normalizeH="0" baseline="0" noProof="0" dirty="0">
                <a:ln>
                  <a:noFill/>
                </a:ln>
                <a:solidFill>
                  <a:srgbClr val="FFC000"/>
                </a:solidFill>
                <a:effectLst/>
                <a:uLnTx/>
                <a:uFillTx/>
                <a:latin typeface="Kristen ITC" panose="03050502040202030202" pitchFamily="66" charset="0"/>
                <a:sym typeface="Wingdings"/>
              </a:rPr>
              <a:t> </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sym typeface="Wingdings" panose="05000000000000000000" pitchFamily="2" charset="2"/>
              </a:rPr>
              <a:t>(right amount of power </a:t>
            </a:r>
            <a:r>
              <a:rPr kumimoji="0" lang="en-US" sz="1050" b="0" i="0" u="none" strike="noStrike" kern="1200" cap="none" spc="0" normalizeH="0" baseline="0" noProof="0" dirty="0">
                <a:ln>
                  <a:noFill/>
                </a:ln>
                <a:solidFill>
                  <a:srgbClr val="FFFF00"/>
                </a:solidFill>
                <a:effectLst/>
                <a:uLnTx/>
                <a:uFillTx/>
                <a:latin typeface="Kristen ITC" panose="03050502040202030202" pitchFamily="66" charset="0"/>
                <a:sym typeface="Wingdings" panose="05000000000000000000" pitchFamily="2" charset="2"/>
              </a:rPr>
              <a:t>[Vink 2022])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white"/>
              </a:solidFill>
              <a:effectLst/>
              <a:uLnTx/>
              <a:uFillTx/>
              <a:latin typeface="Kristen ITC" panose="03050502040202030202" pitchFamily="66" charset="0"/>
              <a:sym typeface="Wingdings" panose="05000000000000000000" pitchFamily="2" charset="2"/>
            </a:endParaRPr>
          </a:p>
          <a:p>
            <a:pPr marR="0" lvl="0" algn="l" defTabSz="914400" rtl="0" eaLnBrk="1" fontAlgn="auto" latinLnBrk="0" hangingPunct="1">
              <a:lnSpc>
                <a:spcPct val="100000"/>
              </a:lnSpc>
              <a:spcBef>
                <a:spcPts val="0"/>
              </a:spcBef>
              <a:spcAft>
                <a:spcPts val="0"/>
              </a:spcAft>
              <a:buClrTx/>
              <a:buSzTx/>
              <a:tabLst/>
              <a:defRPr/>
            </a:pP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sym typeface="Wingdings" panose="05000000000000000000" pitchFamily="2" charset="2"/>
              </a:rPr>
              <a:t>Several physical ingredients to a deep analysis </a:t>
            </a:r>
            <a:r>
              <a:rPr kumimoji="0" lang="en-US" sz="1100" b="0" i="0" u="none" strike="noStrike" kern="1200" cap="none" spc="0" normalizeH="0" baseline="0" noProof="0" dirty="0">
                <a:ln>
                  <a:noFill/>
                </a:ln>
                <a:solidFill>
                  <a:srgbClr val="FFFF00"/>
                </a:solidFill>
                <a:effectLst/>
                <a:uLnTx/>
                <a:uFillTx/>
                <a:latin typeface="Kristen ITC" panose="03050502040202030202" pitchFamily="66" charset="0"/>
                <a:sym typeface="Wingdings" panose="05000000000000000000" pitchFamily="2" charset="2"/>
              </a:rPr>
              <a:t>[Morlino CTAO general meeting]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srgbClr val="FFFF00"/>
              </a:solidFill>
              <a:effectLst/>
              <a:uLnTx/>
              <a:uFillTx/>
              <a:latin typeface="Kristen ITC" panose="03050502040202030202" pitchFamily="66" charset="0"/>
              <a:sym typeface="Wingdings" panose="05000000000000000000" pitchFamily="2" charset="2"/>
            </a:endParaRPr>
          </a:p>
          <a:p>
            <a:pPr marR="0" lvl="0" algn="l" defTabSz="914400" rtl="0" eaLnBrk="1" fontAlgn="auto" latinLnBrk="0" hangingPunct="1">
              <a:lnSpc>
                <a:spcPct val="100000"/>
              </a:lnSpc>
              <a:spcBef>
                <a:spcPts val="0"/>
              </a:spcBef>
              <a:spcAft>
                <a:spcPts val="0"/>
              </a:spcAft>
              <a:buClrTx/>
              <a:buSzTx/>
              <a:tabLst/>
              <a:defRPr/>
            </a:pPr>
            <a:r>
              <a:rPr lang="en-US" sz="1200" dirty="0">
                <a:solidFill>
                  <a:srgbClr val="FFC000"/>
                </a:solidFill>
                <a:latin typeface="Kristen ITC" panose="03050502040202030202" pitchFamily="66" charset="0"/>
                <a:sym typeface="Wingdings" panose="05000000000000000000" pitchFamily="2" charset="2"/>
              </a:rPr>
              <a:t>Little </a:t>
            </a:r>
            <a:r>
              <a:rPr kumimoji="0" lang="en-US" sz="1200" b="0" i="0" u="none" strike="noStrike" kern="1200" cap="none" spc="0" normalizeH="0" baseline="0" noProof="0" dirty="0">
                <a:ln>
                  <a:noFill/>
                </a:ln>
                <a:solidFill>
                  <a:srgbClr val="FFC000"/>
                </a:solidFill>
                <a:effectLst/>
                <a:uLnTx/>
                <a:uFillTx/>
                <a:latin typeface="Kristen ITC" panose="03050502040202030202" pitchFamily="66" charset="0"/>
                <a:sym typeface="Wingdings" panose="05000000000000000000" pitchFamily="2" charset="2"/>
              </a:rPr>
              <a:t>contribution </a:t>
            </a:r>
            <a:r>
              <a:rPr kumimoji="0" lang="en-US" sz="1200" b="0" i="0" u="none" strike="noStrike" kern="1200" cap="none" spc="0" normalizeH="0" baseline="0" noProof="0" dirty="0">
                <a:ln>
                  <a:noFill/>
                </a:ln>
                <a:solidFill>
                  <a:schemeClr val="bg1"/>
                </a:solidFill>
                <a:effectLst/>
                <a:uLnTx/>
                <a:uFillTx/>
                <a:latin typeface="Kristen ITC" panose="03050502040202030202" pitchFamily="66" charset="0"/>
                <a:sym typeface="Wingdings" panose="05000000000000000000" pitchFamily="2" charset="2"/>
              </a:rPr>
              <a:t>to the CR production to avoid </a:t>
            </a:r>
            <a:r>
              <a:rPr kumimoji="0" lang="en-US" sz="1200" b="0" i="0" u="none" strike="noStrike" kern="1200" cap="none" spc="0" normalizeH="0" baseline="0" noProof="0" dirty="0">
                <a:ln>
                  <a:noFill/>
                </a:ln>
                <a:solidFill>
                  <a:prstClr val="white"/>
                </a:solidFill>
                <a:effectLst/>
                <a:uLnTx/>
                <a:uFillTx/>
                <a:latin typeface="Kristen ITC" panose="03050502040202030202" pitchFamily="66" charset="0"/>
                <a:sym typeface="Wingdings" panose="05000000000000000000" pitchFamily="2" charset="2"/>
              </a:rPr>
              <a:t>a</a:t>
            </a:r>
            <a:r>
              <a:rPr kumimoji="0" lang="en-US" sz="1200" b="0" i="0" u="none" strike="noStrike" kern="1200" cap="none" spc="0" normalizeH="0" baseline="0" noProof="0" dirty="0">
                <a:ln>
                  <a:noFill/>
                </a:ln>
                <a:solidFill>
                  <a:srgbClr val="FFFF00"/>
                </a:solidFill>
                <a:effectLst/>
                <a:uLnTx/>
                <a:uFillTx/>
                <a:latin typeface="Kristen ITC" panose="03050502040202030202" pitchFamily="66" charset="0"/>
                <a:sym typeface="Wingdings" panose="05000000000000000000" pitchFamily="2" charset="2"/>
              </a:rPr>
              <a:t> </a:t>
            </a:r>
            <a:r>
              <a:rPr kumimoji="0" lang="en-US" sz="1200" b="0" i="0" u="none" strike="noStrike" kern="1200" cap="none" spc="0" normalizeH="0" baseline="0" noProof="0" dirty="0">
                <a:ln>
                  <a:noFill/>
                </a:ln>
                <a:solidFill>
                  <a:srgbClr val="FFC000"/>
                </a:solidFill>
                <a:effectLst/>
                <a:uLnTx/>
                <a:uFillTx/>
                <a:latin typeface="Kristen ITC" panose="03050502040202030202" pitchFamily="66" charset="0"/>
                <a:sym typeface="Wingdings" panose="05000000000000000000" pitchFamily="2" charset="2"/>
              </a:rPr>
              <a:t>new understanding of the GCR transport </a:t>
            </a:r>
            <a:r>
              <a:rPr kumimoji="0" lang="en-US" sz="1200" b="0" i="0" u="none" strike="noStrike" kern="1200" cap="none" spc="0" normalizeH="0" baseline="0" noProof="0" dirty="0">
                <a:ln>
                  <a:noFill/>
                </a:ln>
                <a:solidFill>
                  <a:srgbClr val="FFFF00"/>
                </a:solidFill>
                <a:effectLst/>
                <a:uLnTx/>
                <a:uFillTx/>
                <a:latin typeface="Kristen ITC" panose="03050502040202030202" pitchFamily="66" charset="0"/>
                <a:sym typeface="Wingdings" panose="05000000000000000000" pitchFamily="2" charset="2"/>
              </a:rPr>
              <a:t>[Blasi 2025]</a:t>
            </a:r>
          </a:p>
        </p:txBody>
      </p:sp>
      <p:sp>
        <p:nvSpPr>
          <p:cNvPr id="38" name="TextBox 1">
            <a:extLst>
              <a:ext uri="{FF2B5EF4-FFF2-40B4-BE49-F238E27FC236}">
                <a16:creationId xmlns:a16="http://schemas.microsoft.com/office/drawing/2014/main" id="{1AABD4B0-449B-8B3D-FF37-E4241683CB2C}"/>
              </a:ext>
            </a:extLst>
          </p:cNvPr>
          <p:cNvSpPr txBox="1"/>
          <p:nvPr/>
        </p:nvSpPr>
        <p:spPr>
          <a:xfrm>
            <a:off x="7655247" y="3615574"/>
            <a:ext cx="319935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FFFF00"/>
                </a:solidFill>
                <a:effectLst/>
                <a:uLnTx/>
                <a:uFillTx/>
                <a:latin typeface="Segoe Print" panose="02000600000000000000" pitchFamily="2" charset="0"/>
                <a:ea typeface="+mn-ea"/>
                <a:cs typeface="+mn-cs"/>
              </a:rPr>
              <a:t>Supernova Remnants</a:t>
            </a:r>
          </a:p>
        </p:txBody>
      </p:sp>
      <p:pic>
        <p:nvPicPr>
          <p:cNvPr id="40" name="Immagine 39" descr="Immagine che contiene testo, Diagramma, linea, diagramma&#10;&#10;Il contenuto generato dall'IA potrebbe non essere corretto.">
            <a:extLst>
              <a:ext uri="{FF2B5EF4-FFF2-40B4-BE49-F238E27FC236}">
                <a16:creationId xmlns:a16="http://schemas.microsoft.com/office/drawing/2014/main" id="{F46501F1-96FD-D0C2-8B78-051EA5DFBB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0244" y="4148216"/>
            <a:ext cx="3672641" cy="2664346"/>
          </a:xfrm>
          <a:prstGeom prst="rect">
            <a:avLst/>
          </a:prstGeom>
        </p:spPr>
      </p:pic>
      <p:sp>
        <p:nvSpPr>
          <p:cNvPr id="41" name="CasellaDiTesto 40">
            <a:extLst>
              <a:ext uri="{FF2B5EF4-FFF2-40B4-BE49-F238E27FC236}">
                <a16:creationId xmlns:a16="http://schemas.microsoft.com/office/drawing/2014/main" id="{CF8B05C7-0019-5FC7-7886-894522780494}"/>
              </a:ext>
            </a:extLst>
          </p:cNvPr>
          <p:cNvSpPr txBox="1"/>
          <p:nvPr/>
        </p:nvSpPr>
        <p:spPr>
          <a:xfrm>
            <a:off x="9453880" y="4136545"/>
            <a:ext cx="2674259" cy="2677656"/>
          </a:xfrm>
          <a:prstGeom prst="rect">
            <a:avLst/>
          </a:prstGeom>
          <a:noFill/>
        </p:spPr>
        <p:txBody>
          <a:bodyPr wrap="square">
            <a:spAutoFit/>
          </a:bodyPr>
          <a:lstStyle/>
          <a:p>
            <a:r>
              <a:rPr lang="en-US" sz="1200" dirty="0">
                <a:solidFill>
                  <a:schemeClr val="bg1"/>
                </a:solidFill>
                <a:latin typeface="Kristen ITC" panose="03050502040202030202" pitchFamily="66" charset="0"/>
              </a:rPr>
              <a:t>Several middle aged </a:t>
            </a:r>
            <a:r>
              <a:rPr lang="en-US" sz="1200" dirty="0">
                <a:solidFill>
                  <a:schemeClr val="bg1"/>
                </a:solidFill>
                <a:latin typeface="Kristen ITC" panose="03050502040202030202" pitchFamily="66" charset="0"/>
                <a:sym typeface="Wingdings" panose="05000000000000000000" pitchFamily="2" charset="2"/>
              </a:rPr>
              <a:t> how is it possible?</a:t>
            </a:r>
          </a:p>
          <a:p>
            <a:endParaRPr lang="en-US" sz="1200" dirty="0">
              <a:solidFill>
                <a:schemeClr val="bg1"/>
              </a:solidFill>
              <a:latin typeface="Kristen ITC" panose="03050502040202030202" pitchFamily="66" charset="0"/>
              <a:sym typeface="Wingdings" panose="05000000000000000000" pitchFamily="2" charset="2"/>
            </a:endParaRPr>
          </a:p>
          <a:p>
            <a:pPr marL="342900" indent="-342900">
              <a:buAutoNum type="arabicPeriod"/>
            </a:pPr>
            <a:r>
              <a:rPr lang="en-US" sz="1200" dirty="0">
                <a:solidFill>
                  <a:schemeClr val="bg1"/>
                </a:solidFill>
                <a:latin typeface="Kristen ITC" panose="03050502040202030202" pitchFamily="66" charset="0"/>
                <a:sym typeface="Wingdings" panose="05000000000000000000" pitchFamily="2" charset="2"/>
              </a:rPr>
              <a:t>Something wrong in theoretical models</a:t>
            </a:r>
          </a:p>
          <a:p>
            <a:pPr marL="342900" indent="-342900">
              <a:buAutoNum type="arabicPeriod"/>
            </a:pPr>
            <a:r>
              <a:rPr lang="en-US" sz="1200" dirty="0">
                <a:solidFill>
                  <a:schemeClr val="bg1"/>
                </a:solidFill>
                <a:latin typeface="Kristen ITC" panose="03050502040202030202" pitchFamily="66" charset="0"/>
                <a:sym typeface="Wingdings" panose="05000000000000000000" pitchFamily="2" charset="2"/>
              </a:rPr>
              <a:t> illuminated clouds scenario</a:t>
            </a:r>
          </a:p>
          <a:p>
            <a:pPr marL="342900" indent="-342900" algn="ctr">
              <a:buAutoNum type="arabicPeriod"/>
            </a:pPr>
            <a:endParaRPr lang="en-US" sz="1200" dirty="0">
              <a:solidFill>
                <a:schemeClr val="bg1"/>
              </a:solidFill>
              <a:latin typeface="Kristen ITC" panose="03050502040202030202" pitchFamily="66" charset="0"/>
              <a:sym typeface="Wingdings" panose="05000000000000000000" pitchFamily="2" charset="2"/>
            </a:endParaRPr>
          </a:p>
          <a:p>
            <a:pPr algn="ctr"/>
            <a:r>
              <a:rPr lang="en-US" sz="1200" dirty="0">
                <a:solidFill>
                  <a:schemeClr val="bg1"/>
                </a:solidFill>
                <a:latin typeface="Kristen ITC" panose="03050502040202030202" pitchFamily="66" charset="0"/>
              </a:rPr>
              <a:t>W51 region: Likely, due to SNR/MC interaction or trapped CR emission </a:t>
            </a:r>
            <a:r>
              <a:rPr lang="en-US" sz="1050" dirty="0">
                <a:solidFill>
                  <a:srgbClr val="FFFF00"/>
                </a:solidFill>
                <a:latin typeface="Kristen ITC" panose="03050502040202030202" pitchFamily="66" charset="0"/>
              </a:rPr>
              <a:t>[Mitchell&amp;Celli24, Sunny, Cardillo + </a:t>
            </a:r>
            <a:r>
              <a:rPr lang="en-US" sz="1050" dirty="0" err="1">
                <a:solidFill>
                  <a:srgbClr val="FFFF00"/>
                </a:solidFill>
                <a:latin typeface="Kristen ITC" panose="03050502040202030202" pitchFamily="66" charset="0"/>
              </a:rPr>
              <a:t>iun</a:t>
            </a:r>
            <a:r>
              <a:rPr lang="en-US" sz="1050" dirty="0">
                <a:solidFill>
                  <a:srgbClr val="FFFF00"/>
                </a:solidFill>
                <a:latin typeface="Kristen ITC" panose="03050502040202030202" pitchFamily="66" charset="0"/>
              </a:rPr>
              <a:t> prep.] </a:t>
            </a:r>
            <a:r>
              <a:rPr lang="en-US" sz="1200" dirty="0">
                <a:solidFill>
                  <a:schemeClr val="bg1"/>
                </a:solidFill>
                <a:latin typeface="Kristen ITC" panose="03050502040202030202" pitchFamily="66" charset="0"/>
                <a:sym typeface="Wingdings" panose="05000000000000000000" pitchFamily="2" charset="2"/>
              </a:rPr>
              <a:t> possible first case of SNR with "pion bump" and </a:t>
            </a:r>
            <a:r>
              <a:rPr lang="en-US" sz="1200" dirty="0" err="1">
                <a:solidFill>
                  <a:schemeClr val="bg1"/>
                </a:solidFill>
                <a:latin typeface="Kristen ITC" panose="03050502040202030202" pitchFamily="66" charset="0"/>
                <a:sym typeface="Wingdings" panose="05000000000000000000" pitchFamily="2" charset="2"/>
              </a:rPr>
              <a:t>PeVatron</a:t>
            </a:r>
            <a:r>
              <a:rPr lang="en-US" sz="1200" dirty="0">
                <a:solidFill>
                  <a:schemeClr val="bg1"/>
                </a:solidFill>
                <a:latin typeface="Kristen ITC" panose="03050502040202030202" pitchFamily="66" charset="0"/>
                <a:sym typeface="Wingdings" panose="05000000000000000000" pitchFamily="2" charset="2"/>
              </a:rPr>
              <a:t> emission</a:t>
            </a:r>
            <a:endParaRPr lang="en-US" sz="1200" dirty="0">
              <a:solidFill>
                <a:schemeClr val="bg1"/>
              </a:solidFill>
              <a:latin typeface="Kristen ITC" panose="03050502040202030202" pitchFamily="66" charset="0"/>
            </a:endParaRPr>
          </a:p>
        </p:txBody>
      </p:sp>
      <p:sp>
        <p:nvSpPr>
          <p:cNvPr id="42" name="TextBox 3">
            <a:extLst>
              <a:ext uri="{FF2B5EF4-FFF2-40B4-BE49-F238E27FC236}">
                <a16:creationId xmlns:a16="http://schemas.microsoft.com/office/drawing/2014/main" id="{89D775C3-9A8B-8C44-FAA5-FD40D552E349}"/>
              </a:ext>
            </a:extLst>
          </p:cNvPr>
          <p:cNvSpPr txBox="1">
            <a:spLocks noChangeArrowheads="1"/>
          </p:cNvSpPr>
          <p:nvPr/>
        </p:nvSpPr>
        <p:spPr bwMode="auto">
          <a:xfrm>
            <a:off x="5485500" y="3911685"/>
            <a:ext cx="2549840"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FFC000"/>
                </a:solidFill>
                <a:effectLst/>
                <a:uLnTx/>
                <a:uFillTx/>
                <a:latin typeface="Segoe Print" panose="02000600000000000000" pitchFamily="2" charset="0"/>
                <a:ea typeface="Microsoft YaHei Light" panose="020B0502040204020203" pitchFamily="34" charset="-122"/>
                <a:cs typeface="MV Boli" panose="02000500030200090000" pitchFamily="2" charset="0"/>
              </a:rPr>
              <a:t>Cao+ (LHAASO </a:t>
            </a:r>
            <a:r>
              <a:rPr kumimoji="0" lang="it-IT" sz="1200" b="0" i="0" u="none" strike="noStrike" kern="1200" cap="none" spc="0" normalizeH="0" baseline="0" noProof="0" dirty="0" err="1">
                <a:ln>
                  <a:noFill/>
                </a:ln>
                <a:solidFill>
                  <a:srgbClr val="FFC000"/>
                </a:solidFill>
                <a:effectLst/>
                <a:uLnTx/>
                <a:uFillTx/>
                <a:latin typeface="Segoe Print" panose="02000600000000000000" pitchFamily="2" charset="0"/>
                <a:ea typeface="Microsoft YaHei Light" panose="020B0502040204020203" pitchFamily="34" charset="-122"/>
                <a:cs typeface="MV Boli" panose="02000500030200090000" pitchFamily="2" charset="0"/>
              </a:rPr>
              <a:t>coll</a:t>
            </a:r>
            <a:r>
              <a:rPr kumimoji="0" lang="it-IT" sz="1200" b="0" i="0" u="none" strike="noStrike" kern="1200" cap="none" spc="0" normalizeH="0" baseline="0" noProof="0" dirty="0">
                <a:ln>
                  <a:noFill/>
                </a:ln>
                <a:solidFill>
                  <a:srgbClr val="FFC000"/>
                </a:solidFill>
                <a:effectLst/>
                <a:uLnTx/>
                <a:uFillTx/>
                <a:latin typeface="Segoe Print" panose="02000600000000000000" pitchFamily="2" charset="0"/>
                <a:ea typeface="Microsoft YaHei Light" panose="020B0502040204020203" pitchFamily="34" charset="-122"/>
                <a:cs typeface="MV Boli" panose="02000500030200090000" pitchFamily="2" charset="0"/>
              </a:rPr>
              <a:t>) 2024</a:t>
            </a:r>
          </a:p>
        </p:txBody>
      </p:sp>
      <p:pic>
        <p:nvPicPr>
          <p:cNvPr id="49" name="Immagine 48" descr="Immagine che contiene testo, schermata, Policromia, software&#10;&#10;Il contenuto generato dall'IA potrebbe non essere corretto.">
            <a:extLst>
              <a:ext uri="{FF2B5EF4-FFF2-40B4-BE49-F238E27FC236}">
                <a16:creationId xmlns:a16="http://schemas.microsoft.com/office/drawing/2014/main" id="{460A0768-A6F5-84D1-ACDE-4339EBFD97C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77409" y="4142938"/>
            <a:ext cx="2562510" cy="2674901"/>
          </a:xfrm>
          <a:prstGeom prst="rect">
            <a:avLst/>
          </a:prstGeom>
        </p:spPr>
      </p:pic>
      <p:sp>
        <p:nvSpPr>
          <p:cNvPr id="50" name="CasellaDiTesto 49">
            <a:extLst>
              <a:ext uri="{FF2B5EF4-FFF2-40B4-BE49-F238E27FC236}">
                <a16:creationId xmlns:a16="http://schemas.microsoft.com/office/drawing/2014/main" id="{3012549E-EC1F-0F1A-BCC9-167D5DCACBB8}"/>
              </a:ext>
            </a:extLst>
          </p:cNvPr>
          <p:cNvSpPr txBox="1"/>
          <p:nvPr/>
        </p:nvSpPr>
        <p:spPr>
          <a:xfrm>
            <a:off x="318091" y="4209022"/>
            <a:ext cx="2298605" cy="2416046"/>
          </a:xfrm>
          <a:prstGeom prst="rect">
            <a:avLst/>
          </a:prstGeom>
          <a:noFill/>
        </p:spPr>
        <p:txBody>
          <a:bodyPr wrap="square">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FFC000"/>
                </a:solidFill>
                <a:effectLst/>
                <a:uLnTx/>
                <a:uFillTx/>
                <a:latin typeface="Kristen ITC" panose="03050502040202030202" pitchFamily="66" charset="0"/>
                <a:sym typeface="Wingdings"/>
              </a:rPr>
              <a:t>5 MQs </a:t>
            </a:r>
            <a:r>
              <a:rPr kumimoji="0" lang="en-US" sz="1400" b="0" i="0" u="none" strike="noStrike" kern="1200" cap="none" spc="0" normalizeH="0" baseline="0" noProof="0" dirty="0">
                <a:ln>
                  <a:noFill/>
                </a:ln>
                <a:solidFill>
                  <a:schemeClr val="bg1"/>
                </a:solidFill>
                <a:effectLst/>
                <a:uLnTx/>
                <a:uFillTx/>
                <a:latin typeface="Kristen ITC" panose="03050502040202030202" pitchFamily="66" charset="0"/>
                <a:sym typeface="Wingdings"/>
              </a:rPr>
              <a:t>detected at </a:t>
            </a:r>
            <a:r>
              <a:rPr kumimoji="0" lang="en-US" sz="1400" b="0" i="0" u="none" strike="noStrike" kern="1200" cap="none" spc="0" normalizeH="0" baseline="0" noProof="0" dirty="0">
                <a:ln>
                  <a:noFill/>
                </a:ln>
                <a:solidFill>
                  <a:srgbClr val="FFC000"/>
                </a:solidFill>
                <a:effectLst/>
                <a:uLnTx/>
                <a:uFillTx/>
                <a:latin typeface="Kristen ITC" panose="03050502040202030202" pitchFamily="66" charset="0"/>
                <a:sym typeface="Wingdings"/>
              </a:rPr>
              <a:t>E&gt;100 TeV</a:t>
            </a:r>
          </a:p>
          <a:p>
            <a:pPr marR="0" lvl="0" algn="l" defTabSz="914400" rtl="0" eaLnBrk="1" fontAlgn="auto" latinLnBrk="0" hangingPunct="1">
              <a:lnSpc>
                <a:spcPct val="100000"/>
              </a:lnSpc>
              <a:spcBef>
                <a:spcPts val="0"/>
              </a:spcBef>
              <a:spcAft>
                <a:spcPts val="0"/>
              </a:spcAft>
              <a:buClrTx/>
              <a:buSzTx/>
              <a:tabLst/>
              <a:defRPr/>
            </a:pPr>
            <a:endParaRPr lang="en-US" sz="1400" dirty="0">
              <a:solidFill>
                <a:srgbClr val="FFC000"/>
              </a:solidFill>
              <a:latin typeface="Kristen ITC" panose="03050502040202030202" pitchFamily="66" charset="0"/>
              <a:sym typeface="Wingdings"/>
            </a:endParaRP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rgbClr val="FFC000"/>
                </a:solidFill>
                <a:effectLst/>
                <a:uLnTx/>
                <a:uFillTx/>
                <a:latin typeface="Kristen ITC" panose="03050502040202030202" pitchFamily="66" charset="0"/>
                <a:sym typeface="Wingdings"/>
              </a:rPr>
              <a:t>SS433 </a:t>
            </a:r>
            <a:r>
              <a:rPr kumimoji="0" lang="en-US" sz="1400" b="0" i="0" u="none" strike="noStrike" kern="1200" cap="none" spc="0" normalizeH="0" baseline="0" noProof="0" dirty="0">
                <a:ln>
                  <a:noFill/>
                </a:ln>
                <a:solidFill>
                  <a:schemeClr val="bg1"/>
                </a:solidFill>
                <a:effectLst/>
                <a:uLnTx/>
                <a:uFillTx/>
                <a:latin typeface="Kristen ITC" panose="03050502040202030202" pitchFamily="66" charset="0"/>
                <a:sym typeface="Wingdings"/>
              </a:rPr>
              <a:t>possible </a:t>
            </a:r>
            <a:r>
              <a:rPr kumimoji="0" lang="en-US" sz="1400" b="0" i="0" u="none" strike="noStrike" kern="1200" cap="none" spc="0" normalizeH="0" baseline="0" noProof="0" dirty="0">
                <a:ln>
                  <a:noFill/>
                </a:ln>
                <a:solidFill>
                  <a:srgbClr val="FFC000"/>
                </a:solidFill>
                <a:effectLst/>
                <a:uLnTx/>
                <a:uFillTx/>
                <a:latin typeface="Kristen ITC" panose="03050502040202030202" pitchFamily="66" charset="0"/>
                <a:sym typeface="Wingdings"/>
              </a:rPr>
              <a:t>hadronic emission</a:t>
            </a:r>
          </a:p>
          <a:p>
            <a:pPr marR="0" lvl="0" algn="l" defTabSz="914400" rtl="0" eaLnBrk="1" fontAlgn="auto" latinLnBrk="0" hangingPunct="1">
              <a:lnSpc>
                <a:spcPct val="100000"/>
              </a:lnSpc>
              <a:spcBef>
                <a:spcPts val="0"/>
              </a:spcBef>
              <a:spcAft>
                <a:spcPts val="0"/>
              </a:spcAft>
              <a:buClrTx/>
              <a:buSzTx/>
              <a:tabLst/>
              <a:defRPr/>
            </a:pPr>
            <a:endParaRPr lang="en-US" sz="1400" dirty="0">
              <a:solidFill>
                <a:srgbClr val="FFC000"/>
              </a:solidFill>
              <a:latin typeface="Kristen ITC" panose="03050502040202030202" pitchFamily="66" charset="0"/>
              <a:sym typeface="Wingdings"/>
            </a:endParaRPr>
          </a:p>
          <a:p>
            <a:pPr marR="0" lvl="0" algn="l" defTabSz="914400" rtl="0" eaLnBrk="1" fontAlgn="auto" latinLnBrk="0" hangingPunct="1">
              <a:lnSpc>
                <a:spcPct val="100000"/>
              </a:lnSpc>
              <a:spcBef>
                <a:spcPts val="0"/>
              </a:spcBef>
              <a:spcAft>
                <a:spcPts val="0"/>
              </a:spcAft>
              <a:buClrTx/>
              <a:buSzTx/>
              <a:tabLst/>
              <a:defRPr/>
            </a:pPr>
            <a:r>
              <a:rPr kumimoji="0" lang="en-US" sz="1400" b="0" i="0" u="none" strike="noStrike" kern="1200" cap="none" spc="0" normalizeH="0" baseline="0" noProof="0" dirty="0">
                <a:ln>
                  <a:noFill/>
                </a:ln>
                <a:solidFill>
                  <a:schemeClr val="bg1"/>
                </a:solidFill>
                <a:effectLst/>
                <a:uLnTx/>
                <a:uFillTx/>
                <a:latin typeface="Kristen ITC" panose="03050502040202030202" pitchFamily="66" charset="0"/>
                <a:sym typeface="Wingdings"/>
              </a:rPr>
              <a:t>MQs seem to provide </a:t>
            </a:r>
            <a:r>
              <a:rPr kumimoji="0" lang="en-US" sz="1400" b="0" i="0" u="none" strike="noStrike" kern="1200" cap="none" spc="0" normalizeH="0" baseline="0" noProof="0" dirty="0">
                <a:ln>
                  <a:noFill/>
                </a:ln>
                <a:solidFill>
                  <a:srgbClr val="FFC000"/>
                </a:solidFill>
                <a:effectLst/>
                <a:uLnTx/>
                <a:uFillTx/>
                <a:latin typeface="Kristen ITC" panose="03050502040202030202" pitchFamily="66" charset="0"/>
                <a:sym typeface="Wingdings"/>
              </a:rPr>
              <a:t>natural interpretation of both CR and gamma-ray data </a:t>
            </a:r>
            <a:r>
              <a:rPr lang="en-US" sz="1200" dirty="0">
                <a:solidFill>
                  <a:srgbClr val="FFFF00"/>
                </a:solidFill>
                <a:latin typeface="Kristen ITC" panose="03050502040202030202" pitchFamily="66" charset="0"/>
                <a:sym typeface="Wingdings"/>
              </a:rPr>
              <a:t>[</a:t>
            </a:r>
            <a:r>
              <a:rPr kumimoji="0" lang="en-US" sz="1200" b="0" i="0" u="none" strike="noStrike" kern="1200" cap="none" spc="0" normalizeH="0" baseline="0" noProof="0" dirty="0">
                <a:ln>
                  <a:noFill/>
                </a:ln>
                <a:solidFill>
                  <a:srgbClr val="FFFF00"/>
                </a:solidFill>
                <a:effectLst/>
                <a:uLnTx/>
                <a:uFillTx/>
                <a:latin typeface="Kristen ITC" panose="03050502040202030202" pitchFamily="66" charset="0"/>
                <a:sym typeface="Wingdings"/>
              </a:rPr>
              <a:t>Kaci, </a:t>
            </a:r>
            <a:r>
              <a:rPr kumimoji="0" lang="en-US" sz="1200" b="0" i="0" u="none" strike="noStrike" kern="1200" cap="none" spc="0" normalizeH="0" baseline="0" noProof="0" dirty="0" err="1">
                <a:ln>
                  <a:noFill/>
                </a:ln>
                <a:solidFill>
                  <a:srgbClr val="FFFF00"/>
                </a:solidFill>
                <a:effectLst/>
                <a:uLnTx/>
                <a:uFillTx/>
                <a:latin typeface="Kristen ITC" panose="03050502040202030202" pitchFamily="66" charset="0"/>
                <a:sym typeface="Wingdings"/>
              </a:rPr>
              <a:t>Giacinti</a:t>
            </a:r>
            <a:r>
              <a:rPr kumimoji="0" lang="en-US" sz="1200" b="0" i="0" u="none" strike="noStrike" kern="1200" cap="none" spc="0" normalizeH="0" baseline="0" noProof="0" dirty="0">
                <a:ln>
                  <a:noFill/>
                </a:ln>
                <a:solidFill>
                  <a:srgbClr val="FFFF00"/>
                </a:solidFill>
                <a:effectLst/>
                <a:uLnTx/>
                <a:uFillTx/>
                <a:latin typeface="Kristen ITC" panose="03050502040202030202" pitchFamily="66" charset="0"/>
                <a:sym typeface="Wingdings"/>
              </a:rPr>
              <a:t>, Aharonian 2025]</a:t>
            </a:r>
            <a:endParaRPr kumimoji="0" lang="en-US" sz="1400" b="0" i="0" u="none" strike="noStrike" kern="1200" cap="none" spc="0" normalizeH="0" baseline="0" noProof="0" dirty="0">
              <a:ln>
                <a:noFill/>
              </a:ln>
              <a:solidFill>
                <a:srgbClr val="FFFF00"/>
              </a:solidFill>
              <a:effectLst/>
              <a:uLnTx/>
              <a:uFillTx/>
              <a:latin typeface="Kristen ITC" panose="03050502040202030202" pitchFamily="66" charset="0"/>
              <a:sym typeface="Wingdings" panose="05000000000000000000" pitchFamily="2" charset="2"/>
            </a:endParaRPr>
          </a:p>
        </p:txBody>
      </p:sp>
      <p:sp>
        <p:nvSpPr>
          <p:cNvPr id="51" name="CasellaDiTesto 8">
            <a:extLst>
              <a:ext uri="{FF2B5EF4-FFF2-40B4-BE49-F238E27FC236}">
                <a16:creationId xmlns:a16="http://schemas.microsoft.com/office/drawing/2014/main" id="{6E15E627-8206-AC76-7ED6-143BF6950A27}"/>
              </a:ext>
            </a:extLst>
          </p:cNvPr>
          <p:cNvSpPr txBox="1"/>
          <p:nvPr/>
        </p:nvSpPr>
        <p:spPr>
          <a:xfrm>
            <a:off x="2906859" y="6100241"/>
            <a:ext cx="190361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FFC000"/>
                </a:solidFill>
                <a:effectLst/>
                <a:uLnTx/>
                <a:uFillTx/>
                <a:latin typeface="Segoe Print" panose="02000600000000000000" pitchFamily="2" charset="0"/>
              </a:rPr>
              <a:t>LHAASO </a:t>
            </a:r>
            <a:r>
              <a:rPr kumimoji="0" lang="it-IT" sz="1100" b="0" i="0" u="none" strike="noStrike" kern="1200" cap="none" spc="0" normalizeH="0" baseline="0" noProof="0" dirty="0" err="1">
                <a:ln>
                  <a:noFill/>
                </a:ln>
                <a:solidFill>
                  <a:srgbClr val="FFC000"/>
                </a:solidFill>
                <a:effectLst/>
                <a:uLnTx/>
                <a:uFillTx/>
                <a:latin typeface="Segoe Print" panose="02000600000000000000" pitchFamily="2" charset="0"/>
              </a:rPr>
              <a:t>coll</a:t>
            </a:r>
            <a:r>
              <a:rPr kumimoji="0" lang="it-IT" sz="1100" b="0" i="0" u="none" strike="noStrike" kern="1200" cap="none" spc="0" normalizeH="0" baseline="0" noProof="0" dirty="0">
                <a:ln>
                  <a:noFill/>
                </a:ln>
                <a:solidFill>
                  <a:srgbClr val="FFC000"/>
                </a:solidFill>
                <a:effectLst/>
                <a:uLnTx/>
                <a:uFillTx/>
                <a:latin typeface="Segoe Print" panose="02000600000000000000" pitchFamily="2" charset="0"/>
              </a:rPr>
              <a:t>. 2024</a:t>
            </a:r>
          </a:p>
        </p:txBody>
      </p:sp>
      <p:pic>
        <p:nvPicPr>
          <p:cNvPr id="39" name="Immagine 38">
            <a:extLst>
              <a:ext uri="{FF2B5EF4-FFF2-40B4-BE49-F238E27FC236}">
                <a16:creationId xmlns:a16="http://schemas.microsoft.com/office/drawing/2014/main" id="{8EB013A4-ABF7-8C19-7D55-208A5D143C49}"/>
              </a:ext>
            </a:extLst>
          </p:cNvPr>
          <p:cNvPicPr>
            <a:picLocks noChangeAspect="1"/>
          </p:cNvPicPr>
          <p:nvPr/>
        </p:nvPicPr>
        <p:blipFill>
          <a:blip r:embed="rId7"/>
          <a:stretch>
            <a:fillRect/>
          </a:stretch>
        </p:blipFill>
        <p:spPr>
          <a:xfrm>
            <a:off x="6619240" y="4896555"/>
            <a:ext cx="1301225" cy="1040980"/>
          </a:xfrm>
          <a:prstGeom prst="rect">
            <a:avLst/>
          </a:prstGeom>
        </p:spPr>
      </p:pic>
    </p:spTree>
    <p:extLst>
      <p:ext uri="{BB962C8B-B14F-4D97-AF65-F5344CB8AC3E}">
        <p14:creationId xmlns:p14="http://schemas.microsoft.com/office/powerpoint/2010/main" val="25456287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randombar(horizontal)">
                                      <p:cBhvr>
                                        <p:cTn id="7" dur="500"/>
                                        <p:tgtEl>
                                          <p:spTgt spid="24"/>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500" fill="hold"/>
                                        <p:tgtEl>
                                          <p:spTgt spid="33"/>
                                        </p:tgtEl>
                                        <p:attrNameLst>
                                          <p:attrName>ppt_w</p:attrName>
                                        </p:attrNameLst>
                                      </p:cBhvr>
                                      <p:tavLst>
                                        <p:tav tm="0">
                                          <p:val>
                                            <p:fltVal val="0"/>
                                          </p:val>
                                        </p:tav>
                                        <p:tav tm="100000">
                                          <p:val>
                                            <p:strVal val="#ppt_w"/>
                                          </p:val>
                                        </p:tav>
                                      </p:tavLst>
                                    </p:anim>
                                    <p:anim calcmode="lin" valueType="num">
                                      <p:cBhvr>
                                        <p:cTn id="16" dur="500" fill="hold"/>
                                        <p:tgtEl>
                                          <p:spTgt spid="33"/>
                                        </p:tgtEl>
                                        <p:attrNameLst>
                                          <p:attrName>ppt_h</p:attrName>
                                        </p:attrNameLst>
                                      </p:cBhvr>
                                      <p:tavLst>
                                        <p:tav tm="0">
                                          <p:val>
                                            <p:fltVal val="0"/>
                                          </p:val>
                                        </p:tav>
                                        <p:tav tm="100000">
                                          <p:val>
                                            <p:strVal val="#ppt_h"/>
                                          </p:val>
                                        </p:tav>
                                      </p:tavLst>
                                    </p:anim>
                                    <p:animEffect transition="in" filter="fade">
                                      <p:cBhvr>
                                        <p:cTn id="17" dur="500"/>
                                        <p:tgtEl>
                                          <p:spTgt spid="33"/>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p:cTn id="20" dur="500" fill="hold"/>
                                        <p:tgtEl>
                                          <p:spTgt spid="35"/>
                                        </p:tgtEl>
                                        <p:attrNameLst>
                                          <p:attrName>ppt_w</p:attrName>
                                        </p:attrNameLst>
                                      </p:cBhvr>
                                      <p:tavLst>
                                        <p:tav tm="0">
                                          <p:val>
                                            <p:fltVal val="0"/>
                                          </p:val>
                                        </p:tav>
                                        <p:tav tm="100000">
                                          <p:val>
                                            <p:strVal val="#ppt_w"/>
                                          </p:val>
                                        </p:tav>
                                      </p:tavLst>
                                    </p:anim>
                                    <p:anim calcmode="lin" valueType="num">
                                      <p:cBhvr>
                                        <p:cTn id="21" dur="500" fill="hold"/>
                                        <p:tgtEl>
                                          <p:spTgt spid="35"/>
                                        </p:tgtEl>
                                        <p:attrNameLst>
                                          <p:attrName>ppt_h</p:attrName>
                                        </p:attrNameLst>
                                      </p:cBhvr>
                                      <p:tavLst>
                                        <p:tav tm="0">
                                          <p:val>
                                            <p:fltVal val="0"/>
                                          </p:val>
                                        </p:tav>
                                        <p:tav tm="100000">
                                          <p:val>
                                            <p:strVal val="#ppt_h"/>
                                          </p:val>
                                        </p:tav>
                                      </p:tavLst>
                                    </p:anim>
                                    <p:animEffect transition="in" filter="fade">
                                      <p:cBhvr>
                                        <p:cTn id="22" dur="500"/>
                                        <p:tgtEl>
                                          <p:spTgt spid="35"/>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par>
                          <p:cTn id="28" fill="hold">
                            <p:stCondLst>
                              <p:cond delay="500"/>
                            </p:stCondLst>
                            <p:childTnLst>
                              <p:par>
                                <p:cTn id="29" presetID="22" presetClass="entr" presetSubtype="8" fill="hold" nodeType="afterEffect">
                                  <p:stCondLst>
                                    <p:cond delay="0"/>
                                  </p:stCondLst>
                                  <p:childTnLst>
                                    <p:set>
                                      <p:cBhvr>
                                        <p:cTn id="30" dur="1" fill="hold">
                                          <p:stCondLst>
                                            <p:cond delay="0"/>
                                          </p:stCondLst>
                                        </p:cTn>
                                        <p:tgtEl>
                                          <p:spTgt spid="37">
                                            <p:txEl>
                                              <p:pRg st="0" end="0"/>
                                            </p:txEl>
                                          </p:spTgt>
                                        </p:tgtEl>
                                        <p:attrNameLst>
                                          <p:attrName>style.visibility</p:attrName>
                                        </p:attrNameLst>
                                      </p:cBhvr>
                                      <p:to>
                                        <p:strVal val="visible"/>
                                      </p:to>
                                    </p:set>
                                    <p:animEffect transition="in" filter="wipe(left)">
                                      <p:cBhvr>
                                        <p:cTn id="31" dur="500"/>
                                        <p:tgtEl>
                                          <p:spTgt spid="37">
                                            <p:txEl>
                                              <p:pRg st="0" end="0"/>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37">
                                            <p:txEl>
                                              <p:pRg st="2" end="2"/>
                                            </p:txEl>
                                          </p:spTgt>
                                        </p:tgtEl>
                                        <p:attrNameLst>
                                          <p:attrName>style.visibility</p:attrName>
                                        </p:attrNameLst>
                                      </p:cBhvr>
                                      <p:to>
                                        <p:strVal val="visible"/>
                                      </p:to>
                                    </p:set>
                                    <p:animEffect transition="in" filter="wipe(left)">
                                      <p:cBhvr>
                                        <p:cTn id="34" dur="500"/>
                                        <p:tgtEl>
                                          <p:spTgt spid="37">
                                            <p:txEl>
                                              <p:pRg st="2" end="2"/>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37">
                                            <p:txEl>
                                              <p:pRg st="4" end="4"/>
                                            </p:txEl>
                                          </p:spTgt>
                                        </p:tgtEl>
                                        <p:attrNameLst>
                                          <p:attrName>style.visibility</p:attrName>
                                        </p:attrNameLst>
                                      </p:cBhvr>
                                      <p:to>
                                        <p:strVal val="visible"/>
                                      </p:to>
                                    </p:set>
                                    <p:animEffect transition="in" filter="wipe(left)">
                                      <p:cBhvr>
                                        <p:cTn id="37" dur="500"/>
                                        <p:tgtEl>
                                          <p:spTgt spid="37">
                                            <p:txEl>
                                              <p:pRg st="4" end="4"/>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37">
                                            <p:txEl>
                                              <p:pRg st="6" end="6"/>
                                            </p:txEl>
                                          </p:spTgt>
                                        </p:tgtEl>
                                        <p:attrNameLst>
                                          <p:attrName>style.visibility</p:attrName>
                                        </p:attrNameLst>
                                      </p:cBhvr>
                                      <p:to>
                                        <p:strVal val="visible"/>
                                      </p:to>
                                    </p:set>
                                    <p:animEffect transition="in" filter="wipe(left)">
                                      <p:cBhvr>
                                        <p:cTn id="40" dur="500"/>
                                        <p:tgtEl>
                                          <p:spTgt spid="3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animEffect transition="in" filter="randombar(horizontal)">
                                      <p:cBhvr>
                                        <p:cTn id="45" dur="500"/>
                                        <p:tgtEl>
                                          <p:spTgt spid="26"/>
                                        </p:tgtEl>
                                      </p:cBhvr>
                                    </p:animEffect>
                                  </p:childTnLst>
                                </p:cTn>
                              </p:par>
                              <p:par>
                                <p:cTn id="46" presetID="53" presetClass="entr" presetSubtype="16" fill="hold" nodeType="withEffect">
                                  <p:stCondLst>
                                    <p:cond delay="0"/>
                                  </p:stCondLst>
                                  <p:childTnLst>
                                    <p:set>
                                      <p:cBhvr>
                                        <p:cTn id="47" dur="1" fill="hold">
                                          <p:stCondLst>
                                            <p:cond delay="0"/>
                                          </p:stCondLst>
                                        </p:cTn>
                                        <p:tgtEl>
                                          <p:spTgt spid="49"/>
                                        </p:tgtEl>
                                        <p:attrNameLst>
                                          <p:attrName>style.visibility</p:attrName>
                                        </p:attrNameLst>
                                      </p:cBhvr>
                                      <p:to>
                                        <p:strVal val="visible"/>
                                      </p:to>
                                    </p:set>
                                    <p:anim calcmode="lin" valueType="num">
                                      <p:cBhvr>
                                        <p:cTn id="48" dur="500" fill="hold"/>
                                        <p:tgtEl>
                                          <p:spTgt spid="49"/>
                                        </p:tgtEl>
                                        <p:attrNameLst>
                                          <p:attrName>ppt_w</p:attrName>
                                        </p:attrNameLst>
                                      </p:cBhvr>
                                      <p:tavLst>
                                        <p:tav tm="0">
                                          <p:val>
                                            <p:fltVal val="0"/>
                                          </p:val>
                                        </p:tav>
                                        <p:tav tm="100000">
                                          <p:val>
                                            <p:strVal val="#ppt_w"/>
                                          </p:val>
                                        </p:tav>
                                      </p:tavLst>
                                    </p:anim>
                                    <p:anim calcmode="lin" valueType="num">
                                      <p:cBhvr>
                                        <p:cTn id="49" dur="500" fill="hold"/>
                                        <p:tgtEl>
                                          <p:spTgt spid="49"/>
                                        </p:tgtEl>
                                        <p:attrNameLst>
                                          <p:attrName>ppt_h</p:attrName>
                                        </p:attrNameLst>
                                      </p:cBhvr>
                                      <p:tavLst>
                                        <p:tav tm="0">
                                          <p:val>
                                            <p:fltVal val="0"/>
                                          </p:val>
                                        </p:tav>
                                        <p:tav tm="100000">
                                          <p:val>
                                            <p:strVal val="#ppt_h"/>
                                          </p:val>
                                        </p:tav>
                                      </p:tavLst>
                                    </p:anim>
                                    <p:animEffect transition="in" filter="fade">
                                      <p:cBhvr>
                                        <p:cTn id="50" dur="500"/>
                                        <p:tgtEl>
                                          <p:spTgt spid="4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51"/>
                                        </p:tgtEl>
                                        <p:attrNameLst>
                                          <p:attrName>style.visibility</p:attrName>
                                        </p:attrNameLst>
                                      </p:cBhvr>
                                      <p:to>
                                        <p:strVal val="visible"/>
                                      </p:to>
                                    </p:set>
                                    <p:anim calcmode="lin" valueType="num">
                                      <p:cBhvr>
                                        <p:cTn id="53" dur="500" fill="hold"/>
                                        <p:tgtEl>
                                          <p:spTgt spid="51"/>
                                        </p:tgtEl>
                                        <p:attrNameLst>
                                          <p:attrName>ppt_w</p:attrName>
                                        </p:attrNameLst>
                                      </p:cBhvr>
                                      <p:tavLst>
                                        <p:tav tm="0">
                                          <p:val>
                                            <p:fltVal val="0"/>
                                          </p:val>
                                        </p:tav>
                                        <p:tav tm="100000">
                                          <p:val>
                                            <p:strVal val="#ppt_w"/>
                                          </p:val>
                                        </p:tav>
                                      </p:tavLst>
                                    </p:anim>
                                    <p:anim calcmode="lin" valueType="num">
                                      <p:cBhvr>
                                        <p:cTn id="54" dur="500" fill="hold"/>
                                        <p:tgtEl>
                                          <p:spTgt spid="51"/>
                                        </p:tgtEl>
                                        <p:attrNameLst>
                                          <p:attrName>ppt_h</p:attrName>
                                        </p:attrNameLst>
                                      </p:cBhvr>
                                      <p:tavLst>
                                        <p:tav tm="0">
                                          <p:val>
                                            <p:fltVal val="0"/>
                                          </p:val>
                                        </p:tav>
                                        <p:tav tm="100000">
                                          <p:val>
                                            <p:strVal val="#ppt_h"/>
                                          </p:val>
                                        </p:tav>
                                      </p:tavLst>
                                    </p:anim>
                                    <p:animEffect transition="in" filter="fade">
                                      <p:cBhvr>
                                        <p:cTn id="55" dur="500"/>
                                        <p:tgtEl>
                                          <p:spTgt spid="51"/>
                                        </p:tgtEl>
                                      </p:cBhvr>
                                    </p:animEffect>
                                  </p:childTnLst>
                                </p:cTn>
                              </p:par>
                            </p:childTnLst>
                          </p:cTn>
                        </p:par>
                        <p:par>
                          <p:cTn id="56" fill="hold">
                            <p:stCondLst>
                              <p:cond delay="500"/>
                            </p:stCondLst>
                            <p:childTnLst>
                              <p:par>
                                <p:cTn id="57" presetID="22" presetClass="entr" presetSubtype="8" fill="hold" nodeType="afterEffect">
                                  <p:stCondLst>
                                    <p:cond delay="0"/>
                                  </p:stCondLst>
                                  <p:childTnLst>
                                    <p:set>
                                      <p:cBhvr>
                                        <p:cTn id="58" dur="1" fill="hold">
                                          <p:stCondLst>
                                            <p:cond delay="0"/>
                                          </p:stCondLst>
                                        </p:cTn>
                                        <p:tgtEl>
                                          <p:spTgt spid="50">
                                            <p:txEl>
                                              <p:pRg st="0" end="0"/>
                                            </p:txEl>
                                          </p:spTgt>
                                        </p:tgtEl>
                                        <p:attrNameLst>
                                          <p:attrName>style.visibility</p:attrName>
                                        </p:attrNameLst>
                                      </p:cBhvr>
                                      <p:to>
                                        <p:strVal val="visible"/>
                                      </p:to>
                                    </p:set>
                                    <p:animEffect transition="in" filter="wipe(left)">
                                      <p:cBhvr>
                                        <p:cTn id="59" dur="500"/>
                                        <p:tgtEl>
                                          <p:spTgt spid="50">
                                            <p:txEl>
                                              <p:pRg st="0" end="0"/>
                                            </p:txEl>
                                          </p:spTgt>
                                        </p:tgtEl>
                                      </p:cBhvr>
                                    </p:animEffect>
                                  </p:childTnLst>
                                </p:cTn>
                              </p:par>
                              <p:par>
                                <p:cTn id="60" presetID="22" presetClass="entr" presetSubtype="8" fill="hold" nodeType="withEffect">
                                  <p:stCondLst>
                                    <p:cond delay="0"/>
                                  </p:stCondLst>
                                  <p:childTnLst>
                                    <p:set>
                                      <p:cBhvr>
                                        <p:cTn id="61" dur="1" fill="hold">
                                          <p:stCondLst>
                                            <p:cond delay="0"/>
                                          </p:stCondLst>
                                        </p:cTn>
                                        <p:tgtEl>
                                          <p:spTgt spid="50">
                                            <p:txEl>
                                              <p:pRg st="2" end="2"/>
                                            </p:txEl>
                                          </p:spTgt>
                                        </p:tgtEl>
                                        <p:attrNameLst>
                                          <p:attrName>style.visibility</p:attrName>
                                        </p:attrNameLst>
                                      </p:cBhvr>
                                      <p:to>
                                        <p:strVal val="visible"/>
                                      </p:to>
                                    </p:set>
                                    <p:animEffect transition="in" filter="wipe(left)">
                                      <p:cBhvr>
                                        <p:cTn id="62" dur="500"/>
                                        <p:tgtEl>
                                          <p:spTgt spid="50">
                                            <p:txEl>
                                              <p:pRg st="2" end="2"/>
                                            </p:txEl>
                                          </p:spTgt>
                                        </p:tgtEl>
                                      </p:cBhvr>
                                    </p:animEffect>
                                  </p:childTnLst>
                                </p:cTn>
                              </p:par>
                              <p:par>
                                <p:cTn id="63" presetID="22" presetClass="entr" presetSubtype="8" fill="hold" nodeType="withEffect">
                                  <p:stCondLst>
                                    <p:cond delay="0"/>
                                  </p:stCondLst>
                                  <p:childTnLst>
                                    <p:set>
                                      <p:cBhvr>
                                        <p:cTn id="64" dur="1" fill="hold">
                                          <p:stCondLst>
                                            <p:cond delay="0"/>
                                          </p:stCondLst>
                                        </p:cTn>
                                        <p:tgtEl>
                                          <p:spTgt spid="50">
                                            <p:txEl>
                                              <p:pRg st="4" end="4"/>
                                            </p:txEl>
                                          </p:spTgt>
                                        </p:tgtEl>
                                        <p:attrNameLst>
                                          <p:attrName>style.visibility</p:attrName>
                                        </p:attrNameLst>
                                      </p:cBhvr>
                                      <p:to>
                                        <p:strVal val="visible"/>
                                      </p:to>
                                    </p:set>
                                    <p:animEffect transition="in" filter="wipe(left)">
                                      <p:cBhvr>
                                        <p:cTn id="65" dur="500"/>
                                        <p:tgtEl>
                                          <p:spTgt spid="50">
                                            <p:txEl>
                                              <p:pRg st="4" end="4"/>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8"/>
                                        </p:tgtEl>
                                        <p:attrNameLst>
                                          <p:attrName>style.visibility</p:attrName>
                                        </p:attrNameLst>
                                      </p:cBhvr>
                                      <p:to>
                                        <p:strVal val="visible"/>
                                      </p:to>
                                    </p:set>
                                    <p:animEffect transition="in" filter="randombar(horizontal)">
                                      <p:cBhvr>
                                        <p:cTn id="70" dur="500"/>
                                        <p:tgtEl>
                                          <p:spTgt spid="38"/>
                                        </p:tgtEl>
                                      </p:cBhvr>
                                    </p:animEffect>
                                  </p:childTnLst>
                                </p:cTn>
                              </p:par>
                              <p:par>
                                <p:cTn id="71" presetID="53" presetClass="entr" presetSubtype="16" fill="hold" nodeType="withEffect">
                                  <p:stCondLst>
                                    <p:cond delay="0"/>
                                  </p:stCondLst>
                                  <p:childTnLst>
                                    <p:set>
                                      <p:cBhvr>
                                        <p:cTn id="72" dur="1" fill="hold">
                                          <p:stCondLst>
                                            <p:cond delay="0"/>
                                          </p:stCondLst>
                                        </p:cTn>
                                        <p:tgtEl>
                                          <p:spTgt spid="39"/>
                                        </p:tgtEl>
                                        <p:attrNameLst>
                                          <p:attrName>style.visibility</p:attrName>
                                        </p:attrNameLst>
                                      </p:cBhvr>
                                      <p:to>
                                        <p:strVal val="visible"/>
                                      </p:to>
                                    </p:set>
                                    <p:anim calcmode="lin" valueType="num">
                                      <p:cBhvr>
                                        <p:cTn id="73" dur="500" fill="hold"/>
                                        <p:tgtEl>
                                          <p:spTgt spid="39"/>
                                        </p:tgtEl>
                                        <p:attrNameLst>
                                          <p:attrName>ppt_w</p:attrName>
                                        </p:attrNameLst>
                                      </p:cBhvr>
                                      <p:tavLst>
                                        <p:tav tm="0">
                                          <p:val>
                                            <p:fltVal val="0"/>
                                          </p:val>
                                        </p:tav>
                                        <p:tav tm="100000">
                                          <p:val>
                                            <p:strVal val="#ppt_w"/>
                                          </p:val>
                                        </p:tav>
                                      </p:tavLst>
                                    </p:anim>
                                    <p:anim calcmode="lin" valueType="num">
                                      <p:cBhvr>
                                        <p:cTn id="74" dur="500" fill="hold"/>
                                        <p:tgtEl>
                                          <p:spTgt spid="39"/>
                                        </p:tgtEl>
                                        <p:attrNameLst>
                                          <p:attrName>ppt_h</p:attrName>
                                        </p:attrNameLst>
                                      </p:cBhvr>
                                      <p:tavLst>
                                        <p:tav tm="0">
                                          <p:val>
                                            <p:fltVal val="0"/>
                                          </p:val>
                                        </p:tav>
                                        <p:tav tm="100000">
                                          <p:val>
                                            <p:strVal val="#ppt_h"/>
                                          </p:val>
                                        </p:tav>
                                      </p:tavLst>
                                    </p:anim>
                                    <p:animEffect transition="in" filter="fade">
                                      <p:cBhvr>
                                        <p:cTn id="75" dur="500"/>
                                        <p:tgtEl>
                                          <p:spTgt spid="39"/>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41"/>
                                        </p:tgtEl>
                                        <p:attrNameLst>
                                          <p:attrName>style.visibility</p:attrName>
                                        </p:attrNameLst>
                                      </p:cBhvr>
                                      <p:to>
                                        <p:strVal val="visible"/>
                                      </p:to>
                                    </p:set>
                                    <p:anim calcmode="lin" valueType="num">
                                      <p:cBhvr>
                                        <p:cTn id="78" dur="500" fill="hold"/>
                                        <p:tgtEl>
                                          <p:spTgt spid="41"/>
                                        </p:tgtEl>
                                        <p:attrNameLst>
                                          <p:attrName>ppt_w</p:attrName>
                                        </p:attrNameLst>
                                      </p:cBhvr>
                                      <p:tavLst>
                                        <p:tav tm="0">
                                          <p:val>
                                            <p:fltVal val="0"/>
                                          </p:val>
                                        </p:tav>
                                        <p:tav tm="100000">
                                          <p:val>
                                            <p:strVal val="#ppt_w"/>
                                          </p:val>
                                        </p:tav>
                                      </p:tavLst>
                                    </p:anim>
                                    <p:anim calcmode="lin" valueType="num">
                                      <p:cBhvr>
                                        <p:cTn id="79" dur="500" fill="hold"/>
                                        <p:tgtEl>
                                          <p:spTgt spid="41"/>
                                        </p:tgtEl>
                                        <p:attrNameLst>
                                          <p:attrName>ppt_h</p:attrName>
                                        </p:attrNameLst>
                                      </p:cBhvr>
                                      <p:tavLst>
                                        <p:tav tm="0">
                                          <p:val>
                                            <p:fltVal val="0"/>
                                          </p:val>
                                        </p:tav>
                                        <p:tav tm="100000">
                                          <p:val>
                                            <p:strVal val="#ppt_h"/>
                                          </p:val>
                                        </p:tav>
                                      </p:tavLst>
                                    </p:anim>
                                    <p:animEffect transition="in" filter="fade">
                                      <p:cBhvr>
                                        <p:cTn id="80" dur="500"/>
                                        <p:tgtEl>
                                          <p:spTgt spid="41"/>
                                        </p:tgtEl>
                                      </p:cBhvr>
                                    </p:animEffect>
                                  </p:childTnLst>
                                </p:cTn>
                              </p:par>
                              <p:par>
                                <p:cTn id="81" presetID="53" presetClass="entr" presetSubtype="16" fill="hold" nodeType="withEffect">
                                  <p:stCondLst>
                                    <p:cond delay="0"/>
                                  </p:stCondLst>
                                  <p:childTnLst>
                                    <p:set>
                                      <p:cBhvr>
                                        <p:cTn id="82" dur="1" fill="hold">
                                          <p:stCondLst>
                                            <p:cond delay="0"/>
                                          </p:stCondLst>
                                        </p:cTn>
                                        <p:tgtEl>
                                          <p:spTgt spid="40"/>
                                        </p:tgtEl>
                                        <p:attrNameLst>
                                          <p:attrName>style.visibility</p:attrName>
                                        </p:attrNameLst>
                                      </p:cBhvr>
                                      <p:to>
                                        <p:strVal val="visible"/>
                                      </p:to>
                                    </p:set>
                                    <p:anim calcmode="lin" valueType="num">
                                      <p:cBhvr>
                                        <p:cTn id="83" dur="500" fill="hold"/>
                                        <p:tgtEl>
                                          <p:spTgt spid="40"/>
                                        </p:tgtEl>
                                        <p:attrNameLst>
                                          <p:attrName>ppt_w</p:attrName>
                                        </p:attrNameLst>
                                      </p:cBhvr>
                                      <p:tavLst>
                                        <p:tav tm="0">
                                          <p:val>
                                            <p:fltVal val="0"/>
                                          </p:val>
                                        </p:tav>
                                        <p:tav tm="100000">
                                          <p:val>
                                            <p:strVal val="#ppt_w"/>
                                          </p:val>
                                        </p:tav>
                                      </p:tavLst>
                                    </p:anim>
                                    <p:anim calcmode="lin" valueType="num">
                                      <p:cBhvr>
                                        <p:cTn id="84" dur="500" fill="hold"/>
                                        <p:tgtEl>
                                          <p:spTgt spid="40"/>
                                        </p:tgtEl>
                                        <p:attrNameLst>
                                          <p:attrName>ppt_h</p:attrName>
                                        </p:attrNameLst>
                                      </p:cBhvr>
                                      <p:tavLst>
                                        <p:tav tm="0">
                                          <p:val>
                                            <p:fltVal val="0"/>
                                          </p:val>
                                        </p:tav>
                                        <p:tav tm="100000">
                                          <p:val>
                                            <p:strVal val="#ppt_h"/>
                                          </p:val>
                                        </p:tav>
                                      </p:tavLst>
                                    </p:anim>
                                    <p:animEffect transition="in" filter="fade">
                                      <p:cBhvr>
                                        <p:cTn id="85" dur="500"/>
                                        <p:tgtEl>
                                          <p:spTgt spid="40"/>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42"/>
                                        </p:tgtEl>
                                        <p:attrNameLst>
                                          <p:attrName>style.visibility</p:attrName>
                                        </p:attrNameLst>
                                      </p:cBhvr>
                                      <p:to>
                                        <p:strVal val="visible"/>
                                      </p:to>
                                    </p:set>
                                    <p:anim calcmode="lin" valueType="num">
                                      <p:cBhvr>
                                        <p:cTn id="88" dur="500" fill="hold"/>
                                        <p:tgtEl>
                                          <p:spTgt spid="42"/>
                                        </p:tgtEl>
                                        <p:attrNameLst>
                                          <p:attrName>ppt_w</p:attrName>
                                        </p:attrNameLst>
                                      </p:cBhvr>
                                      <p:tavLst>
                                        <p:tav tm="0">
                                          <p:val>
                                            <p:fltVal val="0"/>
                                          </p:val>
                                        </p:tav>
                                        <p:tav tm="100000">
                                          <p:val>
                                            <p:strVal val="#ppt_w"/>
                                          </p:val>
                                        </p:tav>
                                      </p:tavLst>
                                    </p:anim>
                                    <p:anim calcmode="lin" valueType="num">
                                      <p:cBhvr>
                                        <p:cTn id="89" dur="500" fill="hold"/>
                                        <p:tgtEl>
                                          <p:spTgt spid="42"/>
                                        </p:tgtEl>
                                        <p:attrNameLst>
                                          <p:attrName>ppt_h</p:attrName>
                                        </p:attrNameLst>
                                      </p:cBhvr>
                                      <p:tavLst>
                                        <p:tav tm="0">
                                          <p:val>
                                            <p:fltVal val="0"/>
                                          </p:val>
                                        </p:tav>
                                        <p:tav tm="100000">
                                          <p:val>
                                            <p:strVal val="#ppt_h"/>
                                          </p:val>
                                        </p:tav>
                                      </p:tavLst>
                                    </p:anim>
                                    <p:animEffect transition="in" filter="fade">
                                      <p:cBhvr>
                                        <p:cTn id="90"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6" grpId="0"/>
      <p:bldP spid="27" grpId="0"/>
      <p:bldP spid="33" grpId="0"/>
      <p:bldP spid="35" grpId="0"/>
      <p:bldP spid="38" grpId="0"/>
      <p:bldP spid="41" grpId="0"/>
      <p:bldP spid="42" grpId="0"/>
      <p:bldP spid="5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8CE0C935-663D-562E-997F-1D69D07A8E1A}"/>
              </a:ext>
            </a:extLst>
          </p:cNvPr>
          <p:cNvPicPr>
            <a:picLocks noChangeAspect="1"/>
          </p:cNvPicPr>
          <p:nvPr/>
        </p:nvPicPr>
        <p:blipFill>
          <a:blip r:embed="rId3"/>
          <a:stretch>
            <a:fillRect/>
          </a:stretch>
        </p:blipFill>
        <p:spPr>
          <a:xfrm>
            <a:off x="162659" y="1347955"/>
            <a:ext cx="6486208" cy="4336565"/>
          </a:xfrm>
          <a:prstGeom prst="rect">
            <a:avLst/>
          </a:prstGeom>
        </p:spPr>
      </p:pic>
      <p:sp>
        <p:nvSpPr>
          <p:cNvPr id="4" name="Rettangolo 24">
            <a:extLst>
              <a:ext uri="{FF2B5EF4-FFF2-40B4-BE49-F238E27FC236}">
                <a16:creationId xmlns:a16="http://schemas.microsoft.com/office/drawing/2014/main" id="{CC75E0D3-D1C2-829A-DE60-D001F717F008}"/>
              </a:ext>
            </a:extLst>
          </p:cNvPr>
          <p:cNvSpPr/>
          <p:nvPr/>
        </p:nvSpPr>
        <p:spPr>
          <a:xfrm>
            <a:off x="1145657" y="20904"/>
            <a:ext cx="9995045"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More kinds of sources are better than one</a:t>
            </a:r>
          </a:p>
        </p:txBody>
      </p:sp>
      <p:sp>
        <p:nvSpPr>
          <p:cNvPr id="2" name="TextBox 3">
            <a:extLst>
              <a:ext uri="{FF2B5EF4-FFF2-40B4-BE49-F238E27FC236}">
                <a16:creationId xmlns:a16="http://schemas.microsoft.com/office/drawing/2014/main" id="{42E5B8D6-7546-39CC-94D4-F7B1A756BE5E}"/>
              </a:ext>
            </a:extLst>
          </p:cNvPr>
          <p:cNvSpPr txBox="1">
            <a:spLocks noChangeArrowheads="1"/>
          </p:cNvSpPr>
          <p:nvPr/>
        </p:nvSpPr>
        <p:spPr bwMode="auto">
          <a:xfrm>
            <a:off x="2656939" y="1538407"/>
            <a:ext cx="287356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FF0000"/>
                </a:solidFill>
                <a:effectLst/>
                <a:uLnTx/>
                <a:uFillTx/>
                <a:latin typeface="MV Boli" panose="02000500030200090000" pitchFamily="2" charset="0"/>
                <a:ea typeface="Microsoft YaHei Light" panose="020B0502040204020203" pitchFamily="34" charset="-122"/>
                <a:cs typeface="MV Boli" panose="02000500030200090000" pitchFamily="2" charset="0"/>
              </a:rPr>
              <a:t>Vieu&amp;Revill</a:t>
            </a:r>
            <a:r>
              <a:rPr kumimoji="0" lang="it-IT" sz="1800" b="0" i="0" u="none" strike="noStrike" kern="1200" cap="none" spc="0" normalizeH="0" baseline="0" noProof="0" dirty="0">
                <a:ln>
                  <a:noFill/>
                </a:ln>
                <a:solidFill>
                  <a:srgbClr val="FF0000"/>
                </a:solidFill>
                <a:effectLst/>
                <a:uLnTx/>
                <a:uFillTx/>
                <a:latin typeface="MV Boli" panose="02000500030200090000" pitchFamily="2" charset="0"/>
                <a:ea typeface="Microsoft YaHei Light" panose="020B0502040204020203" pitchFamily="34" charset="-122"/>
                <a:cs typeface="MV Boli" panose="02000500030200090000" pitchFamily="2" charset="0"/>
              </a:rPr>
              <a:t> 2023</a:t>
            </a:r>
          </a:p>
        </p:txBody>
      </p:sp>
      <p:pic>
        <p:nvPicPr>
          <p:cNvPr id="8" name="Immagine 7">
            <a:extLst>
              <a:ext uri="{FF2B5EF4-FFF2-40B4-BE49-F238E27FC236}">
                <a16:creationId xmlns:a16="http://schemas.microsoft.com/office/drawing/2014/main" id="{1CCC7EA8-AEC3-8314-4B9E-BF523492DBD8}"/>
              </a:ext>
            </a:extLst>
          </p:cNvPr>
          <p:cNvPicPr>
            <a:picLocks noChangeAspect="1"/>
          </p:cNvPicPr>
          <p:nvPr/>
        </p:nvPicPr>
        <p:blipFill>
          <a:blip r:embed="rId4">
            <a:extLst>
              <a:ext uri="{28A0092B-C50C-407E-A947-70E740481C1C}">
                <a14:useLocalDpi xmlns:a14="http://schemas.microsoft.com/office/drawing/2010/main" val="0"/>
              </a:ext>
            </a:extLst>
          </a:blip>
          <a:srcRect t="1491" b="-1"/>
          <a:stretch>
            <a:fillRect/>
          </a:stretch>
        </p:blipFill>
        <p:spPr>
          <a:xfrm>
            <a:off x="7179204" y="706120"/>
            <a:ext cx="4800534" cy="3241040"/>
          </a:xfrm>
          <a:prstGeom prst="rect">
            <a:avLst/>
          </a:prstGeom>
        </p:spPr>
      </p:pic>
      <p:pic>
        <p:nvPicPr>
          <p:cNvPr id="6" name="Immagine 5" descr="Immagine che contiene testo, schermata, linea, Diagramma&#10;&#10;Il contenuto generato dall'IA potrebbe non essere corretto.">
            <a:extLst>
              <a:ext uri="{FF2B5EF4-FFF2-40B4-BE49-F238E27FC236}">
                <a16:creationId xmlns:a16="http://schemas.microsoft.com/office/drawing/2014/main" id="{B7206FB9-BAED-4B29-A316-D6409CBD8F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95764" y="3876987"/>
            <a:ext cx="4164436" cy="2960109"/>
          </a:xfrm>
          <a:prstGeom prst="rect">
            <a:avLst/>
          </a:prstGeom>
        </p:spPr>
      </p:pic>
      <p:sp>
        <p:nvSpPr>
          <p:cNvPr id="9" name="TextBox 3">
            <a:extLst>
              <a:ext uri="{FF2B5EF4-FFF2-40B4-BE49-F238E27FC236}">
                <a16:creationId xmlns:a16="http://schemas.microsoft.com/office/drawing/2014/main" id="{AFD63007-D183-5903-570B-E0F67AA6F01B}"/>
              </a:ext>
            </a:extLst>
          </p:cNvPr>
          <p:cNvSpPr txBox="1">
            <a:spLocks noChangeArrowheads="1"/>
          </p:cNvSpPr>
          <p:nvPr/>
        </p:nvSpPr>
        <p:spPr bwMode="auto">
          <a:xfrm>
            <a:off x="8834219" y="4087614"/>
            <a:ext cx="287356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err="1">
                <a:ln>
                  <a:noFill/>
                </a:ln>
                <a:solidFill>
                  <a:srgbClr val="FF0000"/>
                </a:solidFill>
                <a:effectLst/>
                <a:uLnTx/>
                <a:uFillTx/>
                <a:latin typeface="MV Boli" panose="02000500030200090000" pitchFamily="2" charset="0"/>
                <a:ea typeface="Microsoft YaHei Light" panose="020B0502040204020203" pitchFamily="34" charset="-122"/>
                <a:cs typeface="MV Boli" panose="02000500030200090000" pitchFamily="2" charset="0"/>
              </a:rPr>
              <a:t>Kaci</a:t>
            </a:r>
            <a:r>
              <a:rPr lang="it-IT" sz="18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a:t>
            </a:r>
            <a:r>
              <a:rPr kumimoji="0" lang="it-IT" sz="1800" b="0" i="0" u="none" strike="noStrike" kern="1200" cap="none" spc="0" normalizeH="0" baseline="0" noProof="0" dirty="0">
                <a:ln>
                  <a:noFill/>
                </a:ln>
                <a:solidFill>
                  <a:srgbClr val="FF0000"/>
                </a:solidFill>
                <a:effectLst/>
                <a:uLnTx/>
                <a:uFillTx/>
                <a:latin typeface="MV Boli" panose="02000500030200090000" pitchFamily="2" charset="0"/>
                <a:ea typeface="Microsoft YaHei Light" panose="020B0502040204020203" pitchFamily="34" charset="-122"/>
                <a:cs typeface="MV Boli" panose="02000500030200090000" pitchFamily="2" charset="0"/>
              </a:rPr>
              <a:t>2025</a:t>
            </a:r>
          </a:p>
        </p:txBody>
      </p:sp>
    </p:spTree>
    <p:extLst>
      <p:ext uri="{BB962C8B-B14F-4D97-AF65-F5344CB8AC3E}">
        <p14:creationId xmlns:p14="http://schemas.microsoft.com/office/powerpoint/2010/main" val="103799132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4">
            <a:extLst>
              <a:ext uri="{FF2B5EF4-FFF2-40B4-BE49-F238E27FC236}">
                <a16:creationId xmlns:a16="http://schemas.microsoft.com/office/drawing/2014/main" id="{A511484A-CC41-057C-AFE2-C3772CE96A02}"/>
              </a:ext>
            </a:extLst>
          </p:cNvPr>
          <p:cNvSpPr/>
          <p:nvPr/>
        </p:nvSpPr>
        <p:spPr>
          <a:xfrm>
            <a:off x="3650327" y="10856"/>
            <a:ext cx="4985660"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Pevatrons</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shopping list</a:t>
            </a:r>
          </a:p>
        </p:txBody>
      </p:sp>
      <p:sp>
        <p:nvSpPr>
          <p:cNvPr id="4" name="Rettangolo 3">
            <a:extLst>
              <a:ext uri="{FF2B5EF4-FFF2-40B4-BE49-F238E27FC236}">
                <a16:creationId xmlns:a16="http://schemas.microsoft.com/office/drawing/2014/main" id="{5AE4AAA5-5A88-EDF8-9348-35DA8649FBD6}"/>
              </a:ext>
            </a:extLst>
          </p:cNvPr>
          <p:cNvSpPr/>
          <p:nvPr/>
        </p:nvSpPr>
        <p:spPr>
          <a:xfrm>
            <a:off x="0" y="660835"/>
            <a:ext cx="12192000" cy="6186309"/>
          </a:xfrm>
          <a:prstGeom prst="rect">
            <a:avLst/>
          </a:prstGeom>
        </p:spPr>
        <p:txBody>
          <a:bodyPr wrap="square">
            <a:spAutoFit/>
          </a:bodyPr>
          <a:lstStyle/>
          <a:p>
            <a:pPr marL="342900" lvl="0" indent="-342900">
              <a:buFont typeface="Wingdings" panose="05000000000000000000" pitchFamily="2" charset="2"/>
              <a:buChar char="§"/>
              <a:defRPr/>
            </a:pP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Wide </a:t>
            </a:r>
            <a:r>
              <a:rPr lang="en-GB" sz="2200" dirty="0" err="1">
                <a:solidFill>
                  <a:schemeClr val="bg1"/>
                </a:solidFill>
                <a:latin typeface="Segoe Print" panose="02000600000000000000" pitchFamily="2" charset="0"/>
                <a:ea typeface="Handwriting - Dakota" charset="0"/>
                <a:cs typeface="Handwriting - Dakota" charset="0"/>
                <a:sym typeface="Wingdings" panose="05000000000000000000" pitchFamily="2" charset="2"/>
              </a:rPr>
              <a:t>FoV</a:t>
            </a: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 with almost homogeneous off-axis acceptance</a:t>
            </a:r>
          </a:p>
          <a:p>
            <a:pPr marL="800100" lvl="1" indent="-342900">
              <a:buFont typeface="Wingdings" panose="05000000000000000000" pitchFamily="2" charset="2"/>
              <a:buChar char="ü"/>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Multi-target fields, surveys, and extended sources </a:t>
            </a:r>
            <a:r>
              <a:rPr lang="en-GB" sz="2200" dirty="0">
                <a:solidFill>
                  <a:srgbClr val="FFFF00"/>
                </a:solidFill>
                <a:latin typeface="Segoe Print" panose="02000600000000000000" pitchFamily="2" charset="0"/>
                <a:ea typeface="Handwriting - Dakota" charset="0"/>
                <a:cs typeface="Handwriting - Dakota" charset="0"/>
                <a:sym typeface="Wingdings" panose="05000000000000000000" pitchFamily="2" charset="2"/>
              </a:rPr>
              <a:t>(GC, SNRs, </a:t>
            </a:r>
            <a:r>
              <a:rPr lang="en-GB" sz="2200" dirty="0" err="1">
                <a:solidFill>
                  <a:srgbClr val="FFFF00"/>
                </a:solidFill>
                <a:latin typeface="Segoe Print" panose="02000600000000000000" pitchFamily="2" charset="0"/>
                <a:ea typeface="Handwriting - Dakota" charset="0"/>
                <a:cs typeface="Handwriting - Dakota" charset="0"/>
                <a:sym typeface="Wingdings" panose="05000000000000000000" pitchFamily="2" charset="2"/>
              </a:rPr>
              <a:t>TeV</a:t>
            </a:r>
            <a:r>
              <a:rPr lang="en-GB" sz="2200" dirty="0">
                <a:solidFill>
                  <a:srgbClr val="FFFF00"/>
                </a:solidFill>
                <a:latin typeface="Segoe Print" panose="02000600000000000000" pitchFamily="2" charset="0"/>
                <a:ea typeface="Handwriting - Dakota" charset="0"/>
                <a:cs typeface="Handwriting - Dakota" charset="0"/>
                <a:sym typeface="Wingdings" panose="05000000000000000000" pitchFamily="2" charset="2"/>
              </a:rPr>
              <a:t> halos)</a:t>
            </a:r>
          </a:p>
          <a:p>
            <a:pPr marL="800100" lvl="1" indent="-342900">
              <a:buFont typeface="Wingdings" panose="05000000000000000000" pitchFamily="2" charset="2"/>
              <a:buChar char="ü"/>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Enhanced chance for serendipitous discoveries</a:t>
            </a:r>
          </a:p>
          <a:p>
            <a:pPr marL="800100" lvl="1" indent="-342900">
              <a:buFont typeface="Wingdings" panose="05000000000000000000" pitchFamily="2" charset="2"/>
              <a:buChar char="ü"/>
              <a:defRPr/>
            </a:pPr>
            <a:endParaRPr lang="it-IT" sz="2200" dirty="0">
              <a:solidFill>
                <a:srgbClr val="F76F09"/>
              </a:solidFill>
              <a:latin typeface="Segoe Print" panose="02000600000000000000" pitchFamily="2" charset="0"/>
              <a:ea typeface="Handwriting - Dakota" charset="0"/>
              <a:cs typeface="Handwriting - Dakota"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Sensitivity: better than current IACTs (E &gt; 10 </a:t>
            </a:r>
            <a:r>
              <a:rPr kumimoji="0" lang="en-GB" sz="22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Extended spectra </a:t>
            </a: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for </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PeVatron</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confirmation and </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lepto</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r>
              <a:rPr kumimoji="0" lang="en-GB" sz="22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hadro</a:t>
            </a: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origin discerning </a:t>
            </a:r>
            <a:r>
              <a:rPr kumimoji="0" lang="en-GB" sz="2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(SNRs, Micro-quasars, PWN)</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Diffusion coefficient constraints </a:t>
            </a:r>
            <a:r>
              <a:rPr kumimoji="0" lang="en-GB" sz="2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(Gamma-</a:t>
            </a:r>
            <a:r>
              <a:rPr kumimoji="0" lang="en-GB" sz="2200" b="0" i="0" u="none" strike="noStrike" kern="1200" cap="none" spc="0" normalizeH="0" baseline="0" noProof="0" dirty="0" err="1">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Cygni</a:t>
            </a:r>
            <a:r>
              <a:rPr kumimoji="0" lang="en-GB" sz="2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 SNRs, </a:t>
            </a:r>
            <a:r>
              <a:rPr kumimoji="0" lang="en-GB" sz="2200" b="0" i="0" u="none" strike="noStrike" kern="1200" cap="none" spc="0" normalizeH="0" baseline="0" noProof="0" dirty="0" err="1">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200" b="0"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sym typeface="Wingdings" panose="05000000000000000000" pitchFamily="2" charset="2"/>
              </a:rPr>
              <a:t> halos)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200" b="0" i="0" u="none" strike="noStrike" kern="1200" cap="none" spc="0" normalizeH="0" baseline="0" noProof="0" dirty="0">
              <a:ln>
                <a:noFill/>
              </a:ln>
              <a:solidFill>
                <a:srgbClr val="F76F09"/>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Energy/Angular resolution: ≤ 10% / ≤ 0.1° (E ≤ 10 </a:t>
            </a:r>
            <a:r>
              <a:rPr kumimoji="0" lang="en-GB" sz="22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2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Characterize extended sources morphology </a:t>
            </a:r>
          </a:p>
          <a:p>
            <a:pPr marL="1257300" lvl="2" indent="-342900">
              <a:buFont typeface="Wingdings" panose="05000000000000000000" pitchFamily="2" charset="2"/>
              <a:buChar char="ü"/>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Energy dependence</a:t>
            </a:r>
          </a:p>
          <a:p>
            <a:pPr marL="1257300" lvl="2" indent="-342900">
              <a:buFont typeface="Wingdings" panose="05000000000000000000" pitchFamily="2" charset="2"/>
              <a:buChar char="ü"/>
              <a:defRPr/>
            </a:pPr>
            <a:r>
              <a:rPr kumimoji="0" lang="en-GB" sz="22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Identification acceleration regions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MW association  </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rPr>
              <a:t>Spectral Shape (hadrons vs leptons)</a:t>
            </a:r>
          </a:p>
          <a:p>
            <a:pPr lvl="2">
              <a:defRPr/>
            </a:pPr>
            <a:endPar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endParaRPr>
          </a:p>
          <a:p>
            <a:pPr lvl="8">
              <a:defRPr/>
            </a:pP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		And we would like also </a:t>
            </a:r>
          </a:p>
          <a:p>
            <a:pPr lvl="8">
              <a:defRPr/>
            </a:pPr>
            <a:r>
              <a:rPr lang="en-GB" sz="22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		a neutrino detection, thanks!</a:t>
            </a:r>
            <a:endParaRPr lang="en-GB" sz="2200" dirty="0">
              <a:solidFill>
                <a:srgbClr val="FFC000"/>
              </a:solidFill>
              <a:latin typeface="Segoe Print" panose="02000600000000000000" pitchFamily="2" charset="0"/>
              <a:ea typeface="Handwriting - Dakota" charset="0"/>
              <a:cs typeface="Handwriting - Dakota" charset="0"/>
              <a:sym typeface="Wingdings" panose="05000000000000000000" pitchFamily="2" charset="2"/>
            </a:endParaRPr>
          </a:p>
        </p:txBody>
      </p:sp>
      <p:pic>
        <p:nvPicPr>
          <p:cNvPr id="7" name="Immagine 6" descr="Immagine che contiene testo, persona, cravatta&#10;&#10;Descrizione generata automaticamente">
            <a:extLst>
              <a:ext uri="{FF2B5EF4-FFF2-40B4-BE49-F238E27FC236}">
                <a16:creationId xmlns:a16="http://schemas.microsoft.com/office/drawing/2014/main" id="{D18C6052-5398-5B5E-EBB2-45586E9820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86211" y="4959531"/>
            <a:ext cx="2205789" cy="1887613"/>
          </a:xfrm>
          <a:prstGeom prst="rect">
            <a:avLst/>
          </a:prstGeom>
        </p:spPr>
      </p:pic>
      <p:sp>
        <p:nvSpPr>
          <p:cNvPr id="8" name="CasellaDiTesto 7">
            <a:extLst>
              <a:ext uri="{FF2B5EF4-FFF2-40B4-BE49-F238E27FC236}">
                <a16:creationId xmlns:a16="http://schemas.microsoft.com/office/drawing/2014/main" id="{C699587C-10B5-BF0E-7D12-85FBCD229C5F}"/>
              </a:ext>
            </a:extLst>
          </p:cNvPr>
          <p:cNvSpPr txBox="1"/>
          <p:nvPr/>
        </p:nvSpPr>
        <p:spPr>
          <a:xfrm>
            <a:off x="6978315" y="4894327"/>
            <a:ext cx="3007895" cy="954107"/>
          </a:xfrm>
          <a:prstGeom prst="rect">
            <a:avLst/>
          </a:prstGeom>
          <a:noFill/>
        </p:spPr>
        <p:txBody>
          <a:bodyPr wrap="square">
            <a:spAutoFit/>
          </a:bodyPr>
          <a:lstStyle/>
          <a:p>
            <a:r>
              <a:rPr lang="en-GB" sz="1400" dirty="0">
                <a:solidFill>
                  <a:srgbClr val="FFFF00"/>
                </a:solidFill>
                <a:latin typeface="Segoe Print" panose="02000600000000000000" pitchFamily="2" charset="0"/>
                <a:ea typeface="Handwriting - Dakota" charset="0"/>
                <a:cs typeface="Handwriting - Dakota" charset="0"/>
                <a:sym typeface="Wingdings" panose="05000000000000000000" pitchFamily="2" charset="2"/>
              </a:rPr>
              <a:t>Li et al. ICRC23 </a:t>
            </a:r>
            <a:r>
              <a:rPr lang="en-GB" sz="14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(Neutrino/ LHAASO diffuse emission)</a:t>
            </a:r>
          </a:p>
          <a:p>
            <a:r>
              <a:rPr lang="en-GB" sz="1400" dirty="0">
                <a:solidFill>
                  <a:srgbClr val="FFFF00"/>
                </a:solidFill>
                <a:latin typeface="Segoe Print" panose="02000600000000000000" pitchFamily="2" charset="0"/>
                <a:ea typeface="Handwriting - Dakota" charset="0"/>
                <a:cs typeface="Handwriting - Dakota" charset="0"/>
                <a:sym typeface="Wingdings" panose="05000000000000000000" pitchFamily="2" charset="2"/>
              </a:rPr>
              <a:t>Burley et al. ICRC23 </a:t>
            </a:r>
            <a:r>
              <a:rPr lang="en-GB" sz="1400" dirty="0">
                <a:solidFill>
                  <a:schemeClr val="bg1"/>
                </a:solidFill>
                <a:latin typeface="Segoe Print" panose="02000600000000000000" pitchFamily="2" charset="0"/>
                <a:ea typeface="Handwriting - Dakota" charset="0"/>
                <a:cs typeface="Handwriting - Dakota" charset="0"/>
                <a:sym typeface="Wingdings" panose="05000000000000000000" pitchFamily="2" charset="2"/>
              </a:rPr>
              <a:t>(Neutrino promising target and SNRs)</a:t>
            </a:r>
            <a:endParaRPr lang="it-IT" sz="1400" dirty="0">
              <a:solidFill>
                <a:schemeClr val="bg1"/>
              </a:solidFill>
            </a:endParaRPr>
          </a:p>
        </p:txBody>
      </p:sp>
    </p:spTree>
    <p:extLst>
      <p:ext uri="{BB962C8B-B14F-4D97-AF65-F5344CB8AC3E}">
        <p14:creationId xmlns:p14="http://schemas.microsoft.com/office/powerpoint/2010/main" val="25368797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wipe(left)">
                                      <p:cBhvr>
                                        <p:cTn id="11" dur="500"/>
                                        <p:tgtEl>
                                          <p:spTgt spid="4">
                                            <p:txEl>
                                              <p:pRg st="1" end="1"/>
                                            </p:txEl>
                                          </p:spTgt>
                                        </p:tgtEl>
                                      </p:cBhvr>
                                    </p:animEffect>
                                  </p:childTnLst>
                                </p:cTn>
                              </p:par>
                              <p:par>
                                <p:cTn id="12" presetID="22" presetClass="entr" presetSubtype="8" fill="hold" nodeType="with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wipe(left)">
                                      <p:cBhvr>
                                        <p:cTn id="14" dur="500"/>
                                        <p:tgtEl>
                                          <p:spTgt spid="4">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animEffect transition="in" filter="wipe(left)">
                                      <p:cBhvr>
                                        <p:cTn id="19" dur="500"/>
                                        <p:tgtEl>
                                          <p:spTgt spid="4">
                                            <p:txEl>
                                              <p:pRg st="4" end="4"/>
                                            </p:txEl>
                                          </p:spTgt>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animEffect transition="in" filter="wipe(left)">
                                      <p:cBhvr>
                                        <p:cTn id="23" dur="500"/>
                                        <p:tgtEl>
                                          <p:spTgt spid="4">
                                            <p:txEl>
                                              <p:pRg st="5" end="5"/>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4">
                                            <p:txEl>
                                              <p:pRg st="6" end="6"/>
                                            </p:txEl>
                                          </p:spTgt>
                                        </p:tgtEl>
                                        <p:attrNameLst>
                                          <p:attrName>style.visibility</p:attrName>
                                        </p:attrNameLst>
                                      </p:cBhvr>
                                      <p:to>
                                        <p:strVal val="visible"/>
                                      </p:to>
                                    </p:set>
                                    <p:animEffect transition="in" filter="wipe(left)">
                                      <p:cBhvr>
                                        <p:cTn id="26" dur="500"/>
                                        <p:tgtEl>
                                          <p:spTgt spid="4">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
                                            <p:txEl>
                                              <p:pRg st="8" end="8"/>
                                            </p:txEl>
                                          </p:spTgt>
                                        </p:tgtEl>
                                        <p:attrNameLst>
                                          <p:attrName>style.visibility</p:attrName>
                                        </p:attrNameLst>
                                      </p:cBhvr>
                                      <p:to>
                                        <p:strVal val="visible"/>
                                      </p:to>
                                    </p:set>
                                    <p:animEffect transition="in" filter="wipe(left)">
                                      <p:cBhvr>
                                        <p:cTn id="31" dur="500"/>
                                        <p:tgtEl>
                                          <p:spTgt spid="4">
                                            <p:txEl>
                                              <p:pRg st="8" end="8"/>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
                                            <p:txEl>
                                              <p:pRg st="9" end="9"/>
                                            </p:txEl>
                                          </p:spTgt>
                                        </p:tgtEl>
                                        <p:attrNameLst>
                                          <p:attrName>style.visibility</p:attrName>
                                        </p:attrNameLst>
                                      </p:cBhvr>
                                      <p:to>
                                        <p:strVal val="visible"/>
                                      </p:to>
                                    </p:set>
                                    <p:animEffect transition="in" filter="wipe(left)">
                                      <p:cBhvr>
                                        <p:cTn id="34" dur="500"/>
                                        <p:tgtEl>
                                          <p:spTgt spid="4">
                                            <p:txEl>
                                              <p:pRg st="9" end="9"/>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4">
                                            <p:txEl>
                                              <p:pRg st="10" end="10"/>
                                            </p:txEl>
                                          </p:spTgt>
                                        </p:tgtEl>
                                        <p:attrNameLst>
                                          <p:attrName>style.visibility</p:attrName>
                                        </p:attrNameLst>
                                      </p:cBhvr>
                                      <p:to>
                                        <p:strVal val="visible"/>
                                      </p:to>
                                    </p:set>
                                    <p:animEffect transition="in" filter="wipe(left)">
                                      <p:cBhvr>
                                        <p:cTn id="37" dur="500"/>
                                        <p:tgtEl>
                                          <p:spTgt spid="4">
                                            <p:txEl>
                                              <p:pRg st="10" end="10"/>
                                            </p:txEl>
                                          </p:spTgt>
                                        </p:tgtEl>
                                      </p:cBhvr>
                                    </p:animEffect>
                                  </p:childTnLst>
                                </p:cTn>
                              </p:par>
                              <p:par>
                                <p:cTn id="38" presetID="22" presetClass="entr" presetSubtype="8" fill="hold" nodeType="withEffect">
                                  <p:stCondLst>
                                    <p:cond delay="0"/>
                                  </p:stCondLst>
                                  <p:childTnLst>
                                    <p:set>
                                      <p:cBhvr>
                                        <p:cTn id="39" dur="1" fill="hold">
                                          <p:stCondLst>
                                            <p:cond delay="0"/>
                                          </p:stCondLst>
                                        </p:cTn>
                                        <p:tgtEl>
                                          <p:spTgt spid="4">
                                            <p:txEl>
                                              <p:pRg st="11" end="11"/>
                                            </p:txEl>
                                          </p:spTgt>
                                        </p:tgtEl>
                                        <p:attrNameLst>
                                          <p:attrName>style.visibility</p:attrName>
                                        </p:attrNameLst>
                                      </p:cBhvr>
                                      <p:to>
                                        <p:strVal val="visible"/>
                                      </p:to>
                                    </p:set>
                                    <p:animEffect transition="in" filter="wipe(left)">
                                      <p:cBhvr>
                                        <p:cTn id="40" dur="500"/>
                                        <p:tgtEl>
                                          <p:spTgt spid="4">
                                            <p:txEl>
                                              <p:pRg st="11" end="11"/>
                                            </p:txEl>
                                          </p:spTgt>
                                        </p:tgtEl>
                                      </p:cBhvr>
                                    </p:animEffect>
                                  </p:childTnLst>
                                </p:cTn>
                              </p:par>
                              <p:par>
                                <p:cTn id="41" presetID="22" presetClass="entr" presetSubtype="8" fill="hold" nodeType="withEffect">
                                  <p:stCondLst>
                                    <p:cond delay="0"/>
                                  </p:stCondLst>
                                  <p:childTnLst>
                                    <p:set>
                                      <p:cBhvr>
                                        <p:cTn id="42" dur="1" fill="hold">
                                          <p:stCondLst>
                                            <p:cond delay="0"/>
                                          </p:stCondLst>
                                        </p:cTn>
                                        <p:tgtEl>
                                          <p:spTgt spid="4">
                                            <p:txEl>
                                              <p:pRg st="12" end="12"/>
                                            </p:txEl>
                                          </p:spTgt>
                                        </p:tgtEl>
                                        <p:attrNameLst>
                                          <p:attrName>style.visibility</p:attrName>
                                        </p:attrNameLst>
                                      </p:cBhvr>
                                      <p:to>
                                        <p:strVal val="visible"/>
                                      </p:to>
                                    </p:set>
                                    <p:animEffect transition="in" filter="wipe(left)">
                                      <p:cBhvr>
                                        <p:cTn id="43" dur="500"/>
                                        <p:tgtEl>
                                          <p:spTgt spid="4">
                                            <p:txEl>
                                              <p:pRg st="12" end="12"/>
                                            </p:txEl>
                                          </p:spTgt>
                                        </p:tgtEl>
                                      </p:cBhvr>
                                    </p:animEffect>
                                  </p:childTnLst>
                                </p:cTn>
                              </p:par>
                              <p:par>
                                <p:cTn id="44" presetID="22" presetClass="entr" presetSubtype="8" fill="hold" nodeType="withEffect">
                                  <p:stCondLst>
                                    <p:cond delay="0"/>
                                  </p:stCondLst>
                                  <p:childTnLst>
                                    <p:set>
                                      <p:cBhvr>
                                        <p:cTn id="45" dur="1" fill="hold">
                                          <p:stCondLst>
                                            <p:cond delay="0"/>
                                          </p:stCondLst>
                                        </p:cTn>
                                        <p:tgtEl>
                                          <p:spTgt spid="4">
                                            <p:txEl>
                                              <p:pRg st="13" end="13"/>
                                            </p:txEl>
                                          </p:spTgt>
                                        </p:tgtEl>
                                        <p:attrNameLst>
                                          <p:attrName>style.visibility</p:attrName>
                                        </p:attrNameLst>
                                      </p:cBhvr>
                                      <p:to>
                                        <p:strVal val="visible"/>
                                      </p:to>
                                    </p:set>
                                    <p:animEffect transition="in" filter="wipe(left)">
                                      <p:cBhvr>
                                        <p:cTn id="46" dur="500"/>
                                        <p:tgtEl>
                                          <p:spTgt spid="4">
                                            <p:txEl>
                                              <p:pRg st="13" end="1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4">
                                            <p:txEl>
                                              <p:pRg st="15" end="15"/>
                                            </p:txEl>
                                          </p:spTgt>
                                        </p:tgtEl>
                                        <p:attrNameLst>
                                          <p:attrName>style.visibility</p:attrName>
                                        </p:attrNameLst>
                                      </p:cBhvr>
                                      <p:to>
                                        <p:strVal val="visible"/>
                                      </p:to>
                                    </p:set>
                                    <p:animEffect transition="in" filter="wipe(left)">
                                      <p:cBhvr>
                                        <p:cTn id="51" dur="500"/>
                                        <p:tgtEl>
                                          <p:spTgt spid="4">
                                            <p:txEl>
                                              <p:pRg st="15" end="15"/>
                                            </p:txEl>
                                          </p:spTgt>
                                        </p:tgtEl>
                                      </p:cBhvr>
                                    </p:animEffect>
                                  </p:childTnLst>
                                </p:cTn>
                              </p:par>
                              <p:par>
                                <p:cTn id="52" presetID="22" presetClass="entr" presetSubtype="8" fill="hold" nodeType="withEffect">
                                  <p:stCondLst>
                                    <p:cond delay="0"/>
                                  </p:stCondLst>
                                  <p:childTnLst>
                                    <p:set>
                                      <p:cBhvr>
                                        <p:cTn id="53" dur="1" fill="hold">
                                          <p:stCondLst>
                                            <p:cond delay="0"/>
                                          </p:stCondLst>
                                        </p:cTn>
                                        <p:tgtEl>
                                          <p:spTgt spid="4">
                                            <p:txEl>
                                              <p:pRg st="16" end="16"/>
                                            </p:txEl>
                                          </p:spTgt>
                                        </p:tgtEl>
                                        <p:attrNameLst>
                                          <p:attrName>style.visibility</p:attrName>
                                        </p:attrNameLst>
                                      </p:cBhvr>
                                      <p:to>
                                        <p:strVal val="visible"/>
                                      </p:to>
                                    </p:set>
                                    <p:animEffect transition="in" filter="wipe(left)">
                                      <p:cBhvr>
                                        <p:cTn id="54" dur="500"/>
                                        <p:tgtEl>
                                          <p:spTgt spid="4">
                                            <p:txEl>
                                              <p:pRg st="16" end="16"/>
                                            </p:txEl>
                                          </p:spTgt>
                                        </p:tgtEl>
                                      </p:cBhvr>
                                    </p:animEffect>
                                  </p:childTnLst>
                                </p:cTn>
                              </p:par>
                              <p:par>
                                <p:cTn id="55" presetID="10" presetClass="entr" presetSubtype="0" fill="hold" nodeType="with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fade">
                                      <p:cBhvr>
                                        <p:cTn id="57" dur="2100"/>
                                        <p:tgtEl>
                                          <p:spTgt spid="7"/>
                                        </p:tgtEl>
                                      </p:cBhvr>
                                    </p:animEffect>
                                  </p:childTnLst>
                                </p:cTn>
                              </p:par>
                              <p:par>
                                <p:cTn id="58" presetID="22" presetClass="entr" presetSubtype="4" fill="hold" grpId="0" nodeType="with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wipe(down)">
                                      <p:cBhvr>
                                        <p:cTn id="6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p:cNvSpPr/>
          <p:nvPr/>
        </p:nvSpPr>
        <p:spPr>
          <a:xfrm>
            <a:off x="1265273" y="5174"/>
            <a:ext cx="9520556"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Galactic</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Cosmic</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Rays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from source to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us</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17" y="624366"/>
            <a:ext cx="3007084" cy="2071144"/>
          </a:xfrm>
          <a:prstGeom prst="rect">
            <a:avLst/>
          </a:prstGeom>
        </p:spPr>
      </p:pic>
      <p:sp>
        <p:nvSpPr>
          <p:cNvPr id="6" name="TextBox 11"/>
          <p:cNvSpPr txBox="1"/>
          <p:nvPr/>
        </p:nvSpPr>
        <p:spPr>
          <a:xfrm>
            <a:off x="6096000" y="858940"/>
            <a:ext cx="5861957" cy="1508105"/>
          </a:xfrm>
          <a:prstGeom prst="rect">
            <a:avLst/>
          </a:prstGeom>
          <a:noFill/>
        </p:spPr>
        <p:txBody>
          <a:bodyPr wrap="square" rtlCol="0">
            <a:spAutoFit/>
          </a:bodyPr>
          <a:lstStyle/>
          <a:p>
            <a:pPr marL="285750" indent="-285750" algn="ctr">
              <a:defRPr/>
            </a:pPr>
            <a:r>
              <a:rPr lang="en-US" sz="2300" dirty="0">
                <a:solidFill>
                  <a:schemeClr val="bg1"/>
                </a:solidFill>
                <a:latin typeface="Segoe Print" panose="02000600000000000000" pitchFamily="2" charset="0"/>
                <a:sym typeface="Wingdings"/>
              </a:rPr>
              <a:t>    Very well studied phase due to the “reflection” of particles back and forward through a source shock </a:t>
            </a:r>
            <a:r>
              <a:rPr lang="en-US" sz="2300" dirty="0">
                <a:solidFill>
                  <a:srgbClr val="FFFF00"/>
                </a:solidFill>
                <a:latin typeface="Segoe Print" panose="02000600000000000000" pitchFamily="2" charset="0"/>
                <a:sym typeface="Wingdings"/>
              </a:rPr>
              <a:t>[first order Fermi acceleration]</a:t>
            </a:r>
            <a:endParaRPr lang="en-US" sz="2300" baseline="-25000" dirty="0">
              <a:solidFill>
                <a:srgbClr val="FFFF00"/>
              </a:solidFill>
              <a:latin typeface="Segoe Print" panose="02000600000000000000" pitchFamily="2" charset="0"/>
              <a:sym typeface="Wingdings"/>
            </a:endParaRPr>
          </a:p>
        </p:txBody>
      </p:sp>
      <p:sp>
        <p:nvSpPr>
          <p:cNvPr id="7" name="TextBox 11"/>
          <p:cNvSpPr txBox="1"/>
          <p:nvPr/>
        </p:nvSpPr>
        <p:spPr>
          <a:xfrm>
            <a:off x="2873925" y="2839415"/>
            <a:ext cx="5094576" cy="1508105"/>
          </a:xfrm>
          <a:prstGeom prst="rect">
            <a:avLst/>
          </a:prstGeom>
          <a:noFill/>
        </p:spPr>
        <p:txBody>
          <a:bodyPr wrap="square" rtlCol="0">
            <a:spAutoFit/>
          </a:bodyPr>
          <a:lstStyle/>
          <a:p>
            <a:pPr marL="285750" indent="-285750" algn="ctr">
              <a:defRPr/>
            </a:pPr>
            <a:r>
              <a:rPr lang="en-US" sz="2300" dirty="0">
                <a:solidFill>
                  <a:schemeClr val="bg1"/>
                </a:solidFill>
                <a:latin typeface="Segoe Print" panose="02000600000000000000" pitchFamily="2" charset="0"/>
                <a:sym typeface="Wingdings"/>
              </a:rPr>
              <a:t>The detection of emission from particles in this phase is very difficult </a:t>
            </a:r>
            <a:r>
              <a:rPr lang="en-US" sz="2300" dirty="0">
                <a:solidFill>
                  <a:schemeClr val="bg1"/>
                </a:solidFill>
                <a:latin typeface="Segoe Print" panose="02000600000000000000" pitchFamily="2" charset="0"/>
                <a:sym typeface="Wingdings" panose="05000000000000000000" pitchFamily="2" charset="2"/>
              </a:rPr>
              <a:t></a:t>
            </a:r>
            <a:r>
              <a:rPr lang="en-US" sz="2300" dirty="0">
                <a:solidFill>
                  <a:schemeClr val="bg1"/>
                </a:solidFill>
                <a:latin typeface="Segoe Print" panose="02000600000000000000" pitchFamily="2" charset="0"/>
                <a:sym typeface="Wingdings"/>
              </a:rPr>
              <a:t> theoretical complexity.</a:t>
            </a:r>
            <a:endParaRPr lang="en-US" sz="2300" baseline="-25000" dirty="0">
              <a:solidFill>
                <a:srgbClr val="FFFF00"/>
              </a:solidFill>
              <a:latin typeface="Segoe Print" panose="02000600000000000000" pitchFamily="2" charset="0"/>
              <a:sym typeface="Wingdings"/>
            </a:endParaRPr>
          </a:p>
        </p:txBody>
      </p:sp>
      <p:sp>
        <p:nvSpPr>
          <p:cNvPr id="8" name="TextBox 11"/>
          <p:cNvSpPr txBox="1"/>
          <p:nvPr/>
        </p:nvSpPr>
        <p:spPr>
          <a:xfrm>
            <a:off x="6384359" y="4962470"/>
            <a:ext cx="5429090" cy="1862048"/>
          </a:xfrm>
          <a:prstGeom prst="rect">
            <a:avLst/>
          </a:prstGeom>
          <a:noFill/>
        </p:spPr>
        <p:txBody>
          <a:bodyPr wrap="square" rtlCol="0">
            <a:spAutoFit/>
          </a:bodyPr>
          <a:lstStyle/>
          <a:p>
            <a:pPr marL="285750" indent="-285750" algn="ctr">
              <a:defRPr/>
            </a:pPr>
            <a:r>
              <a:rPr lang="en-US" sz="2300" dirty="0">
                <a:solidFill>
                  <a:schemeClr val="bg1"/>
                </a:solidFill>
                <a:latin typeface="Segoe Print" panose="02000600000000000000" pitchFamily="2" charset="0"/>
                <a:sym typeface="Wingdings"/>
              </a:rPr>
              <a:t>The last phase before reaching our Earth. Consequently, it takes almost all our attention thanks to a lot of data collected in the last years. </a:t>
            </a:r>
            <a:endParaRPr lang="en-US" sz="2300" baseline="-25000" dirty="0">
              <a:solidFill>
                <a:srgbClr val="FFFF00"/>
              </a:solidFill>
              <a:latin typeface="Segoe Print" panose="02000600000000000000" pitchFamily="2" charset="0"/>
              <a:sym typeface="Wingdings"/>
            </a:endParaRPr>
          </a:p>
        </p:txBody>
      </p:sp>
      <p:sp>
        <p:nvSpPr>
          <p:cNvPr id="9" name="TextBox 13"/>
          <p:cNvSpPr txBox="1"/>
          <p:nvPr/>
        </p:nvSpPr>
        <p:spPr>
          <a:xfrm>
            <a:off x="3581280" y="1321214"/>
            <a:ext cx="2199697" cy="461665"/>
          </a:xfrm>
          <a:prstGeom prst="rect">
            <a:avLst/>
          </a:prstGeom>
          <a:noFill/>
          <a:ln w="25400">
            <a:solidFill>
              <a:schemeClr val="bg1"/>
            </a:solidFill>
          </a:ln>
        </p:spPr>
        <p:txBody>
          <a:bodyPr wrap="square" rtlCol="0">
            <a:spAutoFit/>
          </a:bodyPr>
          <a:lstStyle/>
          <a:p>
            <a:r>
              <a:rPr lang="en-US" sz="2400" dirty="0">
                <a:solidFill>
                  <a:srgbClr val="FFFF00"/>
                </a:solidFill>
              </a:rPr>
              <a:t>ACCELERATION</a:t>
            </a:r>
          </a:p>
        </p:txBody>
      </p:sp>
      <p:sp>
        <p:nvSpPr>
          <p:cNvPr id="10" name="TextBox 13"/>
          <p:cNvSpPr txBox="1"/>
          <p:nvPr/>
        </p:nvSpPr>
        <p:spPr>
          <a:xfrm>
            <a:off x="817611" y="3255847"/>
            <a:ext cx="1161281" cy="461665"/>
          </a:xfrm>
          <a:prstGeom prst="rect">
            <a:avLst/>
          </a:prstGeom>
          <a:noFill/>
          <a:ln w="25400">
            <a:solidFill>
              <a:schemeClr val="bg1"/>
            </a:solidFill>
          </a:ln>
        </p:spPr>
        <p:txBody>
          <a:bodyPr wrap="square" rtlCol="0">
            <a:spAutoFit/>
          </a:bodyPr>
          <a:lstStyle/>
          <a:p>
            <a:r>
              <a:rPr lang="en-US" sz="2400" dirty="0">
                <a:solidFill>
                  <a:srgbClr val="FFFF00"/>
                </a:solidFill>
              </a:rPr>
              <a:t>ESCAPE</a:t>
            </a:r>
          </a:p>
        </p:txBody>
      </p:sp>
      <p:sp>
        <p:nvSpPr>
          <p:cNvPr id="11" name="TextBox 13"/>
          <p:cNvSpPr txBox="1"/>
          <p:nvPr/>
        </p:nvSpPr>
        <p:spPr>
          <a:xfrm>
            <a:off x="3840788" y="5753881"/>
            <a:ext cx="2184763" cy="461665"/>
          </a:xfrm>
          <a:prstGeom prst="rect">
            <a:avLst/>
          </a:prstGeom>
          <a:noFill/>
          <a:ln w="25400">
            <a:solidFill>
              <a:schemeClr val="bg1"/>
            </a:solidFill>
          </a:ln>
        </p:spPr>
        <p:txBody>
          <a:bodyPr wrap="square" rtlCol="0">
            <a:spAutoFit/>
          </a:bodyPr>
          <a:lstStyle/>
          <a:p>
            <a:r>
              <a:rPr lang="en-US" sz="2400" dirty="0">
                <a:solidFill>
                  <a:srgbClr val="FFFF00"/>
                </a:solidFill>
              </a:rPr>
              <a:t>PROPAGATION</a:t>
            </a:r>
          </a:p>
        </p:txBody>
      </p:sp>
      <p:pic>
        <p:nvPicPr>
          <p:cNvPr id="12" name="Immagin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3535" y="2459064"/>
            <a:ext cx="3328465" cy="2321793"/>
          </a:xfrm>
          <a:prstGeom prst="rect">
            <a:avLst/>
          </a:prstGeom>
        </p:spPr>
      </p:pic>
      <p:pic>
        <p:nvPicPr>
          <p:cNvPr id="13" name="Immagin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682653"/>
            <a:ext cx="3243395" cy="2147353"/>
          </a:xfrm>
          <a:prstGeom prst="rect">
            <a:avLst/>
          </a:prstGeom>
        </p:spPr>
      </p:pic>
    </p:spTree>
    <p:extLst>
      <p:ext uri="{BB962C8B-B14F-4D97-AF65-F5344CB8AC3E}">
        <p14:creationId xmlns:p14="http://schemas.microsoft.com/office/powerpoint/2010/main" val="71397715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fltVal val="0"/>
                                          </p:val>
                                        </p:tav>
                                        <p:tav tm="100000">
                                          <p:val>
                                            <p:strVal val="#ppt_w"/>
                                          </p:val>
                                        </p:tav>
                                      </p:tavLst>
                                    </p:anim>
                                    <p:anim calcmode="lin" valueType="num">
                                      <p:cBhvr>
                                        <p:cTn id="42" dur="500" fill="hold"/>
                                        <p:tgtEl>
                                          <p:spTgt spid="8"/>
                                        </p:tgtEl>
                                        <p:attrNameLst>
                                          <p:attrName>ppt_h</p:attrName>
                                        </p:attrNameLst>
                                      </p:cBhvr>
                                      <p:tavLst>
                                        <p:tav tm="0">
                                          <p:val>
                                            <p:fltVal val="0"/>
                                          </p:val>
                                        </p:tav>
                                        <p:tav tm="100000">
                                          <p:val>
                                            <p:strVal val="#ppt_h"/>
                                          </p:val>
                                        </p:tav>
                                      </p:tavLst>
                                    </p:anim>
                                    <p:animEffect transition="in" filter="fade">
                                      <p:cBhvr>
                                        <p:cTn id="43" dur="500"/>
                                        <p:tgtEl>
                                          <p:spTgt spid="8"/>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par>
                                <p:cTn id="49" presetID="53" presetClass="entr" presetSubtype="16"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p:cTn id="51" dur="500" fill="hold"/>
                                        <p:tgtEl>
                                          <p:spTgt spid="13"/>
                                        </p:tgtEl>
                                        <p:attrNameLst>
                                          <p:attrName>ppt_w</p:attrName>
                                        </p:attrNameLst>
                                      </p:cBhvr>
                                      <p:tavLst>
                                        <p:tav tm="0">
                                          <p:val>
                                            <p:fltVal val="0"/>
                                          </p:val>
                                        </p:tav>
                                        <p:tav tm="100000">
                                          <p:val>
                                            <p:strVal val="#ppt_w"/>
                                          </p:val>
                                        </p:tav>
                                      </p:tavLst>
                                    </p:anim>
                                    <p:anim calcmode="lin" valueType="num">
                                      <p:cBhvr>
                                        <p:cTn id="52" dur="500" fill="hold"/>
                                        <p:tgtEl>
                                          <p:spTgt spid="13"/>
                                        </p:tgtEl>
                                        <p:attrNameLst>
                                          <p:attrName>ppt_h</p:attrName>
                                        </p:attrNameLst>
                                      </p:cBhvr>
                                      <p:tavLst>
                                        <p:tav tm="0">
                                          <p:val>
                                            <p:fltVal val="0"/>
                                          </p:val>
                                        </p:tav>
                                        <p:tav tm="100000">
                                          <p:val>
                                            <p:strVal val="#ppt_h"/>
                                          </p:val>
                                        </p:tav>
                                      </p:tavLst>
                                    </p:anim>
                                    <p:animEffect transition="in" filter="fade">
                                      <p:cBhvr>
                                        <p:cTn id="5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ED8333F5-A192-3EA0-86A7-95AF3816D942}"/>
              </a:ext>
            </a:extLst>
          </p:cNvPr>
          <p:cNvSpPr/>
          <p:nvPr/>
        </p:nvSpPr>
        <p:spPr>
          <a:xfrm>
            <a:off x="2752645" y="20904"/>
            <a:ext cx="6781023"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The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issue</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Cosmic</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Ray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origin</a:t>
            </a:r>
            <a:endPar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grpSp>
        <p:nvGrpSpPr>
          <p:cNvPr id="3" name="Gruppo 2">
            <a:extLst>
              <a:ext uri="{FF2B5EF4-FFF2-40B4-BE49-F238E27FC236}">
                <a16:creationId xmlns:a16="http://schemas.microsoft.com/office/drawing/2014/main" id="{D0AC1CA0-826F-FE8A-4660-0BFFA6917E2F}"/>
              </a:ext>
            </a:extLst>
          </p:cNvPr>
          <p:cNvGrpSpPr/>
          <p:nvPr/>
        </p:nvGrpSpPr>
        <p:grpSpPr>
          <a:xfrm>
            <a:off x="2305430" y="779226"/>
            <a:ext cx="9752045" cy="1711160"/>
            <a:chOff x="-139199" y="4567042"/>
            <a:chExt cx="11904157" cy="1711160"/>
          </a:xfrm>
        </p:grpSpPr>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AB136CBE-DA27-62B1-BC0A-93D3D6175D37}"/>
                    </a:ext>
                  </a:extLst>
                </p:cNvPr>
                <p:cNvSpPr txBox="1"/>
                <p:nvPr/>
              </p:nvSpPr>
              <p:spPr>
                <a:xfrm>
                  <a:off x="-139199" y="4567042"/>
                  <a:ext cx="11524831" cy="1508105"/>
                </a:xfrm>
                <a:prstGeom prst="rect">
                  <a:avLst/>
                </a:prstGeom>
                <a:noFill/>
              </p:spPr>
              <p:txBody>
                <a:bodyPr wrap="square">
                  <a:spAutoFit/>
                </a:bodyPr>
                <a:lstStyle/>
                <a:p>
                  <a:pPr marL="285750" indent="-285750">
                    <a:buFont typeface="Arial" panose="020B0604020202020204" pitchFamily="34" charset="0"/>
                    <a:buChar char="•"/>
                  </a:pPr>
                  <a:r>
                    <a:rPr lang="it-IT" dirty="0">
                      <a:solidFill>
                        <a:srgbClr val="FFC000"/>
                      </a:solidFill>
                      <a:latin typeface="Segoe Print" panose="02000600000000000000" pitchFamily="2" charset="0"/>
                    </a:rPr>
                    <a:t>ENERGY SUPPLY</a:t>
                  </a:r>
                  <a:r>
                    <a:rPr lang="it-IT" dirty="0">
                      <a:solidFill>
                        <a:srgbClr val="FFFFFF"/>
                      </a:solidFill>
                      <a:latin typeface="Segoe Print" panose="02000600000000000000" pitchFamily="2" charset="0"/>
                    </a:rPr>
                    <a:t>:</a:t>
                  </a:r>
                  <a:r>
                    <a:rPr lang="en-US" dirty="0">
                      <a:solidFill>
                        <a:srgbClr val="FFFFFF"/>
                      </a:solidFill>
                      <a:latin typeface="Segoe Print" panose="02000600000000000000" pitchFamily="2" charset="0"/>
                    </a:rPr>
                    <a:t> </a:t>
                  </a:r>
                  <a14:m>
                    <m:oMath xmlns:m="http://schemas.openxmlformats.org/officeDocument/2006/math">
                      <m:sSub>
                        <m:sSubPr>
                          <m:ctrlPr>
                            <a:rPr lang="it-IT" sz="2000" i="1" smtClean="0">
                              <a:solidFill>
                                <a:schemeClr val="bg1"/>
                              </a:solidFill>
                              <a:latin typeface="Cambria Math" panose="02040503050406030204" pitchFamily="18" charset="0"/>
                            </a:rPr>
                          </m:ctrlPr>
                        </m:sSubPr>
                        <m:e>
                          <m:r>
                            <m:rPr>
                              <m:sty m:val="p"/>
                            </m:rPr>
                            <a:rPr lang="it-IT" sz="2000" b="0" i="0" smtClean="0">
                              <a:solidFill>
                                <a:schemeClr val="bg1"/>
                              </a:solidFill>
                              <a:latin typeface="Cambria Math" panose="02040503050406030204" pitchFamily="18" charset="0"/>
                            </a:rPr>
                            <m:t>L</m:t>
                          </m:r>
                        </m:e>
                        <m:sub>
                          <m:r>
                            <m:rPr>
                              <m:sty m:val="p"/>
                            </m:rPr>
                            <a:rPr lang="it-IT" sz="2000" b="0" i="0" smtClean="0">
                              <a:solidFill>
                                <a:schemeClr val="bg1"/>
                              </a:solidFill>
                              <a:latin typeface="Cambria Math" panose="02040503050406030204" pitchFamily="18" charset="0"/>
                            </a:rPr>
                            <m:t>CR</m:t>
                          </m:r>
                        </m:sub>
                      </m:sSub>
                      <m:r>
                        <a:rPr lang="it-IT" sz="2000" b="0" i="1" smtClean="0">
                          <a:solidFill>
                            <a:schemeClr val="bg1"/>
                          </a:solidFill>
                          <a:latin typeface="Cambria Math" panose="02040503050406030204" pitchFamily="18" charset="0"/>
                        </a:rPr>
                        <m:t>=10% </m:t>
                      </m:r>
                      <m:sSub>
                        <m:sSubPr>
                          <m:ctrlPr>
                            <a:rPr lang="it-IT" sz="2000" i="1">
                              <a:solidFill>
                                <a:schemeClr val="bg1"/>
                              </a:solidFill>
                              <a:latin typeface="Cambria Math" panose="02040503050406030204" pitchFamily="18" charset="0"/>
                            </a:rPr>
                          </m:ctrlPr>
                        </m:sSubPr>
                        <m:e>
                          <m:r>
                            <m:rPr>
                              <m:sty m:val="p"/>
                            </m:rPr>
                            <a:rPr lang="it-IT" sz="2000">
                              <a:solidFill>
                                <a:schemeClr val="bg1"/>
                              </a:solidFill>
                              <a:latin typeface="Cambria Math" panose="02040503050406030204" pitchFamily="18" charset="0"/>
                            </a:rPr>
                            <m:t>L</m:t>
                          </m:r>
                        </m:e>
                        <m:sub>
                          <m:r>
                            <m:rPr>
                              <m:sty m:val="p"/>
                            </m:rPr>
                            <a:rPr lang="it-IT" sz="2000">
                              <a:solidFill>
                                <a:schemeClr val="bg1"/>
                              </a:solidFill>
                              <a:latin typeface="Cambria Math" panose="02040503050406030204" pitchFamily="18" charset="0"/>
                            </a:rPr>
                            <m:t>SN</m:t>
                          </m:r>
                        </m:sub>
                      </m:sSub>
                    </m:oMath>
                  </a14:m>
                  <a:endParaRPr lang="it-IT" b="0" i="0" u="none" strike="noStrike" baseline="0" dirty="0">
                    <a:solidFill>
                      <a:srgbClr val="FFC000"/>
                    </a:solidFill>
                    <a:latin typeface="Segoe Print" panose="02000600000000000000" pitchFamily="2" charset="0"/>
                  </a:endParaRPr>
                </a:p>
                <a:p>
                  <a:pPr marL="285750" indent="-285750" algn="l">
                    <a:buFont typeface="Arial" panose="020B0604020202020204" pitchFamily="34" charset="0"/>
                    <a:buChar char="•"/>
                  </a:pPr>
                  <a:r>
                    <a:rPr lang="it-IT" b="0" i="0" u="none" strike="noStrike" baseline="0" dirty="0">
                      <a:solidFill>
                        <a:srgbClr val="FFC000"/>
                      </a:solidFill>
                      <a:latin typeface="Segoe Print" panose="02000600000000000000" pitchFamily="2" charset="0"/>
                    </a:rPr>
                    <a:t>COLLISIONLESS SHOCKS</a:t>
                  </a:r>
                  <a:r>
                    <a:rPr lang="it-IT" b="0" i="0" u="none" strike="noStrike" baseline="0" dirty="0">
                      <a:solidFill>
                        <a:srgbClr val="FFFFFF"/>
                      </a:solidFill>
                      <a:latin typeface="Segoe Print" panose="02000600000000000000" pitchFamily="2" charset="0"/>
                    </a:rPr>
                    <a:t>:</a:t>
                  </a:r>
                  <a:r>
                    <a:rPr lang="en-US" b="0" i="0" u="none" strike="noStrike" baseline="0" dirty="0">
                      <a:solidFill>
                        <a:srgbClr val="FFFFFF"/>
                      </a:solidFill>
                      <a:latin typeface="Segoe Print" panose="02000600000000000000" pitchFamily="2" charset="0"/>
                    </a:rPr>
                    <a:t> energy dissipated via wave–particle interaction instead of particle–particle collisions.</a:t>
                  </a:r>
                  <a:r>
                    <a:rPr lang="it-IT" b="0" i="0" u="none" strike="noStrike" baseline="0" dirty="0">
                      <a:solidFill>
                        <a:srgbClr val="FFFFFF"/>
                      </a:solidFill>
                      <a:latin typeface="Segoe Print" panose="02000600000000000000" pitchFamily="2" charset="0"/>
                    </a:rPr>
                    <a:t> </a:t>
                  </a:r>
                </a:p>
                <a:p>
                  <a:pPr marL="285750" indent="-285750" algn="l">
                    <a:buFont typeface="Arial" panose="020B0604020202020204" pitchFamily="34" charset="0"/>
                    <a:buChar char="•"/>
                  </a:pPr>
                  <a:r>
                    <a:rPr lang="it-IT" dirty="0">
                      <a:solidFill>
                        <a:srgbClr val="FFC000"/>
                      </a:solidFill>
                      <a:latin typeface="Segoe Print" panose="02000600000000000000" pitchFamily="2" charset="0"/>
                    </a:rPr>
                    <a:t>STRONG SHOCKS &amp; Diffusive Shock Acceleration</a:t>
                  </a:r>
                  <a:r>
                    <a:rPr lang="it-IT" dirty="0">
                      <a:solidFill>
                        <a:srgbClr val="FFFFFF"/>
                      </a:solidFill>
                      <a:latin typeface="Segoe Print" panose="02000600000000000000" pitchFamily="2" charset="0"/>
                    </a:rPr>
                    <a:t>: </a:t>
                  </a:r>
                </a:p>
                <a:p>
                  <a:pPr marL="285750" indent="-285750" algn="l">
                    <a:buFont typeface="Arial" panose="020B0604020202020204" pitchFamily="34" charset="0"/>
                    <a:buChar char="•"/>
                  </a:pPr>
                  <a:r>
                    <a:rPr lang="it-IT" dirty="0">
                      <a:solidFill>
                        <a:srgbClr val="FFC000"/>
                      </a:solidFill>
                      <a:latin typeface="Segoe Print" panose="02000600000000000000" pitchFamily="2" charset="0"/>
                    </a:rPr>
                    <a:t>MAGNETIC FIELD AMPLIFICATION</a:t>
                  </a:r>
                  <a:r>
                    <a:rPr lang="it-IT" b="0" i="0" u="none" strike="noStrike" baseline="0" dirty="0">
                      <a:solidFill>
                        <a:srgbClr val="FFFFFF"/>
                      </a:solidFill>
                      <a:latin typeface="Segoe Print" panose="02000600000000000000" pitchFamily="2" charset="0"/>
                    </a:rPr>
                    <a:t>	</a:t>
                  </a:r>
                </a:p>
              </p:txBody>
            </p:sp>
          </mc:Choice>
          <mc:Fallback xmlns="">
            <p:sp>
              <p:nvSpPr>
                <p:cNvPr id="4" name="CasellaDiTesto 3">
                  <a:extLst>
                    <a:ext uri="{FF2B5EF4-FFF2-40B4-BE49-F238E27FC236}">
                      <a16:creationId xmlns:a16="http://schemas.microsoft.com/office/drawing/2014/main" id="{AB136CBE-DA27-62B1-BC0A-93D3D6175D37}"/>
                    </a:ext>
                  </a:extLst>
                </p:cNvPr>
                <p:cNvSpPr txBox="1">
                  <a:spLocks noRot="1" noChangeAspect="1" noMove="1" noResize="1" noEditPoints="1" noAdjustHandles="1" noChangeArrowheads="1" noChangeShapeType="1" noTextEdit="1"/>
                </p:cNvSpPr>
                <p:nvPr/>
              </p:nvSpPr>
              <p:spPr>
                <a:xfrm>
                  <a:off x="-139199" y="4567042"/>
                  <a:ext cx="11524831" cy="1508105"/>
                </a:xfrm>
                <a:prstGeom prst="rect">
                  <a:avLst/>
                </a:prstGeom>
                <a:blipFill>
                  <a:blip r:embed="rId2"/>
                  <a:stretch>
                    <a:fillRect l="-387" t="-405" b="-5668"/>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5" name="TextBox 7">
                  <a:extLst>
                    <a:ext uri="{FF2B5EF4-FFF2-40B4-BE49-F238E27FC236}">
                      <a16:creationId xmlns:a16="http://schemas.microsoft.com/office/drawing/2014/main" id="{DC93C575-BA27-0089-EBDE-915EE39694CB}"/>
                    </a:ext>
                  </a:extLst>
                </p:cNvPr>
                <p:cNvSpPr txBox="1"/>
                <p:nvPr/>
              </p:nvSpPr>
              <p:spPr>
                <a:xfrm>
                  <a:off x="6407345" y="5665598"/>
                  <a:ext cx="2707627" cy="612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bg1"/>
                            </a:solidFill>
                            <a:latin typeface="Cambria Math" charset="0"/>
                            <a:ea typeface="Cambria Math" charset="0"/>
                            <a:cs typeface="Cambria Math" charset="0"/>
                          </a:rPr>
                          <m:t>ℛ</m:t>
                        </m:r>
                        <m:r>
                          <a:rPr lang="it-IT" i="1">
                            <a:solidFill>
                              <a:srgbClr val="FFFF00"/>
                            </a:solidFill>
                            <a:latin typeface="Cambria Math" charset="0"/>
                            <a:ea typeface="Cambria Math" charset="0"/>
                            <a:cs typeface="Cambria Math" charset="0"/>
                          </a:rPr>
                          <m:t>=</m:t>
                        </m:r>
                        <m:f>
                          <m:fPr>
                            <m:ctrlPr>
                              <a:rPr lang="mr-IN" i="1">
                                <a:solidFill>
                                  <a:srgbClr val="FFFF00"/>
                                </a:solidFill>
                                <a:latin typeface="Cambria Math" panose="02040503050406030204" pitchFamily="18" charset="0"/>
                                <a:ea typeface="Cambria Math" charset="0"/>
                                <a:cs typeface="Cambria Math" charset="0"/>
                              </a:rPr>
                            </m:ctrlPr>
                          </m:fPr>
                          <m:num>
                            <m:sSub>
                              <m:sSubPr>
                                <m:ctrlPr>
                                  <a:rPr lang="en-US" i="1">
                                    <a:solidFill>
                                      <a:srgbClr val="FFFF00"/>
                                    </a:solidFill>
                                    <a:latin typeface="Cambria Math" panose="02040503050406030204" pitchFamily="18" charset="0"/>
                                    <a:ea typeface="Cambria Math" charset="0"/>
                                    <a:cs typeface="Cambria Math" charset="0"/>
                                  </a:rPr>
                                </m:ctrlPr>
                              </m:sSubPr>
                              <m:e>
                                <m:r>
                                  <a:rPr lang="it-IT" i="1">
                                    <a:solidFill>
                                      <a:srgbClr val="FFFF00"/>
                                    </a:solidFill>
                                    <a:latin typeface="Cambria Math" charset="0"/>
                                    <a:ea typeface="Cambria Math" charset="0"/>
                                    <a:cs typeface="Cambria Math" charset="0"/>
                                  </a:rPr>
                                  <m:t>𝑢</m:t>
                                </m:r>
                              </m:e>
                              <m:sub>
                                <m:r>
                                  <a:rPr lang="it-IT" i="1">
                                    <a:solidFill>
                                      <a:srgbClr val="FFFF00"/>
                                    </a:solidFill>
                                    <a:latin typeface="Cambria Math" charset="0"/>
                                    <a:ea typeface="Cambria Math" charset="0"/>
                                    <a:cs typeface="Cambria Math" charset="0"/>
                                  </a:rPr>
                                  <m:t>𝑢</m:t>
                                </m:r>
                              </m:sub>
                            </m:sSub>
                          </m:num>
                          <m:den>
                            <m:sSub>
                              <m:sSubPr>
                                <m:ctrlPr>
                                  <a:rPr lang="en-US" i="1">
                                    <a:solidFill>
                                      <a:srgbClr val="FFFF00"/>
                                    </a:solidFill>
                                    <a:latin typeface="Cambria Math" panose="02040503050406030204" pitchFamily="18" charset="0"/>
                                    <a:ea typeface="Cambria Math" charset="0"/>
                                    <a:cs typeface="Cambria Math" charset="0"/>
                                  </a:rPr>
                                </m:ctrlPr>
                              </m:sSubPr>
                              <m:e>
                                <m:r>
                                  <a:rPr lang="it-IT" i="1">
                                    <a:solidFill>
                                      <a:srgbClr val="FFFF00"/>
                                    </a:solidFill>
                                    <a:latin typeface="Cambria Math" charset="0"/>
                                    <a:ea typeface="Cambria Math" charset="0"/>
                                    <a:cs typeface="Cambria Math" charset="0"/>
                                  </a:rPr>
                                  <m:t>𝑢</m:t>
                                </m:r>
                              </m:e>
                              <m:sub>
                                <m:r>
                                  <a:rPr lang="it-IT" i="1">
                                    <a:solidFill>
                                      <a:srgbClr val="FFFF00"/>
                                    </a:solidFill>
                                    <a:latin typeface="Cambria Math" charset="0"/>
                                    <a:ea typeface="Cambria Math" charset="0"/>
                                    <a:cs typeface="Cambria Math" charset="0"/>
                                  </a:rPr>
                                  <m:t>𝐷</m:t>
                                </m:r>
                              </m:sub>
                            </m:sSub>
                          </m:den>
                        </m:f>
                        <m:r>
                          <a:rPr lang="it-IT" i="1">
                            <a:solidFill>
                              <a:srgbClr val="FFFF00"/>
                            </a:solidFill>
                            <a:latin typeface="Cambria Math" charset="0"/>
                            <a:ea typeface="Cambria Math" charset="0"/>
                            <a:cs typeface="Cambria Math" charset="0"/>
                          </a:rPr>
                          <m:t>=</m:t>
                        </m:r>
                        <m:f>
                          <m:fPr>
                            <m:ctrlPr>
                              <a:rPr lang="mr-IN" i="1">
                                <a:solidFill>
                                  <a:srgbClr val="FFFF00"/>
                                </a:solidFill>
                                <a:latin typeface="Cambria Math" panose="02040503050406030204" pitchFamily="18" charset="0"/>
                                <a:ea typeface="Cambria Math" charset="0"/>
                                <a:cs typeface="Cambria Math" charset="0"/>
                              </a:rPr>
                            </m:ctrlPr>
                          </m:fPr>
                          <m:num>
                            <m:r>
                              <a:rPr lang="it-IT" i="1">
                                <a:solidFill>
                                  <a:srgbClr val="FFFF00"/>
                                </a:solidFill>
                                <a:latin typeface="Cambria Math" charset="0"/>
                                <a:ea typeface="Cambria Math" charset="0"/>
                                <a:cs typeface="Cambria Math" charset="0"/>
                              </a:rPr>
                              <m:t>4</m:t>
                            </m:r>
                            <m:sSubSup>
                              <m:sSubSupPr>
                                <m:ctrlPr>
                                  <a:rPr lang="en-US" i="1" smtClean="0">
                                    <a:solidFill>
                                      <a:schemeClr val="bg1"/>
                                    </a:solidFill>
                                    <a:latin typeface="Cambria Math" panose="02040503050406030204" pitchFamily="18" charset="0"/>
                                    <a:ea typeface="Cambria Math" charset="0"/>
                                    <a:cs typeface="Cambria Math" charset="0"/>
                                  </a:rPr>
                                </m:ctrlPr>
                              </m:sSubSupPr>
                              <m:e>
                                <m:r>
                                  <a:rPr lang="it-IT" i="1">
                                    <a:solidFill>
                                      <a:schemeClr val="bg1"/>
                                    </a:solidFill>
                                    <a:latin typeface="Cambria Math" charset="0"/>
                                    <a:ea typeface="Cambria Math" charset="0"/>
                                    <a:cs typeface="Cambria Math" charset="0"/>
                                  </a:rPr>
                                  <m:t>𝑀</m:t>
                                </m:r>
                              </m:e>
                              <m:sub>
                                <m:r>
                                  <a:rPr lang="it-IT" i="1">
                                    <a:solidFill>
                                      <a:schemeClr val="bg1"/>
                                    </a:solidFill>
                                    <a:latin typeface="Cambria Math" charset="0"/>
                                    <a:ea typeface="Cambria Math" charset="0"/>
                                    <a:cs typeface="Cambria Math" charset="0"/>
                                  </a:rPr>
                                  <m:t>𝑠</m:t>
                                </m:r>
                              </m:sub>
                              <m:sup>
                                <m:r>
                                  <a:rPr lang="it-IT" i="1">
                                    <a:solidFill>
                                      <a:schemeClr val="bg1"/>
                                    </a:solidFill>
                                    <a:latin typeface="Cambria Math" charset="0"/>
                                    <a:ea typeface="Cambria Math" charset="0"/>
                                    <a:cs typeface="Cambria Math" charset="0"/>
                                  </a:rPr>
                                  <m:t>2</m:t>
                                </m:r>
                              </m:sup>
                            </m:sSubSup>
                          </m:num>
                          <m:den>
                            <m:r>
                              <a:rPr lang="it-IT" i="1">
                                <a:solidFill>
                                  <a:srgbClr val="FFFF00"/>
                                </a:solidFill>
                                <a:latin typeface="Cambria Math" charset="0"/>
                                <a:ea typeface="Cambria Math" charset="0"/>
                                <a:cs typeface="Cambria Math" charset="0"/>
                              </a:rPr>
                              <m:t>3+</m:t>
                            </m:r>
                            <m:sSubSup>
                              <m:sSubSupPr>
                                <m:ctrlPr>
                                  <a:rPr lang="en-US" i="1" smtClean="0">
                                    <a:solidFill>
                                      <a:schemeClr val="bg1"/>
                                    </a:solidFill>
                                    <a:latin typeface="Cambria Math" panose="02040503050406030204" pitchFamily="18" charset="0"/>
                                    <a:ea typeface="Cambria Math" charset="0"/>
                                    <a:cs typeface="Cambria Math" charset="0"/>
                                  </a:rPr>
                                </m:ctrlPr>
                              </m:sSubSupPr>
                              <m:e>
                                <m:r>
                                  <a:rPr lang="it-IT" i="1">
                                    <a:solidFill>
                                      <a:schemeClr val="bg1"/>
                                    </a:solidFill>
                                    <a:latin typeface="Cambria Math" charset="0"/>
                                    <a:ea typeface="Cambria Math" charset="0"/>
                                    <a:cs typeface="Cambria Math" charset="0"/>
                                  </a:rPr>
                                  <m:t>𝑀</m:t>
                                </m:r>
                              </m:e>
                              <m:sub>
                                <m:r>
                                  <a:rPr lang="it-IT" i="1">
                                    <a:solidFill>
                                      <a:schemeClr val="bg1"/>
                                    </a:solidFill>
                                    <a:latin typeface="Cambria Math" charset="0"/>
                                    <a:ea typeface="Cambria Math" charset="0"/>
                                    <a:cs typeface="Cambria Math" charset="0"/>
                                  </a:rPr>
                                  <m:t>𝑠</m:t>
                                </m:r>
                              </m:sub>
                              <m:sup>
                                <m:r>
                                  <a:rPr lang="it-IT" i="1">
                                    <a:solidFill>
                                      <a:schemeClr val="bg1"/>
                                    </a:solidFill>
                                    <a:latin typeface="Cambria Math" charset="0"/>
                                    <a:ea typeface="Cambria Math" charset="0"/>
                                    <a:cs typeface="Cambria Math" charset="0"/>
                                  </a:rPr>
                                  <m:t>2</m:t>
                                </m:r>
                              </m:sup>
                            </m:sSubSup>
                          </m:den>
                        </m:f>
                      </m:oMath>
                    </m:oMathPara>
                  </a14:m>
                  <a:endParaRPr lang="en-US" dirty="0">
                    <a:solidFill>
                      <a:srgbClr val="FFFF00"/>
                    </a:solidFill>
                    <a:latin typeface="Segoe Print" panose="02000600000000000000" pitchFamily="2" charset="0"/>
                  </a:endParaRPr>
                </a:p>
              </p:txBody>
            </p:sp>
          </mc:Choice>
          <mc:Fallback xmlns="">
            <p:sp>
              <p:nvSpPr>
                <p:cNvPr id="5" name="TextBox 7">
                  <a:extLst>
                    <a:ext uri="{FF2B5EF4-FFF2-40B4-BE49-F238E27FC236}">
                      <a16:creationId xmlns:a16="http://schemas.microsoft.com/office/drawing/2014/main" id="{DC93C575-BA27-0089-EBDE-915EE39694CB}"/>
                    </a:ext>
                  </a:extLst>
                </p:cNvPr>
                <p:cNvSpPr txBox="1">
                  <a:spLocks noRot="1" noChangeAspect="1" noMove="1" noResize="1" noEditPoints="1" noAdjustHandles="1" noChangeArrowheads="1" noChangeShapeType="1" noTextEdit="1"/>
                </p:cNvSpPr>
                <p:nvPr/>
              </p:nvSpPr>
              <p:spPr>
                <a:xfrm>
                  <a:off x="6407345" y="5665598"/>
                  <a:ext cx="2707627" cy="612604"/>
                </a:xfrm>
                <a:prstGeom prst="rect">
                  <a:avLst/>
                </a:prstGeom>
                <a:blipFill>
                  <a:blip r:embed="rId3"/>
                  <a:stretch>
                    <a:fillRect/>
                  </a:stretch>
                </a:blipFill>
              </p:spPr>
              <p:txBody>
                <a:bodyPr/>
                <a:lstStyle/>
                <a:p>
                  <a:r>
                    <a:rPr lang="it-IT">
                      <a:noFill/>
                    </a:rPr>
                    <a:t> </a:t>
                  </a:r>
                </a:p>
              </p:txBody>
            </p:sp>
          </mc:Fallback>
        </mc:AlternateContent>
        <mc:AlternateContent xmlns:mc="http://schemas.openxmlformats.org/markup-compatibility/2006" xmlns:a14="http://schemas.microsoft.com/office/drawing/2010/main">
          <mc:Choice Requires="a14">
            <p:sp>
              <p:nvSpPr>
                <p:cNvPr id="6" name="CasellaDiTesto 5">
                  <a:extLst>
                    <a:ext uri="{FF2B5EF4-FFF2-40B4-BE49-F238E27FC236}">
                      <a16:creationId xmlns:a16="http://schemas.microsoft.com/office/drawing/2014/main" id="{F6E3C55D-B39D-9052-D4FB-353AF844C7EE}"/>
                    </a:ext>
                  </a:extLst>
                </p:cNvPr>
                <p:cNvSpPr txBox="1"/>
                <p:nvPr/>
              </p:nvSpPr>
              <p:spPr>
                <a:xfrm>
                  <a:off x="9195851" y="5815116"/>
                  <a:ext cx="2569107" cy="400110"/>
                </a:xfrm>
                <a:prstGeom prst="rect">
                  <a:avLst/>
                </a:prstGeom>
                <a:noFill/>
              </p:spPr>
              <p:txBody>
                <a:bodyPr wrap="square">
                  <a:spAutoFit/>
                </a:bodyPr>
                <a:lstStyle/>
                <a:p>
                  <a14:m>
                    <m:oMath xmlns:m="http://schemas.openxmlformats.org/officeDocument/2006/math">
                      <m:sSub>
                        <m:sSubPr>
                          <m:ctrlPr>
                            <a:rPr lang="en-US" sz="2000" i="1" smtClean="0">
                              <a:solidFill>
                                <a:schemeClr val="bg1"/>
                              </a:solidFill>
                              <a:latin typeface="Cambria Math" panose="02040503050406030204" pitchFamily="18" charset="0"/>
                              <a:ea typeface="Cambria Math" charset="0"/>
                              <a:cs typeface="Cambria Math" charset="0"/>
                              <a:sym typeface="Wingdings"/>
                            </a:rPr>
                          </m:ctrlPr>
                        </m:sSubPr>
                        <m:e>
                          <m:r>
                            <a:rPr lang="it-IT" sz="2000" i="1">
                              <a:solidFill>
                                <a:schemeClr val="bg1"/>
                              </a:solidFill>
                              <a:latin typeface="Cambria Math" charset="0"/>
                              <a:ea typeface="Cambria Math" charset="0"/>
                              <a:cs typeface="Cambria Math" charset="0"/>
                              <a:sym typeface="Wingdings"/>
                            </a:rPr>
                            <m:t>𝑀</m:t>
                          </m:r>
                        </m:e>
                        <m:sub>
                          <m:r>
                            <a:rPr lang="it-IT" sz="2000" i="1">
                              <a:solidFill>
                                <a:schemeClr val="bg1"/>
                              </a:solidFill>
                              <a:latin typeface="Cambria Math" charset="0"/>
                              <a:ea typeface="Cambria Math" charset="0"/>
                              <a:cs typeface="Cambria Math" charset="0"/>
                              <a:sym typeface="Wingdings"/>
                            </a:rPr>
                            <m:t>𝑠</m:t>
                          </m:r>
                        </m:sub>
                      </m:sSub>
                      <m:r>
                        <a:rPr lang="is-IS" sz="2000" i="1">
                          <a:solidFill>
                            <a:srgbClr val="FFFF00"/>
                          </a:solidFill>
                          <a:latin typeface="Cambria Math" charset="0"/>
                          <a:ea typeface="Cambria Math" charset="0"/>
                          <a:cs typeface="Cambria Math" charset="0"/>
                          <a:sym typeface="Wingdings"/>
                        </a:rPr>
                        <m:t>→</m:t>
                      </m:r>
                      <m:r>
                        <a:rPr lang="en-US" sz="2000" i="1">
                          <a:solidFill>
                            <a:srgbClr val="FFFF00"/>
                          </a:solidFill>
                          <a:latin typeface="Cambria Math" charset="0"/>
                          <a:ea typeface="Cambria Math" charset="0"/>
                          <a:cs typeface="Cambria Math" charset="0"/>
                          <a:sym typeface="Wingdings"/>
                        </a:rPr>
                        <m:t>∞</m:t>
                      </m:r>
                    </m:oMath>
                  </a14:m>
                  <a:r>
                    <a:rPr lang="en-US" sz="2000" dirty="0">
                      <a:solidFill>
                        <a:srgbClr val="FFFF00"/>
                      </a:solidFill>
                      <a:latin typeface="Segoe Print" panose="02000600000000000000" pitchFamily="2" charset="0"/>
                      <a:sym typeface="Wingdings"/>
                    </a:rPr>
                    <a:t> , </a:t>
                  </a:r>
                  <a14:m>
                    <m:oMath xmlns:m="http://schemas.openxmlformats.org/officeDocument/2006/math">
                      <m:r>
                        <a:rPr lang="en-US" sz="2000" i="1" smtClean="0">
                          <a:solidFill>
                            <a:schemeClr val="bg1"/>
                          </a:solidFill>
                          <a:latin typeface="Cambria Math" charset="0"/>
                          <a:ea typeface="Cambria Math" charset="0"/>
                          <a:cs typeface="Cambria Math" charset="0"/>
                          <a:sym typeface="Wingdings"/>
                        </a:rPr>
                        <m:t>ℛ</m:t>
                      </m:r>
                      <m:r>
                        <a:rPr lang="is-IS" sz="2000" i="1">
                          <a:solidFill>
                            <a:srgbClr val="FFFF00"/>
                          </a:solidFill>
                          <a:latin typeface="Cambria Math" charset="0"/>
                          <a:ea typeface="Cambria Math" charset="0"/>
                          <a:cs typeface="Cambria Math" charset="0"/>
                          <a:sym typeface="Wingdings"/>
                        </a:rPr>
                        <m:t>→</m:t>
                      </m:r>
                      <m:r>
                        <a:rPr lang="it-IT" sz="2000" i="1">
                          <a:solidFill>
                            <a:srgbClr val="FFFF00"/>
                          </a:solidFill>
                          <a:latin typeface="Cambria Math" charset="0"/>
                          <a:ea typeface="Cambria Math" charset="0"/>
                          <a:cs typeface="Cambria Math" charset="0"/>
                          <a:sym typeface="Wingdings"/>
                        </a:rPr>
                        <m:t>4</m:t>
                      </m:r>
                    </m:oMath>
                  </a14:m>
                  <a:endParaRPr lang="it-IT" sz="2000" dirty="0">
                    <a:latin typeface="Segoe Print" panose="02000600000000000000" pitchFamily="2" charset="0"/>
                  </a:endParaRPr>
                </a:p>
              </p:txBody>
            </p:sp>
          </mc:Choice>
          <mc:Fallback xmlns="">
            <p:sp>
              <p:nvSpPr>
                <p:cNvPr id="6" name="CasellaDiTesto 5">
                  <a:extLst>
                    <a:ext uri="{FF2B5EF4-FFF2-40B4-BE49-F238E27FC236}">
                      <a16:creationId xmlns:a16="http://schemas.microsoft.com/office/drawing/2014/main" id="{F6E3C55D-B39D-9052-D4FB-353AF844C7EE}"/>
                    </a:ext>
                  </a:extLst>
                </p:cNvPr>
                <p:cNvSpPr txBox="1">
                  <a:spLocks noRot="1" noChangeAspect="1" noMove="1" noResize="1" noEditPoints="1" noAdjustHandles="1" noChangeArrowheads="1" noChangeShapeType="1" noTextEdit="1"/>
                </p:cNvSpPr>
                <p:nvPr/>
              </p:nvSpPr>
              <p:spPr>
                <a:xfrm>
                  <a:off x="9195851" y="5815116"/>
                  <a:ext cx="2569107" cy="400110"/>
                </a:xfrm>
                <a:prstGeom prst="rect">
                  <a:avLst/>
                </a:prstGeom>
                <a:blipFill>
                  <a:blip r:embed="rId4"/>
                  <a:stretch>
                    <a:fillRect t="-7692" b="-29231"/>
                  </a:stretch>
                </a:blipFill>
              </p:spPr>
              <p:txBody>
                <a:bodyPr/>
                <a:lstStyle/>
                <a:p>
                  <a:r>
                    <a:rPr lang="it-IT">
                      <a:noFill/>
                    </a:rPr>
                    <a:t> </a:t>
                  </a:r>
                </a:p>
              </p:txBody>
            </p:sp>
          </mc:Fallback>
        </mc:AlternateContent>
      </p:grpSp>
      <p:sp>
        <p:nvSpPr>
          <p:cNvPr id="7" name="Rettangolo 24">
            <a:extLst>
              <a:ext uri="{FF2B5EF4-FFF2-40B4-BE49-F238E27FC236}">
                <a16:creationId xmlns:a16="http://schemas.microsoft.com/office/drawing/2014/main" id="{70E156B8-493C-CEC5-AF76-F408A5D2297E}"/>
              </a:ext>
            </a:extLst>
          </p:cNvPr>
          <p:cNvSpPr/>
          <p:nvPr/>
        </p:nvSpPr>
        <p:spPr>
          <a:xfrm>
            <a:off x="0" y="732192"/>
            <a:ext cx="2305430" cy="1692771"/>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600" dirty="0">
                <a:ln w="11430"/>
                <a:solidFill>
                  <a:schemeClr val="bg1"/>
                </a:soli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The main candidates: </a:t>
            </a:r>
            <a:r>
              <a:rPr lang="en-US" sz="2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Supernova Remnants</a:t>
            </a:r>
          </a:p>
        </p:txBody>
      </p:sp>
      <p:sp>
        <p:nvSpPr>
          <p:cNvPr id="8" name="TextBox 8">
            <a:extLst>
              <a:ext uri="{FF2B5EF4-FFF2-40B4-BE49-F238E27FC236}">
                <a16:creationId xmlns:a16="http://schemas.microsoft.com/office/drawing/2014/main" id="{D7318B75-2D95-1C46-6319-307C6B590091}"/>
              </a:ext>
            </a:extLst>
          </p:cNvPr>
          <p:cNvSpPr txBox="1"/>
          <p:nvPr/>
        </p:nvSpPr>
        <p:spPr>
          <a:xfrm>
            <a:off x="102600" y="3374253"/>
            <a:ext cx="2446936" cy="830997"/>
          </a:xfrm>
          <a:prstGeom prst="rect">
            <a:avLst/>
          </a:prstGeom>
          <a:noFill/>
          <a:ln w="25400">
            <a:solidFill>
              <a:srgbClr val="FFFF00"/>
            </a:solidFill>
          </a:ln>
        </p:spPr>
        <p:txBody>
          <a:bodyPr wrap="square" rtlCol="0">
            <a:spAutoFit/>
          </a:bodyPr>
          <a:lstStyle/>
          <a:p>
            <a:pPr algn="ctr"/>
            <a:r>
              <a:rPr lang="en-US" sz="2400" dirty="0">
                <a:solidFill>
                  <a:schemeClr val="bg1"/>
                </a:solidFill>
                <a:latin typeface="Segoe Print" panose="02000600000000000000" pitchFamily="2" charset="0"/>
                <a:cs typeface="Arial" panose="020B0604020202020204" pitchFamily="34" charset="0"/>
              </a:rPr>
              <a:t>Low-Energies</a:t>
            </a:r>
          </a:p>
          <a:p>
            <a:pPr algn="ctr"/>
            <a:r>
              <a:rPr lang="en-US" sz="2400" dirty="0">
                <a:solidFill>
                  <a:schemeClr val="bg1"/>
                </a:solidFill>
                <a:latin typeface="Segoe Print" panose="02000600000000000000" pitchFamily="2" charset="0"/>
                <a:cs typeface="Arial" panose="020B0604020202020204" pitchFamily="34" charset="0"/>
              </a:rPr>
              <a:t>(from space)</a:t>
            </a:r>
          </a:p>
        </p:txBody>
      </p:sp>
      <p:sp>
        <p:nvSpPr>
          <p:cNvPr id="9" name="TextBox 9">
            <a:extLst>
              <a:ext uri="{FF2B5EF4-FFF2-40B4-BE49-F238E27FC236}">
                <a16:creationId xmlns:a16="http://schemas.microsoft.com/office/drawing/2014/main" id="{6225E45C-9634-DDED-C779-FE30F557EB1C}"/>
              </a:ext>
            </a:extLst>
          </p:cNvPr>
          <p:cNvSpPr txBox="1"/>
          <p:nvPr/>
        </p:nvSpPr>
        <p:spPr>
          <a:xfrm>
            <a:off x="2414439" y="3415680"/>
            <a:ext cx="3490743" cy="830997"/>
          </a:xfrm>
          <a:prstGeom prst="rect">
            <a:avLst/>
          </a:prstGeom>
          <a:noFill/>
        </p:spPr>
        <p:txBody>
          <a:bodyPr wrap="square" rtlCol="0">
            <a:spAutoFit/>
          </a:bodyPr>
          <a:lstStyle/>
          <a:p>
            <a:pPr marL="285750" indent="-285750" algn="ctr">
              <a:defRPr/>
            </a:pPr>
            <a:r>
              <a:rPr lang="en-US" sz="1600" dirty="0">
                <a:solidFill>
                  <a:srgbClr val="FFFF00"/>
                </a:solidFill>
                <a:latin typeface="Segoe Print" panose="02000600000000000000" pitchFamily="2" charset="0"/>
                <a:cs typeface="Arial" panose="020B0604020202020204" pitchFamily="34" charset="0"/>
                <a:sym typeface="Wingdings" panose="05000000000000000000" pitchFamily="2" charset="2"/>
              </a:rPr>
              <a:t>Pion bump </a:t>
            </a:r>
            <a:r>
              <a:rPr lang="en-US" sz="1600" dirty="0">
                <a:solidFill>
                  <a:schemeClr val="bg1"/>
                </a:solidFill>
                <a:latin typeface="Segoe Print" panose="02000600000000000000" pitchFamily="2" charset="0"/>
                <a:cs typeface="Arial" panose="020B0604020202020204" pitchFamily="34" charset="0"/>
                <a:sym typeface="Wingdings" panose="05000000000000000000" pitchFamily="2" charset="2"/>
              </a:rPr>
              <a:t>detection: distinction leptonic/hadronic only at E&lt;200 MeV </a:t>
            </a:r>
            <a:r>
              <a:rPr lang="en-US" sz="1600" u="sng" dirty="0">
                <a:solidFill>
                  <a:schemeClr val="bg1"/>
                </a:solidFill>
                <a:latin typeface="Segoe Print" panose="02000600000000000000" pitchFamily="2" charset="0"/>
                <a:cs typeface="Arial" panose="020B0604020202020204" pitchFamily="34" charset="0"/>
                <a:sym typeface="Wingdings" panose="05000000000000000000" pitchFamily="2" charset="2"/>
              </a:rPr>
              <a:t>  </a:t>
            </a:r>
            <a:endParaRPr lang="en-US" sz="1600" u="sng" dirty="0">
              <a:solidFill>
                <a:schemeClr val="bg1"/>
              </a:solidFill>
              <a:latin typeface="Segoe Print" panose="02000600000000000000" pitchFamily="2" charset="0"/>
              <a:cs typeface="Arial" panose="020B0604020202020204" pitchFamily="34" charset="0"/>
              <a:sym typeface="Wingdings"/>
            </a:endParaRPr>
          </a:p>
        </p:txBody>
      </p:sp>
      <p:sp>
        <p:nvSpPr>
          <p:cNvPr id="26" name="TextBox 12">
            <a:extLst>
              <a:ext uri="{FF2B5EF4-FFF2-40B4-BE49-F238E27FC236}">
                <a16:creationId xmlns:a16="http://schemas.microsoft.com/office/drawing/2014/main" id="{9D1A57B3-D5D0-1E81-B90A-AEC676B768A4}"/>
              </a:ext>
            </a:extLst>
          </p:cNvPr>
          <p:cNvSpPr txBox="1"/>
          <p:nvPr/>
        </p:nvSpPr>
        <p:spPr>
          <a:xfrm>
            <a:off x="9665004" y="3379549"/>
            <a:ext cx="2446936" cy="830997"/>
          </a:xfrm>
          <a:prstGeom prst="rect">
            <a:avLst/>
          </a:prstGeom>
          <a:noFill/>
          <a:ln w="25400">
            <a:solidFill>
              <a:srgbClr val="FFFF00"/>
            </a:solidFill>
          </a:ln>
        </p:spPr>
        <p:txBody>
          <a:bodyPr wrap="square" rtlCol="0">
            <a:spAutoFit/>
          </a:bodyPr>
          <a:lstStyle/>
          <a:p>
            <a:pPr algn="ctr"/>
            <a:r>
              <a:rPr lang="en-US" sz="2400" dirty="0">
                <a:solidFill>
                  <a:schemeClr val="bg1"/>
                </a:solidFill>
                <a:latin typeface="Segoe Print" panose="02000600000000000000" pitchFamily="2" charset="0"/>
                <a:cs typeface="Arial" panose="020B0604020202020204" pitchFamily="34" charset="0"/>
              </a:rPr>
              <a:t>High-Energies</a:t>
            </a:r>
          </a:p>
          <a:p>
            <a:pPr algn="ctr"/>
            <a:r>
              <a:rPr lang="en-US" sz="2400" dirty="0">
                <a:solidFill>
                  <a:schemeClr val="bg1"/>
                </a:solidFill>
                <a:latin typeface="Segoe Print" panose="02000600000000000000" pitchFamily="2" charset="0"/>
                <a:cs typeface="Arial" panose="020B0604020202020204" pitchFamily="34" charset="0"/>
              </a:rPr>
              <a:t>(from Earth)</a:t>
            </a:r>
          </a:p>
        </p:txBody>
      </p:sp>
      <p:sp>
        <p:nvSpPr>
          <p:cNvPr id="27" name="TextBox 13">
            <a:extLst>
              <a:ext uri="{FF2B5EF4-FFF2-40B4-BE49-F238E27FC236}">
                <a16:creationId xmlns:a16="http://schemas.microsoft.com/office/drawing/2014/main" id="{B35A48BE-08A8-C2C3-D6F5-A5E3202B5479}"/>
              </a:ext>
            </a:extLst>
          </p:cNvPr>
          <p:cNvSpPr txBox="1"/>
          <p:nvPr/>
        </p:nvSpPr>
        <p:spPr>
          <a:xfrm>
            <a:off x="6094687" y="3385887"/>
            <a:ext cx="3258641" cy="830997"/>
          </a:xfrm>
          <a:prstGeom prst="rect">
            <a:avLst/>
          </a:prstGeom>
          <a:noFill/>
        </p:spPr>
        <p:txBody>
          <a:bodyPr wrap="square" rtlCol="0">
            <a:spAutoFit/>
          </a:bodyPr>
          <a:lstStyle/>
          <a:p>
            <a:pPr marL="285750" indent="-285750" algn="ctr">
              <a:defRPr/>
            </a:pPr>
            <a:r>
              <a:rPr lang="en-US" sz="1600" dirty="0" err="1">
                <a:solidFill>
                  <a:srgbClr val="FFFF00"/>
                </a:solidFill>
                <a:latin typeface="Segoe Print" panose="02000600000000000000" pitchFamily="2" charset="0"/>
                <a:cs typeface="Arial" panose="020B0604020202020204" pitchFamily="34" charset="0"/>
                <a:sym typeface="Wingdings"/>
              </a:rPr>
              <a:t>Pevatrons</a:t>
            </a:r>
            <a:r>
              <a:rPr lang="en-US" sz="1600" dirty="0">
                <a:solidFill>
                  <a:srgbClr val="FFFF00"/>
                </a:solidFill>
                <a:latin typeface="Segoe Print" panose="02000600000000000000" pitchFamily="2" charset="0"/>
                <a:cs typeface="Arial" panose="020B0604020202020204" pitchFamily="34" charset="0"/>
                <a:sym typeface="Wingdings"/>
              </a:rPr>
              <a:t> </a:t>
            </a:r>
            <a:r>
              <a:rPr lang="en-US" sz="1600" dirty="0">
                <a:solidFill>
                  <a:schemeClr val="bg1"/>
                </a:solidFill>
                <a:latin typeface="Segoe Print" panose="02000600000000000000" pitchFamily="2" charset="0"/>
                <a:cs typeface="Arial" panose="020B0604020202020204" pitchFamily="34" charset="0"/>
                <a:sym typeface="Wingdings" panose="05000000000000000000" pitchFamily="2" charset="2"/>
              </a:rPr>
              <a:t> g-ray at E&gt;100 </a:t>
            </a:r>
            <a:r>
              <a:rPr lang="en-US" sz="1600" dirty="0" err="1">
                <a:solidFill>
                  <a:schemeClr val="bg1"/>
                </a:solidFill>
                <a:latin typeface="Segoe Print" panose="02000600000000000000" pitchFamily="2" charset="0"/>
                <a:cs typeface="Arial" panose="020B0604020202020204" pitchFamily="34" charset="0"/>
                <a:sym typeface="Wingdings" panose="05000000000000000000" pitchFamily="2" charset="2"/>
              </a:rPr>
              <a:t>TeV</a:t>
            </a:r>
            <a:r>
              <a:rPr lang="en-US" sz="1600" dirty="0">
                <a:solidFill>
                  <a:schemeClr val="bg1"/>
                </a:solidFill>
                <a:latin typeface="Segoe Print" panose="02000600000000000000" pitchFamily="2" charset="0"/>
                <a:cs typeface="Arial" panose="020B0604020202020204" pitchFamily="34" charset="0"/>
                <a:sym typeface="Wingdings" panose="05000000000000000000" pitchFamily="2" charset="2"/>
              </a:rPr>
              <a:t> only of hadronic origin (</a:t>
            </a:r>
            <a:r>
              <a:rPr lang="en-US" sz="1600" u="sng" dirty="0">
                <a:solidFill>
                  <a:srgbClr val="FFFF00"/>
                </a:solidFill>
                <a:latin typeface="Segoe Print" panose="02000600000000000000" pitchFamily="2" charset="0"/>
                <a:cs typeface="Arial" panose="020B0604020202020204" pitchFamily="34" charset="0"/>
                <a:sym typeface="Wingdings" panose="05000000000000000000" pitchFamily="2" charset="2"/>
              </a:rPr>
              <a:t>maybe…)</a:t>
            </a:r>
            <a:endParaRPr lang="en-US" sz="1600" dirty="0">
              <a:solidFill>
                <a:srgbClr val="FFFF00"/>
              </a:solidFill>
              <a:latin typeface="Segoe Print" panose="02000600000000000000" pitchFamily="2" charset="0"/>
              <a:cs typeface="Arial" panose="020B0604020202020204" pitchFamily="34" charset="0"/>
              <a:sym typeface="Wingdings"/>
            </a:endParaRPr>
          </a:p>
        </p:txBody>
      </p:sp>
      <p:sp>
        <p:nvSpPr>
          <p:cNvPr id="28" name="Rettangolo 24">
            <a:extLst>
              <a:ext uri="{FF2B5EF4-FFF2-40B4-BE49-F238E27FC236}">
                <a16:creationId xmlns:a16="http://schemas.microsoft.com/office/drawing/2014/main" id="{5369C8C6-644B-A7DE-6F44-09B75A7780AF}"/>
              </a:ext>
            </a:extLst>
          </p:cNvPr>
          <p:cNvSpPr/>
          <p:nvPr/>
        </p:nvSpPr>
        <p:spPr>
          <a:xfrm>
            <a:off x="4344100" y="2562118"/>
            <a:ext cx="3106941"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2800" u="sng"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Direct </a:t>
            </a:r>
            <a:r>
              <a:rPr lang="en-US" sz="2800" u="sng"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evidences</a:t>
            </a:r>
          </a:p>
        </p:txBody>
      </p:sp>
      <p:grpSp>
        <p:nvGrpSpPr>
          <p:cNvPr id="40" name="Gruppo 39">
            <a:extLst>
              <a:ext uri="{FF2B5EF4-FFF2-40B4-BE49-F238E27FC236}">
                <a16:creationId xmlns:a16="http://schemas.microsoft.com/office/drawing/2014/main" id="{1D97BDE9-2844-972E-7FF9-CACAF0521DB6}"/>
              </a:ext>
            </a:extLst>
          </p:cNvPr>
          <p:cNvGrpSpPr/>
          <p:nvPr/>
        </p:nvGrpSpPr>
        <p:grpSpPr>
          <a:xfrm>
            <a:off x="102600" y="4325567"/>
            <a:ext cx="3221246" cy="2435830"/>
            <a:chOff x="102600" y="4325567"/>
            <a:chExt cx="3221246" cy="2435830"/>
          </a:xfrm>
        </p:grpSpPr>
        <p:pic>
          <p:nvPicPr>
            <p:cNvPr id="29" name="Immagine 28">
              <a:extLst>
                <a:ext uri="{FF2B5EF4-FFF2-40B4-BE49-F238E27FC236}">
                  <a16:creationId xmlns:a16="http://schemas.microsoft.com/office/drawing/2014/main" id="{B4091018-9AF4-FDEB-10CB-1A82C5DB28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600" y="4325567"/>
              <a:ext cx="3221246" cy="2408501"/>
            </a:xfrm>
            <a:prstGeom prst="rect">
              <a:avLst/>
            </a:prstGeom>
          </p:spPr>
        </p:pic>
        <p:sp>
          <p:nvSpPr>
            <p:cNvPr id="30" name="CasellaDiTesto 14">
              <a:extLst>
                <a:ext uri="{FF2B5EF4-FFF2-40B4-BE49-F238E27FC236}">
                  <a16:creationId xmlns:a16="http://schemas.microsoft.com/office/drawing/2014/main" id="{1E611873-9948-2EB4-0994-BBC500308D6E}"/>
                </a:ext>
              </a:extLst>
            </p:cNvPr>
            <p:cNvSpPr txBox="1">
              <a:spLocks noChangeArrowheads="1"/>
            </p:cNvSpPr>
            <p:nvPr/>
          </p:nvSpPr>
          <p:spPr bwMode="auto">
            <a:xfrm>
              <a:off x="134525" y="6238177"/>
              <a:ext cx="241214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400" b="1" dirty="0">
                  <a:solidFill>
                    <a:srgbClr val="FF0000"/>
                  </a:solidFill>
                  <a:latin typeface="Segoe Print" panose="02000600000000000000" pitchFamily="2" charset="0"/>
                  <a:cs typeface="Arial" charset="0"/>
                </a:rPr>
                <a:t>Lemoine-</a:t>
              </a:r>
              <a:r>
                <a:rPr lang="en-US" sz="1400" b="1" dirty="0" err="1">
                  <a:solidFill>
                    <a:srgbClr val="FF0000"/>
                  </a:solidFill>
                  <a:latin typeface="Segoe Print" panose="02000600000000000000" pitchFamily="2" charset="0"/>
                  <a:cs typeface="Arial" charset="0"/>
                </a:rPr>
                <a:t>Goumard</a:t>
              </a:r>
              <a:r>
                <a:rPr lang="en-US" sz="1400" b="1" dirty="0">
                  <a:solidFill>
                    <a:srgbClr val="FF0000"/>
                  </a:solidFill>
                  <a:latin typeface="Segoe Print" panose="02000600000000000000" pitchFamily="2" charset="0"/>
                  <a:cs typeface="Arial" charset="0"/>
                </a:rPr>
                <a:t> talk Gamma2022</a:t>
              </a:r>
            </a:p>
          </p:txBody>
        </p:sp>
      </p:grpSp>
      <p:sp>
        <p:nvSpPr>
          <p:cNvPr id="31" name="TextBox 18">
            <a:extLst>
              <a:ext uri="{FF2B5EF4-FFF2-40B4-BE49-F238E27FC236}">
                <a16:creationId xmlns:a16="http://schemas.microsoft.com/office/drawing/2014/main" id="{86F4BCC3-1EAD-9D0F-FF65-E2B18D0699A8}"/>
              </a:ext>
            </a:extLst>
          </p:cNvPr>
          <p:cNvSpPr txBox="1"/>
          <p:nvPr/>
        </p:nvSpPr>
        <p:spPr>
          <a:xfrm>
            <a:off x="3354925" y="4309289"/>
            <a:ext cx="2424319" cy="2492990"/>
          </a:xfrm>
          <a:prstGeom prst="rect">
            <a:avLst/>
          </a:prstGeom>
          <a:noFill/>
          <a:ln>
            <a:solidFill>
              <a:srgbClr val="FFDB00"/>
            </a:solidFill>
          </a:ln>
        </p:spPr>
        <p:txBody>
          <a:bodyPr wrap="square" rtlCol="0">
            <a:spAutoFit/>
          </a:bodyPr>
          <a:lstStyle/>
          <a:p>
            <a:pPr algn="ctr"/>
            <a:r>
              <a:rPr lang="en-US" dirty="0">
                <a:solidFill>
                  <a:schemeClr val="bg1"/>
                </a:solidFill>
                <a:latin typeface="Segoe Print" panose="02000600000000000000" pitchFamily="2" charset="0"/>
                <a:cs typeface="Lucida Sans"/>
              </a:rPr>
              <a:t>Confirmation of the presence of CRs but not of fresh acceleration (likely RE-accelerated or D suppression)</a:t>
            </a:r>
          </a:p>
          <a:p>
            <a:pPr algn="ctr"/>
            <a:r>
              <a:rPr lang="en-US" sz="1600" dirty="0">
                <a:solidFill>
                  <a:schemeClr val="bg1"/>
                </a:solidFill>
                <a:latin typeface="Segoe Print" panose="02000600000000000000" pitchFamily="2" charset="0"/>
                <a:cs typeface="Lucida Sans"/>
              </a:rPr>
              <a:t> </a:t>
            </a:r>
            <a:r>
              <a:rPr lang="en-US" sz="1400" dirty="0">
                <a:solidFill>
                  <a:srgbClr val="FFFF00"/>
                </a:solidFill>
                <a:latin typeface="Segoe Print" panose="02000600000000000000" pitchFamily="2" charset="0"/>
                <a:cs typeface="Lucida Sans"/>
              </a:rPr>
              <a:t>[MC+ 2016, Celli+ 2019]</a:t>
            </a:r>
            <a:endParaRPr lang="en-US" sz="1600" dirty="0">
              <a:solidFill>
                <a:srgbClr val="FFFF00"/>
              </a:solidFill>
              <a:latin typeface="Segoe Print" panose="02000600000000000000" pitchFamily="2" charset="0"/>
              <a:cs typeface="Lucida Sans"/>
            </a:endParaRPr>
          </a:p>
        </p:txBody>
      </p:sp>
      <p:grpSp>
        <p:nvGrpSpPr>
          <p:cNvPr id="32" name="Gruppo 31">
            <a:extLst>
              <a:ext uri="{FF2B5EF4-FFF2-40B4-BE49-F238E27FC236}">
                <a16:creationId xmlns:a16="http://schemas.microsoft.com/office/drawing/2014/main" id="{426432B0-755F-DEFE-8BA0-89450BAD77BE}"/>
              </a:ext>
            </a:extLst>
          </p:cNvPr>
          <p:cNvGrpSpPr/>
          <p:nvPr/>
        </p:nvGrpSpPr>
        <p:grpSpPr>
          <a:xfrm>
            <a:off x="8759868" y="4325567"/>
            <a:ext cx="3334918" cy="2487464"/>
            <a:chOff x="6105626" y="901521"/>
            <a:chExt cx="4562374" cy="3238438"/>
          </a:xfrm>
        </p:grpSpPr>
        <p:pic>
          <p:nvPicPr>
            <p:cNvPr id="33" name="Picture 3">
              <a:extLst>
                <a:ext uri="{FF2B5EF4-FFF2-40B4-BE49-F238E27FC236}">
                  <a16:creationId xmlns:a16="http://schemas.microsoft.com/office/drawing/2014/main" id="{E5E67E46-792B-D2CC-69AF-6F4597DB4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37434" y="901521"/>
              <a:ext cx="4530566" cy="3200400"/>
            </a:xfrm>
            <a:prstGeom prst="rect">
              <a:avLst/>
            </a:prstGeom>
          </p:spPr>
        </p:pic>
        <p:sp>
          <p:nvSpPr>
            <p:cNvPr id="34" name="Connettore 1 10">
              <a:extLst>
                <a:ext uri="{FF2B5EF4-FFF2-40B4-BE49-F238E27FC236}">
                  <a16:creationId xmlns:a16="http://schemas.microsoft.com/office/drawing/2014/main" id="{BD9BB9E8-52D7-AFAA-BE0A-E86F12AC4C6F}"/>
                </a:ext>
              </a:extLst>
            </p:cNvPr>
            <p:cNvSpPr/>
            <p:nvPr/>
          </p:nvSpPr>
          <p:spPr>
            <a:xfrm>
              <a:off x="9740720" y="1687134"/>
              <a:ext cx="13577" cy="2143223"/>
            </a:xfrm>
            <a:prstGeom prst="line">
              <a:avLst/>
            </a:prstGeom>
            <a:noFill/>
            <a:ln w="22225">
              <a:solidFill>
                <a:srgbClr val="FF0000"/>
              </a:solidFill>
              <a:prstDash val="solid"/>
            </a:ln>
          </p:spPr>
          <p:txBody>
            <a:bodyPr lIns="81639" tIns="40820" rIns="81639" bIns="40820" anchor="ctr" anchorCtr="1" compatLnSpc="0"/>
            <a:lstStyle/>
            <a:p>
              <a:pPr hangingPunct="0">
                <a:defRPr/>
              </a:pPr>
              <a:endParaRPr lang="it-IT" sz="1600">
                <a:latin typeface="Segoe Print" panose="02000600000000000000" pitchFamily="2" charset="0"/>
                <a:ea typeface="Droid Sans Fallback" pitchFamily="2"/>
                <a:cs typeface="Lohit Hindi" pitchFamily="2"/>
              </a:endParaRPr>
            </a:p>
          </p:txBody>
        </p:sp>
        <p:sp>
          <p:nvSpPr>
            <p:cNvPr id="35" name="TextBox 7">
              <a:extLst>
                <a:ext uri="{FF2B5EF4-FFF2-40B4-BE49-F238E27FC236}">
                  <a16:creationId xmlns:a16="http://schemas.microsoft.com/office/drawing/2014/main" id="{4C8B4C9C-3943-2E02-2EF6-BCED79058705}"/>
                </a:ext>
              </a:extLst>
            </p:cNvPr>
            <p:cNvSpPr txBox="1"/>
            <p:nvPr/>
          </p:nvSpPr>
          <p:spPr>
            <a:xfrm>
              <a:off x="9220259" y="3391554"/>
              <a:ext cx="1396697" cy="408025"/>
            </a:xfrm>
            <a:prstGeom prst="rect">
              <a:avLst/>
            </a:prstGeom>
            <a:noFill/>
          </p:spPr>
          <p:txBody>
            <a:bodyPr wrap="square" rtlCol="0">
              <a:spAutoFit/>
            </a:bodyPr>
            <a:lstStyle/>
            <a:p>
              <a:r>
                <a:rPr lang="en-US" sz="1600" dirty="0">
                  <a:solidFill>
                    <a:srgbClr val="FF0000"/>
                  </a:solidFill>
                  <a:latin typeface="Segoe Print" panose="02000600000000000000" pitchFamily="2" charset="0"/>
                </a:rPr>
                <a:t>10 </a:t>
              </a:r>
              <a:r>
                <a:rPr lang="en-US" sz="1600" dirty="0" err="1">
                  <a:solidFill>
                    <a:srgbClr val="FF0000"/>
                  </a:solidFill>
                  <a:latin typeface="Segoe Print" panose="02000600000000000000" pitchFamily="2" charset="0"/>
                </a:rPr>
                <a:t>TeV</a:t>
              </a:r>
              <a:endParaRPr lang="en-US" sz="1600" dirty="0">
                <a:solidFill>
                  <a:srgbClr val="FF0000"/>
                </a:solidFill>
                <a:latin typeface="Segoe Print" panose="02000600000000000000" pitchFamily="2" charset="0"/>
              </a:endParaRPr>
            </a:p>
          </p:txBody>
        </p:sp>
        <p:sp>
          <p:nvSpPr>
            <p:cNvPr id="36" name="TextBox 3">
              <a:extLst>
                <a:ext uri="{FF2B5EF4-FFF2-40B4-BE49-F238E27FC236}">
                  <a16:creationId xmlns:a16="http://schemas.microsoft.com/office/drawing/2014/main" id="{711A732D-CB9F-72AD-2D8A-0B95ECC7866D}"/>
                </a:ext>
              </a:extLst>
            </p:cNvPr>
            <p:cNvSpPr txBox="1">
              <a:spLocks noChangeArrowheads="1"/>
            </p:cNvSpPr>
            <p:nvPr/>
          </p:nvSpPr>
          <p:spPr bwMode="auto">
            <a:xfrm>
              <a:off x="6105626" y="3832182"/>
              <a:ext cx="202586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b="1" dirty="0" err="1">
                  <a:solidFill>
                    <a:srgbClr val="FF0000"/>
                  </a:solidFill>
                  <a:latin typeface="Segoe Print" panose="02000600000000000000" pitchFamily="2" charset="0"/>
                  <a:cs typeface="MV Boli" charset="0"/>
                </a:rPr>
                <a:t>Nahee</a:t>
              </a:r>
              <a:r>
                <a:rPr lang="it-IT" sz="1400" b="1" dirty="0">
                  <a:solidFill>
                    <a:srgbClr val="FF0000"/>
                  </a:solidFill>
                  <a:latin typeface="Segoe Print" panose="02000600000000000000" pitchFamily="2" charset="0"/>
                  <a:cs typeface="MV Boli" charset="0"/>
                </a:rPr>
                <a:t> 2015</a:t>
              </a:r>
            </a:p>
          </p:txBody>
        </p:sp>
      </p:grpSp>
      <p:sp>
        <p:nvSpPr>
          <p:cNvPr id="38" name="TextBox 18">
            <a:extLst>
              <a:ext uri="{FF2B5EF4-FFF2-40B4-BE49-F238E27FC236}">
                <a16:creationId xmlns:a16="http://schemas.microsoft.com/office/drawing/2014/main" id="{52650CEB-B447-5FC6-3C75-AF28E64D0111}"/>
              </a:ext>
            </a:extLst>
          </p:cNvPr>
          <p:cNvSpPr txBox="1"/>
          <p:nvPr/>
        </p:nvSpPr>
        <p:spPr>
          <a:xfrm>
            <a:off x="6254395" y="4307520"/>
            <a:ext cx="2424319" cy="1415772"/>
          </a:xfrm>
          <a:prstGeom prst="rect">
            <a:avLst/>
          </a:prstGeom>
          <a:noFill/>
          <a:ln>
            <a:solidFill>
              <a:srgbClr val="FFDB00"/>
            </a:solidFill>
          </a:ln>
        </p:spPr>
        <p:txBody>
          <a:bodyPr wrap="square" rtlCol="0">
            <a:spAutoFit/>
          </a:bodyPr>
          <a:lstStyle/>
          <a:p>
            <a:pPr algn="ctr"/>
            <a:r>
              <a:rPr lang="en-US" dirty="0">
                <a:solidFill>
                  <a:srgbClr val="FFFF00"/>
                </a:solidFill>
                <a:latin typeface="Segoe Print" panose="02000600000000000000" pitchFamily="2" charset="0"/>
                <a:cs typeface="Lucida Sans"/>
              </a:rPr>
              <a:t>Possible Detection problem </a:t>
            </a:r>
            <a:r>
              <a:rPr lang="en-US" dirty="0">
                <a:solidFill>
                  <a:schemeClr val="bg1"/>
                </a:solidFill>
                <a:latin typeface="Segoe Print" panose="02000600000000000000" pitchFamily="2" charset="0"/>
                <a:cs typeface="Lucida Sans"/>
                <a:sym typeface="Wingdings" panose="05000000000000000000" pitchFamily="2" charset="2"/>
              </a:rPr>
              <a:t> </a:t>
            </a:r>
            <a:r>
              <a:rPr lang="en-US" dirty="0" err="1">
                <a:solidFill>
                  <a:schemeClr val="bg1"/>
                </a:solidFill>
                <a:latin typeface="Segoe Print" panose="02000600000000000000" pitchFamily="2" charset="0"/>
                <a:cs typeface="Lucida Sans"/>
                <a:sym typeface="Wingdings" panose="05000000000000000000" pitchFamily="2" charset="2"/>
              </a:rPr>
              <a:t>PeVatrons</a:t>
            </a:r>
            <a:r>
              <a:rPr lang="en-US" dirty="0">
                <a:solidFill>
                  <a:schemeClr val="bg1"/>
                </a:solidFill>
                <a:latin typeface="Segoe Print" panose="02000600000000000000" pitchFamily="2" charset="0"/>
                <a:cs typeface="Lucida Sans"/>
                <a:sym typeface="Wingdings" panose="05000000000000000000" pitchFamily="2" charset="2"/>
              </a:rPr>
              <a:t> only in the first 100 years</a:t>
            </a:r>
          </a:p>
          <a:p>
            <a:pPr algn="ctr"/>
            <a:r>
              <a:rPr lang="en-US" sz="1400" dirty="0">
                <a:solidFill>
                  <a:srgbClr val="FFFF00"/>
                </a:solidFill>
                <a:latin typeface="Segoe Print" panose="02000600000000000000" pitchFamily="2" charset="0"/>
                <a:cs typeface="Lucida Sans"/>
                <a:sym typeface="Wingdings" panose="05000000000000000000" pitchFamily="2" charset="2"/>
              </a:rPr>
              <a:t>[MC+2015]</a:t>
            </a:r>
            <a:endParaRPr lang="en-US" sz="1400" dirty="0">
              <a:solidFill>
                <a:srgbClr val="FFFF00"/>
              </a:solidFill>
              <a:latin typeface="Segoe Print" panose="02000600000000000000" pitchFamily="2" charset="0"/>
              <a:cs typeface="Lucida Sans"/>
            </a:endParaRPr>
          </a:p>
        </p:txBody>
      </p:sp>
      <p:pic>
        <p:nvPicPr>
          <p:cNvPr id="10" name="Immagine 9">
            <a:extLst>
              <a:ext uri="{FF2B5EF4-FFF2-40B4-BE49-F238E27FC236}">
                <a16:creationId xmlns:a16="http://schemas.microsoft.com/office/drawing/2014/main" id="{C7760529-483B-DE3B-B649-BF1F3C5276DB}"/>
              </a:ext>
            </a:extLst>
          </p:cNvPr>
          <p:cNvPicPr>
            <a:picLocks noChangeAspect="1"/>
          </p:cNvPicPr>
          <p:nvPr/>
        </p:nvPicPr>
        <p:blipFill>
          <a:blip r:embed="rId7" cstate="print">
            <a:extLst>
              <a:ext uri="{28A0092B-C50C-407E-A947-70E740481C1C}">
                <a14:useLocalDpi xmlns:a14="http://schemas.microsoft.com/office/drawing/2010/main" val="0"/>
              </a:ext>
            </a:extLst>
          </a:blip>
          <a:srcRect l="31861" r="28596"/>
          <a:stretch/>
        </p:blipFill>
        <p:spPr>
          <a:xfrm>
            <a:off x="11402655" y="2448246"/>
            <a:ext cx="654820" cy="867256"/>
          </a:xfrm>
          <a:prstGeom prst="rect">
            <a:avLst/>
          </a:prstGeom>
        </p:spPr>
      </p:pic>
      <p:sp>
        <p:nvSpPr>
          <p:cNvPr id="11" name="CasellaDiTesto 10">
            <a:extLst>
              <a:ext uri="{FF2B5EF4-FFF2-40B4-BE49-F238E27FC236}">
                <a16:creationId xmlns:a16="http://schemas.microsoft.com/office/drawing/2014/main" id="{E5A692F2-35D3-75BA-A4D2-3D19BAAC123B}"/>
              </a:ext>
            </a:extLst>
          </p:cNvPr>
          <p:cNvSpPr txBox="1"/>
          <p:nvPr/>
        </p:nvSpPr>
        <p:spPr>
          <a:xfrm>
            <a:off x="6356620" y="5773831"/>
            <a:ext cx="22275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Gamma-ray from MCs illuminated by escaped CRs </a:t>
            </a:r>
            <a:r>
              <a:rPr kumimoji="0" lang="en-US" sz="12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t>
            </a:r>
            <a:r>
              <a:rPr kumimoji="0" lang="en-US" sz="12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Gabici</a:t>
            </a:r>
            <a:r>
              <a:rPr kumimoji="0" lang="en-US" sz="12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09, Mitchell 21, Celli 23)</a:t>
            </a:r>
            <a:endParaRPr kumimoji="0" lang="en-US" sz="16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12" name="CasellaDiTesto 11">
            <a:extLst>
              <a:ext uri="{FF2B5EF4-FFF2-40B4-BE49-F238E27FC236}">
                <a16:creationId xmlns:a16="http://schemas.microsoft.com/office/drawing/2014/main" id="{98703E6F-A5CD-061C-0B99-5913C2E607D7}"/>
              </a:ext>
            </a:extLst>
          </p:cNvPr>
          <p:cNvSpPr txBox="1"/>
          <p:nvPr/>
        </p:nvSpPr>
        <p:spPr>
          <a:xfrm>
            <a:off x="9886571" y="2638272"/>
            <a:ext cx="16604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"Help us Molecular Clouds: you are our only hope.”</a:t>
            </a:r>
          </a:p>
        </p:txBody>
      </p:sp>
    </p:spTree>
    <p:extLst>
      <p:ext uri="{BB962C8B-B14F-4D97-AF65-F5344CB8AC3E}">
        <p14:creationId xmlns:p14="http://schemas.microsoft.com/office/powerpoint/2010/main" val="17486261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p:cTn id="24" dur="500" fill="hold"/>
                                        <p:tgtEl>
                                          <p:spTgt spid="40"/>
                                        </p:tgtEl>
                                        <p:attrNameLst>
                                          <p:attrName>ppt_w</p:attrName>
                                        </p:attrNameLst>
                                      </p:cBhvr>
                                      <p:tavLst>
                                        <p:tav tm="0">
                                          <p:val>
                                            <p:fltVal val="0"/>
                                          </p:val>
                                        </p:tav>
                                        <p:tav tm="100000">
                                          <p:val>
                                            <p:strVal val="#ppt_w"/>
                                          </p:val>
                                        </p:tav>
                                      </p:tavLst>
                                    </p:anim>
                                    <p:anim calcmode="lin" valueType="num">
                                      <p:cBhvr>
                                        <p:cTn id="25" dur="500" fill="hold"/>
                                        <p:tgtEl>
                                          <p:spTgt spid="40"/>
                                        </p:tgtEl>
                                        <p:attrNameLst>
                                          <p:attrName>ppt_h</p:attrName>
                                        </p:attrNameLst>
                                      </p:cBhvr>
                                      <p:tavLst>
                                        <p:tav tm="0">
                                          <p:val>
                                            <p:fltVal val="0"/>
                                          </p:val>
                                        </p:tav>
                                        <p:tav tm="100000">
                                          <p:val>
                                            <p:strVal val="#ppt_h"/>
                                          </p:val>
                                        </p:tav>
                                      </p:tavLst>
                                    </p:anim>
                                    <p:animEffect transition="in" filter="fade">
                                      <p:cBhvr>
                                        <p:cTn id="26" dur="500"/>
                                        <p:tgtEl>
                                          <p:spTgt spid="40"/>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31"/>
                                        </p:tgtEl>
                                        <p:attrNameLst>
                                          <p:attrName>style.visibility</p:attrName>
                                        </p:attrNameLst>
                                      </p:cBhvr>
                                      <p:to>
                                        <p:strVal val="visible"/>
                                      </p:to>
                                    </p:set>
                                    <p:anim calcmode="lin" valueType="num">
                                      <p:cBhvr>
                                        <p:cTn id="30" dur="500" fill="hold"/>
                                        <p:tgtEl>
                                          <p:spTgt spid="31"/>
                                        </p:tgtEl>
                                        <p:attrNameLst>
                                          <p:attrName>ppt_w</p:attrName>
                                        </p:attrNameLst>
                                      </p:cBhvr>
                                      <p:tavLst>
                                        <p:tav tm="0">
                                          <p:val>
                                            <p:fltVal val="0"/>
                                          </p:val>
                                        </p:tav>
                                        <p:tav tm="100000">
                                          <p:val>
                                            <p:strVal val="#ppt_w"/>
                                          </p:val>
                                        </p:tav>
                                      </p:tavLst>
                                    </p:anim>
                                    <p:anim calcmode="lin" valueType="num">
                                      <p:cBhvr>
                                        <p:cTn id="31" dur="500" fill="hold"/>
                                        <p:tgtEl>
                                          <p:spTgt spid="31"/>
                                        </p:tgtEl>
                                        <p:attrNameLst>
                                          <p:attrName>ppt_h</p:attrName>
                                        </p:attrNameLst>
                                      </p:cBhvr>
                                      <p:tavLst>
                                        <p:tav tm="0">
                                          <p:val>
                                            <p:fltVal val="0"/>
                                          </p:val>
                                        </p:tav>
                                        <p:tav tm="100000">
                                          <p:val>
                                            <p:strVal val="#ppt_h"/>
                                          </p:val>
                                        </p:tav>
                                      </p:tavLst>
                                    </p:anim>
                                    <p:animEffect transition="in" filter="fade">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ppt_w</p:attrName>
                                        </p:attrNameLst>
                                      </p:cBhvr>
                                      <p:tavLst>
                                        <p:tav tm="0">
                                          <p:val>
                                            <p:fltVal val="0"/>
                                          </p:val>
                                        </p:tav>
                                        <p:tav tm="100000">
                                          <p:val>
                                            <p:strVal val="#ppt_w"/>
                                          </p:val>
                                        </p:tav>
                                      </p:tavLst>
                                    </p:anim>
                                    <p:anim calcmode="lin" valueType="num">
                                      <p:cBhvr>
                                        <p:cTn id="49" dur="500" fill="hold"/>
                                        <p:tgtEl>
                                          <p:spTgt spid="32"/>
                                        </p:tgtEl>
                                        <p:attrNameLst>
                                          <p:attrName>ppt_h</p:attrName>
                                        </p:attrNameLst>
                                      </p:cBhvr>
                                      <p:tavLst>
                                        <p:tav tm="0">
                                          <p:val>
                                            <p:fltVal val="0"/>
                                          </p:val>
                                        </p:tav>
                                        <p:tav tm="100000">
                                          <p:val>
                                            <p:strVal val="#ppt_h"/>
                                          </p:val>
                                        </p:tav>
                                      </p:tavLst>
                                    </p:anim>
                                    <p:animEffect transition="in" filter="fade">
                                      <p:cBhvr>
                                        <p:cTn id="50" dur="500"/>
                                        <p:tgtEl>
                                          <p:spTgt spid="32"/>
                                        </p:tgtEl>
                                      </p:cBhvr>
                                    </p:animEffect>
                                  </p:childTnLst>
                                </p:cTn>
                              </p:par>
                            </p:childTnLst>
                          </p:cTn>
                        </p:par>
                        <p:par>
                          <p:cTn id="51" fill="hold">
                            <p:stCondLst>
                              <p:cond delay="500"/>
                            </p:stCondLst>
                            <p:childTnLst>
                              <p:par>
                                <p:cTn id="52" presetID="53" presetClass="entr" presetSubtype="16" fill="hold" grpId="0" nodeType="after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p:cTn id="54" dur="500" fill="hold"/>
                                        <p:tgtEl>
                                          <p:spTgt spid="38"/>
                                        </p:tgtEl>
                                        <p:attrNameLst>
                                          <p:attrName>ppt_w</p:attrName>
                                        </p:attrNameLst>
                                      </p:cBhvr>
                                      <p:tavLst>
                                        <p:tav tm="0">
                                          <p:val>
                                            <p:fltVal val="0"/>
                                          </p:val>
                                        </p:tav>
                                        <p:tav tm="100000">
                                          <p:val>
                                            <p:strVal val="#ppt_w"/>
                                          </p:val>
                                        </p:tav>
                                      </p:tavLst>
                                    </p:anim>
                                    <p:anim calcmode="lin" valueType="num">
                                      <p:cBhvr>
                                        <p:cTn id="55" dur="500" fill="hold"/>
                                        <p:tgtEl>
                                          <p:spTgt spid="38"/>
                                        </p:tgtEl>
                                        <p:attrNameLst>
                                          <p:attrName>ppt_h</p:attrName>
                                        </p:attrNameLst>
                                      </p:cBhvr>
                                      <p:tavLst>
                                        <p:tav tm="0">
                                          <p:val>
                                            <p:fltVal val="0"/>
                                          </p:val>
                                        </p:tav>
                                        <p:tav tm="100000">
                                          <p:val>
                                            <p:strVal val="#ppt_h"/>
                                          </p:val>
                                        </p:tav>
                                      </p:tavLst>
                                    </p:anim>
                                    <p:animEffect transition="in" filter="fade">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inVertical)">
                                      <p:cBhvr>
                                        <p:cTn id="61" dur="500"/>
                                        <p:tgtEl>
                                          <p:spTgt spid="11"/>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randombar(horizontal)">
                                      <p:cBhvr>
                                        <p:cTn id="64" dur="2000"/>
                                        <p:tgtEl>
                                          <p:spTgt spid="12"/>
                                        </p:tgtEl>
                                      </p:cBhvr>
                                    </p:animEffect>
                                  </p:childTnLst>
                                </p:cTn>
                              </p:par>
                              <p:par>
                                <p:cTn id="65" presetID="14" presetClass="entr" presetSubtype="1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randombar(horizontal)">
                                      <p:cBhvr>
                                        <p:cTn id="6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6" grpId="0" animBg="1"/>
      <p:bldP spid="27" grpId="0"/>
      <p:bldP spid="28" grpId="0"/>
      <p:bldP spid="31" grpId="0" animBg="1"/>
      <p:bldP spid="38" grpId="0" animBg="1"/>
      <p:bldP spid="11"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7ADDC282-825E-C94F-A18A-6EF7ADA0F89E}"/>
              </a:ext>
            </a:extLst>
          </p:cNvPr>
          <p:cNvSpPr/>
          <p:nvPr/>
        </p:nvSpPr>
        <p:spPr>
          <a:xfrm>
            <a:off x="287236" y="20904"/>
            <a:ext cx="11711861"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Radiative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procesess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leptonic</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vs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hadronic</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problem</a:t>
            </a:r>
            <a:endPar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4" name="Immagine 3">
            <a:extLst>
              <a:ext uri="{FF2B5EF4-FFF2-40B4-BE49-F238E27FC236}">
                <a16:creationId xmlns:a16="http://schemas.microsoft.com/office/drawing/2014/main" id="{2007CD5C-7FBC-B724-808A-8BDE4FE724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32112"/>
            <a:ext cx="12192000" cy="4325888"/>
          </a:xfrm>
          <a:prstGeom prst="rect">
            <a:avLst/>
          </a:prstGeom>
        </p:spPr>
      </p:pic>
      <p:sp>
        <p:nvSpPr>
          <p:cNvPr id="7" name="TextBox 11">
            <a:extLst>
              <a:ext uri="{FF2B5EF4-FFF2-40B4-BE49-F238E27FC236}">
                <a16:creationId xmlns:a16="http://schemas.microsoft.com/office/drawing/2014/main" id="{F4C461E5-3EEF-2DA3-0DBD-92FE09CF534D}"/>
              </a:ext>
            </a:extLst>
          </p:cNvPr>
          <p:cNvSpPr txBox="1"/>
          <p:nvPr/>
        </p:nvSpPr>
        <p:spPr>
          <a:xfrm>
            <a:off x="1334277" y="1096108"/>
            <a:ext cx="9871788" cy="954107"/>
          </a:xfrm>
          <a:custGeom>
            <a:avLst/>
            <a:gdLst>
              <a:gd name="csX0" fmla="*/ 0 w 9871788"/>
              <a:gd name="csY0" fmla="*/ 0 h 954107"/>
              <a:gd name="csX1" fmla="*/ 481976 w 9871788"/>
              <a:gd name="csY1" fmla="*/ 0 h 954107"/>
              <a:gd name="csX2" fmla="*/ 1062669 w 9871788"/>
              <a:gd name="csY2" fmla="*/ 0 h 954107"/>
              <a:gd name="csX3" fmla="*/ 1742080 w 9871788"/>
              <a:gd name="csY3" fmla="*/ 0 h 954107"/>
              <a:gd name="csX4" fmla="*/ 2421492 w 9871788"/>
              <a:gd name="csY4" fmla="*/ 0 h 954107"/>
              <a:gd name="csX5" fmla="*/ 2706031 w 9871788"/>
              <a:gd name="csY5" fmla="*/ 0 h 954107"/>
              <a:gd name="csX6" fmla="*/ 3089289 w 9871788"/>
              <a:gd name="csY6" fmla="*/ 0 h 954107"/>
              <a:gd name="csX7" fmla="*/ 3571264 w 9871788"/>
              <a:gd name="csY7" fmla="*/ 0 h 954107"/>
              <a:gd name="csX8" fmla="*/ 4250676 w 9871788"/>
              <a:gd name="csY8" fmla="*/ 0 h 954107"/>
              <a:gd name="csX9" fmla="*/ 4831369 w 9871788"/>
              <a:gd name="csY9" fmla="*/ 0 h 954107"/>
              <a:gd name="csX10" fmla="*/ 5412063 w 9871788"/>
              <a:gd name="csY10" fmla="*/ 0 h 954107"/>
              <a:gd name="csX11" fmla="*/ 5894038 w 9871788"/>
              <a:gd name="csY11" fmla="*/ 0 h 954107"/>
              <a:gd name="csX12" fmla="*/ 6672167 w 9871788"/>
              <a:gd name="csY12" fmla="*/ 0 h 954107"/>
              <a:gd name="csX13" fmla="*/ 7351579 w 9871788"/>
              <a:gd name="csY13" fmla="*/ 0 h 954107"/>
              <a:gd name="csX14" fmla="*/ 7932272 w 9871788"/>
              <a:gd name="csY14" fmla="*/ 0 h 954107"/>
              <a:gd name="csX15" fmla="*/ 8512965 w 9871788"/>
              <a:gd name="csY15" fmla="*/ 0 h 954107"/>
              <a:gd name="csX16" fmla="*/ 9192377 w 9871788"/>
              <a:gd name="csY16" fmla="*/ 0 h 954107"/>
              <a:gd name="csX17" fmla="*/ 9871788 w 9871788"/>
              <a:gd name="csY17" fmla="*/ 0 h 954107"/>
              <a:gd name="csX18" fmla="*/ 9871788 w 9871788"/>
              <a:gd name="csY18" fmla="*/ 486595 h 954107"/>
              <a:gd name="csX19" fmla="*/ 9871788 w 9871788"/>
              <a:gd name="csY19" fmla="*/ 954107 h 954107"/>
              <a:gd name="csX20" fmla="*/ 9587248 w 9871788"/>
              <a:gd name="csY20" fmla="*/ 954107 h 954107"/>
              <a:gd name="csX21" fmla="*/ 8809119 w 9871788"/>
              <a:gd name="csY21" fmla="*/ 954107 h 954107"/>
              <a:gd name="csX22" fmla="*/ 8228426 w 9871788"/>
              <a:gd name="csY22" fmla="*/ 954107 h 954107"/>
              <a:gd name="csX23" fmla="*/ 7746450 w 9871788"/>
              <a:gd name="csY23" fmla="*/ 954107 h 954107"/>
              <a:gd name="csX24" fmla="*/ 6968321 w 9871788"/>
              <a:gd name="csY24" fmla="*/ 954107 h 954107"/>
              <a:gd name="csX25" fmla="*/ 6486345 w 9871788"/>
              <a:gd name="csY25" fmla="*/ 954107 h 954107"/>
              <a:gd name="csX26" fmla="*/ 6201806 w 9871788"/>
              <a:gd name="csY26" fmla="*/ 954107 h 954107"/>
              <a:gd name="csX27" fmla="*/ 5423676 w 9871788"/>
              <a:gd name="csY27" fmla="*/ 954107 h 954107"/>
              <a:gd name="csX28" fmla="*/ 5139137 w 9871788"/>
              <a:gd name="csY28" fmla="*/ 954107 h 954107"/>
              <a:gd name="csX29" fmla="*/ 4361008 w 9871788"/>
              <a:gd name="csY29" fmla="*/ 954107 h 954107"/>
              <a:gd name="csX30" fmla="*/ 3977750 w 9871788"/>
              <a:gd name="csY30" fmla="*/ 954107 h 954107"/>
              <a:gd name="csX31" fmla="*/ 3495774 w 9871788"/>
              <a:gd name="csY31" fmla="*/ 954107 h 954107"/>
              <a:gd name="csX32" fmla="*/ 2717645 w 9871788"/>
              <a:gd name="csY32" fmla="*/ 954107 h 954107"/>
              <a:gd name="csX33" fmla="*/ 2136952 w 9871788"/>
              <a:gd name="csY33" fmla="*/ 954107 h 954107"/>
              <a:gd name="csX34" fmla="*/ 1556258 w 9871788"/>
              <a:gd name="csY34" fmla="*/ 954107 h 954107"/>
              <a:gd name="csX35" fmla="*/ 1074283 w 9871788"/>
              <a:gd name="csY35" fmla="*/ 954107 h 954107"/>
              <a:gd name="csX36" fmla="*/ 592307 w 9871788"/>
              <a:gd name="csY36" fmla="*/ 954107 h 954107"/>
              <a:gd name="csX37" fmla="*/ 0 w 9871788"/>
              <a:gd name="csY37" fmla="*/ 954107 h 954107"/>
              <a:gd name="csX38" fmla="*/ 0 w 9871788"/>
              <a:gd name="csY38" fmla="*/ 457971 h 954107"/>
              <a:gd name="csX39" fmla="*/ 0 w 9871788"/>
              <a:gd name="csY39" fmla="*/ 0 h 954107"/>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 ang="0">
                <a:pos x="csX38" y="csY38"/>
              </a:cxn>
              <a:cxn ang="0">
                <a:pos x="csX39" y="csY39"/>
              </a:cxn>
            </a:cxnLst>
            <a:rect l="l" t="t" r="r" b="b"/>
            <a:pathLst>
              <a:path w="9871788" h="954107" extrusionOk="0">
                <a:moveTo>
                  <a:pt x="0" y="0"/>
                </a:moveTo>
                <a:cubicBezTo>
                  <a:pt x="151776" y="-42586"/>
                  <a:pt x="351838" y="33543"/>
                  <a:pt x="481976" y="0"/>
                </a:cubicBezTo>
                <a:cubicBezTo>
                  <a:pt x="612114" y="-33543"/>
                  <a:pt x="792784" y="67708"/>
                  <a:pt x="1062669" y="0"/>
                </a:cubicBezTo>
                <a:cubicBezTo>
                  <a:pt x="1332554" y="-67708"/>
                  <a:pt x="1474625" y="8295"/>
                  <a:pt x="1742080" y="0"/>
                </a:cubicBezTo>
                <a:cubicBezTo>
                  <a:pt x="2009535" y="-8295"/>
                  <a:pt x="2252640" y="70144"/>
                  <a:pt x="2421492" y="0"/>
                </a:cubicBezTo>
                <a:cubicBezTo>
                  <a:pt x="2590344" y="-70144"/>
                  <a:pt x="2599414" y="32342"/>
                  <a:pt x="2706031" y="0"/>
                </a:cubicBezTo>
                <a:cubicBezTo>
                  <a:pt x="2812648" y="-32342"/>
                  <a:pt x="2977997" y="44993"/>
                  <a:pt x="3089289" y="0"/>
                </a:cubicBezTo>
                <a:cubicBezTo>
                  <a:pt x="3200581" y="-44993"/>
                  <a:pt x="3472261" y="47988"/>
                  <a:pt x="3571264" y="0"/>
                </a:cubicBezTo>
                <a:cubicBezTo>
                  <a:pt x="3670268" y="-47988"/>
                  <a:pt x="4040098" y="40399"/>
                  <a:pt x="4250676" y="0"/>
                </a:cubicBezTo>
                <a:cubicBezTo>
                  <a:pt x="4461254" y="-40399"/>
                  <a:pt x="4603792" y="30378"/>
                  <a:pt x="4831369" y="0"/>
                </a:cubicBezTo>
                <a:cubicBezTo>
                  <a:pt x="5058946" y="-30378"/>
                  <a:pt x="5268479" y="39372"/>
                  <a:pt x="5412063" y="0"/>
                </a:cubicBezTo>
                <a:cubicBezTo>
                  <a:pt x="5555647" y="-39372"/>
                  <a:pt x="5653698" y="28102"/>
                  <a:pt x="5894038" y="0"/>
                </a:cubicBezTo>
                <a:cubicBezTo>
                  <a:pt x="6134378" y="-28102"/>
                  <a:pt x="6299085" y="45421"/>
                  <a:pt x="6672167" y="0"/>
                </a:cubicBezTo>
                <a:cubicBezTo>
                  <a:pt x="7045249" y="-45421"/>
                  <a:pt x="7173001" y="12339"/>
                  <a:pt x="7351579" y="0"/>
                </a:cubicBezTo>
                <a:cubicBezTo>
                  <a:pt x="7530157" y="-12339"/>
                  <a:pt x="7773811" y="1688"/>
                  <a:pt x="7932272" y="0"/>
                </a:cubicBezTo>
                <a:cubicBezTo>
                  <a:pt x="8090733" y="-1688"/>
                  <a:pt x="8362110" y="69401"/>
                  <a:pt x="8512965" y="0"/>
                </a:cubicBezTo>
                <a:cubicBezTo>
                  <a:pt x="8663820" y="-69401"/>
                  <a:pt x="8862180" y="60647"/>
                  <a:pt x="9192377" y="0"/>
                </a:cubicBezTo>
                <a:cubicBezTo>
                  <a:pt x="9522574" y="-60647"/>
                  <a:pt x="9718622" y="1154"/>
                  <a:pt x="9871788" y="0"/>
                </a:cubicBezTo>
                <a:cubicBezTo>
                  <a:pt x="9881837" y="155604"/>
                  <a:pt x="9839997" y="276737"/>
                  <a:pt x="9871788" y="486595"/>
                </a:cubicBezTo>
                <a:cubicBezTo>
                  <a:pt x="9903579" y="696454"/>
                  <a:pt x="9840866" y="824187"/>
                  <a:pt x="9871788" y="954107"/>
                </a:cubicBezTo>
                <a:cubicBezTo>
                  <a:pt x="9768504" y="978300"/>
                  <a:pt x="9649678" y="945638"/>
                  <a:pt x="9587248" y="954107"/>
                </a:cubicBezTo>
                <a:cubicBezTo>
                  <a:pt x="9524818" y="962576"/>
                  <a:pt x="9008550" y="887437"/>
                  <a:pt x="8809119" y="954107"/>
                </a:cubicBezTo>
                <a:cubicBezTo>
                  <a:pt x="8609688" y="1020777"/>
                  <a:pt x="8451437" y="925300"/>
                  <a:pt x="8228426" y="954107"/>
                </a:cubicBezTo>
                <a:cubicBezTo>
                  <a:pt x="8005415" y="982914"/>
                  <a:pt x="7972475" y="931855"/>
                  <a:pt x="7746450" y="954107"/>
                </a:cubicBezTo>
                <a:cubicBezTo>
                  <a:pt x="7520425" y="976359"/>
                  <a:pt x="7306532" y="919203"/>
                  <a:pt x="6968321" y="954107"/>
                </a:cubicBezTo>
                <a:cubicBezTo>
                  <a:pt x="6630110" y="989011"/>
                  <a:pt x="6699408" y="906191"/>
                  <a:pt x="6486345" y="954107"/>
                </a:cubicBezTo>
                <a:cubicBezTo>
                  <a:pt x="6273282" y="1002023"/>
                  <a:pt x="6293607" y="934584"/>
                  <a:pt x="6201806" y="954107"/>
                </a:cubicBezTo>
                <a:cubicBezTo>
                  <a:pt x="6110005" y="973630"/>
                  <a:pt x="5580353" y="875203"/>
                  <a:pt x="5423676" y="954107"/>
                </a:cubicBezTo>
                <a:cubicBezTo>
                  <a:pt x="5266999" y="1033011"/>
                  <a:pt x="5206416" y="940191"/>
                  <a:pt x="5139137" y="954107"/>
                </a:cubicBezTo>
                <a:cubicBezTo>
                  <a:pt x="5071858" y="968023"/>
                  <a:pt x="4584381" y="953575"/>
                  <a:pt x="4361008" y="954107"/>
                </a:cubicBezTo>
                <a:cubicBezTo>
                  <a:pt x="4137635" y="954639"/>
                  <a:pt x="4167317" y="911734"/>
                  <a:pt x="3977750" y="954107"/>
                </a:cubicBezTo>
                <a:cubicBezTo>
                  <a:pt x="3788183" y="996480"/>
                  <a:pt x="3641178" y="911721"/>
                  <a:pt x="3495774" y="954107"/>
                </a:cubicBezTo>
                <a:cubicBezTo>
                  <a:pt x="3350370" y="996493"/>
                  <a:pt x="2927036" y="908726"/>
                  <a:pt x="2717645" y="954107"/>
                </a:cubicBezTo>
                <a:cubicBezTo>
                  <a:pt x="2508254" y="999488"/>
                  <a:pt x="2348469" y="947494"/>
                  <a:pt x="2136952" y="954107"/>
                </a:cubicBezTo>
                <a:cubicBezTo>
                  <a:pt x="1925435" y="960720"/>
                  <a:pt x="1829058" y="940063"/>
                  <a:pt x="1556258" y="954107"/>
                </a:cubicBezTo>
                <a:cubicBezTo>
                  <a:pt x="1283458" y="968151"/>
                  <a:pt x="1188048" y="896429"/>
                  <a:pt x="1074283" y="954107"/>
                </a:cubicBezTo>
                <a:cubicBezTo>
                  <a:pt x="960518" y="1011785"/>
                  <a:pt x="758877" y="917332"/>
                  <a:pt x="592307" y="954107"/>
                </a:cubicBezTo>
                <a:cubicBezTo>
                  <a:pt x="425737" y="990882"/>
                  <a:pt x="281576" y="896613"/>
                  <a:pt x="0" y="954107"/>
                </a:cubicBezTo>
                <a:cubicBezTo>
                  <a:pt x="-28430" y="850663"/>
                  <a:pt x="3411" y="669330"/>
                  <a:pt x="0" y="457971"/>
                </a:cubicBezTo>
                <a:cubicBezTo>
                  <a:pt x="-3411" y="246612"/>
                  <a:pt x="19950" y="154454"/>
                  <a:pt x="0" y="0"/>
                </a:cubicBezTo>
                <a:close/>
              </a:path>
            </a:pathLst>
          </a:custGeom>
          <a:noFill/>
          <a:ln w="57150">
            <a:solidFill>
              <a:srgbClr val="FFFF00"/>
            </a:solidFill>
            <a:extLst>
              <a:ext uri="{C807C97D-BFC1-408E-A445-0C87EB9F89A2}">
                <ask:lineSketchStyleProps xmlns:ask="http://schemas.microsoft.com/office/drawing/2018/sketchyshapes" sd="891667940">
                  <a:prstGeom prst="rect">
                    <a:avLst/>
                  </a:prstGeom>
                  <ask:type>
                    <ask:lineSketchScribble/>
                  </ask:type>
                </ask:lineSketchStyleProps>
              </a:ext>
            </a:extLst>
          </a:ln>
        </p:spPr>
        <p:txBody>
          <a:bodyPr wrap="square" rtlCol="0">
            <a:spAutoFit/>
          </a:bodyPr>
          <a:lstStyle/>
          <a:p>
            <a:pPr marL="285750" indent="-285750" algn="ctr">
              <a:defRPr/>
            </a:pPr>
            <a:r>
              <a:rPr lang="en-US" sz="2800" dirty="0">
                <a:solidFill>
                  <a:schemeClr val="bg1"/>
                </a:solidFill>
                <a:latin typeface="Segoe Print" panose="02000600000000000000" pitchFamily="2" charset="0"/>
                <a:sym typeface="Wingdings"/>
              </a:rPr>
              <a:t>Disentangle leptonic and hadronic contributions in the gamma-ray band</a:t>
            </a:r>
            <a:endParaRPr lang="en-US" sz="2800" baseline="-25000" dirty="0">
              <a:solidFill>
                <a:schemeClr val="bg1"/>
              </a:solidFill>
              <a:latin typeface="Segoe Print" panose="02000600000000000000" pitchFamily="2" charset="0"/>
              <a:sym typeface="Wingdings"/>
            </a:endParaRPr>
          </a:p>
        </p:txBody>
      </p:sp>
    </p:spTree>
    <p:extLst>
      <p:ext uri="{BB962C8B-B14F-4D97-AF65-F5344CB8AC3E}">
        <p14:creationId xmlns:p14="http://schemas.microsoft.com/office/powerpoint/2010/main" val="17163103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19BA98-181D-F586-3B1F-B0891297748F}"/>
            </a:ext>
          </a:extLst>
        </p:cNvPr>
        <p:cNvGrpSpPr/>
        <p:nvPr/>
      </p:nvGrpSpPr>
      <p:grpSpPr>
        <a:xfrm>
          <a:off x="0" y="0"/>
          <a:ext cx="0" cy="0"/>
          <a:chOff x="0" y="0"/>
          <a:chExt cx="0" cy="0"/>
        </a:xfrm>
      </p:grpSpPr>
      <p:grpSp>
        <p:nvGrpSpPr>
          <p:cNvPr id="8" name="Gruppo 7">
            <a:extLst>
              <a:ext uri="{FF2B5EF4-FFF2-40B4-BE49-F238E27FC236}">
                <a16:creationId xmlns:a16="http://schemas.microsoft.com/office/drawing/2014/main" id="{54540DE5-04A1-E395-9C5B-12BC216AF8B7}"/>
              </a:ext>
            </a:extLst>
          </p:cNvPr>
          <p:cNvGrpSpPr/>
          <p:nvPr/>
        </p:nvGrpSpPr>
        <p:grpSpPr>
          <a:xfrm>
            <a:off x="99177" y="787349"/>
            <a:ext cx="5916610" cy="5871378"/>
            <a:chOff x="99177" y="787349"/>
            <a:chExt cx="5916610" cy="5871378"/>
          </a:xfrm>
        </p:grpSpPr>
        <p:grpSp>
          <p:nvGrpSpPr>
            <p:cNvPr id="6" name="Gruppo 5">
              <a:extLst>
                <a:ext uri="{FF2B5EF4-FFF2-40B4-BE49-F238E27FC236}">
                  <a16:creationId xmlns:a16="http://schemas.microsoft.com/office/drawing/2014/main" id="{4AFE8389-04FE-EB27-9CCE-223E7002B8B7}"/>
                </a:ext>
              </a:extLst>
            </p:cNvPr>
            <p:cNvGrpSpPr/>
            <p:nvPr/>
          </p:nvGrpSpPr>
          <p:grpSpPr>
            <a:xfrm>
              <a:off x="99177" y="787349"/>
              <a:ext cx="5916610" cy="5871378"/>
              <a:chOff x="99177" y="787349"/>
              <a:chExt cx="5916610" cy="5871378"/>
            </a:xfrm>
          </p:grpSpPr>
          <p:pic>
            <p:nvPicPr>
              <p:cNvPr id="2" name="Content Placeholder 5">
                <a:extLst>
                  <a:ext uri="{FF2B5EF4-FFF2-40B4-BE49-F238E27FC236}">
                    <a16:creationId xmlns:a16="http://schemas.microsoft.com/office/drawing/2014/main" id="{A10A465B-FBDB-69FC-E036-42F3173975E0}"/>
                  </a:ext>
                </a:extLst>
              </p:cNvPr>
              <p:cNvPicPr>
                <a:picLocks noChangeAspect="1"/>
              </p:cNvPicPr>
              <p:nvPr/>
            </p:nvPicPr>
            <p:blipFill rotWithShape="1">
              <a:blip r:embed="rId3"/>
              <a:srcRect t="10059"/>
              <a:stretch/>
            </p:blipFill>
            <p:spPr>
              <a:xfrm>
                <a:off x="99177" y="787349"/>
                <a:ext cx="5916610" cy="5871378"/>
              </a:xfrm>
              <a:prstGeom prst="rect">
                <a:avLst/>
              </a:prstGeom>
            </p:spPr>
          </p:pic>
          <p:pic>
            <p:nvPicPr>
              <p:cNvPr id="4" name="Immagine 3">
                <a:extLst>
                  <a:ext uri="{FF2B5EF4-FFF2-40B4-BE49-F238E27FC236}">
                    <a16:creationId xmlns:a16="http://schemas.microsoft.com/office/drawing/2014/main" id="{1BB4F16A-8023-2A40-C8A7-27CA024C8FDE}"/>
                  </a:ext>
                </a:extLst>
              </p:cNvPr>
              <p:cNvPicPr>
                <a:picLocks noChangeAspect="1"/>
              </p:cNvPicPr>
              <p:nvPr/>
            </p:nvPicPr>
            <p:blipFill>
              <a:blip r:embed="rId4" cstate="print">
                <a:extLst>
                  <a:ext uri="{28A0092B-C50C-407E-A947-70E740481C1C}">
                    <a14:useLocalDpi xmlns:a14="http://schemas.microsoft.com/office/drawing/2010/main" val="0"/>
                  </a:ext>
                </a:extLst>
              </a:blip>
              <a:srcRect l="48361" t="22342" r="38874" b="72144"/>
              <a:stretch>
                <a:fillRect/>
              </a:stretch>
            </p:blipFill>
            <p:spPr>
              <a:xfrm>
                <a:off x="2873284" y="1660277"/>
                <a:ext cx="650587" cy="320040"/>
              </a:xfrm>
              <a:prstGeom prst="rect">
                <a:avLst/>
              </a:prstGeom>
            </p:spPr>
          </p:pic>
        </p:grpSp>
        <p:pic>
          <p:nvPicPr>
            <p:cNvPr id="7" name="Immagine 6">
              <a:extLst>
                <a:ext uri="{FF2B5EF4-FFF2-40B4-BE49-F238E27FC236}">
                  <a16:creationId xmlns:a16="http://schemas.microsoft.com/office/drawing/2014/main" id="{161E155C-CAC8-2CBA-8EC4-EA62D01F71CD}"/>
                </a:ext>
              </a:extLst>
            </p:cNvPr>
            <p:cNvPicPr>
              <a:picLocks noChangeAspect="1"/>
            </p:cNvPicPr>
            <p:nvPr/>
          </p:nvPicPr>
          <p:blipFill>
            <a:blip r:embed="rId4" cstate="print">
              <a:extLst>
                <a:ext uri="{28A0092B-C50C-407E-A947-70E740481C1C}">
                  <a14:useLocalDpi xmlns:a14="http://schemas.microsoft.com/office/drawing/2010/main" val="0"/>
                </a:ext>
              </a:extLst>
            </a:blip>
            <a:srcRect l="74382" t="47548" r="12041" b="47813"/>
            <a:stretch>
              <a:fillRect/>
            </a:stretch>
          </p:blipFill>
          <p:spPr>
            <a:xfrm>
              <a:off x="3906864" y="2721756"/>
              <a:ext cx="691980" cy="269240"/>
            </a:xfrm>
            <a:prstGeom prst="rect">
              <a:avLst/>
            </a:prstGeom>
          </p:spPr>
        </p:pic>
      </p:grpSp>
      <p:sp>
        <p:nvSpPr>
          <p:cNvPr id="9" name="Rettangolo 24">
            <a:extLst>
              <a:ext uri="{FF2B5EF4-FFF2-40B4-BE49-F238E27FC236}">
                <a16:creationId xmlns:a16="http://schemas.microsoft.com/office/drawing/2014/main" id="{0F36810E-60FF-8066-4739-2E8A285E3908}"/>
              </a:ext>
            </a:extLst>
          </p:cNvPr>
          <p:cNvSpPr/>
          <p:nvPr/>
        </p:nvSpPr>
        <p:spPr>
          <a:xfrm>
            <a:off x="2105834" y="20904"/>
            <a:ext cx="8074647"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TOPIC: Cosmic Rays (from 1912)</a:t>
            </a:r>
          </a:p>
        </p:txBody>
      </p:sp>
      <p:sp>
        <p:nvSpPr>
          <p:cNvPr id="31" name="CasellaDiTesto 30">
            <a:extLst>
              <a:ext uri="{FF2B5EF4-FFF2-40B4-BE49-F238E27FC236}">
                <a16:creationId xmlns:a16="http://schemas.microsoft.com/office/drawing/2014/main" id="{503D2548-B76D-5B0A-A057-51BD877AA103}"/>
              </a:ext>
            </a:extLst>
          </p:cNvPr>
          <p:cNvSpPr txBox="1"/>
          <p:nvPr/>
        </p:nvSpPr>
        <p:spPr>
          <a:xfrm>
            <a:off x="0" y="401366"/>
            <a:ext cx="1728602" cy="369332"/>
          </a:xfrm>
          <a:prstGeom prst="rect">
            <a:avLst/>
          </a:prstGeom>
          <a:noFill/>
        </p:spPr>
        <p:txBody>
          <a:bodyPr wrap="square" rtlCol="0">
            <a:spAutoFit/>
          </a:bodyPr>
          <a:lstStyle/>
          <a:p>
            <a:pPr algn="ctr"/>
            <a:r>
              <a:rPr lang="it-IT" dirty="0">
                <a:solidFill>
                  <a:srgbClr val="FFFF00"/>
                </a:solidFill>
                <a:latin typeface="Tekton Pro" pitchFamily="34" charset="0"/>
              </a:rPr>
              <a:t>Credits: </a:t>
            </a:r>
            <a:r>
              <a:rPr lang="it-IT" dirty="0" err="1">
                <a:solidFill>
                  <a:srgbClr val="FFFF00"/>
                </a:solidFill>
                <a:latin typeface="Tekton Pro" pitchFamily="34" charset="0"/>
              </a:rPr>
              <a:t>C.Evoli</a:t>
            </a:r>
            <a:endParaRPr lang="it-IT" dirty="0">
              <a:solidFill>
                <a:srgbClr val="FFFF00"/>
              </a:solidFill>
              <a:latin typeface="Tekton Pro" pitchFamily="34" charset="0"/>
            </a:endParaRPr>
          </a:p>
        </p:txBody>
      </p:sp>
      <p:sp>
        <p:nvSpPr>
          <p:cNvPr id="32" name="Ovale 31">
            <a:extLst>
              <a:ext uri="{FF2B5EF4-FFF2-40B4-BE49-F238E27FC236}">
                <a16:creationId xmlns:a16="http://schemas.microsoft.com/office/drawing/2014/main" id="{ACBD1F85-EAED-51E3-49A1-DAEAFE7D2180}"/>
              </a:ext>
            </a:extLst>
          </p:cNvPr>
          <p:cNvSpPr/>
          <p:nvPr/>
        </p:nvSpPr>
        <p:spPr>
          <a:xfrm>
            <a:off x="1174525" y="1061250"/>
            <a:ext cx="554077" cy="6017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e 32">
            <a:extLst>
              <a:ext uri="{FF2B5EF4-FFF2-40B4-BE49-F238E27FC236}">
                <a16:creationId xmlns:a16="http://schemas.microsoft.com/office/drawing/2014/main" id="{6E05386B-6DFB-D958-CE3F-45EABF060488}"/>
              </a:ext>
            </a:extLst>
          </p:cNvPr>
          <p:cNvSpPr/>
          <p:nvPr/>
        </p:nvSpPr>
        <p:spPr>
          <a:xfrm>
            <a:off x="2873283" y="1572175"/>
            <a:ext cx="660747" cy="4962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2.7</a:t>
            </a:r>
          </a:p>
        </p:txBody>
      </p:sp>
      <p:sp>
        <p:nvSpPr>
          <p:cNvPr id="34" name="Ovale 33">
            <a:extLst>
              <a:ext uri="{FF2B5EF4-FFF2-40B4-BE49-F238E27FC236}">
                <a16:creationId xmlns:a16="http://schemas.microsoft.com/office/drawing/2014/main" id="{C0355DAE-571E-E136-EB76-2754E7446038}"/>
              </a:ext>
            </a:extLst>
          </p:cNvPr>
          <p:cNvSpPr/>
          <p:nvPr/>
        </p:nvSpPr>
        <p:spPr>
          <a:xfrm>
            <a:off x="4928892" y="3566159"/>
            <a:ext cx="671014" cy="46736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e 34">
            <a:extLst>
              <a:ext uri="{FF2B5EF4-FFF2-40B4-BE49-F238E27FC236}">
                <a16:creationId xmlns:a16="http://schemas.microsoft.com/office/drawing/2014/main" id="{D67F9904-CC02-5AC4-3AD8-87176A56B4B7}"/>
              </a:ext>
            </a:extLst>
          </p:cNvPr>
          <p:cNvSpPr/>
          <p:nvPr/>
        </p:nvSpPr>
        <p:spPr>
          <a:xfrm>
            <a:off x="2940973" y="2871616"/>
            <a:ext cx="554077" cy="6017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e 35">
            <a:extLst>
              <a:ext uri="{FF2B5EF4-FFF2-40B4-BE49-F238E27FC236}">
                <a16:creationId xmlns:a16="http://schemas.microsoft.com/office/drawing/2014/main" id="{D85F6417-2766-A64A-539A-3410599DDB4A}"/>
              </a:ext>
            </a:extLst>
          </p:cNvPr>
          <p:cNvSpPr/>
          <p:nvPr/>
        </p:nvSpPr>
        <p:spPr>
          <a:xfrm>
            <a:off x="3881550" y="2606311"/>
            <a:ext cx="691980" cy="4772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ttangolo 11">
            <a:extLst>
              <a:ext uri="{FF2B5EF4-FFF2-40B4-BE49-F238E27FC236}">
                <a16:creationId xmlns:a16="http://schemas.microsoft.com/office/drawing/2014/main" id="{E21CC972-04AC-D140-4AB4-A83CD8A582CF}"/>
              </a:ext>
            </a:extLst>
          </p:cNvPr>
          <p:cNvSpPr/>
          <p:nvPr/>
        </p:nvSpPr>
        <p:spPr>
          <a:xfrm>
            <a:off x="1061720" y="873760"/>
            <a:ext cx="2524760" cy="5064760"/>
          </a:xfrm>
          <a:prstGeom prst="rect">
            <a:avLst/>
          </a:prstGeom>
          <a:solidFill>
            <a:srgbClr val="FFC00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Rettangolo 12">
            <a:extLst>
              <a:ext uri="{FF2B5EF4-FFF2-40B4-BE49-F238E27FC236}">
                <a16:creationId xmlns:a16="http://schemas.microsoft.com/office/drawing/2014/main" id="{BDAA2C07-8350-739E-D107-1B1F2D26F441}"/>
              </a:ext>
            </a:extLst>
          </p:cNvPr>
          <p:cNvSpPr/>
          <p:nvPr/>
        </p:nvSpPr>
        <p:spPr>
          <a:xfrm>
            <a:off x="3577375" y="873760"/>
            <a:ext cx="2186239" cy="5064760"/>
          </a:xfrm>
          <a:prstGeom prst="rect">
            <a:avLst/>
          </a:prstGeom>
          <a:solidFill>
            <a:srgbClr val="92D050">
              <a:alpha val="49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CasellaDiTesto 13">
            <a:extLst>
              <a:ext uri="{FF2B5EF4-FFF2-40B4-BE49-F238E27FC236}">
                <a16:creationId xmlns:a16="http://schemas.microsoft.com/office/drawing/2014/main" id="{6FCA0D15-3E18-1A53-F5A7-EEAF28BDFBC2}"/>
              </a:ext>
            </a:extLst>
          </p:cNvPr>
          <p:cNvSpPr txBox="1"/>
          <p:nvPr/>
        </p:nvSpPr>
        <p:spPr>
          <a:xfrm>
            <a:off x="1777653" y="890805"/>
            <a:ext cx="1163320" cy="381000"/>
          </a:xfrm>
          <a:prstGeom prst="rect">
            <a:avLst/>
          </a:prstGeom>
          <a:noFill/>
        </p:spPr>
        <p:txBody>
          <a:bodyPr wrap="square" rtlCol="0">
            <a:spAutoFit/>
          </a:bodyPr>
          <a:lstStyle/>
          <a:p>
            <a:r>
              <a:rPr lang="it-IT" b="1" dirty="0">
                <a:solidFill>
                  <a:schemeClr val="accent4">
                    <a:lumMod val="75000"/>
                  </a:schemeClr>
                </a:solidFill>
              </a:rPr>
              <a:t>GALACTIC</a:t>
            </a:r>
          </a:p>
        </p:txBody>
      </p:sp>
      <p:sp>
        <p:nvSpPr>
          <p:cNvPr id="15" name="TextBox 20">
            <a:extLst>
              <a:ext uri="{FF2B5EF4-FFF2-40B4-BE49-F238E27FC236}">
                <a16:creationId xmlns:a16="http://schemas.microsoft.com/office/drawing/2014/main" id="{846E4C71-9653-D42D-E0B3-E24C74E97034}"/>
              </a:ext>
            </a:extLst>
          </p:cNvPr>
          <p:cNvSpPr txBox="1"/>
          <p:nvPr/>
        </p:nvSpPr>
        <p:spPr>
          <a:xfrm>
            <a:off x="3790508" y="890805"/>
            <a:ext cx="1778179" cy="369332"/>
          </a:xfrm>
          <a:prstGeom prst="rect">
            <a:avLst/>
          </a:prstGeom>
          <a:noFill/>
        </p:spPr>
        <p:txBody>
          <a:bodyPr wrap="square" rtlCol="0">
            <a:spAutoFit/>
          </a:bodyPr>
          <a:lstStyle/>
          <a:p>
            <a:pPr algn="ctr"/>
            <a:r>
              <a:rPr lang="en-US" b="1" dirty="0">
                <a:solidFill>
                  <a:srgbClr val="00B050"/>
                </a:solidFill>
                <a:latin typeface="Avenir Next Demi Bold" panose="020B0503020202020204" pitchFamily="34" charset="0"/>
              </a:rPr>
              <a:t>EXTRAGALACTIC</a:t>
            </a:r>
          </a:p>
        </p:txBody>
      </p:sp>
      <p:sp>
        <p:nvSpPr>
          <p:cNvPr id="16" name="Rettangolo 15">
            <a:extLst>
              <a:ext uri="{FF2B5EF4-FFF2-40B4-BE49-F238E27FC236}">
                <a16:creationId xmlns:a16="http://schemas.microsoft.com/office/drawing/2014/main" id="{979DDE81-9201-68CD-55C3-A0EE702ABFFD}"/>
              </a:ext>
            </a:extLst>
          </p:cNvPr>
          <p:cNvSpPr/>
          <p:nvPr/>
        </p:nvSpPr>
        <p:spPr>
          <a:xfrm>
            <a:off x="1052614" y="889000"/>
            <a:ext cx="2524760" cy="5064760"/>
          </a:xfrm>
          <a:prstGeom prst="rect">
            <a:avLst/>
          </a:prstGeom>
          <a:solidFill>
            <a:srgbClr val="FFC000">
              <a:alpha val="0"/>
            </a:srgbClr>
          </a:solidFill>
          <a:ln w="50800">
            <a:solidFill>
              <a:srgbClr val="FF99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3" name="Immagine 2" descr="Immagine che contiene testo, diagramma, Diagramma, linea&#10;&#10;Descrizione generata automaticamente">
            <a:extLst>
              <a:ext uri="{FF2B5EF4-FFF2-40B4-BE49-F238E27FC236}">
                <a16:creationId xmlns:a16="http://schemas.microsoft.com/office/drawing/2014/main" id="{FEB117AD-8102-C880-A069-B72D592736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75039" y="4082320"/>
            <a:ext cx="3547487" cy="2696090"/>
          </a:xfrm>
          <a:prstGeom prst="rect">
            <a:avLst/>
          </a:prstGeom>
        </p:spPr>
      </p:pic>
      <p:pic>
        <p:nvPicPr>
          <p:cNvPr id="5" name="Immagine 4" descr="Immagine che contiene testo, schermata, Diagramma, diagramma&#10;&#10;Descrizione generata automaticamente">
            <a:extLst>
              <a:ext uri="{FF2B5EF4-FFF2-40B4-BE49-F238E27FC236}">
                <a16:creationId xmlns:a16="http://schemas.microsoft.com/office/drawing/2014/main" id="{FB172886-23C2-FB70-FEBA-13196280BE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19815" y="719961"/>
            <a:ext cx="3515564" cy="2271036"/>
          </a:xfrm>
          <a:prstGeom prst="rect">
            <a:avLst/>
          </a:prstGeom>
        </p:spPr>
      </p:pic>
      <p:sp>
        <p:nvSpPr>
          <p:cNvPr id="11" name="CasellaDiTesto 10">
            <a:extLst>
              <a:ext uri="{FF2B5EF4-FFF2-40B4-BE49-F238E27FC236}">
                <a16:creationId xmlns:a16="http://schemas.microsoft.com/office/drawing/2014/main" id="{5123BC19-17BF-E778-DDD1-A87771CEDEAA}"/>
              </a:ext>
            </a:extLst>
          </p:cNvPr>
          <p:cNvSpPr txBox="1"/>
          <p:nvPr/>
        </p:nvSpPr>
        <p:spPr>
          <a:xfrm>
            <a:off x="8068587" y="2352424"/>
            <a:ext cx="1441516" cy="369332"/>
          </a:xfrm>
          <a:prstGeom prst="rect">
            <a:avLst/>
          </a:prstGeom>
          <a:noFill/>
        </p:spPr>
        <p:txBody>
          <a:bodyPr wrap="square" rtlCol="0">
            <a:spAutoFit/>
          </a:bodyPr>
          <a:lstStyle/>
          <a:p>
            <a:pPr algn="ctr"/>
            <a:r>
              <a:rPr lang="it-IT" dirty="0">
                <a:solidFill>
                  <a:srgbClr val="FF0000"/>
                </a:solidFill>
                <a:latin typeface="Tekton Pro" pitchFamily="34" charset="0"/>
              </a:rPr>
              <a:t>Schroder+19</a:t>
            </a:r>
          </a:p>
        </p:txBody>
      </p:sp>
      <p:sp>
        <p:nvSpPr>
          <p:cNvPr id="17" name="CasellaDiTesto 16">
            <a:extLst>
              <a:ext uri="{FF2B5EF4-FFF2-40B4-BE49-F238E27FC236}">
                <a16:creationId xmlns:a16="http://schemas.microsoft.com/office/drawing/2014/main" id="{1034EE16-683D-1AAF-3299-22A16AEF7D79}"/>
              </a:ext>
            </a:extLst>
          </p:cNvPr>
          <p:cNvSpPr txBox="1"/>
          <p:nvPr/>
        </p:nvSpPr>
        <p:spPr>
          <a:xfrm>
            <a:off x="8543390" y="6422931"/>
            <a:ext cx="1441516" cy="369332"/>
          </a:xfrm>
          <a:prstGeom prst="rect">
            <a:avLst/>
          </a:prstGeom>
          <a:noFill/>
        </p:spPr>
        <p:txBody>
          <a:bodyPr wrap="square" rtlCol="0">
            <a:spAutoFit/>
          </a:bodyPr>
          <a:lstStyle/>
          <a:p>
            <a:pPr algn="ctr"/>
            <a:r>
              <a:rPr lang="it-IT" dirty="0">
                <a:solidFill>
                  <a:srgbClr val="FF0000"/>
                </a:solidFill>
                <a:latin typeface="Tekton Pro" pitchFamily="34" charset="0"/>
              </a:rPr>
              <a:t>Adriani+22</a:t>
            </a:r>
          </a:p>
        </p:txBody>
      </p:sp>
      <p:sp>
        <p:nvSpPr>
          <p:cNvPr id="18" name="CasellaDiTesto 17">
            <a:extLst>
              <a:ext uri="{FF2B5EF4-FFF2-40B4-BE49-F238E27FC236}">
                <a16:creationId xmlns:a16="http://schemas.microsoft.com/office/drawing/2014/main" id="{B9A6BF27-8A65-CCD2-7336-4AF51983E9F6}"/>
              </a:ext>
            </a:extLst>
          </p:cNvPr>
          <p:cNvSpPr txBox="1"/>
          <p:nvPr/>
        </p:nvSpPr>
        <p:spPr>
          <a:xfrm>
            <a:off x="9735379" y="707540"/>
            <a:ext cx="2268824" cy="2246769"/>
          </a:xfrm>
          <a:prstGeom prst="rect">
            <a:avLst/>
          </a:prstGeom>
          <a:noFill/>
        </p:spPr>
        <p:txBody>
          <a:bodyPr wrap="square" rtlCol="0">
            <a:spAutoFit/>
          </a:bodyPr>
          <a:lstStyle/>
          <a:p>
            <a:pPr algn="ctr"/>
            <a:r>
              <a:rPr lang="en-US" sz="1600" dirty="0">
                <a:solidFill>
                  <a:schemeClr val="bg1"/>
                </a:solidFill>
                <a:latin typeface="Segoe Print" panose="02000600000000000000" pitchFamily="2" charset="0"/>
                <a:cs typeface="Arial" panose="020B0604020202020204" pitchFamily="34" charset="0"/>
              </a:rPr>
              <a:t>Between the </a:t>
            </a:r>
            <a:r>
              <a:rPr lang="en-US" sz="1600" i="1" dirty="0">
                <a:solidFill>
                  <a:schemeClr val="bg1"/>
                </a:solidFill>
                <a:latin typeface="Segoe Print" panose="02000600000000000000" pitchFamily="2" charset="0"/>
                <a:cs typeface="Arial" panose="020B0604020202020204" pitchFamily="34" charset="0"/>
              </a:rPr>
              <a:t>knee </a:t>
            </a:r>
            <a:r>
              <a:rPr lang="en-US" sz="1600" dirty="0">
                <a:solidFill>
                  <a:schemeClr val="bg1"/>
                </a:solidFill>
                <a:latin typeface="Segoe Print" panose="02000600000000000000" pitchFamily="2" charset="0"/>
                <a:cs typeface="Arial" panose="020B0604020202020204" pitchFamily="34" charset="0"/>
              </a:rPr>
              <a:t>and the </a:t>
            </a:r>
            <a:r>
              <a:rPr lang="en-US" sz="1600" i="1" dirty="0">
                <a:solidFill>
                  <a:schemeClr val="bg1"/>
                </a:solidFill>
                <a:latin typeface="Segoe Print" panose="02000600000000000000" pitchFamily="2" charset="0"/>
                <a:cs typeface="Arial" panose="020B0604020202020204" pitchFamily="34" charset="0"/>
              </a:rPr>
              <a:t>second knee </a:t>
            </a:r>
            <a:r>
              <a:rPr lang="en-US" sz="1600" dirty="0">
                <a:solidFill>
                  <a:schemeClr val="bg1"/>
                </a:solidFill>
                <a:latin typeface="Segoe Print" panose="02000600000000000000" pitchFamily="2" charset="0"/>
                <a:cs typeface="Arial" panose="020B0604020202020204" pitchFamily="34" charset="0"/>
              </a:rPr>
              <a:t>(10</a:t>
            </a:r>
            <a:r>
              <a:rPr lang="en-US" sz="1600" baseline="30000" dirty="0">
                <a:solidFill>
                  <a:schemeClr val="bg1"/>
                </a:solidFill>
                <a:latin typeface="Segoe Print" panose="02000600000000000000" pitchFamily="2" charset="0"/>
                <a:cs typeface="Arial" panose="020B0604020202020204" pitchFamily="34" charset="0"/>
              </a:rPr>
              <a:t>17</a:t>
            </a:r>
            <a:r>
              <a:rPr lang="en-US" sz="1600" dirty="0">
                <a:solidFill>
                  <a:schemeClr val="bg1"/>
                </a:solidFill>
                <a:latin typeface="Segoe Print" panose="02000600000000000000" pitchFamily="2" charset="0"/>
                <a:cs typeface="Arial" panose="020B0604020202020204" pitchFamily="34" charset="0"/>
              </a:rPr>
              <a:t> eV) </a:t>
            </a:r>
            <a:r>
              <a:rPr lang="en-US" sz="1600" dirty="0">
                <a:solidFill>
                  <a:srgbClr val="FFFF00"/>
                </a:solidFill>
                <a:latin typeface="Segoe Print" panose="02000600000000000000" pitchFamily="2" charset="0"/>
                <a:cs typeface="Arial" panose="020B0604020202020204" pitchFamily="34" charset="0"/>
              </a:rPr>
              <a:t>should</a:t>
            </a:r>
            <a:r>
              <a:rPr lang="en-US" sz="1600" dirty="0">
                <a:solidFill>
                  <a:schemeClr val="bg1"/>
                </a:solidFill>
                <a:latin typeface="Segoe Print" panose="02000600000000000000" pitchFamily="2" charset="0"/>
                <a:cs typeface="Arial" panose="020B0604020202020204" pitchFamily="34" charset="0"/>
              </a:rPr>
              <a:t> be transition from Galactic to extragalactic component </a:t>
            </a:r>
            <a:r>
              <a:rPr lang="en-US" sz="1200" dirty="0">
                <a:solidFill>
                  <a:schemeClr val="bg1"/>
                </a:solidFill>
                <a:latin typeface="Segoe Print" panose="02000600000000000000" pitchFamily="2" charset="0"/>
                <a:cs typeface="Arial" panose="020B0604020202020204" pitchFamily="34" charset="0"/>
              </a:rPr>
              <a:t>(Vieu+2023 and ref therein)</a:t>
            </a:r>
            <a:endParaRPr lang="en-US" sz="1600" dirty="0">
              <a:solidFill>
                <a:schemeClr val="bg1"/>
              </a:solidFill>
              <a:latin typeface="Segoe Print" panose="02000600000000000000" pitchFamily="2" charset="0"/>
              <a:cs typeface="Arial" panose="020B0604020202020204" pitchFamily="34" charset="0"/>
            </a:endParaRPr>
          </a:p>
        </p:txBody>
      </p:sp>
      <p:sp>
        <p:nvSpPr>
          <p:cNvPr id="19" name="CasellaDiTesto 18">
            <a:extLst>
              <a:ext uri="{FF2B5EF4-FFF2-40B4-BE49-F238E27FC236}">
                <a16:creationId xmlns:a16="http://schemas.microsoft.com/office/drawing/2014/main" id="{A5D68711-A16E-6E61-53F2-CEAB4D2F16A1}"/>
              </a:ext>
            </a:extLst>
          </p:cNvPr>
          <p:cNvSpPr txBox="1"/>
          <p:nvPr/>
        </p:nvSpPr>
        <p:spPr>
          <a:xfrm>
            <a:off x="6093029" y="4169235"/>
            <a:ext cx="2504932" cy="2616101"/>
          </a:xfrm>
          <a:prstGeom prst="rect">
            <a:avLst/>
          </a:prstGeom>
          <a:noFill/>
        </p:spPr>
        <p:txBody>
          <a:bodyPr wrap="square" rtlCol="0">
            <a:spAutoFit/>
          </a:bodyPr>
          <a:lstStyle/>
          <a:p>
            <a:pPr algn="ctr"/>
            <a:r>
              <a:rPr lang="en-US" sz="1400" dirty="0">
                <a:solidFill>
                  <a:schemeClr val="bg1"/>
                </a:solidFill>
                <a:latin typeface="Segoe Print" panose="02000600000000000000" pitchFamily="2" charset="0"/>
                <a:cs typeface="Arial" panose="020B0604020202020204" pitchFamily="34" charset="0"/>
              </a:rPr>
              <a:t>Recent results by CALET/DAMPE show that the region below 1 </a:t>
            </a:r>
            <a:r>
              <a:rPr lang="en-US" sz="1400" dirty="0" err="1">
                <a:solidFill>
                  <a:schemeClr val="bg1"/>
                </a:solidFill>
                <a:latin typeface="Segoe Print" panose="02000600000000000000" pitchFamily="2" charset="0"/>
                <a:cs typeface="Arial" panose="020B0604020202020204" pitchFamily="34" charset="0"/>
              </a:rPr>
              <a:t>PeV</a:t>
            </a:r>
            <a:r>
              <a:rPr lang="en-US" sz="1400" dirty="0">
                <a:solidFill>
                  <a:schemeClr val="bg1"/>
                </a:solidFill>
                <a:latin typeface="Segoe Print" panose="02000600000000000000" pitchFamily="2" charset="0"/>
                <a:cs typeface="Arial" panose="020B0604020202020204" pitchFamily="34" charset="0"/>
              </a:rPr>
              <a:t> may not be as featureless as we</a:t>
            </a:r>
          </a:p>
          <a:p>
            <a:pPr algn="ctr"/>
            <a:r>
              <a:rPr lang="en-US" sz="1400" dirty="0">
                <a:solidFill>
                  <a:schemeClr val="bg1"/>
                </a:solidFill>
                <a:latin typeface="Segoe Print" panose="02000600000000000000" pitchFamily="2" charset="0"/>
                <a:cs typeface="Arial" panose="020B0604020202020204" pitchFamily="34" charset="0"/>
              </a:rPr>
              <a:t>thought, showing hardening and steepening between 100 GeV and 100 TeV and a bump a 10 TeV</a:t>
            </a:r>
          </a:p>
          <a:p>
            <a:pPr algn="ctr"/>
            <a:r>
              <a:rPr lang="en-US" sz="1200" dirty="0">
                <a:solidFill>
                  <a:schemeClr val="bg1"/>
                </a:solidFill>
                <a:latin typeface="Segoe Print" panose="02000600000000000000" pitchFamily="2" charset="0"/>
                <a:cs typeface="Arial" panose="020B0604020202020204" pitchFamily="34" charset="0"/>
              </a:rPr>
              <a:t>(Malkov+2022 for theoretical interpretation)</a:t>
            </a:r>
          </a:p>
        </p:txBody>
      </p:sp>
      <p:sp>
        <p:nvSpPr>
          <p:cNvPr id="20" name="TextBox 5">
            <a:extLst>
              <a:ext uri="{FF2B5EF4-FFF2-40B4-BE49-F238E27FC236}">
                <a16:creationId xmlns:a16="http://schemas.microsoft.com/office/drawing/2014/main" id="{FADBE99C-F4C9-8F20-22D6-BAE6784BED45}"/>
              </a:ext>
            </a:extLst>
          </p:cNvPr>
          <p:cNvSpPr txBox="1"/>
          <p:nvPr/>
        </p:nvSpPr>
        <p:spPr>
          <a:xfrm>
            <a:off x="7286812" y="3162098"/>
            <a:ext cx="3391146" cy="830997"/>
          </a:xfrm>
          <a:prstGeom prst="rect">
            <a:avLst/>
          </a:prstGeom>
          <a:noFill/>
          <a:ln w="25400">
            <a:solidFill>
              <a:srgbClr val="FFFF00"/>
            </a:solidFill>
          </a:ln>
        </p:spPr>
        <p:txBody>
          <a:bodyPr wrap="square" rtlCol="0">
            <a:spAutoFit/>
          </a:bodyPr>
          <a:lstStyle/>
          <a:p>
            <a:pPr algn="ctr"/>
            <a:r>
              <a:rPr lang="en-US" sz="1600" dirty="0">
                <a:solidFill>
                  <a:srgbClr val="FFFF00"/>
                </a:solidFill>
                <a:latin typeface="Segoe Print" panose="02000600000000000000" pitchFamily="2" charset="0"/>
                <a:cs typeface="Arial" panose="020B0604020202020204" pitchFamily="34" charset="0"/>
              </a:rPr>
              <a:t>But also the Galactic Component is not so bright and clear</a:t>
            </a:r>
            <a:endParaRPr lang="en-US" sz="1600" dirty="0">
              <a:solidFill>
                <a:schemeClr val="bg1"/>
              </a:solidFill>
              <a:latin typeface="Segoe Print" panose="02000600000000000000" pitchFamily="2" charset="0"/>
              <a:cs typeface="Arial" panose="020B0604020202020204" pitchFamily="34" charset="0"/>
            </a:endParaRPr>
          </a:p>
        </p:txBody>
      </p:sp>
    </p:spTree>
    <p:extLst>
      <p:ext uri="{BB962C8B-B14F-4D97-AF65-F5344CB8AC3E}">
        <p14:creationId xmlns:p14="http://schemas.microsoft.com/office/powerpoint/2010/main" val="946307810"/>
      </p:ext>
    </p:extLst>
  </p:cSld>
  <p:clrMapOvr>
    <a:masterClrMapping/>
  </p:clrMapOvr>
  <mc:AlternateContent xmlns:mc="http://schemas.openxmlformats.org/markup-compatibility/2006">
    <mc:Choice xmlns:p14="http://schemas.microsoft.com/office/powerpoint/2010/main" Requires="p14">
      <p:transition spd="slow" p14:dur="1400">
        <p14:ripple/>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 fill="hold"/>
                                        <p:tgtEl>
                                          <p:spTgt spid="32"/>
                                        </p:tgtEl>
                                        <p:attrNameLst>
                                          <p:attrName>ppt_w</p:attrName>
                                        </p:attrNameLst>
                                      </p:cBhvr>
                                      <p:tavLst>
                                        <p:tav tm="0">
                                          <p:val>
                                            <p:fltVal val="0"/>
                                          </p:val>
                                        </p:tav>
                                        <p:tav tm="100000">
                                          <p:val>
                                            <p:strVal val="#ppt_w"/>
                                          </p:val>
                                        </p:tav>
                                      </p:tavLst>
                                    </p:anim>
                                    <p:anim calcmode="lin" valueType="num">
                                      <p:cBhvr>
                                        <p:cTn id="8" dur="500" fill="hold"/>
                                        <p:tgtEl>
                                          <p:spTgt spid="32"/>
                                        </p:tgtEl>
                                        <p:attrNameLst>
                                          <p:attrName>ppt_h</p:attrName>
                                        </p:attrNameLst>
                                      </p:cBhvr>
                                      <p:tavLst>
                                        <p:tav tm="0">
                                          <p:val>
                                            <p:fltVal val="0"/>
                                          </p:val>
                                        </p:tav>
                                        <p:tav tm="100000">
                                          <p:val>
                                            <p:strVal val="#ppt_h"/>
                                          </p:val>
                                        </p:tav>
                                      </p:tavLst>
                                    </p:anim>
                                    <p:animEffect transition="in" filter="fade">
                                      <p:cBhvr>
                                        <p:cTn id="9" dur="500"/>
                                        <p:tgtEl>
                                          <p:spTgt spid="3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 calcmode="lin" valueType="num">
                                      <p:cBhvr>
                                        <p:cTn id="22" dur="500" fill="hold"/>
                                        <p:tgtEl>
                                          <p:spTgt spid="36"/>
                                        </p:tgtEl>
                                        <p:attrNameLst>
                                          <p:attrName>ppt_w</p:attrName>
                                        </p:attrNameLst>
                                      </p:cBhvr>
                                      <p:tavLst>
                                        <p:tav tm="0">
                                          <p:val>
                                            <p:fltVal val="0"/>
                                          </p:val>
                                        </p:tav>
                                        <p:tav tm="100000">
                                          <p:val>
                                            <p:strVal val="#ppt_w"/>
                                          </p:val>
                                        </p:tav>
                                      </p:tavLst>
                                    </p:anim>
                                    <p:anim calcmode="lin" valueType="num">
                                      <p:cBhvr>
                                        <p:cTn id="23" dur="500" fill="hold"/>
                                        <p:tgtEl>
                                          <p:spTgt spid="36"/>
                                        </p:tgtEl>
                                        <p:attrNameLst>
                                          <p:attrName>ppt_h</p:attrName>
                                        </p:attrNameLst>
                                      </p:cBhvr>
                                      <p:tavLst>
                                        <p:tav tm="0">
                                          <p:val>
                                            <p:fltVal val="0"/>
                                          </p:val>
                                        </p:tav>
                                        <p:tav tm="100000">
                                          <p:val>
                                            <p:strVal val="#ppt_h"/>
                                          </p:val>
                                        </p:tav>
                                      </p:tavLst>
                                    </p:anim>
                                    <p:animEffect transition="in" filter="fade">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34"/>
                                        </p:tgtEl>
                                        <p:attrNameLst>
                                          <p:attrName>style.visibility</p:attrName>
                                        </p:attrNameLst>
                                      </p:cBhvr>
                                      <p:to>
                                        <p:strVal val="visible"/>
                                      </p:to>
                                    </p:set>
                                    <p:anim calcmode="lin" valueType="num">
                                      <p:cBhvr>
                                        <p:cTn id="28" dur="500" fill="hold"/>
                                        <p:tgtEl>
                                          <p:spTgt spid="34"/>
                                        </p:tgtEl>
                                        <p:attrNameLst>
                                          <p:attrName>ppt_w</p:attrName>
                                        </p:attrNameLst>
                                      </p:cBhvr>
                                      <p:tavLst>
                                        <p:tav tm="0">
                                          <p:val>
                                            <p:fltVal val="0"/>
                                          </p:val>
                                        </p:tav>
                                        <p:tav tm="100000">
                                          <p:val>
                                            <p:strVal val="#ppt_w"/>
                                          </p:val>
                                        </p:tav>
                                      </p:tavLst>
                                    </p:anim>
                                    <p:anim calcmode="lin" valueType="num">
                                      <p:cBhvr>
                                        <p:cTn id="29" dur="500" fill="hold"/>
                                        <p:tgtEl>
                                          <p:spTgt spid="34"/>
                                        </p:tgtEl>
                                        <p:attrNameLst>
                                          <p:attrName>ppt_h</p:attrName>
                                        </p:attrNameLst>
                                      </p:cBhvr>
                                      <p:tavLst>
                                        <p:tav tm="0">
                                          <p:val>
                                            <p:fltVal val="0"/>
                                          </p:val>
                                        </p:tav>
                                        <p:tav tm="100000">
                                          <p:val>
                                            <p:strVal val="#ppt_h"/>
                                          </p:val>
                                        </p:tav>
                                      </p:tavLst>
                                    </p:anim>
                                    <p:animEffect transition="in" filter="fade">
                                      <p:cBhvr>
                                        <p:cTn id="30" dur="500"/>
                                        <p:tgtEl>
                                          <p:spTgt spid="3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up)">
                                      <p:cBhvr>
                                        <p:cTn id="35" dur="500"/>
                                        <p:tgtEl>
                                          <p:spTgt spid="14"/>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up)">
                                      <p:cBhvr>
                                        <p:cTn id="41" dur="500"/>
                                        <p:tgtEl>
                                          <p:spTgt spid="12"/>
                                        </p:tgtEl>
                                      </p:cBhvr>
                                    </p:animEffect>
                                  </p:childTnLst>
                                </p:cTn>
                              </p:par>
                              <p:par>
                                <p:cTn id="42" presetID="22" presetClass="entr" presetSubtype="1"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up)">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 calcmode="lin" valueType="num">
                                      <p:cBhvr>
                                        <p:cTn id="59" dur="500" fill="hold"/>
                                        <p:tgtEl>
                                          <p:spTgt spid="11"/>
                                        </p:tgtEl>
                                        <p:attrNameLst>
                                          <p:attrName>ppt_w</p:attrName>
                                        </p:attrNameLst>
                                      </p:cBhvr>
                                      <p:tavLst>
                                        <p:tav tm="0">
                                          <p:val>
                                            <p:fltVal val="0"/>
                                          </p:val>
                                        </p:tav>
                                        <p:tav tm="100000">
                                          <p:val>
                                            <p:strVal val="#ppt_w"/>
                                          </p:val>
                                        </p:tav>
                                      </p:tavLst>
                                    </p:anim>
                                    <p:anim calcmode="lin" valueType="num">
                                      <p:cBhvr>
                                        <p:cTn id="60" dur="500" fill="hold"/>
                                        <p:tgtEl>
                                          <p:spTgt spid="11"/>
                                        </p:tgtEl>
                                        <p:attrNameLst>
                                          <p:attrName>ppt_h</p:attrName>
                                        </p:attrNameLst>
                                      </p:cBhvr>
                                      <p:tavLst>
                                        <p:tav tm="0">
                                          <p:val>
                                            <p:fltVal val="0"/>
                                          </p:val>
                                        </p:tav>
                                        <p:tav tm="100000">
                                          <p:val>
                                            <p:strVal val="#ppt_h"/>
                                          </p:val>
                                        </p:tav>
                                      </p:tavLst>
                                    </p:anim>
                                    <p:animEffect transition="in" filter="fade">
                                      <p:cBhvr>
                                        <p:cTn id="61" dur="500"/>
                                        <p:tgtEl>
                                          <p:spTgt spid="11"/>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18"/>
                                        </p:tgtEl>
                                        <p:attrNameLst>
                                          <p:attrName>style.visibility</p:attrName>
                                        </p:attrNameLst>
                                      </p:cBhvr>
                                      <p:to>
                                        <p:strVal val="visible"/>
                                      </p:to>
                                    </p:set>
                                    <p:anim calcmode="lin" valueType="num">
                                      <p:cBhvr>
                                        <p:cTn id="64" dur="500" fill="hold"/>
                                        <p:tgtEl>
                                          <p:spTgt spid="18"/>
                                        </p:tgtEl>
                                        <p:attrNameLst>
                                          <p:attrName>ppt_w</p:attrName>
                                        </p:attrNameLst>
                                      </p:cBhvr>
                                      <p:tavLst>
                                        <p:tav tm="0">
                                          <p:val>
                                            <p:fltVal val="0"/>
                                          </p:val>
                                        </p:tav>
                                        <p:tav tm="100000">
                                          <p:val>
                                            <p:strVal val="#ppt_w"/>
                                          </p:val>
                                        </p:tav>
                                      </p:tavLst>
                                    </p:anim>
                                    <p:anim calcmode="lin" valueType="num">
                                      <p:cBhvr>
                                        <p:cTn id="65" dur="500" fill="hold"/>
                                        <p:tgtEl>
                                          <p:spTgt spid="18"/>
                                        </p:tgtEl>
                                        <p:attrNameLst>
                                          <p:attrName>ppt_h</p:attrName>
                                        </p:attrNameLst>
                                      </p:cBhvr>
                                      <p:tavLst>
                                        <p:tav tm="0">
                                          <p:val>
                                            <p:fltVal val="0"/>
                                          </p:val>
                                        </p:tav>
                                        <p:tav tm="100000">
                                          <p:val>
                                            <p:strVal val="#ppt_h"/>
                                          </p:val>
                                        </p:tav>
                                      </p:tavLst>
                                    </p:anim>
                                    <p:animEffect transition="in" filter="fade">
                                      <p:cBhvr>
                                        <p:cTn id="66" dur="500"/>
                                        <p:tgtEl>
                                          <p:spTgt spid="18"/>
                                        </p:tgtEl>
                                      </p:cBhvr>
                                    </p:animEffect>
                                  </p:childTnLst>
                                </p:cTn>
                              </p:par>
                            </p:childTnLst>
                          </p:cTn>
                        </p:par>
                      </p:childTnLst>
                    </p:cTn>
                  </p:par>
                  <p:par>
                    <p:cTn id="67" fill="hold">
                      <p:stCondLst>
                        <p:cond delay="indefinite"/>
                      </p:stCondLst>
                      <p:childTnLst>
                        <p:par>
                          <p:cTn id="68" fill="hold">
                            <p:stCondLst>
                              <p:cond delay="0"/>
                            </p:stCondLst>
                            <p:childTnLst>
                              <p:par>
                                <p:cTn id="69" presetID="6" presetClass="entr" presetSubtype="16" fill="hold" grpId="0" nodeType="click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circle(in)">
                                      <p:cBhvr>
                                        <p:cTn id="71" dur="1000"/>
                                        <p:tgtEl>
                                          <p:spTgt spid="20"/>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19"/>
                                        </p:tgtEl>
                                        <p:attrNameLst>
                                          <p:attrName>style.visibility</p:attrName>
                                        </p:attrNameLst>
                                      </p:cBhvr>
                                      <p:to>
                                        <p:strVal val="visible"/>
                                      </p:to>
                                    </p:set>
                                    <p:anim calcmode="lin" valueType="num">
                                      <p:cBhvr>
                                        <p:cTn id="74" dur="500" fill="hold"/>
                                        <p:tgtEl>
                                          <p:spTgt spid="19"/>
                                        </p:tgtEl>
                                        <p:attrNameLst>
                                          <p:attrName>ppt_w</p:attrName>
                                        </p:attrNameLst>
                                      </p:cBhvr>
                                      <p:tavLst>
                                        <p:tav tm="0">
                                          <p:val>
                                            <p:fltVal val="0"/>
                                          </p:val>
                                        </p:tav>
                                        <p:tav tm="100000">
                                          <p:val>
                                            <p:strVal val="#ppt_w"/>
                                          </p:val>
                                        </p:tav>
                                      </p:tavLst>
                                    </p:anim>
                                    <p:anim calcmode="lin" valueType="num">
                                      <p:cBhvr>
                                        <p:cTn id="75" dur="500" fill="hold"/>
                                        <p:tgtEl>
                                          <p:spTgt spid="19"/>
                                        </p:tgtEl>
                                        <p:attrNameLst>
                                          <p:attrName>ppt_h</p:attrName>
                                        </p:attrNameLst>
                                      </p:cBhvr>
                                      <p:tavLst>
                                        <p:tav tm="0">
                                          <p:val>
                                            <p:fltVal val="0"/>
                                          </p:val>
                                        </p:tav>
                                        <p:tav tm="100000">
                                          <p:val>
                                            <p:strVal val="#ppt_h"/>
                                          </p:val>
                                        </p:tav>
                                      </p:tavLst>
                                    </p:anim>
                                    <p:animEffect transition="in" filter="fade">
                                      <p:cBhvr>
                                        <p:cTn id="76" dur="500"/>
                                        <p:tgtEl>
                                          <p:spTgt spid="19"/>
                                        </p:tgtEl>
                                      </p:cBhvr>
                                    </p:animEffect>
                                  </p:childTnLst>
                                </p:cTn>
                              </p:par>
                              <p:par>
                                <p:cTn id="77" presetID="53" presetClass="entr" presetSubtype="16"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p:cTn id="79" dur="500" fill="hold"/>
                                        <p:tgtEl>
                                          <p:spTgt spid="3"/>
                                        </p:tgtEl>
                                        <p:attrNameLst>
                                          <p:attrName>ppt_w</p:attrName>
                                        </p:attrNameLst>
                                      </p:cBhvr>
                                      <p:tavLst>
                                        <p:tav tm="0">
                                          <p:val>
                                            <p:fltVal val="0"/>
                                          </p:val>
                                        </p:tav>
                                        <p:tav tm="100000">
                                          <p:val>
                                            <p:strVal val="#ppt_w"/>
                                          </p:val>
                                        </p:tav>
                                      </p:tavLst>
                                    </p:anim>
                                    <p:anim calcmode="lin" valueType="num">
                                      <p:cBhvr>
                                        <p:cTn id="80" dur="500" fill="hold"/>
                                        <p:tgtEl>
                                          <p:spTgt spid="3"/>
                                        </p:tgtEl>
                                        <p:attrNameLst>
                                          <p:attrName>ppt_h</p:attrName>
                                        </p:attrNameLst>
                                      </p:cBhvr>
                                      <p:tavLst>
                                        <p:tav tm="0">
                                          <p:val>
                                            <p:fltVal val="0"/>
                                          </p:val>
                                        </p:tav>
                                        <p:tav tm="100000">
                                          <p:val>
                                            <p:strVal val="#ppt_h"/>
                                          </p:val>
                                        </p:tav>
                                      </p:tavLst>
                                    </p:anim>
                                    <p:animEffect transition="in" filter="fade">
                                      <p:cBhvr>
                                        <p:cTn id="81" dur="500"/>
                                        <p:tgtEl>
                                          <p:spTgt spid="3"/>
                                        </p:tgtEl>
                                      </p:cBhvr>
                                    </p:animEffect>
                                  </p:childTnLst>
                                </p:cTn>
                              </p:par>
                              <p:par>
                                <p:cTn id="82" presetID="53" presetClass="entr" presetSubtype="16" fill="hold" grpId="0" nodeType="withEffect">
                                  <p:stCondLst>
                                    <p:cond delay="0"/>
                                  </p:stCondLst>
                                  <p:childTnLst>
                                    <p:set>
                                      <p:cBhvr>
                                        <p:cTn id="83" dur="1" fill="hold">
                                          <p:stCondLst>
                                            <p:cond delay="0"/>
                                          </p:stCondLst>
                                        </p:cTn>
                                        <p:tgtEl>
                                          <p:spTgt spid="17"/>
                                        </p:tgtEl>
                                        <p:attrNameLst>
                                          <p:attrName>style.visibility</p:attrName>
                                        </p:attrNameLst>
                                      </p:cBhvr>
                                      <p:to>
                                        <p:strVal val="visible"/>
                                      </p:to>
                                    </p:set>
                                    <p:anim calcmode="lin" valueType="num">
                                      <p:cBhvr>
                                        <p:cTn id="84" dur="500" fill="hold"/>
                                        <p:tgtEl>
                                          <p:spTgt spid="17"/>
                                        </p:tgtEl>
                                        <p:attrNameLst>
                                          <p:attrName>ppt_w</p:attrName>
                                        </p:attrNameLst>
                                      </p:cBhvr>
                                      <p:tavLst>
                                        <p:tav tm="0">
                                          <p:val>
                                            <p:fltVal val="0"/>
                                          </p:val>
                                        </p:tav>
                                        <p:tav tm="100000">
                                          <p:val>
                                            <p:strVal val="#ppt_w"/>
                                          </p:val>
                                        </p:tav>
                                      </p:tavLst>
                                    </p:anim>
                                    <p:anim calcmode="lin" valueType="num">
                                      <p:cBhvr>
                                        <p:cTn id="85" dur="500" fill="hold"/>
                                        <p:tgtEl>
                                          <p:spTgt spid="17"/>
                                        </p:tgtEl>
                                        <p:attrNameLst>
                                          <p:attrName>ppt_h</p:attrName>
                                        </p:attrNameLst>
                                      </p:cBhvr>
                                      <p:tavLst>
                                        <p:tav tm="0">
                                          <p:val>
                                            <p:fltVal val="0"/>
                                          </p:val>
                                        </p:tav>
                                        <p:tav tm="100000">
                                          <p:val>
                                            <p:strVal val="#ppt_h"/>
                                          </p:val>
                                        </p:tav>
                                      </p:tavLst>
                                    </p:anim>
                                    <p:animEffect transition="in" filter="fade">
                                      <p:cBhvr>
                                        <p:cTn id="8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12" grpId="0" animBg="1"/>
      <p:bldP spid="13" grpId="0" animBg="1"/>
      <p:bldP spid="14" grpId="0"/>
      <p:bldP spid="15" grpId="0"/>
      <p:bldP spid="16" grpId="0" animBg="1"/>
      <p:bldP spid="11" grpId="0"/>
      <p:bldP spid="17" grpId="0"/>
      <p:bldP spid="18" grpId="0"/>
      <p:bldP spid="19" grpId="0"/>
      <p:bldP spid="2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149557B7-D6D7-E214-C49A-092F0E41C3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646" y="629727"/>
            <a:ext cx="3287215" cy="2149971"/>
          </a:xfrm>
          <a:prstGeom prst="rect">
            <a:avLst/>
          </a:prstGeom>
        </p:spPr>
      </p:pic>
      <p:sp>
        <p:nvSpPr>
          <p:cNvPr id="3" name="CasellaDiTesto 8">
            <a:extLst>
              <a:ext uri="{FF2B5EF4-FFF2-40B4-BE49-F238E27FC236}">
                <a16:creationId xmlns:a16="http://schemas.microsoft.com/office/drawing/2014/main" id="{29B40F5E-F8D9-BCFE-5325-9189C492161A}"/>
              </a:ext>
            </a:extLst>
          </p:cNvPr>
          <p:cNvSpPr txBox="1"/>
          <p:nvPr/>
        </p:nvSpPr>
        <p:spPr>
          <a:xfrm>
            <a:off x="111646" y="573436"/>
            <a:ext cx="33440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MAGIC </a:t>
            </a:r>
            <a:r>
              <a:rPr kumimoji="0" lang="it-IT" sz="12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2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2020</a:t>
            </a:r>
          </a:p>
        </p:txBody>
      </p:sp>
      <p:pic>
        <p:nvPicPr>
          <p:cNvPr id="4" name="Immagine 3">
            <a:extLst>
              <a:ext uri="{FF2B5EF4-FFF2-40B4-BE49-F238E27FC236}">
                <a16:creationId xmlns:a16="http://schemas.microsoft.com/office/drawing/2014/main" id="{3F6C50AA-288B-55DA-37E5-8A8ADBD33BAE}"/>
              </a:ext>
            </a:extLst>
          </p:cNvPr>
          <p:cNvPicPr>
            <a:picLocks noChangeAspect="1"/>
          </p:cNvPicPr>
          <p:nvPr/>
        </p:nvPicPr>
        <p:blipFill>
          <a:blip r:embed="rId3"/>
          <a:srcRect r="40122"/>
          <a:stretch/>
        </p:blipFill>
        <p:spPr>
          <a:xfrm>
            <a:off x="3398861" y="1547675"/>
            <a:ext cx="2423731" cy="1343644"/>
          </a:xfrm>
          <a:prstGeom prst="rect">
            <a:avLst/>
          </a:prstGeom>
        </p:spPr>
      </p:pic>
      <p:sp>
        <p:nvSpPr>
          <p:cNvPr id="5" name="CasellaDiTesto 8">
            <a:extLst>
              <a:ext uri="{FF2B5EF4-FFF2-40B4-BE49-F238E27FC236}">
                <a16:creationId xmlns:a16="http://schemas.microsoft.com/office/drawing/2014/main" id="{777CB069-3F51-53AA-875E-C5B19A150306}"/>
              </a:ext>
            </a:extLst>
          </p:cNvPr>
          <p:cNvSpPr txBox="1"/>
          <p:nvPr/>
        </p:nvSpPr>
        <p:spPr>
          <a:xfrm>
            <a:off x="3508334" y="1580865"/>
            <a:ext cx="2423731"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HESS </a:t>
            </a:r>
            <a:r>
              <a:rPr kumimoji="0" lang="it-IT" sz="11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collaboration</a:t>
            </a:r>
            <a:r>
              <a:rPr kumimoji="0" lang="it-IT" sz="11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 2016</a:t>
            </a:r>
          </a:p>
        </p:txBody>
      </p:sp>
      <p:pic>
        <p:nvPicPr>
          <p:cNvPr id="7" name="Immagine 6">
            <a:extLst>
              <a:ext uri="{FF2B5EF4-FFF2-40B4-BE49-F238E27FC236}">
                <a16:creationId xmlns:a16="http://schemas.microsoft.com/office/drawing/2014/main" id="{B47B9E65-5AC6-3CB3-9BAC-69F5E239F6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2248" y="226366"/>
            <a:ext cx="2848106" cy="2110296"/>
          </a:xfrm>
          <a:prstGeom prst="rect">
            <a:avLst/>
          </a:prstGeom>
        </p:spPr>
      </p:pic>
      <p:sp>
        <p:nvSpPr>
          <p:cNvPr id="8" name="CasellaDiTesto 8">
            <a:extLst>
              <a:ext uri="{FF2B5EF4-FFF2-40B4-BE49-F238E27FC236}">
                <a16:creationId xmlns:a16="http://schemas.microsoft.com/office/drawing/2014/main" id="{F26CC1FB-DB6A-7407-C46C-A55C3D2013A7}"/>
              </a:ext>
            </a:extLst>
          </p:cNvPr>
          <p:cNvSpPr txBox="1"/>
          <p:nvPr/>
        </p:nvSpPr>
        <p:spPr>
          <a:xfrm>
            <a:off x="9232248" y="226366"/>
            <a:ext cx="298692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HAWC </a:t>
            </a:r>
            <a:r>
              <a:rPr kumimoji="0" lang="it-IT" sz="12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2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2021</a:t>
            </a:r>
          </a:p>
        </p:txBody>
      </p:sp>
      <p:pic>
        <p:nvPicPr>
          <p:cNvPr id="9" name="Immagine 8">
            <a:extLst>
              <a:ext uri="{FF2B5EF4-FFF2-40B4-BE49-F238E27FC236}">
                <a16:creationId xmlns:a16="http://schemas.microsoft.com/office/drawing/2014/main" id="{E4F01062-6BA2-9CA1-DFAF-EFE9E1720507}"/>
              </a:ext>
            </a:extLst>
          </p:cNvPr>
          <p:cNvPicPr>
            <a:picLocks noChangeAspect="1"/>
          </p:cNvPicPr>
          <p:nvPr/>
        </p:nvPicPr>
        <p:blipFill rotWithShape="1">
          <a:blip r:embed="rId5"/>
          <a:srcRect b="17003"/>
          <a:stretch/>
        </p:blipFill>
        <p:spPr>
          <a:xfrm>
            <a:off x="7328061" y="226366"/>
            <a:ext cx="2070356" cy="2110296"/>
          </a:xfrm>
          <a:prstGeom prst="rect">
            <a:avLst/>
          </a:prstGeom>
        </p:spPr>
      </p:pic>
      <p:pic>
        <p:nvPicPr>
          <p:cNvPr id="10" name="Immagine 9">
            <a:extLst>
              <a:ext uri="{FF2B5EF4-FFF2-40B4-BE49-F238E27FC236}">
                <a16:creationId xmlns:a16="http://schemas.microsoft.com/office/drawing/2014/main" id="{D8F01E3A-558F-F8AE-A3E3-D01A1576DD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646" y="4306076"/>
            <a:ext cx="3837599" cy="2398500"/>
          </a:xfrm>
          <a:prstGeom prst="rect">
            <a:avLst/>
          </a:prstGeom>
        </p:spPr>
      </p:pic>
      <p:pic>
        <p:nvPicPr>
          <p:cNvPr id="11" name="Immagine 10">
            <a:extLst>
              <a:ext uri="{FF2B5EF4-FFF2-40B4-BE49-F238E27FC236}">
                <a16:creationId xmlns:a16="http://schemas.microsoft.com/office/drawing/2014/main" id="{F186FB0E-2281-7CCE-688A-767D5BA1A36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0025" b="29481"/>
          <a:stretch/>
        </p:blipFill>
        <p:spPr>
          <a:xfrm>
            <a:off x="308446" y="3515142"/>
            <a:ext cx="3287215" cy="749039"/>
          </a:xfrm>
          <a:prstGeom prst="rect">
            <a:avLst/>
          </a:prstGeom>
        </p:spPr>
      </p:pic>
      <p:pic>
        <p:nvPicPr>
          <p:cNvPr id="19" name="Immagine 18" descr="Immagine che contiene testo, schermata, diagramma, mappa&#10;&#10;Descrizione generata automaticamente">
            <a:extLst>
              <a:ext uri="{FF2B5EF4-FFF2-40B4-BE49-F238E27FC236}">
                <a16:creationId xmlns:a16="http://schemas.microsoft.com/office/drawing/2014/main" id="{6325FCD4-A38D-09B8-CE27-E4054FD8808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85938" y="3719578"/>
            <a:ext cx="5133237" cy="3130758"/>
          </a:xfrm>
          <a:prstGeom prst="rect">
            <a:avLst/>
          </a:prstGeom>
        </p:spPr>
      </p:pic>
      <p:sp>
        <p:nvSpPr>
          <p:cNvPr id="20" name="CasellaDiTesto 19">
            <a:extLst>
              <a:ext uri="{FF2B5EF4-FFF2-40B4-BE49-F238E27FC236}">
                <a16:creationId xmlns:a16="http://schemas.microsoft.com/office/drawing/2014/main" id="{A3039354-3204-A51D-0903-77AB82CE9248}"/>
              </a:ext>
            </a:extLst>
          </p:cNvPr>
          <p:cNvSpPr txBox="1"/>
          <p:nvPr/>
        </p:nvSpPr>
        <p:spPr>
          <a:xfrm>
            <a:off x="8668575" y="5505326"/>
            <a:ext cx="1766665"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Olivera-Nieto Gamma2022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HESS24, Science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Bosh-Ramon CTA </a:t>
            </a:r>
            <a:r>
              <a:rPr kumimoji="0" lang="en-US" sz="1200" b="1" i="0" u="none" strike="noStrike" kern="1200" cap="none" spc="0" normalizeH="0" baseline="0" noProof="0" dirty="0" err="1">
                <a:ln>
                  <a:noFill/>
                </a:ln>
                <a:solidFill>
                  <a:srgbClr val="FFFF00"/>
                </a:solidFill>
                <a:effectLst/>
                <a:uLnTx/>
                <a:uFillTx/>
                <a:latin typeface="Segoe Print" panose="02000600000000000000" pitchFamily="2" charset="0"/>
                <a:ea typeface="Handwriting - Dakota" charset="0"/>
                <a:cs typeface="Handwriting - Dakota" charset="0"/>
              </a:rPr>
              <a:t>symp</a:t>
            </a:r>
            <a:r>
              <a:rPr kumimoji="0" lang="en-US" sz="1200" b="1" i="0" u="none" strike="noStrike" kern="1200" cap="none" spc="0" normalizeH="0" baseline="0" noProof="0" dirty="0">
                <a:ln>
                  <a:noFill/>
                </a:ln>
                <a:solidFill>
                  <a:srgbClr val="FFFF00"/>
                </a:solidFill>
                <a:effectLst/>
                <a:uLnTx/>
                <a:uFillTx/>
                <a:latin typeface="Segoe Print" panose="02000600000000000000" pitchFamily="2" charset="0"/>
                <a:ea typeface="Handwriting - Dakota" charset="0"/>
                <a:cs typeface="Handwriting - Dakota" charset="0"/>
              </a:rPr>
              <a:t> 24</a:t>
            </a:r>
          </a:p>
        </p:txBody>
      </p:sp>
      <p:sp>
        <p:nvSpPr>
          <p:cNvPr id="21" name="TextBox 3">
            <a:extLst>
              <a:ext uri="{FF2B5EF4-FFF2-40B4-BE49-F238E27FC236}">
                <a16:creationId xmlns:a16="http://schemas.microsoft.com/office/drawing/2014/main" id="{FBBAB415-4C28-4EBA-DCAF-75F5D92132B6}"/>
              </a:ext>
            </a:extLst>
          </p:cNvPr>
          <p:cNvSpPr txBox="1">
            <a:spLocks noChangeArrowheads="1"/>
          </p:cNvSpPr>
          <p:nvPr/>
        </p:nvSpPr>
        <p:spPr bwMode="auto">
          <a:xfrm>
            <a:off x="2854260" y="4394387"/>
            <a:ext cx="1094986" cy="600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rgbClr val="FF0000"/>
                </a:solidFill>
                <a:effectLst/>
                <a:uLnTx/>
                <a:uFillTx/>
                <a:latin typeface="MV Boli" panose="02000500030200090000" pitchFamily="2" charset="0"/>
                <a:ea typeface="Microsoft YaHei Light" panose="020B0502040204020203" pitchFamily="34" charset="-122"/>
                <a:cs typeface="MV Boli" panose="02000500030200090000" pitchFamily="2" charset="0"/>
              </a:rPr>
              <a:t>MAGIC </a:t>
            </a:r>
            <a:r>
              <a:rPr kumimoji="0" lang="it-IT" sz="1100" b="0" i="0" u="none" strike="noStrike" kern="1200" cap="none" spc="0" normalizeH="0" baseline="0" noProof="0" dirty="0" err="1">
                <a:ln>
                  <a:noFill/>
                </a:ln>
                <a:solidFill>
                  <a:srgbClr val="FF00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collaboration</a:t>
            </a:r>
            <a:r>
              <a:rPr kumimoji="0" lang="it-IT" sz="1100" b="0" i="0" u="none" strike="noStrike" kern="1200" cap="none" spc="0" normalizeH="0" baseline="0" noProof="0" dirty="0">
                <a:ln>
                  <a:noFill/>
                </a:ln>
                <a:solidFill>
                  <a:srgbClr val="FF0000"/>
                </a:solidFill>
                <a:effectLst/>
                <a:uLnTx/>
                <a:uFillTx/>
                <a:latin typeface="MV Boli" panose="02000500030200090000" pitchFamily="2" charset="0"/>
                <a:ea typeface="Microsoft YaHei Light" panose="020B0502040204020203" pitchFamily="34" charset="-122"/>
                <a:cs typeface="MV Boli" panose="02000500030200090000" pitchFamily="2" charset="0"/>
              </a:rPr>
              <a:t> 2020</a:t>
            </a:r>
          </a:p>
        </p:txBody>
      </p:sp>
      <p:sp>
        <p:nvSpPr>
          <p:cNvPr id="22" name="Ovale 21">
            <a:extLst>
              <a:ext uri="{FF2B5EF4-FFF2-40B4-BE49-F238E27FC236}">
                <a16:creationId xmlns:a16="http://schemas.microsoft.com/office/drawing/2014/main" id="{D73B3226-8361-55D7-DC76-21F9CD9305EA}"/>
              </a:ext>
            </a:extLst>
          </p:cNvPr>
          <p:cNvSpPr/>
          <p:nvPr/>
        </p:nvSpPr>
        <p:spPr>
          <a:xfrm>
            <a:off x="3221164" y="6351756"/>
            <a:ext cx="315250" cy="22104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TextBox 1">
            <a:extLst>
              <a:ext uri="{FF2B5EF4-FFF2-40B4-BE49-F238E27FC236}">
                <a16:creationId xmlns:a16="http://schemas.microsoft.com/office/drawing/2014/main" id="{9CCC75FB-C010-639E-177A-ED40DB664F84}"/>
              </a:ext>
            </a:extLst>
          </p:cNvPr>
          <p:cNvSpPr txBox="1"/>
          <p:nvPr/>
        </p:nvSpPr>
        <p:spPr>
          <a:xfrm>
            <a:off x="74987" y="85149"/>
            <a:ext cx="3360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FFFF00"/>
                </a:solidFill>
                <a:effectLst/>
                <a:uLnTx/>
                <a:uFillTx/>
                <a:latin typeface="Segoe Print" panose="02000600000000000000" pitchFamily="2" charset="0"/>
                <a:ea typeface="+mn-ea"/>
                <a:cs typeface="+mn-cs"/>
              </a:rPr>
              <a:t>Galactic Center</a:t>
            </a:r>
          </a:p>
        </p:txBody>
      </p:sp>
      <p:sp>
        <p:nvSpPr>
          <p:cNvPr id="24" name="TextBox 1">
            <a:extLst>
              <a:ext uri="{FF2B5EF4-FFF2-40B4-BE49-F238E27FC236}">
                <a16:creationId xmlns:a16="http://schemas.microsoft.com/office/drawing/2014/main" id="{75CC7F5E-9F10-4609-59AF-C1A3A95FC7CA}"/>
              </a:ext>
            </a:extLst>
          </p:cNvPr>
          <p:cNvSpPr txBox="1"/>
          <p:nvPr/>
        </p:nvSpPr>
        <p:spPr>
          <a:xfrm>
            <a:off x="7361112" y="2336662"/>
            <a:ext cx="471924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u="sng" dirty="0">
                <a:solidFill>
                  <a:srgbClr val="FFFF00"/>
                </a:solidFill>
                <a:latin typeface="Segoe Print" panose="02000600000000000000" pitchFamily="2" charset="0"/>
              </a:rPr>
              <a:t>Young Massive Clusters</a:t>
            </a:r>
            <a:endParaRPr kumimoji="0" lang="en-US" sz="2000" b="0" i="0" u="sng" strike="noStrike" kern="1200" cap="none" spc="0" normalizeH="0" baseline="0" noProof="0" dirty="0">
              <a:ln>
                <a:noFill/>
              </a:ln>
              <a:solidFill>
                <a:srgbClr val="FFFF00"/>
              </a:solidFill>
              <a:effectLst/>
              <a:uLnTx/>
              <a:uFillTx/>
              <a:latin typeface="Segoe Print" panose="02000600000000000000" pitchFamily="2" charset="0"/>
            </a:endParaRPr>
          </a:p>
        </p:txBody>
      </p:sp>
      <p:sp>
        <p:nvSpPr>
          <p:cNvPr id="25" name="TextBox 1">
            <a:extLst>
              <a:ext uri="{FF2B5EF4-FFF2-40B4-BE49-F238E27FC236}">
                <a16:creationId xmlns:a16="http://schemas.microsoft.com/office/drawing/2014/main" id="{4B92AB38-AD79-EBCA-6780-B15AEB85BA8E}"/>
              </a:ext>
            </a:extLst>
          </p:cNvPr>
          <p:cNvSpPr txBox="1"/>
          <p:nvPr/>
        </p:nvSpPr>
        <p:spPr>
          <a:xfrm>
            <a:off x="256703" y="3146079"/>
            <a:ext cx="336053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a:ln>
                  <a:noFill/>
                </a:ln>
                <a:solidFill>
                  <a:srgbClr val="FFFF00"/>
                </a:solidFill>
                <a:effectLst/>
                <a:uLnTx/>
                <a:uFillTx/>
                <a:latin typeface="Segoe Print" panose="02000600000000000000" pitchFamily="2" charset="0"/>
                <a:ea typeface="+mn-ea"/>
                <a:cs typeface="+mn-cs"/>
              </a:rPr>
              <a:t>Crab Nebula</a:t>
            </a:r>
          </a:p>
        </p:txBody>
      </p:sp>
      <p:sp>
        <p:nvSpPr>
          <p:cNvPr id="26" name="TextBox 1">
            <a:extLst>
              <a:ext uri="{FF2B5EF4-FFF2-40B4-BE49-F238E27FC236}">
                <a16:creationId xmlns:a16="http://schemas.microsoft.com/office/drawing/2014/main" id="{07ADDD65-14C2-19BA-C5D0-AF30281568C2}"/>
              </a:ext>
            </a:extLst>
          </p:cNvPr>
          <p:cNvSpPr txBox="1"/>
          <p:nvPr/>
        </p:nvSpPr>
        <p:spPr>
          <a:xfrm>
            <a:off x="8735126" y="3228945"/>
            <a:ext cx="229860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sng"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Microquasars</a:t>
            </a:r>
            <a:endParaRPr kumimoji="0" lang="en-US" sz="2000" b="0" i="0" u="sng" strike="noStrike" kern="1200" cap="none" spc="0" normalizeH="0" baseline="0" noProof="0" dirty="0">
              <a:ln>
                <a:noFill/>
              </a:ln>
              <a:solidFill>
                <a:srgbClr val="FFFF00"/>
              </a:solidFill>
              <a:effectLst/>
              <a:uLnTx/>
              <a:uFillTx/>
              <a:latin typeface="Segoe Print" panose="02000600000000000000" pitchFamily="2" charset="0"/>
              <a:ea typeface="+mn-ea"/>
              <a:cs typeface="+mn-cs"/>
            </a:endParaRPr>
          </a:p>
        </p:txBody>
      </p:sp>
      <p:pic>
        <p:nvPicPr>
          <p:cNvPr id="28" name="Immagine 27">
            <a:extLst>
              <a:ext uri="{FF2B5EF4-FFF2-40B4-BE49-F238E27FC236}">
                <a16:creationId xmlns:a16="http://schemas.microsoft.com/office/drawing/2014/main" id="{C123518F-65A0-1D6B-F153-B4F096B4CDF9}"/>
              </a:ext>
            </a:extLst>
          </p:cNvPr>
          <p:cNvPicPr>
            <a:picLocks noChangeAspect="1"/>
          </p:cNvPicPr>
          <p:nvPr/>
        </p:nvPicPr>
        <p:blipFill>
          <a:blip r:embed="rId9"/>
          <a:stretch>
            <a:fillRect/>
          </a:stretch>
        </p:blipFill>
        <p:spPr>
          <a:xfrm>
            <a:off x="3398861" y="552662"/>
            <a:ext cx="2473129" cy="986308"/>
          </a:xfrm>
          <a:prstGeom prst="rect">
            <a:avLst/>
          </a:prstGeom>
        </p:spPr>
      </p:pic>
      <p:sp>
        <p:nvSpPr>
          <p:cNvPr id="29" name="CasellaDiTesto 8">
            <a:extLst>
              <a:ext uri="{FF2B5EF4-FFF2-40B4-BE49-F238E27FC236}">
                <a16:creationId xmlns:a16="http://schemas.microsoft.com/office/drawing/2014/main" id="{4E9E0598-C7EF-3EFA-1AF0-9BFE2977E35E}"/>
              </a:ext>
            </a:extLst>
          </p:cNvPr>
          <p:cNvSpPr txBox="1"/>
          <p:nvPr/>
        </p:nvSpPr>
        <p:spPr>
          <a:xfrm>
            <a:off x="3311060" y="78553"/>
            <a:ext cx="2609875"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err="1">
                <a:ln>
                  <a:noFill/>
                </a:ln>
                <a:solidFill>
                  <a:schemeClr val="bg1"/>
                </a:solidFill>
                <a:effectLst/>
                <a:uLnTx/>
                <a:uFillTx/>
                <a:latin typeface="Segoe Print" panose="02000600000000000000" pitchFamily="2" charset="0"/>
                <a:ea typeface="+mn-ea"/>
                <a:cs typeface="+mn-cs"/>
              </a:rPr>
              <a:t>APEX+Planck</a:t>
            </a:r>
            <a:r>
              <a:rPr kumimoji="0" lang="it-IT" sz="1100" b="0" i="0" u="none" strike="noStrike" kern="1200" cap="none" spc="0" normalizeH="0" baseline="0" noProof="0" dirty="0">
                <a:ln>
                  <a:noFill/>
                </a:ln>
                <a:solidFill>
                  <a:schemeClr val="bg1"/>
                </a:solidFill>
                <a:effectLst/>
                <a:uLnTx/>
                <a:uFillTx/>
                <a:latin typeface="Segoe Print" panose="02000600000000000000" pitchFamily="2" charset="0"/>
                <a:ea typeface="+mn-ea"/>
                <a:cs typeface="+mn-cs"/>
              </a:rPr>
              <a:t>: </a:t>
            </a:r>
            <a:r>
              <a:rPr kumimoji="0" lang="it-IT" sz="1100" b="0" i="0" u="none" strike="noStrike" kern="1200" cap="none" spc="0" normalizeH="0" baseline="0" noProof="0" dirty="0" err="1">
                <a:ln>
                  <a:noFill/>
                </a:ln>
                <a:solidFill>
                  <a:schemeClr val="bg1"/>
                </a:solidFill>
                <a:effectLst/>
                <a:uLnTx/>
                <a:uFillTx/>
                <a:latin typeface="Segoe Print" panose="02000600000000000000" pitchFamily="2" charset="0"/>
                <a:ea typeface="+mn-ea"/>
                <a:cs typeface="+mn-cs"/>
              </a:rPr>
              <a:t>Dust</a:t>
            </a:r>
            <a:endParaRPr kumimoji="0" lang="it-IT" sz="1100" b="0"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chemeClr val="bg1"/>
                </a:solidFill>
                <a:effectLst/>
                <a:uLnTx/>
                <a:uFillTx/>
                <a:latin typeface="Segoe Print" panose="02000600000000000000" pitchFamily="2" charset="0"/>
                <a:ea typeface="+mn-ea"/>
                <a:cs typeface="+mn-cs"/>
              </a:rPr>
              <a:t>(ATLASGAL-</a:t>
            </a:r>
            <a:r>
              <a:rPr kumimoji="0" lang="it-IT" sz="1100" b="0" i="0" u="none" strike="noStrike" kern="1200" cap="none" spc="0" normalizeH="0" baseline="0" noProof="0" dirty="0" err="1">
                <a:ln>
                  <a:noFill/>
                </a:ln>
                <a:solidFill>
                  <a:schemeClr val="bg1"/>
                </a:solidFill>
                <a:effectLst/>
                <a:uLnTx/>
                <a:uFillTx/>
                <a:latin typeface="Segoe Print" panose="02000600000000000000" pitchFamily="2" charset="0"/>
                <a:ea typeface="+mn-ea"/>
                <a:cs typeface="+mn-cs"/>
              </a:rPr>
              <a:t>Konsortium</a:t>
            </a:r>
            <a:r>
              <a:rPr kumimoji="0" lang="it-IT" sz="1100" b="0" i="0" u="none" strike="noStrike" kern="1200" cap="none" spc="0" normalizeH="0" baseline="0" noProof="0" dirty="0">
                <a:ln>
                  <a:noFill/>
                </a:ln>
                <a:solidFill>
                  <a:schemeClr val="bg1"/>
                </a:solidFill>
                <a:effectLst/>
                <a:uLnTx/>
                <a:uFillTx/>
                <a:latin typeface="Segoe Print" panose="02000600000000000000" pitchFamily="2" charset="0"/>
                <a:ea typeface="+mn-ea"/>
                <a:cs typeface="+mn-cs"/>
              </a:rPr>
              <a:t>/</a:t>
            </a:r>
            <a:r>
              <a:rPr kumimoji="0" lang="it-IT" sz="1100" b="0" i="0" u="none" strike="noStrike" kern="1200" cap="none" spc="0" normalizeH="0" baseline="0" noProof="0" dirty="0" err="1">
                <a:ln>
                  <a:noFill/>
                </a:ln>
                <a:solidFill>
                  <a:schemeClr val="bg1"/>
                </a:solidFill>
                <a:effectLst/>
                <a:uLnTx/>
                <a:uFillTx/>
                <a:latin typeface="Segoe Print" panose="02000600000000000000" pitchFamily="2" charset="0"/>
                <a:ea typeface="+mn-ea"/>
                <a:cs typeface="+mn-cs"/>
              </a:rPr>
              <a:t>Csengeri</a:t>
            </a:r>
            <a:r>
              <a:rPr kumimoji="0" lang="it-IT" sz="1100" b="0" i="0" u="none" strike="noStrike" kern="1200" cap="none" spc="0" normalizeH="0" baseline="0" noProof="0" dirty="0">
                <a:ln>
                  <a:noFill/>
                </a:ln>
                <a:solidFill>
                  <a:schemeClr val="bg1"/>
                </a:solidFill>
                <a:effectLst/>
                <a:uLnTx/>
                <a:uFillTx/>
                <a:latin typeface="Segoe Print" panose="02000600000000000000" pitchFamily="2" charset="0"/>
                <a:ea typeface="+mn-ea"/>
                <a:cs typeface="+mn-cs"/>
              </a:rPr>
              <a:t>+ 2016)</a:t>
            </a:r>
          </a:p>
        </p:txBody>
      </p:sp>
      <p:pic>
        <p:nvPicPr>
          <p:cNvPr id="30" name="Immagine 29">
            <a:extLst>
              <a:ext uri="{FF2B5EF4-FFF2-40B4-BE49-F238E27FC236}">
                <a16:creationId xmlns:a16="http://schemas.microsoft.com/office/drawing/2014/main" id="{DBB970A6-23EB-2C02-F7E3-4A82549FA919}"/>
              </a:ext>
            </a:extLst>
          </p:cNvPr>
          <p:cNvPicPr>
            <a:picLocks noChangeAspect="1"/>
          </p:cNvPicPr>
          <p:nvPr/>
        </p:nvPicPr>
        <p:blipFill>
          <a:blip r:embed="rId10"/>
          <a:stretch>
            <a:fillRect/>
          </a:stretch>
        </p:blipFill>
        <p:spPr>
          <a:xfrm rot="16200000">
            <a:off x="6145509" y="231985"/>
            <a:ext cx="1365276" cy="1248694"/>
          </a:xfrm>
          <a:prstGeom prst="rect">
            <a:avLst/>
          </a:prstGeom>
        </p:spPr>
      </p:pic>
      <p:pic>
        <p:nvPicPr>
          <p:cNvPr id="31" name="Immagine 30">
            <a:extLst>
              <a:ext uri="{FF2B5EF4-FFF2-40B4-BE49-F238E27FC236}">
                <a16:creationId xmlns:a16="http://schemas.microsoft.com/office/drawing/2014/main" id="{0AF50222-6E99-6BA2-BBE7-57EEE92CFD7F}"/>
              </a:ext>
            </a:extLst>
          </p:cNvPr>
          <p:cNvPicPr>
            <a:picLocks noChangeAspect="1"/>
          </p:cNvPicPr>
          <p:nvPr/>
        </p:nvPicPr>
        <p:blipFill>
          <a:blip r:embed="rId11"/>
          <a:stretch>
            <a:fillRect/>
          </a:stretch>
        </p:blipFill>
        <p:spPr>
          <a:xfrm>
            <a:off x="5578055" y="5934108"/>
            <a:ext cx="1995185" cy="923892"/>
          </a:xfrm>
          <a:prstGeom prst="rect">
            <a:avLst/>
          </a:prstGeom>
        </p:spPr>
      </p:pic>
      <p:sp>
        <p:nvSpPr>
          <p:cNvPr id="32" name="TextBox 8">
            <a:extLst>
              <a:ext uri="{FF2B5EF4-FFF2-40B4-BE49-F238E27FC236}">
                <a16:creationId xmlns:a16="http://schemas.microsoft.com/office/drawing/2014/main" id="{085F6E8F-A0A3-449E-9B44-D5C5F26159F6}"/>
              </a:ext>
            </a:extLst>
          </p:cNvPr>
          <p:cNvSpPr txBox="1"/>
          <p:nvPr/>
        </p:nvSpPr>
        <p:spPr>
          <a:xfrm>
            <a:off x="4325434" y="3057873"/>
            <a:ext cx="2505241" cy="2462213"/>
          </a:xfrm>
          <a:prstGeom prst="rect">
            <a:avLst/>
          </a:prstGeom>
          <a:noFill/>
          <a:ln w="25400">
            <a:solidFill>
              <a:srgbClr val="FFFF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Segoe Print" panose="02000600000000000000" pitchFamily="2" charset="0"/>
              </a:rPr>
              <a:t>Right physics </a:t>
            </a:r>
            <a:r>
              <a:rPr lang="en-US" sz="2200" dirty="0" err="1">
                <a:solidFill>
                  <a:prstClr val="white"/>
                </a:solidFill>
                <a:latin typeface="Segoe Print" panose="02000600000000000000" pitchFamily="2" charset="0"/>
              </a:rPr>
              <a:t>enviroinment</a:t>
            </a:r>
            <a:r>
              <a:rPr lang="en-US" sz="2200" dirty="0">
                <a:solidFill>
                  <a:prstClr val="white"/>
                </a:solidFill>
                <a:latin typeface="Segoe Print" panose="02000600000000000000" pitchFamily="2" charset="0"/>
              </a:rPr>
              <a:t> and spectral behavior but no  </a:t>
            </a:r>
            <a:r>
              <a:rPr lang="en-US" sz="2200" dirty="0" err="1">
                <a:solidFill>
                  <a:prstClr val="white"/>
                </a:solidFill>
                <a:latin typeface="Segoe Print" panose="02000600000000000000" pitchFamily="2" charset="0"/>
              </a:rPr>
              <a:t>PeV</a:t>
            </a:r>
            <a:r>
              <a:rPr lang="en-US" sz="2200" dirty="0">
                <a:solidFill>
                  <a:prstClr val="white"/>
                </a:solidFill>
                <a:latin typeface="Segoe Print" panose="02000600000000000000" pitchFamily="2" charset="0"/>
              </a:rPr>
              <a:t> emission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dirty="0">
                <a:solidFill>
                  <a:prstClr val="white"/>
                </a:solidFill>
                <a:latin typeface="Segoe Print" panose="02000600000000000000" pitchFamily="2" charset="0"/>
              </a:rPr>
              <a:t>from most of these sources</a:t>
            </a:r>
            <a:endParaRPr kumimoji="0" lang="en-US" sz="2200" b="0" i="0" u="none" strike="noStrike" kern="1200" cap="none" spc="0" normalizeH="0" baseline="0" noProof="0" dirty="0">
              <a:ln>
                <a:noFill/>
              </a:ln>
              <a:solidFill>
                <a:prstClr val="white"/>
              </a:solidFill>
              <a:effectLst/>
              <a:uLnTx/>
              <a:uFillTx/>
              <a:latin typeface="Segoe Print" panose="02000600000000000000" pitchFamily="2" charset="0"/>
            </a:endParaRPr>
          </a:p>
        </p:txBody>
      </p:sp>
      <p:sp>
        <p:nvSpPr>
          <p:cNvPr id="6" name="CasellaDiTesto 8">
            <a:extLst>
              <a:ext uri="{FF2B5EF4-FFF2-40B4-BE49-F238E27FC236}">
                <a16:creationId xmlns:a16="http://schemas.microsoft.com/office/drawing/2014/main" id="{4C47FE2D-9552-4C60-310A-BAEB74F68374}"/>
              </a:ext>
            </a:extLst>
          </p:cNvPr>
          <p:cNvSpPr txBox="1"/>
          <p:nvPr/>
        </p:nvSpPr>
        <p:spPr>
          <a:xfrm>
            <a:off x="5932065" y="1289209"/>
            <a:ext cx="1592510"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100" b="0" i="0" u="none" strike="noStrike" kern="1200" cap="none" spc="0" normalizeH="0" baseline="0" noProof="0" dirty="0">
                <a:ln>
                  <a:noFill/>
                </a:ln>
                <a:solidFill>
                  <a:schemeClr val="bg1"/>
                </a:solidFill>
                <a:effectLst/>
                <a:uLnTx/>
                <a:uFillTx/>
                <a:latin typeface="Segoe Print" panose="02000600000000000000" pitchFamily="2" charset="0"/>
                <a:ea typeface="+mn-ea"/>
                <a:cs typeface="+mn-cs"/>
              </a:rPr>
              <a:t>Cygnus </a:t>
            </a:r>
            <a:r>
              <a:rPr kumimoji="0" lang="it-IT" sz="1100" b="0" i="0" u="none" strike="noStrike" kern="1200" cap="none" spc="0" normalizeH="0" baseline="0" noProof="0" dirty="0" err="1">
                <a:ln>
                  <a:noFill/>
                </a:ln>
                <a:solidFill>
                  <a:schemeClr val="bg1"/>
                </a:solidFill>
                <a:effectLst/>
                <a:uLnTx/>
                <a:uFillTx/>
                <a:latin typeface="Segoe Print" panose="02000600000000000000" pitchFamily="2" charset="0"/>
                <a:ea typeface="+mn-ea"/>
                <a:cs typeface="+mn-cs"/>
              </a:rPr>
              <a:t>Region</a:t>
            </a:r>
            <a:endParaRPr kumimoji="0" lang="it-IT" sz="1100" b="0" i="0" u="none" strike="noStrike" kern="1200" cap="none" spc="0" normalizeH="0" baseline="0" noProof="0" dirty="0">
              <a:ln>
                <a:noFill/>
              </a:ln>
              <a:solidFill>
                <a:schemeClr val="bg1"/>
              </a:solidFill>
              <a:effectLst/>
              <a:uLnTx/>
              <a:uFillTx/>
              <a:latin typeface="Segoe Print" panose="02000600000000000000" pitchFamily="2" charset="0"/>
              <a:ea typeface="+mn-ea"/>
              <a:cs typeface="+mn-cs"/>
            </a:endParaRPr>
          </a:p>
        </p:txBody>
      </p:sp>
    </p:spTree>
    <p:extLst>
      <p:ext uri="{BB962C8B-B14F-4D97-AF65-F5344CB8AC3E}">
        <p14:creationId xmlns:p14="http://schemas.microsoft.com/office/powerpoint/2010/main" val="328653917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p:cTn id="12" dur="600" fill="hold"/>
                                        <p:tgtEl>
                                          <p:spTgt spid="30"/>
                                        </p:tgtEl>
                                        <p:attrNameLst>
                                          <p:attrName>ppt_w</p:attrName>
                                        </p:attrNameLst>
                                      </p:cBhvr>
                                      <p:tavLst>
                                        <p:tav tm="0">
                                          <p:val>
                                            <p:fltVal val="0"/>
                                          </p:val>
                                        </p:tav>
                                        <p:tav tm="100000">
                                          <p:val>
                                            <p:strVal val="#ppt_w"/>
                                          </p:val>
                                        </p:tav>
                                      </p:tavLst>
                                    </p:anim>
                                    <p:anim calcmode="lin" valueType="num">
                                      <p:cBhvr>
                                        <p:cTn id="13" dur="600" fill="hold"/>
                                        <p:tgtEl>
                                          <p:spTgt spid="30"/>
                                        </p:tgtEl>
                                        <p:attrNameLst>
                                          <p:attrName>ppt_h</p:attrName>
                                        </p:attrNameLst>
                                      </p:cBhvr>
                                      <p:tavLst>
                                        <p:tav tm="0">
                                          <p:val>
                                            <p:fltVal val="0"/>
                                          </p:val>
                                        </p:tav>
                                        <p:tav tm="100000">
                                          <p:val>
                                            <p:strVal val="#ppt_h"/>
                                          </p:val>
                                        </p:tav>
                                      </p:tavLst>
                                    </p:anim>
                                    <p:animEffect transition="in" filter="fade">
                                      <p:cBhvr>
                                        <p:cTn id="14" dur="600"/>
                                        <p:tgtEl>
                                          <p:spTgt spid="30"/>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randombar(horizontal)">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randombar(horizontal)">
                                      <p:cBhvr>
                                        <p:cTn id="42" dur="500"/>
                                        <p:tgtEl>
                                          <p:spTgt spid="25"/>
                                        </p:tgtEl>
                                      </p:cBhvr>
                                    </p:animEffect>
                                  </p:childTnLst>
                                </p:cTn>
                              </p:par>
                              <p:par>
                                <p:cTn id="43" presetID="53" presetClass="entr" presetSubtype="16"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 calcmode="lin" valueType="num">
                                      <p:cBhvr>
                                        <p:cTn id="45" dur="500" fill="hold"/>
                                        <p:tgtEl>
                                          <p:spTgt spid="11"/>
                                        </p:tgtEl>
                                        <p:attrNameLst>
                                          <p:attrName>ppt_w</p:attrName>
                                        </p:attrNameLst>
                                      </p:cBhvr>
                                      <p:tavLst>
                                        <p:tav tm="0">
                                          <p:val>
                                            <p:fltVal val="0"/>
                                          </p:val>
                                        </p:tav>
                                        <p:tav tm="100000">
                                          <p:val>
                                            <p:strVal val="#ppt_w"/>
                                          </p:val>
                                        </p:tav>
                                      </p:tavLst>
                                    </p:anim>
                                    <p:anim calcmode="lin" valueType="num">
                                      <p:cBhvr>
                                        <p:cTn id="46" dur="500" fill="hold"/>
                                        <p:tgtEl>
                                          <p:spTgt spid="11"/>
                                        </p:tgtEl>
                                        <p:attrNameLst>
                                          <p:attrName>ppt_h</p:attrName>
                                        </p:attrNameLst>
                                      </p:cBhvr>
                                      <p:tavLst>
                                        <p:tav tm="0">
                                          <p:val>
                                            <p:fltVal val="0"/>
                                          </p:val>
                                        </p:tav>
                                        <p:tav tm="100000">
                                          <p:val>
                                            <p:strVal val="#ppt_h"/>
                                          </p:val>
                                        </p:tav>
                                      </p:tavLst>
                                    </p:anim>
                                    <p:animEffect transition="in" filter="fade">
                                      <p:cBhvr>
                                        <p:cTn id="47" dur="500"/>
                                        <p:tgtEl>
                                          <p:spTgt spid="1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21"/>
                                        </p:tgtEl>
                                        <p:attrNameLst>
                                          <p:attrName>style.visibility</p:attrName>
                                        </p:attrNameLst>
                                      </p:cBhvr>
                                      <p:to>
                                        <p:strVal val="visible"/>
                                      </p:to>
                                    </p:set>
                                    <p:anim calcmode="lin" valueType="num">
                                      <p:cBhvr>
                                        <p:cTn id="50" dur="500" fill="hold"/>
                                        <p:tgtEl>
                                          <p:spTgt spid="21"/>
                                        </p:tgtEl>
                                        <p:attrNameLst>
                                          <p:attrName>ppt_w</p:attrName>
                                        </p:attrNameLst>
                                      </p:cBhvr>
                                      <p:tavLst>
                                        <p:tav tm="0">
                                          <p:val>
                                            <p:fltVal val="0"/>
                                          </p:val>
                                        </p:tav>
                                        <p:tav tm="100000">
                                          <p:val>
                                            <p:strVal val="#ppt_w"/>
                                          </p:val>
                                        </p:tav>
                                      </p:tavLst>
                                    </p:anim>
                                    <p:anim calcmode="lin" valueType="num">
                                      <p:cBhvr>
                                        <p:cTn id="51" dur="500" fill="hold"/>
                                        <p:tgtEl>
                                          <p:spTgt spid="21"/>
                                        </p:tgtEl>
                                        <p:attrNameLst>
                                          <p:attrName>ppt_h</p:attrName>
                                        </p:attrNameLst>
                                      </p:cBhvr>
                                      <p:tavLst>
                                        <p:tav tm="0">
                                          <p:val>
                                            <p:fltVal val="0"/>
                                          </p:val>
                                        </p:tav>
                                        <p:tav tm="100000">
                                          <p:val>
                                            <p:strVal val="#ppt_h"/>
                                          </p:val>
                                        </p:tav>
                                      </p:tavLst>
                                    </p:anim>
                                    <p:animEffect transition="in" filter="fade">
                                      <p:cBhvr>
                                        <p:cTn id="52" dur="500"/>
                                        <p:tgtEl>
                                          <p:spTgt spid="21"/>
                                        </p:tgtEl>
                                      </p:cBhvr>
                                    </p:animEffect>
                                  </p:childTnLst>
                                </p:cTn>
                              </p:par>
                            </p:childTnLst>
                          </p:cTn>
                        </p:par>
                        <p:par>
                          <p:cTn id="53" fill="hold">
                            <p:stCondLst>
                              <p:cond delay="500"/>
                            </p:stCondLst>
                            <p:childTnLst>
                              <p:par>
                                <p:cTn id="54" presetID="53" presetClass="entr" presetSubtype="16" fill="hold" grpId="0" nodeType="afterEffect">
                                  <p:stCondLst>
                                    <p:cond delay="0"/>
                                  </p:stCondLst>
                                  <p:childTnLst>
                                    <p:set>
                                      <p:cBhvr>
                                        <p:cTn id="55" dur="1" fill="hold">
                                          <p:stCondLst>
                                            <p:cond delay="0"/>
                                          </p:stCondLst>
                                        </p:cTn>
                                        <p:tgtEl>
                                          <p:spTgt spid="22"/>
                                        </p:tgtEl>
                                        <p:attrNameLst>
                                          <p:attrName>style.visibility</p:attrName>
                                        </p:attrNameLst>
                                      </p:cBhvr>
                                      <p:to>
                                        <p:strVal val="visible"/>
                                      </p:to>
                                    </p:set>
                                    <p:anim calcmode="lin" valueType="num">
                                      <p:cBhvr>
                                        <p:cTn id="56" dur="500" fill="hold"/>
                                        <p:tgtEl>
                                          <p:spTgt spid="22"/>
                                        </p:tgtEl>
                                        <p:attrNameLst>
                                          <p:attrName>ppt_w</p:attrName>
                                        </p:attrNameLst>
                                      </p:cBhvr>
                                      <p:tavLst>
                                        <p:tav tm="0">
                                          <p:val>
                                            <p:fltVal val="0"/>
                                          </p:val>
                                        </p:tav>
                                        <p:tav tm="100000">
                                          <p:val>
                                            <p:strVal val="#ppt_w"/>
                                          </p:val>
                                        </p:tav>
                                      </p:tavLst>
                                    </p:anim>
                                    <p:anim calcmode="lin" valueType="num">
                                      <p:cBhvr>
                                        <p:cTn id="57" dur="500" fill="hold"/>
                                        <p:tgtEl>
                                          <p:spTgt spid="22"/>
                                        </p:tgtEl>
                                        <p:attrNameLst>
                                          <p:attrName>ppt_h</p:attrName>
                                        </p:attrNameLst>
                                      </p:cBhvr>
                                      <p:tavLst>
                                        <p:tav tm="0">
                                          <p:val>
                                            <p:fltVal val="0"/>
                                          </p:val>
                                        </p:tav>
                                        <p:tav tm="100000">
                                          <p:val>
                                            <p:strVal val="#ppt_h"/>
                                          </p:val>
                                        </p:tav>
                                      </p:tavLst>
                                    </p:anim>
                                    <p:animEffect transition="in" filter="fade">
                                      <p:cBhvr>
                                        <p:cTn id="58" dur="500"/>
                                        <p:tgtEl>
                                          <p:spTgt spid="22"/>
                                        </p:tgtEl>
                                      </p:cBhvr>
                                    </p:animEffec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p:cTn id="63" dur="500" fill="hold"/>
                                        <p:tgtEl>
                                          <p:spTgt spid="19"/>
                                        </p:tgtEl>
                                        <p:attrNameLst>
                                          <p:attrName>ppt_w</p:attrName>
                                        </p:attrNameLst>
                                      </p:cBhvr>
                                      <p:tavLst>
                                        <p:tav tm="0">
                                          <p:val>
                                            <p:fltVal val="0"/>
                                          </p:val>
                                        </p:tav>
                                        <p:tav tm="100000">
                                          <p:val>
                                            <p:strVal val="#ppt_w"/>
                                          </p:val>
                                        </p:tav>
                                      </p:tavLst>
                                    </p:anim>
                                    <p:anim calcmode="lin" valueType="num">
                                      <p:cBhvr>
                                        <p:cTn id="64" dur="500" fill="hold"/>
                                        <p:tgtEl>
                                          <p:spTgt spid="19"/>
                                        </p:tgtEl>
                                        <p:attrNameLst>
                                          <p:attrName>ppt_h</p:attrName>
                                        </p:attrNameLst>
                                      </p:cBhvr>
                                      <p:tavLst>
                                        <p:tav tm="0">
                                          <p:val>
                                            <p:fltVal val="0"/>
                                          </p:val>
                                        </p:tav>
                                        <p:tav tm="100000">
                                          <p:val>
                                            <p:strVal val="#ppt_h"/>
                                          </p:val>
                                        </p:tav>
                                      </p:tavLst>
                                    </p:anim>
                                    <p:animEffect transition="in" filter="fade">
                                      <p:cBhvr>
                                        <p:cTn id="65" dur="500"/>
                                        <p:tgtEl>
                                          <p:spTgt spid="19"/>
                                        </p:tgtEl>
                                      </p:cBhvr>
                                    </p:animEffect>
                                  </p:childTnLst>
                                </p:cTn>
                              </p:par>
                              <p:par>
                                <p:cTn id="66" presetID="14" presetClass="entr" presetSubtype="10" fill="hold" grpId="0" nodeType="withEffect">
                                  <p:stCondLst>
                                    <p:cond delay="0"/>
                                  </p:stCondLst>
                                  <p:childTnLst>
                                    <p:set>
                                      <p:cBhvr>
                                        <p:cTn id="67" dur="1" fill="hold">
                                          <p:stCondLst>
                                            <p:cond delay="0"/>
                                          </p:stCondLst>
                                        </p:cTn>
                                        <p:tgtEl>
                                          <p:spTgt spid="26"/>
                                        </p:tgtEl>
                                        <p:attrNameLst>
                                          <p:attrName>style.visibility</p:attrName>
                                        </p:attrNameLst>
                                      </p:cBhvr>
                                      <p:to>
                                        <p:strVal val="visible"/>
                                      </p:to>
                                    </p:set>
                                    <p:animEffect transition="in" filter="randombar(horizontal)">
                                      <p:cBhvr>
                                        <p:cTn id="68" dur="500"/>
                                        <p:tgtEl>
                                          <p:spTgt spid="26"/>
                                        </p:tgtEl>
                                      </p:cBhvr>
                                    </p:animEffect>
                                  </p:childTnLst>
                                </p:cTn>
                              </p:par>
                              <p:par>
                                <p:cTn id="69" presetID="53" presetClass="entr" presetSubtype="16" fill="hold" nodeType="withEffect">
                                  <p:stCondLst>
                                    <p:cond delay="0"/>
                                  </p:stCondLst>
                                  <p:childTnLst>
                                    <p:set>
                                      <p:cBhvr>
                                        <p:cTn id="70" dur="1" fill="hold">
                                          <p:stCondLst>
                                            <p:cond delay="0"/>
                                          </p:stCondLst>
                                        </p:cTn>
                                        <p:tgtEl>
                                          <p:spTgt spid="31"/>
                                        </p:tgtEl>
                                        <p:attrNameLst>
                                          <p:attrName>style.visibility</p:attrName>
                                        </p:attrNameLst>
                                      </p:cBhvr>
                                      <p:to>
                                        <p:strVal val="visible"/>
                                      </p:to>
                                    </p:set>
                                    <p:anim calcmode="lin" valueType="num">
                                      <p:cBhvr>
                                        <p:cTn id="71" dur="500" fill="hold"/>
                                        <p:tgtEl>
                                          <p:spTgt spid="31"/>
                                        </p:tgtEl>
                                        <p:attrNameLst>
                                          <p:attrName>ppt_w</p:attrName>
                                        </p:attrNameLst>
                                      </p:cBhvr>
                                      <p:tavLst>
                                        <p:tav tm="0">
                                          <p:val>
                                            <p:fltVal val="0"/>
                                          </p:val>
                                        </p:tav>
                                        <p:tav tm="100000">
                                          <p:val>
                                            <p:strVal val="#ppt_w"/>
                                          </p:val>
                                        </p:tav>
                                      </p:tavLst>
                                    </p:anim>
                                    <p:anim calcmode="lin" valueType="num">
                                      <p:cBhvr>
                                        <p:cTn id="72" dur="500" fill="hold"/>
                                        <p:tgtEl>
                                          <p:spTgt spid="31"/>
                                        </p:tgtEl>
                                        <p:attrNameLst>
                                          <p:attrName>ppt_h</p:attrName>
                                        </p:attrNameLst>
                                      </p:cBhvr>
                                      <p:tavLst>
                                        <p:tav tm="0">
                                          <p:val>
                                            <p:fltVal val="0"/>
                                          </p:val>
                                        </p:tav>
                                        <p:tav tm="100000">
                                          <p:val>
                                            <p:strVal val="#ppt_h"/>
                                          </p:val>
                                        </p:tav>
                                      </p:tavLst>
                                    </p:anim>
                                    <p:animEffect transition="in" filter="fade">
                                      <p:cBhvr>
                                        <p:cTn id="73" dur="500"/>
                                        <p:tgtEl>
                                          <p:spTgt spid="31"/>
                                        </p:tgtEl>
                                      </p:cBhvr>
                                    </p:animEffect>
                                  </p:childTnLst>
                                </p:cTn>
                              </p:par>
                              <p:par>
                                <p:cTn id="74" presetID="53" presetClass="entr" presetSubtype="16" fill="hold" grpId="0" nodeType="with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Effect transition="in" filter="fade">
                                      <p:cBhvr>
                                        <p:cTn id="78" dur="5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32"/>
                                        </p:tgtEl>
                                        <p:attrNameLst>
                                          <p:attrName>style.visibility</p:attrName>
                                        </p:attrNameLst>
                                      </p:cBhvr>
                                      <p:to>
                                        <p:strVal val="visible"/>
                                      </p:to>
                                    </p:set>
                                    <p:animEffect transition="in" filter="randombar(horizontal)">
                                      <p:cBhvr>
                                        <p:cTn id="8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0" grpId="0"/>
      <p:bldP spid="21" grpId="0"/>
      <p:bldP spid="22" grpId="0" animBg="1"/>
      <p:bldP spid="24" grpId="0"/>
      <p:bldP spid="25" grpId="0"/>
      <p:bldP spid="26" grpId="0"/>
      <p:bldP spid="32" grpId="0" animBg="1"/>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luce, cielo notturno&#10;&#10;Descrizione generata automaticamente">
            <a:extLst>
              <a:ext uri="{FF2B5EF4-FFF2-40B4-BE49-F238E27FC236}">
                <a16:creationId xmlns:a16="http://schemas.microsoft.com/office/drawing/2014/main" id="{F89B1FCE-66D7-6778-40B2-9FC0610EE9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8565"/>
            <a:ext cx="7808313" cy="5767724"/>
          </a:xfrm>
          <a:prstGeom prst="rect">
            <a:avLst/>
          </a:prstGeom>
        </p:spPr>
      </p:pic>
      <p:pic>
        <p:nvPicPr>
          <p:cNvPr id="7" name="Immagine 6">
            <a:extLst>
              <a:ext uri="{FF2B5EF4-FFF2-40B4-BE49-F238E27FC236}">
                <a16:creationId xmlns:a16="http://schemas.microsoft.com/office/drawing/2014/main" id="{80680BDF-83CC-8C92-8238-C9C37BC61EFC}"/>
              </a:ext>
            </a:extLst>
          </p:cNvPr>
          <p:cNvPicPr>
            <a:picLocks noChangeAspect="1"/>
          </p:cNvPicPr>
          <p:nvPr/>
        </p:nvPicPr>
        <p:blipFill>
          <a:blip r:embed="rId4"/>
          <a:stretch>
            <a:fillRect/>
          </a:stretch>
        </p:blipFill>
        <p:spPr>
          <a:xfrm>
            <a:off x="5068797" y="4458879"/>
            <a:ext cx="7123204" cy="2527410"/>
          </a:xfrm>
          <a:prstGeom prst="rect">
            <a:avLst/>
          </a:prstGeom>
        </p:spPr>
      </p:pic>
      <p:sp>
        <p:nvSpPr>
          <p:cNvPr id="8" name="Rettangolo 24">
            <a:extLst>
              <a:ext uri="{FF2B5EF4-FFF2-40B4-BE49-F238E27FC236}">
                <a16:creationId xmlns:a16="http://schemas.microsoft.com/office/drawing/2014/main" id="{DAFAC07C-4287-61FA-A69F-8B505DF85D24}"/>
              </a:ext>
            </a:extLst>
          </p:cNvPr>
          <p:cNvSpPr/>
          <p:nvPr/>
        </p:nvSpPr>
        <p:spPr>
          <a:xfrm>
            <a:off x="2110626" y="10856"/>
            <a:ext cx="8065028"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PeVatrons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storm</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from LHAASO</a:t>
            </a:r>
          </a:p>
        </p:txBody>
      </p:sp>
      <p:sp>
        <p:nvSpPr>
          <p:cNvPr id="9" name="TextBox 7">
            <a:extLst>
              <a:ext uri="{FF2B5EF4-FFF2-40B4-BE49-F238E27FC236}">
                <a16:creationId xmlns:a16="http://schemas.microsoft.com/office/drawing/2014/main" id="{C75EC5FC-BC9F-4E4E-A444-F3D468498D0F}"/>
              </a:ext>
            </a:extLst>
          </p:cNvPr>
          <p:cNvSpPr txBox="1"/>
          <p:nvPr/>
        </p:nvSpPr>
        <p:spPr>
          <a:xfrm>
            <a:off x="463962" y="684243"/>
            <a:ext cx="11479247" cy="584775"/>
          </a:xfrm>
          <a:prstGeom prst="rect">
            <a:avLst/>
          </a:prstGeom>
          <a:noFill/>
        </p:spPr>
        <p:txBody>
          <a:bodyPr wrap="square" rtlCol="0">
            <a:spAutoFit/>
          </a:bodyPr>
          <a:lstStyle/>
          <a:p>
            <a:pPr algn="ctr"/>
            <a:r>
              <a:rPr lang="en-US" sz="3200" dirty="0">
                <a:solidFill>
                  <a:schemeClr val="bg1"/>
                </a:solidFill>
                <a:latin typeface="Segoe Print" panose="02000600000000000000" pitchFamily="2" charset="0"/>
              </a:rPr>
              <a:t>OUR GALAXY IS FULL OF "PEVATRONS"!!!!!!</a:t>
            </a:r>
          </a:p>
        </p:txBody>
      </p:sp>
      <p:sp>
        <p:nvSpPr>
          <p:cNvPr id="10" name="TextBox 7">
            <a:extLst>
              <a:ext uri="{FF2B5EF4-FFF2-40B4-BE49-F238E27FC236}">
                <a16:creationId xmlns:a16="http://schemas.microsoft.com/office/drawing/2014/main" id="{41863F1C-76F5-130E-D1C8-6C736717346D}"/>
              </a:ext>
            </a:extLst>
          </p:cNvPr>
          <p:cNvSpPr txBox="1"/>
          <p:nvPr/>
        </p:nvSpPr>
        <p:spPr>
          <a:xfrm>
            <a:off x="8073406" y="1296074"/>
            <a:ext cx="3869803" cy="1815882"/>
          </a:xfrm>
          <a:prstGeom prst="rect">
            <a:avLst/>
          </a:prstGeom>
          <a:noFill/>
        </p:spPr>
        <p:txBody>
          <a:bodyPr wrap="square" rtlCol="0">
            <a:spAutoFit/>
          </a:bodyPr>
          <a:lstStyle/>
          <a:p>
            <a:pPr algn="ctr"/>
            <a:r>
              <a:rPr lang="en-US" sz="2800" dirty="0">
                <a:solidFill>
                  <a:srgbClr val="FFC000"/>
                </a:solidFill>
                <a:latin typeface="Segoe Print" panose="02000600000000000000" pitchFamily="2" charset="0"/>
              </a:rPr>
              <a:t>12 "</a:t>
            </a:r>
            <a:r>
              <a:rPr lang="en-US" sz="2800" dirty="0" err="1">
                <a:solidFill>
                  <a:schemeClr val="bg1"/>
                </a:solidFill>
                <a:latin typeface="Segoe Print" panose="02000600000000000000" pitchFamily="2" charset="0"/>
              </a:rPr>
              <a:t>PeVatrons</a:t>
            </a:r>
            <a:r>
              <a:rPr lang="en-US" sz="2800" dirty="0">
                <a:solidFill>
                  <a:srgbClr val="FFC000"/>
                </a:solidFill>
                <a:latin typeface="Segoe Print" panose="02000600000000000000" pitchFamily="2" charset="0"/>
              </a:rPr>
              <a:t>" discovered with high significance (&gt;7</a:t>
            </a:r>
            <a:r>
              <a:rPr lang="el-GR" sz="2800" dirty="0">
                <a:solidFill>
                  <a:srgbClr val="FFC000"/>
                </a:solidFill>
                <a:latin typeface="Segoe Print" panose="02000600000000000000" pitchFamily="2" charset="0"/>
              </a:rPr>
              <a:t>σ</a:t>
            </a:r>
            <a:r>
              <a:rPr lang="en-US" sz="2800" dirty="0">
                <a:solidFill>
                  <a:srgbClr val="FFC000"/>
                </a:solidFill>
                <a:latin typeface="Segoe Print" panose="02000600000000000000" pitchFamily="2" charset="0"/>
              </a:rPr>
              <a:t>)!!</a:t>
            </a:r>
          </a:p>
        </p:txBody>
      </p:sp>
      <p:sp>
        <p:nvSpPr>
          <p:cNvPr id="11" name="TextBox 7">
            <a:extLst>
              <a:ext uri="{FF2B5EF4-FFF2-40B4-BE49-F238E27FC236}">
                <a16:creationId xmlns:a16="http://schemas.microsoft.com/office/drawing/2014/main" id="{A5ECC6A3-445E-C84C-2EDE-D7E84C2BCAE8}"/>
              </a:ext>
            </a:extLst>
          </p:cNvPr>
          <p:cNvSpPr txBox="1"/>
          <p:nvPr/>
        </p:nvSpPr>
        <p:spPr>
          <a:xfrm>
            <a:off x="0" y="6647735"/>
            <a:ext cx="1505962" cy="338554"/>
          </a:xfrm>
          <a:prstGeom prst="rect">
            <a:avLst/>
          </a:prstGeom>
          <a:noFill/>
        </p:spPr>
        <p:txBody>
          <a:bodyPr wrap="square" rtlCol="0">
            <a:spAutoFit/>
          </a:bodyPr>
          <a:lstStyle/>
          <a:p>
            <a:pPr algn="ctr"/>
            <a:r>
              <a:rPr lang="en-US" sz="1600" dirty="0">
                <a:solidFill>
                  <a:schemeClr val="bg1"/>
                </a:solidFill>
                <a:latin typeface="Segoe Print" panose="02000600000000000000" pitchFamily="2" charset="0"/>
              </a:rPr>
              <a:t>Cao+21</a:t>
            </a:r>
          </a:p>
        </p:txBody>
      </p:sp>
      <p:sp>
        <p:nvSpPr>
          <p:cNvPr id="4" name="TextBox 7">
            <a:extLst>
              <a:ext uri="{FF2B5EF4-FFF2-40B4-BE49-F238E27FC236}">
                <a16:creationId xmlns:a16="http://schemas.microsoft.com/office/drawing/2014/main" id="{31773E8E-8B62-8187-D2F8-0A79651276F5}"/>
              </a:ext>
            </a:extLst>
          </p:cNvPr>
          <p:cNvSpPr txBox="1"/>
          <p:nvPr/>
        </p:nvSpPr>
        <p:spPr>
          <a:xfrm>
            <a:off x="7710906" y="3185253"/>
            <a:ext cx="2544316" cy="1200329"/>
          </a:xfrm>
          <a:prstGeom prst="rect">
            <a:avLst/>
          </a:prstGeom>
          <a:noFill/>
        </p:spPr>
        <p:txBody>
          <a:bodyPr wrap="square" rtlCol="0">
            <a:spAutoFit/>
          </a:bodyPr>
          <a:lstStyle/>
          <a:p>
            <a:pPr algn="ctr"/>
            <a:r>
              <a:rPr lang="en-US" sz="2400" dirty="0">
                <a:solidFill>
                  <a:schemeClr val="bg1"/>
                </a:solidFill>
                <a:latin typeface="Segoe Print" panose="02000600000000000000" pitchFamily="2" charset="0"/>
              </a:rPr>
              <a:t>LEPTONIC</a:t>
            </a:r>
          </a:p>
          <a:p>
            <a:pPr algn="ctr"/>
            <a:r>
              <a:rPr lang="en-US" sz="2400" dirty="0">
                <a:solidFill>
                  <a:schemeClr val="bg1"/>
                </a:solidFill>
                <a:latin typeface="Segoe Print" panose="02000600000000000000" pitchFamily="2" charset="0"/>
              </a:rPr>
              <a:t>Or</a:t>
            </a:r>
          </a:p>
          <a:p>
            <a:pPr algn="ctr"/>
            <a:r>
              <a:rPr lang="en-US" sz="2400" dirty="0">
                <a:solidFill>
                  <a:schemeClr val="bg1"/>
                </a:solidFill>
                <a:latin typeface="Segoe Print" panose="02000600000000000000" pitchFamily="2" charset="0"/>
              </a:rPr>
              <a:t>HADRONIC?</a:t>
            </a:r>
          </a:p>
        </p:txBody>
      </p:sp>
      <p:pic>
        <p:nvPicPr>
          <p:cNvPr id="6" name="Immagine 5">
            <a:extLst>
              <a:ext uri="{FF2B5EF4-FFF2-40B4-BE49-F238E27FC236}">
                <a16:creationId xmlns:a16="http://schemas.microsoft.com/office/drawing/2014/main" id="{E44C1F43-8544-D5A8-9114-849A82ABA7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57814" y="2710150"/>
            <a:ext cx="1785395" cy="1721121"/>
          </a:xfrm>
          <a:prstGeom prst="rect">
            <a:avLst/>
          </a:prstGeom>
        </p:spPr>
      </p:pic>
      <p:sp>
        <p:nvSpPr>
          <p:cNvPr id="13" name="Ovale 12">
            <a:extLst>
              <a:ext uri="{FF2B5EF4-FFF2-40B4-BE49-F238E27FC236}">
                <a16:creationId xmlns:a16="http://schemas.microsoft.com/office/drawing/2014/main" id="{7A3EA8DF-A7F1-A766-4329-F0FB0AD5BA26}"/>
              </a:ext>
            </a:extLst>
          </p:cNvPr>
          <p:cNvSpPr/>
          <p:nvPr/>
        </p:nvSpPr>
        <p:spPr>
          <a:xfrm>
            <a:off x="7846488" y="4645022"/>
            <a:ext cx="693357" cy="226634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54165256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par>
                          <p:cTn id="10" fill="hold">
                            <p:stCondLst>
                              <p:cond delay="500"/>
                            </p:stCondLst>
                            <p:childTnLst>
                              <p:par>
                                <p:cTn id="11" presetID="22" presetClass="entr" presetSubtype="1"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500" fill="hold"/>
                                        <p:tgtEl>
                                          <p:spTgt spid="4"/>
                                        </p:tgtEl>
                                        <p:attrNameLst>
                                          <p:attrName>ppt_w</p:attrName>
                                        </p:attrNameLst>
                                      </p:cBhvr>
                                      <p:tavLst>
                                        <p:tav tm="0">
                                          <p:val>
                                            <p:fltVal val="0"/>
                                          </p:val>
                                        </p:tav>
                                        <p:tav tm="100000">
                                          <p:val>
                                            <p:strVal val="#ppt_w"/>
                                          </p:val>
                                        </p:tav>
                                      </p:tavLst>
                                    </p:anim>
                                    <p:anim calcmode="lin" valueType="num">
                                      <p:cBhvr>
                                        <p:cTn id="30" dur="500" fill="hold"/>
                                        <p:tgtEl>
                                          <p:spTgt spid="4"/>
                                        </p:tgtEl>
                                        <p:attrNameLst>
                                          <p:attrName>ppt_h</p:attrName>
                                        </p:attrNameLst>
                                      </p:cBhvr>
                                      <p:tavLst>
                                        <p:tav tm="0">
                                          <p:val>
                                            <p:fltVal val="0"/>
                                          </p:val>
                                        </p:tav>
                                        <p:tav tm="100000">
                                          <p:val>
                                            <p:strVal val="#ppt_h"/>
                                          </p:val>
                                        </p:tav>
                                      </p:tavLst>
                                    </p:anim>
                                    <p:animEffect transition="in" filter="fade">
                                      <p:cBhvr>
                                        <p:cTn id="3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numero, Carattere, documento&#10;&#10;Descrizione generata automaticamente">
            <a:extLst>
              <a:ext uri="{FF2B5EF4-FFF2-40B4-BE49-F238E27FC236}">
                <a16:creationId xmlns:a16="http://schemas.microsoft.com/office/drawing/2014/main" id="{79309741-C6D3-3E3E-BE0F-8AF1D80811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
            <a:ext cx="12192000" cy="6644640"/>
          </a:xfrm>
          <a:prstGeom prst="rect">
            <a:avLst/>
          </a:prstGeom>
        </p:spPr>
      </p:pic>
      <p:sp>
        <p:nvSpPr>
          <p:cNvPr id="4" name="Ovale 3">
            <a:extLst>
              <a:ext uri="{FF2B5EF4-FFF2-40B4-BE49-F238E27FC236}">
                <a16:creationId xmlns:a16="http://schemas.microsoft.com/office/drawing/2014/main" id="{D65E6305-8FBE-1E34-3DB2-CEFE4F518E52}"/>
              </a:ext>
            </a:extLst>
          </p:cNvPr>
          <p:cNvSpPr/>
          <p:nvPr/>
        </p:nvSpPr>
        <p:spPr>
          <a:xfrm>
            <a:off x="3212123" y="914400"/>
            <a:ext cx="1887416" cy="58369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ttangolo 4">
            <a:extLst>
              <a:ext uri="{FF2B5EF4-FFF2-40B4-BE49-F238E27FC236}">
                <a16:creationId xmlns:a16="http://schemas.microsoft.com/office/drawing/2014/main" id="{CC7AA02E-37BE-2A65-DAAD-3230135091D8}"/>
              </a:ext>
            </a:extLst>
          </p:cNvPr>
          <p:cNvSpPr/>
          <p:nvPr/>
        </p:nvSpPr>
        <p:spPr>
          <a:xfrm>
            <a:off x="8703717" y="914400"/>
            <a:ext cx="3067291" cy="566002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6247662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menu, numero, bianco e nero&#10;&#10;Descrizione generata automaticamente">
            <a:extLst>
              <a:ext uri="{FF2B5EF4-FFF2-40B4-BE49-F238E27FC236}">
                <a16:creationId xmlns:a16="http://schemas.microsoft.com/office/drawing/2014/main" id="{90DD0836-6007-D9FD-911F-4AA31A53E7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69720"/>
            <a:ext cx="3011765" cy="3532632"/>
          </a:xfrm>
          <a:prstGeom prst="rect">
            <a:avLst/>
          </a:prstGeom>
          <a:ln>
            <a:noFill/>
          </a:ln>
          <a:effectLst>
            <a:outerShdw blurRad="292100" dist="139700" dir="2700000" algn="tl" rotWithShape="0">
              <a:srgbClr val="333333">
                <a:alpha val="65000"/>
              </a:srgbClr>
            </a:outerShdw>
          </a:effectLst>
        </p:spPr>
      </p:pic>
      <p:pic>
        <p:nvPicPr>
          <p:cNvPr id="5" name="Immagine 4" descr="Immagine che contiene testo, bianco e nero, menu, numero&#10;&#10;Descrizione generata automaticamente">
            <a:extLst>
              <a:ext uri="{FF2B5EF4-FFF2-40B4-BE49-F238E27FC236}">
                <a16:creationId xmlns:a16="http://schemas.microsoft.com/office/drawing/2014/main" id="{ECAC21C8-4EAA-9A95-7AE1-3456B215C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11765" y="1575816"/>
            <a:ext cx="2982990" cy="3526536"/>
          </a:xfrm>
          <a:prstGeom prst="rect">
            <a:avLst/>
          </a:prstGeom>
          <a:ln>
            <a:noFill/>
          </a:ln>
          <a:effectLst>
            <a:outerShdw blurRad="292100" dist="139700" dir="2700000" algn="tl" rotWithShape="0">
              <a:srgbClr val="333333">
                <a:alpha val="65000"/>
              </a:srgbClr>
            </a:outerShdw>
          </a:effectLst>
        </p:spPr>
      </p:pic>
      <p:pic>
        <p:nvPicPr>
          <p:cNvPr id="7" name="Immagine 6" descr="Immagine che contiene testo, bianco e nero, menu, schermata&#10;&#10;Descrizione generata automaticamente">
            <a:extLst>
              <a:ext uri="{FF2B5EF4-FFF2-40B4-BE49-F238E27FC236}">
                <a16:creationId xmlns:a16="http://schemas.microsoft.com/office/drawing/2014/main" id="{13463D86-E7B1-EB0B-BADA-8D81A4E19F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91780" y="1576070"/>
            <a:ext cx="3101582" cy="3532632"/>
          </a:xfrm>
          <a:prstGeom prst="rect">
            <a:avLst/>
          </a:prstGeom>
          <a:ln>
            <a:noFill/>
          </a:ln>
          <a:effectLst>
            <a:outerShdw blurRad="292100" dist="139700" dir="2700000" algn="tl" rotWithShape="0">
              <a:srgbClr val="333333">
                <a:alpha val="65000"/>
              </a:srgbClr>
            </a:outerShdw>
          </a:effectLst>
        </p:spPr>
      </p:pic>
      <p:pic>
        <p:nvPicPr>
          <p:cNvPr id="9" name="Immagine 8" descr="Immagine che contiene testo, menu, numero, Parallelo&#10;&#10;Descrizione generata automaticamente">
            <a:extLst>
              <a:ext uri="{FF2B5EF4-FFF2-40B4-BE49-F238E27FC236}">
                <a16:creationId xmlns:a16="http://schemas.microsoft.com/office/drawing/2014/main" id="{485B933A-5047-E8D5-5B09-1771B38711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59644" y="1576324"/>
            <a:ext cx="3132356" cy="3532632"/>
          </a:xfrm>
          <a:prstGeom prst="rect">
            <a:avLst/>
          </a:prstGeom>
          <a:ln>
            <a:noFill/>
          </a:ln>
          <a:effectLst>
            <a:outerShdw blurRad="292100" dist="139700" dir="2700000" algn="tl" rotWithShape="0">
              <a:srgbClr val="333333">
                <a:alpha val="65000"/>
              </a:srgbClr>
            </a:outerShdw>
          </a:effectLst>
        </p:spPr>
      </p:pic>
      <p:sp>
        <p:nvSpPr>
          <p:cNvPr id="10" name="Rettangolo 24">
            <a:extLst>
              <a:ext uri="{FF2B5EF4-FFF2-40B4-BE49-F238E27FC236}">
                <a16:creationId xmlns:a16="http://schemas.microsoft.com/office/drawing/2014/main" id="{942899AF-789A-7C84-E04B-18E1B382CC8A}"/>
              </a:ext>
            </a:extLst>
          </p:cNvPr>
          <p:cNvSpPr/>
          <p:nvPr/>
        </p:nvSpPr>
        <p:spPr>
          <a:xfrm>
            <a:off x="3542913" y="10856"/>
            <a:ext cx="5200462" cy="1077218"/>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LHAASO first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catalog</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a:p>
            <a:pPr algn="ctr">
              <a:defRPr/>
            </a:pPr>
            <a:r>
              <a:rPr lang="it-IT" sz="2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(Cao+2024)</a:t>
            </a:r>
          </a:p>
        </p:txBody>
      </p:sp>
      <p:sp>
        <p:nvSpPr>
          <p:cNvPr id="11" name="Ovale 10">
            <a:extLst>
              <a:ext uri="{FF2B5EF4-FFF2-40B4-BE49-F238E27FC236}">
                <a16:creationId xmlns:a16="http://schemas.microsoft.com/office/drawing/2014/main" id="{BBEADA39-1435-F3CE-1976-4B4851FFC4D6}"/>
              </a:ext>
            </a:extLst>
          </p:cNvPr>
          <p:cNvSpPr/>
          <p:nvPr/>
        </p:nvSpPr>
        <p:spPr>
          <a:xfrm>
            <a:off x="0" y="3648075"/>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6" name="Ovale 15">
            <a:extLst>
              <a:ext uri="{FF2B5EF4-FFF2-40B4-BE49-F238E27FC236}">
                <a16:creationId xmlns:a16="http://schemas.microsoft.com/office/drawing/2014/main" id="{0C87FBC5-D670-6CC7-405F-3F9B36B418FD}"/>
              </a:ext>
            </a:extLst>
          </p:cNvPr>
          <p:cNvSpPr/>
          <p:nvPr/>
        </p:nvSpPr>
        <p:spPr>
          <a:xfrm>
            <a:off x="2982493" y="3104515"/>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42A57A9E-BF1E-06C3-AE7A-D4D4E26F0745}"/>
              </a:ext>
            </a:extLst>
          </p:cNvPr>
          <p:cNvSpPr/>
          <p:nvPr/>
        </p:nvSpPr>
        <p:spPr>
          <a:xfrm>
            <a:off x="2982492" y="3848100"/>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0" name="Ovale 19">
            <a:extLst>
              <a:ext uri="{FF2B5EF4-FFF2-40B4-BE49-F238E27FC236}">
                <a16:creationId xmlns:a16="http://schemas.microsoft.com/office/drawing/2014/main" id="{0BF0592B-5A95-D30A-CA40-B240A7CD5523}"/>
              </a:ext>
            </a:extLst>
          </p:cNvPr>
          <p:cNvSpPr/>
          <p:nvPr/>
        </p:nvSpPr>
        <p:spPr>
          <a:xfrm>
            <a:off x="2979259" y="4135755"/>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1" name="Ovale 20">
            <a:extLst>
              <a:ext uri="{FF2B5EF4-FFF2-40B4-BE49-F238E27FC236}">
                <a16:creationId xmlns:a16="http://schemas.microsoft.com/office/drawing/2014/main" id="{D54C5B63-BC4D-6B86-E9ED-A18ED4577550}"/>
              </a:ext>
            </a:extLst>
          </p:cNvPr>
          <p:cNvSpPr/>
          <p:nvPr/>
        </p:nvSpPr>
        <p:spPr>
          <a:xfrm>
            <a:off x="2979258" y="4429760"/>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2" name="Ovale 21">
            <a:extLst>
              <a:ext uri="{FF2B5EF4-FFF2-40B4-BE49-F238E27FC236}">
                <a16:creationId xmlns:a16="http://schemas.microsoft.com/office/drawing/2014/main" id="{D6526127-077A-7571-C584-1EDBC012C467}"/>
              </a:ext>
            </a:extLst>
          </p:cNvPr>
          <p:cNvSpPr/>
          <p:nvPr/>
        </p:nvSpPr>
        <p:spPr>
          <a:xfrm>
            <a:off x="5991780" y="2371725"/>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3" name="Ovale 22">
            <a:extLst>
              <a:ext uri="{FF2B5EF4-FFF2-40B4-BE49-F238E27FC236}">
                <a16:creationId xmlns:a16="http://schemas.microsoft.com/office/drawing/2014/main" id="{E471AD98-925B-B2D1-2D51-757F1C44E8C7}"/>
              </a:ext>
            </a:extLst>
          </p:cNvPr>
          <p:cNvSpPr/>
          <p:nvPr/>
        </p:nvSpPr>
        <p:spPr>
          <a:xfrm>
            <a:off x="9040594" y="1616075"/>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4" name="Ovale 23">
            <a:extLst>
              <a:ext uri="{FF2B5EF4-FFF2-40B4-BE49-F238E27FC236}">
                <a16:creationId xmlns:a16="http://schemas.microsoft.com/office/drawing/2014/main" id="{6A2B012F-D0E9-8FE1-F761-A5F560BBBCAB}"/>
              </a:ext>
            </a:extLst>
          </p:cNvPr>
          <p:cNvSpPr/>
          <p:nvPr/>
        </p:nvSpPr>
        <p:spPr>
          <a:xfrm>
            <a:off x="9046944" y="3487737"/>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5" name="Ovale 24">
            <a:extLst>
              <a:ext uri="{FF2B5EF4-FFF2-40B4-BE49-F238E27FC236}">
                <a16:creationId xmlns:a16="http://schemas.microsoft.com/office/drawing/2014/main" id="{57A0F5CA-C37F-D875-B147-0F8116B511BA}"/>
              </a:ext>
            </a:extLst>
          </p:cNvPr>
          <p:cNvSpPr/>
          <p:nvPr/>
        </p:nvSpPr>
        <p:spPr>
          <a:xfrm>
            <a:off x="5990926" y="3844997"/>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6" name="Ovale 25">
            <a:extLst>
              <a:ext uri="{FF2B5EF4-FFF2-40B4-BE49-F238E27FC236}">
                <a16:creationId xmlns:a16="http://schemas.microsoft.com/office/drawing/2014/main" id="{99464F0A-E53C-C788-1C2E-D2DDA029D990}"/>
              </a:ext>
            </a:extLst>
          </p:cNvPr>
          <p:cNvSpPr/>
          <p:nvPr/>
        </p:nvSpPr>
        <p:spPr>
          <a:xfrm>
            <a:off x="9040594" y="2561431"/>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7" name="Ovale 26">
            <a:extLst>
              <a:ext uri="{FF2B5EF4-FFF2-40B4-BE49-F238E27FC236}">
                <a16:creationId xmlns:a16="http://schemas.microsoft.com/office/drawing/2014/main" id="{1516EA7B-3EDA-2B4C-DBD2-E51ED970EF84}"/>
              </a:ext>
            </a:extLst>
          </p:cNvPr>
          <p:cNvSpPr/>
          <p:nvPr/>
        </p:nvSpPr>
        <p:spPr>
          <a:xfrm>
            <a:off x="9046944" y="3952634"/>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28" name="Ovale 27">
            <a:extLst>
              <a:ext uri="{FF2B5EF4-FFF2-40B4-BE49-F238E27FC236}">
                <a16:creationId xmlns:a16="http://schemas.microsoft.com/office/drawing/2014/main" id="{7588344F-F2CC-DF4F-76FF-561881D60A5A}"/>
              </a:ext>
            </a:extLst>
          </p:cNvPr>
          <p:cNvSpPr/>
          <p:nvPr/>
        </p:nvSpPr>
        <p:spPr>
          <a:xfrm>
            <a:off x="9047926" y="4264345"/>
            <a:ext cx="599955" cy="2000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0" name="Ovale 29">
            <a:extLst>
              <a:ext uri="{FF2B5EF4-FFF2-40B4-BE49-F238E27FC236}">
                <a16:creationId xmlns:a16="http://schemas.microsoft.com/office/drawing/2014/main" id="{3A9BC00E-D01E-D5FE-6D2A-DEE285997670}"/>
              </a:ext>
            </a:extLst>
          </p:cNvPr>
          <p:cNvSpPr/>
          <p:nvPr/>
        </p:nvSpPr>
        <p:spPr>
          <a:xfrm>
            <a:off x="5990926" y="3720696"/>
            <a:ext cx="595263"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1" name="Ovale 30">
            <a:extLst>
              <a:ext uri="{FF2B5EF4-FFF2-40B4-BE49-F238E27FC236}">
                <a16:creationId xmlns:a16="http://schemas.microsoft.com/office/drawing/2014/main" id="{91B33767-3C5B-2179-FACC-C86E52F94183}"/>
              </a:ext>
            </a:extLst>
          </p:cNvPr>
          <p:cNvSpPr/>
          <p:nvPr/>
        </p:nvSpPr>
        <p:spPr>
          <a:xfrm>
            <a:off x="5968934" y="3870238"/>
            <a:ext cx="599144"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2" name="Ovale 31">
            <a:extLst>
              <a:ext uri="{FF2B5EF4-FFF2-40B4-BE49-F238E27FC236}">
                <a16:creationId xmlns:a16="http://schemas.microsoft.com/office/drawing/2014/main" id="{109A95A7-C34F-9540-17EA-6EC9F8E52A2D}"/>
              </a:ext>
            </a:extLst>
          </p:cNvPr>
          <p:cNvSpPr/>
          <p:nvPr/>
        </p:nvSpPr>
        <p:spPr>
          <a:xfrm>
            <a:off x="9046944" y="4289586"/>
            <a:ext cx="599144"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3" name="Ovale 32">
            <a:extLst>
              <a:ext uri="{FF2B5EF4-FFF2-40B4-BE49-F238E27FC236}">
                <a16:creationId xmlns:a16="http://schemas.microsoft.com/office/drawing/2014/main" id="{E3C771AA-D8FE-4165-4B32-52298A3FCE5E}"/>
              </a:ext>
            </a:extLst>
          </p:cNvPr>
          <p:cNvSpPr/>
          <p:nvPr/>
        </p:nvSpPr>
        <p:spPr>
          <a:xfrm>
            <a:off x="4898923" y="5318268"/>
            <a:ext cx="1197077" cy="492125"/>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1456B63C-C6ED-3247-1658-70F479BA8FC7}"/>
              </a:ext>
            </a:extLst>
          </p:cNvPr>
          <p:cNvSpPr/>
          <p:nvPr/>
        </p:nvSpPr>
        <p:spPr>
          <a:xfrm>
            <a:off x="4852437" y="6026309"/>
            <a:ext cx="1289123" cy="492125"/>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6" name="Ovale 35">
            <a:extLst>
              <a:ext uri="{FF2B5EF4-FFF2-40B4-BE49-F238E27FC236}">
                <a16:creationId xmlns:a16="http://schemas.microsoft.com/office/drawing/2014/main" id="{DECC74B5-8ED1-EC92-76E9-5B291E455887}"/>
              </a:ext>
            </a:extLst>
          </p:cNvPr>
          <p:cNvSpPr/>
          <p:nvPr/>
        </p:nvSpPr>
        <p:spPr>
          <a:xfrm>
            <a:off x="-497" y="3054985"/>
            <a:ext cx="573658"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7" name="Ovale 36">
            <a:extLst>
              <a:ext uri="{FF2B5EF4-FFF2-40B4-BE49-F238E27FC236}">
                <a16:creationId xmlns:a16="http://schemas.microsoft.com/office/drawing/2014/main" id="{A2905440-CF32-B28E-30E4-63F161A831ED}"/>
              </a:ext>
            </a:extLst>
          </p:cNvPr>
          <p:cNvSpPr/>
          <p:nvPr/>
        </p:nvSpPr>
        <p:spPr>
          <a:xfrm>
            <a:off x="7934" y="3214782"/>
            <a:ext cx="555702"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8" name="Ovale 37">
            <a:extLst>
              <a:ext uri="{FF2B5EF4-FFF2-40B4-BE49-F238E27FC236}">
                <a16:creationId xmlns:a16="http://schemas.microsoft.com/office/drawing/2014/main" id="{5C0E690A-D6FC-07C3-5ADE-C1B8C3074CB0}"/>
              </a:ext>
            </a:extLst>
          </p:cNvPr>
          <p:cNvSpPr/>
          <p:nvPr/>
        </p:nvSpPr>
        <p:spPr>
          <a:xfrm>
            <a:off x="5943" y="3512978"/>
            <a:ext cx="555702"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39" name="Ovale 38">
            <a:extLst>
              <a:ext uri="{FF2B5EF4-FFF2-40B4-BE49-F238E27FC236}">
                <a16:creationId xmlns:a16="http://schemas.microsoft.com/office/drawing/2014/main" id="{06DCDE23-1EED-7B9B-441E-63441EBB13F2}"/>
              </a:ext>
            </a:extLst>
          </p:cNvPr>
          <p:cNvSpPr/>
          <p:nvPr/>
        </p:nvSpPr>
        <p:spPr>
          <a:xfrm>
            <a:off x="-828" y="3972399"/>
            <a:ext cx="555702"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0" name="Ovale 39">
            <a:extLst>
              <a:ext uri="{FF2B5EF4-FFF2-40B4-BE49-F238E27FC236}">
                <a16:creationId xmlns:a16="http://schemas.microsoft.com/office/drawing/2014/main" id="{6762D93B-F874-D98F-ECBB-8A7631CF8C0D}"/>
              </a:ext>
            </a:extLst>
          </p:cNvPr>
          <p:cNvSpPr/>
          <p:nvPr/>
        </p:nvSpPr>
        <p:spPr>
          <a:xfrm>
            <a:off x="3017638" y="2689385"/>
            <a:ext cx="555702"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1" name="Ovale 40">
            <a:extLst>
              <a:ext uri="{FF2B5EF4-FFF2-40B4-BE49-F238E27FC236}">
                <a16:creationId xmlns:a16="http://schemas.microsoft.com/office/drawing/2014/main" id="{4C2524E0-59DE-FD4E-4264-908AE359FA57}"/>
              </a:ext>
            </a:extLst>
          </p:cNvPr>
          <p:cNvSpPr/>
          <p:nvPr/>
        </p:nvSpPr>
        <p:spPr>
          <a:xfrm>
            <a:off x="2985958" y="3429000"/>
            <a:ext cx="555702"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2" name="Ovale 41">
            <a:extLst>
              <a:ext uri="{FF2B5EF4-FFF2-40B4-BE49-F238E27FC236}">
                <a16:creationId xmlns:a16="http://schemas.microsoft.com/office/drawing/2014/main" id="{FC0F6FEB-846B-14B3-9B71-250C931D2075}"/>
              </a:ext>
            </a:extLst>
          </p:cNvPr>
          <p:cNvSpPr/>
          <p:nvPr/>
        </p:nvSpPr>
        <p:spPr>
          <a:xfrm>
            <a:off x="3007508" y="4758468"/>
            <a:ext cx="555702"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3" name="Ovale 42">
            <a:extLst>
              <a:ext uri="{FF2B5EF4-FFF2-40B4-BE49-F238E27FC236}">
                <a16:creationId xmlns:a16="http://schemas.microsoft.com/office/drawing/2014/main" id="{7B3EA367-6282-27BB-2998-E8E153C39CE6}"/>
              </a:ext>
            </a:extLst>
          </p:cNvPr>
          <p:cNvSpPr/>
          <p:nvPr/>
        </p:nvSpPr>
        <p:spPr>
          <a:xfrm>
            <a:off x="5993365" y="2095460"/>
            <a:ext cx="555702"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4" name="Ovale 43">
            <a:extLst>
              <a:ext uri="{FF2B5EF4-FFF2-40B4-BE49-F238E27FC236}">
                <a16:creationId xmlns:a16="http://schemas.microsoft.com/office/drawing/2014/main" id="{8BC19EAD-21F6-3FE6-C1A7-7A56603C9271}"/>
              </a:ext>
            </a:extLst>
          </p:cNvPr>
          <p:cNvSpPr/>
          <p:nvPr/>
        </p:nvSpPr>
        <p:spPr>
          <a:xfrm>
            <a:off x="5974684" y="4908010"/>
            <a:ext cx="595263"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5" name="Ovale 44">
            <a:extLst>
              <a:ext uri="{FF2B5EF4-FFF2-40B4-BE49-F238E27FC236}">
                <a16:creationId xmlns:a16="http://schemas.microsoft.com/office/drawing/2014/main" id="{2FEA1FF5-A7E2-20BC-1F6D-B8EBBC88CA0C}"/>
              </a:ext>
            </a:extLst>
          </p:cNvPr>
          <p:cNvSpPr/>
          <p:nvPr/>
        </p:nvSpPr>
        <p:spPr>
          <a:xfrm>
            <a:off x="9045286" y="1641316"/>
            <a:ext cx="595263"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6" name="Ovale 45">
            <a:extLst>
              <a:ext uri="{FF2B5EF4-FFF2-40B4-BE49-F238E27FC236}">
                <a16:creationId xmlns:a16="http://schemas.microsoft.com/office/drawing/2014/main" id="{B8DFFA00-CA48-816F-57C1-E92873CCC6A3}"/>
              </a:ext>
            </a:extLst>
          </p:cNvPr>
          <p:cNvSpPr/>
          <p:nvPr/>
        </p:nvSpPr>
        <p:spPr>
          <a:xfrm>
            <a:off x="9069324" y="2123520"/>
            <a:ext cx="595263" cy="14954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9" name="TextBox 7">
            <a:extLst>
              <a:ext uri="{FF2B5EF4-FFF2-40B4-BE49-F238E27FC236}">
                <a16:creationId xmlns:a16="http://schemas.microsoft.com/office/drawing/2014/main" id="{DD15FBDA-5F5E-38F1-4808-171634B184E0}"/>
              </a:ext>
            </a:extLst>
          </p:cNvPr>
          <p:cNvSpPr txBox="1"/>
          <p:nvPr/>
        </p:nvSpPr>
        <p:spPr>
          <a:xfrm>
            <a:off x="6143144" y="5333497"/>
            <a:ext cx="2785342" cy="461665"/>
          </a:xfrm>
          <a:prstGeom prst="rect">
            <a:avLst/>
          </a:prstGeom>
          <a:noFill/>
          <a:ln w="28575">
            <a:noFill/>
          </a:ln>
        </p:spPr>
        <p:txBody>
          <a:bodyPr wrap="square" rtlCol="0">
            <a:spAutoFit/>
          </a:bodyPr>
          <a:lstStyle/>
          <a:p>
            <a:pPr algn="ctr"/>
            <a:r>
              <a:rPr lang="en-US" sz="2400" dirty="0">
                <a:solidFill>
                  <a:schemeClr val="bg1"/>
                </a:solidFill>
                <a:latin typeface="Segoe Print" panose="02000600000000000000" pitchFamily="2" charset="0"/>
              </a:rPr>
              <a:t>12 </a:t>
            </a:r>
            <a:r>
              <a:rPr lang="en-US" sz="2400" dirty="0" err="1">
                <a:solidFill>
                  <a:schemeClr val="bg1"/>
                </a:solidFill>
                <a:latin typeface="Segoe Print" panose="02000600000000000000" pitchFamily="2" charset="0"/>
              </a:rPr>
              <a:t>PeVatrons</a:t>
            </a:r>
            <a:endParaRPr lang="en-US" sz="2400" dirty="0">
              <a:solidFill>
                <a:schemeClr val="bg1"/>
              </a:solidFill>
              <a:latin typeface="Segoe Print" panose="02000600000000000000" pitchFamily="2" charset="0"/>
            </a:endParaRPr>
          </a:p>
        </p:txBody>
      </p:sp>
      <p:sp>
        <p:nvSpPr>
          <p:cNvPr id="50" name="TextBox 7">
            <a:extLst>
              <a:ext uri="{FF2B5EF4-FFF2-40B4-BE49-F238E27FC236}">
                <a16:creationId xmlns:a16="http://schemas.microsoft.com/office/drawing/2014/main" id="{290970BD-DFE8-F8D7-587A-9EBA85DF1826}"/>
              </a:ext>
            </a:extLst>
          </p:cNvPr>
          <p:cNvSpPr txBox="1"/>
          <p:nvPr/>
        </p:nvSpPr>
        <p:spPr>
          <a:xfrm>
            <a:off x="6096000" y="6083115"/>
            <a:ext cx="2785342" cy="461665"/>
          </a:xfrm>
          <a:prstGeom prst="rect">
            <a:avLst/>
          </a:prstGeom>
          <a:noFill/>
          <a:ln w="28575">
            <a:noFill/>
          </a:ln>
        </p:spPr>
        <p:txBody>
          <a:bodyPr wrap="square" rtlCol="0">
            <a:spAutoFit/>
          </a:bodyPr>
          <a:lstStyle/>
          <a:p>
            <a:pPr algn="ctr"/>
            <a:r>
              <a:rPr lang="en-US" sz="2400" dirty="0">
                <a:solidFill>
                  <a:schemeClr val="bg1"/>
                </a:solidFill>
                <a:latin typeface="Segoe Print" panose="02000600000000000000" pitchFamily="2" charset="0"/>
              </a:rPr>
              <a:t>Possible SNRs</a:t>
            </a:r>
          </a:p>
        </p:txBody>
      </p:sp>
      <p:sp>
        <p:nvSpPr>
          <p:cNvPr id="2" name="TextBox 7">
            <a:extLst>
              <a:ext uri="{FF2B5EF4-FFF2-40B4-BE49-F238E27FC236}">
                <a16:creationId xmlns:a16="http://schemas.microsoft.com/office/drawing/2014/main" id="{1AB5806A-06EF-AB29-90E2-41365A1AD088}"/>
              </a:ext>
            </a:extLst>
          </p:cNvPr>
          <p:cNvSpPr txBox="1"/>
          <p:nvPr/>
        </p:nvSpPr>
        <p:spPr>
          <a:xfrm rot="583027">
            <a:off x="9176731" y="312780"/>
            <a:ext cx="2982468" cy="1015663"/>
          </a:xfrm>
          <a:prstGeom prst="rect">
            <a:avLst/>
          </a:prstGeom>
          <a:noFill/>
        </p:spPr>
        <p:txBody>
          <a:bodyPr wrap="square" rtlCol="0">
            <a:spAutoFit/>
          </a:bodyPr>
          <a:lstStyle/>
          <a:p>
            <a:pPr algn="ctr"/>
            <a:r>
              <a:rPr lang="en-US" sz="2000" dirty="0">
                <a:solidFill>
                  <a:schemeClr val="bg1"/>
                </a:solidFill>
                <a:latin typeface="Segoe Print" panose="02000600000000000000" pitchFamily="2" charset="0"/>
              </a:rPr>
              <a:t>To keep in mind: only in the Northern </a:t>
            </a:r>
            <a:r>
              <a:rPr lang="en-US" sz="2000" dirty="0" err="1">
                <a:solidFill>
                  <a:schemeClr val="bg1"/>
                </a:solidFill>
                <a:latin typeface="Segoe Print" panose="02000600000000000000" pitchFamily="2" charset="0"/>
              </a:rPr>
              <a:t>Emisphere</a:t>
            </a:r>
            <a:r>
              <a:rPr lang="en-US" sz="2000" dirty="0">
                <a:solidFill>
                  <a:schemeClr val="bg1"/>
                </a:solidFill>
                <a:latin typeface="Segoe Print" panose="02000600000000000000" pitchFamily="2" charset="0"/>
              </a:rPr>
              <a:t>!!!</a:t>
            </a:r>
          </a:p>
        </p:txBody>
      </p:sp>
    </p:spTree>
    <p:extLst>
      <p:ext uri="{BB962C8B-B14F-4D97-AF65-F5344CB8AC3E}">
        <p14:creationId xmlns:p14="http://schemas.microsoft.com/office/powerpoint/2010/main" val="425543913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p:cTn id="29" dur="500" fill="hold"/>
                                        <p:tgtEl>
                                          <p:spTgt spid="20"/>
                                        </p:tgtEl>
                                        <p:attrNameLst>
                                          <p:attrName>ppt_w</p:attrName>
                                        </p:attrNameLst>
                                      </p:cBhvr>
                                      <p:tavLst>
                                        <p:tav tm="0">
                                          <p:val>
                                            <p:fltVal val="0"/>
                                          </p:val>
                                        </p:tav>
                                        <p:tav tm="100000">
                                          <p:val>
                                            <p:strVal val="#ppt_w"/>
                                          </p:val>
                                        </p:tav>
                                      </p:tavLst>
                                    </p:anim>
                                    <p:anim calcmode="lin" valueType="num">
                                      <p:cBhvr>
                                        <p:cTn id="30" dur="500" fill="hold"/>
                                        <p:tgtEl>
                                          <p:spTgt spid="20"/>
                                        </p:tgtEl>
                                        <p:attrNameLst>
                                          <p:attrName>ppt_h</p:attrName>
                                        </p:attrNameLst>
                                      </p:cBhvr>
                                      <p:tavLst>
                                        <p:tav tm="0">
                                          <p:val>
                                            <p:fltVal val="0"/>
                                          </p:val>
                                        </p:tav>
                                        <p:tav tm="100000">
                                          <p:val>
                                            <p:strVal val="#ppt_h"/>
                                          </p:val>
                                        </p:tav>
                                      </p:tavLst>
                                    </p:anim>
                                    <p:animEffect transition="in" filter="fade">
                                      <p:cBhvr>
                                        <p:cTn id="31" dur="500"/>
                                        <p:tgtEl>
                                          <p:spTgt spid="2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 calcmode="lin" valueType="num">
                                      <p:cBhvr>
                                        <p:cTn id="39" dur="500" fill="hold"/>
                                        <p:tgtEl>
                                          <p:spTgt spid="22"/>
                                        </p:tgtEl>
                                        <p:attrNameLst>
                                          <p:attrName>ppt_w</p:attrName>
                                        </p:attrNameLst>
                                      </p:cBhvr>
                                      <p:tavLst>
                                        <p:tav tm="0">
                                          <p:val>
                                            <p:fltVal val="0"/>
                                          </p:val>
                                        </p:tav>
                                        <p:tav tm="100000">
                                          <p:val>
                                            <p:strVal val="#ppt_w"/>
                                          </p:val>
                                        </p:tav>
                                      </p:tavLst>
                                    </p:anim>
                                    <p:anim calcmode="lin" valueType="num">
                                      <p:cBhvr>
                                        <p:cTn id="40" dur="500" fill="hold"/>
                                        <p:tgtEl>
                                          <p:spTgt spid="22"/>
                                        </p:tgtEl>
                                        <p:attrNameLst>
                                          <p:attrName>ppt_h</p:attrName>
                                        </p:attrNameLst>
                                      </p:cBhvr>
                                      <p:tavLst>
                                        <p:tav tm="0">
                                          <p:val>
                                            <p:fltVal val="0"/>
                                          </p:val>
                                        </p:tav>
                                        <p:tav tm="100000">
                                          <p:val>
                                            <p:strVal val="#ppt_h"/>
                                          </p:val>
                                        </p:tav>
                                      </p:tavLst>
                                    </p:anim>
                                    <p:animEffect transition="in" filter="fade">
                                      <p:cBhvr>
                                        <p:cTn id="41" dur="500"/>
                                        <p:tgtEl>
                                          <p:spTgt spid="22"/>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 calcmode="lin" valueType="num">
                                      <p:cBhvr>
                                        <p:cTn id="44" dur="500" fill="hold"/>
                                        <p:tgtEl>
                                          <p:spTgt spid="25"/>
                                        </p:tgtEl>
                                        <p:attrNameLst>
                                          <p:attrName>ppt_w</p:attrName>
                                        </p:attrNameLst>
                                      </p:cBhvr>
                                      <p:tavLst>
                                        <p:tav tm="0">
                                          <p:val>
                                            <p:fltVal val="0"/>
                                          </p:val>
                                        </p:tav>
                                        <p:tav tm="100000">
                                          <p:val>
                                            <p:strVal val="#ppt_w"/>
                                          </p:val>
                                        </p:tav>
                                      </p:tavLst>
                                    </p:anim>
                                    <p:anim calcmode="lin" valueType="num">
                                      <p:cBhvr>
                                        <p:cTn id="45" dur="500" fill="hold"/>
                                        <p:tgtEl>
                                          <p:spTgt spid="25"/>
                                        </p:tgtEl>
                                        <p:attrNameLst>
                                          <p:attrName>ppt_h</p:attrName>
                                        </p:attrNameLst>
                                      </p:cBhvr>
                                      <p:tavLst>
                                        <p:tav tm="0">
                                          <p:val>
                                            <p:fltVal val="0"/>
                                          </p:val>
                                        </p:tav>
                                        <p:tav tm="100000">
                                          <p:val>
                                            <p:strVal val="#ppt_h"/>
                                          </p:val>
                                        </p:tav>
                                      </p:tavLst>
                                    </p:anim>
                                    <p:animEffect transition="in" filter="fade">
                                      <p:cBhvr>
                                        <p:cTn id="46" dur="500"/>
                                        <p:tgtEl>
                                          <p:spTgt spid="25"/>
                                        </p:tgtEl>
                                      </p:cBhvr>
                                    </p:animEffect>
                                  </p:childTnLst>
                                </p:cTn>
                              </p:par>
                              <p:par>
                                <p:cTn id="47" presetID="53" presetClass="entr" presetSubtype="16"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ppt_w</p:attrName>
                                        </p:attrNameLst>
                                      </p:cBhvr>
                                      <p:tavLst>
                                        <p:tav tm="0">
                                          <p:val>
                                            <p:fltVal val="0"/>
                                          </p:val>
                                        </p:tav>
                                        <p:tav tm="100000">
                                          <p:val>
                                            <p:strVal val="#ppt_w"/>
                                          </p:val>
                                        </p:tav>
                                      </p:tavLst>
                                    </p:anim>
                                    <p:anim calcmode="lin" valueType="num">
                                      <p:cBhvr>
                                        <p:cTn id="50" dur="500" fill="hold"/>
                                        <p:tgtEl>
                                          <p:spTgt spid="23"/>
                                        </p:tgtEl>
                                        <p:attrNameLst>
                                          <p:attrName>ppt_h</p:attrName>
                                        </p:attrNameLst>
                                      </p:cBhvr>
                                      <p:tavLst>
                                        <p:tav tm="0">
                                          <p:val>
                                            <p:fltVal val="0"/>
                                          </p:val>
                                        </p:tav>
                                        <p:tav tm="100000">
                                          <p:val>
                                            <p:strVal val="#ppt_h"/>
                                          </p:val>
                                        </p:tav>
                                      </p:tavLst>
                                    </p:anim>
                                    <p:animEffect transition="in" filter="fade">
                                      <p:cBhvr>
                                        <p:cTn id="51" dur="500"/>
                                        <p:tgtEl>
                                          <p:spTgt spid="23"/>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 calcmode="lin" valueType="num">
                                      <p:cBhvr>
                                        <p:cTn id="54" dur="500" fill="hold"/>
                                        <p:tgtEl>
                                          <p:spTgt spid="26"/>
                                        </p:tgtEl>
                                        <p:attrNameLst>
                                          <p:attrName>ppt_w</p:attrName>
                                        </p:attrNameLst>
                                      </p:cBhvr>
                                      <p:tavLst>
                                        <p:tav tm="0">
                                          <p:val>
                                            <p:fltVal val="0"/>
                                          </p:val>
                                        </p:tav>
                                        <p:tav tm="100000">
                                          <p:val>
                                            <p:strVal val="#ppt_w"/>
                                          </p:val>
                                        </p:tav>
                                      </p:tavLst>
                                    </p:anim>
                                    <p:anim calcmode="lin" valueType="num">
                                      <p:cBhvr>
                                        <p:cTn id="55" dur="500" fill="hold"/>
                                        <p:tgtEl>
                                          <p:spTgt spid="26"/>
                                        </p:tgtEl>
                                        <p:attrNameLst>
                                          <p:attrName>ppt_h</p:attrName>
                                        </p:attrNameLst>
                                      </p:cBhvr>
                                      <p:tavLst>
                                        <p:tav tm="0">
                                          <p:val>
                                            <p:fltVal val="0"/>
                                          </p:val>
                                        </p:tav>
                                        <p:tav tm="100000">
                                          <p:val>
                                            <p:strVal val="#ppt_h"/>
                                          </p:val>
                                        </p:tav>
                                      </p:tavLst>
                                    </p:anim>
                                    <p:animEffect transition="in" filter="fade">
                                      <p:cBhvr>
                                        <p:cTn id="56" dur="500"/>
                                        <p:tgtEl>
                                          <p:spTgt spid="26"/>
                                        </p:tgtEl>
                                      </p:cBhvr>
                                    </p:animEffect>
                                  </p:childTnLst>
                                </p:cTn>
                              </p:par>
                              <p:par>
                                <p:cTn id="57" presetID="53" presetClass="entr" presetSubtype="16" fill="hold" grpId="0" nodeType="withEffect">
                                  <p:stCondLst>
                                    <p:cond delay="0"/>
                                  </p:stCondLst>
                                  <p:childTnLst>
                                    <p:set>
                                      <p:cBhvr>
                                        <p:cTn id="58" dur="1" fill="hold">
                                          <p:stCondLst>
                                            <p:cond delay="0"/>
                                          </p:stCondLst>
                                        </p:cTn>
                                        <p:tgtEl>
                                          <p:spTgt spid="24"/>
                                        </p:tgtEl>
                                        <p:attrNameLst>
                                          <p:attrName>style.visibility</p:attrName>
                                        </p:attrNameLst>
                                      </p:cBhvr>
                                      <p:to>
                                        <p:strVal val="visible"/>
                                      </p:to>
                                    </p:set>
                                    <p:anim calcmode="lin" valueType="num">
                                      <p:cBhvr>
                                        <p:cTn id="59" dur="500" fill="hold"/>
                                        <p:tgtEl>
                                          <p:spTgt spid="24"/>
                                        </p:tgtEl>
                                        <p:attrNameLst>
                                          <p:attrName>ppt_w</p:attrName>
                                        </p:attrNameLst>
                                      </p:cBhvr>
                                      <p:tavLst>
                                        <p:tav tm="0">
                                          <p:val>
                                            <p:fltVal val="0"/>
                                          </p:val>
                                        </p:tav>
                                        <p:tav tm="100000">
                                          <p:val>
                                            <p:strVal val="#ppt_w"/>
                                          </p:val>
                                        </p:tav>
                                      </p:tavLst>
                                    </p:anim>
                                    <p:anim calcmode="lin" valueType="num">
                                      <p:cBhvr>
                                        <p:cTn id="60" dur="500" fill="hold"/>
                                        <p:tgtEl>
                                          <p:spTgt spid="24"/>
                                        </p:tgtEl>
                                        <p:attrNameLst>
                                          <p:attrName>ppt_h</p:attrName>
                                        </p:attrNameLst>
                                      </p:cBhvr>
                                      <p:tavLst>
                                        <p:tav tm="0">
                                          <p:val>
                                            <p:fltVal val="0"/>
                                          </p:val>
                                        </p:tav>
                                        <p:tav tm="100000">
                                          <p:val>
                                            <p:strVal val="#ppt_h"/>
                                          </p:val>
                                        </p:tav>
                                      </p:tavLst>
                                    </p:anim>
                                    <p:animEffect transition="in" filter="fade">
                                      <p:cBhvr>
                                        <p:cTn id="61" dur="500"/>
                                        <p:tgtEl>
                                          <p:spTgt spid="24"/>
                                        </p:tgtEl>
                                      </p:cBhvr>
                                    </p:animEffect>
                                  </p:childTnLst>
                                </p:cTn>
                              </p:par>
                              <p:par>
                                <p:cTn id="62" presetID="53" presetClass="entr" presetSubtype="16" fill="hold" grpId="0" nodeType="withEffect">
                                  <p:stCondLst>
                                    <p:cond delay="0"/>
                                  </p:stCondLst>
                                  <p:childTnLst>
                                    <p:set>
                                      <p:cBhvr>
                                        <p:cTn id="63" dur="1" fill="hold">
                                          <p:stCondLst>
                                            <p:cond delay="0"/>
                                          </p:stCondLst>
                                        </p:cTn>
                                        <p:tgtEl>
                                          <p:spTgt spid="27"/>
                                        </p:tgtEl>
                                        <p:attrNameLst>
                                          <p:attrName>style.visibility</p:attrName>
                                        </p:attrNameLst>
                                      </p:cBhvr>
                                      <p:to>
                                        <p:strVal val="visible"/>
                                      </p:to>
                                    </p:set>
                                    <p:anim calcmode="lin" valueType="num">
                                      <p:cBhvr>
                                        <p:cTn id="64" dur="500" fill="hold"/>
                                        <p:tgtEl>
                                          <p:spTgt spid="27"/>
                                        </p:tgtEl>
                                        <p:attrNameLst>
                                          <p:attrName>ppt_w</p:attrName>
                                        </p:attrNameLst>
                                      </p:cBhvr>
                                      <p:tavLst>
                                        <p:tav tm="0">
                                          <p:val>
                                            <p:fltVal val="0"/>
                                          </p:val>
                                        </p:tav>
                                        <p:tav tm="100000">
                                          <p:val>
                                            <p:strVal val="#ppt_w"/>
                                          </p:val>
                                        </p:tav>
                                      </p:tavLst>
                                    </p:anim>
                                    <p:anim calcmode="lin" valueType="num">
                                      <p:cBhvr>
                                        <p:cTn id="65" dur="500" fill="hold"/>
                                        <p:tgtEl>
                                          <p:spTgt spid="27"/>
                                        </p:tgtEl>
                                        <p:attrNameLst>
                                          <p:attrName>ppt_h</p:attrName>
                                        </p:attrNameLst>
                                      </p:cBhvr>
                                      <p:tavLst>
                                        <p:tav tm="0">
                                          <p:val>
                                            <p:fltVal val="0"/>
                                          </p:val>
                                        </p:tav>
                                        <p:tav tm="100000">
                                          <p:val>
                                            <p:strVal val="#ppt_h"/>
                                          </p:val>
                                        </p:tav>
                                      </p:tavLst>
                                    </p:anim>
                                    <p:animEffect transition="in" filter="fade">
                                      <p:cBhvr>
                                        <p:cTn id="66" dur="500"/>
                                        <p:tgtEl>
                                          <p:spTgt spid="27"/>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par>
                                <p:cTn id="72" presetID="53" presetClass="entr" presetSubtype="16"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 calcmode="lin" valueType="num">
                                      <p:cBhvr>
                                        <p:cTn id="74" dur="500" fill="hold"/>
                                        <p:tgtEl>
                                          <p:spTgt spid="33"/>
                                        </p:tgtEl>
                                        <p:attrNameLst>
                                          <p:attrName>ppt_w</p:attrName>
                                        </p:attrNameLst>
                                      </p:cBhvr>
                                      <p:tavLst>
                                        <p:tav tm="0">
                                          <p:val>
                                            <p:fltVal val="0"/>
                                          </p:val>
                                        </p:tav>
                                        <p:tav tm="100000">
                                          <p:val>
                                            <p:strVal val="#ppt_w"/>
                                          </p:val>
                                        </p:tav>
                                      </p:tavLst>
                                    </p:anim>
                                    <p:anim calcmode="lin" valueType="num">
                                      <p:cBhvr>
                                        <p:cTn id="75" dur="500" fill="hold"/>
                                        <p:tgtEl>
                                          <p:spTgt spid="33"/>
                                        </p:tgtEl>
                                        <p:attrNameLst>
                                          <p:attrName>ppt_h</p:attrName>
                                        </p:attrNameLst>
                                      </p:cBhvr>
                                      <p:tavLst>
                                        <p:tav tm="0">
                                          <p:val>
                                            <p:fltVal val="0"/>
                                          </p:val>
                                        </p:tav>
                                        <p:tav tm="100000">
                                          <p:val>
                                            <p:strVal val="#ppt_h"/>
                                          </p:val>
                                        </p:tav>
                                      </p:tavLst>
                                    </p:anim>
                                    <p:animEffect transition="in" filter="fade">
                                      <p:cBhvr>
                                        <p:cTn id="76" dur="500"/>
                                        <p:tgtEl>
                                          <p:spTgt spid="33"/>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p:cTn id="79" dur="500" fill="hold"/>
                                        <p:tgtEl>
                                          <p:spTgt spid="49"/>
                                        </p:tgtEl>
                                        <p:attrNameLst>
                                          <p:attrName>ppt_w</p:attrName>
                                        </p:attrNameLst>
                                      </p:cBhvr>
                                      <p:tavLst>
                                        <p:tav tm="0">
                                          <p:val>
                                            <p:fltVal val="0"/>
                                          </p:val>
                                        </p:tav>
                                        <p:tav tm="100000">
                                          <p:val>
                                            <p:strVal val="#ppt_w"/>
                                          </p:val>
                                        </p:tav>
                                      </p:tavLst>
                                    </p:anim>
                                    <p:anim calcmode="lin" valueType="num">
                                      <p:cBhvr>
                                        <p:cTn id="80" dur="500" fill="hold"/>
                                        <p:tgtEl>
                                          <p:spTgt spid="49"/>
                                        </p:tgtEl>
                                        <p:attrNameLst>
                                          <p:attrName>ppt_h</p:attrName>
                                        </p:attrNameLst>
                                      </p:cBhvr>
                                      <p:tavLst>
                                        <p:tav tm="0">
                                          <p:val>
                                            <p:fltVal val="0"/>
                                          </p:val>
                                        </p:tav>
                                        <p:tav tm="100000">
                                          <p:val>
                                            <p:strVal val="#ppt_h"/>
                                          </p:val>
                                        </p:tav>
                                      </p:tavLst>
                                    </p:anim>
                                    <p:animEffect transition="in" filter="fade">
                                      <p:cBhvr>
                                        <p:cTn id="81" dur="500"/>
                                        <p:tgtEl>
                                          <p:spTgt spid="49"/>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grpId="0" nodeType="clickEffect">
                                  <p:stCondLst>
                                    <p:cond delay="0"/>
                                  </p:stCondLst>
                                  <p:childTnLst>
                                    <p:set>
                                      <p:cBhvr>
                                        <p:cTn id="85" dur="1" fill="hold">
                                          <p:stCondLst>
                                            <p:cond delay="0"/>
                                          </p:stCondLst>
                                        </p:cTn>
                                        <p:tgtEl>
                                          <p:spTgt spid="36"/>
                                        </p:tgtEl>
                                        <p:attrNameLst>
                                          <p:attrName>style.visibility</p:attrName>
                                        </p:attrNameLst>
                                      </p:cBhvr>
                                      <p:to>
                                        <p:strVal val="visible"/>
                                      </p:to>
                                    </p:set>
                                    <p:anim calcmode="lin" valueType="num">
                                      <p:cBhvr>
                                        <p:cTn id="86" dur="500" fill="hold"/>
                                        <p:tgtEl>
                                          <p:spTgt spid="36"/>
                                        </p:tgtEl>
                                        <p:attrNameLst>
                                          <p:attrName>ppt_w</p:attrName>
                                        </p:attrNameLst>
                                      </p:cBhvr>
                                      <p:tavLst>
                                        <p:tav tm="0">
                                          <p:val>
                                            <p:fltVal val="0"/>
                                          </p:val>
                                        </p:tav>
                                        <p:tav tm="100000">
                                          <p:val>
                                            <p:strVal val="#ppt_w"/>
                                          </p:val>
                                        </p:tav>
                                      </p:tavLst>
                                    </p:anim>
                                    <p:anim calcmode="lin" valueType="num">
                                      <p:cBhvr>
                                        <p:cTn id="87" dur="500" fill="hold"/>
                                        <p:tgtEl>
                                          <p:spTgt spid="36"/>
                                        </p:tgtEl>
                                        <p:attrNameLst>
                                          <p:attrName>ppt_h</p:attrName>
                                        </p:attrNameLst>
                                      </p:cBhvr>
                                      <p:tavLst>
                                        <p:tav tm="0">
                                          <p:val>
                                            <p:fltVal val="0"/>
                                          </p:val>
                                        </p:tav>
                                        <p:tav tm="100000">
                                          <p:val>
                                            <p:strVal val="#ppt_h"/>
                                          </p:val>
                                        </p:tav>
                                      </p:tavLst>
                                    </p:anim>
                                    <p:animEffect transition="in" filter="fade">
                                      <p:cBhvr>
                                        <p:cTn id="88" dur="500"/>
                                        <p:tgtEl>
                                          <p:spTgt spid="36"/>
                                        </p:tgtEl>
                                      </p:cBhvr>
                                    </p:animEffect>
                                  </p:childTnLst>
                                </p:cTn>
                              </p:par>
                              <p:par>
                                <p:cTn id="89" presetID="53" presetClass="entr" presetSubtype="16" fill="hold" grpId="0" nodeType="withEffect">
                                  <p:stCondLst>
                                    <p:cond delay="0"/>
                                  </p:stCondLst>
                                  <p:childTnLst>
                                    <p:set>
                                      <p:cBhvr>
                                        <p:cTn id="90" dur="1" fill="hold">
                                          <p:stCondLst>
                                            <p:cond delay="0"/>
                                          </p:stCondLst>
                                        </p:cTn>
                                        <p:tgtEl>
                                          <p:spTgt spid="30"/>
                                        </p:tgtEl>
                                        <p:attrNameLst>
                                          <p:attrName>style.visibility</p:attrName>
                                        </p:attrNameLst>
                                      </p:cBhvr>
                                      <p:to>
                                        <p:strVal val="visible"/>
                                      </p:to>
                                    </p:set>
                                    <p:anim calcmode="lin" valueType="num">
                                      <p:cBhvr>
                                        <p:cTn id="91" dur="500" fill="hold"/>
                                        <p:tgtEl>
                                          <p:spTgt spid="30"/>
                                        </p:tgtEl>
                                        <p:attrNameLst>
                                          <p:attrName>ppt_w</p:attrName>
                                        </p:attrNameLst>
                                      </p:cBhvr>
                                      <p:tavLst>
                                        <p:tav tm="0">
                                          <p:val>
                                            <p:fltVal val="0"/>
                                          </p:val>
                                        </p:tav>
                                        <p:tav tm="100000">
                                          <p:val>
                                            <p:strVal val="#ppt_w"/>
                                          </p:val>
                                        </p:tav>
                                      </p:tavLst>
                                    </p:anim>
                                    <p:anim calcmode="lin" valueType="num">
                                      <p:cBhvr>
                                        <p:cTn id="92" dur="500" fill="hold"/>
                                        <p:tgtEl>
                                          <p:spTgt spid="30"/>
                                        </p:tgtEl>
                                        <p:attrNameLst>
                                          <p:attrName>ppt_h</p:attrName>
                                        </p:attrNameLst>
                                      </p:cBhvr>
                                      <p:tavLst>
                                        <p:tav tm="0">
                                          <p:val>
                                            <p:fltVal val="0"/>
                                          </p:val>
                                        </p:tav>
                                        <p:tav tm="100000">
                                          <p:val>
                                            <p:strVal val="#ppt_h"/>
                                          </p:val>
                                        </p:tav>
                                      </p:tavLst>
                                    </p:anim>
                                    <p:animEffect transition="in" filter="fade">
                                      <p:cBhvr>
                                        <p:cTn id="93" dur="500"/>
                                        <p:tgtEl>
                                          <p:spTgt spid="30"/>
                                        </p:tgtEl>
                                      </p:cBhvr>
                                    </p:animEffect>
                                  </p:childTnLst>
                                </p:cTn>
                              </p:par>
                              <p:par>
                                <p:cTn id="94" presetID="53" presetClass="entr" presetSubtype="16" fill="hold" grpId="0" nodeType="withEffect">
                                  <p:stCondLst>
                                    <p:cond delay="0"/>
                                  </p:stCondLst>
                                  <p:childTnLst>
                                    <p:set>
                                      <p:cBhvr>
                                        <p:cTn id="95" dur="1" fill="hold">
                                          <p:stCondLst>
                                            <p:cond delay="0"/>
                                          </p:stCondLst>
                                        </p:cTn>
                                        <p:tgtEl>
                                          <p:spTgt spid="32"/>
                                        </p:tgtEl>
                                        <p:attrNameLst>
                                          <p:attrName>style.visibility</p:attrName>
                                        </p:attrNameLst>
                                      </p:cBhvr>
                                      <p:to>
                                        <p:strVal val="visible"/>
                                      </p:to>
                                    </p:set>
                                    <p:anim calcmode="lin" valueType="num">
                                      <p:cBhvr>
                                        <p:cTn id="96" dur="500" fill="hold"/>
                                        <p:tgtEl>
                                          <p:spTgt spid="32"/>
                                        </p:tgtEl>
                                        <p:attrNameLst>
                                          <p:attrName>ppt_w</p:attrName>
                                        </p:attrNameLst>
                                      </p:cBhvr>
                                      <p:tavLst>
                                        <p:tav tm="0">
                                          <p:val>
                                            <p:fltVal val="0"/>
                                          </p:val>
                                        </p:tav>
                                        <p:tav tm="100000">
                                          <p:val>
                                            <p:strVal val="#ppt_w"/>
                                          </p:val>
                                        </p:tav>
                                      </p:tavLst>
                                    </p:anim>
                                    <p:anim calcmode="lin" valueType="num">
                                      <p:cBhvr>
                                        <p:cTn id="97" dur="500" fill="hold"/>
                                        <p:tgtEl>
                                          <p:spTgt spid="32"/>
                                        </p:tgtEl>
                                        <p:attrNameLst>
                                          <p:attrName>ppt_h</p:attrName>
                                        </p:attrNameLst>
                                      </p:cBhvr>
                                      <p:tavLst>
                                        <p:tav tm="0">
                                          <p:val>
                                            <p:fltVal val="0"/>
                                          </p:val>
                                        </p:tav>
                                        <p:tav tm="100000">
                                          <p:val>
                                            <p:strVal val="#ppt_h"/>
                                          </p:val>
                                        </p:tav>
                                      </p:tavLst>
                                    </p:anim>
                                    <p:animEffect transition="in" filter="fade">
                                      <p:cBhvr>
                                        <p:cTn id="98" dur="500"/>
                                        <p:tgtEl>
                                          <p:spTgt spid="32"/>
                                        </p:tgtEl>
                                      </p:cBhvr>
                                    </p:animEffect>
                                  </p:childTnLst>
                                </p:cTn>
                              </p:par>
                              <p:par>
                                <p:cTn id="99" presetID="53" presetClass="entr" presetSubtype="16" fill="hold" grpId="0" nodeType="withEffect">
                                  <p:stCondLst>
                                    <p:cond delay="0"/>
                                  </p:stCondLst>
                                  <p:childTnLst>
                                    <p:set>
                                      <p:cBhvr>
                                        <p:cTn id="100" dur="1" fill="hold">
                                          <p:stCondLst>
                                            <p:cond delay="0"/>
                                          </p:stCondLst>
                                        </p:cTn>
                                        <p:tgtEl>
                                          <p:spTgt spid="31"/>
                                        </p:tgtEl>
                                        <p:attrNameLst>
                                          <p:attrName>style.visibility</p:attrName>
                                        </p:attrNameLst>
                                      </p:cBhvr>
                                      <p:to>
                                        <p:strVal val="visible"/>
                                      </p:to>
                                    </p:set>
                                    <p:anim calcmode="lin" valueType="num">
                                      <p:cBhvr>
                                        <p:cTn id="101" dur="500" fill="hold"/>
                                        <p:tgtEl>
                                          <p:spTgt spid="31"/>
                                        </p:tgtEl>
                                        <p:attrNameLst>
                                          <p:attrName>ppt_w</p:attrName>
                                        </p:attrNameLst>
                                      </p:cBhvr>
                                      <p:tavLst>
                                        <p:tav tm="0">
                                          <p:val>
                                            <p:fltVal val="0"/>
                                          </p:val>
                                        </p:tav>
                                        <p:tav tm="100000">
                                          <p:val>
                                            <p:strVal val="#ppt_w"/>
                                          </p:val>
                                        </p:tav>
                                      </p:tavLst>
                                    </p:anim>
                                    <p:anim calcmode="lin" valueType="num">
                                      <p:cBhvr>
                                        <p:cTn id="102" dur="500" fill="hold"/>
                                        <p:tgtEl>
                                          <p:spTgt spid="31"/>
                                        </p:tgtEl>
                                        <p:attrNameLst>
                                          <p:attrName>ppt_h</p:attrName>
                                        </p:attrNameLst>
                                      </p:cBhvr>
                                      <p:tavLst>
                                        <p:tav tm="0">
                                          <p:val>
                                            <p:fltVal val="0"/>
                                          </p:val>
                                        </p:tav>
                                        <p:tav tm="100000">
                                          <p:val>
                                            <p:strVal val="#ppt_h"/>
                                          </p:val>
                                        </p:tav>
                                      </p:tavLst>
                                    </p:anim>
                                    <p:animEffect transition="in" filter="fade">
                                      <p:cBhvr>
                                        <p:cTn id="103" dur="500"/>
                                        <p:tgtEl>
                                          <p:spTgt spid="31"/>
                                        </p:tgtEl>
                                      </p:cBhvr>
                                    </p:animEffect>
                                  </p:childTnLst>
                                </p:cTn>
                              </p:par>
                              <p:par>
                                <p:cTn id="104" presetID="53" presetClass="entr" presetSubtype="16" fill="hold" grpId="0" nodeType="withEffect">
                                  <p:stCondLst>
                                    <p:cond delay="0"/>
                                  </p:stCondLst>
                                  <p:childTnLst>
                                    <p:set>
                                      <p:cBhvr>
                                        <p:cTn id="105" dur="1" fill="hold">
                                          <p:stCondLst>
                                            <p:cond delay="0"/>
                                          </p:stCondLst>
                                        </p:cTn>
                                        <p:tgtEl>
                                          <p:spTgt spid="35"/>
                                        </p:tgtEl>
                                        <p:attrNameLst>
                                          <p:attrName>style.visibility</p:attrName>
                                        </p:attrNameLst>
                                      </p:cBhvr>
                                      <p:to>
                                        <p:strVal val="visible"/>
                                      </p:to>
                                    </p:set>
                                    <p:anim calcmode="lin" valueType="num">
                                      <p:cBhvr>
                                        <p:cTn id="106" dur="500" fill="hold"/>
                                        <p:tgtEl>
                                          <p:spTgt spid="35"/>
                                        </p:tgtEl>
                                        <p:attrNameLst>
                                          <p:attrName>ppt_w</p:attrName>
                                        </p:attrNameLst>
                                      </p:cBhvr>
                                      <p:tavLst>
                                        <p:tav tm="0">
                                          <p:val>
                                            <p:fltVal val="0"/>
                                          </p:val>
                                        </p:tav>
                                        <p:tav tm="100000">
                                          <p:val>
                                            <p:strVal val="#ppt_w"/>
                                          </p:val>
                                        </p:tav>
                                      </p:tavLst>
                                    </p:anim>
                                    <p:anim calcmode="lin" valueType="num">
                                      <p:cBhvr>
                                        <p:cTn id="107" dur="500" fill="hold"/>
                                        <p:tgtEl>
                                          <p:spTgt spid="35"/>
                                        </p:tgtEl>
                                        <p:attrNameLst>
                                          <p:attrName>ppt_h</p:attrName>
                                        </p:attrNameLst>
                                      </p:cBhvr>
                                      <p:tavLst>
                                        <p:tav tm="0">
                                          <p:val>
                                            <p:fltVal val="0"/>
                                          </p:val>
                                        </p:tav>
                                        <p:tav tm="100000">
                                          <p:val>
                                            <p:strVal val="#ppt_h"/>
                                          </p:val>
                                        </p:tav>
                                      </p:tavLst>
                                    </p:anim>
                                    <p:animEffect transition="in" filter="fade">
                                      <p:cBhvr>
                                        <p:cTn id="108" dur="500"/>
                                        <p:tgtEl>
                                          <p:spTgt spid="35"/>
                                        </p:tgtEl>
                                      </p:cBhvr>
                                    </p:animEffect>
                                  </p:childTnLst>
                                </p:cTn>
                              </p:par>
                              <p:par>
                                <p:cTn id="109" presetID="53" presetClass="entr" presetSubtype="16" fill="hold" grpId="0" nodeType="withEffect">
                                  <p:stCondLst>
                                    <p:cond delay="0"/>
                                  </p:stCondLst>
                                  <p:childTnLst>
                                    <p:set>
                                      <p:cBhvr>
                                        <p:cTn id="110" dur="1" fill="hold">
                                          <p:stCondLst>
                                            <p:cond delay="0"/>
                                          </p:stCondLst>
                                        </p:cTn>
                                        <p:tgtEl>
                                          <p:spTgt spid="37"/>
                                        </p:tgtEl>
                                        <p:attrNameLst>
                                          <p:attrName>style.visibility</p:attrName>
                                        </p:attrNameLst>
                                      </p:cBhvr>
                                      <p:to>
                                        <p:strVal val="visible"/>
                                      </p:to>
                                    </p:set>
                                    <p:anim calcmode="lin" valueType="num">
                                      <p:cBhvr>
                                        <p:cTn id="111" dur="500" fill="hold"/>
                                        <p:tgtEl>
                                          <p:spTgt spid="37"/>
                                        </p:tgtEl>
                                        <p:attrNameLst>
                                          <p:attrName>ppt_w</p:attrName>
                                        </p:attrNameLst>
                                      </p:cBhvr>
                                      <p:tavLst>
                                        <p:tav tm="0">
                                          <p:val>
                                            <p:fltVal val="0"/>
                                          </p:val>
                                        </p:tav>
                                        <p:tav tm="100000">
                                          <p:val>
                                            <p:strVal val="#ppt_w"/>
                                          </p:val>
                                        </p:tav>
                                      </p:tavLst>
                                    </p:anim>
                                    <p:anim calcmode="lin" valueType="num">
                                      <p:cBhvr>
                                        <p:cTn id="112" dur="500" fill="hold"/>
                                        <p:tgtEl>
                                          <p:spTgt spid="37"/>
                                        </p:tgtEl>
                                        <p:attrNameLst>
                                          <p:attrName>ppt_h</p:attrName>
                                        </p:attrNameLst>
                                      </p:cBhvr>
                                      <p:tavLst>
                                        <p:tav tm="0">
                                          <p:val>
                                            <p:fltVal val="0"/>
                                          </p:val>
                                        </p:tav>
                                        <p:tav tm="100000">
                                          <p:val>
                                            <p:strVal val="#ppt_h"/>
                                          </p:val>
                                        </p:tav>
                                      </p:tavLst>
                                    </p:anim>
                                    <p:animEffect transition="in" filter="fade">
                                      <p:cBhvr>
                                        <p:cTn id="113" dur="500"/>
                                        <p:tgtEl>
                                          <p:spTgt spid="37"/>
                                        </p:tgtEl>
                                      </p:cBhvr>
                                    </p:animEffect>
                                  </p:childTnLst>
                                </p:cTn>
                              </p:par>
                              <p:par>
                                <p:cTn id="114" presetID="53" presetClass="entr" presetSubtype="16" fill="hold" grpId="0" nodeType="withEffect">
                                  <p:stCondLst>
                                    <p:cond delay="0"/>
                                  </p:stCondLst>
                                  <p:childTnLst>
                                    <p:set>
                                      <p:cBhvr>
                                        <p:cTn id="115" dur="1" fill="hold">
                                          <p:stCondLst>
                                            <p:cond delay="0"/>
                                          </p:stCondLst>
                                        </p:cTn>
                                        <p:tgtEl>
                                          <p:spTgt spid="38"/>
                                        </p:tgtEl>
                                        <p:attrNameLst>
                                          <p:attrName>style.visibility</p:attrName>
                                        </p:attrNameLst>
                                      </p:cBhvr>
                                      <p:to>
                                        <p:strVal val="visible"/>
                                      </p:to>
                                    </p:set>
                                    <p:anim calcmode="lin" valueType="num">
                                      <p:cBhvr>
                                        <p:cTn id="116" dur="500" fill="hold"/>
                                        <p:tgtEl>
                                          <p:spTgt spid="38"/>
                                        </p:tgtEl>
                                        <p:attrNameLst>
                                          <p:attrName>ppt_w</p:attrName>
                                        </p:attrNameLst>
                                      </p:cBhvr>
                                      <p:tavLst>
                                        <p:tav tm="0">
                                          <p:val>
                                            <p:fltVal val="0"/>
                                          </p:val>
                                        </p:tav>
                                        <p:tav tm="100000">
                                          <p:val>
                                            <p:strVal val="#ppt_w"/>
                                          </p:val>
                                        </p:tav>
                                      </p:tavLst>
                                    </p:anim>
                                    <p:anim calcmode="lin" valueType="num">
                                      <p:cBhvr>
                                        <p:cTn id="117" dur="500" fill="hold"/>
                                        <p:tgtEl>
                                          <p:spTgt spid="38"/>
                                        </p:tgtEl>
                                        <p:attrNameLst>
                                          <p:attrName>ppt_h</p:attrName>
                                        </p:attrNameLst>
                                      </p:cBhvr>
                                      <p:tavLst>
                                        <p:tav tm="0">
                                          <p:val>
                                            <p:fltVal val="0"/>
                                          </p:val>
                                        </p:tav>
                                        <p:tav tm="100000">
                                          <p:val>
                                            <p:strVal val="#ppt_h"/>
                                          </p:val>
                                        </p:tav>
                                      </p:tavLst>
                                    </p:anim>
                                    <p:animEffect transition="in" filter="fade">
                                      <p:cBhvr>
                                        <p:cTn id="118" dur="500"/>
                                        <p:tgtEl>
                                          <p:spTgt spid="38"/>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39"/>
                                        </p:tgtEl>
                                        <p:attrNameLst>
                                          <p:attrName>style.visibility</p:attrName>
                                        </p:attrNameLst>
                                      </p:cBhvr>
                                      <p:to>
                                        <p:strVal val="visible"/>
                                      </p:to>
                                    </p:set>
                                    <p:anim calcmode="lin" valueType="num">
                                      <p:cBhvr>
                                        <p:cTn id="121" dur="500" fill="hold"/>
                                        <p:tgtEl>
                                          <p:spTgt spid="39"/>
                                        </p:tgtEl>
                                        <p:attrNameLst>
                                          <p:attrName>ppt_w</p:attrName>
                                        </p:attrNameLst>
                                      </p:cBhvr>
                                      <p:tavLst>
                                        <p:tav tm="0">
                                          <p:val>
                                            <p:fltVal val="0"/>
                                          </p:val>
                                        </p:tav>
                                        <p:tav tm="100000">
                                          <p:val>
                                            <p:strVal val="#ppt_w"/>
                                          </p:val>
                                        </p:tav>
                                      </p:tavLst>
                                    </p:anim>
                                    <p:anim calcmode="lin" valueType="num">
                                      <p:cBhvr>
                                        <p:cTn id="122" dur="500" fill="hold"/>
                                        <p:tgtEl>
                                          <p:spTgt spid="39"/>
                                        </p:tgtEl>
                                        <p:attrNameLst>
                                          <p:attrName>ppt_h</p:attrName>
                                        </p:attrNameLst>
                                      </p:cBhvr>
                                      <p:tavLst>
                                        <p:tav tm="0">
                                          <p:val>
                                            <p:fltVal val="0"/>
                                          </p:val>
                                        </p:tav>
                                        <p:tav tm="100000">
                                          <p:val>
                                            <p:strVal val="#ppt_h"/>
                                          </p:val>
                                        </p:tav>
                                      </p:tavLst>
                                    </p:anim>
                                    <p:animEffect transition="in" filter="fade">
                                      <p:cBhvr>
                                        <p:cTn id="123" dur="500"/>
                                        <p:tgtEl>
                                          <p:spTgt spid="39"/>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40"/>
                                        </p:tgtEl>
                                        <p:attrNameLst>
                                          <p:attrName>style.visibility</p:attrName>
                                        </p:attrNameLst>
                                      </p:cBhvr>
                                      <p:to>
                                        <p:strVal val="visible"/>
                                      </p:to>
                                    </p:set>
                                    <p:anim calcmode="lin" valueType="num">
                                      <p:cBhvr>
                                        <p:cTn id="126" dur="500" fill="hold"/>
                                        <p:tgtEl>
                                          <p:spTgt spid="40"/>
                                        </p:tgtEl>
                                        <p:attrNameLst>
                                          <p:attrName>ppt_w</p:attrName>
                                        </p:attrNameLst>
                                      </p:cBhvr>
                                      <p:tavLst>
                                        <p:tav tm="0">
                                          <p:val>
                                            <p:fltVal val="0"/>
                                          </p:val>
                                        </p:tav>
                                        <p:tav tm="100000">
                                          <p:val>
                                            <p:strVal val="#ppt_w"/>
                                          </p:val>
                                        </p:tav>
                                      </p:tavLst>
                                    </p:anim>
                                    <p:anim calcmode="lin" valueType="num">
                                      <p:cBhvr>
                                        <p:cTn id="127" dur="500" fill="hold"/>
                                        <p:tgtEl>
                                          <p:spTgt spid="40"/>
                                        </p:tgtEl>
                                        <p:attrNameLst>
                                          <p:attrName>ppt_h</p:attrName>
                                        </p:attrNameLst>
                                      </p:cBhvr>
                                      <p:tavLst>
                                        <p:tav tm="0">
                                          <p:val>
                                            <p:fltVal val="0"/>
                                          </p:val>
                                        </p:tav>
                                        <p:tav tm="100000">
                                          <p:val>
                                            <p:strVal val="#ppt_h"/>
                                          </p:val>
                                        </p:tav>
                                      </p:tavLst>
                                    </p:anim>
                                    <p:animEffect transition="in" filter="fade">
                                      <p:cBhvr>
                                        <p:cTn id="128" dur="500"/>
                                        <p:tgtEl>
                                          <p:spTgt spid="40"/>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41"/>
                                        </p:tgtEl>
                                        <p:attrNameLst>
                                          <p:attrName>style.visibility</p:attrName>
                                        </p:attrNameLst>
                                      </p:cBhvr>
                                      <p:to>
                                        <p:strVal val="visible"/>
                                      </p:to>
                                    </p:set>
                                    <p:anim calcmode="lin" valueType="num">
                                      <p:cBhvr>
                                        <p:cTn id="131" dur="500" fill="hold"/>
                                        <p:tgtEl>
                                          <p:spTgt spid="41"/>
                                        </p:tgtEl>
                                        <p:attrNameLst>
                                          <p:attrName>ppt_w</p:attrName>
                                        </p:attrNameLst>
                                      </p:cBhvr>
                                      <p:tavLst>
                                        <p:tav tm="0">
                                          <p:val>
                                            <p:fltVal val="0"/>
                                          </p:val>
                                        </p:tav>
                                        <p:tav tm="100000">
                                          <p:val>
                                            <p:strVal val="#ppt_w"/>
                                          </p:val>
                                        </p:tav>
                                      </p:tavLst>
                                    </p:anim>
                                    <p:anim calcmode="lin" valueType="num">
                                      <p:cBhvr>
                                        <p:cTn id="132" dur="500" fill="hold"/>
                                        <p:tgtEl>
                                          <p:spTgt spid="41"/>
                                        </p:tgtEl>
                                        <p:attrNameLst>
                                          <p:attrName>ppt_h</p:attrName>
                                        </p:attrNameLst>
                                      </p:cBhvr>
                                      <p:tavLst>
                                        <p:tav tm="0">
                                          <p:val>
                                            <p:fltVal val="0"/>
                                          </p:val>
                                        </p:tav>
                                        <p:tav tm="100000">
                                          <p:val>
                                            <p:strVal val="#ppt_h"/>
                                          </p:val>
                                        </p:tav>
                                      </p:tavLst>
                                    </p:anim>
                                    <p:animEffect transition="in" filter="fade">
                                      <p:cBhvr>
                                        <p:cTn id="133" dur="500"/>
                                        <p:tgtEl>
                                          <p:spTgt spid="41"/>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42"/>
                                        </p:tgtEl>
                                        <p:attrNameLst>
                                          <p:attrName>style.visibility</p:attrName>
                                        </p:attrNameLst>
                                      </p:cBhvr>
                                      <p:to>
                                        <p:strVal val="visible"/>
                                      </p:to>
                                    </p:set>
                                    <p:anim calcmode="lin" valueType="num">
                                      <p:cBhvr>
                                        <p:cTn id="136" dur="500" fill="hold"/>
                                        <p:tgtEl>
                                          <p:spTgt spid="42"/>
                                        </p:tgtEl>
                                        <p:attrNameLst>
                                          <p:attrName>ppt_w</p:attrName>
                                        </p:attrNameLst>
                                      </p:cBhvr>
                                      <p:tavLst>
                                        <p:tav tm="0">
                                          <p:val>
                                            <p:fltVal val="0"/>
                                          </p:val>
                                        </p:tav>
                                        <p:tav tm="100000">
                                          <p:val>
                                            <p:strVal val="#ppt_w"/>
                                          </p:val>
                                        </p:tav>
                                      </p:tavLst>
                                    </p:anim>
                                    <p:anim calcmode="lin" valueType="num">
                                      <p:cBhvr>
                                        <p:cTn id="137" dur="500" fill="hold"/>
                                        <p:tgtEl>
                                          <p:spTgt spid="42"/>
                                        </p:tgtEl>
                                        <p:attrNameLst>
                                          <p:attrName>ppt_h</p:attrName>
                                        </p:attrNameLst>
                                      </p:cBhvr>
                                      <p:tavLst>
                                        <p:tav tm="0">
                                          <p:val>
                                            <p:fltVal val="0"/>
                                          </p:val>
                                        </p:tav>
                                        <p:tav tm="100000">
                                          <p:val>
                                            <p:strVal val="#ppt_h"/>
                                          </p:val>
                                        </p:tav>
                                      </p:tavLst>
                                    </p:anim>
                                    <p:animEffect transition="in" filter="fade">
                                      <p:cBhvr>
                                        <p:cTn id="138" dur="500"/>
                                        <p:tgtEl>
                                          <p:spTgt spid="42"/>
                                        </p:tgtEl>
                                      </p:cBhvr>
                                    </p:animEffect>
                                  </p:childTnLst>
                                </p:cTn>
                              </p:par>
                              <p:par>
                                <p:cTn id="139" presetID="53" presetClass="entr" presetSubtype="16" fill="hold" grpId="0" nodeType="withEffect">
                                  <p:stCondLst>
                                    <p:cond delay="0"/>
                                  </p:stCondLst>
                                  <p:childTnLst>
                                    <p:set>
                                      <p:cBhvr>
                                        <p:cTn id="140" dur="1" fill="hold">
                                          <p:stCondLst>
                                            <p:cond delay="0"/>
                                          </p:stCondLst>
                                        </p:cTn>
                                        <p:tgtEl>
                                          <p:spTgt spid="43"/>
                                        </p:tgtEl>
                                        <p:attrNameLst>
                                          <p:attrName>style.visibility</p:attrName>
                                        </p:attrNameLst>
                                      </p:cBhvr>
                                      <p:to>
                                        <p:strVal val="visible"/>
                                      </p:to>
                                    </p:set>
                                    <p:anim calcmode="lin" valueType="num">
                                      <p:cBhvr>
                                        <p:cTn id="141" dur="500" fill="hold"/>
                                        <p:tgtEl>
                                          <p:spTgt spid="43"/>
                                        </p:tgtEl>
                                        <p:attrNameLst>
                                          <p:attrName>ppt_w</p:attrName>
                                        </p:attrNameLst>
                                      </p:cBhvr>
                                      <p:tavLst>
                                        <p:tav tm="0">
                                          <p:val>
                                            <p:fltVal val="0"/>
                                          </p:val>
                                        </p:tav>
                                        <p:tav tm="100000">
                                          <p:val>
                                            <p:strVal val="#ppt_w"/>
                                          </p:val>
                                        </p:tav>
                                      </p:tavLst>
                                    </p:anim>
                                    <p:anim calcmode="lin" valueType="num">
                                      <p:cBhvr>
                                        <p:cTn id="142" dur="500" fill="hold"/>
                                        <p:tgtEl>
                                          <p:spTgt spid="43"/>
                                        </p:tgtEl>
                                        <p:attrNameLst>
                                          <p:attrName>ppt_h</p:attrName>
                                        </p:attrNameLst>
                                      </p:cBhvr>
                                      <p:tavLst>
                                        <p:tav tm="0">
                                          <p:val>
                                            <p:fltVal val="0"/>
                                          </p:val>
                                        </p:tav>
                                        <p:tav tm="100000">
                                          <p:val>
                                            <p:strVal val="#ppt_h"/>
                                          </p:val>
                                        </p:tav>
                                      </p:tavLst>
                                    </p:anim>
                                    <p:animEffect transition="in" filter="fade">
                                      <p:cBhvr>
                                        <p:cTn id="143" dur="500"/>
                                        <p:tgtEl>
                                          <p:spTgt spid="43"/>
                                        </p:tgtEl>
                                      </p:cBhvr>
                                    </p:animEffect>
                                  </p:childTnLst>
                                </p:cTn>
                              </p:par>
                              <p:par>
                                <p:cTn id="144" presetID="53" presetClass="entr" presetSubtype="16" fill="hold" grpId="0" nodeType="withEffect">
                                  <p:stCondLst>
                                    <p:cond delay="0"/>
                                  </p:stCondLst>
                                  <p:childTnLst>
                                    <p:set>
                                      <p:cBhvr>
                                        <p:cTn id="145" dur="1" fill="hold">
                                          <p:stCondLst>
                                            <p:cond delay="0"/>
                                          </p:stCondLst>
                                        </p:cTn>
                                        <p:tgtEl>
                                          <p:spTgt spid="44"/>
                                        </p:tgtEl>
                                        <p:attrNameLst>
                                          <p:attrName>style.visibility</p:attrName>
                                        </p:attrNameLst>
                                      </p:cBhvr>
                                      <p:to>
                                        <p:strVal val="visible"/>
                                      </p:to>
                                    </p:set>
                                    <p:anim calcmode="lin" valueType="num">
                                      <p:cBhvr>
                                        <p:cTn id="146" dur="500" fill="hold"/>
                                        <p:tgtEl>
                                          <p:spTgt spid="44"/>
                                        </p:tgtEl>
                                        <p:attrNameLst>
                                          <p:attrName>ppt_w</p:attrName>
                                        </p:attrNameLst>
                                      </p:cBhvr>
                                      <p:tavLst>
                                        <p:tav tm="0">
                                          <p:val>
                                            <p:fltVal val="0"/>
                                          </p:val>
                                        </p:tav>
                                        <p:tav tm="100000">
                                          <p:val>
                                            <p:strVal val="#ppt_w"/>
                                          </p:val>
                                        </p:tav>
                                      </p:tavLst>
                                    </p:anim>
                                    <p:anim calcmode="lin" valueType="num">
                                      <p:cBhvr>
                                        <p:cTn id="147" dur="500" fill="hold"/>
                                        <p:tgtEl>
                                          <p:spTgt spid="44"/>
                                        </p:tgtEl>
                                        <p:attrNameLst>
                                          <p:attrName>ppt_h</p:attrName>
                                        </p:attrNameLst>
                                      </p:cBhvr>
                                      <p:tavLst>
                                        <p:tav tm="0">
                                          <p:val>
                                            <p:fltVal val="0"/>
                                          </p:val>
                                        </p:tav>
                                        <p:tav tm="100000">
                                          <p:val>
                                            <p:strVal val="#ppt_h"/>
                                          </p:val>
                                        </p:tav>
                                      </p:tavLst>
                                    </p:anim>
                                    <p:animEffect transition="in" filter="fade">
                                      <p:cBhvr>
                                        <p:cTn id="148" dur="500"/>
                                        <p:tgtEl>
                                          <p:spTgt spid="44"/>
                                        </p:tgtEl>
                                      </p:cBhvr>
                                    </p:animEffect>
                                  </p:childTnLst>
                                </p:cTn>
                              </p:par>
                              <p:par>
                                <p:cTn id="149" presetID="53" presetClass="entr" presetSubtype="16" fill="hold" grpId="0" nodeType="withEffect">
                                  <p:stCondLst>
                                    <p:cond delay="0"/>
                                  </p:stCondLst>
                                  <p:childTnLst>
                                    <p:set>
                                      <p:cBhvr>
                                        <p:cTn id="150" dur="1" fill="hold">
                                          <p:stCondLst>
                                            <p:cond delay="0"/>
                                          </p:stCondLst>
                                        </p:cTn>
                                        <p:tgtEl>
                                          <p:spTgt spid="45"/>
                                        </p:tgtEl>
                                        <p:attrNameLst>
                                          <p:attrName>style.visibility</p:attrName>
                                        </p:attrNameLst>
                                      </p:cBhvr>
                                      <p:to>
                                        <p:strVal val="visible"/>
                                      </p:to>
                                    </p:set>
                                    <p:anim calcmode="lin" valueType="num">
                                      <p:cBhvr>
                                        <p:cTn id="151" dur="500" fill="hold"/>
                                        <p:tgtEl>
                                          <p:spTgt spid="45"/>
                                        </p:tgtEl>
                                        <p:attrNameLst>
                                          <p:attrName>ppt_w</p:attrName>
                                        </p:attrNameLst>
                                      </p:cBhvr>
                                      <p:tavLst>
                                        <p:tav tm="0">
                                          <p:val>
                                            <p:fltVal val="0"/>
                                          </p:val>
                                        </p:tav>
                                        <p:tav tm="100000">
                                          <p:val>
                                            <p:strVal val="#ppt_w"/>
                                          </p:val>
                                        </p:tav>
                                      </p:tavLst>
                                    </p:anim>
                                    <p:anim calcmode="lin" valueType="num">
                                      <p:cBhvr>
                                        <p:cTn id="152" dur="500" fill="hold"/>
                                        <p:tgtEl>
                                          <p:spTgt spid="45"/>
                                        </p:tgtEl>
                                        <p:attrNameLst>
                                          <p:attrName>ppt_h</p:attrName>
                                        </p:attrNameLst>
                                      </p:cBhvr>
                                      <p:tavLst>
                                        <p:tav tm="0">
                                          <p:val>
                                            <p:fltVal val="0"/>
                                          </p:val>
                                        </p:tav>
                                        <p:tav tm="100000">
                                          <p:val>
                                            <p:strVal val="#ppt_h"/>
                                          </p:val>
                                        </p:tav>
                                      </p:tavLst>
                                    </p:anim>
                                    <p:animEffect transition="in" filter="fade">
                                      <p:cBhvr>
                                        <p:cTn id="153" dur="500"/>
                                        <p:tgtEl>
                                          <p:spTgt spid="45"/>
                                        </p:tgtEl>
                                      </p:cBhvr>
                                    </p:animEffect>
                                  </p:childTnLst>
                                </p:cTn>
                              </p:par>
                              <p:par>
                                <p:cTn id="154" presetID="53" presetClass="entr" presetSubtype="16" fill="hold" grpId="0" nodeType="withEffect">
                                  <p:stCondLst>
                                    <p:cond delay="0"/>
                                  </p:stCondLst>
                                  <p:childTnLst>
                                    <p:set>
                                      <p:cBhvr>
                                        <p:cTn id="155" dur="1" fill="hold">
                                          <p:stCondLst>
                                            <p:cond delay="0"/>
                                          </p:stCondLst>
                                        </p:cTn>
                                        <p:tgtEl>
                                          <p:spTgt spid="46"/>
                                        </p:tgtEl>
                                        <p:attrNameLst>
                                          <p:attrName>style.visibility</p:attrName>
                                        </p:attrNameLst>
                                      </p:cBhvr>
                                      <p:to>
                                        <p:strVal val="visible"/>
                                      </p:to>
                                    </p:set>
                                    <p:anim calcmode="lin" valueType="num">
                                      <p:cBhvr>
                                        <p:cTn id="156" dur="500" fill="hold"/>
                                        <p:tgtEl>
                                          <p:spTgt spid="46"/>
                                        </p:tgtEl>
                                        <p:attrNameLst>
                                          <p:attrName>ppt_w</p:attrName>
                                        </p:attrNameLst>
                                      </p:cBhvr>
                                      <p:tavLst>
                                        <p:tav tm="0">
                                          <p:val>
                                            <p:fltVal val="0"/>
                                          </p:val>
                                        </p:tav>
                                        <p:tav tm="100000">
                                          <p:val>
                                            <p:strVal val="#ppt_w"/>
                                          </p:val>
                                        </p:tav>
                                      </p:tavLst>
                                    </p:anim>
                                    <p:anim calcmode="lin" valueType="num">
                                      <p:cBhvr>
                                        <p:cTn id="157" dur="500" fill="hold"/>
                                        <p:tgtEl>
                                          <p:spTgt spid="46"/>
                                        </p:tgtEl>
                                        <p:attrNameLst>
                                          <p:attrName>ppt_h</p:attrName>
                                        </p:attrNameLst>
                                      </p:cBhvr>
                                      <p:tavLst>
                                        <p:tav tm="0">
                                          <p:val>
                                            <p:fltVal val="0"/>
                                          </p:val>
                                        </p:tav>
                                        <p:tav tm="100000">
                                          <p:val>
                                            <p:strVal val="#ppt_h"/>
                                          </p:val>
                                        </p:tav>
                                      </p:tavLst>
                                    </p:anim>
                                    <p:animEffect transition="in" filter="fade">
                                      <p:cBhvr>
                                        <p:cTn id="158" dur="500"/>
                                        <p:tgtEl>
                                          <p:spTgt spid="46"/>
                                        </p:tgtEl>
                                      </p:cBhvr>
                                    </p:animEffect>
                                  </p:childTnLst>
                                </p:cTn>
                              </p:par>
                              <p:par>
                                <p:cTn id="159" presetID="53" presetClass="entr" presetSubtype="16" fill="hold" grpId="0" nodeType="withEffect">
                                  <p:stCondLst>
                                    <p:cond delay="0"/>
                                  </p:stCondLst>
                                  <p:childTnLst>
                                    <p:set>
                                      <p:cBhvr>
                                        <p:cTn id="160" dur="1" fill="hold">
                                          <p:stCondLst>
                                            <p:cond delay="0"/>
                                          </p:stCondLst>
                                        </p:cTn>
                                        <p:tgtEl>
                                          <p:spTgt spid="50"/>
                                        </p:tgtEl>
                                        <p:attrNameLst>
                                          <p:attrName>style.visibility</p:attrName>
                                        </p:attrNameLst>
                                      </p:cBhvr>
                                      <p:to>
                                        <p:strVal val="visible"/>
                                      </p:to>
                                    </p:set>
                                    <p:anim calcmode="lin" valueType="num">
                                      <p:cBhvr>
                                        <p:cTn id="161" dur="500" fill="hold"/>
                                        <p:tgtEl>
                                          <p:spTgt spid="50"/>
                                        </p:tgtEl>
                                        <p:attrNameLst>
                                          <p:attrName>ppt_w</p:attrName>
                                        </p:attrNameLst>
                                      </p:cBhvr>
                                      <p:tavLst>
                                        <p:tav tm="0">
                                          <p:val>
                                            <p:fltVal val="0"/>
                                          </p:val>
                                        </p:tav>
                                        <p:tav tm="100000">
                                          <p:val>
                                            <p:strVal val="#ppt_w"/>
                                          </p:val>
                                        </p:tav>
                                      </p:tavLst>
                                    </p:anim>
                                    <p:anim calcmode="lin" valueType="num">
                                      <p:cBhvr>
                                        <p:cTn id="162" dur="500" fill="hold"/>
                                        <p:tgtEl>
                                          <p:spTgt spid="50"/>
                                        </p:tgtEl>
                                        <p:attrNameLst>
                                          <p:attrName>ppt_h</p:attrName>
                                        </p:attrNameLst>
                                      </p:cBhvr>
                                      <p:tavLst>
                                        <p:tav tm="0">
                                          <p:val>
                                            <p:fltVal val="0"/>
                                          </p:val>
                                        </p:tav>
                                        <p:tav tm="100000">
                                          <p:val>
                                            <p:strVal val="#ppt_h"/>
                                          </p:val>
                                        </p:tav>
                                      </p:tavLst>
                                    </p:anim>
                                    <p:animEffect transition="in" filter="fade">
                                      <p:cBhvr>
                                        <p:cTn id="163"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30" grpId="0" animBg="1"/>
      <p:bldP spid="31" grpId="0" animBg="1"/>
      <p:bldP spid="32" grpId="0" animBg="1"/>
      <p:bldP spid="33"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9" grpId="0"/>
      <p:bldP spid="50" grpId="0"/>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6">
            <a:extLst>
              <a:ext uri="{FF2B5EF4-FFF2-40B4-BE49-F238E27FC236}">
                <a16:creationId xmlns:a16="http://schemas.microsoft.com/office/drawing/2014/main" id="{6F316269-68B3-A086-B98B-C8D867634D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96657" y="15290"/>
            <a:ext cx="3582002" cy="728032"/>
          </a:xfrm>
          <a:prstGeom prst="rect">
            <a:avLst/>
          </a:prstGeom>
        </p:spPr>
      </p:pic>
      <p:pic>
        <p:nvPicPr>
          <p:cNvPr id="3" name="Immagine 2" descr="Immagine che contiene testo&#10;&#10;Descrizione generata automaticamente">
            <a:extLst>
              <a:ext uri="{FF2B5EF4-FFF2-40B4-BE49-F238E27FC236}">
                <a16:creationId xmlns:a16="http://schemas.microsoft.com/office/drawing/2014/main" id="{EBB0FD58-4B34-4761-AB3F-A82B692D65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56" y="0"/>
            <a:ext cx="2372445" cy="1123276"/>
          </a:xfrm>
          <a:prstGeom prst="rect">
            <a:avLst/>
          </a:prstGeom>
        </p:spPr>
      </p:pic>
      <p:pic>
        <p:nvPicPr>
          <p:cNvPr id="38" name="Immagine 37">
            <a:extLst>
              <a:ext uri="{FF2B5EF4-FFF2-40B4-BE49-F238E27FC236}">
                <a16:creationId xmlns:a16="http://schemas.microsoft.com/office/drawing/2014/main" id="{866AF7F9-6434-6E1A-51E4-6AA10300F1CB}"/>
              </a:ext>
            </a:extLst>
          </p:cNvPr>
          <p:cNvPicPr>
            <a:picLocks noChangeAspect="1"/>
          </p:cNvPicPr>
          <p:nvPr/>
        </p:nvPicPr>
        <p:blipFill>
          <a:blip r:embed="rId5"/>
          <a:srcRect t="15175"/>
          <a:stretch>
            <a:fillRect/>
          </a:stretch>
        </p:blipFill>
        <p:spPr>
          <a:xfrm>
            <a:off x="-8356" y="1123276"/>
            <a:ext cx="12162589" cy="4891990"/>
          </a:xfrm>
          <a:prstGeom prst="rect">
            <a:avLst/>
          </a:prstGeom>
        </p:spPr>
      </p:pic>
      <p:sp>
        <p:nvSpPr>
          <p:cNvPr id="39" name="CasellaDiTesto 38">
            <a:extLst>
              <a:ext uri="{FF2B5EF4-FFF2-40B4-BE49-F238E27FC236}">
                <a16:creationId xmlns:a16="http://schemas.microsoft.com/office/drawing/2014/main" id="{50D88BA3-661F-2338-1A11-1E3B4BF7196F}"/>
              </a:ext>
            </a:extLst>
          </p:cNvPr>
          <p:cNvSpPr txBox="1"/>
          <p:nvPr/>
        </p:nvSpPr>
        <p:spPr>
          <a:xfrm>
            <a:off x="9214848" y="6333339"/>
            <a:ext cx="2939385" cy="461665"/>
          </a:xfrm>
          <a:prstGeom prst="rect">
            <a:avLst/>
          </a:prstGeom>
          <a:noFill/>
        </p:spPr>
        <p:txBody>
          <a:bodyPr wrap="square">
            <a:spAutoFit/>
          </a:bodyPr>
          <a:lstStyle/>
          <a:p>
            <a:pPr algn="ctr"/>
            <a:r>
              <a:rPr lang="en-US" sz="1200" b="1" dirty="0">
                <a:solidFill>
                  <a:schemeClr val="bg1"/>
                </a:solidFill>
                <a:latin typeface="Segoe Print" panose="02000600000000000000" pitchFamily="2" charset="0"/>
                <a:ea typeface="Handwriting - Dakota" charset="0"/>
                <a:cs typeface="Handwriting - Dakota" charset="0"/>
              </a:rPr>
              <a:t>Giuliani talk at </a:t>
            </a:r>
            <a:r>
              <a:rPr lang="en-US" sz="1200" b="1" dirty="0" err="1">
                <a:solidFill>
                  <a:schemeClr val="bg1"/>
                </a:solidFill>
                <a:latin typeface="Segoe Print" panose="02000600000000000000" pitchFamily="2" charset="0"/>
                <a:ea typeface="Handwriting - Dakota" charset="0"/>
                <a:cs typeface="Handwriting - Dakota" charset="0"/>
              </a:rPr>
              <a:t>PeVatron</a:t>
            </a:r>
            <a:r>
              <a:rPr lang="en-US" sz="1200" b="1" dirty="0">
                <a:solidFill>
                  <a:schemeClr val="bg1"/>
                </a:solidFill>
                <a:latin typeface="Segoe Print" panose="02000600000000000000" pitchFamily="2" charset="0"/>
                <a:ea typeface="Handwriting - Dakota" charset="0"/>
                <a:cs typeface="Handwriting - Dakota" charset="0"/>
              </a:rPr>
              <a:t> meeting 2025</a:t>
            </a:r>
            <a:endParaRPr lang="it-IT" sz="1200" dirty="0">
              <a:solidFill>
                <a:schemeClr val="bg1"/>
              </a:solidFill>
            </a:endParaRPr>
          </a:p>
        </p:txBody>
      </p:sp>
    </p:spTree>
    <p:extLst>
      <p:ext uri="{BB962C8B-B14F-4D97-AF65-F5344CB8AC3E}">
        <p14:creationId xmlns:p14="http://schemas.microsoft.com/office/powerpoint/2010/main" val="40014249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magine 35">
            <a:extLst>
              <a:ext uri="{FF2B5EF4-FFF2-40B4-BE49-F238E27FC236}">
                <a16:creationId xmlns:a16="http://schemas.microsoft.com/office/drawing/2014/main" id="{6B23CE37-9A55-57C2-A46D-200568BDA1D8}"/>
              </a:ext>
            </a:extLst>
          </p:cNvPr>
          <p:cNvPicPr>
            <a:picLocks noChangeAspect="1"/>
          </p:cNvPicPr>
          <p:nvPr/>
        </p:nvPicPr>
        <p:blipFill>
          <a:blip r:embed="rId3"/>
          <a:stretch>
            <a:fillRect/>
          </a:stretch>
        </p:blipFill>
        <p:spPr>
          <a:xfrm>
            <a:off x="950442" y="0"/>
            <a:ext cx="10291116" cy="6858000"/>
          </a:xfrm>
          <a:prstGeom prst="rect">
            <a:avLst/>
          </a:prstGeom>
        </p:spPr>
      </p:pic>
      <p:sp>
        <p:nvSpPr>
          <p:cNvPr id="7" name="Rettangolo 24">
            <a:extLst>
              <a:ext uri="{FF2B5EF4-FFF2-40B4-BE49-F238E27FC236}">
                <a16:creationId xmlns:a16="http://schemas.microsoft.com/office/drawing/2014/main" id="{E263DEBA-7AB8-321E-AEFE-A79A9440289D}"/>
              </a:ext>
            </a:extLst>
          </p:cNvPr>
          <p:cNvSpPr/>
          <p:nvPr/>
        </p:nvSpPr>
        <p:spPr>
          <a:xfrm>
            <a:off x="2999352" y="7153"/>
            <a:ext cx="6149440"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ASTRI Mini-Array: ASTRI-1</a:t>
            </a:r>
          </a:p>
        </p:txBody>
      </p:sp>
    </p:spTree>
    <p:extLst>
      <p:ext uri="{BB962C8B-B14F-4D97-AF65-F5344CB8AC3E}">
        <p14:creationId xmlns:p14="http://schemas.microsoft.com/office/powerpoint/2010/main" val="870274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Immagine che contiene mappa&#10;&#10;Descrizione generata automaticamente">
            <a:extLst>
              <a:ext uri="{FF2B5EF4-FFF2-40B4-BE49-F238E27FC236}">
                <a16:creationId xmlns:a16="http://schemas.microsoft.com/office/drawing/2014/main" id="{40E13E00-4468-4627-9E8D-EA1BBD582C6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64992"/>
            <a:ext cx="9135153" cy="5847525"/>
          </a:xfrm>
          <a:prstGeom prst="rect">
            <a:avLst/>
          </a:prstGeom>
        </p:spPr>
      </p:pic>
      <p:sp>
        <p:nvSpPr>
          <p:cNvPr id="5" name="Rettangolo 24">
            <a:extLst>
              <a:ext uri="{FF2B5EF4-FFF2-40B4-BE49-F238E27FC236}">
                <a16:creationId xmlns:a16="http://schemas.microsoft.com/office/drawing/2014/main" id="{4489FE15-E1B3-45E5-AE54-CC2A78168B0F}"/>
              </a:ext>
            </a:extLst>
          </p:cNvPr>
          <p:cNvSpPr/>
          <p:nvPr/>
        </p:nvSpPr>
        <p:spPr>
          <a:xfrm>
            <a:off x="1681848" y="20904"/>
            <a:ext cx="8922635"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Radiative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procesess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(MW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importance</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endPar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mc:AlternateContent xmlns:mc="http://schemas.openxmlformats.org/markup-compatibility/2006" xmlns:a14="http://schemas.microsoft.com/office/drawing/2010/main">
        <mc:Choice Requires="a14">
          <p:sp>
            <p:nvSpPr>
              <p:cNvPr id="3" name="CasellaDiTesto 2">
                <a:extLst>
                  <a:ext uri="{FF2B5EF4-FFF2-40B4-BE49-F238E27FC236}">
                    <a16:creationId xmlns:a16="http://schemas.microsoft.com/office/drawing/2014/main" id="{C4037C67-4117-4CA8-B29A-ACF2F240AA01}"/>
                  </a:ext>
                </a:extLst>
              </p:cNvPr>
              <p:cNvSpPr txBox="1"/>
              <p:nvPr/>
            </p:nvSpPr>
            <p:spPr>
              <a:xfrm>
                <a:off x="7390889" y="543285"/>
                <a:ext cx="4786695" cy="993477"/>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it-IT" sz="2800" smtClean="0">
                          <a:solidFill>
                            <a:schemeClr val="bg1"/>
                          </a:solidFill>
                          <a:latin typeface="Cambria Math"/>
                        </a:rPr>
                        <m:t>p</m:t>
                      </m:r>
                      <m:r>
                        <a:rPr lang="it-IT" sz="2800" smtClean="0">
                          <a:solidFill>
                            <a:schemeClr val="bg1"/>
                          </a:solidFill>
                          <a:latin typeface="Cambria Math"/>
                        </a:rPr>
                        <m:t>+</m:t>
                      </m:r>
                      <m:sSub>
                        <m:sSubPr>
                          <m:ctrlPr>
                            <a:rPr lang="it-IT" sz="2800" i="1">
                              <a:solidFill>
                                <a:schemeClr val="bg1"/>
                              </a:solidFill>
                              <a:latin typeface="Cambria Math" panose="02040503050406030204" pitchFamily="18" charset="0"/>
                            </a:rPr>
                          </m:ctrlPr>
                        </m:sSubPr>
                        <m:e>
                          <m:r>
                            <m:rPr>
                              <m:sty m:val="p"/>
                            </m:rPr>
                            <a:rPr lang="it-IT" sz="2800">
                              <a:solidFill>
                                <a:schemeClr val="bg1"/>
                              </a:solidFill>
                              <a:latin typeface="Cambria Math"/>
                            </a:rPr>
                            <m:t>p</m:t>
                          </m:r>
                        </m:e>
                        <m:sub>
                          <m:r>
                            <m:rPr>
                              <m:sty m:val="p"/>
                            </m:rPr>
                            <a:rPr lang="it-IT" sz="2800">
                              <a:solidFill>
                                <a:schemeClr val="bg1"/>
                              </a:solidFill>
                              <a:latin typeface="Cambria Math"/>
                            </a:rPr>
                            <m:t>target</m:t>
                          </m:r>
                        </m:sub>
                      </m:sSub>
                      <m:r>
                        <a:rPr lang="it-IT" sz="2800" smtClean="0">
                          <a:solidFill>
                            <a:srgbClr val="FFFF00"/>
                          </a:solidFill>
                          <a:latin typeface="Cambria Math"/>
                          <a:ea typeface="Cambria Math"/>
                        </a:rPr>
                        <m:t>→</m:t>
                      </m:r>
                      <m:r>
                        <m:rPr>
                          <m:sty m:val="p"/>
                        </m:rPr>
                        <a:rPr lang="it-IT" sz="2800" b="0" i="0" smtClean="0">
                          <a:solidFill>
                            <a:srgbClr val="FFFF00"/>
                          </a:solidFill>
                          <a:latin typeface="Cambria Math" panose="02040503050406030204" pitchFamily="18" charset="0"/>
                          <a:ea typeface="Cambria Math"/>
                        </a:rPr>
                        <m:t>p</m:t>
                      </m:r>
                      <m:r>
                        <a:rPr lang="it-IT" sz="2800" b="0" i="0" smtClean="0">
                          <a:solidFill>
                            <a:srgbClr val="FFFF00"/>
                          </a:solidFill>
                          <a:latin typeface="Cambria Math" panose="02040503050406030204" pitchFamily="18" charset="0"/>
                          <a:ea typeface="Cambria Math"/>
                        </a:rPr>
                        <m:t>+</m:t>
                      </m:r>
                      <m:sSub>
                        <m:sSubPr>
                          <m:ctrlPr>
                            <a:rPr lang="it-IT" sz="2800" i="1">
                              <a:solidFill>
                                <a:srgbClr val="FFFF00"/>
                              </a:solidFill>
                              <a:latin typeface="Cambria Math" panose="02040503050406030204" pitchFamily="18" charset="0"/>
                            </a:rPr>
                          </m:ctrlPr>
                        </m:sSubPr>
                        <m:e>
                          <m:r>
                            <m:rPr>
                              <m:sty m:val="p"/>
                            </m:rPr>
                            <a:rPr lang="it-IT" sz="2800">
                              <a:solidFill>
                                <a:srgbClr val="FFFF00"/>
                              </a:solidFill>
                              <a:latin typeface="Cambria Math"/>
                            </a:rPr>
                            <m:t>p</m:t>
                          </m:r>
                        </m:e>
                        <m:sub>
                          <m:r>
                            <m:rPr>
                              <m:sty m:val="p"/>
                            </m:rPr>
                            <a:rPr lang="it-IT" sz="2800">
                              <a:solidFill>
                                <a:srgbClr val="FFFF00"/>
                              </a:solidFill>
                              <a:latin typeface="Cambria Math"/>
                            </a:rPr>
                            <m:t>target</m:t>
                          </m:r>
                        </m:sub>
                      </m:sSub>
                      <m:r>
                        <a:rPr lang="it-IT" sz="2800">
                          <a:solidFill>
                            <a:srgbClr val="FFFF00"/>
                          </a:solidFill>
                          <a:latin typeface="Cambria Math"/>
                          <a:ea typeface="Cambria Math"/>
                        </a:rPr>
                        <m:t>+</m:t>
                      </m:r>
                      <m:sSup>
                        <m:sSupPr>
                          <m:ctrlPr>
                            <a:rPr lang="it-IT" sz="2800" i="1">
                              <a:solidFill>
                                <a:srgbClr val="FFFF00"/>
                              </a:solidFill>
                              <a:latin typeface="Cambria Math" panose="02040503050406030204" pitchFamily="18" charset="0"/>
                              <a:ea typeface="Cambria Math"/>
                            </a:rPr>
                          </m:ctrlPr>
                        </m:sSupPr>
                        <m:e>
                          <m:r>
                            <m:rPr>
                              <m:sty m:val="p"/>
                            </m:rPr>
                            <a:rPr lang="it-IT" sz="2800">
                              <a:solidFill>
                                <a:srgbClr val="FFFF00"/>
                              </a:solidFill>
                              <a:latin typeface="Cambria Math"/>
                              <a:ea typeface="Cambria Math"/>
                            </a:rPr>
                            <m:t>π</m:t>
                          </m:r>
                        </m:e>
                        <m:sup>
                          <m:r>
                            <a:rPr lang="it-IT" sz="2800">
                              <a:solidFill>
                                <a:srgbClr val="FFFF00"/>
                              </a:solidFill>
                              <a:latin typeface="Cambria Math"/>
                              <a:ea typeface="Cambria Math"/>
                            </a:rPr>
                            <m:t>0</m:t>
                          </m:r>
                        </m:sup>
                      </m:sSup>
                    </m:oMath>
                  </m:oMathPara>
                </a14:m>
                <a:endParaRPr lang="it-IT" sz="2800" i="1" dirty="0">
                  <a:solidFill>
                    <a:srgbClr val="FFFF00"/>
                  </a:solidFill>
                  <a:latin typeface="Cambria Math" panose="02040503050406030204" pitchFamily="18" charset="0"/>
                  <a:ea typeface="Cambria Math"/>
                </a:endParaRPr>
              </a:p>
              <a:p>
                <a:pPr/>
                <a14:m>
                  <m:oMathPara xmlns:m="http://schemas.openxmlformats.org/officeDocument/2006/math">
                    <m:oMathParaPr>
                      <m:jc m:val="centerGroup"/>
                    </m:oMathParaPr>
                    <m:oMath xmlns:m="http://schemas.openxmlformats.org/officeDocument/2006/math">
                      <m:sSup>
                        <m:sSupPr>
                          <m:ctrlPr>
                            <a:rPr lang="it-IT" sz="2800" i="1" smtClean="0">
                              <a:solidFill>
                                <a:schemeClr val="bg1"/>
                              </a:solidFill>
                              <a:latin typeface="Cambria Math" panose="02040503050406030204" pitchFamily="18" charset="0"/>
                              <a:ea typeface="Cambria Math"/>
                            </a:rPr>
                          </m:ctrlPr>
                        </m:sSupPr>
                        <m:e>
                          <m:r>
                            <m:rPr>
                              <m:sty m:val="p"/>
                            </m:rPr>
                            <a:rPr lang="it-IT" sz="2800">
                              <a:solidFill>
                                <a:schemeClr val="bg1"/>
                              </a:solidFill>
                              <a:latin typeface="Cambria Math"/>
                              <a:ea typeface="Cambria Math"/>
                            </a:rPr>
                            <m:t>π</m:t>
                          </m:r>
                        </m:e>
                        <m:sup>
                          <m:r>
                            <a:rPr lang="it-IT" sz="2800">
                              <a:solidFill>
                                <a:schemeClr val="bg1"/>
                              </a:solidFill>
                              <a:latin typeface="Cambria Math"/>
                              <a:ea typeface="Cambria Math"/>
                            </a:rPr>
                            <m:t>0</m:t>
                          </m:r>
                        </m:sup>
                      </m:sSup>
                      <m:r>
                        <a:rPr lang="it-IT" sz="2800">
                          <a:solidFill>
                            <a:srgbClr val="FFFF00"/>
                          </a:solidFill>
                          <a:latin typeface="Cambria Math"/>
                          <a:ea typeface="Cambria Math"/>
                        </a:rPr>
                        <m:t>→</m:t>
                      </m:r>
                      <m:r>
                        <m:rPr>
                          <m:sty m:val="p"/>
                        </m:rPr>
                        <a:rPr lang="el-GR" sz="2800">
                          <a:solidFill>
                            <a:srgbClr val="FFFF00"/>
                          </a:solidFill>
                          <a:latin typeface="Cambria Math"/>
                          <a:ea typeface="Cambria Math"/>
                        </a:rPr>
                        <m:t>γ</m:t>
                      </m:r>
                      <m:r>
                        <a:rPr lang="it-IT" sz="2800" b="0" i="0" smtClean="0">
                          <a:solidFill>
                            <a:srgbClr val="FFFF00"/>
                          </a:solidFill>
                          <a:latin typeface="Cambria Math" panose="02040503050406030204" pitchFamily="18" charset="0"/>
                          <a:ea typeface="Cambria Math"/>
                        </a:rPr>
                        <m:t>+</m:t>
                      </m:r>
                      <m:r>
                        <m:rPr>
                          <m:sty m:val="p"/>
                        </m:rPr>
                        <a:rPr lang="el-GR" sz="2400">
                          <a:solidFill>
                            <a:srgbClr val="FFFF00"/>
                          </a:solidFill>
                          <a:latin typeface="Cambria Math"/>
                          <a:ea typeface="Cambria Math"/>
                        </a:rPr>
                        <m:t>γ</m:t>
                      </m:r>
                    </m:oMath>
                  </m:oMathPara>
                </a14:m>
                <a:endParaRPr lang="it-IT" sz="2000" dirty="0">
                  <a:solidFill>
                    <a:srgbClr val="FFFF00"/>
                  </a:solidFill>
                  <a:latin typeface="Segoe Print" panose="02000600000000000000" pitchFamily="2" charset="0"/>
                  <a:cs typeface="Arial" panose="020B0604020202020204" pitchFamily="34" charset="0"/>
                </a:endParaRPr>
              </a:p>
            </p:txBody>
          </p:sp>
        </mc:Choice>
        <mc:Fallback xmlns="">
          <p:sp>
            <p:nvSpPr>
              <p:cNvPr id="3" name="CasellaDiTesto 2">
                <a:extLst>
                  <a:ext uri="{FF2B5EF4-FFF2-40B4-BE49-F238E27FC236}">
                    <a16:creationId xmlns:a16="http://schemas.microsoft.com/office/drawing/2014/main" id="{C4037C67-4117-4CA8-B29A-ACF2F240AA01}"/>
                  </a:ext>
                </a:extLst>
              </p:cNvPr>
              <p:cNvSpPr txBox="1">
                <a:spLocks noRot="1" noChangeAspect="1" noMove="1" noResize="1" noEditPoints="1" noAdjustHandles="1" noChangeArrowheads="1" noChangeShapeType="1" noTextEdit="1"/>
              </p:cNvSpPr>
              <p:nvPr/>
            </p:nvSpPr>
            <p:spPr>
              <a:xfrm>
                <a:off x="7390889" y="543285"/>
                <a:ext cx="4786695" cy="993477"/>
              </a:xfrm>
              <a:prstGeom prst="rect">
                <a:avLst/>
              </a:prstGeom>
              <a:blipFill>
                <a:blip r:embed="rId3"/>
                <a:stretch>
                  <a:fillRect/>
                </a:stretch>
              </a:blipFill>
              <a:ln w="25400">
                <a:noFill/>
              </a:ln>
            </p:spPr>
            <p:txBody>
              <a:bodyPr/>
              <a:lstStyle/>
              <a:p>
                <a:r>
                  <a:rPr lang="it-IT">
                    <a:noFill/>
                  </a:rPr>
                  <a:t> </a:t>
                </a:r>
              </a:p>
            </p:txBody>
          </p:sp>
        </mc:Fallback>
      </mc:AlternateContent>
      <p:sp>
        <p:nvSpPr>
          <p:cNvPr id="6" name="TextBox 7">
            <a:extLst>
              <a:ext uri="{FF2B5EF4-FFF2-40B4-BE49-F238E27FC236}">
                <a16:creationId xmlns:a16="http://schemas.microsoft.com/office/drawing/2014/main" id="{CBB0B376-AA7E-3FF9-36C3-D54908E0804F}"/>
              </a:ext>
            </a:extLst>
          </p:cNvPr>
          <p:cNvSpPr txBox="1"/>
          <p:nvPr/>
        </p:nvSpPr>
        <p:spPr>
          <a:xfrm>
            <a:off x="8925949" y="1649588"/>
            <a:ext cx="3251635" cy="1477328"/>
          </a:xfrm>
          <a:prstGeom prst="rect">
            <a:avLst/>
          </a:prstGeom>
          <a:noFill/>
        </p:spPr>
        <p:txBody>
          <a:bodyPr wrap="square" rtlCol="0">
            <a:spAutoFit/>
          </a:bodyPr>
          <a:lstStyle/>
          <a:p>
            <a:pPr marL="342900" indent="-342900">
              <a:buFont typeface="Wingdings" charset="2"/>
              <a:buChar char="Ø"/>
              <a:defRPr/>
            </a:pPr>
            <a:r>
              <a:rPr lang="en-US" sz="1500" dirty="0">
                <a:solidFill>
                  <a:schemeClr val="bg1"/>
                </a:solidFill>
                <a:latin typeface="Segoe Print" panose="02000600000000000000" pitchFamily="2" charset="0"/>
                <a:cs typeface="Arial" panose="020B0604020202020204" pitchFamily="34" charset="0"/>
                <a:sym typeface="Wingdings"/>
              </a:rPr>
              <a:t>No deviations  source direction</a:t>
            </a:r>
          </a:p>
          <a:p>
            <a:pPr marL="342900" indent="-342900">
              <a:buFont typeface="Wingdings" charset="2"/>
              <a:buChar char="Ø"/>
              <a:defRPr/>
            </a:pPr>
            <a:r>
              <a:rPr lang="en-US" sz="1500" dirty="0">
                <a:solidFill>
                  <a:schemeClr val="bg1"/>
                </a:solidFill>
                <a:latin typeface="Segoe Print" panose="02000600000000000000" pitchFamily="2" charset="0"/>
                <a:cs typeface="Arial" panose="020B0604020202020204" pitchFamily="34" charset="0"/>
                <a:sym typeface="Wingdings"/>
              </a:rPr>
              <a:t>Same spectrum of primary protons</a:t>
            </a:r>
          </a:p>
          <a:p>
            <a:pPr marL="342900" indent="-342900">
              <a:buFont typeface="Wingdings" charset="2"/>
              <a:buChar char="Ø"/>
            </a:pPr>
            <a:r>
              <a:rPr lang="en-US" sz="1500" dirty="0">
                <a:solidFill>
                  <a:schemeClr val="bg1"/>
                </a:solidFill>
                <a:latin typeface="Segoe Print" panose="02000600000000000000" pitchFamily="2" charset="0"/>
                <a:cs typeface="Arial" panose="020B0604020202020204" pitchFamily="34" charset="0"/>
                <a:sym typeface="Wingdings"/>
              </a:rPr>
              <a:t>E</a:t>
            </a:r>
            <a:r>
              <a:rPr lang="en-US" sz="1500" baseline="-25000" dirty="0">
                <a:solidFill>
                  <a:schemeClr val="bg1"/>
                </a:solidFill>
                <a:latin typeface="Segoe Print" panose="02000600000000000000" pitchFamily="2" charset="0"/>
                <a:cs typeface="Arial" panose="020B0604020202020204" pitchFamily="34" charset="0"/>
                <a:sym typeface="Wingdings"/>
              </a:rPr>
              <a:t>γ,M</a:t>
            </a:r>
            <a:r>
              <a:rPr lang="en-US" sz="1500" dirty="0">
                <a:solidFill>
                  <a:schemeClr val="bg1"/>
                </a:solidFill>
                <a:latin typeface="Segoe Print" panose="02000600000000000000" pitchFamily="2" charset="0"/>
                <a:cs typeface="Arial" panose="020B0604020202020204" pitchFamily="34" charset="0"/>
                <a:sym typeface="Wingdings"/>
              </a:rPr>
              <a:t>≃10% </a:t>
            </a:r>
            <a:r>
              <a:rPr lang="en-US" sz="1500" dirty="0" err="1">
                <a:solidFill>
                  <a:schemeClr val="bg1"/>
                </a:solidFill>
                <a:latin typeface="Segoe Print" panose="02000600000000000000" pitchFamily="2" charset="0"/>
                <a:cs typeface="Arial" panose="020B0604020202020204" pitchFamily="34" charset="0"/>
                <a:sym typeface="Wingdings"/>
              </a:rPr>
              <a:t>E</a:t>
            </a:r>
            <a:r>
              <a:rPr lang="en-US" sz="1500" baseline="-25000" dirty="0" err="1">
                <a:solidFill>
                  <a:schemeClr val="bg1"/>
                </a:solidFill>
                <a:latin typeface="Segoe Print" panose="02000600000000000000" pitchFamily="2" charset="0"/>
                <a:cs typeface="Arial" panose="020B0604020202020204" pitchFamily="34" charset="0"/>
                <a:sym typeface="Wingdings"/>
              </a:rPr>
              <a:t>p,M</a:t>
            </a:r>
            <a:r>
              <a:rPr lang="en-US" sz="1500" dirty="0">
                <a:solidFill>
                  <a:schemeClr val="bg1"/>
                </a:solidFill>
                <a:latin typeface="Segoe Print" panose="02000600000000000000" pitchFamily="2" charset="0"/>
                <a:cs typeface="Arial" panose="020B0604020202020204" pitchFamily="34" charset="0"/>
                <a:sym typeface="Wingdings"/>
              </a:rPr>
              <a:t> </a:t>
            </a:r>
            <a:endParaRPr lang="en-US" sz="1500" baseline="-25000" dirty="0">
              <a:solidFill>
                <a:schemeClr val="bg1"/>
              </a:solidFill>
              <a:latin typeface="Segoe Print" panose="02000600000000000000" pitchFamily="2" charset="0"/>
              <a:cs typeface="Arial" panose="020B0604020202020204" pitchFamily="34" charset="0"/>
              <a:sym typeface="Wingdings"/>
            </a:endParaRPr>
          </a:p>
          <a:p>
            <a:pPr marL="342900" indent="-342900">
              <a:buFont typeface="Wingdings" charset="2"/>
              <a:buChar char="Ø"/>
            </a:pPr>
            <a:r>
              <a:rPr lang="en-US" sz="1500" dirty="0">
                <a:solidFill>
                  <a:schemeClr val="bg1"/>
                </a:solidFill>
                <a:latin typeface="Segoe Print" panose="02000600000000000000" pitchFamily="2" charset="0"/>
                <a:cs typeface="Arial" panose="020B0604020202020204" pitchFamily="34" charset="0"/>
                <a:sym typeface="Wingdings"/>
              </a:rPr>
              <a:t>Evidence: Pion bump</a:t>
            </a:r>
          </a:p>
        </p:txBody>
      </p:sp>
      <p:sp>
        <p:nvSpPr>
          <p:cNvPr id="8" name="Rettangolo 7">
            <a:extLst>
              <a:ext uri="{FF2B5EF4-FFF2-40B4-BE49-F238E27FC236}">
                <a16:creationId xmlns:a16="http://schemas.microsoft.com/office/drawing/2014/main" id="{D77A94E8-CDFE-D165-6CFD-F6878DFC962F}"/>
              </a:ext>
            </a:extLst>
          </p:cNvPr>
          <p:cNvSpPr/>
          <p:nvPr/>
        </p:nvSpPr>
        <p:spPr>
          <a:xfrm>
            <a:off x="4534678" y="886408"/>
            <a:ext cx="2687216" cy="2687216"/>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Ovale 9">
            <a:extLst>
              <a:ext uri="{FF2B5EF4-FFF2-40B4-BE49-F238E27FC236}">
                <a16:creationId xmlns:a16="http://schemas.microsoft.com/office/drawing/2014/main" id="{506F0225-F7B0-1D85-9EEC-58C25BF59E76}"/>
              </a:ext>
            </a:extLst>
          </p:cNvPr>
          <p:cNvSpPr/>
          <p:nvPr/>
        </p:nvSpPr>
        <p:spPr>
          <a:xfrm>
            <a:off x="225711" y="2298489"/>
            <a:ext cx="554077" cy="6017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e 10">
            <a:extLst>
              <a:ext uri="{FF2B5EF4-FFF2-40B4-BE49-F238E27FC236}">
                <a16:creationId xmlns:a16="http://schemas.microsoft.com/office/drawing/2014/main" id="{18681DAD-F6DB-418F-7023-D4096211357E}"/>
              </a:ext>
            </a:extLst>
          </p:cNvPr>
          <p:cNvSpPr/>
          <p:nvPr/>
        </p:nvSpPr>
        <p:spPr>
          <a:xfrm>
            <a:off x="319018" y="4789763"/>
            <a:ext cx="554077" cy="6017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e 11">
            <a:extLst>
              <a:ext uri="{FF2B5EF4-FFF2-40B4-BE49-F238E27FC236}">
                <a16:creationId xmlns:a16="http://schemas.microsoft.com/office/drawing/2014/main" id="{CD06872A-589C-AACB-5173-503B1B37AB7F}"/>
              </a:ext>
            </a:extLst>
          </p:cNvPr>
          <p:cNvSpPr/>
          <p:nvPr/>
        </p:nvSpPr>
        <p:spPr>
          <a:xfrm>
            <a:off x="7339990" y="4965776"/>
            <a:ext cx="554077" cy="6017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e 12">
            <a:extLst>
              <a:ext uri="{FF2B5EF4-FFF2-40B4-BE49-F238E27FC236}">
                <a16:creationId xmlns:a16="http://schemas.microsoft.com/office/drawing/2014/main" id="{D55BD081-EF5A-CAED-4560-7CB8C40AF566}"/>
              </a:ext>
            </a:extLst>
          </p:cNvPr>
          <p:cNvSpPr/>
          <p:nvPr/>
        </p:nvSpPr>
        <p:spPr>
          <a:xfrm>
            <a:off x="7617028" y="2037261"/>
            <a:ext cx="554077" cy="60173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 name="Gruppo 1">
            <a:extLst>
              <a:ext uri="{FF2B5EF4-FFF2-40B4-BE49-F238E27FC236}">
                <a16:creationId xmlns:a16="http://schemas.microsoft.com/office/drawing/2014/main" id="{D05DF272-42A7-510B-B578-57BAAC19C48D}"/>
              </a:ext>
            </a:extLst>
          </p:cNvPr>
          <p:cNvGrpSpPr/>
          <p:nvPr/>
        </p:nvGrpSpPr>
        <p:grpSpPr>
          <a:xfrm>
            <a:off x="9393476" y="4978798"/>
            <a:ext cx="2540199" cy="1802649"/>
            <a:chOff x="7339039" y="2306369"/>
            <a:chExt cx="3305125" cy="2065704"/>
          </a:xfrm>
        </p:grpSpPr>
        <p:pic>
          <p:nvPicPr>
            <p:cNvPr id="7" name="Immagine 14">
              <a:extLst>
                <a:ext uri="{FF2B5EF4-FFF2-40B4-BE49-F238E27FC236}">
                  <a16:creationId xmlns:a16="http://schemas.microsoft.com/office/drawing/2014/main" id="{16C08B39-715E-7984-8F8B-276A8529C7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039" y="2306369"/>
              <a:ext cx="3305125" cy="2065704"/>
            </a:xfrm>
            <a:prstGeom prst="rect">
              <a:avLst/>
            </a:prstGeom>
          </p:spPr>
        </p:pic>
        <p:sp>
          <p:nvSpPr>
            <p:cNvPr id="14" name="Ovale 16">
              <a:extLst>
                <a:ext uri="{FF2B5EF4-FFF2-40B4-BE49-F238E27FC236}">
                  <a16:creationId xmlns:a16="http://schemas.microsoft.com/office/drawing/2014/main" id="{B13BE955-2A59-ACC3-AD59-6D355FFDC17A}"/>
                </a:ext>
              </a:extLst>
            </p:cNvPr>
            <p:cNvSpPr/>
            <p:nvPr/>
          </p:nvSpPr>
          <p:spPr>
            <a:xfrm>
              <a:off x="9332616" y="2985684"/>
              <a:ext cx="307871" cy="298686"/>
            </a:xfrm>
            <a:prstGeom prst="ellipse">
              <a:avLst/>
            </a:prstGeom>
            <a:noFill/>
            <a:ln w="254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600" dirty="0">
                <a:solidFill>
                  <a:srgbClr val="FF33CC"/>
                </a:solidFill>
                <a:latin typeface="Segoe Print" panose="02000600000000000000" pitchFamily="2" charset="0"/>
                <a:cs typeface="Arial" panose="020B0604020202020204" pitchFamily="34" charset="0"/>
              </a:endParaRPr>
            </a:p>
          </p:txBody>
        </p:sp>
        <p:sp>
          <p:nvSpPr>
            <p:cNvPr id="15" name="Connettore 1 10">
              <a:extLst>
                <a:ext uri="{FF2B5EF4-FFF2-40B4-BE49-F238E27FC236}">
                  <a16:creationId xmlns:a16="http://schemas.microsoft.com/office/drawing/2014/main" id="{E1C351D8-F8AF-1014-1DAC-F41F1FE5B624}"/>
                </a:ext>
              </a:extLst>
            </p:cNvPr>
            <p:cNvSpPr/>
            <p:nvPr/>
          </p:nvSpPr>
          <p:spPr>
            <a:xfrm>
              <a:off x="9493177" y="2336245"/>
              <a:ext cx="15962" cy="1879871"/>
            </a:xfrm>
            <a:prstGeom prst="line">
              <a:avLst/>
            </a:prstGeom>
            <a:noFill/>
            <a:ln w="0">
              <a:solidFill>
                <a:srgbClr val="FF0000"/>
              </a:solidFill>
              <a:prstDash val="solid"/>
            </a:ln>
          </p:spPr>
          <p:txBody>
            <a:bodyPr lIns="81639" tIns="40820" rIns="81639" bIns="40820" anchor="ctr" anchorCtr="1" compatLnSpc="0"/>
            <a:lstStyle/>
            <a:p>
              <a:pPr hangingPunct="0">
                <a:defRPr/>
              </a:pPr>
              <a:endParaRPr lang="it-IT" sz="1400" dirty="0">
                <a:latin typeface="Segoe Print" panose="02000600000000000000" pitchFamily="2" charset="0"/>
                <a:ea typeface="Droid Sans Fallback" pitchFamily="2"/>
                <a:cs typeface="Arial" panose="020B0604020202020204" pitchFamily="34" charset="0"/>
              </a:endParaRPr>
            </a:p>
          </p:txBody>
        </p:sp>
        <p:sp>
          <p:nvSpPr>
            <p:cNvPr id="16" name="TextBox 16">
              <a:extLst>
                <a:ext uri="{FF2B5EF4-FFF2-40B4-BE49-F238E27FC236}">
                  <a16:creationId xmlns:a16="http://schemas.microsoft.com/office/drawing/2014/main" id="{705430FF-D488-1204-CC4C-F009BA3986D7}"/>
                </a:ext>
              </a:extLst>
            </p:cNvPr>
            <p:cNvSpPr txBox="1"/>
            <p:nvPr/>
          </p:nvSpPr>
          <p:spPr>
            <a:xfrm>
              <a:off x="8822829" y="2591802"/>
              <a:ext cx="1396487" cy="352690"/>
            </a:xfrm>
            <a:prstGeom prst="rect">
              <a:avLst/>
            </a:prstGeom>
            <a:noFill/>
          </p:spPr>
          <p:txBody>
            <a:bodyPr wrap="square" rtlCol="0">
              <a:spAutoFit/>
            </a:bodyPr>
            <a:lstStyle/>
            <a:p>
              <a:r>
                <a:rPr lang="en-US" sz="1400" dirty="0">
                  <a:solidFill>
                    <a:srgbClr val="FF0000"/>
                  </a:solidFill>
                  <a:latin typeface="Segoe Print" panose="02000600000000000000" pitchFamily="2" charset="0"/>
                  <a:cs typeface="Arial" panose="020B0604020202020204" pitchFamily="34" charset="0"/>
                </a:rPr>
                <a:t>200 MeV</a:t>
              </a:r>
            </a:p>
          </p:txBody>
        </p:sp>
      </p:grpSp>
      <p:grpSp>
        <p:nvGrpSpPr>
          <p:cNvPr id="17" name="Gruppo 16">
            <a:extLst>
              <a:ext uri="{FF2B5EF4-FFF2-40B4-BE49-F238E27FC236}">
                <a16:creationId xmlns:a16="http://schemas.microsoft.com/office/drawing/2014/main" id="{5FAEC0EF-BFFA-50D0-0F6E-11F83F3A7665}"/>
              </a:ext>
            </a:extLst>
          </p:cNvPr>
          <p:cNvGrpSpPr/>
          <p:nvPr/>
        </p:nvGrpSpPr>
        <p:grpSpPr>
          <a:xfrm>
            <a:off x="9390942" y="3239743"/>
            <a:ext cx="2545269" cy="1802649"/>
            <a:chOff x="229890" y="4455338"/>
            <a:chExt cx="3188156" cy="2310258"/>
          </a:xfrm>
        </p:grpSpPr>
        <p:pic>
          <p:nvPicPr>
            <p:cNvPr id="18" name="Immagine 17">
              <a:extLst>
                <a:ext uri="{FF2B5EF4-FFF2-40B4-BE49-F238E27FC236}">
                  <a16:creationId xmlns:a16="http://schemas.microsoft.com/office/drawing/2014/main" id="{FC97293D-32B6-6763-A042-F68A0A6EF0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9890" y="4455338"/>
              <a:ext cx="3188156" cy="2310258"/>
            </a:xfrm>
            <a:prstGeom prst="rect">
              <a:avLst/>
            </a:prstGeom>
          </p:spPr>
        </p:pic>
        <p:sp>
          <p:nvSpPr>
            <p:cNvPr id="19" name="Connettore 1 10">
              <a:extLst>
                <a:ext uri="{FF2B5EF4-FFF2-40B4-BE49-F238E27FC236}">
                  <a16:creationId xmlns:a16="http://schemas.microsoft.com/office/drawing/2014/main" id="{1B21171A-1CC0-2CBF-AD62-2D5ECAE43642}"/>
                </a:ext>
              </a:extLst>
            </p:cNvPr>
            <p:cNvSpPr/>
            <p:nvPr/>
          </p:nvSpPr>
          <p:spPr>
            <a:xfrm>
              <a:off x="1700539" y="4521900"/>
              <a:ext cx="37518" cy="2000407"/>
            </a:xfrm>
            <a:prstGeom prst="line">
              <a:avLst/>
            </a:prstGeom>
            <a:noFill/>
            <a:ln w="0">
              <a:solidFill>
                <a:srgbClr val="FF0000"/>
              </a:solidFill>
              <a:prstDash val="solid"/>
            </a:ln>
          </p:spPr>
          <p:txBody>
            <a:bodyPr lIns="81639" tIns="40820" rIns="81639" bIns="40820" anchor="ctr" anchorCtr="1" compatLnSpc="0"/>
            <a:lstStyle/>
            <a:p>
              <a:pPr fontAlgn="auto" hangingPunct="0">
                <a:spcBef>
                  <a:spcPts val="0"/>
                </a:spcBef>
                <a:spcAft>
                  <a:spcPts val="0"/>
                </a:spcAft>
                <a:defRPr/>
              </a:pPr>
              <a:endParaRPr lang="it-IT" dirty="0"/>
            </a:p>
          </p:txBody>
        </p:sp>
        <p:sp>
          <p:nvSpPr>
            <p:cNvPr id="20" name="TextBox 7">
              <a:extLst>
                <a:ext uri="{FF2B5EF4-FFF2-40B4-BE49-F238E27FC236}">
                  <a16:creationId xmlns:a16="http://schemas.microsoft.com/office/drawing/2014/main" id="{293A3B58-1FDF-EAF5-C90C-CC3AA97E7F3E}"/>
                </a:ext>
              </a:extLst>
            </p:cNvPr>
            <p:cNvSpPr txBox="1"/>
            <p:nvPr/>
          </p:nvSpPr>
          <p:spPr>
            <a:xfrm>
              <a:off x="1071254" y="5553260"/>
              <a:ext cx="1407454" cy="473332"/>
            </a:xfrm>
            <a:prstGeom prst="rect">
              <a:avLst/>
            </a:prstGeom>
            <a:noFill/>
          </p:spPr>
          <p:txBody>
            <a:bodyPr wrap="square" rtlCol="0">
              <a:spAutoFit/>
            </a:bodyPr>
            <a:lstStyle/>
            <a:p>
              <a:r>
                <a:rPr lang="en-US" dirty="0">
                  <a:solidFill>
                    <a:srgbClr val="FF0000"/>
                  </a:solidFill>
                </a:rPr>
                <a:t>67,5 MeV</a:t>
              </a:r>
            </a:p>
          </p:txBody>
        </p:sp>
      </p:grpSp>
      <p:sp>
        <p:nvSpPr>
          <p:cNvPr id="21" name="TextBox 11">
            <a:extLst>
              <a:ext uri="{FF2B5EF4-FFF2-40B4-BE49-F238E27FC236}">
                <a16:creationId xmlns:a16="http://schemas.microsoft.com/office/drawing/2014/main" id="{4AD665C6-5CBF-F829-C633-23E57FD44F2F}"/>
              </a:ext>
            </a:extLst>
          </p:cNvPr>
          <p:cNvSpPr txBox="1"/>
          <p:nvPr/>
        </p:nvSpPr>
        <p:spPr>
          <a:xfrm>
            <a:off x="7397936" y="5741912"/>
            <a:ext cx="1890169" cy="1015663"/>
          </a:xfrm>
          <a:custGeom>
            <a:avLst/>
            <a:gdLst>
              <a:gd name="csX0" fmla="*/ 0 w 1890169"/>
              <a:gd name="csY0" fmla="*/ 0 h 1015663"/>
              <a:gd name="csX1" fmla="*/ 453641 w 1890169"/>
              <a:gd name="csY1" fmla="*/ 0 h 1015663"/>
              <a:gd name="csX2" fmla="*/ 926183 w 1890169"/>
              <a:gd name="csY2" fmla="*/ 0 h 1015663"/>
              <a:gd name="csX3" fmla="*/ 1417627 w 1890169"/>
              <a:gd name="csY3" fmla="*/ 0 h 1015663"/>
              <a:gd name="csX4" fmla="*/ 1890169 w 1890169"/>
              <a:gd name="csY4" fmla="*/ 0 h 1015663"/>
              <a:gd name="csX5" fmla="*/ 1890169 w 1890169"/>
              <a:gd name="csY5" fmla="*/ 477362 h 1015663"/>
              <a:gd name="csX6" fmla="*/ 1890169 w 1890169"/>
              <a:gd name="csY6" fmla="*/ 1015663 h 1015663"/>
              <a:gd name="csX7" fmla="*/ 1417627 w 1890169"/>
              <a:gd name="csY7" fmla="*/ 1015663 h 1015663"/>
              <a:gd name="csX8" fmla="*/ 945085 w 1890169"/>
              <a:gd name="csY8" fmla="*/ 1015663 h 1015663"/>
              <a:gd name="csX9" fmla="*/ 510346 w 1890169"/>
              <a:gd name="csY9" fmla="*/ 1015663 h 1015663"/>
              <a:gd name="csX10" fmla="*/ 0 w 1890169"/>
              <a:gd name="csY10" fmla="*/ 1015663 h 1015663"/>
              <a:gd name="csX11" fmla="*/ 0 w 1890169"/>
              <a:gd name="csY11" fmla="*/ 507832 h 1015663"/>
              <a:gd name="csX12" fmla="*/ 0 w 1890169"/>
              <a:gd name="csY12" fmla="*/ 0 h 101566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1890169" h="1015663" extrusionOk="0">
                <a:moveTo>
                  <a:pt x="0" y="0"/>
                </a:moveTo>
                <a:cubicBezTo>
                  <a:pt x="107671" y="-48953"/>
                  <a:pt x="353468" y="32072"/>
                  <a:pt x="453641" y="0"/>
                </a:cubicBezTo>
                <a:cubicBezTo>
                  <a:pt x="553814" y="-32072"/>
                  <a:pt x="702187" y="4882"/>
                  <a:pt x="926183" y="0"/>
                </a:cubicBezTo>
                <a:cubicBezTo>
                  <a:pt x="1150179" y="-4882"/>
                  <a:pt x="1294818" y="25710"/>
                  <a:pt x="1417627" y="0"/>
                </a:cubicBezTo>
                <a:cubicBezTo>
                  <a:pt x="1540436" y="-25710"/>
                  <a:pt x="1682011" y="10602"/>
                  <a:pt x="1890169" y="0"/>
                </a:cubicBezTo>
                <a:cubicBezTo>
                  <a:pt x="1897085" y="110522"/>
                  <a:pt x="1879450" y="325330"/>
                  <a:pt x="1890169" y="477362"/>
                </a:cubicBezTo>
                <a:cubicBezTo>
                  <a:pt x="1900888" y="629394"/>
                  <a:pt x="1884862" y="805724"/>
                  <a:pt x="1890169" y="1015663"/>
                </a:cubicBezTo>
                <a:cubicBezTo>
                  <a:pt x="1698813" y="1029338"/>
                  <a:pt x="1539350" y="994889"/>
                  <a:pt x="1417627" y="1015663"/>
                </a:cubicBezTo>
                <a:cubicBezTo>
                  <a:pt x="1295904" y="1036437"/>
                  <a:pt x="1082222" y="983756"/>
                  <a:pt x="945085" y="1015663"/>
                </a:cubicBezTo>
                <a:cubicBezTo>
                  <a:pt x="807948" y="1047570"/>
                  <a:pt x="640477" y="1002220"/>
                  <a:pt x="510346" y="1015663"/>
                </a:cubicBezTo>
                <a:cubicBezTo>
                  <a:pt x="380215" y="1029106"/>
                  <a:pt x="236163" y="969150"/>
                  <a:pt x="0" y="1015663"/>
                </a:cubicBezTo>
                <a:cubicBezTo>
                  <a:pt x="-9670" y="797609"/>
                  <a:pt x="42535" y="644655"/>
                  <a:pt x="0" y="507832"/>
                </a:cubicBezTo>
                <a:cubicBezTo>
                  <a:pt x="-42535" y="371009"/>
                  <a:pt x="36918" y="119351"/>
                  <a:pt x="0" y="0"/>
                </a:cubicBezTo>
                <a:close/>
              </a:path>
            </a:pathLst>
          </a:custGeom>
          <a:noFill/>
          <a:ln w="57150">
            <a:solidFill>
              <a:srgbClr val="FFFF00"/>
            </a:solidFill>
            <a:extLst>
              <a:ext uri="{C807C97D-BFC1-408E-A445-0C87EB9F89A2}">
                <ask:lineSketchStyleProps xmlns:ask="http://schemas.microsoft.com/office/drawing/2018/sketchyshapes" sd="891667940">
                  <a:prstGeom prst="rect">
                    <a:avLst/>
                  </a:prstGeom>
                  <ask:type>
                    <ask:lineSketchScribble/>
                  </ask:type>
                </ask:lineSketchStyleProps>
              </a:ext>
            </a:extLst>
          </a:ln>
        </p:spPr>
        <p:txBody>
          <a:bodyPr wrap="square" rtlCol="0">
            <a:spAutoFit/>
          </a:bodyPr>
          <a:lstStyle/>
          <a:p>
            <a:pPr marL="285750" indent="-285750" algn="ctr">
              <a:defRPr/>
            </a:pPr>
            <a:r>
              <a:rPr lang="en-US" sz="2000" dirty="0">
                <a:solidFill>
                  <a:schemeClr val="bg1"/>
                </a:solidFill>
                <a:latin typeface="Segoe Print" panose="02000600000000000000" pitchFamily="2" charset="0"/>
                <a:sym typeface="Wingdings"/>
              </a:rPr>
              <a:t>But we have a big problem…</a:t>
            </a:r>
            <a:endParaRPr lang="en-US" sz="2000" baseline="-25000" dirty="0">
              <a:solidFill>
                <a:srgbClr val="FFFF00"/>
              </a:solidFill>
              <a:latin typeface="Segoe Print" panose="02000600000000000000" pitchFamily="2" charset="0"/>
              <a:sym typeface="Wingdings"/>
            </a:endParaRPr>
          </a:p>
        </p:txBody>
      </p:sp>
    </p:spTree>
    <p:extLst>
      <p:ext uri="{BB962C8B-B14F-4D97-AF65-F5344CB8AC3E}">
        <p14:creationId xmlns:p14="http://schemas.microsoft.com/office/powerpoint/2010/main" val="26948537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childTnLst>
                                </p:cTn>
                              </p:par>
                            </p:childTnLst>
                          </p:cTn>
                        </p:par>
                        <p:par>
                          <p:cTn id="27" fill="hold">
                            <p:stCondLst>
                              <p:cond delay="500"/>
                            </p:stCondLst>
                            <p:childTnLst>
                              <p:par>
                                <p:cTn id="28" presetID="21" presetClass="entr" presetSubtype="1"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heel(1)">
                                      <p:cBhvr>
                                        <p:cTn id="30" dur="1100"/>
                                        <p:tgtEl>
                                          <p:spTgt spid="8"/>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fltVal val="0"/>
                                          </p:val>
                                        </p:tav>
                                        <p:tav tm="100000">
                                          <p:val>
                                            <p:strVal val="#ppt_h"/>
                                          </p:val>
                                        </p:tav>
                                      </p:tavLst>
                                    </p:anim>
                                    <p:animEffect transition="in" filter="fade">
                                      <p:cBhvr>
                                        <p:cTn id="35" dur="500"/>
                                        <p:tgtEl>
                                          <p:spTgt spid="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6">
                                            <p:txEl>
                                              <p:pRg st="0" end="0"/>
                                            </p:txEl>
                                          </p:spTgt>
                                        </p:tgtEl>
                                        <p:attrNameLst>
                                          <p:attrName>style.visibility</p:attrName>
                                        </p:attrNameLst>
                                      </p:cBhvr>
                                      <p:to>
                                        <p:strVal val="visible"/>
                                      </p:to>
                                    </p:set>
                                    <p:animEffect transition="in" filter="wipe(left)">
                                      <p:cBhvr>
                                        <p:cTn id="40" dur="500"/>
                                        <p:tgtEl>
                                          <p:spTgt spid="6">
                                            <p:txEl>
                                              <p:pRg st="0" end="0"/>
                                            </p:txEl>
                                          </p:spTgt>
                                        </p:tgtEl>
                                      </p:cBhvr>
                                    </p:animEffect>
                                  </p:childTnLst>
                                </p:cTn>
                              </p:par>
                            </p:childTnLst>
                          </p:cTn>
                        </p:par>
                        <p:par>
                          <p:cTn id="41" fill="hold">
                            <p:stCondLst>
                              <p:cond delay="500"/>
                            </p:stCondLst>
                            <p:childTnLst>
                              <p:par>
                                <p:cTn id="42" presetID="22" presetClass="entr" presetSubtype="8" fill="hold" nodeType="after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animEffect transition="in" filter="wipe(left)">
                                      <p:cBhvr>
                                        <p:cTn id="44" dur="500"/>
                                        <p:tgtEl>
                                          <p:spTgt spid="6">
                                            <p:txEl>
                                              <p:pRg st="1" end="1"/>
                                            </p:txEl>
                                          </p:spTgt>
                                        </p:tgtEl>
                                      </p:cBhvr>
                                    </p:animEffect>
                                  </p:childTnLst>
                                </p:cTn>
                              </p:par>
                            </p:childTnLst>
                          </p:cTn>
                        </p:par>
                        <p:par>
                          <p:cTn id="45" fill="hold">
                            <p:stCondLst>
                              <p:cond delay="1000"/>
                            </p:stCondLst>
                            <p:childTnLst>
                              <p:par>
                                <p:cTn id="46" presetID="22" presetClass="entr" presetSubtype="8" fill="hold" nodeType="afterEffect">
                                  <p:stCondLst>
                                    <p:cond delay="0"/>
                                  </p:stCondLst>
                                  <p:childTnLst>
                                    <p:set>
                                      <p:cBhvr>
                                        <p:cTn id="47" dur="1" fill="hold">
                                          <p:stCondLst>
                                            <p:cond delay="0"/>
                                          </p:stCondLst>
                                        </p:cTn>
                                        <p:tgtEl>
                                          <p:spTgt spid="6">
                                            <p:txEl>
                                              <p:pRg st="2" end="2"/>
                                            </p:txEl>
                                          </p:spTgt>
                                        </p:tgtEl>
                                        <p:attrNameLst>
                                          <p:attrName>style.visibility</p:attrName>
                                        </p:attrNameLst>
                                      </p:cBhvr>
                                      <p:to>
                                        <p:strVal val="visible"/>
                                      </p:to>
                                    </p:set>
                                    <p:animEffect transition="in" filter="wipe(left)">
                                      <p:cBhvr>
                                        <p:cTn id="48" dur="500"/>
                                        <p:tgtEl>
                                          <p:spTgt spid="6">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6">
                                            <p:txEl>
                                              <p:pRg st="3" end="3"/>
                                            </p:txEl>
                                          </p:spTgt>
                                        </p:tgtEl>
                                        <p:attrNameLst>
                                          <p:attrName>style.visibility</p:attrName>
                                        </p:attrNameLst>
                                      </p:cBhvr>
                                      <p:to>
                                        <p:strVal val="visible"/>
                                      </p:to>
                                    </p:set>
                                    <p:animEffect transition="in" filter="wipe(left)">
                                      <p:cBhvr>
                                        <p:cTn id="53" dur="500"/>
                                        <p:tgtEl>
                                          <p:spTgt spid="6">
                                            <p:txEl>
                                              <p:pRg st="3" end="3"/>
                                            </p:txEl>
                                          </p:spTgt>
                                        </p:tgtEl>
                                      </p:cBhvr>
                                    </p:animEffect>
                                  </p:childTnLst>
                                </p:cTn>
                              </p:par>
                            </p:childTnLst>
                          </p:cTn>
                        </p:par>
                        <p:par>
                          <p:cTn id="54" fill="hold">
                            <p:stCondLst>
                              <p:cond delay="500"/>
                            </p:stCondLst>
                            <p:childTnLst>
                              <p:par>
                                <p:cTn id="55" presetID="53" presetClass="entr" presetSubtype="16" fill="hold" nodeType="afterEffect">
                                  <p:stCondLst>
                                    <p:cond delay="0"/>
                                  </p:stCondLst>
                                  <p:childTnLst>
                                    <p:set>
                                      <p:cBhvr>
                                        <p:cTn id="56" dur="1" fill="hold">
                                          <p:stCondLst>
                                            <p:cond delay="0"/>
                                          </p:stCondLst>
                                        </p:cTn>
                                        <p:tgtEl>
                                          <p:spTgt spid="17"/>
                                        </p:tgtEl>
                                        <p:attrNameLst>
                                          <p:attrName>style.visibility</p:attrName>
                                        </p:attrNameLst>
                                      </p:cBhvr>
                                      <p:to>
                                        <p:strVal val="visible"/>
                                      </p:to>
                                    </p:set>
                                    <p:anim calcmode="lin" valueType="num">
                                      <p:cBhvr>
                                        <p:cTn id="57" dur="500" fill="hold"/>
                                        <p:tgtEl>
                                          <p:spTgt spid="17"/>
                                        </p:tgtEl>
                                        <p:attrNameLst>
                                          <p:attrName>ppt_w</p:attrName>
                                        </p:attrNameLst>
                                      </p:cBhvr>
                                      <p:tavLst>
                                        <p:tav tm="0">
                                          <p:val>
                                            <p:fltVal val="0"/>
                                          </p:val>
                                        </p:tav>
                                        <p:tav tm="100000">
                                          <p:val>
                                            <p:strVal val="#ppt_w"/>
                                          </p:val>
                                        </p:tav>
                                      </p:tavLst>
                                    </p:anim>
                                    <p:anim calcmode="lin" valueType="num">
                                      <p:cBhvr>
                                        <p:cTn id="58" dur="500" fill="hold"/>
                                        <p:tgtEl>
                                          <p:spTgt spid="17"/>
                                        </p:tgtEl>
                                        <p:attrNameLst>
                                          <p:attrName>ppt_h</p:attrName>
                                        </p:attrNameLst>
                                      </p:cBhvr>
                                      <p:tavLst>
                                        <p:tav tm="0">
                                          <p:val>
                                            <p:fltVal val="0"/>
                                          </p:val>
                                        </p:tav>
                                        <p:tav tm="100000">
                                          <p:val>
                                            <p:strVal val="#ppt_h"/>
                                          </p:val>
                                        </p:tav>
                                      </p:tavLst>
                                    </p:anim>
                                    <p:animEffect transition="in" filter="fade">
                                      <p:cBhvr>
                                        <p:cTn id="59" dur="500"/>
                                        <p:tgtEl>
                                          <p:spTgt spid="17"/>
                                        </p:tgtEl>
                                      </p:cBhvr>
                                    </p:animEffect>
                                  </p:childTnLst>
                                </p:cTn>
                              </p:par>
                              <p:par>
                                <p:cTn id="60" presetID="53" presetClass="entr" presetSubtype="16" fill="hold" nodeType="withEffect">
                                  <p:stCondLst>
                                    <p:cond delay="0"/>
                                  </p:stCondLst>
                                  <p:childTnLst>
                                    <p:set>
                                      <p:cBhvr>
                                        <p:cTn id="61" dur="1" fill="hold">
                                          <p:stCondLst>
                                            <p:cond delay="0"/>
                                          </p:stCondLst>
                                        </p:cTn>
                                        <p:tgtEl>
                                          <p:spTgt spid="2"/>
                                        </p:tgtEl>
                                        <p:attrNameLst>
                                          <p:attrName>style.visibility</p:attrName>
                                        </p:attrNameLst>
                                      </p:cBhvr>
                                      <p:to>
                                        <p:strVal val="visible"/>
                                      </p:to>
                                    </p:set>
                                    <p:anim calcmode="lin" valueType="num">
                                      <p:cBhvr>
                                        <p:cTn id="62" dur="500" fill="hold"/>
                                        <p:tgtEl>
                                          <p:spTgt spid="2"/>
                                        </p:tgtEl>
                                        <p:attrNameLst>
                                          <p:attrName>ppt_w</p:attrName>
                                        </p:attrNameLst>
                                      </p:cBhvr>
                                      <p:tavLst>
                                        <p:tav tm="0">
                                          <p:val>
                                            <p:fltVal val="0"/>
                                          </p:val>
                                        </p:tav>
                                        <p:tav tm="100000">
                                          <p:val>
                                            <p:strVal val="#ppt_w"/>
                                          </p:val>
                                        </p:tav>
                                      </p:tavLst>
                                    </p:anim>
                                    <p:anim calcmode="lin" valueType="num">
                                      <p:cBhvr>
                                        <p:cTn id="63" dur="500" fill="hold"/>
                                        <p:tgtEl>
                                          <p:spTgt spid="2"/>
                                        </p:tgtEl>
                                        <p:attrNameLst>
                                          <p:attrName>ppt_h</p:attrName>
                                        </p:attrNameLst>
                                      </p:cBhvr>
                                      <p:tavLst>
                                        <p:tav tm="0">
                                          <p:val>
                                            <p:fltVal val="0"/>
                                          </p:val>
                                        </p:tav>
                                        <p:tav tm="100000">
                                          <p:val>
                                            <p:strVal val="#ppt_h"/>
                                          </p:val>
                                        </p:tav>
                                      </p:tavLst>
                                    </p:anim>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animBg="1"/>
      <p:bldP spid="11" grpId="0" animBg="1"/>
      <p:bldP spid="12" grpId="0" animBg="1"/>
      <p:bldP spid="13" grpId="0" animBg="1"/>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87D058CE-0CEB-EC61-980F-3F0B7DC831AC}"/>
              </a:ext>
            </a:extLst>
          </p:cNvPr>
          <p:cNvSpPr txBox="1"/>
          <p:nvPr/>
        </p:nvSpPr>
        <p:spPr>
          <a:xfrm>
            <a:off x="7128386" y="827494"/>
            <a:ext cx="5063614" cy="5940088"/>
          </a:xfrm>
          <a:prstGeom prst="rect">
            <a:avLst/>
          </a:prstGeom>
          <a:noFill/>
        </p:spPr>
        <p:txBody>
          <a:bodyPr wrap="square">
            <a:spAutoFit/>
          </a:bodyPr>
          <a:lstStyle/>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Detected</a:t>
            </a:r>
            <a:r>
              <a:rPr lang="it-IT" sz="2000" dirty="0">
                <a:solidFill>
                  <a:schemeClr val="bg1"/>
                </a:solidFill>
                <a:latin typeface="Segoe Print" panose="02000600000000000000" pitchFamily="2" charset="0"/>
              </a:rPr>
              <a:t> VHE-UHE </a:t>
            </a:r>
            <a:r>
              <a:rPr lang="it-IT" sz="2000" dirty="0" err="1">
                <a:solidFill>
                  <a:schemeClr val="bg1"/>
                </a:solidFill>
                <a:latin typeface="Segoe Print" panose="02000600000000000000" pitchFamily="2" charset="0"/>
              </a:rPr>
              <a:t>Emission</a:t>
            </a: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Spectral</a:t>
            </a:r>
            <a:r>
              <a:rPr lang="it-IT" sz="2000" dirty="0">
                <a:solidFill>
                  <a:schemeClr val="bg1"/>
                </a:solidFill>
                <a:latin typeface="Segoe Print" panose="02000600000000000000" pitchFamily="2" charset="0"/>
              </a:rPr>
              <a:t> curvature</a:t>
            </a:r>
          </a:p>
          <a:p>
            <a:pPr marL="742950" lvl="1" indent="-285750">
              <a:buFont typeface="Wingdings" panose="05000000000000000000" pitchFamily="2" charset="2"/>
              <a:buChar char="§"/>
            </a:pPr>
            <a:r>
              <a:rPr lang="it-IT" sz="2000" dirty="0">
                <a:solidFill>
                  <a:schemeClr val="bg1"/>
                </a:solidFill>
                <a:latin typeface="Segoe Print" panose="02000600000000000000" pitchFamily="2" charset="0"/>
              </a:rPr>
              <a:t>Signature of Emax, KN, </a:t>
            </a:r>
            <a:r>
              <a:rPr lang="it-IT" sz="2000" dirty="0" err="1">
                <a:solidFill>
                  <a:schemeClr val="bg1"/>
                </a:solidFill>
                <a:latin typeface="Segoe Print" panose="02000600000000000000" pitchFamily="2" charset="0"/>
              </a:rPr>
              <a:t>spectral</a:t>
            </a:r>
            <a:r>
              <a:rPr lang="it-IT" sz="2000" dirty="0">
                <a:solidFill>
                  <a:schemeClr val="bg1"/>
                </a:solidFill>
                <a:latin typeface="Segoe Print" panose="02000600000000000000" pitchFamily="2" charset="0"/>
              </a:rPr>
              <a:t> breaks</a:t>
            </a: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Spatially-resolved</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emission</a:t>
            </a: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Correlation</a:t>
            </a:r>
            <a:r>
              <a:rPr lang="it-IT" sz="2000" dirty="0">
                <a:solidFill>
                  <a:schemeClr val="bg1"/>
                </a:solidFill>
                <a:latin typeface="Segoe Print" panose="02000600000000000000" pitchFamily="2" charset="0"/>
              </a:rPr>
              <a:t> with target </a:t>
            </a:r>
            <a:r>
              <a:rPr lang="it-IT" sz="2000" dirty="0" err="1">
                <a:solidFill>
                  <a:schemeClr val="bg1"/>
                </a:solidFill>
                <a:latin typeface="Segoe Print" panose="02000600000000000000" pitchFamily="2" charset="0"/>
              </a:rPr>
              <a:t>material</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a:solidFill>
                  <a:schemeClr val="bg1"/>
                </a:solidFill>
                <a:latin typeface="Segoe Print" panose="02000600000000000000" pitchFamily="2" charset="0"/>
              </a:rPr>
              <a:t>Not </a:t>
            </a:r>
            <a:r>
              <a:rPr lang="it-IT" sz="2000" dirty="0" err="1">
                <a:solidFill>
                  <a:schemeClr val="bg1"/>
                </a:solidFill>
                <a:latin typeface="Segoe Print" panose="02000600000000000000" pitchFamily="2" charset="0"/>
              </a:rPr>
              <a:t>perfect</a:t>
            </a:r>
            <a:r>
              <a:rPr lang="it-IT" sz="2000" dirty="0">
                <a:solidFill>
                  <a:schemeClr val="bg1"/>
                </a:solidFill>
                <a:latin typeface="Segoe Print" panose="02000600000000000000" pitchFamily="2" charset="0"/>
              </a:rPr>
              <a:t>: i.e. </a:t>
            </a:r>
            <a:r>
              <a:rPr lang="it-IT" sz="2000" dirty="0" err="1">
                <a:solidFill>
                  <a:schemeClr val="bg1"/>
                </a:solidFill>
                <a:latin typeface="Segoe Print" panose="02000600000000000000" pitchFamily="2" charset="0"/>
              </a:rPr>
              <a:t>emission</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is</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convolution</a:t>
            </a:r>
            <a:r>
              <a:rPr lang="it-IT" sz="2000" dirty="0">
                <a:solidFill>
                  <a:schemeClr val="bg1"/>
                </a:solidFill>
                <a:latin typeface="Segoe Print" panose="02000600000000000000" pitchFamily="2" charset="0"/>
              </a:rPr>
              <a:t> of CR </a:t>
            </a:r>
            <a:r>
              <a:rPr lang="it-IT" sz="2000" dirty="0" err="1">
                <a:solidFill>
                  <a:schemeClr val="bg1"/>
                </a:solidFill>
                <a:latin typeface="Segoe Print" panose="02000600000000000000" pitchFamily="2" charset="0"/>
              </a:rPr>
              <a:t>distribution</a:t>
            </a:r>
            <a:r>
              <a:rPr lang="it-IT" sz="2000" dirty="0">
                <a:solidFill>
                  <a:schemeClr val="bg1"/>
                </a:solidFill>
                <a:latin typeface="Segoe Print" panose="02000600000000000000" pitchFamily="2" charset="0"/>
              </a:rPr>
              <a:t> with gas</a:t>
            </a: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Energy-</a:t>
            </a:r>
            <a:r>
              <a:rPr lang="it-IT" sz="2000" dirty="0" err="1">
                <a:solidFill>
                  <a:schemeClr val="bg1"/>
                </a:solidFill>
                <a:latin typeface="Segoe Print" panose="02000600000000000000" pitchFamily="2" charset="0"/>
              </a:rPr>
              <a:t>dependent</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morphology</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Expected</a:t>
            </a:r>
            <a:r>
              <a:rPr lang="it-IT" sz="2000" dirty="0">
                <a:solidFill>
                  <a:schemeClr val="bg1"/>
                </a:solidFill>
                <a:latin typeface="Segoe Print" panose="02000600000000000000" pitchFamily="2" charset="0"/>
              </a:rPr>
              <a:t> in general due to energy </a:t>
            </a:r>
            <a:r>
              <a:rPr lang="it-IT" sz="2000" dirty="0" err="1">
                <a:solidFill>
                  <a:schemeClr val="bg1"/>
                </a:solidFill>
                <a:latin typeface="Segoe Print" panose="02000600000000000000" pitchFamily="2" charset="0"/>
              </a:rPr>
              <a:t>dependence</a:t>
            </a:r>
            <a:r>
              <a:rPr lang="it-IT" sz="2000" dirty="0">
                <a:solidFill>
                  <a:schemeClr val="bg1"/>
                </a:solidFill>
                <a:latin typeface="Segoe Print" panose="02000600000000000000" pitchFamily="2" charset="0"/>
              </a:rPr>
              <a:t> of </a:t>
            </a:r>
            <a:r>
              <a:rPr lang="it-IT" sz="2000" dirty="0" err="1">
                <a:solidFill>
                  <a:schemeClr val="bg1"/>
                </a:solidFill>
                <a:latin typeface="Segoe Print" panose="02000600000000000000" pitchFamily="2" charset="0"/>
              </a:rPr>
              <a:t>transport</a:t>
            </a:r>
            <a:r>
              <a:rPr lang="it-IT" sz="2000" dirty="0">
                <a:solidFill>
                  <a:schemeClr val="bg1"/>
                </a:solidFill>
                <a:latin typeface="Segoe Print" panose="02000600000000000000" pitchFamily="2" charset="0"/>
              </a:rPr>
              <a:t> and/or </a:t>
            </a:r>
            <a:r>
              <a:rPr lang="it-IT" sz="2000" dirty="0" err="1">
                <a:solidFill>
                  <a:schemeClr val="bg1"/>
                </a:solidFill>
                <a:latin typeface="Segoe Print" panose="02000600000000000000" pitchFamily="2" charset="0"/>
              </a:rPr>
              <a:t>cooling</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A multi-</a:t>
            </a:r>
            <a:r>
              <a:rPr lang="it-IT" sz="2000" dirty="0" err="1">
                <a:solidFill>
                  <a:schemeClr val="bg1"/>
                </a:solidFill>
                <a:latin typeface="Segoe Print" panose="02000600000000000000" pitchFamily="2" charset="0"/>
              </a:rPr>
              <a:t>wavelength</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counterpart</a:t>
            </a:r>
            <a:r>
              <a:rPr lang="it-IT" sz="2000" dirty="0">
                <a:solidFill>
                  <a:schemeClr val="bg1"/>
                </a:solidFill>
                <a:latin typeface="Segoe Print" panose="02000600000000000000" pitchFamily="2" charset="0"/>
              </a:rPr>
              <a:t>!</a:t>
            </a:r>
          </a:p>
        </p:txBody>
      </p:sp>
      <p:sp>
        <p:nvSpPr>
          <p:cNvPr id="3" name="CasellaDiTesto 2">
            <a:extLst>
              <a:ext uri="{FF2B5EF4-FFF2-40B4-BE49-F238E27FC236}">
                <a16:creationId xmlns:a16="http://schemas.microsoft.com/office/drawing/2014/main" id="{EA05BBC2-232A-5CD3-BA11-EC27FAB34DEC}"/>
              </a:ext>
            </a:extLst>
          </p:cNvPr>
          <p:cNvSpPr txBox="1"/>
          <p:nvPr/>
        </p:nvSpPr>
        <p:spPr>
          <a:xfrm>
            <a:off x="12032" y="778414"/>
            <a:ext cx="5063613" cy="5940088"/>
          </a:xfrm>
          <a:prstGeom prst="rect">
            <a:avLst/>
          </a:prstGeom>
          <a:noFill/>
        </p:spPr>
        <p:txBody>
          <a:bodyPr wrap="square">
            <a:spAutoFit/>
          </a:bodyPr>
          <a:lstStyle/>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Energetics</a:t>
            </a:r>
            <a:endParaRPr lang="it-IT" sz="2000" dirty="0">
              <a:solidFill>
                <a:schemeClr val="bg1"/>
              </a:solidFill>
              <a:latin typeface="Segoe Print" panose="02000600000000000000" pitchFamily="2" charset="0"/>
            </a:endParaRPr>
          </a:p>
          <a:p>
            <a:pPr lvl="1"/>
            <a:r>
              <a:rPr lang="en-US" sz="2000" dirty="0">
                <a:solidFill>
                  <a:schemeClr val="bg1"/>
                </a:solidFill>
                <a:latin typeface="Segoe Print" panose="02000600000000000000" pitchFamily="2" charset="0"/>
              </a:rPr>
              <a:t>	P</a:t>
            </a:r>
            <a:r>
              <a:rPr lang="en-US" sz="2000" baseline="-25000" dirty="0">
                <a:solidFill>
                  <a:schemeClr val="bg1"/>
                </a:solidFill>
                <a:latin typeface="Segoe Print" panose="02000600000000000000" pitchFamily="2" charset="0"/>
              </a:rPr>
              <a:t>CR</a:t>
            </a:r>
            <a:r>
              <a:rPr lang="en-US" sz="2000" dirty="0">
                <a:solidFill>
                  <a:schemeClr val="bg1"/>
                </a:solidFill>
                <a:latin typeface="Segoe Print" panose="02000600000000000000" pitchFamily="2" charset="0"/>
              </a:rPr>
              <a:t> ∼ 10</a:t>
            </a:r>
            <a:r>
              <a:rPr lang="en-US" sz="2000" baseline="30000" dirty="0">
                <a:solidFill>
                  <a:schemeClr val="bg1"/>
                </a:solidFill>
                <a:latin typeface="Segoe Print" panose="02000600000000000000" pitchFamily="2" charset="0"/>
              </a:rPr>
              <a:t>40</a:t>
            </a:r>
            <a:r>
              <a:rPr lang="en-US" sz="2000" dirty="0">
                <a:solidFill>
                  <a:schemeClr val="bg1"/>
                </a:solidFill>
                <a:latin typeface="Segoe Print" panose="02000600000000000000" pitchFamily="2" charset="0"/>
              </a:rPr>
              <a:t> − 10</a:t>
            </a:r>
            <a:r>
              <a:rPr lang="en-US" sz="2000" baseline="30000" dirty="0">
                <a:solidFill>
                  <a:schemeClr val="bg1"/>
                </a:solidFill>
                <a:latin typeface="Segoe Print" panose="02000600000000000000" pitchFamily="2" charset="0"/>
              </a:rPr>
              <a:t>41</a:t>
            </a:r>
            <a:r>
              <a:rPr lang="en-US" sz="2000" dirty="0">
                <a:solidFill>
                  <a:schemeClr val="bg1"/>
                </a:solidFill>
                <a:latin typeface="Segoe Print" panose="02000600000000000000" pitchFamily="2" charset="0"/>
              </a:rPr>
              <a:t> erg/s</a:t>
            </a:r>
          </a:p>
          <a:p>
            <a:endParaRPr lang="en-US"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Power-</a:t>
            </a:r>
            <a:r>
              <a:rPr lang="it-IT" sz="2000" dirty="0" err="1">
                <a:solidFill>
                  <a:schemeClr val="bg1"/>
                </a:solidFill>
                <a:latin typeface="Segoe Print" panose="02000600000000000000" pitchFamily="2" charset="0"/>
              </a:rPr>
              <a:t>law</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injected</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spectrum</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Required</a:t>
            </a:r>
            <a:r>
              <a:rPr lang="it-IT" sz="2000" dirty="0">
                <a:solidFill>
                  <a:schemeClr val="bg1"/>
                </a:solidFill>
                <a:latin typeface="Segoe Print" panose="02000600000000000000" pitchFamily="2" charset="0"/>
              </a:rPr>
              <a:t> from DSA theory</a:t>
            </a: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Maximum energy</a:t>
            </a: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They</a:t>
            </a:r>
            <a:r>
              <a:rPr lang="it-IT" sz="2000" dirty="0">
                <a:solidFill>
                  <a:schemeClr val="bg1"/>
                </a:solidFill>
                <a:latin typeface="Segoe Print" panose="02000600000000000000" pitchFamily="2" charset="0"/>
              </a:rPr>
              <a:t> must </a:t>
            </a:r>
            <a:r>
              <a:rPr lang="it-IT" sz="2000" dirty="0" err="1">
                <a:solidFill>
                  <a:schemeClr val="bg1"/>
                </a:solidFill>
                <a:latin typeface="Segoe Print" panose="02000600000000000000" pitchFamily="2" charset="0"/>
              </a:rPr>
              <a:t>explain</a:t>
            </a:r>
            <a:r>
              <a:rPr lang="it-IT" sz="2000" dirty="0">
                <a:solidFill>
                  <a:schemeClr val="bg1"/>
                </a:solidFill>
                <a:latin typeface="Segoe Print" panose="02000600000000000000" pitchFamily="2" charset="0"/>
              </a:rPr>
              <a:t> the </a:t>
            </a:r>
            <a:r>
              <a:rPr lang="it-IT" sz="2000" dirty="0" err="1">
                <a:solidFill>
                  <a:schemeClr val="bg1"/>
                </a:solidFill>
                <a:latin typeface="Segoe Print" panose="02000600000000000000" pitchFamily="2" charset="0"/>
              </a:rPr>
              <a:t>PeV</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proton</a:t>
            </a:r>
            <a:r>
              <a:rPr lang="it-IT" sz="2000" dirty="0">
                <a:solidFill>
                  <a:schemeClr val="bg1"/>
                </a:solidFill>
                <a:latin typeface="Segoe Print" panose="02000600000000000000" pitchFamily="2" charset="0"/>
              </a:rPr>
              <a:t> energies</a:t>
            </a:r>
          </a:p>
          <a:p>
            <a:pPr marL="285750" indent="-285750">
              <a:buFont typeface="Wingdings" panose="05000000000000000000" pitchFamily="2" charset="2"/>
              <a:buChar char="v"/>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err="1">
                <a:solidFill>
                  <a:schemeClr val="bg1"/>
                </a:solidFill>
                <a:latin typeface="Segoe Print" panose="02000600000000000000" pitchFamily="2" charset="0"/>
              </a:rPr>
              <a:t>Anisotropy</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a:solidFill>
                  <a:schemeClr val="bg1"/>
                </a:solidFill>
                <a:latin typeface="Segoe Print" panose="02000600000000000000" pitchFamily="2" charset="0"/>
              </a:rPr>
              <a:t>Source </a:t>
            </a:r>
            <a:r>
              <a:rPr lang="it-IT" sz="2000" dirty="0" err="1">
                <a:solidFill>
                  <a:schemeClr val="bg1"/>
                </a:solidFill>
                <a:latin typeface="Segoe Print" panose="02000600000000000000" pitchFamily="2" charset="0"/>
              </a:rPr>
              <a:t>distribution</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has</a:t>
            </a:r>
            <a:r>
              <a:rPr lang="it-IT" sz="2000" dirty="0">
                <a:solidFill>
                  <a:schemeClr val="bg1"/>
                </a:solidFill>
                <a:latin typeface="Segoe Print" panose="02000600000000000000" pitchFamily="2" charset="0"/>
              </a:rPr>
              <a:t> to be </a:t>
            </a:r>
            <a:r>
              <a:rPr lang="it-IT" sz="2000" dirty="0" err="1">
                <a:solidFill>
                  <a:schemeClr val="bg1"/>
                </a:solidFill>
                <a:latin typeface="Segoe Print" panose="02000600000000000000" pitchFamily="2" charset="0"/>
              </a:rPr>
              <a:t>correlated</a:t>
            </a:r>
            <a:r>
              <a:rPr lang="it-IT" sz="2000" dirty="0">
                <a:solidFill>
                  <a:schemeClr val="bg1"/>
                </a:solidFill>
                <a:latin typeface="Segoe Print" panose="02000600000000000000" pitchFamily="2" charset="0"/>
              </a:rPr>
              <a:t> with CR </a:t>
            </a:r>
            <a:r>
              <a:rPr lang="it-IT" sz="2000" dirty="0" err="1">
                <a:solidFill>
                  <a:schemeClr val="bg1"/>
                </a:solidFill>
                <a:latin typeface="Segoe Print" panose="02000600000000000000" pitchFamily="2" charset="0"/>
              </a:rPr>
              <a:t>anisotropy</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at</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PeV</a:t>
            </a:r>
            <a:r>
              <a:rPr lang="it-IT" sz="2000" dirty="0">
                <a:solidFill>
                  <a:schemeClr val="bg1"/>
                </a:solidFill>
                <a:latin typeface="Segoe Print" panose="02000600000000000000" pitchFamily="2" charset="0"/>
              </a:rPr>
              <a:t>, ~10</a:t>
            </a:r>
            <a:r>
              <a:rPr lang="it-IT" sz="2000" baseline="30000" dirty="0">
                <a:solidFill>
                  <a:schemeClr val="bg1"/>
                </a:solidFill>
                <a:latin typeface="Segoe Print" panose="02000600000000000000" pitchFamily="2" charset="0"/>
              </a:rPr>
              <a:t>-3</a:t>
            </a:r>
            <a:r>
              <a:rPr lang="it-IT" sz="2000" dirty="0">
                <a:solidFill>
                  <a:schemeClr val="bg1"/>
                </a:solidFill>
                <a:latin typeface="Segoe Print" panose="02000600000000000000" pitchFamily="2" charset="0"/>
              </a:rPr>
              <a:t>)</a:t>
            </a:r>
          </a:p>
          <a:p>
            <a:pPr marL="742950" lvl="1" indent="-285750">
              <a:buFont typeface="Wingdings" panose="05000000000000000000" pitchFamily="2" charset="2"/>
              <a:buChar char="§"/>
            </a:pPr>
            <a:endParaRPr lang="it-IT" sz="2000" dirty="0">
              <a:solidFill>
                <a:schemeClr val="bg1"/>
              </a:solidFill>
              <a:latin typeface="Segoe Print" panose="02000600000000000000" pitchFamily="2" charset="0"/>
            </a:endParaRPr>
          </a:p>
          <a:p>
            <a:pPr marL="285750" indent="-285750">
              <a:buFont typeface="Wingdings" panose="05000000000000000000" pitchFamily="2" charset="2"/>
              <a:buChar char="v"/>
            </a:pP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Composition</a:t>
            </a:r>
            <a:endParaRPr lang="it-IT" sz="2000" dirty="0">
              <a:solidFill>
                <a:schemeClr val="bg1"/>
              </a:solidFill>
              <a:latin typeface="Segoe Print" panose="02000600000000000000" pitchFamily="2" charset="0"/>
            </a:endParaRPr>
          </a:p>
          <a:p>
            <a:pPr marL="742950" lvl="1" indent="-285750">
              <a:buFont typeface="Wingdings" panose="05000000000000000000" pitchFamily="2" charset="2"/>
              <a:buChar char="§"/>
            </a:pPr>
            <a:r>
              <a:rPr lang="it-IT" sz="2000" dirty="0" err="1">
                <a:solidFill>
                  <a:schemeClr val="bg1"/>
                </a:solidFill>
                <a:latin typeface="Segoe Print" panose="02000600000000000000" pitchFamily="2" charset="0"/>
              </a:rPr>
              <a:t>They</a:t>
            </a:r>
            <a:r>
              <a:rPr lang="it-IT" sz="2000" dirty="0">
                <a:solidFill>
                  <a:schemeClr val="bg1"/>
                </a:solidFill>
                <a:latin typeface="Segoe Print" panose="02000600000000000000" pitchFamily="2" charset="0"/>
              </a:rPr>
              <a:t> must </a:t>
            </a:r>
            <a:r>
              <a:rPr lang="it-IT" sz="2000" dirty="0" err="1">
                <a:solidFill>
                  <a:schemeClr val="bg1"/>
                </a:solidFill>
                <a:latin typeface="Segoe Print" panose="02000600000000000000" pitchFamily="2" charset="0"/>
              </a:rPr>
              <a:t>explain</a:t>
            </a:r>
            <a:r>
              <a:rPr lang="it-IT" sz="2000" dirty="0">
                <a:solidFill>
                  <a:schemeClr val="bg1"/>
                </a:solidFill>
                <a:latin typeface="Segoe Print" panose="02000600000000000000" pitchFamily="2" charset="0"/>
              </a:rPr>
              <a:t> CR </a:t>
            </a:r>
            <a:r>
              <a:rPr lang="it-IT" sz="2000" dirty="0" err="1">
                <a:solidFill>
                  <a:schemeClr val="bg1"/>
                </a:solidFill>
                <a:latin typeface="Segoe Print" panose="02000600000000000000" pitchFamily="2" charset="0"/>
              </a:rPr>
              <a:t>composition</a:t>
            </a:r>
            <a:r>
              <a:rPr lang="it-IT" sz="2000" dirty="0">
                <a:solidFill>
                  <a:schemeClr val="bg1"/>
                </a:solidFill>
                <a:latin typeface="Segoe Print" panose="02000600000000000000" pitchFamily="2" charset="0"/>
              </a:rPr>
              <a:t> and </a:t>
            </a:r>
            <a:r>
              <a:rPr lang="it-IT" sz="2000" dirty="0" err="1">
                <a:solidFill>
                  <a:schemeClr val="bg1"/>
                </a:solidFill>
                <a:latin typeface="Segoe Print" panose="02000600000000000000" pitchFamily="2" charset="0"/>
              </a:rPr>
              <a:t>its</a:t>
            </a:r>
            <a:r>
              <a:rPr lang="it-IT" sz="2000" dirty="0">
                <a:solidFill>
                  <a:schemeClr val="bg1"/>
                </a:solidFill>
                <a:latin typeface="Segoe Print" panose="02000600000000000000" pitchFamily="2" charset="0"/>
              </a:rPr>
              <a:t> energy </a:t>
            </a:r>
            <a:r>
              <a:rPr lang="it-IT" sz="2000" dirty="0" err="1">
                <a:solidFill>
                  <a:schemeClr val="bg1"/>
                </a:solidFill>
                <a:latin typeface="Segoe Print" panose="02000600000000000000" pitchFamily="2" charset="0"/>
              </a:rPr>
              <a:t>dependence</a:t>
            </a:r>
            <a:endParaRPr lang="it-IT" sz="2000" dirty="0">
              <a:solidFill>
                <a:schemeClr val="bg1"/>
              </a:solidFill>
              <a:latin typeface="Segoe Print" panose="02000600000000000000" pitchFamily="2" charset="0"/>
            </a:endParaRPr>
          </a:p>
        </p:txBody>
      </p:sp>
      <p:sp>
        <p:nvSpPr>
          <p:cNvPr id="8" name="Rettangolo 24">
            <a:extLst>
              <a:ext uri="{FF2B5EF4-FFF2-40B4-BE49-F238E27FC236}">
                <a16:creationId xmlns:a16="http://schemas.microsoft.com/office/drawing/2014/main" id="{45F9127D-3522-D2D9-E44C-2433871C7BFD}"/>
              </a:ext>
            </a:extLst>
          </p:cNvPr>
          <p:cNvSpPr/>
          <p:nvPr/>
        </p:nvSpPr>
        <p:spPr>
          <a:xfrm>
            <a:off x="4718470" y="2390318"/>
            <a:ext cx="2403365" cy="1569660"/>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u="sng"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38100" dist="38100" dir="2700000" algn="tl">
                    <a:srgbClr val="000000">
                      <a:alpha val="43137"/>
                    </a:srgbClr>
                  </a:outerShdw>
                </a:effectLst>
                <a:latin typeface="Segoe Print" panose="02000600000000000000" pitchFamily="2" charset="0"/>
                <a:ea typeface="Chalkboard" charset="0"/>
                <a:cs typeface="Chalkboard" charset="0"/>
              </a:rPr>
              <a:t>Receipt</a:t>
            </a:r>
            <a:r>
              <a:rPr lang="it-IT" sz="3200" u="sng"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38100" dist="38100" dir="2700000" algn="tl">
                    <a:srgbClr val="000000">
                      <a:alpha val="43137"/>
                    </a:srgbClr>
                  </a:outerShdw>
                </a:effectLst>
                <a:latin typeface="Segoe Print" panose="02000600000000000000" pitchFamily="2" charset="0"/>
                <a:ea typeface="Chalkboard" charset="0"/>
                <a:cs typeface="Chalkboard" charset="0"/>
              </a:rPr>
              <a:t> to be a CR source</a:t>
            </a:r>
          </a:p>
        </p:txBody>
      </p:sp>
      <p:sp>
        <p:nvSpPr>
          <p:cNvPr id="9" name="Rettangolo 24">
            <a:extLst>
              <a:ext uri="{FF2B5EF4-FFF2-40B4-BE49-F238E27FC236}">
                <a16:creationId xmlns:a16="http://schemas.microsoft.com/office/drawing/2014/main" id="{BB3E3634-DA0A-ECA6-752A-09236B4C8DFD}"/>
              </a:ext>
            </a:extLst>
          </p:cNvPr>
          <p:cNvSpPr/>
          <p:nvPr/>
        </p:nvSpPr>
        <p:spPr>
          <a:xfrm>
            <a:off x="2694941" y="20904"/>
            <a:ext cx="6896440"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Where do most CRs come from?</a:t>
            </a:r>
          </a:p>
        </p:txBody>
      </p:sp>
      <p:sp>
        <p:nvSpPr>
          <p:cNvPr id="10" name="CasellaDiTesto 9">
            <a:extLst>
              <a:ext uri="{FF2B5EF4-FFF2-40B4-BE49-F238E27FC236}">
                <a16:creationId xmlns:a16="http://schemas.microsoft.com/office/drawing/2014/main" id="{B97E3C25-5FCC-9BC2-0ED6-73F8C846EDF3}"/>
              </a:ext>
            </a:extLst>
          </p:cNvPr>
          <p:cNvSpPr txBox="1"/>
          <p:nvPr/>
        </p:nvSpPr>
        <p:spPr>
          <a:xfrm>
            <a:off x="4453751" y="3959979"/>
            <a:ext cx="2932805" cy="338554"/>
          </a:xfrm>
          <a:prstGeom prst="rect">
            <a:avLst/>
          </a:prstGeom>
          <a:noFill/>
        </p:spPr>
        <p:txBody>
          <a:bodyPr wrap="square" rtlCol="0">
            <a:spAutoFit/>
          </a:bodyPr>
          <a:lstStyle/>
          <a:p>
            <a:pPr algn="ctr"/>
            <a:r>
              <a:rPr lang="it-IT" sz="1600" dirty="0" err="1">
                <a:solidFill>
                  <a:srgbClr val="FFFF00"/>
                </a:solidFill>
                <a:latin typeface="Segoe Print" panose="02000600000000000000" pitchFamily="2" charset="0"/>
              </a:rPr>
              <a:t>MC&amp;Giuliani</a:t>
            </a:r>
            <a:r>
              <a:rPr lang="it-IT" sz="1600" dirty="0">
                <a:solidFill>
                  <a:srgbClr val="FFFF00"/>
                </a:solidFill>
                <a:latin typeface="Segoe Print" panose="02000600000000000000" pitchFamily="2" charset="0"/>
              </a:rPr>
              <a:t> 2023</a:t>
            </a:r>
          </a:p>
        </p:txBody>
      </p:sp>
      <p:sp>
        <p:nvSpPr>
          <p:cNvPr id="11" name="Rettangolo arrotondato 26">
            <a:extLst>
              <a:ext uri="{FF2B5EF4-FFF2-40B4-BE49-F238E27FC236}">
                <a16:creationId xmlns:a16="http://schemas.microsoft.com/office/drawing/2014/main" id="{07146FD6-083D-3D6E-5BB6-BB7146D12B6B}"/>
              </a:ext>
            </a:extLst>
          </p:cNvPr>
          <p:cNvSpPr/>
          <p:nvPr/>
        </p:nvSpPr>
        <p:spPr>
          <a:xfrm>
            <a:off x="188407" y="98910"/>
            <a:ext cx="1680692" cy="428761"/>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Theory</a:t>
            </a:r>
          </a:p>
        </p:txBody>
      </p:sp>
      <p:sp>
        <p:nvSpPr>
          <p:cNvPr id="12" name="Rettangolo arrotondato 26">
            <a:extLst>
              <a:ext uri="{FF2B5EF4-FFF2-40B4-BE49-F238E27FC236}">
                <a16:creationId xmlns:a16="http://schemas.microsoft.com/office/drawing/2014/main" id="{CCB3AE6A-CDAD-8C5D-FD6A-9C2BBB5025C2}"/>
              </a:ext>
            </a:extLst>
          </p:cNvPr>
          <p:cNvSpPr/>
          <p:nvPr/>
        </p:nvSpPr>
        <p:spPr>
          <a:xfrm>
            <a:off x="9850788" y="90418"/>
            <a:ext cx="2161338" cy="445744"/>
          </a:xfrm>
          <a:prstGeom prst="roundRect">
            <a:avLst/>
          </a:prstGeom>
          <a:noFill/>
          <a:ln w="254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Observations</a:t>
            </a:r>
          </a:p>
        </p:txBody>
      </p:sp>
    </p:spTree>
    <p:extLst>
      <p:ext uri="{BB962C8B-B14F-4D97-AF65-F5344CB8AC3E}">
        <p14:creationId xmlns:p14="http://schemas.microsoft.com/office/powerpoint/2010/main" val="3498130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wipe(left)">
                                      <p:cBhvr>
                                        <p:cTn id="13" dur="500"/>
                                        <p:tgtEl>
                                          <p:spTgt spid="3">
                                            <p:txEl>
                                              <p:pRg st="0" end="0"/>
                                            </p:txEl>
                                          </p:spTgt>
                                        </p:tgtEl>
                                      </p:cBhvr>
                                    </p:animEffect>
                                  </p:childTnLst>
                                </p:cTn>
                              </p:par>
                            </p:childTnLst>
                          </p:cTn>
                        </p:par>
                        <p:par>
                          <p:cTn id="14" fill="hold">
                            <p:stCondLst>
                              <p:cond delay="1000"/>
                            </p:stCondLst>
                            <p:childTnLst>
                              <p:par>
                                <p:cTn id="15" presetID="22" presetClass="entr" presetSubtype="8"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wipe(left)">
                                      <p:cBhvr>
                                        <p:cTn id="17" dur="500"/>
                                        <p:tgtEl>
                                          <p:spTgt spid="3">
                                            <p:txEl>
                                              <p:pRg st="1" end="1"/>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wipe(left)">
                                      <p:cBhvr>
                                        <p:cTn id="21" dur="500"/>
                                        <p:tgtEl>
                                          <p:spTgt spid="3">
                                            <p:txEl>
                                              <p:pRg st="3" end="3"/>
                                            </p:txEl>
                                          </p:spTgt>
                                        </p:tgtEl>
                                      </p:cBhvr>
                                    </p:animEffect>
                                  </p:childTnLst>
                                </p:cTn>
                              </p:par>
                            </p:childTnLst>
                          </p:cTn>
                        </p:par>
                        <p:par>
                          <p:cTn id="22" fill="hold">
                            <p:stCondLst>
                              <p:cond delay="2000"/>
                            </p:stCondLst>
                            <p:childTnLst>
                              <p:par>
                                <p:cTn id="23" presetID="22" presetClass="entr" presetSubtype="8" fill="hold" nodeType="after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wipe(left)">
                                      <p:cBhvr>
                                        <p:cTn id="25" dur="500"/>
                                        <p:tgtEl>
                                          <p:spTgt spid="3">
                                            <p:txEl>
                                              <p:pRg st="4" end="4"/>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wipe(left)">
                                      <p:cBhvr>
                                        <p:cTn id="29" dur="500"/>
                                        <p:tgtEl>
                                          <p:spTgt spid="3">
                                            <p:txEl>
                                              <p:pRg st="6" end="6"/>
                                            </p:txEl>
                                          </p:spTgt>
                                        </p:tgtEl>
                                      </p:cBhvr>
                                    </p:animEffect>
                                  </p:childTnLst>
                                </p:cTn>
                              </p:par>
                            </p:childTnLst>
                          </p:cTn>
                        </p:par>
                        <p:par>
                          <p:cTn id="30" fill="hold">
                            <p:stCondLst>
                              <p:cond delay="3000"/>
                            </p:stCondLst>
                            <p:childTnLst>
                              <p:par>
                                <p:cTn id="31" presetID="22" presetClass="entr" presetSubtype="8" fill="hold" nodeType="after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wipe(left)">
                                      <p:cBhvr>
                                        <p:cTn id="33" dur="500"/>
                                        <p:tgtEl>
                                          <p:spTgt spid="3">
                                            <p:txEl>
                                              <p:pRg st="7" end="7"/>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wipe(left)">
                                      <p:cBhvr>
                                        <p:cTn id="37" dur="500"/>
                                        <p:tgtEl>
                                          <p:spTgt spid="3">
                                            <p:txEl>
                                              <p:pRg st="9" end="9"/>
                                            </p:txEl>
                                          </p:spTgt>
                                        </p:tgtEl>
                                      </p:cBhvr>
                                    </p:animEffect>
                                  </p:childTnLst>
                                </p:cTn>
                              </p:par>
                            </p:childTnLst>
                          </p:cTn>
                        </p:par>
                        <p:par>
                          <p:cTn id="38" fill="hold">
                            <p:stCondLst>
                              <p:cond delay="4000"/>
                            </p:stCondLst>
                            <p:childTnLst>
                              <p:par>
                                <p:cTn id="39" presetID="22" presetClass="entr" presetSubtype="8" fill="hold" nodeType="afterEffect">
                                  <p:stCondLst>
                                    <p:cond delay="0"/>
                                  </p:stCondLst>
                                  <p:childTnLst>
                                    <p:set>
                                      <p:cBhvr>
                                        <p:cTn id="40" dur="1" fill="hold">
                                          <p:stCondLst>
                                            <p:cond delay="0"/>
                                          </p:stCondLst>
                                        </p:cTn>
                                        <p:tgtEl>
                                          <p:spTgt spid="3">
                                            <p:txEl>
                                              <p:pRg st="10" end="10"/>
                                            </p:txEl>
                                          </p:spTgt>
                                        </p:tgtEl>
                                        <p:attrNameLst>
                                          <p:attrName>style.visibility</p:attrName>
                                        </p:attrNameLst>
                                      </p:cBhvr>
                                      <p:to>
                                        <p:strVal val="visible"/>
                                      </p:to>
                                    </p:set>
                                    <p:animEffect transition="in" filter="wipe(left)">
                                      <p:cBhvr>
                                        <p:cTn id="41" dur="500"/>
                                        <p:tgtEl>
                                          <p:spTgt spid="3">
                                            <p:txEl>
                                              <p:pRg st="10" end="10"/>
                                            </p:txEl>
                                          </p:spTgt>
                                        </p:tgtEl>
                                      </p:cBhvr>
                                    </p:animEffect>
                                  </p:childTnLst>
                                </p:cTn>
                              </p:par>
                            </p:childTnLst>
                          </p:cTn>
                        </p:par>
                        <p:par>
                          <p:cTn id="42" fill="hold">
                            <p:stCondLst>
                              <p:cond delay="4500"/>
                            </p:stCondLst>
                            <p:childTnLst>
                              <p:par>
                                <p:cTn id="43" presetID="22" presetClass="entr" presetSubtype="8" fill="hold" nodeType="after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animEffect transition="in" filter="wipe(left)">
                                      <p:cBhvr>
                                        <p:cTn id="45" dur="500"/>
                                        <p:tgtEl>
                                          <p:spTgt spid="3">
                                            <p:txEl>
                                              <p:pRg st="12" end="12"/>
                                            </p:txEl>
                                          </p:spTgt>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3">
                                            <p:txEl>
                                              <p:pRg st="13" end="13"/>
                                            </p:txEl>
                                          </p:spTgt>
                                        </p:tgtEl>
                                        <p:attrNameLst>
                                          <p:attrName>style.visibility</p:attrName>
                                        </p:attrNameLst>
                                      </p:cBhvr>
                                      <p:to>
                                        <p:strVal val="visible"/>
                                      </p:to>
                                    </p:set>
                                    <p:animEffect transition="in" filter="wipe(left)">
                                      <p:cBhvr>
                                        <p:cTn id="49" dur="500"/>
                                        <p:tgtEl>
                                          <p:spTgt spid="3">
                                            <p:txEl>
                                              <p:pRg st="13" end="13"/>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 calcmode="lin" valueType="num">
                                      <p:cBhvr>
                                        <p:cTn id="54" dur="500" fill="hold"/>
                                        <p:tgtEl>
                                          <p:spTgt spid="12"/>
                                        </p:tgtEl>
                                        <p:attrNameLst>
                                          <p:attrName>ppt_w</p:attrName>
                                        </p:attrNameLst>
                                      </p:cBhvr>
                                      <p:tavLst>
                                        <p:tav tm="0">
                                          <p:val>
                                            <p:fltVal val="0"/>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animEffect transition="in" filter="fade">
                                      <p:cBhvr>
                                        <p:cTn id="56" dur="500"/>
                                        <p:tgtEl>
                                          <p:spTgt spid="12"/>
                                        </p:tgtEl>
                                      </p:cBhvr>
                                    </p:animEffect>
                                  </p:childTnLst>
                                </p:cTn>
                              </p:par>
                            </p:childTnLst>
                          </p:cTn>
                        </p:par>
                        <p:par>
                          <p:cTn id="57" fill="hold">
                            <p:stCondLst>
                              <p:cond delay="500"/>
                            </p:stCondLst>
                            <p:childTnLst>
                              <p:par>
                                <p:cTn id="58" presetID="22" presetClass="entr" presetSubtype="8" fill="hold" nodeType="afterEffect">
                                  <p:stCondLst>
                                    <p:cond delay="0"/>
                                  </p:stCondLst>
                                  <p:childTnLst>
                                    <p:set>
                                      <p:cBhvr>
                                        <p:cTn id="59" dur="1" fill="hold">
                                          <p:stCondLst>
                                            <p:cond delay="0"/>
                                          </p:stCondLst>
                                        </p:cTn>
                                        <p:tgtEl>
                                          <p:spTgt spid="4">
                                            <p:txEl>
                                              <p:pRg st="0" end="0"/>
                                            </p:txEl>
                                          </p:spTgt>
                                        </p:tgtEl>
                                        <p:attrNameLst>
                                          <p:attrName>style.visibility</p:attrName>
                                        </p:attrNameLst>
                                      </p:cBhvr>
                                      <p:to>
                                        <p:strVal val="visible"/>
                                      </p:to>
                                    </p:set>
                                    <p:animEffect transition="in" filter="wipe(left)">
                                      <p:cBhvr>
                                        <p:cTn id="60" dur="500"/>
                                        <p:tgtEl>
                                          <p:spTgt spid="4">
                                            <p:txEl>
                                              <p:pRg st="0" end="0"/>
                                            </p:txEl>
                                          </p:spTgt>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wipe(left)">
                                      <p:cBhvr>
                                        <p:cTn id="64" dur="500"/>
                                        <p:tgtEl>
                                          <p:spTgt spid="4">
                                            <p:txEl>
                                              <p:pRg st="2" end="2"/>
                                            </p:txEl>
                                          </p:spTgt>
                                        </p:tgtEl>
                                      </p:cBhvr>
                                    </p:animEffect>
                                  </p:childTnLst>
                                </p:cTn>
                              </p:par>
                            </p:childTnLst>
                          </p:cTn>
                        </p:par>
                        <p:par>
                          <p:cTn id="65" fill="hold">
                            <p:stCondLst>
                              <p:cond delay="1500"/>
                            </p:stCondLst>
                            <p:childTnLst>
                              <p:par>
                                <p:cTn id="66" presetID="22" presetClass="entr" presetSubtype="8" fill="hold" nodeType="afterEffect">
                                  <p:stCondLst>
                                    <p:cond delay="0"/>
                                  </p:stCondLst>
                                  <p:childTnLst>
                                    <p:set>
                                      <p:cBhvr>
                                        <p:cTn id="67" dur="1" fill="hold">
                                          <p:stCondLst>
                                            <p:cond delay="0"/>
                                          </p:stCondLst>
                                        </p:cTn>
                                        <p:tgtEl>
                                          <p:spTgt spid="4">
                                            <p:txEl>
                                              <p:pRg st="3" end="3"/>
                                            </p:txEl>
                                          </p:spTgt>
                                        </p:tgtEl>
                                        <p:attrNameLst>
                                          <p:attrName>style.visibility</p:attrName>
                                        </p:attrNameLst>
                                      </p:cBhvr>
                                      <p:to>
                                        <p:strVal val="visible"/>
                                      </p:to>
                                    </p:set>
                                    <p:animEffect transition="in" filter="wipe(left)">
                                      <p:cBhvr>
                                        <p:cTn id="68" dur="500"/>
                                        <p:tgtEl>
                                          <p:spTgt spid="4">
                                            <p:txEl>
                                              <p:pRg st="3" end="3"/>
                                            </p:txEl>
                                          </p:spTgt>
                                        </p:tgtEl>
                                      </p:cBhvr>
                                    </p:animEffect>
                                  </p:childTnLst>
                                </p:cTn>
                              </p:par>
                            </p:childTnLst>
                          </p:cTn>
                        </p:par>
                        <p:par>
                          <p:cTn id="69" fill="hold">
                            <p:stCondLst>
                              <p:cond delay="2000"/>
                            </p:stCondLst>
                            <p:childTnLst>
                              <p:par>
                                <p:cTn id="70" presetID="22" presetClass="entr" presetSubtype="8" fill="hold" nodeType="afterEffect">
                                  <p:stCondLst>
                                    <p:cond delay="0"/>
                                  </p:stCondLst>
                                  <p:childTnLst>
                                    <p:set>
                                      <p:cBhvr>
                                        <p:cTn id="71" dur="1" fill="hold">
                                          <p:stCondLst>
                                            <p:cond delay="0"/>
                                          </p:stCondLst>
                                        </p:cTn>
                                        <p:tgtEl>
                                          <p:spTgt spid="4">
                                            <p:txEl>
                                              <p:pRg st="5" end="5"/>
                                            </p:txEl>
                                          </p:spTgt>
                                        </p:tgtEl>
                                        <p:attrNameLst>
                                          <p:attrName>style.visibility</p:attrName>
                                        </p:attrNameLst>
                                      </p:cBhvr>
                                      <p:to>
                                        <p:strVal val="visible"/>
                                      </p:to>
                                    </p:set>
                                    <p:animEffect transition="in" filter="wipe(left)">
                                      <p:cBhvr>
                                        <p:cTn id="72" dur="500"/>
                                        <p:tgtEl>
                                          <p:spTgt spid="4">
                                            <p:txEl>
                                              <p:pRg st="5" end="5"/>
                                            </p:txEl>
                                          </p:spTgt>
                                        </p:tgtEl>
                                      </p:cBhvr>
                                    </p:animEffect>
                                  </p:childTnLst>
                                </p:cTn>
                              </p:par>
                            </p:childTnLst>
                          </p:cTn>
                        </p:par>
                        <p:par>
                          <p:cTn id="73" fill="hold">
                            <p:stCondLst>
                              <p:cond delay="2500"/>
                            </p:stCondLst>
                            <p:childTnLst>
                              <p:par>
                                <p:cTn id="74" presetID="22" presetClass="entr" presetSubtype="8" fill="hold" nodeType="afterEffect">
                                  <p:stCondLst>
                                    <p:cond delay="0"/>
                                  </p:stCondLst>
                                  <p:childTnLst>
                                    <p:set>
                                      <p:cBhvr>
                                        <p:cTn id="75" dur="1" fill="hold">
                                          <p:stCondLst>
                                            <p:cond delay="0"/>
                                          </p:stCondLst>
                                        </p:cTn>
                                        <p:tgtEl>
                                          <p:spTgt spid="4">
                                            <p:txEl>
                                              <p:pRg st="7" end="7"/>
                                            </p:txEl>
                                          </p:spTgt>
                                        </p:tgtEl>
                                        <p:attrNameLst>
                                          <p:attrName>style.visibility</p:attrName>
                                        </p:attrNameLst>
                                      </p:cBhvr>
                                      <p:to>
                                        <p:strVal val="visible"/>
                                      </p:to>
                                    </p:set>
                                    <p:animEffect transition="in" filter="wipe(left)">
                                      <p:cBhvr>
                                        <p:cTn id="76" dur="500"/>
                                        <p:tgtEl>
                                          <p:spTgt spid="4">
                                            <p:txEl>
                                              <p:pRg st="7" end="7"/>
                                            </p:txEl>
                                          </p:spTgt>
                                        </p:tgtEl>
                                      </p:cBhvr>
                                    </p:animEffect>
                                  </p:childTnLst>
                                </p:cTn>
                              </p:par>
                            </p:childTnLst>
                          </p:cTn>
                        </p:par>
                        <p:par>
                          <p:cTn id="77" fill="hold">
                            <p:stCondLst>
                              <p:cond delay="3000"/>
                            </p:stCondLst>
                            <p:childTnLst>
                              <p:par>
                                <p:cTn id="78" presetID="22" presetClass="entr" presetSubtype="8" fill="hold" nodeType="afterEffect">
                                  <p:stCondLst>
                                    <p:cond delay="0"/>
                                  </p:stCondLst>
                                  <p:childTnLst>
                                    <p:set>
                                      <p:cBhvr>
                                        <p:cTn id="79" dur="1" fill="hold">
                                          <p:stCondLst>
                                            <p:cond delay="0"/>
                                          </p:stCondLst>
                                        </p:cTn>
                                        <p:tgtEl>
                                          <p:spTgt spid="4">
                                            <p:txEl>
                                              <p:pRg st="8" end="8"/>
                                            </p:txEl>
                                          </p:spTgt>
                                        </p:tgtEl>
                                        <p:attrNameLst>
                                          <p:attrName>style.visibility</p:attrName>
                                        </p:attrNameLst>
                                      </p:cBhvr>
                                      <p:to>
                                        <p:strVal val="visible"/>
                                      </p:to>
                                    </p:set>
                                    <p:animEffect transition="in" filter="wipe(left)">
                                      <p:cBhvr>
                                        <p:cTn id="80" dur="500"/>
                                        <p:tgtEl>
                                          <p:spTgt spid="4">
                                            <p:txEl>
                                              <p:pRg st="8" end="8"/>
                                            </p:txEl>
                                          </p:spTgt>
                                        </p:tgtEl>
                                      </p:cBhvr>
                                    </p:animEffect>
                                  </p:childTnLst>
                                </p:cTn>
                              </p:par>
                            </p:childTnLst>
                          </p:cTn>
                        </p:par>
                        <p:par>
                          <p:cTn id="81" fill="hold">
                            <p:stCondLst>
                              <p:cond delay="3500"/>
                            </p:stCondLst>
                            <p:childTnLst>
                              <p:par>
                                <p:cTn id="82" presetID="22" presetClass="entr" presetSubtype="8" fill="hold" nodeType="afterEffect">
                                  <p:stCondLst>
                                    <p:cond delay="0"/>
                                  </p:stCondLst>
                                  <p:childTnLst>
                                    <p:set>
                                      <p:cBhvr>
                                        <p:cTn id="83" dur="1" fill="hold">
                                          <p:stCondLst>
                                            <p:cond delay="0"/>
                                          </p:stCondLst>
                                        </p:cTn>
                                        <p:tgtEl>
                                          <p:spTgt spid="4">
                                            <p:txEl>
                                              <p:pRg st="10" end="10"/>
                                            </p:txEl>
                                          </p:spTgt>
                                        </p:tgtEl>
                                        <p:attrNameLst>
                                          <p:attrName>style.visibility</p:attrName>
                                        </p:attrNameLst>
                                      </p:cBhvr>
                                      <p:to>
                                        <p:strVal val="visible"/>
                                      </p:to>
                                    </p:set>
                                    <p:animEffect transition="in" filter="wipe(left)">
                                      <p:cBhvr>
                                        <p:cTn id="84" dur="500"/>
                                        <p:tgtEl>
                                          <p:spTgt spid="4">
                                            <p:txEl>
                                              <p:pRg st="10" end="10"/>
                                            </p:txEl>
                                          </p:spTgt>
                                        </p:tgtEl>
                                      </p:cBhvr>
                                    </p:animEffect>
                                  </p:childTnLst>
                                </p:cTn>
                              </p:par>
                            </p:childTnLst>
                          </p:cTn>
                        </p:par>
                        <p:par>
                          <p:cTn id="85" fill="hold">
                            <p:stCondLst>
                              <p:cond delay="4000"/>
                            </p:stCondLst>
                            <p:childTnLst>
                              <p:par>
                                <p:cTn id="86" presetID="22" presetClass="entr" presetSubtype="8" fill="hold" nodeType="afterEffect">
                                  <p:stCondLst>
                                    <p:cond delay="0"/>
                                  </p:stCondLst>
                                  <p:childTnLst>
                                    <p:set>
                                      <p:cBhvr>
                                        <p:cTn id="87" dur="1" fill="hold">
                                          <p:stCondLst>
                                            <p:cond delay="0"/>
                                          </p:stCondLst>
                                        </p:cTn>
                                        <p:tgtEl>
                                          <p:spTgt spid="4">
                                            <p:txEl>
                                              <p:pRg st="11" end="11"/>
                                            </p:txEl>
                                          </p:spTgt>
                                        </p:tgtEl>
                                        <p:attrNameLst>
                                          <p:attrName>style.visibility</p:attrName>
                                        </p:attrNameLst>
                                      </p:cBhvr>
                                      <p:to>
                                        <p:strVal val="visible"/>
                                      </p:to>
                                    </p:set>
                                    <p:animEffect transition="in" filter="wipe(left)">
                                      <p:cBhvr>
                                        <p:cTn id="88" dur="500"/>
                                        <p:tgtEl>
                                          <p:spTgt spid="4">
                                            <p:txEl>
                                              <p:pRg st="11" end="11"/>
                                            </p:txEl>
                                          </p:spTgt>
                                        </p:tgtEl>
                                      </p:cBhvr>
                                    </p:animEffect>
                                  </p:childTnLst>
                                </p:cTn>
                              </p:par>
                            </p:childTnLst>
                          </p:cTn>
                        </p:par>
                        <p:par>
                          <p:cTn id="89" fill="hold">
                            <p:stCondLst>
                              <p:cond delay="4500"/>
                            </p:stCondLst>
                            <p:childTnLst>
                              <p:par>
                                <p:cTn id="90" presetID="22" presetClass="entr" presetSubtype="8" fill="hold" nodeType="afterEffect">
                                  <p:stCondLst>
                                    <p:cond delay="0"/>
                                  </p:stCondLst>
                                  <p:childTnLst>
                                    <p:set>
                                      <p:cBhvr>
                                        <p:cTn id="91" dur="1" fill="hold">
                                          <p:stCondLst>
                                            <p:cond delay="0"/>
                                          </p:stCondLst>
                                        </p:cTn>
                                        <p:tgtEl>
                                          <p:spTgt spid="4">
                                            <p:txEl>
                                              <p:pRg st="13" end="13"/>
                                            </p:txEl>
                                          </p:spTgt>
                                        </p:tgtEl>
                                        <p:attrNameLst>
                                          <p:attrName>style.visibility</p:attrName>
                                        </p:attrNameLst>
                                      </p:cBhvr>
                                      <p:to>
                                        <p:strVal val="visible"/>
                                      </p:to>
                                    </p:set>
                                    <p:animEffect transition="in" filter="wipe(left)">
                                      <p:cBhvr>
                                        <p:cTn id="92"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40643E-DF58-98BD-FB56-ED30810A02AB}"/>
              </a:ext>
            </a:extLst>
          </p:cNvPr>
          <p:cNvSpPr/>
          <p:nvPr/>
        </p:nvSpPr>
        <p:spPr>
          <a:xfrm>
            <a:off x="1295683" y="2517983"/>
            <a:ext cx="9600634" cy="2123658"/>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lvl="0" algn="ctr">
              <a:defRPr/>
            </a:pPr>
            <a:r>
              <a:rPr lang="en-GB"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Other sources?</a:t>
            </a:r>
          </a:p>
          <a:p>
            <a:pPr lvl="0" algn="ctr">
              <a:defRPr/>
            </a:pPr>
            <a:r>
              <a:rPr kumimoji="0" lang="en-GB"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B.L.</a:t>
            </a:r>
            <a:endParaRPr kumimoji="0" lang="it-IT"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spTree>
    <p:extLst>
      <p:ext uri="{BB962C8B-B14F-4D97-AF65-F5344CB8AC3E}">
        <p14:creationId xmlns:p14="http://schemas.microsoft.com/office/powerpoint/2010/main" val="22175149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40643E-DF58-98BD-FB56-ED30810A02AB}"/>
              </a:ext>
            </a:extLst>
          </p:cNvPr>
          <p:cNvSpPr/>
          <p:nvPr/>
        </p:nvSpPr>
        <p:spPr>
          <a:xfrm>
            <a:off x="4894668" y="5750004"/>
            <a:ext cx="7297332" cy="1107996"/>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lvl="0" algn="ctr">
              <a:defRPr/>
            </a:pPr>
            <a:r>
              <a:rPr lang="en-GB"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…when suddenly…</a:t>
            </a:r>
            <a:endParaRPr kumimoji="0" lang="it-IT"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sp>
        <p:nvSpPr>
          <p:cNvPr id="3" name="Rectangle 3">
            <a:extLst>
              <a:ext uri="{FF2B5EF4-FFF2-40B4-BE49-F238E27FC236}">
                <a16:creationId xmlns:a16="http://schemas.microsoft.com/office/drawing/2014/main" id="{55BA9A97-F086-DB0A-96E1-568D727E7738}"/>
              </a:ext>
            </a:extLst>
          </p:cNvPr>
          <p:cNvSpPr/>
          <p:nvPr/>
        </p:nvSpPr>
        <p:spPr>
          <a:xfrm>
            <a:off x="0" y="562707"/>
            <a:ext cx="7127631" cy="4832092"/>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lvl="0" algn="ctr">
              <a:defRPr/>
            </a:pP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Ok… </a:t>
            </a:r>
          </a:p>
          <a:p>
            <a:pPr lvl="0" algn="ctr">
              <a:defRPr/>
            </a:pP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We have some hints of emission around 100 </a:t>
            </a:r>
            <a:r>
              <a:rPr lang="en-GB" sz="4400" b="1" dirty="0" err="1">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TeV</a:t>
            </a: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a:t>
            </a:r>
          </a:p>
          <a:p>
            <a:pPr lvl="0" algn="ctr">
              <a:defRPr/>
            </a:pP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but just one </a:t>
            </a:r>
            <a:r>
              <a:rPr lang="en-GB" sz="4400" b="1" dirty="0" err="1">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PeVatron</a:t>
            </a: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 (the Crab)…</a:t>
            </a:r>
          </a:p>
          <a:p>
            <a:pPr lvl="0" algn="ctr">
              <a:defRPr/>
            </a:pPr>
            <a:r>
              <a:rPr lang="en-GB" sz="44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And it could be a leptonic one...</a:t>
            </a:r>
            <a:endParaRPr kumimoji="0" lang="it-IT" sz="44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pic>
        <p:nvPicPr>
          <p:cNvPr id="5" name="Immagine 4" descr="Immagine che contiene testo, Cartoni animati, clipart, cartone animato&#10;&#10;Descrizione generata automaticamente">
            <a:extLst>
              <a:ext uri="{FF2B5EF4-FFF2-40B4-BE49-F238E27FC236}">
                <a16:creationId xmlns:a16="http://schemas.microsoft.com/office/drawing/2014/main" id="{EFD7BE09-7895-7ED4-02FB-6A1843D6BE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3092" y="968874"/>
            <a:ext cx="3998600" cy="4019757"/>
          </a:xfrm>
          <a:prstGeom prst="rect">
            <a:avLst/>
          </a:prstGeom>
        </p:spPr>
      </p:pic>
    </p:spTree>
    <p:extLst>
      <p:ext uri="{BB962C8B-B14F-4D97-AF65-F5344CB8AC3E}">
        <p14:creationId xmlns:p14="http://schemas.microsoft.com/office/powerpoint/2010/main" val="20452257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magine 5" descr="Immagine che contiene esterni, notte, stella, oggetto da esterni&#10;&#10;Descrizione generata automaticamente">
            <a:extLst>
              <a:ext uri="{FF2B5EF4-FFF2-40B4-BE49-F238E27FC236}">
                <a16:creationId xmlns:a16="http://schemas.microsoft.com/office/drawing/2014/main" id="{2911EFE9-F5F2-64BB-D2FA-1908F10D8BA8}"/>
              </a:ext>
            </a:extLst>
          </p:cNvPr>
          <p:cNvPicPr>
            <a:picLocks noChangeAspect="1"/>
          </p:cNvPicPr>
          <p:nvPr/>
        </p:nvPicPr>
        <p:blipFill rotWithShape="1">
          <a:blip r:embed="rId2">
            <a:extLst>
              <a:ext uri="{28A0092B-C50C-407E-A947-70E740481C1C}">
                <a14:useLocalDpi xmlns:a14="http://schemas.microsoft.com/office/drawing/2010/main" val="0"/>
              </a:ext>
            </a:extLst>
          </a:blip>
          <a:srcRect t="1334"/>
          <a:stretch/>
        </p:blipFill>
        <p:spPr>
          <a:xfrm>
            <a:off x="20" y="1282"/>
            <a:ext cx="12191980" cy="6856718"/>
          </a:xfrm>
          <a:prstGeom prst="rect">
            <a:avLst/>
          </a:prstGeom>
        </p:spPr>
      </p:pic>
      <p:sp>
        <p:nvSpPr>
          <p:cNvPr id="9" name="Rettangolo 24">
            <a:extLst>
              <a:ext uri="{FF2B5EF4-FFF2-40B4-BE49-F238E27FC236}">
                <a16:creationId xmlns:a16="http://schemas.microsoft.com/office/drawing/2014/main" id="{BA25C6E8-0D0D-FA7C-3BD9-A29B27455E7B}"/>
              </a:ext>
            </a:extLst>
          </p:cNvPr>
          <p:cNvSpPr/>
          <p:nvPr/>
        </p:nvSpPr>
        <p:spPr>
          <a:xfrm>
            <a:off x="3272378" y="-11823"/>
            <a:ext cx="5783956"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How can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we</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study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CRs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p>
        </p:txBody>
      </p:sp>
    </p:spTree>
    <p:extLst>
      <p:ext uri="{BB962C8B-B14F-4D97-AF65-F5344CB8AC3E}">
        <p14:creationId xmlns:p14="http://schemas.microsoft.com/office/powerpoint/2010/main" val="14513207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6F40643E-DF58-98BD-FB56-ED30810A02AB}"/>
              </a:ext>
            </a:extLst>
          </p:cNvPr>
          <p:cNvSpPr/>
          <p:nvPr/>
        </p:nvSpPr>
        <p:spPr>
          <a:xfrm>
            <a:off x="1295683" y="2517983"/>
            <a:ext cx="9600634" cy="2123658"/>
          </a:xfrm>
          <a:prstGeom prst="rect">
            <a:avLst/>
          </a:prstGeom>
          <a:noFill/>
          <a:scene3d>
            <a:camera prst="orthographicFront">
              <a:rot lat="20999999" lon="0" rev="0"/>
            </a:camera>
            <a:lightRig rig="glow" dir="tl">
              <a:rot lat="0" lon="0" rev="5400000"/>
            </a:lightRig>
          </a:scene3d>
          <a:sp3d>
            <a:bevelT w="139700" prst="cross"/>
          </a:sp3d>
        </p:spPr>
        <p:txBody>
          <a:bodyPr wrap="square" lIns="91440" tIns="45720" rIns="91440" bIns="45720">
            <a:spAutoFit/>
            <a:sp3d contourW="12700">
              <a:bevelT w="25400" h="25400"/>
              <a:contourClr>
                <a:schemeClr val="accent6">
                  <a:shade val="73000"/>
                </a:schemeClr>
              </a:contourClr>
            </a:sp3d>
          </a:bodyPr>
          <a:lstStyle/>
          <a:p>
            <a:pPr lvl="0" algn="ctr">
              <a:defRPr/>
            </a:pPr>
            <a:r>
              <a:rPr lang="en-GB"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Other sources?</a:t>
            </a:r>
          </a:p>
          <a:p>
            <a:pPr lvl="0" algn="ctr">
              <a:defRPr/>
            </a:pPr>
            <a:r>
              <a:rPr lang="en-GB" sz="6600" b="1" dirty="0">
                <a:ln w="11430"/>
                <a:solidFill>
                  <a:prstClr val="white"/>
                </a:solidFill>
                <a:effectLst>
                  <a:outerShdw blurRad="80000" dist="40000" dir="5040000" algn="tl">
                    <a:prstClr val="white">
                      <a:alpha val="30000"/>
                    </a:prstClr>
                  </a:outerShdw>
                  <a:reflection stA="30000" endPos="45000" dir="5400000" sy="-100000" algn="bl" rotWithShape="0"/>
                </a:effectLst>
                <a:latin typeface="Tempus Sans ITC" panose="04020404030D07020202" pitchFamily="82" charset="0"/>
                <a:ea typeface="Handwriting - Dakota" charset="0"/>
                <a:cs typeface="Handwriting - Dakota" charset="0"/>
              </a:rPr>
              <a:t>A</a:t>
            </a:r>
            <a:r>
              <a:rPr kumimoji="0" lang="en-GB"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rPr>
              <a:t>.L.</a:t>
            </a:r>
            <a:endParaRPr kumimoji="0" lang="it-IT" sz="6600" b="1" i="0" u="none" strike="noStrike" kern="1200" cap="none" spc="0" normalizeH="0" baseline="0" noProof="0" dirty="0">
              <a:ln w="11430"/>
              <a:solidFill>
                <a:prstClr val="white"/>
              </a:solidFill>
              <a:effectLst>
                <a:outerShdw blurRad="80000" dist="40000" dir="5040000" algn="tl">
                  <a:prstClr val="white">
                    <a:alpha val="30000"/>
                  </a:prstClr>
                </a:outerShdw>
                <a:reflection stA="30000" endPos="45000" dir="5400000" sy="-100000" algn="bl" rotWithShape="0"/>
              </a:effectLst>
              <a:uLnTx/>
              <a:uFillTx/>
              <a:latin typeface="Tempus Sans ITC" panose="04020404030D07020202" pitchFamily="82" charset="0"/>
              <a:ea typeface="Handwriting - Dakota" charset="0"/>
              <a:cs typeface="Handwriting - Dakota" charset="0"/>
            </a:endParaRPr>
          </a:p>
        </p:txBody>
      </p:sp>
    </p:spTree>
    <p:extLst>
      <p:ext uri="{BB962C8B-B14F-4D97-AF65-F5344CB8AC3E}">
        <p14:creationId xmlns:p14="http://schemas.microsoft.com/office/powerpoint/2010/main" val="3719623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659" y="933228"/>
            <a:ext cx="10914541" cy="3363601"/>
          </a:xfrm>
          <a:prstGeom prst="rect">
            <a:avLst/>
          </a:prstGeom>
        </p:spPr>
      </p:pic>
      <p:sp>
        <p:nvSpPr>
          <p:cNvPr id="5" name="Slide Number Placeholder 4">
            <a:extLst>
              <a:ext uri="{FF2B5EF4-FFF2-40B4-BE49-F238E27FC236}">
                <a16:creationId xmlns:a16="http://schemas.microsoft.com/office/drawing/2014/main" id="{FB827317-0880-45F0-ACED-F98F807574D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1E375-1491-4770-B4ED-E699B7903ED8}" type="slidenum">
              <a:rPr kumimoji="0" lang="it-IT"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28" name="Rettangolo 27"/>
          <p:cNvSpPr/>
          <p:nvPr/>
        </p:nvSpPr>
        <p:spPr>
          <a:xfrm>
            <a:off x="1095570" y="4983336"/>
            <a:ext cx="10110721" cy="1384995"/>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8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Wide </a:t>
            </a:r>
            <a:r>
              <a:rPr kumimoji="0" lang="en-GB" sz="28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FoV</a:t>
            </a:r>
            <a:r>
              <a:rPr kumimoji="0" lang="en-GB" sz="28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with homogeneous off-axis acceptance</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800" b="0" i="0" u="none" strike="noStrike" kern="1200" cap="none" spc="0" normalizeH="0" baseline="0" noProof="0" dirty="0">
                <a:ln>
                  <a:noFill/>
                </a:ln>
                <a:solidFill>
                  <a:prstClr val="white"/>
                </a:solidFill>
                <a:effectLst/>
                <a:uLnTx/>
                <a:uFillTx/>
                <a:latin typeface="Segoe Print" panose="02000600000000000000" pitchFamily="2" charset="0"/>
                <a:ea typeface="Handwriting - Dakota" charset="0"/>
                <a:cs typeface="Handwriting - Dakota" charset="0"/>
                <a:sym typeface="Wingdings" panose="05000000000000000000" pitchFamily="2" charset="2"/>
              </a:rPr>
              <a:t>Multi-target fields, surveys, and extended sources</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800" b="0" i="0" u="none" strike="noStrike" kern="1200" cap="none" spc="0" normalizeH="0" baseline="0" noProof="0" dirty="0">
                <a:ln>
                  <a:noFill/>
                </a:ln>
                <a:solidFill>
                  <a:prstClr val="white"/>
                </a:solidFill>
                <a:effectLst/>
                <a:uLnTx/>
                <a:uFillTx/>
                <a:latin typeface="Segoe Print" panose="02000600000000000000" pitchFamily="2" charset="0"/>
                <a:ea typeface="Handwriting - Dakota" charset="0"/>
                <a:cs typeface="Handwriting - Dakota" charset="0"/>
                <a:sym typeface="Wingdings" panose="05000000000000000000" pitchFamily="2" charset="2"/>
              </a:rPr>
              <a:t>Enhanced chance for serendipitous discoveries</a:t>
            </a:r>
            <a:endParaRPr kumimoji="0" lang="it-IT" sz="2800" b="0" i="0" u="none" strike="noStrike" kern="1200" cap="none" spc="0" normalizeH="0" baseline="0" noProof="0" dirty="0">
              <a:ln>
                <a:noFill/>
              </a:ln>
              <a:solidFill>
                <a:prstClr val="white"/>
              </a:solidFill>
              <a:effectLst/>
              <a:uLnTx/>
              <a:uFillTx/>
              <a:latin typeface="Segoe Print" panose="02000600000000000000" pitchFamily="2" charset="0"/>
              <a:ea typeface="Handwriting - Dakota" charset="0"/>
              <a:cs typeface="Handwriting - Dakota" charset="0"/>
            </a:endParaRPr>
          </a:p>
        </p:txBody>
      </p:sp>
      <p:pic>
        <p:nvPicPr>
          <p:cNvPr id="29" name="Content Placeholder 8">
            <a:extLst>
              <a:ext uri="{FF2B5EF4-FFF2-40B4-BE49-F238E27FC236}">
                <a16:creationId xmlns:a16="http://schemas.microsoft.com/office/drawing/2014/main" id="{F5A07D6E-58E5-468A-8323-550F26BDC22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48" r="1326" b="10396"/>
          <a:stretch/>
        </p:blipFill>
        <p:spPr>
          <a:xfrm>
            <a:off x="10527050" y="7153"/>
            <a:ext cx="1653500" cy="699557"/>
          </a:xfrm>
        </p:spPr>
      </p:pic>
      <p:sp>
        <p:nvSpPr>
          <p:cNvPr id="11" name="Rettangolo 24">
            <a:extLst>
              <a:ext uri="{FF2B5EF4-FFF2-40B4-BE49-F238E27FC236}">
                <a16:creationId xmlns:a16="http://schemas.microsoft.com/office/drawing/2014/main" id="{BAD73FBE-4CEB-6F11-1A0E-0B2654417FDA}"/>
              </a:ext>
            </a:extLst>
          </p:cNvPr>
          <p:cNvSpPr/>
          <p:nvPr/>
        </p:nvSpPr>
        <p:spPr>
          <a:xfrm>
            <a:off x="4066948" y="7153"/>
            <a:ext cx="4014240"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ASTRI Mini-Array</a:t>
            </a:r>
          </a:p>
        </p:txBody>
      </p:sp>
      <p:sp>
        <p:nvSpPr>
          <p:cNvPr id="8" name="CasellaDiTesto 8">
            <a:extLst>
              <a:ext uri="{FF2B5EF4-FFF2-40B4-BE49-F238E27FC236}">
                <a16:creationId xmlns:a16="http://schemas.microsoft.com/office/drawing/2014/main" id="{DFCC4365-D619-5916-7B2C-C9C46CA9BC01}"/>
              </a:ext>
            </a:extLst>
          </p:cNvPr>
          <p:cNvSpPr txBox="1"/>
          <p:nvPr/>
        </p:nvSpPr>
        <p:spPr>
          <a:xfrm rot="21125338">
            <a:off x="183640" y="410806"/>
            <a:ext cx="234493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Vercellone+, 2022</a:t>
            </a:r>
          </a:p>
        </p:txBody>
      </p:sp>
    </p:spTree>
    <p:extLst>
      <p:ext uri="{BB962C8B-B14F-4D97-AF65-F5344CB8AC3E}">
        <p14:creationId xmlns:p14="http://schemas.microsoft.com/office/powerpoint/2010/main" val="147629884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testo, diagramma, linea, Diagramma&#10;&#10;Descrizione generata automaticamente">
            <a:extLst>
              <a:ext uri="{FF2B5EF4-FFF2-40B4-BE49-F238E27FC236}">
                <a16:creationId xmlns:a16="http://schemas.microsoft.com/office/drawing/2014/main" id="{3C96F106-C38C-3E1A-3965-4942ACF78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1722" y="698065"/>
            <a:ext cx="5549538" cy="4071631"/>
          </a:xfrm>
          <a:prstGeom prst="rect">
            <a:avLst/>
          </a:prstGeom>
        </p:spPr>
      </p:pic>
      <p:pic>
        <p:nvPicPr>
          <p:cNvPr id="4" name="Immagine 3" descr="Immagine che contiene testo, linea, diagramma, Diagramma&#10;&#10;Descrizione generata automaticamente">
            <a:extLst>
              <a:ext uri="{FF2B5EF4-FFF2-40B4-BE49-F238E27FC236}">
                <a16:creationId xmlns:a16="http://schemas.microsoft.com/office/drawing/2014/main" id="{562D3BAD-A64E-56E3-E5A5-F1B5133916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0429" y="698065"/>
            <a:ext cx="5972802" cy="4088654"/>
          </a:xfrm>
          <a:prstGeom prst="rect">
            <a:avLst/>
          </a:prstGeom>
        </p:spPr>
      </p:pic>
      <p:sp>
        <p:nvSpPr>
          <p:cNvPr id="32" name="CasellaDiTesto 8"/>
          <p:cNvSpPr txBox="1"/>
          <p:nvPr/>
        </p:nvSpPr>
        <p:spPr>
          <a:xfrm>
            <a:off x="888999" y="3693466"/>
            <a:ext cx="168086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3399"/>
                </a:solidFill>
                <a:effectLst/>
                <a:uLnTx/>
                <a:uFillTx/>
                <a:latin typeface="Segoe Print" panose="02000600000000000000" pitchFamily="2" charset="0"/>
                <a:ea typeface="+mn-ea"/>
                <a:cs typeface="+mn-cs"/>
              </a:rPr>
              <a:t>Sensitivity</a:t>
            </a:r>
            <a:endParaRPr kumimoji="0" lang="it-IT" sz="1600" b="1" i="0" u="none" strike="noStrike" kern="1200" cap="none" spc="0" normalizeH="0" baseline="0" noProof="0" dirty="0">
              <a:ln>
                <a:noFill/>
              </a:ln>
              <a:solidFill>
                <a:srgbClr val="003399"/>
              </a:solidFill>
              <a:effectLst/>
              <a:uLnTx/>
              <a:uFillTx/>
              <a:latin typeface="Segoe Print" panose="02000600000000000000" pitchFamily="2" charset="0"/>
              <a:ea typeface="+mn-ea"/>
              <a:cs typeface="+mn-cs"/>
            </a:endParaRPr>
          </a:p>
        </p:txBody>
      </p:sp>
      <p:sp>
        <p:nvSpPr>
          <p:cNvPr id="33" name="CasellaDiTesto 8"/>
          <p:cNvSpPr txBox="1"/>
          <p:nvPr/>
        </p:nvSpPr>
        <p:spPr>
          <a:xfrm>
            <a:off x="7194483" y="3401078"/>
            <a:ext cx="168086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3399"/>
                </a:solidFill>
                <a:effectLst/>
                <a:uLnTx/>
                <a:uFillTx/>
                <a:latin typeface="Segoe Print" panose="02000600000000000000" pitchFamily="2" charset="0"/>
                <a:ea typeface="+mn-ea"/>
                <a:cs typeface="+mn-cs"/>
              </a:rPr>
              <a:t>Angular</a:t>
            </a:r>
            <a:endParaRPr kumimoji="0" lang="it-IT" sz="1600" b="1" i="0" u="none" strike="noStrike" kern="1200" cap="none" spc="0" normalizeH="0" baseline="0" noProof="0" dirty="0">
              <a:ln>
                <a:noFill/>
              </a:ln>
              <a:solidFill>
                <a:srgbClr val="003399"/>
              </a:solidFill>
              <a:effectLst/>
              <a:uLnTx/>
              <a:uFillTx/>
              <a:latin typeface="Segoe Print" panose="02000600000000000000"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err="1">
                <a:ln>
                  <a:noFill/>
                </a:ln>
                <a:solidFill>
                  <a:srgbClr val="003399"/>
                </a:solidFill>
                <a:effectLst/>
                <a:uLnTx/>
                <a:uFillTx/>
                <a:latin typeface="Segoe Print" panose="02000600000000000000" pitchFamily="2" charset="0"/>
                <a:ea typeface="+mn-ea"/>
                <a:cs typeface="+mn-cs"/>
              </a:rPr>
              <a:t>resolution</a:t>
            </a:r>
            <a:endParaRPr kumimoji="0" lang="it-IT" sz="1600" b="1" i="0" u="none" strike="noStrike" kern="1200" cap="none" spc="0" normalizeH="0" baseline="0" noProof="0" dirty="0">
              <a:ln>
                <a:noFill/>
              </a:ln>
              <a:solidFill>
                <a:srgbClr val="003399"/>
              </a:solidFill>
              <a:effectLst/>
              <a:uLnTx/>
              <a:uFillTx/>
              <a:latin typeface="Segoe Print" panose="02000600000000000000" pitchFamily="2" charset="0"/>
              <a:ea typeface="+mn-ea"/>
              <a:cs typeface="+mn-cs"/>
            </a:endParaRPr>
          </a:p>
        </p:txBody>
      </p:sp>
      <p:sp>
        <p:nvSpPr>
          <p:cNvPr id="35" name="CasellaDiTesto 8"/>
          <p:cNvSpPr txBox="1"/>
          <p:nvPr/>
        </p:nvSpPr>
        <p:spPr>
          <a:xfrm>
            <a:off x="9696321" y="5299600"/>
            <a:ext cx="2344939"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Vercellone</a:t>
            </a:r>
            <a:r>
              <a:rPr lang="it-IT" sz="1600" dirty="0">
                <a:solidFill>
                  <a:srgbClr val="FFFF00"/>
                </a:solidFill>
                <a:latin typeface="Segoe Print" panose="02000600000000000000" pitchFamily="2" charset="0"/>
              </a:rPr>
              <a:t>+ 2022,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Scuderi+ 2022,</a:t>
            </a:r>
          </a:p>
          <a:p>
            <a:pPr marL="0" marR="0" lvl="0" indent="0" algn="ctr" defTabSz="914400" rtl="0" eaLnBrk="1" fontAlgn="auto" latinLnBrk="0" hangingPunct="1">
              <a:lnSpc>
                <a:spcPct val="100000"/>
              </a:lnSpc>
              <a:spcBef>
                <a:spcPts val="0"/>
              </a:spcBef>
              <a:spcAft>
                <a:spcPts val="0"/>
              </a:spcAft>
              <a:buClrTx/>
              <a:buSzTx/>
              <a:buFontTx/>
              <a:buNone/>
              <a:tabLst/>
              <a:defRPr/>
            </a:pPr>
            <a:r>
              <a:rPr lang="it-IT" sz="1600" dirty="0">
                <a:solidFill>
                  <a:srgbClr val="FFFF00"/>
                </a:solidFill>
                <a:latin typeface="Segoe Print" panose="02000600000000000000" pitchFamily="2" charset="0"/>
              </a:rPr>
              <a:t>CTA website,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MC&amp;Giuliani</a:t>
            </a: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 2023</a:t>
            </a:r>
          </a:p>
        </p:txBody>
      </p:sp>
      <p:sp>
        <p:nvSpPr>
          <p:cNvPr id="36" name="Rettangolo 35"/>
          <p:cNvSpPr/>
          <p:nvPr/>
        </p:nvSpPr>
        <p:spPr>
          <a:xfrm>
            <a:off x="34010" y="4941168"/>
            <a:ext cx="12182670" cy="1938992"/>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Sensitivity: better than current IACTs (E &gt; 10 </a:t>
            </a:r>
            <a:r>
              <a:rPr kumimoji="0" lang="en-GB" sz="24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Extended spectra and cut-offs </a:t>
            </a:r>
            <a:r>
              <a:rPr kumimoji="0" lang="en-GB" sz="2400" b="0" i="0" u="none" strike="noStrike" kern="1200" cap="none" spc="0" normalizeH="0" baseline="0" noProof="0" dirty="0" err="1">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contsraints</a:t>
            </a:r>
            <a:endPar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Energy/Angular resolution: ≤ 10% / ≤ 0.1° (E ≤ 10 </a:t>
            </a:r>
            <a:r>
              <a:rPr kumimoji="0" lang="en-GB" sz="2400" b="0" i="0" u="none" strike="noStrike" kern="1200" cap="none" spc="0" normalizeH="0" baseline="0" noProof="0" dirty="0" err="1">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TeV</a:t>
            </a:r>
            <a:r>
              <a:rPr kumimoji="0" lang="en-GB" sz="2400" b="0" i="0" u="none" strike="noStrike" kern="1200" cap="none" spc="0" normalizeH="0" baseline="0" noProof="0" dirty="0">
                <a:ln>
                  <a:noFill/>
                </a:ln>
                <a:solidFill>
                  <a:srgbClr val="FFC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800100" marR="0" lvl="1"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GB" sz="2400" b="0" i="0"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sym typeface="Wingdings" panose="05000000000000000000" pitchFamily="2" charset="2"/>
              </a:rPr>
              <a:t>Characterize extended sources morphology</a:t>
            </a:r>
          </a:p>
        </p:txBody>
      </p:sp>
      <p:sp>
        <p:nvSpPr>
          <p:cNvPr id="13" name="Rettangolo 24">
            <a:extLst>
              <a:ext uri="{FF2B5EF4-FFF2-40B4-BE49-F238E27FC236}">
                <a16:creationId xmlns:a16="http://schemas.microsoft.com/office/drawing/2014/main" id="{28B25BFD-8703-DAB9-50FC-D2200F5B36F3}"/>
              </a:ext>
            </a:extLst>
          </p:cNvPr>
          <p:cNvSpPr/>
          <p:nvPr/>
        </p:nvSpPr>
        <p:spPr>
          <a:xfrm>
            <a:off x="2936532" y="54943"/>
            <a:ext cx="6006773"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ASTRI Mini-Array and CTA</a:t>
            </a:r>
          </a:p>
        </p:txBody>
      </p:sp>
      <p:pic>
        <p:nvPicPr>
          <p:cNvPr id="2" name="Immagine 1">
            <a:extLst>
              <a:ext uri="{FF2B5EF4-FFF2-40B4-BE49-F238E27FC236}">
                <a16:creationId xmlns:a16="http://schemas.microsoft.com/office/drawing/2014/main" id="{0250DACB-FECB-A047-3B31-A2229F97ED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9779" y="-1"/>
            <a:ext cx="3132222" cy="673039"/>
          </a:xfrm>
          <a:prstGeom prst="rect">
            <a:avLst/>
          </a:prstGeom>
          <a:gradFill flip="none" rotWithShape="1">
            <a:gsLst>
              <a:gs pos="44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3500000" scaled="1"/>
            <a:tileRect/>
          </a:gradFill>
        </p:spPr>
      </p:pic>
      <p:pic>
        <p:nvPicPr>
          <p:cNvPr id="3" name="Content Placeholder 8">
            <a:extLst>
              <a:ext uri="{FF2B5EF4-FFF2-40B4-BE49-F238E27FC236}">
                <a16:creationId xmlns:a16="http://schemas.microsoft.com/office/drawing/2014/main" id="{0F061D5C-1B72-4A24-AEDC-64BAD2909486}"/>
              </a:ext>
            </a:extLst>
          </p:cNvPr>
          <p:cNvPicPr>
            <a:picLocks noChangeAspect="1"/>
          </p:cNvPicPr>
          <p:nvPr/>
        </p:nvPicPr>
        <p:blipFill rotWithShape="1">
          <a:blip r:embed="rId5">
            <a:extLst>
              <a:ext uri="{28A0092B-C50C-407E-A947-70E740481C1C}">
                <a14:useLocalDpi xmlns:a14="http://schemas.microsoft.com/office/drawing/2010/main" val="0"/>
              </a:ext>
            </a:extLst>
          </a:blip>
          <a:srcRect l="1248" r="1326" b="10396"/>
          <a:stretch/>
        </p:blipFill>
        <p:spPr>
          <a:xfrm>
            <a:off x="0" y="-3404"/>
            <a:ext cx="1658018" cy="701469"/>
          </a:xfrm>
          <a:prstGeom prst="rect">
            <a:avLst/>
          </a:prstGeom>
        </p:spPr>
      </p:pic>
    </p:spTree>
    <p:extLst>
      <p:ext uri="{BB962C8B-B14F-4D97-AF65-F5344CB8AC3E}">
        <p14:creationId xmlns:p14="http://schemas.microsoft.com/office/powerpoint/2010/main" val="2641529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tangolo 24"/>
          <p:cNvSpPr/>
          <p:nvPr/>
        </p:nvSpPr>
        <p:spPr>
          <a:xfrm>
            <a:off x="3879084" y="0"/>
            <a:ext cx="4714752"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2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IMPORTANT MESSAGES</a:t>
            </a:r>
          </a:p>
        </p:txBody>
      </p:sp>
      <p:sp>
        <p:nvSpPr>
          <p:cNvPr id="11" name="TextBox 3"/>
          <p:cNvSpPr txBox="1"/>
          <p:nvPr/>
        </p:nvSpPr>
        <p:spPr>
          <a:xfrm>
            <a:off x="0" y="874040"/>
            <a:ext cx="12192000" cy="5509200"/>
          </a:xfrm>
          <a:prstGeom prst="rect">
            <a:avLst/>
          </a:prstGeom>
          <a:noFill/>
        </p:spPr>
        <p:txBody>
          <a:bodyPr wrap="square" rtlCol="0">
            <a:spAutoFit/>
          </a:bodyPr>
          <a:lstStyle/>
          <a:p>
            <a:pPr marL="342900" indent="-342900">
              <a:buFont typeface="Wingdings" panose="05000000000000000000" pitchFamily="2" charset="2"/>
              <a:buChar char="v"/>
            </a:pPr>
            <a:r>
              <a:rPr lang="en-US" sz="2200" dirty="0">
                <a:solidFill>
                  <a:schemeClr val="bg1"/>
                </a:solidFill>
                <a:latin typeface="Segoe Print" panose="02000600000000000000" pitchFamily="2" charset="0"/>
                <a:sym typeface="Wingdings" panose="05000000000000000000" pitchFamily="2" charset="2"/>
              </a:rPr>
              <a:t>Cosmic-ray origin: </a:t>
            </a:r>
            <a:r>
              <a:rPr lang="en-US" sz="2200" dirty="0">
                <a:solidFill>
                  <a:srgbClr val="FFFF00"/>
                </a:solidFill>
                <a:latin typeface="Segoe Print" panose="02000600000000000000" pitchFamily="2" charset="0"/>
                <a:sym typeface="Wingdings" panose="05000000000000000000" pitchFamily="2" charset="2"/>
              </a:rPr>
              <a:t>a Very Hot Topic since 1912</a:t>
            </a:r>
            <a:r>
              <a:rPr lang="en-US" sz="2200" dirty="0">
                <a:solidFill>
                  <a:schemeClr val="bg1"/>
                </a:solidFill>
                <a:latin typeface="Segoe Print" panose="02000600000000000000" pitchFamily="2" charset="0"/>
                <a:sym typeface="Wingdings" panose="05000000000000000000" pitchFamily="2" charset="2"/>
              </a:rPr>
              <a:t>!!</a:t>
            </a:r>
          </a:p>
          <a:p>
            <a:pPr marL="342900" indent="-342900">
              <a:buFont typeface="Wingdings" panose="05000000000000000000" pitchFamily="2" charset="2"/>
              <a:buChar char="v"/>
            </a:pP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200" dirty="0">
                <a:solidFill>
                  <a:schemeClr val="bg1"/>
                </a:solidFill>
                <a:latin typeface="Segoe Print" panose="02000600000000000000" pitchFamily="2" charset="0"/>
              </a:rPr>
              <a:t>The main candidates hadronic </a:t>
            </a:r>
            <a:r>
              <a:rPr lang="en-US" sz="2200" dirty="0" err="1">
                <a:solidFill>
                  <a:schemeClr val="bg1"/>
                </a:solidFill>
                <a:latin typeface="Segoe Print" panose="02000600000000000000" pitchFamily="2" charset="0"/>
              </a:rPr>
              <a:t>PeVatrons</a:t>
            </a:r>
            <a:r>
              <a:rPr lang="en-US" sz="2200" dirty="0">
                <a:solidFill>
                  <a:schemeClr val="bg1"/>
                </a:solidFill>
                <a:latin typeface="Segoe Print" panose="02000600000000000000" pitchFamily="2" charset="0"/>
              </a:rPr>
              <a:t> are</a:t>
            </a:r>
            <a:r>
              <a:rPr lang="en-US" sz="2200" dirty="0">
                <a:solidFill>
                  <a:schemeClr val="bg1"/>
                </a:solidFill>
                <a:latin typeface="Segoe Print" panose="02000600000000000000" pitchFamily="2" charset="0"/>
                <a:sym typeface="Wingdings" panose="05000000000000000000" pitchFamily="2" charset="2"/>
              </a:rPr>
              <a:t> </a:t>
            </a:r>
            <a:r>
              <a:rPr lang="en-US" sz="2200" dirty="0">
                <a:solidFill>
                  <a:srgbClr val="FFFF00"/>
                </a:solidFill>
                <a:latin typeface="Segoe Print" panose="02000600000000000000" pitchFamily="2" charset="0"/>
              </a:rPr>
              <a:t>Pulsar Wind Nebulae, Supernova </a:t>
            </a:r>
            <a:r>
              <a:rPr lang="en-US" sz="2200" dirty="0" err="1">
                <a:solidFill>
                  <a:srgbClr val="FFFF00"/>
                </a:solidFill>
                <a:latin typeface="Segoe Print" panose="02000600000000000000" pitchFamily="2" charset="0"/>
              </a:rPr>
              <a:t>Remants</a:t>
            </a:r>
            <a:r>
              <a:rPr lang="en-US" sz="2200" dirty="0">
                <a:solidFill>
                  <a:srgbClr val="FFFF00"/>
                </a:solidFill>
                <a:latin typeface="Segoe Print" panose="02000600000000000000" pitchFamily="2" charset="0"/>
              </a:rPr>
              <a:t>, </a:t>
            </a:r>
            <a:r>
              <a:rPr lang="en-US" sz="2200" dirty="0" err="1">
                <a:solidFill>
                  <a:srgbClr val="FFFF00"/>
                </a:solidFill>
                <a:latin typeface="Segoe Print" panose="02000600000000000000" pitchFamily="2" charset="0"/>
              </a:rPr>
              <a:t>Yoyng</a:t>
            </a:r>
            <a:r>
              <a:rPr lang="en-US" sz="2200" dirty="0">
                <a:solidFill>
                  <a:srgbClr val="FFFF00"/>
                </a:solidFill>
                <a:latin typeface="Segoe Print" panose="02000600000000000000" pitchFamily="2" charset="0"/>
              </a:rPr>
              <a:t> Massive Star Clusters and </a:t>
            </a:r>
            <a:r>
              <a:rPr lang="en-US" sz="2200" dirty="0" err="1">
                <a:solidFill>
                  <a:srgbClr val="FFFF00"/>
                </a:solidFill>
                <a:latin typeface="Segoe Print" panose="02000600000000000000" pitchFamily="2" charset="0"/>
              </a:rPr>
              <a:t>Microquasars</a:t>
            </a:r>
            <a:endParaRPr lang="en-US" sz="2200" dirty="0">
              <a:solidFill>
                <a:srgbClr val="FFFF00"/>
              </a:solidFill>
              <a:latin typeface="Segoe Print" panose="02000600000000000000" pitchFamily="2" charset="0"/>
            </a:endParaRPr>
          </a:p>
          <a:p>
            <a:pPr marL="342900" indent="-342900">
              <a:buFont typeface="Wingdings" panose="05000000000000000000" pitchFamily="2" charset="2"/>
              <a:buChar char="v"/>
            </a:pP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200" dirty="0">
                <a:solidFill>
                  <a:schemeClr val="bg1"/>
                </a:solidFill>
                <a:latin typeface="Segoe Print" panose="02000600000000000000" pitchFamily="2" charset="0"/>
              </a:rPr>
              <a:t>The future in the VHE domain is related to </a:t>
            </a:r>
            <a:r>
              <a:rPr lang="en-US" sz="2200" dirty="0">
                <a:solidFill>
                  <a:srgbClr val="FFFF00"/>
                </a:solidFill>
                <a:latin typeface="Segoe Print" panose="02000600000000000000" pitchFamily="2" charset="0"/>
              </a:rPr>
              <a:t>LHAASO, ASTRI-MA and CTA </a:t>
            </a:r>
            <a:r>
              <a:rPr lang="en-US" sz="2200" dirty="0">
                <a:solidFill>
                  <a:schemeClr val="bg1"/>
                </a:solidFill>
                <a:latin typeface="Segoe Print" panose="02000600000000000000" pitchFamily="2" charset="0"/>
              </a:rPr>
              <a:t>and their synergy with other instruments</a:t>
            </a:r>
          </a:p>
          <a:p>
            <a:pPr marL="342900" indent="-342900">
              <a:buFont typeface="Wingdings" panose="05000000000000000000" pitchFamily="2" charset="2"/>
              <a:buChar char="v"/>
            </a:pP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200" dirty="0">
                <a:solidFill>
                  <a:schemeClr val="bg1"/>
                </a:solidFill>
                <a:latin typeface="Segoe Print" panose="02000600000000000000" pitchFamily="2" charset="0"/>
              </a:rPr>
              <a:t>We need </a:t>
            </a:r>
            <a:r>
              <a:rPr lang="en-US" sz="2200" dirty="0">
                <a:solidFill>
                  <a:srgbClr val="FFFF00"/>
                </a:solidFill>
                <a:latin typeface="Segoe Print" panose="02000600000000000000" pitchFamily="2" charset="0"/>
              </a:rPr>
              <a:t>satellite for the MeV energies </a:t>
            </a:r>
            <a:r>
              <a:rPr lang="en-US" sz="2200" dirty="0">
                <a:solidFill>
                  <a:schemeClr val="bg1"/>
                </a:solidFill>
                <a:latin typeface="Segoe Print" panose="02000600000000000000" pitchFamily="2" charset="0"/>
              </a:rPr>
              <a:t>(pion bump detection) </a:t>
            </a:r>
            <a:r>
              <a:rPr lang="en-US" sz="2000" dirty="0">
                <a:solidFill>
                  <a:srgbClr val="FFFF00"/>
                </a:solidFill>
                <a:latin typeface="Segoe Print" panose="02000600000000000000" pitchFamily="2" charset="0"/>
              </a:rPr>
              <a:t>[Ackermann+ 2025]</a:t>
            </a:r>
            <a:endParaRPr lang="en-US" sz="2200" dirty="0">
              <a:solidFill>
                <a:srgbClr val="FFFF00"/>
              </a:solidFill>
              <a:latin typeface="Segoe Print" panose="02000600000000000000" pitchFamily="2" charset="0"/>
            </a:endParaRPr>
          </a:p>
          <a:p>
            <a:pPr marL="342900" indent="-342900">
              <a:buFont typeface="Wingdings" panose="05000000000000000000" pitchFamily="2" charset="2"/>
              <a:buChar char="v"/>
            </a:pP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200" dirty="0">
                <a:solidFill>
                  <a:schemeClr val="bg1"/>
                </a:solidFill>
                <a:latin typeface="Segoe Print" panose="02000600000000000000" pitchFamily="2" charset="0"/>
              </a:rPr>
              <a:t>The </a:t>
            </a:r>
            <a:r>
              <a:rPr lang="en-US" sz="2200" dirty="0">
                <a:solidFill>
                  <a:srgbClr val="FFFF00"/>
                </a:solidFill>
                <a:latin typeface="Segoe Print" panose="02000600000000000000" pitchFamily="2" charset="0"/>
              </a:rPr>
              <a:t>collaboration between gamma-ray and neutrino communities </a:t>
            </a:r>
            <a:r>
              <a:rPr lang="en-US" sz="2200" dirty="0">
                <a:solidFill>
                  <a:schemeClr val="bg1"/>
                </a:solidFill>
                <a:latin typeface="Segoe Print" panose="02000600000000000000" pitchFamily="2" charset="0"/>
              </a:rPr>
              <a:t>will be fundamental in order to solve the CR origin issue </a:t>
            </a:r>
            <a:r>
              <a:rPr lang="en-US" sz="2200" dirty="0">
                <a:solidFill>
                  <a:schemeClr val="bg1"/>
                </a:solidFill>
                <a:latin typeface="Segoe Print" panose="02000600000000000000" pitchFamily="2" charset="0"/>
                <a:sym typeface="Wingdings" panose="05000000000000000000" pitchFamily="2" charset="2"/>
              </a:rPr>
              <a:t> importance of VODF (Very-high-energy Open Data Format </a:t>
            </a:r>
            <a:r>
              <a:rPr lang="en-US" sz="2000" dirty="0">
                <a:solidFill>
                  <a:srgbClr val="FFFF00"/>
                </a:solidFill>
                <a:latin typeface="Segoe Print" panose="02000600000000000000" pitchFamily="2" charset="0"/>
                <a:sym typeface="Wingdings" panose="05000000000000000000" pitchFamily="2" charset="2"/>
              </a:rPr>
              <a:t>[Khelifi+2023 ICRC23 proc., Unbenhaum+23]</a:t>
            </a:r>
            <a:r>
              <a:rPr lang="en-US" sz="2000" dirty="0">
                <a:solidFill>
                  <a:schemeClr val="bg1"/>
                </a:solidFill>
                <a:latin typeface="Segoe Print" panose="02000600000000000000" pitchFamily="2" charset="0"/>
                <a:sym typeface="Wingdings" panose="05000000000000000000" pitchFamily="2" charset="2"/>
              </a:rPr>
              <a:t>)</a:t>
            </a: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endParaRPr lang="en-US" sz="2200" dirty="0">
              <a:solidFill>
                <a:schemeClr val="bg1"/>
              </a:solidFill>
              <a:latin typeface="Segoe Print" panose="02000600000000000000" pitchFamily="2" charset="0"/>
            </a:endParaRPr>
          </a:p>
          <a:p>
            <a:pPr marL="342900" indent="-342900">
              <a:buFont typeface="Wingdings" panose="05000000000000000000" pitchFamily="2" charset="2"/>
              <a:buChar char="v"/>
            </a:pPr>
            <a:r>
              <a:rPr lang="en-US" sz="2200" dirty="0">
                <a:solidFill>
                  <a:srgbClr val="FFFF00"/>
                </a:solidFill>
                <a:latin typeface="Segoe Print" panose="02000600000000000000" pitchFamily="2" charset="0"/>
              </a:rPr>
              <a:t>A lot of work to do</a:t>
            </a:r>
            <a:r>
              <a:rPr lang="en-US" sz="2200" dirty="0">
                <a:solidFill>
                  <a:schemeClr val="bg1"/>
                </a:solidFill>
                <a:latin typeface="Segoe Print" panose="02000600000000000000" pitchFamily="2" charset="0"/>
              </a:rPr>
              <a:t>: from simulation and software to data analysis to theoretical interpretation</a:t>
            </a:r>
          </a:p>
        </p:txBody>
      </p:sp>
    </p:spTree>
    <p:extLst>
      <p:ext uri="{BB962C8B-B14F-4D97-AF65-F5344CB8AC3E}">
        <p14:creationId xmlns:p14="http://schemas.microsoft.com/office/powerpoint/2010/main" val="313914215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4159D94B-466E-1724-2EFB-6716B3A92B65}"/>
              </a:ext>
            </a:extLst>
          </p:cNvPr>
          <p:cNvPicPr>
            <a:picLocks noChangeAspect="1"/>
          </p:cNvPicPr>
          <p:nvPr/>
        </p:nvPicPr>
        <p:blipFill>
          <a:blip r:embed="rId3"/>
          <a:stretch>
            <a:fillRect/>
          </a:stretch>
        </p:blipFill>
        <p:spPr>
          <a:xfrm>
            <a:off x="5358581" y="0"/>
            <a:ext cx="6833419" cy="6858000"/>
          </a:xfrm>
          <a:prstGeom prst="rect">
            <a:avLst/>
          </a:prstGeom>
        </p:spPr>
      </p:pic>
      <p:sp>
        <p:nvSpPr>
          <p:cNvPr id="5" name="CasellaDiTesto 4">
            <a:extLst>
              <a:ext uri="{FF2B5EF4-FFF2-40B4-BE49-F238E27FC236}">
                <a16:creationId xmlns:a16="http://schemas.microsoft.com/office/drawing/2014/main" id="{81A137BA-17C1-A7FD-556D-9EA7947A0B43}"/>
              </a:ext>
            </a:extLst>
          </p:cNvPr>
          <p:cNvSpPr txBox="1"/>
          <p:nvPr/>
        </p:nvSpPr>
        <p:spPr>
          <a:xfrm>
            <a:off x="187960" y="477937"/>
            <a:ext cx="4749800" cy="5663089"/>
          </a:xfrm>
          <a:prstGeom prst="rect">
            <a:avLst/>
          </a:prstGeom>
          <a:solidFill>
            <a:schemeClr val="bg1"/>
          </a:solidFill>
        </p:spPr>
        <p:txBody>
          <a:bodyPr wrap="square">
            <a:spAutoFit/>
          </a:bodyPr>
          <a:lstStyle/>
          <a:p>
            <a:r>
              <a:rPr lang="it-IT" sz="1800" b="0" i="0" u="none" strike="noStrike" baseline="0" dirty="0">
                <a:solidFill>
                  <a:srgbClr val="5B5B5B"/>
                </a:solidFill>
                <a:latin typeface="AAAAAF+IowanOldStyle-Roman"/>
              </a:rPr>
              <a:t>Total </a:t>
            </a:r>
            <a:r>
              <a:rPr lang="it-IT" sz="1800" b="0" i="0" u="none" strike="noStrike" baseline="0" dirty="0" err="1">
                <a:solidFill>
                  <a:srgbClr val="5B5B5B"/>
                </a:solidFill>
                <a:latin typeface="AAAAAF+IowanOldStyle-Roman"/>
              </a:rPr>
              <a:t>known</a:t>
            </a:r>
            <a:r>
              <a:rPr lang="it-IT" sz="1800" b="0" i="0" u="none" strike="noStrike" baseline="0" dirty="0">
                <a:solidFill>
                  <a:srgbClr val="5B5B5B"/>
                </a:solidFill>
                <a:latin typeface="AAAAAF+IowanOldStyle-Roman"/>
              </a:rPr>
              <a:t> </a:t>
            </a:r>
            <a:r>
              <a:rPr lang="it-IT" sz="1800" b="0" i="0" u="none" strike="noStrike" baseline="0" dirty="0" err="1">
                <a:solidFill>
                  <a:srgbClr val="5B5B5B"/>
                </a:solidFill>
                <a:latin typeface="AAAAAF+IowanOldStyle-Roman"/>
              </a:rPr>
              <a:t>galactic</a:t>
            </a:r>
            <a:r>
              <a:rPr lang="it-IT" sz="1800" b="0" i="0" u="none" strike="noStrike" baseline="0" dirty="0">
                <a:solidFill>
                  <a:srgbClr val="5B5B5B"/>
                </a:solidFill>
                <a:latin typeface="AAAAAF+IowanOldStyle-Roman"/>
              </a:rPr>
              <a:t> </a:t>
            </a:r>
            <a:r>
              <a:rPr lang="it-IT" sz="1800" b="0" i="0" u="none" strike="noStrike" baseline="0" dirty="0" err="1">
                <a:solidFill>
                  <a:srgbClr val="5B5B5B"/>
                </a:solidFill>
                <a:latin typeface="AAAAAF+IowanOldStyle-Roman"/>
              </a:rPr>
              <a:t>SNRs</a:t>
            </a:r>
            <a:r>
              <a:rPr lang="it-IT" sz="1800" b="0" i="0" u="none" strike="noStrike" baseline="0" dirty="0">
                <a:solidFill>
                  <a:srgbClr val="5B5B5B"/>
                </a:solidFill>
                <a:latin typeface="AAAAAF+IowanOldStyle-Roman"/>
              </a:rPr>
              <a:t>: 310 (</a:t>
            </a:r>
            <a:r>
              <a:rPr lang="it-IT" sz="1800" b="0" i="1" u="none" strike="noStrike" baseline="0" dirty="0">
                <a:solidFill>
                  <a:srgbClr val="00C200"/>
                </a:solidFill>
                <a:latin typeface="AAAAAG+IowanOldStyle-Italic"/>
              </a:rPr>
              <a:t>Green 2025, Ferrand and Safi-</a:t>
            </a:r>
            <a:r>
              <a:rPr lang="it-IT" sz="1800" b="0" i="1" u="none" strike="noStrike" baseline="0" dirty="0" err="1">
                <a:solidFill>
                  <a:srgbClr val="00C200"/>
                </a:solidFill>
                <a:latin typeface="AAAAAG+IowanOldStyle-Italic"/>
              </a:rPr>
              <a:t>Harb</a:t>
            </a:r>
            <a:r>
              <a:rPr lang="it-IT" sz="1800" b="0" i="1" u="none" strike="noStrike" baseline="0" dirty="0">
                <a:solidFill>
                  <a:srgbClr val="00C200"/>
                </a:solidFill>
                <a:latin typeface="AAAAAG+IowanOldStyle-Italic"/>
              </a:rPr>
              <a:t> 2012</a:t>
            </a:r>
            <a:r>
              <a:rPr lang="it-IT" sz="1800" b="0" i="0" u="none" strike="noStrike" baseline="0" dirty="0">
                <a:solidFill>
                  <a:srgbClr val="5B5B5B"/>
                </a:solidFill>
                <a:latin typeface="AAAAAF+IowanOldStyle-Roman"/>
              </a:rPr>
              <a:t>)</a:t>
            </a:r>
          </a:p>
          <a:p>
            <a:endParaRPr lang="it-IT" sz="1600" b="1" i="0" u="none" strike="noStrike" baseline="0" dirty="0">
              <a:solidFill>
                <a:srgbClr val="9370BE"/>
              </a:solidFill>
              <a:latin typeface="AAAAAE+IowanOldStyle-Bold"/>
            </a:endParaRPr>
          </a:p>
          <a:p>
            <a:r>
              <a:rPr lang="it-IT" sz="1800" b="0" i="0" u="none" strike="noStrike" baseline="0" dirty="0">
                <a:solidFill>
                  <a:srgbClr val="5B5B5B"/>
                </a:solidFill>
                <a:latin typeface="AAAAAF+IowanOldStyle-Roman"/>
              </a:rPr>
              <a:t>Chandra X-rays: 144 (</a:t>
            </a:r>
            <a:r>
              <a:rPr lang="it-IT" sz="1800" b="0" i="1" u="none" strike="noStrike" baseline="0" dirty="0">
                <a:solidFill>
                  <a:srgbClr val="00B0BB"/>
                </a:solidFill>
                <a:latin typeface="AAAAAG+IowanOldStyle-Italic"/>
              </a:rPr>
              <a:t>Chandra SNR </a:t>
            </a:r>
            <a:r>
              <a:rPr lang="it-IT" sz="1800" b="0" i="1" u="none" strike="noStrike" baseline="0" dirty="0" err="1">
                <a:solidFill>
                  <a:srgbClr val="00B0BB"/>
                </a:solidFill>
                <a:latin typeface="AAAAAG+IowanOldStyle-Italic"/>
              </a:rPr>
              <a:t>catalog</a:t>
            </a:r>
            <a:r>
              <a:rPr lang="it-IT" sz="1800" b="0" i="0" u="none" strike="noStrike" baseline="0" dirty="0">
                <a:solidFill>
                  <a:srgbClr val="5B5B5B"/>
                </a:solidFill>
                <a:latin typeface="AAAAAF+IowanOldStyle-Roman"/>
              </a:rPr>
              <a:t>)</a:t>
            </a:r>
          </a:p>
          <a:p>
            <a:endParaRPr lang="it-IT" dirty="0">
              <a:solidFill>
                <a:srgbClr val="5B5B5B"/>
              </a:solidFill>
              <a:latin typeface="AAAAAF+IowanOldStyle-Roman"/>
            </a:endParaRPr>
          </a:p>
          <a:p>
            <a:r>
              <a:rPr lang="it-IT" sz="1800" b="0" i="0" u="none" strike="noStrike" baseline="0" dirty="0">
                <a:solidFill>
                  <a:srgbClr val="5B5B5B"/>
                </a:solidFill>
                <a:latin typeface="AAAAAF+IowanOldStyle-Roman"/>
              </a:rPr>
              <a:t> Fermi -rays: 30 + </a:t>
            </a:r>
            <a:r>
              <a:rPr lang="it-IT" sz="1800" b="0" i="0" u="none" strike="noStrike" baseline="0" dirty="0" err="1">
                <a:solidFill>
                  <a:srgbClr val="5B5B5B"/>
                </a:solidFill>
                <a:latin typeface="AAAAAF+IowanOldStyle-Roman"/>
              </a:rPr>
              <a:t>several</a:t>
            </a:r>
            <a:r>
              <a:rPr lang="it-IT" sz="1800" b="0" i="0" u="none" strike="noStrike" baseline="0" dirty="0">
                <a:solidFill>
                  <a:srgbClr val="5B5B5B"/>
                </a:solidFill>
                <a:latin typeface="AAAAAF+IowanOldStyle-Roman"/>
              </a:rPr>
              <a:t> </a:t>
            </a:r>
            <a:r>
              <a:rPr lang="it-IT" sz="1800" b="0" i="0" u="none" strike="noStrike" baseline="0" dirty="0" err="1">
                <a:solidFill>
                  <a:srgbClr val="5B5B5B"/>
                </a:solidFill>
                <a:latin typeface="AAAAAF+IowanOldStyle-Roman"/>
              </a:rPr>
              <a:t>candidates</a:t>
            </a:r>
            <a:r>
              <a:rPr lang="it-IT" sz="1800" b="0" i="0" u="none" strike="noStrike" baseline="0" dirty="0">
                <a:solidFill>
                  <a:srgbClr val="5B5B5B"/>
                </a:solidFill>
                <a:latin typeface="AAAAAF+IowanOldStyle-Roman"/>
              </a:rPr>
              <a:t> (</a:t>
            </a:r>
            <a:r>
              <a:rPr lang="it-IT" sz="1800" b="0" i="1" u="none" strike="noStrike" baseline="0" dirty="0" err="1">
                <a:solidFill>
                  <a:srgbClr val="C751BB"/>
                </a:solidFill>
                <a:latin typeface="AAAAAG+IowanOldStyle-Italic"/>
              </a:rPr>
              <a:t>Fermi’s</a:t>
            </a:r>
            <a:r>
              <a:rPr lang="it-IT" sz="1800" b="0" i="1" u="none" strike="noStrike" baseline="0" dirty="0">
                <a:solidFill>
                  <a:srgbClr val="C751BB"/>
                </a:solidFill>
                <a:latin typeface="AAAAAG+IowanOldStyle-Italic"/>
              </a:rPr>
              <a:t> First SNR </a:t>
            </a:r>
            <a:r>
              <a:rPr lang="it-IT" sz="1800" b="0" i="1" u="none" strike="noStrike" baseline="0" dirty="0" err="1">
                <a:solidFill>
                  <a:srgbClr val="C751BB"/>
                </a:solidFill>
                <a:latin typeface="AAAAAG+IowanOldStyle-Italic"/>
              </a:rPr>
              <a:t>catalog</a:t>
            </a:r>
            <a:r>
              <a:rPr lang="it-IT" sz="1800" b="0" i="1" u="none" strike="noStrike" baseline="0" dirty="0">
                <a:solidFill>
                  <a:srgbClr val="C751BB"/>
                </a:solidFill>
                <a:latin typeface="AAAAAG+IowanOldStyle-Italic"/>
              </a:rPr>
              <a:t>, Acero+2016</a:t>
            </a:r>
            <a:r>
              <a:rPr lang="it-IT" sz="1800" b="0" i="0" u="none" strike="noStrike" baseline="0" dirty="0">
                <a:solidFill>
                  <a:srgbClr val="C751BB"/>
                </a:solidFill>
                <a:latin typeface="AAAAAF+IowanOldStyle-Roman"/>
              </a:rPr>
              <a:t>) </a:t>
            </a:r>
            <a:r>
              <a:rPr lang="el-GR" sz="2000" b="0" i="1" u="none" strike="noStrike" baseline="0" dirty="0">
                <a:solidFill>
                  <a:srgbClr val="5B5B5B"/>
                </a:solidFill>
                <a:latin typeface="AAAAA L+ STIX General"/>
              </a:rPr>
              <a:t>γ </a:t>
            </a:r>
            <a:endParaRPr lang="it-IT" sz="2000" b="0" i="1" u="none" strike="noStrike" baseline="0" dirty="0">
              <a:solidFill>
                <a:srgbClr val="5B5B5B"/>
              </a:solidFill>
              <a:latin typeface="AAAAA L+ STIX General"/>
            </a:endParaRPr>
          </a:p>
          <a:p>
            <a:endParaRPr lang="it-IT" sz="2000" i="1" dirty="0">
              <a:solidFill>
                <a:srgbClr val="5B5B5B"/>
              </a:solidFill>
              <a:latin typeface="AAAAA L+ STIX General"/>
            </a:endParaRPr>
          </a:p>
          <a:p>
            <a:r>
              <a:rPr lang="it-IT" sz="1800" b="0" i="0" u="none" strike="noStrike" baseline="0" dirty="0">
                <a:solidFill>
                  <a:srgbClr val="5B5B5B"/>
                </a:solidFill>
                <a:latin typeface="AAAAAF+IowanOldStyle-Roman"/>
              </a:rPr>
              <a:t>+</a:t>
            </a:r>
            <a:r>
              <a:rPr lang="it-IT" sz="1800" b="0" i="0" u="none" strike="noStrike" baseline="0" dirty="0" err="1">
                <a:solidFill>
                  <a:srgbClr val="5B5B5B"/>
                </a:solidFill>
                <a:latin typeface="AAAAAF+IowanOldStyle-Roman"/>
              </a:rPr>
              <a:t>Additional</a:t>
            </a:r>
            <a:r>
              <a:rPr lang="it-IT" sz="1800" b="0" i="0" u="none" strike="noStrike" baseline="0" dirty="0">
                <a:solidFill>
                  <a:srgbClr val="5B5B5B"/>
                </a:solidFill>
                <a:latin typeface="AAAAAF+IowanOldStyle-Roman"/>
              </a:rPr>
              <a:t> data from HESS, HAWC, VERITAS, MAGIC, and LHAASO </a:t>
            </a:r>
          </a:p>
          <a:p>
            <a:endParaRPr lang="it-IT" dirty="0">
              <a:solidFill>
                <a:srgbClr val="5B5B5B"/>
              </a:solidFill>
              <a:latin typeface="AAAAAF+IowanOldStyle-Roman"/>
            </a:endParaRPr>
          </a:p>
          <a:p>
            <a:r>
              <a:rPr lang="it-IT" sz="1800" b="0" i="0" u="none" strike="noStrike" baseline="0" dirty="0">
                <a:solidFill>
                  <a:srgbClr val="5B5B5B"/>
                </a:solidFill>
                <a:latin typeface="AAAAAF+IowanOldStyle-Roman"/>
              </a:rPr>
              <a:t>Sort </a:t>
            </a:r>
            <a:r>
              <a:rPr lang="it-IT" sz="1800" b="0" i="0" u="none" strike="noStrike" baseline="0" dirty="0" err="1">
                <a:solidFill>
                  <a:srgbClr val="5B5B5B"/>
                </a:solidFill>
                <a:latin typeface="AAAAAF+IowanOldStyle-Roman"/>
              </a:rPr>
              <a:t>into</a:t>
            </a:r>
            <a:r>
              <a:rPr lang="it-IT" sz="1800" b="0" i="0" u="none" strike="noStrike" baseline="0" dirty="0">
                <a:solidFill>
                  <a:srgbClr val="5B5B5B"/>
                </a:solidFill>
                <a:latin typeface="AAAAAF+IowanOldStyle-Roman"/>
              </a:rPr>
              <a:t> </a:t>
            </a:r>
            <a:r>
              <a:rPr lang="it-IT" sz="1800" b="0" i="0" u="none" strike="noStrike" baseline="0" dirty="0" err="1">
                <a:solidFill>
                  <a:srgbClr val="5B5B5B"/>
                </a:solidFill>
                <a:latin typeface="AAAAAF+IowanOldStyle-Roman"/>
              </a:rPr>
              <a:t>three</a:t>
            </a:r>
            <a:r>
              <a:rPr lang="it-IT" sz="1800" b="0" i="0" u="none" strike="noStrike" baseline="0" dirty="0">
                <a:solidFill>
                  <a:srgbClr val="5B5B5B"/>
                </a:solidFill>
                <a:latin typeface="AAAAAF+IowanOldStyle-Roman"/>
              </a:rPr>
              <a:t> </a:t>
            </a:r>
            <a:r>
              <a:rPr lang="it-IT" sz="1800" b="0" i="0" u="none" strike="noStrike" baseline="0" dirty="0" err="1">
                <a:solidFill>
                  <a:srgbClr val="5B5B5B"/>
                </a:solidFill>
                <a:latin typeface="AAAAAF+IowanOldStyle-Roman"/>
              </a:rPr>
              <a:t>catalogs</a:t>
            </a:r>
            <a:r>
              <a:rPr lang="it-IT" sz="1800" b="0" i="0" u="none" strike="noStrike" baseline="0" dirty="0">
                <a:solidFill>
                  <a:srgbClr val="5B5B5B"/>
                </a:solidFill>
                <a:latin typeface="AAAAAF+IowanOldStyle-Roman"/>
              </a:rPr>
              <a:t> </a:t>
            </a:r>
          </a:p>
          <a:p>
            <a:endParaRPr lang="it-IT" dirty="0">
              <a:solidFill>
                <a:srgbClr val="5B5B5B"/>
              </a:solidFill>
              <a:latin typeface="AAAAAF+IowanOldStyle-Roman"/>
            </a:endParaRPr>
          </a:p>
          <a:p>
            <a:r>
              <a:rPr lang="it-IT" sz="1400" b="0" i="0" u="none" strike="noStrike" baseline="0" dirty="0">
                <a:solidFill>
                  <a:srgbClr val="5B5B5B"/>
                </a:solidFill>
                <a:latin typeface="AAAAAF+IowanOldStyle-Roman"/>
              </a:rPr>
              <a:t>➤ </a:t>
            </a:r>
            <a:r>
              <a:rPr lang="it-IT" sz="1800" b="1" i="0" u="none" strike="noStrike" baseline="0" dirty="0" err="1">
                <a:solidFill>
                  <a:srgbClr val="5B5B5B"/>
                </a:solidFill>
                <a:latin typeface="AAAAAE+IowanOldStyle-Bold"/>
              </a:rPr>
              <a:t>Tier</a:t>
            </a:r>
            <a:r>
              <a:rPr lang="it-IT" sz="1800" b="1" i="0" u="none" strike="noStrike" baseline="0" dirty="0">
                <a:solidFill>
                  <a:srgbClr val="5B5B5B"/>
                </a:solidFill>
                <a:latin typeface="AAAAAE+IowanOldStyle-Bold"/>
              </a:rPr>
              <a:t> 1: </a:t>
            </a:r>
            <a:r>
              <a:rPr lang="it-IT" sz="1800" b="0" i="0" u="none" strike="noStrike" baseline="0" dirty="0" err="1">
                <a:solidFill>
                  <a:srgbClr val="5B5B5B"/>
                </a:solidFill>
                <a:latin typeface="AAAAAF+IowanOldStyle-Roman"/>
              </a:rPr>
              <a:t>Extremely</a:t>
            </a:r>
            <a:r>
              <a:rPr lang="it-IT" sz="1800" b="0" i="0" u="none" strike="noStrike" baseline="0" dirty="0">
                <a:solidFill>
                  <a:srgbClr val="5B5B5B"/>
                </a:solidFill>
                <a:latin typeface="AAAAAF+IowanOldStyle-Roman"/>
              </a:rPr>
              <a:t> </a:t>
            </a:r>
            <a:r>
              <a:rPr lang="it-IT" sz="1800" b="0" i="0" u="none" strike="noStrike" baseline="0" dirty="0" err="1">
                <a:solidFill>
                  <a:srgbClr val="5B5B5B"/>
                </a:solidFill>
                <a:latin typeface="AAAAAF+IowanOldStyle-Roman"/>
              </a:rPr>
              <a:t>likely</a:t>
            </a:r>
            <a:r>
              <a:rPr lang="it-IT" sz="1800" b="0" i="0" u="none" strike="noStrike" baseline="0" dirty="0">
                <a:solidFill>
                  <a:srgbClr val="5B5B5B"/>
                </a:solidFill>
                <a:latin typeface="AAAAAF+IowanOldStyle-Roman"/>
              </a:rPr>
              <a:t> to be </a:t>
            </a:r>
            <a:r>
              <a:rPr lang="it-IT" sz="1800" b="0" i="0" u="none" strike="noStrike" baseline="0" dirty="0" err="1">
                <a:solidFill>
                  <a:srgbClr val="5B5B5B"/>
                </a:solidFill>
                <a:latin typeface="AAAAAF+IowanOldStyle-Roman"/>
              </a:rPr>
              <a:t>hadronic</a:t>
            </a:r>
            <a:r>
              <a:rPr lang="it-IT" sz="1800" b="0" i="0" u="none" strike="noStrike" baseline="0" dirty="0">
                <a:solidFill>
                  <a:srgbClr val="5B5B5B"/>
                </a:solidFill>
                <a:latin typeface="AAAAAF+IowanOldStyle-Roman"/>
              </a:rPr>
              <a:t> </a:t>
            </a:r>
          </a:p>
          <a:p>
            <a:endParaRPr lang="it-IT" dirty="0">
              <a:solidFill>
                <a:srgbClr val="5B5B5B"/>
              </a:solidFill>
              <a:latin typeface="AAAAAF+IowanOldStyle-Roman"/>
            </a:endParaRPr>
          </a:p>
          <a:p>
            <a:r>
              <a:rPr lang="it-IT" sz="1400" b="0" i="0" u="none" strike="noStrike" baseline="0" dirty="0">
                <a:solidFill>
                  <a:srgbClr val="5B5B5B"/>
                </a:solidFill>
                <a:latin typeface="AAAAAF+IowanOldStyle-Roman"/>
              </a:rPr>
              <a:t>➤ </a:t>
            </a:r>
            <a:r>
              <a:rPr lang="it-IT" sz="1800" b="1" i="0" u="none" strike="noStrike" baseline="0" dirty="0" err="1">
                <a:solidFill>
                  <a:srgbClr val="5B5B5B"/>
                </a:solidFill>
                <a:latin typeface="AAAAAE+IowanOldStyle-Bold"/>
              </a:rPr>
              <a:t>Tier</a:t>
            </a:r>
            <a:r>
              <a:rPr lang="it-IT" sz="1800" b="1" i="0" u="none" strike="noStrike" baseline="0" dirty="0">
                <a:solidFill>
                  <a:srgbClr val="5B5B5B"/>
                </a:solidFill>
                <a:latin typeface="AAAAAE+IowanOldStyle-Bold"/>
              </a:rPr>
              <a:t> 2: </a:t>
            </a:r>
            <a:r>
              <a:rPr lang="it-IT" sz="1800" b="0" i="0" u="none" strike="noStrike" baseline="0" dirty="0" err="1">
                <a:solidFill>
                  <a:srgbClr val="5B5B5B"/>
                </a:solidFill>
                <a:latin typeface="AAAAAF+IowanOldStyle-Roman"/>
              </a:rPr>
              <a:t>Hadronic</a:t>
            </a:r>
            <a:r>
              <a:rPr lang="it-IT" sz="1800" b="0" i="0" u="none" strike="noStrike" baseline="0" dirty="0">
                <a:solidFill>
                  <a:srgbClr val="5B5B5B"/>
                </a:solidFill>
                <a:latin typeface="AAAAAF+IowanOldStyle-Roman"/>
              </a:rPr>
              <a:t> </a:t>
            </a:r>
            <a:r>
              <a:rPr lang="it-IT" sz="1800" b="0" i="0" u="none" strike="noStrike" baseline="0" dirty="0" err="1">
                <a:solidFill>
                  <a:srgbClr val="5B5B5B"/>
                </a:solidFill>
                <a:latin typeface="AAAAAF+IowanOldStyle-Roman"/>
              </a:rPr>
              <a:t>at</a:t>
            </a:r>
            <a:r>
              <a:rPr lang="it-IT" sz="1800" b="0" i="0" u="none" strike="noStrike" baseline="0" dirty="0">
                <a:solidFill>
                  <a:srgbClr val="5B5B5B"/>
                </a:solidFill>
                <a:latin typeface="AAAAAF+IowanOldStyle-Roman"/>
              </a:rPr>
              <a:t> low energies, inconclusive </a:t>
            </a:r>
            <a:r>
              <a:rPr lang="it-IT" sz="1800" b="0" i="0" u="none" strike="noStrike" baseline="0" dirty="0" err="1">
                <a:solidFill>
                  <a:srgbClr val="5B5B5B"/>
                </a:solidFill>
                <a:latin typeface="AAAAAF+IowanOldStyle-Roman"/>
              </a:rPr>
              <a:t>at</a:t>
            </a:r>
            <a:r>
              <a:rPr lang="it-IT" sz="1800" b="0" i="0" u="none" strike="noStrike" baseline="0" dirty="0">
                <a:solidFill>
                  <a:srgbClr val="5B5B5B"/>
                </a:solidFill>
                <a:latin typeface="AAAAAF+IowanOldStyle-Roman"/>
              </a:rPr>
              <a:t> TeV </a:t>
            </a:r>
          </a:p>
          <a:p>
            <a:endParaRPr lang="it-IT" dirty="0">
              <a:solidFill>
                <a:srgbClr val="5B5B5B"/>
              </a:solidFill>
              <a:latin typeface="AAAAAF+IowanOldStyle-Roman"/>
            </a:endParaRPr>
          </a:p>
          <a:p>
            <a:r>
              <a:rPr lang="it-IT" sz="1400" b="0" i="0" u="none" strike="noStrike" baseline="0" dirty="0">
                <a:solidFill>
                  <a:srgbClr val="5B5B5B"/>
                </a:solidFill>
                <a:latin typeface="AAAAAF+IowanOldStyle-Roman"/>
              </a:rPr>
              <a:t>➤ </a:t>
            </a:r>
            <a:r>
              <a:rPr lang="it-IT" sz="1800" b="1" i="0" u="none" strike="noStrike" baseline="0" dirty="0" err="1">
                <a:solidFill>
                  <a:srgbClr val="5B5B5B"/>
                </a:solidFill>
                <a:latin typeface="AAAAAE+IowanOldStyle-Bold"/>
              </a:rPr>
              <a:t>Tier</a:t>
            </a:r>
            <a:r>
              <a:rPr lang="it-IT" sz="1800" b="1" i="0" u="none" strike="noStrike" baseline="0" dirty="0">
                <a:solidFill>
                  <a:srgbClr val="5B5B5B"/>
                </a:solidFill>
                <a:latin typeface="AAAAAE+IowanOldStyle-Bold"/>
              </a:rPr>
              <a:t> 3: </a:t>
            </a:r>
            <a:r>
              <a:rPr lang="it-IT" sz="1800" b="0" i="0" u="none" strike="noStrike" baseline="0" dirty="0" err="1">
                <a:solidFill>
                  <a:srgbClr val="5B5B5B"/>
                </a:solidFill>
                <a:latin typeface="AAAAAF+IowanOldStyle-Roman"/>
              </a:rPr>
              <a:t>Possible</a:t>
            </a:r>
            <a:r>
              <a:rPr lang="it-IT" sz="1800" b="0" i="0" u="none" strike="noStrike" baseline="0" dirty="0">
                <a:solidFill>
                  <a:srgbClr val="5B5B5B"/>
                </a:solidFill>
                <a:latin typeface="AAAAAF+IowanOldStyle-Roman"/>
              </a:rPr>
              <a:t> sub-</a:t>
            </a:r>
            <a:r>
              <a:rPr lang="it-IT" sz="1800" b="0" i="0" u="none" strike="noStrike" baseline="0" dirty="0" err="1">
                <a:solidFill>
                  <a:srgbClr val="5B5B5B"/>
                </a:solidFill>
                <a:latin typeface="AAAAAF+IowanOldStyle-Roman"/>
              </a:rPr>
              <a:t>dominant</a:t>
            </a:r>
            <a:r>
              <a:rPr lang="it-IT" sz="1800" b="0" i="0" u="none" strike="noStrike" baseline="0" dirty="0">
                <a:solidFill>
                  <a:srgbClr val="5B5B5B"/>
                </a:solidFill>
                <a:latin typeface="AAAAAF+IowanOldStyle-Roman"/>
              </a:rPr>
              <a:t> </a:t>
            </a:r>
            <a:r>
              <a:rPr lang="it-IT" sz="1800" b="0" i="0" u="none" strike="noStrike" baseline="0" dirty="0" err="1">
                <a:solidFill>
                  <a:srgbClr val="5B5B5B"/>
                </a:solidFill>
                <a:latin typeface="AAAAAF+IowanOldStyle-Roman"/>
              </a:rPr>
              <a:t>hadronic</a:t>
            </a:r>
            <a:r>
              <a:rPr lang="it-IT" sz="1800" b="0" i="0" u="none" strike="noStrike" baseline="0" dirty="0">
                <a:solidFill>
                  <a:srgbClr val="5B5B5B"/>
                </a:solidFill>
                <a:latin typeface="AAAAAF+IowanOldStyle-Roman"/>
              </a:rPr>
              <a:t> component with </a:t>
            </a:r>
            <a:r>
              <a:rPr lang="it-IT" sz="1800" b="0" i="0" u="none" strike="noStrike" baseline="0" dirty="0" err="1">
                <a:solidFill>
                  <a:srgbClr val="5B5B5B"/>
                </a:solidFill>
                <a:latin typeface="AAAAAF+IowanOldStyle-Roman"/>
              </a:rPr>
              <a:t>relatively</a:t>
            </a:r>
            <a:r>
              <a:rPr lang="it-IT" sz="1800" b="0" i="0" u="none" strike="noStrike" baseline="0" dirty="0">
                <a:solidFill>
                  <a:srgbClr val="5B5B5B"/>
                </a:solidFill>
                <a:latin typeface="AAAAAF+IowanOldStyle-Roman"/>
              </a:rPr>
              <a:t> high </a:t>
            </a:r>
            <a:r>
              <a:rPr lang="it-IT" sz="1800" b="0" i="0" u="none" strike="noStrike" baseline="0" dirty="0" err="1">
                <a:solidFill>
                  <a:srgbClr val="5B5B5B"/>
                </a:solidFill>
                <a:latin typeface="AAAAAF+IowanOldStyle-Roman"/>
              </a:rPr>
              <a:t>flux</a:t>
            </a:r>
            <a:r>
              <a:rPr lang="it-IT" sz="1800" b="0" i="0" u="none" strike="noStrike" baseline="0" dirty="0">
                <a:solidFill>
                  <a:srgbClr val="5B5B5B"/>
                </a:solidFill>
                <a:latin typeface="AAAAAF+IowanOldStyle-Roman"/>
              </a:rPr>
              <a:t> </a:t>
            </a:r>
            <a:endParaRPr lang="it-IT" dirty="0"/>
          </a:p>
        </p:txBody>
      </p:sp>
      <p:sp>
        <p:nvSpPr>
          <p:cNvPr id="7" name="CasellaDiTesto 6">
            <a:extLst>
              <a:ext uri="{FF2B5EF4-FFF2-40B4-BE49-F238E27FC236}">
                <a16:creationId xmlns:a16="http://schemas.microsoft.com/office/drawing/2014/main" id="{5F51D420-B789-1385-2047-5613E3BF0AFD}"/>
              </a:ext>
            </a:extLst>
          </p:cNvPr>
          <p:cNvSpPr txBox="1"/>
          <p:nvPr/>
        </p:nvSpPr>
        <p:spPr>
          <a:xfrm>
            <a:off x="5918200" y="5746095"/>
            <a:ext cx="6136640" cy="584775"/>
          </a:xfrm>
          <a:prstGeom prst="rect">
            <a:avLst/>
          </a:prstGeom>
          <a:noFill/>
        </p:spPr>
        <p:txBody>
          <a:bodyPr wrap="square">
            <a:spAutoFit/>
          </a:bodyPr>
          <a:lstStyle/>
          <a:p>
            <a:pPr algn="ctr"/>
            <a:r>
              <a:rPr lang="it-IT" sz="1600" b="0" i="1" u="none" strike="noStrike" baseline="0" dirty="0">
                <a:solidFill>
                  <a:schemeClr val="bg1"/>
                </a:solidFill>
                <a:latin typeface="AAAAAG+IowanOldStyle-Italic"/>
              </a:rPr>
              <a:t>Background image: Gaia DR3,ESA/Gaia/DPAC, Stefan Payne-</a:t>
            </a:r>
            <a:r>
              <a:rPr lang="it-IT" sz="1600" b="0" i="1" u="none" strike="noStrike" baseline="0" dirty="0" err="1">
                <a:solidFill>
                  <a:schemeClr val="bg1"/>
                </a:solidFill>
                <a:latin typeface="AAAAAG+IowanOldStyle-Italic"/>
              </a:rPr>
              <a:t>Wardenaar</a:t>
            </a:r>
            <a:r>
              <a:rPr lang="it-IT" sz="1600" b="0" i="1" u="none" strike="noStrike" baseline="0" dirty="0">
                <a:solidFill>
                  <a:schemeClr val="bg1"/>
                </a:solidFill>
                <a:latin typeface="AAAAAG+IowanOldStyle-Italic"/>
              </a:rPr>
              <a:t> </a:t>
            </a:r>
            <a:r>
              <a:rPr lang="it-IT" sz="1600" b="0" i="1" u="none" strike="noStrike" baseline="0" dirty="0" err="1">
                <a:solidFill>
                  <a:schemeClr val="bg1"/>
                </a:solidFill>
                <a:latin typeface="AAAAAG+IowanOldStyle-Italic"/>
              </a:rPr>
              <a:t>Approximate</a:t>
            </a:r>
            <a:r>
              <a:rPr lang="it-IT" sz="1600" b="0" i="1" u="none" strike="noStrike" baseline="0" dirty="0">
                <a:solidFill>
                  <a:schemeClr val="bg1"/>
                </a:solidFill>
                <a:latin typeface="AAAAAG+IowanOldStyle-Italic"/>
              </a:rPr>
              <a:t> </a:t>
            </a:r>
            <a:r>
              <a:rPr lang="it-IT" sz="1600" b="0" i="1" u="none" strike="noStrike" baseline="0" dirty="0" err="1">
                <a:solidFill>
                  <a:schemeClr val="bg1"/>
                </a:solidFill>
                <a:latin typeface="AAAAAG+IowanOldStyle-Italic"/>
              </a:rPr>
              <a:t>distances</a:t>
            </a:r>
            <a:r>
              <a:rPr lang="it-IT" sz="1600" b="0" i="1" u="none" strike="noStrike" baseline="0" dirty="0">
                <a:solidFill>
                  <a:schemeClr val="bg1"/>
                </a:solidFill>
                <a:latin typeface="AAAAAG+IowanOldStyle-Italic"/>
              </a:rPr>
              <a:t> from: Chandra, Ranasinghe+2022, Wang+2020  </a:t>
            </a:r>
            <a:endParaRPr lang="it-IT" sz="1600" dirty="0">
              <a:solidFill>
                <a:schemeClr val="bg1"/>
              </a:solidFill>
            </a:endParaRPr>
          </a:p>
        </p:txBody>
      </p:sp>
    </p:spTree>
    <p:extLst>
      <p:ext uri="{BB962C8B-B14F-4D97-AF65-F5344CB8AC3E}">
        <p14:creationId xmlns:p14="http://schemas.microsoft.com/office/powerpoint/2010/main" val="31349802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Immagine 17">
            <a:extLst>
              <a:ext uri="{FF2B5EF4-FFF2-40B4-BE49-F238E27FC236}">
                <a16:creationId xmlns:a16="http://schemas.microsoft.com/office/drawing/2014/main" id="{AA270D54-2934-4BE6-A39B-6B5A3732BD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2594" y="4778078"/>
            <a:ext cx="3234570" cy="1983492"/>
          </a:xfrm>
          <a:prstGeom prst="rect">
            <a:avLst/>
          </a:prstGeom>
        </p:spPr>
      </p:pic>
      <p:sp>
        <p:nvSpPr>
          <p:cNvPr id="2" name="Rettangolo 24">
            <a:extLst>
              <a:ext uri="{FF2B5EF4-FFF2-40B4-BE49-F238E27FC236}">
                <a16:creationId xmlns:a16="http://schemas.microsoft.com/office/drawing/2014/main" id="{44919620-BD6E-43EA-A5A6-0F758BD051DF}"/>
              </a:ext>
            </a:extLst>
          </p:cNvPr>
          <p:cNvSpPr/>
          <p:nvPr/>
        </p:nvSpPr>
        <p:spPr>
          <a:xfrm>
            <a:off x="2024090" y="20904"/>
            <a:ext cx="8238153" cy="630942"/>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5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Radiative </a:t>
            </a:r>
            <a:r>
              <a:rPr lang="it-IT" sz="35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processes</a:t>
            </a:r>
            <a:r>
              <a:rPr lang="it-IT" sz="35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pp interaction </a:t>
            </a:r>
            <a:endParaRPr lang="en-US" sz="35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4" name="Immagine 3">
            <a:extLst>
              <a:ext uri="{FF2B5EF4-FFF2-40B4-BE49-F238E27FC236}">
                <a16:creationId xmlns:a16="http://schemas.microsoft.com/office/drawing/2014/main" id="{586EE4A0-AA06-48A9-AC27-B11C19F14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794" y="710948"/>
            <a:ext cx="4878909" cy="2469948"/>
          </a:xfrm>
          <a:prstGeom prst="rect">
            <a:avLst/>
          </a:prstGeom>
        </p:spPr>
      </p:pic>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46509D77-3272-48A6-B6CA-55B33C7870EE}"/>
                  </a:ext>
                </a:extLst>
              </p:cNvPr>
              <p:cNvSpPr txBox="1"/>
              <p:nvPr/>
            </p:nvSpPr>
            <p:spPr>
              <a:xfrm>
                <a:off x="1983426" y="574677"/>
                <a:ext cx="4786695" cy="993477"/>
              </a:xfrm>
              <a:prstGeom prst="rect">
                <a:avLst/>
              </a:prstGeom>
              <a:noFill/>
              <a:ln w="25400">
                <a:noFill/>
              </a:ln>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it-IT" sz="2800" smtClean="0">
                          <a:solidFill>
                            <a:schemeClr val="bg1"/>
                          </a:solidFill>
                          <a:latin typeface="Cambria Math"/>
                        </a:rPr>
                        <m:t>p</m:t>
                      </m:r>
                      <m:r>
                        <a:rPr lang="it-IT" sz="2800" smtClean="0">
                          <a:solidFill>
                            <a:schemeClr val="bg1"/>
                          </a:solidFill>
                          <a:latin typeface="Cambria Math"/>
                        </a:rPr>
                        <m:t>+</m:t>
                      </m:r>
                      <m:sSub>
                        <m:sSubPr>
                          <m:ctrlPr>
                            <a:rPr lang="it-IT" sz="2800" i="1">
                              <a:solidFill>
                                <a:schemeClr val="bg1"/>
                              </a:solidFill>
                              <a:latin typeface="Cambria Math" panose="02040503050406030204" pitchFamily="18" charset="0"/>
                            </a:rPr>
                          </m:ctrlPr>
                        </m:sSubPr>
                        <m:e>
                          <m:r>
                            <m:rPr>
                              <m:sty m:val="p"/>
                            </m:rPr>
                            <a:rPr lang="it-IT" sz="2800">
                              <a:solidFill>
                                <a:schemeClr val="bg1"/>
                              </a:solidFill>
                              <a:latin typeface="Cambria Math"/>
                            </a:rPr>
                            <m:t>p</m:t>
                          </m:r>
                        </m:e>
                        <m:sub>
                          <m:r>
                            <m:rPr>
                              <m:sty m:val="p"/>
                            </m:rPr>
                            <a:rPr lang="it-IT" sz="2800">
                              <a:solidFill>
                                <a:schemeClr val="bg1"/>
                              </a:solidFill>
                              <a:latin typeface="Cambria Math"/>
                            </a:rPr>
                            <m:t>target</m:t>
                          </m:r>
                        </m:sub>
                      </m:sSub>
                      <m:r>
                        <a:rPr lang="it-IT" sz="2800" smtClean="0">
                          <a:solidFill>
                            <a:srgbClr val="FFFF00"/>
                          </a:solidFill>
                          <a:latin typeface="Cambria Math"/>
                          <a:ea typeface="Cambria Math"/>
                        </a:rPr>
                        <m:t>→</m:t>
                      </m:r>
                      <m:r>
                        <m:rPr>
                          <m:sty m:val="p"/>
                        </m:rPr>
                        <a:rPr lang="it-IT" sz="2800" b="0" i="0" smtClean="0">
                          <a:solidFill>
                            <a:srgbClr val="FFFF00"/>
                          </a:solidFill>
                          <a:latin typeface="Cambria Math" panose="02040503050406030204" pitchFamily="18" charset="0"/>
                          <a:ea typeface="Cambria Math"/>
                        </a:rPr>
                        <m:t>p</m:t>
                      </m:r>
                      <m:r>
                        <a:rPr lang="it-IT" sz="2800" b="0" i="0" smtClean="0">
                          <a:solidFill>
                            <a:srgbClr val="FFFF00"/>
                          </a:solidFill>
                          <a:latin typeface="Cambria Math" panose="02040503050406030204" pitchFamily="18" charset="0"/>
                          <a:ea typeface="Cambria Math"/>
                        </a:rPr>
                        <m:t>+</m:t>
                      </m:r>
                      <m:sSub>
                        <m:sSubPr>
                          <m:ctrlPr>
                            <a:rPr lang="it-IT" sz="2800" i="1">
                              <a:solidFill>
                                <a:srgbClr val="FFFF00"/>
                              </a:solidFill>
                              <a:latin typeface="Cambria Math" panose="02040503050406030204" pitchFamily="18" charset="0"/>
                            </a:rPr>
                          </m:ctrlPr>
                        </m:sSubPr>
                        <m:e>
                          <m:r>
                            <m:rPr>
                              <m:sty m:val="p"/>
                            </m:rPr>
                            <a:rPr lang="it-IT" sz="2800">
                              <a:solidFill>
                                <a:srgbClr val="FFFF00"/>
                              </a:solidFill>
                              <a:latin typeface="Cambria Math"/>
                            </a:rPr>
                            <m:t>p</m:t>
                          </m:r>
                        </m:e>
                        <m:sub>
                          <m:r>
                            <m:rPr>
                              <m:sty m:val="p"/>
                            </m:rPr>
                            <a:rPr lang="it-IT" sz="2800">
                              <a:solidFill>
                                <a:srgbClr val="FFFF00"/>
                              </a:solidFill>
                              <a:latin typeface="Cambria Math"/>
                            </a:rPr>
                            <m:t>target</m:t>
                          </m:r>
                        </m:sub>
                      </m:sSub>
                      <m:r>
                        <a:rPr lang="it-IT" sz="2800">
                          <a:solidFill>
                            <a:srgbClr val="FFFF00"/>
                          </a:solidFill>
                          <a:latin typeface="Cambria Math"/>
                          <a:ea typeface="Cambria Math"/>
                        </a:rPr>
                        <m:t>+</m:t>
                      </m:r>
                      <m:sSup>
                        <m:sSupPr>
                          <m:ctrlPr>
                            <a:rPr lang="it-IT" sz="2800" i="1">
                              <a:solidFill>
                                <a:srgbClr val="FFFF00"/>
                              </a:solidFill>
                              <a:latin typeface="Cambria Math" panose="02040503050406030204" pitchFamily="18" charset="0"/>
                              <a:ea typeface="Cambria Math"/>
                            </a:rPr>
                          </m:ctrlPr>
                        </m:sSupPr>
                        <m:e>
                          <m:r>
                            <m:rPr>
                              <m:sty m:val="p"/>
                            </m:rPr>
                            <a:rPr lang="it-IT" sz="2800">
                              <a:solidFill>
                                <a:srgbClr val="FFFF00"/>
                              </a:solidFill>
                              <a:latin typeface="Cambria Math"/>
                              <a:ea typeface="Cambria Math"/>
                            </a:rPr>
                            <m:t>π</m:t>
                          </m:r>
                        </m:e>
                        <m:sup>
                          <m:r>
                            <a:rPr lang="it-IT" sz="2800">
                              <a:solidFill>
                                <a:srgbClr val="FFFF00"/>
                              </a:solidFill>
                              <a:latin typeface="Cambria Math"/>
                              <a:ea typeface="Cambria Math"/>
                            </a:rPr>
                            <m:t>0</m:t>
                          </m:r>
                        </m:sup>
                      </m:sSup>
                    </m:oMath>
                  </m:oMathPara>
                </a14:m>
                <a:endParaRPr lang="it-IT" sz="2800" i="1" dirty="0">
                  <a:solidFill>
                    <a:srgbClr val="FFFF00"/>
                  </a:solidFill>
                  <a:latin typeface="Cambria Math" panose="02040503050406030204" pitchFamily="18" charset="0"/>
                  <a:ea typeface="Cambria Math"/>
                </a:endParaRPr>
              </a:p>
              <a:p>
                <a:pPr/>
                <a14:m>
                  <m:oMathPara xmlns:m="http://schemas.openxmlformats.org/officeDocument/2006/math">
                    <m:oMathParaPr>
                      <m:jc m:val="centerGroup"/>
                    </m:oMathParaPr>
                    <m:oMath xmlns:m="http://schemas.openxmlformats.org/officeDocument/2006/math">
                      <m:sSup>
                        <m:sSupPr>
                          <m:ctrlPr>
                            <a:rPr lang="it-IT" sz="2800" i="1" smtClean="0">
                              <a:solidFill>
                                <a:schemeClr val="bg1"/>
                              </a:solidFill>
                              <a:latin typeface="Cambria Math" panose="02040503050406030204" pitchFamily="18" charset="0"/>
                              <a:ea typeface="Cambria Math"/>
                            </a:rPr>
                          </m:ctrlPr>
                        </m:sSupPr>
                        <m:e>
                          <m:r>
                            <m:rPr>
                              <m:sty m:val="p"/>
                            </m:rPr>
                            <a:rPr lang="it-IT" sz="2800">
                              <a:solidFill>
                                <a:schemeClr val="bg1"/>
                              </a:solidFill>
                              <a:latin typeface="Cambria Math"/>
                              <a:ea typeface="Cambria Math"/>
                            </a:rPr>
                            <m:t>π</m:t>
                          </m:r>
                        </m:e>
                        <m:sup>
                          <m:r>
                            <a:rPr lang="it-IT" sz="2800">
                              <a:solidFill>
                                <a:schemeClr val="bg1"/>
                              </a:solidFill>
                              <a:latin typeface="Cambria Math"/>
                              <a:ea typeface="Cambria Math"/>
                            </a:rPr>
                            <m:t>0</m:t>
                          </m:r>
                        </m:sup>
                      </m:sSup>
                      <m:r>
                        <a:rPr lang="it-IT" sz="2800">
                          <a:solidFill>
                            <a:srgbClr val="FFFF00"/>
                          </a:solidFill>
                          <a:latin typeface="Cambria Math"/>
                          <a:ea typeface="Cambria Math"/>
                        </a:rPr>
                        <m:t>→</m:t>
                      </m:r>
                      <m:r>
                        <m:rPr>
                          <m:sty m:val="p"/>
                        </m:rPr>
                        <a:rPr lang="el-GR" sz="2800">
                          <a:solidFill>
                            <a:srgbClr val="FFFF00"/>
                          </a:solidFill>
                          <a:latin typeface="Cambria Math"/>
                          <a:ea typeface="Cambria Math"/>
                        </a:rPr>
                        <m:t>γ</m:t>
                      </m:r>
                      <m:r>
                        <a:rPr lang="it-IT" sz="2800" b="0" i="0" smtClean="0">
                          <a:solidFill>
                            <a:srgbClr val="FFFF00"/>
                          </a:solidFill>
                          <a:latin typeface="Cambria Math" panose="02040503050406030204" pitchFamily="18" charset="0"/>
                          <a:ea typeface="Cambria Math"/>
                        </a:rPr>
                        <m:t>+</m:t>
                      </m:r>
                      <m:r>
                        <m:rPr>
                          <m:sty m:val="p"/>
                        </m:rPr>
                        <a:rPr lang="el-GR" sz="2400">
                          <a:solidFill>
                            <a:srgbClr val="FFFF00"/>
                          </a:solidFill>
                          <a:latin typeface="Cambria Math"/>
                          <a:ea typeface="Cambria Math"/>
                        </a:rPr>
                        <m:t>γ</m:t>
                      </m:r>
                    </m:oMath>
                  </m:oMathPara>
                </a14:m>
                <a:endParaRPr lang="it-IT" sz="2000" dirty="0">
                  <a:solidFill>
                    <a:srgbClr val="FFFF00"/>
                  </a:solidFill>
                  <a:latin typeface="Segoe Print" panose="02000600000000000000" pitchFamily="2" charset="0"/>
                  <a:cs typeface="Arial" panose="020B0604020202020204" pitchFamily="34" charset="0"/>
                </a:endParaRPr>
              </a:p>
            </p:txBody>
          </p:sp>
        </mc:Choice>
        <mc:Fallback xmlns="">
          <p:sp>
            <p:nvSpPr>
              <p:cNvPr id="5" name="CasellaDiTesto 4">
                <a:extLst>
                  <a:ext uri="{FF2B5EF4-FFF2-40B4-BE49-F238E27FC236}">
                    <a16:creationId xmlns:a16="http://schemas.microsoft.com/office/drawing/2014/main" id="{46509D77-3272-48A6-B6CA-55B33C7870EE}"/>
                  </a:ext>
                </a:extLst>
              </p:cNvPr>
              <p:cNvSpPr txBox="1">
                <a:spLocks noRot="1" noChangeAspect="1" noMove="1" noResize="1" noEditPoints="1" noAdjustHandles="1" noChangeArrowheads="1" noChangeShapeType="1" noTextEdit="1"/>
              </p:cNvSpPr>
              <p:nvPr/>
            </p:nvSpPr>
            <p:spPr>
              <a:xfrm>
                <a:off x="1983426" y="574677"/>
                <a:ext cx="4786695" cy="993477"/>
              </a:xfrm>
              <a:prstGeom prst="rect">
                <a:avLst/>
              </a:prstGeom>
              <a:blipFill>
                <a:blip r:embed="rId5"/>
                <a:stretch>
                  <a:fillRect/>
                </a:stretch>
              </a:blipFill>
              <a:ln w="25400">
                <a:noFill/>
              </a:ln>
            </p:spPr>
            <p:txBody>
              <a:bodyPr/>
              <a:lstStyle/>
              <a:p>
                <a:r>
                  <a:rPr lang="it-IT">
                    <a:noFill/>
                  </a:rPr>
                  <a:t> </a:t>
                </a:r>
              </a:p>
            </p:txBody>
          </p:sp>
        </mc:Fallback>
      </mc:AlternateContent>
      <p:pic>
        <p:nvPicPr>
          <p:cNvPr id="8" name="Immagine 7">
            <a:extLst>
              <a:ext uri="{FF2B5EF4-FFF2-40B4-BE49-F238E27FC236}">
                <a16:creationId xmlns:a16="http://schemas.microsoft.com/office/drawing/2014/main" id="{81DC6B17-DCFC-4BBB-84F6-F2805CED57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92081" y="2496684"/>
            <a:ext cx="1715045" cy="1177861"/>
          </a:xfrm>
          <a:prstGeom prst="rect">
            <a:avLst/>
          </a:prstGeom>
        </p:spPr>
      </p:pic>
      <p:pic>
        <p:nvPicPr>
          <p:cNvPr id="16" name="Immagine 15">
            <a:extLst>
              <a:ext uri="{FF2B5EF4-FFF2-40B4-BE49-F238E27FC236}">
                <a16:creationId xmlns:a16="http://schemas.microsoft.com/office/drawing/2014/main" id="{680E9BDE-6884-4E9B-86F5-0795155601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1767" y="2967137"/>
            <a:ext cx="2969443" cy="1822408"/>
          </a:xfrm>
          <a:prstGeom prst="rect">
            <a:avLst/>
          </a:prstGeom>
        </p:spPr>
      </p:pic>
      <p:pic>
        <p:nvPicPr>
          <p:cNvPr id="20" name="Immagine 19">
            <a:extLst>
              <a:ext uri="{FF2B5EF4-FFF2-40B4-BE49-F238E27FC236}">
                <a16:creationId xmlns:a16="http://schemas.microsoft.com/office/drawing/2014/main" id="{77EAB006-8D5E-4FFC-BA3F-A430FE63BF0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08273" y="4778201"/>
            <a:ext cx="2837042" cy="1979970"/>
          </a:xfrm>
          <a:prstGeom prst="rect">
            <a:avLst/>
          </a:prstGeom>
        </p:spPr>
      </p:pic>
      <p:pic>
        <p:nvPicPr>
          <p:cNvPr id="22" name="Immagine 21" descr="Immagine che contiene testo&#10;&#10;Descrizione generata automaticamente">
            <a:extLst>
              <a:ext uri="{FF2B5EF4-FFF2-40B4-BE49-F238E27FC236}">
                <a16:creationId xmlns:a16="http://schemas.microsoft.com/office/drawing/2014/main" id="{E0152F6F-AC24-4A13-B32F-FD866E5C62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00566" y="3459498"/>
            <a:ext cx="4810280" cy="936230"/>
          </a:xfrm>
          <a:prstGeom prst="rect">
            <a:avLst/>
          </a:prstGeom>
        </p:spPr>
      </p:pic>
      <p:grpSp>
        <p:nvGrpSpPr>
          <p:cNvPr id="29" name="Gruppo 28">
            <a:extLst>
              <a:ext uri="{FF2B5EF4-FFF2-40B4-BE49-F238E27FC236}">
                <a16:creationId xmlns:a16="http://schemas.microsoft.com/office/drawing/2014/main" id="{939C5560-CFC7-43FB-A83E-CABFAC11C21B}"/>
              </a:ext>
            </a:extLst>
          </p:cNvPr>
          <p:cNvGrpSpPr/>
          <p:nvPr/>
        </p:nvGrpSpPr>
        <p:grpSpPr>
          <a:xfrm>
            <a:off x="287080" y="1670785"/>
            <a:ext cx="6220046" cy="900095"/>
            <a:chOff x="134524" y="2588366"/>
            <a:chExt cx="5647530" cy="643364"/>
          </a:xfrm>
        </p:grpSpPr>
        <p:pic>
          <p:nvPicPr>
            <p:cNvPr id="10" name="Immagine 9">
              <a:extLst>
                <a:ext uri="{FF2B5EF4-FFF2-40B4-BE49-F238E27FC236}">
                  <a16:creationId xmlns:a16="http://schemas.microsoft.com/office/drawing/2014/main" id="{5A574ECB-FD11-44BF-AFD8-A86AED1A0CC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2965" y="2588366"/>
              <a:ext cx="5309089" cy="643364"/>
            </a:xfrm>
            <a:prstGeom prst="rect">
              <a:avLst/>
            </a:prstGeom>
          </p:spPr>
        </p:pic>
        <p:grpSp>
          <p:nvGrpSpPr>
            <p:cNvPr id="28" name="Gruppo 27">
              <a:extLst>
                <a:ext uri="{FF2B5EF4-FFF2-40B4-BE49-F238E27FC236}">
                  <a16:creationId xmlns:a16="http://schemas.microsoft.com/office/drawing/2014/main" id="{4CC859EB-E82C-4717-B6D3-B31D5B872ED7}"/>
                </a:ext>
              </a:extLst>
            </p:cNvPr>
            <p:cNvGrpSpPr/>
            <p:nvPr/>
          </p:nvGrpSpPr>
          <p:grpSpPr>
            <a:xfrm>
              <a:off x="134524" y="2594742"/>
              <a:ext cx="685283" cy="630942"/>
              <a:chOff x="735510" y="2579769"/>
              <a:chExt cx="683387" cy="645916"/>
            </a:xfrm>
          </p:grpSpPr>
          <p:sp>
            <p:nvSpPr>
              <p:cNvPr id="25" name="Rettangolo 24">
                <a:extLst>
                  <a:ext uri="{FF2B5EF4-FFF2-40B4-BE49-F238E27FC236}">
                    <a16:creationId xmlns:a16="http://schemas.microsoft.com/office/drawing/2014/main" id="{C9B99E69-36BB-46DD-8D33-D6B4CCAFBA06}"/>
                  </a:ext>
                </a:extLst>
              </p:cNvPr>
              <p:cNvSpPr/>
              <p:nvPr/>
            </p:nvSpPr>
            <p:spPr>
              <a:xfrm>
                <a:off x="735510" y="2579769"/>
                <a:ext cx="683387" cy="6459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7" name="Immagine 26">
                <a:extLst>
                  <a:ext uri="{FF2B5EF4-FFF2-40B4-BE49-F238E27FC236}">
                    <a16:creationId xmlns:a16="http://schemas.microsoft.com/office/drawing/2014/main" id="{CEA86906-2283-4DCF-8119-5CE9437EDC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5510" y="2747064"/>
                <a:ext cx="665988" cy="288366"/>
              </a:xfrm>
              <a:prstGeom prst="rect">
                <a:avLst/>
              </a:prstGeom>
            </p:spPr>
          </p:pic>
        </p:grpSp>
      </p:grpSp>
      <mc:AlternateContent xmlns:mc="http://schemas.openxmlformats.org/markup-compatibility/2006" xmlns:a14="http://schemas.microsoft.com/office/drawing/2010/main">
        <mc:Choice Requires="a14">
          <p:sp>
            <p:nvSpPr>
              <p:cNvPr id="30" name="CasellaDiTesto 29">
                <a:extLst>
                  <a:ext uri="{FF2B5EF4-FFF2-40B4-BE49-F238E27FC236}">
                    <a16:creationId xmlns:a16="http://schemas.microsoft.com/office/drawing/2014/main" id="{132FFEB4-0C87-4E4F-A551-6E5AD75A90E6}"/>
                  </a:ext>
                </a:extLst>
              </p:cNvPr>
              <p:cNvSpPr txBox="1"/>
              <p:nvPr/>
            </p:nvSpPr>
            <p:spPr>
              <a:xfrm>
                <a:off x="6491928" y="4865113"/>
                <a:ext cx="5706348" cy="1859163"/>
              </a:xfrm>
              <a:prstGeom prst="rect">
                <a:avLst/>
              </a:prstGeom>
              <a:noFill/>
            </p:spPr>
            <p:txBody>
              <a:bodyPr wrap="square">
                <a:spAutoFit/>
              </a:bodyPr>
              <a:lstStyle/>
              <a:p>
                <a:pPr marL="342900" indent="-342900">
                  <a:buFont typeface="Arial" panose="020B0604020202020204" pitchFamily="34" charset="0"/>
                  <a:buChar char="•"/>
                </a:pPr>
                <a:r>
                  <a:rPr lang="it-IT" sz="1700" b="0" i="0" u="none" strike="noStrike" baseline="0" dirty="0">
                    <a:solidFill>
                      <a:srgbClr val="FFFF00"/>
                    </a:solidFill>
                    <a:latin typeface="Segoe Print" panose="02000600000000000000" pitchFamily="2" charset="0"/>
                  </a:rPr>
                  <a:t>Gamma-ray </a:t>
                </a:r>
                <a:r>
                  <a:rPr lang="it-IT" sz="1700" b="0" i="0" u="none" strike="noStrike" baseline="0" dirty="0" err="1">
                    <a:solidFill>
                      <a:srgbClr val="FFFF00"/>
                    </a:solidFill>
                    <a:latin typeface="Segoe Print" panose="02000600000000000000" pitchFamily="2" charset="0"/>
                  </a:rPr>
                  <a:t>spetrum</a:t>
                </a:r>
                <a:r>
                  <a:rPr lang="it-IT" sz="1700" b="0" i="0" u="none" strike="noStrike" baseline="0" dirty="0">
                    <a:solidFill>
                      <a:srgbClr val="FFFF00"/>
                    </a:solidFill>
                    <a:latin typeface="Segoe Print" panose="02000600000000000000" pitchFamily="2" charset="0"/>
                  </a:rPr>
                  <a:t> </a:t>
                </a:r>
                <a:r>
                  <a:rPr lang="it-IT" sz="1700" b="0" i="0" u="none" strike="noStrike" baseline="0" dirty="0" err="1">
                    <a:solidFill>
                      <a:srgbClr val="FFFF00"/>
                    </a:solidFill>
                    <a:latin typeface="Segoe Print" panose="02000600000000000000" pitchFamily="2" charset="0"/>
                  </a:rPr>
                  <a:t>reflects</a:t>
                </a:r>
                <a:r>
                  <a:rPr lang="it-IT" sz="1700" b="0" i="0" u="none" strike="noStrike" baseline="0" dirty="0">
                    <a:solidFill>
                      <a:srgbClr val="FFFF00"/>
                    </a:solidFill>
                    <a:latin typeface="Segoe Print" panose="02000600000000000000" pitchFamily="2" charset="0"/>
                  </a:rPr>
                  <a:t> the </a:t>
                </a:r>
                <a:r>
                  <a:rPr lang="it-IT" sz="1700" b="0" i="0" u="none" strike="noStrike" baseline="0" dirty="0" err="1">
                    <a:solidFill>
                      <a:srgbClr val="FFFF00"/>
                    </a:solidFill>
                    <a:latin typeface="Segoe Print" panose="02000600000000000000" pitchFamily="2" charset="0"/>
                  </a:rPr>
                  <a:t>proton</a:t>
                </a:r>
                <a:r>
                  <a:rPr lang="it-IT" sz="1700" b="0" i="0" u="none" strike="noStrike" dirty="0">
                    <a:solidFill>
                      <a:srgbClr val="FFFF00"/>
                    </a:solidFill>
                    <a:latin typeface="Segoe Print" panose="02000600000000000000" pitchFamily="2" charset="0"/>
                  </a:rPr>
                  <a:t> one</a:t>
                </a:r>
              </a:p>
              <a:p>
                <a:pPr marL="342900" indent="-342900">
                  <a:buFont typeface="Arial" panose="020B0604020202020204" pitchFamily="34" charset="0"/>
                  <a:buChar char="•"/>
                </a:pPr>
                <a:endParaRPr lang="it-IT" sz="1700" b="0" i="0" u="none" strike="noStrike" baseline="0" dirty="0">
                  <a:solidFill>
                    <a:srgbClr val="FFFF00"/>
                  </a:solidFill>
                  <a:latin typeface="Segoe Print" panose="02000600000000000000" pitchFamily="2" charset="0"/>
                </a:endParaRPr>
              </a:p>
              <a:p>
                <a:pPr marL="342900" indent="-342900">
                  <a:buFont typeface="Arial" panose="020B0604020202020204" pitchFamily="34" charset="0"/>
                  <a:buChar char="•"/>
                </a:pPr>
                <a:r>
                  <a:rPr lang="it-IT" sz="1700" b="0" i="0" u="none" strike="noStrike" baseline="0" dirty="0">
                    <a:solidFill>
                      <a:srgbClr val="FFFF00"/>
                    </a:solidFill>
                    <a:latin typeface="Segoe Print" panose="02000600000000000000" pitchFamily="2" charset="0"/>
                  </a:rPr>
                  <a:t>Gamma-ray </a:t>
                </a:r>
                <a:r>
                  <a:rPr lang="it-IT" sz="1700" b="0" i="0" u="none" strike="noStrike" baseline="0" dirty="0" err="1">
                    <a:solidFill>
                      <a:srgbClr val="FFFF00"/>
                    </a:solidFill>
                    <a:latin typeface="Segoe Print" panose="02000600000000000000" pitchFamily="2" charset="0"/>
                  </a:rPr>
                  <a:t>spectrum</a:t>
                </a:r>
                <a:r>
                  <a:rPr lang="it-IT" sz="1700" b="0" i="0" u="none" strike="noStrike" baseline="0" dirty="0">
                    <a:solidFill>
                      <a:srgbClr val="FFFF00"/>
                    </a:solidFill>
                    <a:latin typeface="Segoe Print" panose="02000600000000000000" pitchFamily="2" charset="0"/>
                  </a:rPr>
                  <a:t> </a:t>
                </a:r>
                <a:r>
                  <a:rPr lang="it-IT" sz="1700" b="0" i="0" u="none" strike="noStrike" baseline="0" dirty="0" err="1">
                    <a:solidFill>
                      <a:srgbClr val="FFFF00"/>
                    </a:solidFill>
                    <a:latin typeface="Segoe Print" panose="02000600000000000000" pitchFamily="2" charset="0"/>
                  </a:rPr>
                  <a:t>is</a:t>
                </a:r>
                <a:r>
                  <a:rPr lang="it-IT" sz="1700" b="0" i="0" u="none" strike="noStrike" baseline="0" dirty="0">
                    <a:solidFill>
                      <a:srgbClr val="FFFF00"/>
                    </a:solidFill>
                    <a:latin typeface="Segoe Print" panose="02000600000000000000" pitchFamily="2" charset="0"/>
                  </a:rPr>
                  <a:t> </a:t>
                </a:r>
                <a:r>
                  <a:rPr lang="it-IT" sz="1700" b="0" i="0" u="none" strike="noStrike" baseline="0" dirty="0" err="1">
                    <a:solidFill>
                      <a:srgbClr val="FFFF00"/>
                    </a:solidFill>
                    <a:latin typeface="Segoe Print" panose="02000600000000000000" pitchFamily="2" charset="0"/>
                  </a:rPr>
                  <a:t>symmetric</a:t>
                </a:r>
                <a:r>
                  <a:rPr lang="it-IT" sz="1700" b="0" i="0" u="none" strike="noStrike" baseline="0" dirty="0">
                    <a:solidFill>
                      <a:srgbClr val="FFFF00"/>
                    </a:solidFill>
                    <a:latin typeface="Segoe Print" panose="02000600000000000000" pitchFamily="2" charset="0"/>
                  </a:rPr>
                  <a:t> with </a:t>
                </a:r>
                <a:r>
                  <a:rPr lang="it-IT" sz="1700" b="0" i="0" u="none" strike="noStrike" baseline="0" dirty="0" err="1">
                    <a:solidFill>
                      <a:srgbClr val="FFFF00"/>
                    </a:solidFill>
                    <a:latin typeface="Segoe Print" panose="02000600000000000000" pitchFamily="2" charset="0"/>
                  </a:rPr>
                  <a:t>respect</a:t>
                </a:r>
                <a:r>
                  <a:rPr lang="it-IT" sz="1700" b="0" i="0" u="none" strike="noStrike" baseline="0" dirty="0">
                    <a:solidFill>
                      <a:srgbClr val="FFFF00"/>
                    </a:solidFill>
                    <a:latin typeface="Segoe Print" panose="02000600000000000000" pitchFamily="2" charset="0"/>
                  </a:rPr>
                  <a:t> to </a:t>
                </a:r>
                <a14:m>
                  <m:oMath xmlns:m="http://schemas.openxmlformats.org/officeDocument/2006/math">
                    <m:f>
                      <m:fPr>
                        <m:ctrlPr>
                          <a:rPr lang="it-IT" sz="1700" b="0" i="1" u="none" strike="noStrike" baseline="0" smtClean="0">
                            <a:solidFill>
                              <a:schemeClr val="bg1"/>
                            </a:solidFill>
                            <a:latin typeface="Cambria Math" panose="02040503050406030204" pitchFamily="18" charset="0"/>
                          </a:rPr>
                        </m:ctrlPr>
                      </m:fPr>
                      <m:num>
                        <m:sSub>
                          <m:sSubPr>
                            <m:ctrlPr>
                              <a:rPr lang="it-IT" sz="1700" b="0" i="1" u="none" strike="noStrike" baseline="0" smtClean="0">
                                <a:solidFill>
                                  <a:schemeClr val="bg1"/>
                                </a:solidFill>
                                <a:latin typeface="Cambria Math" panose="02040503050406030204" pitchFamily="18" charset="0"/>
                              </a:rPr>
                            </m:ctrlPr>
                          </m:sSubPr>
                          <m:e>
                            <m:r>
                              <a:rPr lang="it-IT" sz="1700" b="0" i="1" u="none" strike="noStrike" baseline="0" smtClean="0">
                                <a:solidFill>
                                  <a:schemeClr val="bg1"/>
                                </a:solidFill>
                                <a:latin typeface="Cambria Math" panose="02040503050406030204" pitchFamily="18" charset="0"/>
                              </a:rPr>
                              <m:t>𝑚</m:t>
                            </m:r>
                          </m:e>
                          <m:sub>
                            <m:r>
                              <a:rPr lang="it-IT" sz="1700" b="0" i="1" u="none" strike="noStrike" baseline="0" smtClean="0">
                                <a:solidFill>
                                  <a:schemeClr val="bg1"/>
                                </a:solidFill>
                                <a:latin typeface="Cambria Math" panose="02040503050406030204" pitchFamily="18" charset="0"/>
                                <a:ea typeface="Cambria Math" panose="02040503050406030204" pitchFamily="18" charset="0"/>
                              </a:rPr>
                              <m:t>𝜋</m:t>
                            </m:r>
                            <m:r>
                              <a:rPr lang="it-IT" sz="1700" b="0" i="1" u="none" strike="noStrike" baseline="30000" smtClean="0">
                                <a:solidFill>
                                  <a:schemeClr val="bg1"/>
                                </a:solidFill>
                                <a:latin typeface="Cambria Math" panose="02040503050406030204" pitchFamily="18" charset="0"/>
                                <a:ea typeface="Cambria Math" panose="02040503050406030204" pitchFamily="18" charset="0"/>
                              </a:rPr>
                              <m:t>0</m:t>
                            </m:r>
                          </m:sub>
                        </m:sSub>
                      </m:num>
                      <m:den>
                        <m:r>
                          <a:rPr lang="it-IT" sz="1700" b="0" i="1" u="none" strike="noStrike" baseline="0" smtClean="0">
                            <a:solidFill>
                              <a:schemeClr val="bg1"/>
                            </a:solidFill>
                            <a:latin typeface="Cambria Math" panose="02040503050406030204" pitchFamily="18" charset="0"/>
                          </a:rPr>
                          <m:t>2</m:t>
                        </m:r>
                      </m:den>
                    </m:f>
                    <m:r>
                      <a:rPr lang="it-IT" sz="1700" b="0" i="1" u="none" strike="noStrike" baseline="0" smtClean="0">
                        <a:solidFill>
                          <a:schemeClr val="bg1"/>
                        </a:solidFill>
                        <a:latin typeface="Cambria Math" panose="02040503050406030204" pitchFamily="18" charset="0"/>
                        <a:ea typeface="Cambria Math" panose="02040503050406030204" pitchFamily="18" charset="0"/>
                      </a:rPr>
                      <m:t>~70 </m:t>
                    </m:r>
                    <m:r>
                      <a:rPr lang="it-IT" sz="1700" b="0" i="1" u="none" strike="noStrike" baseline="0" smtClean="0">
                        <a:solidFill>
                          <a:schemeClr val="bg1"/>
                        </a:solidFill>
                        <a:latin typeface="Cambria Math" panose="02040503050406030204" pitchFamily="18" charset="0"/>
                        <a:ea typeface="Cambria Math" panose="02040503050406030204" pitchFamily="18" charset="0"/>
                      </a:rPr>
                      <m:t>𝑀𝑒𝑉</m:t>
                    </m:r>
                  </m:oMath>
                </a14:m>
                <a:r>
                  <a:rPr lang="it-IT" sz="1700" b="0" i="0" u="none" strike="noStrike" baseline="0" dirty="0">
                    <a:solidFill>
                      <a:schemeClr val="bg1"/>
                    </a:solidFill>
                    <a:latin typeface="Segoe Print" panose="02000600000000000000" pitchFamily="2" charset="0"/>
                  </a:rPr>
                  <a:t> (</a:t>
                </a:r>
                <a:r>
                  <a:rPr lang="it-IT" sz="1700" b="0" i="0" u="none" strike="noStrike" baseline="0" dirty="0" err="1">
                    <a:solidFill>
                      <a:schemeClr val="bg1"/>
                    </a:solidFill>
                    <a:latin typeface="Segoe Print" panose="02000600000000000000" pitchFamily="2" charset="0"/>
                  </a:rPr>
                  <a:t>neutral</a:t>
                </a:r>
                <a:r>
                  <a:rPr lang="it-IT" sz="1700" b="0" i="0" u="none" strike="noStrike" baseline="0" dirty="0">
                    <a:solidFill>
                      <a:schemeClr val="bg1"/>
                    </a:solidFill>
                    <a:latin typeface="Segoe Print" panose="02000600000000000000" pitchFamily="2" charset="0"/>
                  </a:rPr>
                  <a:t> </a:t>
                </a:r>
                <a:r>
                  <a:rPr lang="it-IT" sz="1700" b="0" i="0" u="none" strike="noStrike" baseline="0" dirty="0" err="1">
                    <a:solidFill>
                      <a:schemeClr val="bg1"/>
                    </a:solidFill>
                    <a:latin typeface="Segoe Print" panose="02000600000000000000" pitchFamily="2" charset="0"/>
                  </a:rPr>
                  <a:t>pion</a:t>
                </a:r>
                <a:r>
                  <a:rPr lang="it-IT" sz="1700" b="0" i="0" u="none" strike="noStrike" baseline="0" dirty="0">
                    <a:solidFill>
                      <a:schemeClr val="bg1"/>
                    </a:solidFill>
                    <a:latin typeface="Segoe Print" panose="02000600000000000000" pitchFamily="2" charset="0"/>
                  </a:rPr>
                  <a:t> </a:t>
                </a:r>
                <a:r>
                  <a:rPr lang="it-IT" sz="1700" b="0" i="0" u="none" strike="noStrike" baseline="0" dirty="0" err="1">
                    <a:solidFill>
                      <a:schemeClr val="bg1"/>
                    </a:solidFill>
                    <a:latin typeface="Segoe Print" panose="02000600000000000000" pitchFamily="2" charset="0"/>
                  </a:rPr>
                  <a:t>rest</a:t>
                </a:r>
                <a:r>
                  <a:rPr lang="it-IT" sz="1700" b="0" i="0" u="none" strike="noStrike" baseline="0" dirty="0">
                    <a:solidFill>
                      <a:schemeClr val="bg1"/>
                    </a:solidFill>
                    <a:latin typeface="Segoe Print" panose="02000600000000000000" pitchFamily="2" charset="0"/>
                  </a:rPr>
                  <a:t> mass)</a:t>
                </a:r>
              </a:p>
              <a:p>
                <a:pPr marL="342900" indent="-342900">
                  <a:buFont typeface="Arial" panose="020B0604020202020204" pitchFamily="34" charset="0"/>
                  <a:buChar char="•"/>
                </a:pPr>
                <a:endParaRPr lang="it-IT" sz="1700" b="0" i="0" u="none" strike="noStrike" baseline="0" dirty="0">
                  <a:solidFill>
                    <a:srgbClr val="FFFF00"/>
                  </a:solidFill>
                  <a:latin typeface="Segoe Print" panose="02000600000000000000" pitchFamily="2" charset="0"/>
                </a:endParaRPr>
              </a:p>
              <a:p>
                <a:pPr marL="342900" indent="-342900">
                  <a:buFont typeface="Arial" panose="020B0604020202020204" pitchFamily="34" charset="0"/>
                  <a:buChar char="•"/>
                </a:pPr>
                <a:r>
                  <a:rPr lang="it-IT" sz="1700" b="0" i="0" u="none" strike="noStrike" baseline="0" dirty="0" err="1">
                    <a:solidFill>
                      <a:srgbClr val="FFFF00"/>
                    </a:solidFill>
                    <a:latin typeface="Segoe Print" panose="02000600000000000000" pitchFamily="2" charset="0"/>
                  </a:rPr>
                  <a:t>Known</a:t>
                </a:r>
                <a:r>
                  <a:rPr lang="it-IT" sz="1700" b="0" i="0" u="none" strike="noStrike" baseline="0" dirty="0">
                    <a:solidFill>
                      <a:srgbClr val="FFFF00"/>
                    </a:solidFill>
                    <a:latin typeface="Segoe Print" panose="02000600000000000000" pitchFamily="2" charset="0"/>
                  </a:rPr>
                  <a:t> relation </a:t>
                </a:r>
                <a:r>
                  <a:rPr lang="it-IT" sz="1700" b="0" i="0" u="none" strike="noStrike" baseline="0" dirty="0" err="1">
                    <a:solidFill>
                      <a:srgbClr val="FFFF00"/>
                    </a:solidFill>
                    <a:latin typeface="Segoe Print" panose="02000600000000000000" pitchFamily="2" charset="0"/>
                  </a:rPr>
                  <a:t>betweenenergies</a:t>
                </a:r>
                <a:r>
                  <a:rPr lang="it-IT" sz="1700" b="0" i="0" u="none" strike="noStrike" baseline="0" dirty="0">
                    <a:solidFill>
                      <a:srgbClr val="FFFF00"/>
                    </a:solidFill>
                    <a:latin typeface="Segoe Print" panose="02000600000000000000" pitchFamily="2" charset="0"/>
                  </a:rPr>
                  <a:t>: </a:t>
                </a:r>
                <a14:m>
                  <m:oMath xmlns:m="http://schemas.openxmlformats.org/officeDocument/2006/math">
                    <m:sSub>
                      <m:sSubPr>
                        <m:ctrlPr>
                          <a:rPr lang="it-IT" sz="1700" b="0" i="1" u="none" strike="noStrike" baseline="0" smtClean="0">
                            <a:solidFill>
                              <a:schemeClr val="bg1"/>
                            </a:solidFill>
                            <a:latin typeface="Cambria Math" panose="02040503050406030204" pitchFamily="18" charset="0"/>
                          </a:rPr>
                        </m:ctrlPr>
                      </m:sSubPr>
                      <m:e>
                        <m:r>
                          <a:rPr lang="it-IT" sz="1700" b="0" i="1" u="none" strike="noStrike" baseline="0" smtClean="0">
                            <a:solidFill>
                              <a:schemeClr val="bg1"/>
                            </a:solidFill>
                            <a:latin typeface="Cambria Math" panose="02040503050406030204" pitchFamily="18" charset="0"/>
                          </a:rPr>
                          <m:t>𝐸</m:t>
                        </m:r>
                      </m:e>
                      <m:sub>
                        <m:r>
                          <a:rPr lang="it-IT" sz="1700" b="0" i="1" u="none" strike="noStrike" baseline="0" smtClean="0">
                            <a:solidFill>
                              <a:schemeClr val="bg1"/>
                            </a:solidFill>
                            <a:latin typeface="Cambria Math" panose="02040503050406030204" pitchFamily="18" charset="0"/>
                            <a:ea typeface="Cambria Math" panose="02040503050406030204" pitchFamily="18" charset="0"/>
                          </a:rPr>
                          <m:t>𝛾</m:t>
                        </m:r>
                      </m:sub>
                    </m:sSub>
                    <m:r>
                      <a:rPr lang="it-IT" sz="1700" b="0" i="1" u="none" strike="noStrike" baseline="0" smtClean="0">
                        <a:solidFill>
                          <a:schemeClr val="bg1"/>
                        </a:solidFill>
                        <a:latin typeface="Cambria Math" panose="02040503050406030204" pitchFamily="18" charset="0"/>
                        <a:ea typeface="Cambria Math" panose="02040503050406030204" pitchFamily="18" charset="0"/>
                      </a:rPr>
                      <m:t>≈</m:t>
                    </m:r>
                    <m:f>
                      <m:fPr>
                        <m:ctrlPr>
                          <a:rPr lang="it-IT" sz="1700" b="0" i="1" u="none" strike="noStrike" baseline="0" smtClean="0">
                            <a:solidFill>
                              <a:schemeClr val="bg1"/>
                            </a:solidFill>
                            <a:latin typeface="Cambria Math" panose="02040503050406030204" pitchFamily="18" charset="0"/>
                            <a:ea typeface="Cambria Math" panose="02040503050406030204" pitchFamily="18" charset="0"/>
                          </a:rPr>
                        </m:ctrlPr>
                      </m:fPr>
                      <m:num>
                        <m:sSub>
                          <m:sSubPr>
                            <m:ctrlPr>
                              <a:rPr lang="it-IT" sz="1700" b="0" i="1" u="none" strike="noStrike" baseline="0" smtClean="0">
                                <a:solidFill>
                                  <a:schemeClr val="bg1"/>
                                </a:solidFill>
                                <a:latin typeface="Cambria Math" panose="02040503050406030204" pitchFamily="18" charset="0"/>
                                <a:ea typeface="Cambria Math" panose="02040503050406030204" pitchFamily="18" charset="0"/>
                              </a:rPr>
                            </m:ctrlPr>
                          </m:sSubPr>
                          <m:e>
                            <m:r>
                              <a:rPr lang="it-IT" sz="1700" b="0" i="1" u="none" strike="noStrike" baseline="0" smtClean="0">
                                <a:solidFill>
                                  <a:schemeClr val="bg1"/>
                                </a:solidFill>
                                <a:latin typeface="Cambria Math" panose="02040503050406030204" pitchFamily="18" charset="0"/>
                                <a:ea typeface="Cambria Math" panose="02040503050406030204" pitchFamily="18" charset="0"/>
                              </a:rPr>
                              <m:t>𝐸</m:t>
                            </m:r>
                          </m:e>
                          <m:sub>
                            <m:r>
                              <a:rPr lang="it-IT" sz="1700" b="0" i="1" u="none" strike="noStrike" baseline="0" smtClean="0">
                                <a:solidFill>
                                  <a:schemeClr val="bg1"/>
                                </a:solidFill>
                                <a:latin typeface="Cambria Math" panose="02040503050406030204" pitchFamily="18" charset="0"/>
                                <a:ea typeface="Cambria Math" panose="02040503050406030204" pitchFamily="18" charset="0"/>
                              </a:rPr>
                              <m:t>𝐶𝑅</m:t>
                            </m:r>
                          </m:sub>
                        </m:sSub>
                      </m:num>
                      <m:den>
                        <m:r>
                          <a:rPr lang="it-IT" sz="1700" b="0" i="1" u="none" strike="noStrike" baseline="0" smtClean="0">
                            <a:solidFill>
                              <a:schemeClr val="bg1"/>
                            </a:solidFill>
                            <a:latin typeface="Cambria Math" panose="02040503050406030204" pitchFamily="18" charset="0"/>
                            <a:ea typeface="Cambria Math" panose="02040503050406030204" pitchFamily="18" charset="0"/>
                          </a:rPr>
                          <m:t>10</m:t>
                        </m:r>
                      </m:den>
                    </m:f>
                  </m:oMath>
                </a14:m>
                <a:endParaRPr lang="it-IT" sz="1700" b="0" i="0" u="none" strike="noStrike" baseline="0" dirty="0">
                  <a:solidFill>
                    <a:srgbClr val="FFFF00"/>
                  </a:solidFill>
                  <a:latin typeface="Segoe Print" panose="02000600000000000000" pitchFamily="2" charset="0"/>
                </a:endParaRPr>
              </a:p>
            </p:txBody>
          </p:sp>
        </mc:Choice>
        <mc:Fallback xmlns="">
          <p:sp>
            <p:nvSpPr>
              <p:cNvPr id="30" name="CasellaDiTesto 29">
                <a:extLst>
                  <a:ext uri="{FF2B5EF4-FFF2-40B4-BE49-F238E27FC236}">
                    <a16:creationId xmlns:a16="http://schemas.microsoft.com/office/drawing/2014/main" id="{132FFEB4-0C87-4E4F-A551-6E5AD75A90E6}"/>
                  </a:ext>
                </a:extLst>
              </p:cNvPr>
              <p:cNvSpPr txBox="1">
                <a:spLocks noRot="1" noChangeAspect="1" noMove="1" noResize="1" noEditPoints="1" noAdjustHandles="1" noChangeArrowheads="1" noChangeShapeType="1" noTextEdit="1"/>
              </p:cNvSpPr>
              <p:nvPr/>
            </p:nvSpPr>
            <p:spPr>
              <a:xfrm>
                <a:off x="6491928" y="4865113"/>
                <a:ext cx="5706348" cy="1859163"/>
              </a:xfrm>
              <a:prstGeom prst="rect">
                <a:avLst/>
              </a:prstGeom>
              <a:blipFill>
                <a:blip r:embed="rId12"/>
                <a:stretch>
                  <a:fillRect l="-534" t="-1639" b="-1639"/>
                </a:stretch>
              </a:blipFill>
            </p:spPr>
            <p:txBody>
              <a:bodyPr/>
              <a:lstStyle/>
              <a:p>
                <a:r>
                  <a:rPr lang="it-IT">
                    <a:noFill/>
                  </a:rPr>
                  <a:t> </a:t>
                </a:r>
              </a:p>
            </p:txBody>
          </p:sp>
        </mc:Fallback>
      </mc:AlternateContent>
      <p:sp>
        <p:nvSpPr>
          <p:cNvPr id="31" name="CasellaDiTesto 30">
            <a:extLst>
              <a:ext uri="{FF2B5EF4-FFF2-40B4-BE49-F238E27FC236}">
                <a16:creationId xmlns:a16="http://schemas.microsoft.com/office/drawing/2014/main" id="{7F8429E8-F8A7-499A-A170-0B7A4257EE8F}"/>
              </a:ext>
            </a:extLst>
          </p:cNvPr>
          <p:cNvSpPr txBox="1"/>
          <p:nvPr/>
        </p:nvSpPr>
        <p:spPr>
          <a:xfrm>
            <a:off x="159490" y="1407198"/>
            <a:ext cx="2211573" cy="307777"/>
          </a:xfrm>
          <a:prstGeom prst="rect">
            <a:avLst/>
          </a:prstGeom>
          <a:noFill/>
        </p:spPr>
        <p:txBody>
          <a:bodyPr wrap="square" rtlCol="0">
            <a:spAutoFit/>
          </a:bodyPr>
          <a:lstStyle/>
          <a:p>
            <a:pPr algn="ctr"/>
            <a:r>
              <a:rPr lang="it-IT" sz="1400" dirty="0" err="1">
                <a:solidFill>
                  <a:srgbClr val="FFFF00"/>
                </a:solidFill>
                <a:latin typeface="Tekton Pro" pitchFamily="34" charset="0"/>
              </a:rPr>
              <a:t>Kelner</a:t>
            </a:r>
            <a:r>
              <a:rPr lang="it-IT" sz="1400" dirty="0">
                <a:solidFill>
                  <a:srgbClr val="FFFF00"/>
                </a:solidFill>
                <a:latin typeface="Tekton Pro" pitchFamily="34" charset="0"/>
              </a:rPr>
              <a:t> 2006, Cardillo+ 2016</a:t>
            </a:r>
          </a:p>
        </p:txBody>
      </p:sp>
      <p:sp>
        <p:nvSpPr>
          <p:cNvPr id="32" name="CasellaDiTesto 31">
            <a:extLst>
              <a:ext uri="{FF2B5EF4-FFF2-40B4-BE49-F238E27FC236}">
                <a16:creationId xmlns:a16="http://schemas.microsoft.com/office/drawing/2014/main" id="{1C459692-2594-407F-A2E0-3B051FD61507}"/>
              </a:ext>
            </a:extLst>
          </p:cNvPr>
          <p:cNvSpPr txBox="1"/>
          <p:nvPr/>
        </p:nvSpPr>
        <p:spPr>
          <a:xfrm>
            <a:off x="2455638" y="1698656"/>
            <a:ext cx="2940269" cy="338554"/>
          </a:xfrm>
          <a:prstGeom prst="rect">
            <a:avLst/>
          </a:prstGeom>
          <a:noFill/>
        </p:spPr>
        <p:txBody>
          <a:bodyPr wrap="square" rtlCol="0">
            <a:spAutoFit/>
          </a:bodyPr>
          <a:lstStyle/>
          <a:p>
            <a:pPr algn="ctr"/>
            <a:r>
              <a:rPr lang="en-US" sz="1600" dirty="0">
                <a:solidFill>
                  <a:srgbClr val="FF0000"/>
                </a:solidFill>
                <a:latin typeface="Kristen ITC" panose="03050502040202030202" pitchFamily="66" charset="0"/>
                <a:cs typeface="Arial" panose="020B0604020202020204" pitchFamily="34" charset="0"/>
              </a:rPr>
              <a:t>Delta approximation</a:t>
            </a:r>
          </a:p>
        </p:txBody>
      </p:sp>
      <p:sp>
        <p:nvSpPr>
          <p:cNvPr id="21" name="CasellaDiTesto 20">
            <a:extLst>
              <a:ext uri="{FF2B5EF4-FFF2-40B4-BE49-F238E27FC236}">
                <a16:creationId xmlns:a16="http://schemas.microsoft.com/office/drawing/2014/main" id="{07B09F53-D8EE-45C5-8841-D43F7E292468}"/>
              </a:ext>
            </a:extLst>
          </p:cNvPr>
          <p:cNvSpPr txBox="1"/>
          <p:nvPr/>
        </p:nvSpPr>
        <p:spPr>
          <a:xfrm>
            <a:off x="3824357" y="4734786"/>
            <a:ext cx="2113765" cy="338554"/>
          </a:xfrm>
          <a:prstGeom prst="rect">
            <a:avLst/>
          </a:prstGeom>
          <a:noFill/>
        </p:spPr>
        <p:txBody>
          <a:bodyPr wrap="square" rtlCol="0">
            <a:spAutoFit/>
          </a:bodyPr>
          <a:lstStyle/>
          <a:p>
            <a:pPr algn="ctr"/>
            <a:r>
              <a:rPr lang="en-US" sz="1600" dirty="0">
                <a:solidFill>
                  <a:srgbClr val="FF0000"/>
                </a:solidFill>
                <a:latin typeface="Kristen ITC" panose="03050502040202030202" pitchFamily="66" charset="0"/>
                <a:cs typeface="Arial" panose="020B0604020202020204" pitchFamily="34" charset="0"/>
              </a:rPr>
              <a:t>PION BUMP</a:t>
            </a:r>
          </a:p>
        </p:txBody>
      </p:sp>
      <p:cxnSp>
        <p:nvCxnSpPr>
          <p:cNvPr id="6" name="Connettore diritto 5">
            <a:extLst>
              <a:ext uri="{FF2B5EF4-FFF2-40B4-BE49-F238E27FC236}">
                <a16:creationId xmlns:a16="http://schemas.microsoft.com/office/drawing/2014/main" id="{85459732-53F0-B0FD-487B-D3E5397AEC71}"/>
              </a:ext>
            </a:extLst>
          </p:cNvPr>
          <p:cNvCxnSpPr/>
          <p:nvPr/>
        </p:nvCxnSpPr>
        <p:spPr>
          <a:xfrm flipV="1">
            <a:off x="1825662" y="5044742"/>
            <a:ext cx="2969443" cy="301658"/>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3" name="Connettore diritto 22">
            <a:extLst>
              <a:ext uri="{FF2B5EF4-FFF2-40B4-BE49-F238E27FC236}">
                <a16:creationId xmlns:a16="http://schemas.microsoft.com/office/drawing/2014/main" id="{BB657898-828E-897D-D441-87ED574A9B58}"/>
              </a:ext>
            </a:extLst>
          </p:cNvPr>
          <p:cNvCxnSpPr>
            <a:cxnSpLocks/>
          </p:cNvCxnSpPr>
          <p:nvPr/>
        </p:nvCxnSpPr>
        <p:spPr>
          <a:xfrm flipV="1">
            <a:off x="1918891" y="5202587"/>
            <a:ext cx="2844033" cy="24399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4" name="Connettore diritto 23">
            <a:extLst>
              <a:ext uri="{FF2B5EF4-FFF2-40B4-BE49-F238E27FC236}">
                <a16:creationId xmlns:a16="http://schemas.microsoft.com/office/drawing/2014/main" id="{4F567D05-A3B3-2F85-B45D-A7361B849E99}"/>
              </a:ext>
            </a:extLst>
          </p:cNvPr>
          <p:cNvCxnSpPr>
            <a:cxnSpLocks/>
          </p:cNvCxnSpPr>
          <p:nvPr/>
        </p:nvCxnSpPr>
        <p:spPr>
          <a:xfrm flipV="1">
            <a:off x="1966696" y="5369466"/>
            <a:ext cx="2675879" cy="132476"/>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26" name="Connettore diritto 25">
            <a:extLst>
              <a:ext uri="{FF2B5EF4-FFF2-40B4-BE49-F238E27FC236}">
                <a16:creationId xmlns:a16="http://schemas.microsoft.com/office/drawing/2014/main" id="{2A5D12CE-2844-BAD4-0D18-2457969CAB20}"/>
              </a:ext>
            </a:extLst>
          </p:cNvPr>
          <p:cNvCxnSpPr>
            <a:cxnSpLocks/>
          </p:cNvCxnSpPr>
          <p:nvPr/>
        </p:nvCxnSpPr>
        <p:spPr>
          <a:xfrm flipV="1">
            <a:off x="2092617" y="5512452"/>
            <a:ext cx="2438537" cy="74503"/>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33" name="Connettore diritto 32">
            <a:extLst>
              <a:ext uri="{FF2B5EF4-FFF2-40B4-BE49-F238E27FC236}">
                <a16:creationId xmlns:a16="http://schemas.microsoft.com/office/drawing/2014/main" id="{583D4203-E0EE-A2F7-DD7A-4477A91D2652}"/>
              </a:ext>
            </a:extLst>
          </p:cNvPr>
          <p:cNvCxnSpPr>
            <a:cxnSpLocks/>
          </p:cNvCxnSpPr>
          <p:nvPr/>
        </p:nvCxnSpPr>
        <p:spPr>
          <a:xfrm>
            <a:off x="2125671" y="5687143"/>
            <a:ext cx="2330069"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pic>
        <p:nvPicPr>
          <p:cNvPr id="14" name="Immagine 13" descr="Immagine che contiene testo&#10;&#10;Descrizione generata automaticamente">
            <a:extLst>
              <a:ext uri="{FF2B5EF4-FFF2-40B4-BE49-F238E27FC236}">
                <a16:creationId xmlns:a16="http://schemas.microsoft.com/office/drawing/2014/main" id="{929F0CB1-B25E-43EF-BA8E-55BED6986EB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28549" y="2456460"/>
            <a:ext cx="1427856" cy="376524"/>
          </a:xfrm>
          <a:prstGeom prst="rect">
            <a:avLst/>
          </a:prstGeom>
        </p:spPr>
      </p:pic>
      <p:pic>
        <p:nvPicPr>
          <p:cNvPr id="12" name="Immagine 11">
            <a:extLst>
              <a:ext uri="{FF2B5EF4-FFF2-40B4-BE49-F238E27FC236}">
                <a16:creationId xmlns:a16="http://schemas.microsoft.com/office/drawing/2014/main" id="{D3B13646-1AF9-41E0-B2EE-4CA7ECFDE962}"/>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98292" y="2502575"/>
            <a:ext cx="1006870" cy="307517"/>
          </a:xfrm>
          <a:prstGeom prst="rect">
            <a:avLst/>
          </a:prstGeom>
        </p:spPr>
      </p:pic>
      <p:sp>
        <p:nvSpPr>
          <p:cNvPr id="3" name="Ovale 2">
            <a:extLst>
              <a:ext uri="{FF2B5EF4-FFF2-40B4-BE49-F238E27FC236}">
                <a16:creationId xmlns:a16="http://schemas.microsoft.com/office/drawing/2014/main" id="{5D2E9564-A08C-52BB-1DBC-7AE67587A7C5}"/>
              </a:ext>
            </a:extLst>
          </p:cNvPr>
          <p:cNvSpPr/>
          <p:nvPr/>
        </p:nvSpPr>
        <p:spPr>
          <a:xfrm>
            <a:off x="159490" y="1714975"/>
            <a:ext cx="1017391" cy="847446"/>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1239D6BF-30A0-8E0C-E196-F2F9F6B68E5E}"/>
              </a:ext>
            </a:extLst>
          </p:cNvPr>
          <p:cNvSpPr/>
          <p:nvPr/>
        </p:nvSpPr>
        <p:spPr>
          <a:xfrm>
            <a:off x="168502" y="3116003"/>
            <a:ext cx="522033" cy="4113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Ovale 8">
            <a:extLst>
              <a:ext uri="{FF2B5EF4-FFF2-40B4-BE49-F238E27FC236}">
                <a16:creationId xmlns:a16="http://schemas.microsoft.com/office/drawing/2014/main" id="{993EF6E5-5256-D7C9-DFEF-CB42CEA290F9}"/>
              </a:ext>
            </a:extLst>
          </p:cNvPr>
          <p:cNvSpPr/>
          <p:nvPr/>
        </p:nvSpPr>
        <p:spPr>
          <a:xfrm>
            <a:off x="10575334" y="3516291"/>
            <a:ext cx="522033" cy="4113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Ovale 10">
            <a:extLst>
              <a:ext uri="{FF2B5EF4-FFF2-40B4-BE49-F238E27FC236}">
                <a16:creationId xmlns:a16="http://schemas.microsoft.com/office/drawing/2014/main" id="{1A854936-4A8E-4E0C-672A-A281B45F72E2}"/>
              </a:ext>
            </a:extLst>
          </p:cNvPr>
          <p:cNvSpPr/>
          <p:nvPr/>
        </p:nvSpPr>
        <p:spPr>
          <a:xfrm>
            <a:off x="2883620" y="2441926"/>
            <a:ext cx="272785" cy="260005"/>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5" name="Ovale 14">
            <a:extLst>
              <a:ext uri="{FF2B5EF4-FFF2-40B4-BE49-F238E27FC236}">
                <a16:creationId xmlns:a16="http://schemas.microsoft.com/office/drawing/2014/main" id="{62D2C19A-0192-0400-3345-CF4DF965EDD5}"/>
              </a:ext>
            </a:extLst>
          </p:cNvPr>
          <p:cNvSpPr/>
          <p:nvPr/>
        </p:nvSpPr>
        <p:spPr>
          <a:xfrm>
            <a:off x="2483820" y="3526675"/>
            <a:ext cx="272785" cy="260005"/>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a:extLst>
              <a:ext uri="{FF2B5EF4-FFF2-40B4-BE49-F238E27FC236}">
                <a16:creationId xmlns:a16="http://schemas.microsoft.com/office/drawing/2014/main" id="{823B4D3A-AA12-FC37-1BB6-6EC895FDFAFE}"/>
              </a:ext>
            </a:extLst>
          </p:cNvPr>
          <p:cNvSpPr/>
          <p:nvPr/>
        </p:nvSpPr>
        <p:spPr>
          <a:xfrm>
            <a:off x="5754986" y="5087416"/>
            <a:ext cx="272785" cy="260005"/>
          </a:xfrm>
          <a:prstGeom prst="ellipse">
            <a:avLst/>
          </a:prstGeom>
          <a:noFill/>
          <a:ln w="28575">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610D6D33-310B-F672-7028-03963F58F3F8}"/>
              </a:ext>
            </a:extLst>
          </p:cNvPr>
          <p:cNvSpPr/>
          <p:nvPr/>
        </p:nvSpPr>
        <p:spPr>
          <a:xfrm>
            <a:off x="231301" y="4938411"/>
            <a:ext cx="522033" cy="41132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Ovale 33">
            <a:extLst>
              <a:ext uri="{FF2B5EF4-FFF2-40B4-BE49-F238E27FC236}">
                <a16:creationId xmlns:a16="http://schemas.microsoft.com/office/drawing/2014/main" id="{2D0634E8-D6B2-704D-699C-2FF6A437E50C}"/>
              </a:ext>
            </a:extLst>
          </p:cNvPr>
          <p:cNvSpPr/>
          <p:nvPr/>
        </p:nvSpPr>
        <p:spPr>
          <a:xfrm>
            <a:off x="6940809" y="3673336"/>
            <a:ext cx="1023544" cy="530992"/>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Ovale 34">
            <a:extLst>
              <a:ext uri="{FF2B5EF4-FFF2-40B4-BE49-F238E27FC236}">
                <a16:creationId xmlns:a16="http://schemas.microsoft.com/office/drawing/2014/main" id="{85170C48-2489-726A-670A-86D690800767}"/>
              </a:ext>
            </a:extLst>
          </p:cNvPr>
          <p:cNvSpPr/>
          <p:nvPr/>
        </p:nvSpPr>
        <p:spPr>
          <a:xfrm>
            <a:off x="3311885" y="4865113"/>
            <a:ext cx="522033" cy="430261"/>
          </a:xfrm>
          <a:prstGeom prst="ellipse">
            <a:avLst/>
          </a:prstGeom>
          <a:no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7" name="Connettore 2 36">
            <a:extLst>
              <a:ext uri="{FF2B5EF4-FFF2-40B4-BE49-F238E27FC236}">
                <a16:creationId xmlns:a16="http://schemas.microsoft.com/office/drawing/2014/main" id="{0AF26604-858E-0C49-C5BD-DD044882EE3C}"/>
              </a:ext>
            </a:extLst>
          </p:cNvPr>
          <p:cNvCxnSpPr>
            <a:cxnSpLocks/>
            <a:stCxn id="17" idx="7"/>
          </p:cNvCxnSpPr>
          <p:nvPr/>
        </p:nvCxnSpPr>
        <p:spPr>
          <a:xfrm flipV="1">
            <a:off x="5987823" y="5044742"/>
            <a:ext cx="519303" cy="80751"/>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0" name="Connettore 2 39">
            <a:extLst>
              <a:ext uri="{FF2B5EF4-FFF2-40B4-BE49-F238E27FC236}">
                <a16:creationId xmlns:a16="http://schemas.microsoft.com/office/drawing/2014/main" id="{66F1FE2F-9E9B-8148-E670-C02B08E25BE9}"/>
              </a:ext>
            </a:extLst>
          </p:cNvPr>
          <p:cNvCxnSpPr>
            <a:cxnSpLocks/>
            <a:endCxn id="17" idx="7"/>
          </p:cNvCxnSpPr>
          <p:nvPr/>
        </p:nvCxnSpPr>
        <p:spPr>
          <a:xfrm flipH="1">
            <a:off x="5987823" y="4241188"/>
            <a:ext cx="1510271" cy="884305"/>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sp>
        <p:nvSpPr>
          <p:cNvPr id="41" name="CasellaDiTesto 40">
            <a:extLst>
              <a:ext uri="{FF2B5EF4-FFF2-40B4-BE49-F238E27FC236}">
                <a16:creationId xmlns:a16="http://schemas.microsoft.com/office/drawing/2014/main" id="{753A4C5F-1680-19A8-BA6C-4D349499348A}"/>
              </a:ext>
            </a:extLst>
          </p:cNvPr>
          <p:cNvSpPr txBox="1"/>
          <p:nvPr/>
        </p:nvSpPr>
        <p:spPr>
          <a:xfrm>
            <a:off x="11385" y="2913"/>
            <a:ext cx="1636297" cy="1138773"/>
          </a:xfrm>
          <a:prstGeom prst="rect">
            <a:avLst/>
          </a:prstGeom>
          <a:noFill/>
        </p:spPr>
        <p:txBody>
          <a:bodyPr wrap="square">
            <a:spAutoFit/>
          </a:bodyPr>
          <a:lstStyle/>
          <a:p>
            <a:pPr algn="ctr"/>
            <a:r>
              <a:rPr lang="it-IT" sz="1700" b="1" i="0" u="none" strike="noStrike" baseline="0" dirty="0">
                <a:solidFill>
                  <a:schemeClr val="bg1"/>
                </a:solidFill>
                <a:latin typeface="Segoe Print" panose="02000600000000000000" pitchFamily="2" charset="0"/>
              </a:rPr>
              <a:t>NB Here the </a:t>
            </a:r>
            <a:r>
              <a:rPr lang="it-IT" sz="1700" b="1" i="0" u="none" strike="noStrike" baseline="0" dirty="0" err="1">
                <a:solidFill>
                  <a:schemeClr val="bg1"/>
                </a:solidFill>
                <a:latin typeface="Segoe Print" panose="02000600000000000000" pitchFamily="2" charset="0"/>
              </a:rPr>
              <a:t>acceleration</a:t>
            </a:r>
            <a:r>
              <a:rPr lang="it-IT" sz="1700" b="1" i="0" u="none" strike="noStrike" dirty="0">
                <a:solidFill>
                  <a:schemeClr val="bg1"/>
                </a:solidFill>
                <a:latin typeface="Segoe Print" panose="02000600000000000000" pitchFamily="2" charset="0"/>
              </a:rPr>
              <a:t> index </a:t>
            </a:r>
            <a:r>
              <a:rPr lang="it-IT" sz="1700" b="1" i="0" u="none" strike="noStrike" dirty="0" err="1">
                <a:solidFill>
                  <a:schemeClr val="bg1"/>
                </a:solidFill>
                <a:latin typeface="Segoe Print" panose="02000600000000000000" pitchFamily="2" charset="0"/>
              </a:rPr>
              <a:t>is</a:t>
            </a:r>
            <a:r>
              <a:rPr lang="it-IT" sz="1700" b="1" i="0" u="none" strike="noStrike" dirty="0">
                <a:solidFill>
                  <a:schemeClr val="bg1"/>
                </a:solidFill>
                <a:latin typeface="Segoe Print" panose="02000600000000000000" pitchFamily="2" charset="0"/>
              </a:rPr>
              <a:t> </a:t>
            </a:r>
            <a:r>
              <a:rPr lang="it-IT" sz="1700" b="1" i="0" u="none" strike="noStrike" dirty="0" err="1">
                <a:solidFill>
                  <a:schemeClr val="bg1"/>
                </a:solidFill>
                <a:latin typeface="Segoe Print" panose="02000600000000000000" pitchFamily="2" charset="0"/>
              </a:rPr>
              <a:t>called</a:t>
            </a:r>
            <a:r>
              <a:rPr lang="it-IT" sz="1700" b="1" i="0" u="none" strike="noStrike" dirty="0">
                <a:solidFill>
                  <a:schemeClr val="bg1"/>
                </a:solidFill>
                <a:latin typeface="Segoe Print" panose="02000600000000000000" pitchFamily="2" charset="0"/>
              </a:rPr>
              <a:t> "delta"</a:t>
            </a:r>
            <a:endParaRPr lang="it-IT" sz="1700" b="1" i="0" u="none" strike="noStrike" baseline="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6220390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p:cTn id="7" dur="500" fill="hold"/>
                                        <p:tgtEl>
                                          <p:spTgt spid="29"/>
                                        </p:tgtEl>
                                        <p:attrNameLst>
                                          <p:attrName>ppt_w</p:attrName>
                                        </p:attrNameLst>
                                      </p:cBhvr>
                                      <p:tavLst>
                                        <p:tav tm="0">
                                          <p:val>
                                            <p:fltVal val="0"/>
                                          </p:val>
                                        </p:tav>
                                        <p:tav tm="100000">
                                          <p:val>
                                            <p:strVal val="#ppt_w"/>
                                          </p:val>
                                        </p:tav>
                                      </p:tavLst>
                                    </p:anim>
                                    <p:anim calcmode="lin" valueType="num">
                                      <p:cBhvr>
                                        <p:cTn id="8" dur="500" fill="hold"/>
                                        <p:tgtEl>
                                          <p:spTgt spid="29"/>
                                        </p:tgtEl>
                                        <p:attrNameLst>
                                          <p:attrName>ppt_h</p:attrName>
                                        </p:attrNameLst>
                                      </p:cBhvr>
                                      <p:tavLst>
                                        <p:tav tm="0">
                                          <p:val>
                                            <p:fltVal val="0"/>
                                          </p:val>
                                        </p:tav>
                                        <p:tav tm="100000">
                                          <p:val>
                                            <p:strVal val="#ppt_h"/>
                                          </p:val>
                                        </p:tav>
                                      </p:tavLst>
                                    </p:anim>
                                    <p:animEffect transition="in" filter="fade">
                                      <p:cBhvr>
                                        <p:cTn id="9" dur="500"/>
                                        <p:tgtEl>
                                          <p:spTgt spid="29"/>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fltVal val="0"/>
                                          </p:val>
                                        </p:tav>
                                        <p:tav tm="100000">
                                          <p:val>
                                            <p:strVal val="#ppt_h"/>
                                          </p:val>
                                        </p:tav>
                                      </p:tavLst>
                                    </p:anim>
                                    <p:animEffect transition="in" filter="fade">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p:cTn id="38" dur="500" fill="hold"/>
                                        <p:tgtEl>
                                          <p:spTgt spid="18"/>
                                        </p:tgtEl>
                                        <p:attrNameLst>
                                          <p:attrName>ppt_w</p:attrName>
                                        </p:attrNameLst>
                                      </p:cBhvr>
                                      <p:tavLst>
                                        <p:tav tm="0">
                                          <p:val>
                                            <p:fltVal val="0"/>
                                          </p:val>
                                        </p:tav>
                                        <p:tav tm="100000">
                                          <p:val>
                                            <p:strVal val="#ppt_w"/>
                                          </p:val>
                                        </p:tav>
                                      </p:tavLst>
                                    </p:anim>
                                    <p:anim calcmode="lin" valueType="num">
                                      <p:cBhvr>
                                        <p:cTn id="39" dur="500" fill="hold"/>
                                        <p:tgtEl>
                                          <p:spTgt spid="18"/>
                                        </p:tgtEl>
                                        <p:attrNameLst>
                                          <p:attrName>ppt_h</p:attrName>
                                        </p:attrNameLst>
                                      </p:cBhvr>
                                      <p:tavLst>
                                        <p:tav tm="0">
                                          <p:val>
                                            <p:fltVal val="0"/>
                                          </p:val>
                                        </p:tav>
                                        <p:tav tm="100000">
                                          <p:val>
                                            <p:strVal val="#ppt_h"/>
                                          </p:val>
                                        </p:tav>
                                      </p:tavLst>
                                    </p:anim>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 calcmode="lin" valueType="num">
                                      <p:cBhvr>
                                        <p:cTn id="45" dur="500" fill="hold"/>
                                        <p:tgtEl>
                                          <p:spTgt spid="22"/>
                                        </p:tgtEl>
                                        <p:attrNameLst>
                                          <p:attrName>ppt_w</p:attrName>
                                        </p:attrNameLst>
                                      </p:cBhvr>
                                      <p:tavLst>
                                        <p:tav tm="0">
                                          <p:val>
                                            <p:fltVal val="0"/>
                                          </p:val>
                                        </p:tav>
                                        <p:tav tm="100000">
                                          <p:val>
                                            <p:strVal val="#ppt_w"/>
                                          </p:val>
                                        </p:tav>
                                      </p:tavLst>
                                    </p:anim>
                                    <p:anim calcmode="lin" valueType="num">
                                      <p:cBhvr>
                                        <p:cTn id="46" dur="500" fill="hold"/>
                                        <p:tgtEl>
                                          <p:spTgt spid="22"/>
                                        </p:tgtEl>
                                        <p:attrNameLst>
                                          <p:attrName>ppt_h</p:attrName>
                                        </p:attrNameLst>
                                      </p:cBhvr>
                                      <p:tavLst>
                                        <p:tav tm="0">
                                          <p:val>
                                            <p:fltVal val="0"/>
                                          </p:val>
                                        </p:tav>
                                        <p:tav tm="100000">
                                          <p:val>
                                            <p:strVal val="#ppt_h"/>
                                          </p:val>
                                        </p:tav>
                                      </p:tavLst>
                                    </p:anim>
                                    <p:animEffect transition="in" filter="fade">
                                      <p:cBhvr>
                                        <p:cTn id="47" dur="500"/>
                                        <p:tgtEl>
                                          <p:spTgt spid="22"/>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 calcmode="lin" valueType="num">
                                      <p:cBhvr>
                                        <p:cTn id="57" dur="500" fill="hold"/>
                                        <p:tgtEl>
                                          <p:spTgt spid="30"/>
                                        </p:tgtEl>
                                        <p:attrNameLst>
                                          <p:attrName>ppt_w</p:attrName>
                                        </p:attrNameLst>
                                      </p:cBhvr>
                                      <p:tavLst>
                                        <p:tav tm="0">
                                          <p:val>
                                            <p:fltVal val="0"/>
                                          </p:val>
                                        </p:tav>
                                        <p:tav tm="100000">
                                          <p:val>
                                            <p:strVal val="#ppt_w"/>
                                          </p:val>
                                        </p:tav>
                                      </p:tavLst>
                                    </p:anim>
                                    <p:anim calcmode="lin" valueType="num">
                                      <p:cBhvr>
                                        <p:cTn id="58" dur="500" fill="hold"/>
                                        <p:tgtEl>
                                          <p:spTgt spid="30"/>
                                        </p:tgtEl>
                                        <p:attrNameLst>
                                          <p:attrName>ppt_h</p:attrName>
                                        </p:attrNameLst>
                                      </p:cBhvr>
                                      <p:tavLst>
                                        <p:tav tm="0">
                                          <p:val>
                                            <p:fltVal val="0"/>
                                          </p:val>
                                        </p:tav>
                                        <p:tav tm="100000">
                                          <p:val>
                                            <p:strVal val="#ppt_h"/>
                                          </p:val>
                                        </p:tav>
                                      </p:tavLst>
                                    </p:anim>
                                    <p:animEffect transition="in" filter="fade">
                                      <p:cBhvr>
                                        <p:cTn id="59" dur="500"/>
                                        <p:tgtEl>
                                          <p:spTgt spid="30"/>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Effect transition="in" filter="wipe(down)">
                                      <p:cBhvr>
                                        <p:cTn id="64" dur="500"/>
                                        <p:tgtEl>
                                          <p:spTgt spid="6"/>
                                        </p:tgtEl>
                                      </p:cBhvr>
                                    </p:animEffect>
                                  </p:childTnLst>
                                </p:cTn>
                              </p:par>
                              <p:par>
                                <p:cTn id="65" presetID="22" presetClass="entr" presetSubtype="4" fill="hold"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down)">
                                      <p:cBhvr>
                                        <p:cTn id="67" dur="500"/>
                                        <p:tgtEl>
                                          <p:spTgt spid="23"/>
                                        </p:tgtEl>
                                      </p:cBhvr>
                                    </p:animEffect>
                                  </p:childTnLst>
                                </p:cTn>
                              </p:par>
                              <p:par>
                                <p:cTn id="68" presetID="22" presetClass="entr" presetSubtype="4" fill="hold" nodeType="withEffect">
                                  <p:stCondLst>
                                    <p:cond delay="0"/>
                                  </p:stCondLst>
                                  <p:childTnLst>
                                    <p:set>
                                      <p:cBhvr>
                                        <p:cTn id="69" dur="1" fill="hold">
                                          <p:stCondLst>
                                            <p:cond delay="0"/>
                                          </p:stCondLst>
                                        </p:cTn>
                                        <p:tgtEl>
                                          <p:spTgt spid="24"/>
                                        </p:tgtEl>
                                        <p:attrNameLst>
                                          <p:attrName>style.visibility</p:attrName>
                                        </p:attrNameLst>
                                      </p:cBhvr>
                                      <p:to>
                                        <p:strVal val="visible"/>
                                      </p:to>
                                    </p:set>
                                    <p:animEffect transition="in" filter="wipe(down)">
                                      <p:cBhvr>
                                        <p:cTn id="70" dur="500"/>
                                        <p:tgtEl>
                                          <p:spTgt spid="24"/>
                                        </p:tgtEl>
                                      </p:cBhvr>
                                    </p:animEffect>
                                  </p:childTnLst>
                                </p:cTn>
                              </p:par>
                              <p:par>
                                <p:cTn id="71" presetID="22" presetClass="entr" presetSubtype="4"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Effect transition="in" filter="wipe(down)">
                                      <p:cBhvr>
                                        <p:cTn id="73" dur="500"/>
                                        <p:tgtEl>
                                          <p:spTgt spid="26"/>
                                        </p:tgtEl>
                                      </p:cBhvr>
                                    </p:animEffect>
                                  </p:childTnLst>
                                </p:cTn>
                              </p:par>
                              <p:par>
                                <p:cTn id="74" presetID="22" presetClass="entr" presetSubtype="4" fill="hold" nodeType="with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par>
                          <p:cTn id="77" fill="hold">
                            <p:stCondLst>
                              <p:cond delay="500"/>
                            </p:stCondLst>
                            <p:childTnLst>
                              <p:par>
                                <p:cTn id="78" presetID="53" presetClass="entr" presetSubtype="16"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cTn>
                              </p:par>
                            </p:childTnLst>
                          </p:cTn>
                        </p:par>
                        <p:par>
                          <p:cTn id="83" fill="hold">
                            <p:stCondLst>
                              <p:cond delay="1000"/>
                            </p:stCondLst>
                            <p:childTnLst>
                              <p:par>
                                <p:cTn id="84" presetID="53" presetClass="entr" presetSubtype="16" fill="hold" grpId="0" nodeType="afterEffect">
                                  <p:stCondLst>
                                    <p:cond delay="0"/>
                                  </p:stCondLst>
                                  <p:childTnLst>
                                    <p:set>
                                      <p:cBhvr>
                                        <p:cTn id="85" dur="1" fill="hold">
                                          <p:stCondLst>
                                            <p:cond delay="0"/>
                                          </p:stCondLst>
                                        </p:cTn>
                                        <p:tgtEl>
                                          <p:spTgt spid="21"/>
                                        </p:tgtEl>
                                        <p:attrNameLst>
                                          <p:attrName>style.visibility</p:attrName>
                                        </p:attrNameLst>
                                      </p:cBhvr>
                                      <p:to>
                                        <p:strVal val="visible"/>
                                      </p:to>
                                    </p:set>
                                    <p:anim calcmode="lin" valueType="num">
                                      <p:cBhvr>
                                        <p:cTn id="86" dur="500" fill="hold"/>
                                        <p:tgtEl>
                                          <p:spTgt spid="21"/>
                                        </p:tgtEl>
                                        <p:attrNameLst>
                                          <p:attrName>ppt_w</p:attrName>
                                        </p:attrNameLst>
                                      </p:cBhvr>
                                      <p:tavLst>
                                        <p:tav tm="0">
                                          <p:val>
                                            <p:fltVal val="0"/>
                                          </p:val>
                                        </p:tav>
                                        <p:tav tm="100000">
                                          <p:val>
                                            <p:strVal val="#ppt_w"/>
                                          </p:val>
                                        </p:tav>
                                      </p:tavLst>
                                    </p:anim>
                                    <p:anim calcmode="lin" valueType="num">
                                      <p:cBhvr>
                                        <p:cTn id="87" dur="500" fill="hold"/>
                                        <p:tgtEl>
                                          <p:spTgt spid="21"/>
                                        </p:tgtEl>
                                        <p:attrNameLst>
                                          <p:attrName>ppt_h</p:attrName>
                                        </p:attrNameLst>
                                      </p:cBhvr>
                                      <p:tavLst>
                                        <p:tav tm="0">
                                          <p:val>
                                            <p:fltVal val="0"/>
                                          </p:val>
                                        </p:tav>
                                        <p:tav tm="100000">
                                          <p:val>
                                            <p:strVal val="#ppt_h"/>
                                          </p:val>
                                        </p:tav>
                                      </p:tavLst>
                                    </p:anim>
                                    <p:animEffect transition="in" filter="fade">
                                      <p:cBhvr>
                                        <p:cTn id="88" dur="500"/>
                                        <p:tgtEl>
                                          <p:spTgt spid="21"/>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41"/>
                                        </p:tgtEl>
                                        <p:attrNameLst>
                                          <p:attrName>style.visibility</p:attrName>
                                        </p:attrNameLst>
                                      </p:cBhvr>
                                      <p:to>
                                        <p:strVal val="visible"/>
                                      </p:to>
                                    </p:set>
                                    <p:anim calcmode="lin" valueType="num">
                                      <p:cBhvr>
                                        <p:cTn id="93" dur="500" fill="hold"/>
                                        <p:tgtEl>
                                          <p:spTgt spid="41"/>
                                        </p:tgtEl>
                                        <p:attrNameLst>
                                          <p:attrName>ppt_w</p:attrName>
                                        </p:attrNameLst>
                                      </p:cBhvr>
                                      <p:tavLst>
                                        <p:tav tm="0">
                                          <p:val>
                                            <p:fltVal val="0"/>
                                          </p:val>
                                        </p:tav>
                                        <p:tav tm="100000">
                                          <p:val>
                                            <p:strVal val="#ppt_w"/>
                                          </p:val>
                                        </p:tav>
                                      </p:tavLst>
                                    </p:anim>
                                    <p:anim calcmode="lin" valueType="num">
                                      <p:cBhvr>
                                        <p:cTn id="94" dur="500" fill="hold"/>
                                        <p:tgtEl>
                                          <p:spTgt spid="41"/>
                                        </p:tgtEl>
                                        <p:attrNameLst>
                                          <p:attrName>ppt_h</p:attrName>
                                        </p:attrNameLst>
                                      </p:cBhvr>
                                      <p:tavLst>
                                        <p:tav tm="0">
                                          <p:val>
                                            <p:fltVal val="0"/>
                                          </p:val>
                                        </p:tav>
                                        <p:tav tm="100000">
                                          <p:val>
                                            <p:strVal val="#ppt_h"/>
                                          </p:val>
                                        </p:tav>
                                      </p:tavLst>
                                    </p:anim>
                                    <p:animEffect transition="in" filter="fade">
                                      <p:cBhvr>
                                        <p:cTn id="9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21"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po 5">
            <a:extLst>
              <a:ext uri="{FF2B5EF4-FFF2-40B4-BE49-F238E27FC236}">
                <a16:creationId xmlns:a16="http://schemas.microsoft.com/office/drawing/2014/main" id="{5B474910-CE82-4593-94E0-BC0C3BB688C6}"/>
              </a:ext>
            </a:extLst>
          </p:cNvPr>
          <p:cNvGrpSpPr/>
          <p:nvPr/>
        </p:nvGrpSpPr>
        <p:grpSpPr>
          <a:xfrm>
            <a:off x="420556" y="293371"/>
            <a:ext cx="1712890" cy="3072354"/>
            <a:chOff x="1537341" y="562366"/>
            <a:chExt cx="1712890" cy="3072354"/>
          </a:xfrm>
        </p:grpSpPr>
        <p:sp>
          <p:nvSpPr>
            <p:cNvPr id="19" name="Rounded Rectangle 18"/>
            <p:cNvSpPr/>
            <p:nvPr/>
          </p:nvSpPr>
          <p:spPr>
            <a:xfrm>
              <a:off x="1537341" y="562366"/>
              <a:ext cx="1712890" cy="3072354"/>
            </a:xfrm>
            <a:prstGeom prst="roundRect">
              <a:avLst/>
            </a:prstGeom>
            <a:solidFill>
              <a:schemeClr val="bg1">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10334" y="695363"/>
              <a:ext cx="1583577" cy="2797653"/>
            </a:xfrm>
            <a:prstGeom prst="rect">
              <a:avLst/>
            </a:prstGeom>
          </p:spPr>
        </p:pic>
      </p:gr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4792" y="3104287"/>
            <a:ext cx="2575775" cy="1780783"/>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06440" y="4878335"/>
            <a:ext cx="2575775" cy="1780783"/>
          </a:xfrm>
          <a:prstGeom prst="rect">
            <a:avLst/>
          </a:prstGeom>
        </p:spPr>
      </p:pic>
      <mc:AlternateContent xmlns:mc="http://schemas.openxmlformats.org/markup-compatibility/2006" xmlns:a14="http://schemas.microsoft.com/office/drawing/2010/main">
        <mc:Choice Requires="a14">
          <p:sp>
            <p:nvSpPr>
              <p:cNvPr id="7" name="TextBox 6"/>
              <p:cNvSpPr txBox="1"/>
              <p:nvPr/>
            </p:nvSpPr>
            <p:spPr>
              <a:xfrm>
                <a:off x="1949472" y="1251365"/>
                <a:ext cx="8706336" cy="1170385"/>
              </a:xfrm>
              <a:prstGeom prst="rect">
                <a:avLst/>
              </a:prstGeom>
              <a:noFill/>
            </p:spPr>
            <p:txBody>
              <a:bodyPr wrap="square" rtlCol="0">
                <a:spAutoFit/>
              </a:bodyPr>
              <a:lstStyle/>
              <a:p>
                <a:pPr marL="285750" indent="-285750" algn="ctr">
                  <a:defRPr/>
                </a:pPr>
                <a:r>
                  <a:rPr lang="en-US" sz="2000" dirty="0">
                    <a:solidFill>
                      <a:schemeClr val="bg1"/>
                    </a:solidFill>
                    <a:latin typeface="Segoe Print" panose="02000600000000000000" pitchFamily="2" charset="0"/>
                    <a:sym typeface="Wingdings"/>
                  </a:rPr>
                  <a:t>In the X-ray band, young SNRs show very thin rims of about 0.01 pc due to Synchrotron emission. In Bohm diffusion limit [</a:t>
                </a:r>
                <a14:m>
                  <m:oMath xmlns:m="http://schemas.openxmlformats.org/officeDocument/2006/math">
                    <m:r>
                      <m:rPr>
                        <m:sty m:val="p"/>
                      </m:rPr>
                      <a:rPr lang="el-GR" sz="2000" b="0" i="1" smtClean="0">
                        <a:solidFill>
                          <a:schemeClr val="bg1"/>
                        </a:solidFill>
                        <a:latin typeface="Cambria Math" panose="02040503050406030204" pitchFamily="18" charset="0"/>
                        <a:ea typeface="Cambria Math" panose="02040503050406030204" pitchFamily="18" charset="0"/>
                        <a:sym typeface="Wingdings"/>
                      </a:rPr>
                      <m:t>δ</m:t>
                    </m:r>
                    <m:r>
                      <a:rPr lang="it-IT" sz="2000" b="0" i="1" smtClean="0">
                        <a:solidFill>
                          <a:schemeClr val="bg1"/>
                        </a:solidFill>
                        <a:latin typeface="Cambria Math" panose="02040503050406030204" pitchFamily="18" charset="0"/>
                        <a:ea typeface="Cambria Math" panose="02040503050406030204" pitchFamily="18" charset="0"/>
                        <a:sym typeface="Wingdings"/>
                      </a:rPr>
                      <m:t>𝐵</m:t>
                    </m:r>
                    <m:r>
                      <a:rPr lang="it-IT" sz="2000" b="0" i="1" smtClean="0">
                        <a:solidFill>
                          <a:schemeClr val="bg1"/>
                        </a:solidFill>
                        <a:latin typeface="Cambria Math" panose="02040503050406030204" pitchFamily="18" charset="0"/>
                        <a:ea typeface="Cambria Math" panose="02040503050406030204" pitchFamily="18" charset="0"/>
                        <a:sym typeface="Wingdings"/>
                      </a:rPr>
                      <m:t>→</m:t>
                    </m:r>
                    <m:sSub>
                      <m:sSubPr>
                        <m:ctrlPr>
                          <a:rPr lang="it-IT" sz="2000" b="0" i="1" smtClean="0">
                            <a:solidFill>
                              <a:schemeClr val="bg1"/>
                            </a:solidFill>
                            <a:latin typeface="Cambria Math" panose="02040503050406030204" pitchFamily="18" charset="0"/>
                            <a:ea typeface="Cambria Math" panose="02040503050406030204" pitchFamily="18" charset="0"/>
                            <a:sym typeface="Wingdings"/>
                          </a:rPr>
                        </m:ctrlPr>
                      </m:sSubPr>
                      <m:e>
                        <m:r>
                          <a:rPr lang="it-IT" sz="2000" b="0" i="1" smtClean="0">
                            <a:solidFill>
                              <a:schemeClr val="bg1"/>
                            </a:solidFill>
                            <a:latin typeface="Cambria Math" panose="02040503050406030204" pitchFamily="18" charset="0"/>
                            <a:ea typeface="Cambria Math" panose="02040503050406030204" pitchFamily="18" charset="0"/>
                            <a:sym typeface="Wingdings"/>
                          </a:rPr>
                          <m:t>𝐵</m:t>
                        </m:r>
                      </m:e>
                      <m:sub>
                        <m:r>
                          <a:rPr lang="it-IT" sz="2000" b="0" i="1" smtClean="0">
                            <a:solidFill>
                              <a:schemeClr val="bg1"/>
                            </a:solidFill>
                            <a:latin typeface="Cambria Math" panose="02040503050406030204" pitchFamily="18" charset="0"/>
                            <a:ea typeface="Cambria Math" panose="02040503050406030204" pitchFamily="18" charset="0"/>
                            <a:sym typeface="Wingdings"/>
                          </a:rPr>
                          <m:t>0</m:t>
                        </m:r>
                      </m:sub>
                    </m:sSub>
                    <m:r>
                      <a:rPr lang="it-IT" sz="2000" b="0" i="1" smtClean="0">
                        <a:solidFill>
                          <a:schemeClr val="bg1"/>
                        </a:solidFill>
                        <a:latin typeface="Cambria Math" panose="02040503050406030204" pitchFamily="18" charset="0"/>
                        <a:ea typeface="Cambria Math" panose="02040503050406030204" pitchFamily="18" charset="0"/>
                        <a:sym typeface="Wingdings"/>
                      </a:rPr>
                      <m:t>⟹</m:t>
                    </m:r>
                    <m:r>
                      <a:rPr lang="it-IT" sz="2000" b="0" i="1" smtClean="0">
                        <a:solidFill>
                          <a:schemeClr val="bg1"/>
                        </a:solidFill>
                        <a:latin typeface="Cambria Math" panose="02040503050406030204" pitchFamily="18" charset="0"/>
                        <a:sym typeface="Wingdings"/>
                      </a:rPr>
                      <m:t>𝐷</m:t>
                    </m:r>
                    <m:d>
                      <m:dPr>
                        <m:ctrlPr>
                          <a:rPr lang="it-IT" sz="2000" b="0" i="1" smtClean="0">
                            <a:solidFill>
                              <a:schemeClr val="bg1"/>
                            </a:solidFill>
                            <a:latin typeface="Cambria Math" panose="02040503050406030204" pitchFamily="18" charset="0"/>
                            <a:sym typeface="Wingdings"/>
                          </a:rPr>
                        </m:ctrlPr>
                      </m:dPr>
                      <m:e>
                        <m:r>
                          <a:rPr lang="it-IT" sz="2000" b="0" i="1" smtClean="0">
                            <a:solidFill>
                              <a:schemeClr val="bg1"/>
                            </a:solidFill>
                            <a:latin typeface="Cambria Math" panose="02040503050406030204" pitchFamily="18" charset="0"/>
                            <a:sym typeface="Wingdings"/>
                          </a:rPr>
                          <m:t>𝐸</m:t>
                        </m:r>
                      </m:e>
                    </m:d>
                    <m:r>
                      <a:rPr lang="it-IT" sz="2000" b="0" i="1" smtClean="0">
                        <a:solidFill>
                          <a:schemeClr val="bg1"/>
                        </a:solidFill>
                        <a:latin typeface="Cambria Math" panose="02040503050406030204" pitchFamily="18" charset="0"/>
                        <a:sym typeface="Wingdings"/>
                      </a:rPr>
                      <m:t>=</m:t>
                    </m:r>
                    <m:f>
                      <m:fPr>
                        <m:ctrlPr>
                          <a:rPr lang="it-IT" sz="2000" b="0" i="1" smtClean="0">
                            <a:solidFill>
                              <a:schemeClr val="bg1"/>
                            </a:solidFill>
                            <a:latin typeface="Cambria Math" panose="02040503050406030204" pitchFamily="18" charset="0"/>
                            <a:sym typeface="Wingdings"/>
                          </a:rPr>
                        </m:ctrlPr>
                      </m:fPr>
                      <m:num>
                        <m:r>
                          <a:rPr lang="it-IT" sz="2000" b="0" i="1" smtClean="0">
                            <a:solidFill>
                              <a:schemeClr val="bg1"/>
                            </a:solidFill>
                            <a:latin typeface="Cambria Math" panose="02040503050406030204" pitchFamily="18" charset="0"/>
                            <a:sym typeface="Wingdings"/>
                          </a:rPr>
                          <m:t>1</m:t>
                        </m:r>
                      </m:num>
                      <m:den>
                        <m:r>
                          <a:rPr lang="it-IT" sz="2000" b="0" i="1" smtClean="0">
                            <a:solidFill>
                              <a:schemeClr val="bg1"/>
                            </a:solidFill>
                            <a:latin typeface="Cambria Math" panose="02040503050406030204" pitchFamily="18" charset="0"/>
                            <a:sym typeface="Wingdings"/>
                          </a:rPr>
                          <m:t>3</m:t>
                        </m:r>
                      </m:den>
                    </m:f>
                    <m:sSub>
                      <m:sSubPr>
                        <m:ctrlPr>
                          <a:rPr lang="it-IT" sz="2000" b="0" i="1" smtClean="0">
                            <a:solidFill>
                              <a:schemeClr val="bg1"/>
                            </a:solidFill>
                            <a:latin typeface="Cambria Math" panose="02040503050406030204" pitchFamily="18" charset="0"/>
                            <a:sym typeface="Wingdings"/>
                          </a:rPr>
                        </m:ctrlPr>
                      </m:sSubPr>
                      <m:e>
                        <m:r>
                          <a:rPr lang="it-IT" sz="2000" b="0" i="1" smtClean="0">
                            <a:solidFill>
                              <a:schemeClr val="bg1"/>
                            </a:solidFill>
                            <a:latin typeface="Cambria Math" panose="02040503050406030204" pitchFamily="18" charset="0"/>
                            <a:sym typeface="Wingdings"/>
                          </a:rPr>
                          <m:t>𝑟</m:t>
                        </m:r>
                      </m:e>
                      <m:sub>
                        <m:r>
                          <a:rPr lang="it-IT" sz="2000" b="0" i="1" smtClean="0">
                            <a:solidFill>
                              <a:schemeClr val="bg1"/>
                            </a:solidFill>
                            <a:latin typeface="Cambria Math" panose="02040503050406030204" pitchFamily="18" charset="0"/>
                            <a:sym typeface="Wingdings"/>
                          </a:rPr>
                          <m:t>𝐿</m:t>
                        </m:r>
                      </m:sub>
                    </m:sSub>
                    <m:d>
                      <m:dPr>
                        <m:ctrlPr>
                          <a:rPr lang="it-IT" sz="2000" b="0" i="1" smtClean="0">
                            <a:solidFill>
                              <a:schemeClr val="bg1"/>
                            </a:solidFill>
                            <a:latin typeface="Cambria Math" panose="02040503050406030204" pitchFamily="18" charset="0"/>
                            <a:sym typeface="Wingdings"/>
                          </a:rPr>
                        </m:ctrlPr>
                      </m:dPr>
                      <m:e>
                        <m:r>
                          <a:rPr lang="it-IT" sz="2000" b="0" i="1" smtClean="0">
                            <a:solidFill>
                              <a:schemeClr val="bg1"/>
                            </a:solidFill>
                            <a:latin typeface="Cambria Math" panose="02040503050406030204" pitchFamily="18" charset="0"/>
                            <a:sym typeface="Wingdings"/>
                          </a:rPr>
                          <m:t>𝐸</m:t>
                        </m:r>
                      </m:e>
                    </m:d>
                    <m:r>
                      <a:rPr lang="it-IT" sz="2000" b="0" i="1" smtClean="0">
                        <a:solidFill>
                          <a:schemeClr val="bg1"/>
                        </a:solidFill>
                        <a:latin typeface="Cambria Math" panose="02040503050406030204" pitchFamily="18" charset="0"/>
                        <a:sym typeface="Wingdings"/>
                      </a:rPr>
                      <m:t>𝑐</m:t>
                    </m:r>
                  </m:oMath>
                </a14:m>
                <a:r>
                  <a:rPr lang="en-US" sz="2000" dirty="0">
                    <a:solidFill>
                      <a:schemeClr val="bg1"/>
                    </a:solidFill>
                    <a:latin typeface="Segoe Print" panose="02000600000000000000" pitchFamily="2" charset="0"/>
                    <a:sym typeface="Wingdings"/>
                  </a:rPr>
                  <a:t>] </a:t>
                </a:r>
              </a:p>
            </p:txBody>
          </p:sp>
        </mc:Choice>
        <mc:Fallback xmlns="">
          <p:sp>
            <p:nvSpPr>
              <p:cNvPr id="7" name="TextBox 6"/>
              <p:cNvSpPr txBox="1">
                <a:spLocks noRot="1" noChangeAspect="1" noMove="1" noResize="1" noEditPoints="1" noAdjustHandles="1" noChangeArrowheads="1" noChangeShapeType="1" noTextEdit="1"/>
              </p:cNvSpPr>
              <p:nvPr/>
            </p:nvSpPr>
            <p:spPr>
              <a:xfrm>
                <a:off x="1949472" y="1251365"/>
                <a:ext cx="8706336" cy="1170385"/>
              </a:xfrm>
              <a:prstGeom prst="rect">
                <a:avLst/>
              </a:prstGeom>
              <a:blipFill>
                <a:blip r:embed="rId6"/>
                <a:stretch>
                  <a:fillRect t="-2604" r="-210" b="-2604"/>
                </a:stretch>
              </a:blipFill>
            </p:spPr>
            <p:txBody>
              <a:bodyPr/>
              <a:lstStyle/>
              <a:p>
                <a:r>
                  <a:rPr lang="it-IT">
                    <a:noFill/>
                  </a:rPr>
                  <a:t> </a:t>
                </a:r>
              </a:p>
            </p:txBody>
          </p:sp>
        </mc:Fallback>
      </mc:AlternateContent>
      <p:sp>
        <p:nvSpPr>
          <p:cNvPr id="8" name="TextBox 7"/>
          <p:cNvSpPr txBox="1"/>
          <p:nvPr/>
        </p:nvSpPr>
        <p:spPr>
          <a:xfrm>
            <a:off x="3043273" y="751511"/>
            <a:ext cx="1983507" cy="400110"/>
          </a:xfrm>
          <a:prstGeom prst="rect">
            <a:avLst/>
          </a:prstGeom>
          <a:noFill/>
          <a:ln w="25400">
            <a:solidFill>
              <a:schemeClr val="bg1"/>
            </a:solidFill>
          </a:ln>
        </p:spPr>
        <p:txBody>
          <a:bodyPr wrap="square" rtlCol="0">
            <a:spAutoFit/>
          </a:bodyPr>
          <a:lstStyle/>
          <a:p>
            <a:pPr algn="ctr"/>
            <a:r>
              <a:rPr lang="en-US" sz="2000" dirty="0">
                <a:solidFill>
                  <a:srgbClr val="FFC000"/>
                </a:solidFill>
                <a:latin typeface="Segoe Print" panose="02000600000000000000" pitchFamily="2" charset="0"/>
              </a:rPr>
              <a:t>X-RAY BAND</a:t>
            </a:r>
          </a:p>
        </p:txBody>
      </p:sp>
      <mc:AlternateContent xmlns:mc="http://schemas.openxmlformats.org/markup-compatibility/2006" xmlns:a14="http://schemas.microsoft.com/office/drawing/2010/main">
        <mc:Choice Requires="a14">
          <p:sp>
            <p:nvSpPr>
              <p:cNvPr id="9" name="TextBox 8"/>
              <p:cNvSpPr txBox="1"/>
              <p:nvPr/>
            </p:nvSpPr>
            <p:spPr>
              <a:xfrm>
                <a:off x="3640019" y="2401466"/>
                <a:ext cx="3244927" cy="6787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sz="2000" i="1">
                              <a:solidFill>
                                <a:srgbClr val="FFFF00"/>
                              </a:solidFill>
                              <a:latin typeface="Cambria Math" panose="02040503050406030204" pitchFamily="18" charset="0"/>
                            </a:rPr>
                          </m:ctrlPr>
                        </m:radPr>
                        <m:deg/>
                        <m:e>
                          <m:r>
                            <a:rPr lang="it-IT" sz="2000" i="1">
                              <a:solidFill>
                                <a:srgbClr val="FFFF00"/>
                              </a:solidFill>
                              <a:latin typeface="Cambria Math" charset="0"/>
                            </a:rPr>
                            <m:t>𝐷</m:t>
                          </m:r>
                          <m:r>
                            <a:rPr lang="it-IT" sz="2000" i="1">
                              <a:solidFill>
                                <a:srgbClr val="FFFF00"/>
                              </a:solidFill>
                              <a:latin typeface="Cambria Math" charset="0"/>
                            </a:rPr>
                            <m:t>(</m:t>
                          </m:r>
                          <m:r>
                            <a:rPr lang="it-IT" sz="2000" i="1">
                              <a:solidFill>
                                <a:srgbClr val="FFFF00"/>
                              </a:solidFill>
                              <a:latin typeface="Cambria Math" charset="0"/>
                            </a:rPr>
                            <m:t>𝐸</m:t>
                          </m:r>
                          <m:r>
                            <a:rPr lang="it-IT" sz="2000" i="1">
                              <a:solidFill>
                                <a:srgbClr val="FFFF00"/>
                              </a:solidFill>
                              <a:latin typeface="Cambria Math" charset="0"/>
                            </a:rPr>
                            <m:t>)</m:t>
                          </m:r>
                          <m:sSub>
                            <m:sSubPr>
                              <m:ctrlPr>
                                <a:rPr lang="en-US" sz="2000" i="1">
                                  <a:solidFill>
                                    <a:srgbClr val="FFFF00"/>
                                  </a:solidFill>
                                  <a:latin typeface="Cambria Math" panose="02040503050406030204" pitchFamily="18" charset="0"/>
                                </a:rPr>
                              </m:ctrlPr>
                            </m:sSubPr>
                            <m:e>
                              <m:r>
                                <a:rPr lang="en-US" sz="2000" i="1">
                                  <a:solidFill>
                                    <a:srgbClr val="FFFF00"/>
                                  </a:solidFill>
                                  <a:latin typeface="Cambria Math" charset="0"/>
                                  <a:ea typeface="Cambria Math" charset="0"/>
                                  <a:cs typeface="Cambria Math" charset="0"/>
                                </a:rPr>
                                <m:t>𝜏</m:t>
                              </m:r>
                            </m:e>
                            <m:sub>
                              <m:r>
                                <a:rPr lang="it-IT" sz="2000" i="1">
                                  <a:solidFill>
                                    <a:srgbClr val="FFFF00"/>
                                  </a:solidFill>
                                  <a:latin typeface="Cambria Math" charset="0"/>
                                </a:rPr>
                                <m:t>𝑠𝑦𝑛𝑐</m:t>
                              </m:r>
                            </m:sub>
                          </m:sSub>
                        </m:e>
                      </m:rad>
                      <m:r>
                        <a:rPr lang="en-US" sz="2000" i="1">
                          <a:solidFill>
                            <a:srgbClr val="FFFF00"/>
                          </a:solidFill>
                          <a:latin typeface="Cambria Math" charset="0"/>
                          <a:ea typeface="Cambria Math" charset="0"/>
                          <a:cs typeface="Cambria Math" charset="0"/>
                        </a:rPr>
                        <m:t>≈</m:t>
                      </m:r>
                      <m:r>
                        <a:rPr lang="it-IT" sz="2000" i="1">
                          <a:solidFill>
                            <a:srgbClr val="FFFF00"/>
                          </a:solidFill>
                          <a:latin typeface="Cambria Math" charset="0"/>
                          <a:ea typeface="Cambria Math" charset="0"/>
                          <a:cs typeface="Cambria Math" charset="0"/>
                        </a:rPr>
                        <m:t>0.04</m:t>
                      </m:r>
                      <m:sSubSup>
                        <m:sSubSupPr>
                          <m:ctrlPr>
                            <a:rPr lang="en-US" sz="2000" i="1">
                              <a:solidFill>
                                <a:srgbClr val="FFFF00"/>
                              </a:solidFill>
                              <a:latin typeface="Cambria Math" panose="02040503050406030204" pitchFamily="18" charset="0"/>
                              <a:ea typeface="Cambria Math" charset="0"/>
                              <a:cs typeface="Cambria Math" charset="0"/>
                            </a:rPr>
                          </m:ctrlPr>
                        </m:sSubSupPr>
                        <m:e>
                          <m:r>
                            <a:rPr lang="it-IT" sz="2000" i="1">
                              <a:solidFill>
                                <a:srgbClr val="FFFF00"/>
                              </a:solidFill>
                              <a:latin typeface="Cambria Math" charset="0"/>
                              <a:ea typeface="Cambria Math" charset="0"/>
                              <a:cs typeface="Cambria Math" charset="0"/>
                            </a:rPr>
                            <m:t>𝐵</m:t>
                          </m:r>
                        </m:e>
                        <m:sub>
                          <m:r>
                            <a:rPr lang="it-IT" sz="2000" i="1">
                              <a:solidFill>
                                <a:srgbClr val="FFFF00"/>
                              </a:solidFill>
                              <a:latin typeface="Cambria Math" charset="0"/>
                              <a:ea typeface="Cambria Math" charset="0"/>
                              <a:cs typeface="Cambria Math" charset="0"/>
                            </a:rPr>
                            <m:t>100</m:t>
                          </m:r>
                          <m:r>
                            <a:rPr lang="it-IT" sz="2000" i="1">
                              <a:solidFill>
                                <a:srgbClr val="FFFF00"/>
                              </a:solidFill>
                              <a:latin typeface="Cambria Math" charset="0"/>
                              <a:ea typeface="Cambria Math" charset="0"/>
                              <a:cs typeface="Cambria Math" charset="0"/>
                            </a:rPr>
                            <m:t>𝜇</m:t>
                          </m:r>
                          <m:r>
                            <a:rPr lang="it-IT" sz="2000" i="1">
                              <a:solidFill>
                                <a:srgbClr val="FFFF00"/>
                              </a:solidFill>
                              <a:latin typeface="Cambria Math" charset="0"/>
                              <a:ea typeface="Cambria Math" charset="0"/>
                              <a:cs typeface="Cambria Math" charset="0"/>
                            </a:rPr>
                            <m:t>𝐺</m:t>
                          </m:r>
                        </m:sub>
                        <m:sup>
                          <m:r>
                            <a:rPr lang="it-IT" sz="2000" i="1">
                              <a:solidFill>
                                <a:srgbClr val="FFFF00"/>
                              </a:solidFill>
                              <a:latin typeface="Cambria Math" charset="0"/>
                              <a:ea typeface="Cambria Math" charset="0"/>
                              <a:cs typeface="Cambria Math" charset="0"/>
                            </a:rPr>
                            <m:t>−</m:t>
                          </m:r>
                          <m:f>
                            <m:fPr>
                              <m:ctrlPr>
                                <a:rPr lang="it-IT" sz="2000" i="1">
                                  <a:solidFill>
                                    <a:srgbClr val="FFFF00"/>
                                  </a:solidFill>
                                  <a:latin typeface="Cambria Math" panose="02040503050406030204" pitchFamily="18" charset="0"/>
                                  <a:ea typeface="Cambria Math" charset="0"/>
                                  <a:cs typeface="Cambria Math" charset="0"/>
                                </a:rPr>
                              </m:ctrlPr>
                            </m:fPr>
                            <m:num>
                              <m:r>
                                <a:rPr lang="it-IT" sz="2000" i="1">
                                  <a:solidFill>
                                    <a:srgbClr val="FFFF00"/>
                                  </a:solidFill>
                                  <a:latin typeface="Cambria Math" charset="0"/>
                                  <a:ea typeface="Cambria Math" charset="0"/>
                                  <a:cs typeface="Cambria Math" charset="0"/>
                                </a:rPr>
                                <m:t>3</m:t>
                              </m:r>
                            </m:num>
                            <m:den>
                              <m:r>
                                <a:rPr lang="it-IT" sz="2000" i="1">
                                  <a:solidFill>
                                    <a:srgbClr val="FFFF00"/>
                                  </a:solidFill>
                                  <a:latin typeface="Cambria Math" charset="0"/>
                                  <a:ea typeface="Cambria Math" charset="0"/>
                                  <a:cs typeface="Cambria Math" charset="0"/>
                                </a:rPr>
                                <m:t>2</m:t>
                              </m:r>
                            </m:den>
                          </m:f>
                        </m:sup>
                      </m:sSubSup>
                      <m:r>
                        <a:rPr lang="it-IT" sz="2000" i="1">
                          <a:solidFill>
                            <a:srgbClr val="FFFF00"/>
                          </a:solidFill>
                          <a:latin typeface="Cambria Math" charset="0"/>
                          <a:ea typeface="Cambria Math" charset="0"/>
                          <a:cs typeface="Cambria Math" charset="0"/>
                        </a:rPr>
                        <m:t> </m:t>
                      </m:r>
                      <m:r>
                        <a:rPr lang="it-IT" sz="2000" i="1">
                          <a:solidFill>
                            <a:srgbClr val="FFFF00"/>
                          </a:solidFill>
                          <a:latin typeface="Cambria Math" charset="0"/>
                          <a:ea typeface="Cambria Math" charset="0"/>
                          <a:cs typeface="Cambria Math" charset="0"/>
                        </a:rPr>
                        <m:t>𝑝𝑐</m:t>
                      </m:r>
                    </m:oMath>
                  </m:oMathPara>
                </a14:m>
                <a:endParaRPr lang="en-US" sz="2000" dirty="0"/>
              </a:p>
            </p:txBody>
          </p:sp>
        </mc:Choice>
        <mc:Fallback xmlns="">
          <p:sp>
            <p:nvSpPr>
              <p:cNvPr id="9" name="TextBox 8"/>
              <p:cNvSpPr txBox="1">
                <a:spLocks noRot="1" noChangeAspect="1" noMove="1" noResize="1" noEditPoints="1" noAdjustHandles="1" noChangeArrowheads="1" noChangeShapeType="1" noTextEdit="1"/>
              </p:cNvSpPr>
              <p:nvPr/>
            </p:nvSpPr>
            <p:spPr>
              <a:xfrm>
                <a:off x="3640019" y="2401466"/>
                <a:ext cx="3244927" cy="678712"/>
              </a:xfrm>
              <a:prstGeom prst="rect">
                <a:avLst/>
              </a:prstGeom>
              <a:blipFill>
                <a:blip r:embed="rId7"/>
                <a:stretch>
                  <a:fillRect/>
                </a:stretch>
              </a:blipFill>
            </p:spPr>
            <p:txBody>
              <a:bodyPr/>
              <a:lstStyle/>
              <a:p>
                <a:r>
                  <a:rPr lang="it-IT">
                    <a:noFill/>
                  </a:rPr>
                  <a:t> </a:t>
                </a:r>
              </a:p>
            </p:txBody>
          </p:sp>
        </mc:Fallback>
      </mc:AlternateContent>
      <p:sp>
        <p:nvSpPr>
          <p:cNvPr id="10" name="Right Arrow 9"/>
          <p:cNvSpPr/>
          <p:nvPr/>
        </p:nvSpPr>
        <p:spPr>
          <a:xfrm>
            <a:off x="7052387" y="2634229"/>
            <a:ext cx="478196" cy="232110"/>
          </a:xfrm>
          <a:prstGeom prst="rightArrow">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1" name="TextBox 10"/>
              <p:cNvSpPr txBox="1"/>
              <p:nvPr/>
            </p:nvSpPr>
            <p:spPr>
              <a:xfrm>
                <a:off x="7698024" y="2609130"/>
                <a:ext cx="1306768"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it-IT" sz="2000" i="1">
                          <a:solidFill>
                            <a:srgbClr val="FFFF00"/>
                          </a:solidFill>
                          <a:latin typeface="Cambria Math" charset="0"/>
                          <a:ea typeface="Cambria Math" charset="0"/>
                          <a:cs typeface="Cambria Math" charset="0"/>
                        </a:rPr>
                        <m:t>𝐵</m:t>
                      </m:r>
                      <m:r>
                        <a:rPr lang="it-IT" sz="2000" i="1">
                          <a:solidFill>
                            <a:srgbClr val="FFFF00"/>
                          </a:solidFill>
                          <a:latin typeface="Cambria Math" charset="0"/>
                          <a:ea typeface="Cambria Math" charset="0"/>
                          <a:cs typeface="Cambria Math" charset="0"/>
                        </a:rPr>
                        <m:t>≈100</m:t>
                      </m:r>
                      <m:r>
                        <a:rPr lang="it-IT" sz="2000" i="1">
                          <a:solidFill>
                            <a:srgbClr val="FFFF00"/>
                          </a:solidFill>
                          <a:latin typeface="Cambria Math" charset="0"/>
                          <a:ea typeface="Cambria Math" charset="0"/>
                          <a:cs typeface="Cambria Math" charset="0"/>
                        </a:rPr>
                        <m:t>𝜇</m:t>
                      </m:r>
                      <m:r>
                        <a:rPr lang="it-IT" sz="2000" i="1">
                          <a:solidFill>
                            <a:srgbClr val="FFFF00"/>
                          </a:solidFill>
                          <a:latin typeface="Cambria Math" charset="0"/>
                          <a:ea typeface="Cambria Math" charset="0"/>
                          <a:cs typeface="Cambria Math" charset="0"/>
                        </a:rPr>
                        <m:t>𝐺</m:t>
                      </m:r>
                    </m:oMath>
                  </m:oMathPara>
                </a14:m>
                <a:endParaRPr lang="en-US" sz="2000" dirty="0"/>
              </a:p>
            </p:txBody>
          </p:sp>
        </mc:Choice>
        <mc:Fallback xmlns="">
          <p:sp>
            <p:nvSpPr>
              <p:cNvPr id="11" name="TextBox 10"/>
              <p:cNvSpPr txBox="1">
                <a:spLocks noRot="1" noChangeAspect="1" noMove="1" noResize="1" noEditPoints="1" noAdjustHandles="1" noChangeArrowheads="1" noChangeShapeType="1" noTextEdit="1"/>
              </p:cNvSpPr>
              <p:nvPr/>
            </p:nvSpPr>
            <p:spPr>
              <a:xfrm>
                <a:off x="7698024" y="2609130"/>
                <a:ext cx="1306768" cy="307777"/>
              </a:xfrm>
              <a:prstGeom prst="rect">
                <a:avLst/>
              </a:prstGeom>
              <a:blipFill>
                <a:blip r:embed="rId8"/>
                <a:stretch>
                  <a:fillRect l="-4206" r="-4673" b="-32000"/>
                </a:stretch>
              </a:blipFill>
            </p:spPr>
            <p:txBody>
              <a:bodyPr/>
              <a:lstStyle/>
              <a:p>
                <a:r>
                  <a:rPr lang="it-IT">
                    <a:noFill/>
                  </a:rPr>
                  <a:t> </a:t>
                </a:r>
              </a:p>
            </p:txBody>
          </p:sp>
        </mc:Fallback>
      </mc:AlternateContent>
      <p:sp>
        <p:nvSpPr>
          <p:cNvPr id="12" name="Right Arrow 11"/>
          <p:cNvSpPr/>
          <p:nvPr/>
        </p:nvSpPr>
        <p:spPr>
          <a:xfrm>
            <a:off x="5286212" y="824470"/>
            <a:ext cx="478196" cy="232110"/>
          </a:xfrm>
          <a:prstGeom prst="rightArrow">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023840" y="756392"/>
            <a:ext cx="4088244" cy="400110"/>
          </a:xfrm>
          <a:prstGeom prst="rect">
            <a:avLst/>
          </a:prstGeom>
          <a:noFill/>
          <a:ln w="25400">
            <a:solidFill>
              <a:schemeClr val="bg1"/>
            </a:solidFill>
          </a:ln>
        </p:spPr>
        <p:txBody>
          <a:bodyPr wrap="square" rtlCol="0">
            <a:spAutoFit/>
          </a:bodyPr>
          <a:lstStyle/>
          <a:p>
            <a:pPr algn="ctr"/>
            <a:r>
              <a:rPr lang="en-US" sz="2000" dirty="0">
                <a:solidFill>
                  <a:srgbClr val="FFC000"/>
                </a:solidFill>
                <a:latin typeface="Segoe Print" panose="02000600000000000000" pitchFamily="2" charset="0"/>
              </a:rPr>
              <a:t>Magnetic Field Amplification</a:t>
            </a:r>
          </a:p>
        </p:txBody>
      </p:sp>
      <p:sp>
        <p:nvSpPr>
          <p:cNvPr id="14" name="TextBox 13"/>
          <p:cNvSpPr txBox="1"/>
          <p:nvPr/>
        </p:nvSpPr>
        <p:spPr>
          <a:xfrm>
            <a:off x="2065378" y="3695751"/>
            <a:ext cx="2575775" cy="400110"/>
          </a:xfrm>
          <a:prstGeom prst="rect">
            <a:avLst/>
          </a:prstGeom>
          <a:noFill/>
          <a:ln w="25400">
            <a:solidFill>
              <a:schemeClr val="bg1"/>
            </a:solidFill>
          </a:ln>
        </p:spPr>
        <p:txBody>
          <a:bodyPr wrap="square" rtlCol="0">
            <a:spAutoFit/>
          </a:bodyPr>
          <a:lstStyle/>
          <a:p>
            <a:pPr algn="ctr"/>
            <a:r>
              <a:rPr lang="en-US" sz="2000">
                <a:solidFill>
                  <a:srgbClr val="FFC000"/>
                </a:solidFill>
                <a:latin typeface="Segoe Print" panose="02000600000000000000" pitchFamily="2" charset="0"/>
              </a:rPr>
              <a:t>OPTICAL BAND</a:t>
            </a:r>
            <a:endParaRPr lang="en-US" sz="2000" dirty="0">
              <a:solidFill>
                <a:srgbClr val="FFC000"/>
              </a:solidFill>
              <a:latin typeface="Segoe Print" panose="02000600000000000000" pitchFamily="2" charset="0"/>
            </a:endParaRPr>
          </a:p>
        </p:txBody>
      </p:sp>
      <p:sp>
        <p:nvSpPr>
          <p:cNvPr id="15" name="Right Arrow 14"/>
          <p:cNvSpPr/>
          <p:nvPr/>
        </p:nvSpPr>
        <p:spPr>
          <a:xfrm>
            <a:off x="5017711" y="3769667"/>
            <a:ext cx="478196" cy="232110"/>
          </a:xfrm>
          <a:prstGeom prst="rightArrow">
            <a:avLst/>
          </a:prstGeom>
          <a:noFill/>
          <a:ln w="222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5922421" y="3695751"/>
            <a:ext cx="2172640" cy="400110"/>
          </a:xfrm>
          <a:prstGeom prst="rect">
            <a:avLst/>
          </a:prstGeom>
          <a:noFill/>
          <a:ln w="25400">
            <a:solidFill>
              <a:schemeClr val="bg1"/>
            </a:solidFill>
          </a:ln>
        </p:spPr>
        <p:txBody>
          <a:bodyPr wrap="square" rtlCol="0">
            <a:spAutoFit/>
          </a:bodyPr>
          <a:lstStyle/>
          <a:p>
            <a:pPr algn="ctr"/>
            <a:r>
              <a:rPr lang="en-US" sz="2000" dirty="0">
                <a:solidFill>
                  <a:srgbClr val="FFC000"/>
                </a:solidFill>
                <a:latin typeface="Segoe Print" panose="02000600000000000000" pitchFamily="2" charset="0"/>
              </a:rPr>
              <a:t>CR acceleration</a:t>
            </a:r>
          </a:p>
        </p:txBody>
      </p:sp>
      <p:sp>
        <p:nvSpPr>
          <p:cNvPr id="17" name="TextBox 16"/>
          <p:cNvSpPr txBox="1"/>
          <p:nvPr/>
        </p:nvSpPr>
        <p:spPr>
          <a:xfrm>
            <a:off x="612304" y="4309700"/>
            <a:ext cx="8629231" cy="1938992"/>
          </a:xfrm>
          <a:prstGeom prst="rect">
            <a:avLst/>
          </a:prstGeom>
          <a:noFill/>
        </p:spPr>
        <p:txBody>
          <a:bodyPr wrap="square" rtlCol="0">
            <a:spAutoFit/>
          </a:bodyPr>
          <a:lstStyle/>
          <a:p>
            <a:pPr marL="342900" indent="-342900">
              <a:buFont typeface="Wingdings" charset="2"/>
              <a:buChar char="Ø"/>
              <a:defRPr/>
            </a:pPr>
            <a:r>
              <a:rPr lang="en-US" sz="2000" dirty="0">
                <a:solidFill>
                  <a:schemeClr val="bg1"/>
                </a:solidFill>
                <a:latin typeface="Segoe Print" panose="02000600000000000000" pitchFamily="2" charset="0"/>
                <a:sym typeface="Wingdings"/>
              </a:rPr>
              <a:t>Neutrals leads to a third component in the </a:t>
            </a:r>
            <a:r>
              <a:rPr lang="en-US" sz="2000" dirty="0" err="1">
                <a:solidFill>
                  <a:srgbClr val="FFC000"/>
                </a:solidFill>
                <a:latin typeface="Segoe Print" panose="02000600000000000000" pitchFamily="2" charset="0"/>
                <a:sym typeface="Wingdings"/>
              </a:rPr>
              <a:t>Balmer</a:t>
            </a:r>
            <a:r>
              <a:rPr lang="en-US" sz="2000" dirty="0">
                <a:solidFill>
                  <a:srgbClr val="FFC000"/>
                </a:solidFill>
                <a:latin typeface="Segoe Print" panose="02000600000000000000" pitchFamily="2" charset="0"/>
                <a:sym typeface="Wingdings"/>
              </a:rPr>
              <a:t> lines </a:t>
            </a:r>
            <a:r>
              <a:rPr lang="en-US" sz="2000" dirty="0">
                <a:solidFill>
                  <a:schemeClr val="bg1"/>
                </a:solidFill>
                <a:latin typeface="Segoe Print" panose="02000600000000000000" pitchFamily="2" charset="0"/>
                <a:sym typeface="Wingdings"/>
              </a:rPr>
              <a:t>spectrum due to Neutral return flux</a:t>
            </a:r>
          </a:p>
          <a:p>
            <a:pPr marL="342900" indent="-342900">
              <a:buFont typeface="Wingdings" charset="2"/>
              <a:buChar char="Ø"/>
              <a:defRPr/>
            </a:pPr>
            <a:r>
              <a:rPr lang="en-US" sz="2000" dirty="0">
                <a:solidFill>
                  <a:schemeClr val="bg1"/>
                </a:solidFill>
                <a:latin typeface="Segoe Print" panose="02000600000000000000" pitchFamily="2" charset="0"/>
                <a:sym typeface="Wingdings"/>
              </a:rPr>
              <a:t>In presence of accelerated CR</a:t>
            </a:r>
          </a:p>
          <a:p>
            <a:pPr marL="800100" lvl="1" indent="-342900">
              <a:buFont typeface="Wingdings" charset="2"/>
              <a:buChar char="§"/>
            </a:pPr>
            <a:r>
              <a:rPr lang="en-US" sz="2000" dirty="0">
                <a:solidFill>
                  <a:schemeClr val="bg1"/>
                </a:solidFill>
                <a:latin typeface="Segoe Print" panose="02000600000000000000" pitchFamily="2" charset="0"/>
                <a:sym typeface="Wingdings"/>
              </a:rPr>
              <a:t>Narrower broad line  </a:t>
            </a:r>
            <a:r>
              <a:rPr lang="en-US" sz="2000" dirty="0" err="1">
                <a:solidFill>
                  <a:srgbClr val="FFFF00"/>
                </a:solidFill>
                <a:latin typeface="Segoe Print" panose="02000600000000000000" pitchFamily="2" charset="0"/>
                <a:sym typeface="Wingdings"/>
              </a:rPr>
              <a:t>T</a:t>
            </a:r>
            <a:r>
              <a:rPr lang="en-US" sz="2000" baseline="-25000" dirty="0" err="1">
                <a:solidFill>
                  <a:srgbClr val="FFFF00"/>
                </a:solidFill>
                <a:latin typeface="Segoe Print" panose="02000600000000000000" pitchFamily="2" charset="0"/>
                <a:sym typeface="Wingdings"/>
              </a:rPr>
              <a:t>down</a:t>
            </a:r>
            <a:r>
              <a:rPr lang="en-US" sz="2000" baseline="-25000" dirty="0">
                <a:solidFill>
                  <a:schemeClr val="bg1"/>
                </a:solidFill>
                <a:latin typeface="Segoe Print" panose="02000600000000000000" pitchFamily="2" charset="0"/>
                <a:sym typeface="Wingdings"/>
              </a:rPr>
              <a:t> </a:t>
            </a:r>
            <a:r>
              <a:rPr lang="en-US" sz="2000" dirty="0">
                <a:solidFill>
                  <a:schemeClr val="bg1"/>
                </a:solidFill>
                <a:latin typeface="Segoe Print" panose="02000600000000000000" pitchFamily="2" charset="0"/>
                <a:sym typeface="Wingdings"/>
              </a:rPr>
              <a:t> CR pressure</a:t>
            </a:r>
            <a:endParaRPr lang="en-US" sz="2000" baseline="-25000" dirty="0">
              <a:solidFill>
                <a:schemeClr val="bg1"/>
              </a:solidFill>
              <a:latin typeface="Segoe Print" panose="02000600000000000000" pitchFamily="2" charset="0"/>
              <a:sym typeface="Wingdings"/>
            </a:endParaRPr>
          </a:p>
          <a:p>
            <a:pPr marL="800100" lvl="1" indent="-342900">
              <a:buFont typeface="Wingdings" charset="2"/>
              <a:buChar char="§"/>
            </a:pPr>
            <a:r>
              <a:rPr lang="en-US" sz="2000" dirty="0">
                <a:solidFill>
                  <a:schemeClr val="bg1"/>
                </a:solidFill>
                <a:latin typeface="Segoe Print" panose="02000600000000000000" pitchFamily="2" charset="0"/>
                <a:sym typeface="Wingdings"/>
              </a:rPr>
              <a:t>Broader narrow line</a:t>
            </a:r>
          </a:p>
          <a:p>
            <a:pPr marL="342900" indent="-342900">
              <a:buFont typeface="Wingdings" charset="2"/>
              <a:buChar char="Ø"/>
              <a:defRPr/>
            </a:pPr>
            <a:r>
              <a:rPr lang="en-US" sz="2000" dirty="0">
                <a:solidFill>
                  <a:schemeClr val="bg1"/>
                </a:solidFill>
                <a:latin typeface="Segoe Print" panose="02000600000000000000" pitchFamily="2" charset="0"/>
                <a:sym typeface="Wingdings"/>
              </a:rPr>
              <a:t>Steepening of CR spectrum</a:t>
            </a:r>
          </a:p>
        </p:txBody>
      </p:sp>
      <p:sp>
        <p:nvSpPr>
          <p:cNvPr id="18" name="TextBox 17"/>
          <p:cNvSpPr txBox="1"/>
          <p:nvPr/>
        </p:nvSpPr>
        <p:spPr>
          <a:xfrm>
            <a:off x="9519316" y="4699630"/>
            <a:ext cx="1716872" cy="338554"/>
          </a:xfrm>
          <a:prstGeom prst="rect">
            <a:avLst/>
          </a:prstGeom>
          <a:noFill/>
        </p:spPr>
        <p:txBody>
          <a:bodyPr wrap="square" rtlCol="0">
            <a:spAutoFit/>
          </a:bodyPr>
          <a:lstStyle/>
          <a:p>
            <a:r>
              <a:rPr lang="en-US" sz="1600" dirty="0" err="1">
                <a:solidFill>
                  <a:srgbClr val="ED0500"/>
                </a:solidFill>
              </a:rPr>
              <a:t>Morlino</a:t>
            </a:r>
            <a:r>
              <a:rPr lang="en-US" sz="1600" dirty="0">
                <a:solidFill>
                  <a:srgbClr val="ED0500"/>
                </a:solidFill>
              </a:rPr>
              <a:t> et al 2012</a:t>
            </a:r>
          </a:p>
        </p:txBody>
      </p:sp>
      <p:sp>
        <p:nvSpPr>
          <p:cNvPr id="20" name="Rettangolo 24">
            <a:extLst>
              <a:ext uri="{FF2B5EF4-FFF2-40B4-BE49-F238E27FC236}">
                <a16:creationId xmlns:a16="http://schemas.microsoft.com/office/drawing/2014/main" id="{682AAF34-6AAB-34E7-E846-1B3418497C86}"/>
              </a:ext>
            </a:extLst>
          </p:cNvPr>
          <p:cNvSpPr/>
          <p:nvPr/>
        </p:nvSpPr>
        <p:spPr>
          <a:xfrm>
            <a:off x="4015439" y="0"/>
            <a:ext cx="4331635"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GB"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Indirect</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evidences</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21" name="TextBox 4">
            <a:extLst>
              <a:ext uri="{FF2B5EF4-FFF2-40B4-BE49-F238E27FC236}">
                <a16:creationId xmlns:a16="http://schemas.microsoft.com/office/drawing/2014/main" id="{CCE7D254-3663-0C05-407E-E6CED2130474}"/>
              </a:ext>
            </a:extLst>
          </p:cNvPr>
          <p:cNvSpPr txBox="1"/>
          <p:nvPr/>
        </p:nvSpPr>
        <p:spPr>
          <a:xfrm rot="21075465">
            <a:off x="6736807" y="5674132"/>
            <a:ext cx="1922433" cy="707886"/>
          </a:xfrm>
          <a:prstGeom prst="rect">
            <a:avLst/>
          </a:prstGeom>
          <a:noFill/>
          <a:ln w="25400">
            <a:solidFill>
              <a:schemeClr val="bg1"/>
            </a:solidFill>
          </a:ln>
        </p:spPr>
        <p:txBody>
          <a:bodyPr wrap="square" rtlCol="0">
            <a:spAutoFit/>
          </a:bodyPr>
          <a:lstStyle/>
          <a:p>
            <a:pPr algn="ctr"/>
            <a:r>
              <a:rPr lang="en-US" sz="2000" dirty="0">
                <a:solidFill>
                  <a:srgbClr val="FFC000"/>
                </a:solidFill>
                <a:latin typeface="Segoe Print" panose="02000600000000000000" pitchFamily="2" charset="0"/>
                <a:cs typeface="Arial" panose="020B0604020202020204" pitchFamily="34" charset="0"/>
              </a:rPr>
              <a:t>NOT SUFFICIENT!!</a:t>
            </a:r>
          </a:p>
        </p:txBody>
      </p:sp>
    </p:spTree>
    <p:extLst>
      <p:ext uri="{BB962C8B-B14F-4D97-AF65-F5344CB8AC3E}">
        <p14:creationId xmlns:p14="http://schemas.microsoft.com/office/powerpoint/2010/main" val="60476217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left)">
                                      <p:cBhvr>
                                        <p:cTn id="11" dur="500"/>
                                        <p:tgtEl>
                                          <p:spTgt spid="12"/>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par>
                                <p:cTn id="27" presetID="22" presetClass="entr" presetSubtype="8"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left)">
                                      <p:cBhvr>
                                        <p:cTn id="34" dur="500"/>
                                        <p:tgtEl>
                                          <p:spTgt spid="14"/>
                                        </p:tgtEl>
                                      </p:cBhvr>
                                    </p:animEffect>
                                  </p:childTnLst>
                                </p:cTn>
                              </p:par>
                              <p:par>
                                <p:cTn id="35" presetID="22" presetClass="entr" presetSubtype="8"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17">
                                            <p:txEl>
                                              <p:pRg st="0" end="0"/>
                                            </p:txEl>
                                          </p:spTgt>
                                        </p:tgtEl>
                                        <p:attrNameLst>
                                          <p:attrName>style.visibility</p:attrName>
                                        </p:attrNameLst>
                                      </p:cBhvr>
                                      <p:to>
                                        <p:strVal val="visible"/>
                                      </p:to>
                                    </p:set>
                                    <p:animEffect transition="in" filter="wipe(left)">
                                      <p:cBhvr>
                                        <p:cTn id="45" dur="500"/>
                                        <p:tgtEl>
                                          <p:spTgt spid="17">
                                            <p:txEl>
                                              <p:pRg st="0" end="0"/>
                                            </p:txEl>
                                          </p:spTgt>
                                        </p:tgtEl>
                                      </p:cBhvr>
                                    </p:animEffect>
                                  </p:childTnLst>
                                </p:cTn>
                              </p:par>
                              <p:par>
                                <p:cTn id="46" presetID="53" presetClass="entr" presetSubtype="16" fill="hold" nodeType="withEffect">
                                  <p:stCondLst>
                                    <p:cond delay="0"/>
                                  </p:stCondLst>
                                  <p:childTnLst>
                                    <p:set>
                                      <p:cBhvr>
                                        <p:cTn id="47" dur="1" fill="hold">
                                          <p:stCondLst>
                                            <p:cond delay="0"/>
                                          </p:stCondLst>
                                        </p:cTn>
                                        <p:tgtEl>
                                          <p:spTgt spid="4"/>
                                        </p:tgtEl>
                                        <p:attrNameLst>
                                          <p:attrName>style.visibility</p:attrName>
                                        </p:attrNameLst>
                                      </p:cBhvr>
                                      <p:to>
                                        <p:strVal val="visible"/>
                                      </p:to>
                                    </p:set>
                                    <p:anim calcmode="lin" valueType="num">
                                      <p:cBhvr>
                                        <p:cTn id="48" dur="500" fill="hold"/>
                                        <p:tgtEl>
                                          <p:spTgt spid="4"/>
                                        </p:tgtEl>
                                        <p:attrNameLst>
                                          <p:attrName>ppt_w</p:attrName>
                                        </p:attrNameLst>
                                      </p:cBhvr>
                                      <p:tavLst>
                                        <p:tav tm="0">
                                          <p:val>
                                            <p:fltVal val="0"/>
                                          </p:val>
                                        </p:tav>
                                        <p:tav tm="100000">
                                          <p:val>
                                            <p:strVal val="#ppt_w"/>
                                          </p:val>
                                        </p:tav>
                                      </p:tavLst>
                                    </p:anim>
                                    <p:anim calcmode="lin" valueType="num">
                                      <p:cBhvr>
                                        <p:cTn id="49" dur="500" fill="hold"/>
                                        <p:tgtEl>
                                          <p:spTgt spid="4"/>
                                        </p:tgtEl>
                                        <p:attrNameLst>
                                          <p:attrName>ppt_h</p:attrName>
                                        </p:attrNameLst>
                                      </p:cBhvr>
                                      <p:tavLst>
                                        <p:tav tm="0">
                                          <p:val>
                                            <p:fltVal val="0"/>
                                          </p:val>
                                        </p:tav>
                                        <p:tav tm="100000">
                                          <p:val>
                                            <p:strVal val="#ppt_h"/>
                                          </p:val>
                                        </p:tav>
                                      </p:tavLst>
                                    </p:anim>
                                    <p:animEffect transition="in" filter="fade">
                                      <p:cBhvr>
                                        <p:cTn id="50" dur="500"/>
                                        <p:tgtEl>
                                          <p:spTgt spid="4"/>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18"/>
                                        </p:tgtEl>
                                        <p:attrNameLst>
                                          <p:attrName>style.visibility</p:attrName>
                                        </p:attrNameLst>
                                      </p:cBhvr>
                                      <p:to>
                                        <p:strVal val="visible"/>
                                      </p:to>
                                    </p:set>
                                    <p:anim calcmode="lin" valueType="num">
                                      <p:cBhvr>
                                        <p:cTn id="53" dur="500" fill="hold"/>
                                        <p:tgtEl>
                                          <p:spTgt spid="18"/>
                                        </p:tgtEl>
                                        <p:attrNameLst>
                                          <p:attrName>ppt_w</p:attrName>
                                        </p:attrNameLst>
                                      </p:cBhvr>
                                      <p:tavLst>
                                        <p:tav tm="0">
                                          <p:val>
                                            <p:fltVal val="0"/>
                                          </p:val>
                                        </p:tav>
                                        <p:tav tm="100000">
                                          <p:val>
                                            <p:strVal val="#ppt_w"/>
                                          </p:val>
                                        </p:tav>
                                      </p:tavLst>
                                    </p:anim>
                                    <p:anim calcmode="lin" valueType="num">
                                      <p:cBhvr>
                                        <p:cTn id="54" dur="500" fill="hold"/>
                                        <p:tgtEl>
                                          <p:spTgt spid="18"/>
                                        </p:tgtEl>
                                        <p:attrNameLst>
                                          <p:attrName>ppt_h</p:attrName>
                                        </p:attrNameLst>
                                      </p:cBhvr>
                                      <p:tavLst>
                                        <p:tav tm="0">
                                          <p:val>
                                            <p:fltVal val="0"/>
                                          </p:val>
                                        </p:tav>
                                        <p:tav tm="100000">
                                          <p:val>
                                            <p:strVal val="#ppt_h"/>
                                          </p:val>
                                        </p:tav>
                                      </p:tavLst>
                                    </p:anim>
                                    <p:animEffect transition="in" filter="fade">
                                      <p:cBhvr>
                                        <p:cTn id="55" dur="500"/>
                                        <p:tgtEl>
                                          <p:spTgt spid="18"/>
                                        </p:tgtEl>
                                      </p:cBhvr>
                                    </p:animEffect>
                                  </p:childTnLst>
                                </p:cTn>
                              </p:par>
                              <p:par>
                                <p:cTn id="56" presetID="22" presetClass="entr" presetSubtype="8" fill="hold" nodeType="withEffect">
                                  <p:stCondLst>
                                    <p:cond delay="0"/>
                                  </p:stCondLst>
                                  <p:childTnLst>
                                    <p:set>
                                      <p:cBhvr>
                                        <p:cTn id="57" dur="1" fill="hold">
                                          <p:stCondLst>
                                            <p:cond delay="0"/>
                                          </p:stCondLst>
                                        </p:cTn>
                                        <p:tgtEl>
                                          <p:spTgt spid="17">
                                            <p:txEl>
                                              <p:pRg st="1" end="1"/>
                                            </p:txEl>
                                          </p:spTgt>
                                        </p:tgtEl>
                                        <p:attrNameLst>
                                          <p:attrName>style.visibility</p:attrName>
                                        </p:attrNameLst>
                                      </p:cBhvr>
                                      <p:to>
                                        <p:strVal val="visible"/>
                                      </p:to>
                                    </p:set>
                                    <p:animEffect transition="in" filter="wipe(left)">
                                      <p:cBhvr>
                                        <p:cTn id="58" dur="500"/>
                                        <p:tgtEl>
                                          <p:spTgt spid="17">
                                            <p:txEl>
                                              <p:pRg st="1" end="1"/>
                                            </p:txEl>
                                          </p:spTgt>
                                        </p:tgtEl>
                                      </p:cBhvr>
                                    </p:animEffect>
                                  </p:childTnLst>
                                </p:cTn>
                              </p:par>
                              <p:par>
                                <p:cTn id="59" presetID="22" presetClass="entr" presetSubtype="8" fill="hold" nodeType="withEffect">
                                  <p:stCondLst>
                                    <p:cond delay="0"/>
                                  </p:stCondLst>
                                  <p:childTnLst>
                                    <p:set>
                                      <p:cBhvr>
                                        <p:cTn id="60" dur="1" fill="hold">
                                          <p:stCondLst>
                                            <p:cond delay="0"/>
                                          </p:stCondLst>
                                        </p:cTn>
                                        <p:tgtEl>
                                          <p:spTgt spid="17">
                                            <p:txEl>
                                              <p:pRg st="2" end="2"/>
                                            </p:txEl>
                                          </p:spTgt>
                                        </p:tgtEl>
                                        <p:attrNameLst>
                                          <p:attrName>style.visibility</p:attrName>
                                        </p:attrNameLst>
                                      </p:cBhvr>
                                      <p:to>
                                        <p:strVal val="visible"/>
                                      </p:to>
                                    </p:set>
                                    <p:animEffect transition="in" filter="wipe(left)">
                                      <p:cBhvr>
                                        <p:cTn id="61" dur="500"/>
                                        <p:tgtEl>
                                          <p:spTgt spid="17">
                                            <p:txEl>
                                              <p:pRg st="2" end="2"/>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17">
                                            <p:txEl>
                                              <p:pRg st="3" end="3"/>
                                            </p:txEl>
                                          </p:spTgt>
                                        </p:tgtEl>
                                        <p:attrNameLst>
                                          <p:attrName>style.visibility</p:attrName>
                                        </p:attrNameLst>
                                      </p:cBhvr>
                                      <p:to>
                                        <p:strVal val="visible"/>
                                      </p:to>
                                    </p:set>
                                    <p:animEffect transition="in" filter="wipe(left)">
                                      <p:cBhvr>
                                        <p:cTn id="64" dur="500"/>
                                        <p:tgtEl>
                                          <p:spTgt spid="17">
                                            <p:txEl>
                                              <p:pRg st="3" end="3"/>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17">
                                            <p:txEl>
                                              <p:pRg st="4" end="4"/>
                                            </p:txEl>
                                          </p:spTgt>
                                        </p:tgtEl>
                                        <p:attrNameLst>
                                          <p:attrName>style.visibility</p:attrName>
                                        </p:attrNameLst>
                                      </p:cBhvr>
                                      <p:to>
                                        <p:strVal val="visible"/>
                                      </p:to>
                                    </p:set>
                                    <p:animEffect transition="in" filter="wipe(left)">
                                      <p:cBhvr>
                                        <p:cTn id="67" dur="500"/>
                                        <p:tgtEl>
                                          <p:spTgt spid="17">
                                            <p:txEl>
                                              <p:pRg st="4" end="4"/>
                                            </p:txEl>
                                          </p:spTgt>
                                        </p:tgtEl>
                                      </p:cBhvr>
                                    </p:animEffect>
                                  </p:childTnLst>
                                </p:cTn>
                              </p:par>
                              <p:par>
                                <p:cTn id="68" presetID="53" presetClass="entr" presetSubtype="16" fill="hold" nodeType="with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 fill="hold"/>
                                        <p:tgtEl>
                                          <p:spTgt spid="5"/>
                                        </p:tgtEl>
                                        <p:attrNameLst>
                                          <p:attrName>ppt_w</p:attrName>
                                        </p:attrNameLst>
                                      </p:cBhvr>
                                      <p:tavLst>
                                        <p:tav tm="0">
                                          <p:val>
                                            <p:fltVal val="0"/>
                                          </p:val>
                                        </p:tav>
                                        <p:tav tm="100000">
                                          <p:val>
                                            <p:strVal val="#ppt_w"/>
                                          </p:val>
                                        </p:tav>
                                      </p:tavLst>
                                    </p:anim>
                                    <p:anim calcmode="lin" valueType="num">
                                      <p:cBhvr>
                                        <p:cTn id="71" dur="500" fill="hold"/>
                                        <p:tgtEl>
                                          <p:spTgt spid="5"/>
                                        </p:tgtEl>
                                        <p:attrNameLst>
                                          <p:attrName>ppt_h</p:attrName>
                                        </p:attrNameLst>
                                      </p:cBhvr>
                                      <p:tavLst>
                                        <p:tav tm="0">
                                          <p:val>
                                            <p:fltVal val="0"/>
                                          </p:val>
                                        </p:tav>
                                        <p:tav tm="100000">
                                          <p:val>
                                            <p:strVal val="#ppt_h"/>
                                          </p:val>
                                        </p:tav>
                                      </p:tavLst>
                                    </p:anim>
                                    <p:animEffect transition="in" filter="fade">
                                      <p:cBhvr>
                                        <p:cTn id="72" dur="500"/>
                                        <p:tgtEl>
                                          <p:spTgt spid="5"/>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p:cTn id="77" dur="500" fill="hold"/>
                                        <p:tgtEl>
                                          <p:spTgt spid="21"/>
                                        </p:tgtEl>
                                        <p:attrNameLst>
                                          <p:attrName>ppt_w</p:attrName>
                                        </p:attrNameLst>
                                      </p:cBhvr>
                                      <p:tavLst>
                                        <p:tav tm="0">
                                          <p:val>
                                            <p:fltVal val="0"/>
                                          </p:val>
                                        </p:tav>
                                        <p:tav tm="100000">
                                          <p:val>
                                            <p:strVal val="#ppt_w"/>
                                          </p:val>
                                        </p:tav>
                                      </p:tavLst>
                                    </p:anim>
                                    <p:anim calcmode="lin" valueType="num">
                                      <p:cBhvr>
                                        <p:cTn id="78" dur="500" fill="hold"/>
                                        <p:tgtEl>
                                          <p:spTgt spid="21"/>
                                        </p:tgtEl>
                                        <p:attrNameLst>
                                          <p:attrName>ppt_h</p:attrName>
                                        </p:attrNameLst>
                                      </p:cBhvr>
                                      <p:tavLst>
                                        <p:tav tm="0">
                                          <p:val>
                                            <p:fltVal val="0"/>
                                          </p:val>
                                        </p:tav>
                                        <p:tav tm="100000">
                                          <p:val>
                                            <p:strVal val="#ppt_h"/>
                                          </p:val>
                                        </p:tav>
                                      </p:tavLst>
                                    </p:anim>
                                    <p:animEffect transition="in" filter="fade">
                                      <p:cBhvr>
                                        <p:cTn id="79"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0" grpId="0" animBg="1"/>
      <p:bldP spid="11" grpId="0"/>
      <p:bldP spid="12" grpId="0" animBg="1"/>
      <p:bldP spid="13" grpId="0" animBg="1"/>
      <p:bldP spid="14" grpId="0" animBg="1"/>
      <p:bldP spid="15" grpId="0" animBg="1"/>
      <p:bldP spid="16" grpId="0" animBg="1"/>
      <p:bldP spid="18" grpId="0"/>
      <p:bldP spid="2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24">
            <a:extLst>
              <a:ext uri="{FF2B5EF4-FFF2-40B4-BE49-F238E27FC236}">
                <a16:creationId xmlns:a16="http://schemas.microsoft.com/office/drawing/2014/main" id="{44919620-BD6E-43EA-A5A6-0F758BD051DF}"/>
              </a:ext>
            </a:extLst>
          </p:cNvPr>
          <p:cNvSpPr/>
          <p:nvPr/>
        </p:nvSpPr>
        <p:spPr>
          <a:xfrm>
            <a:off x="1755589" y="20904"/>
            <a:ext cx="8775159" cy="630942"/>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5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pp interaction: </a:t>
            </a:r>
            <a:r>
              <a:rPr lang="it-IT" sz="35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not</a:t>
            </a:r>
            <a:r>
              <a:rPr lang="it-IT" sz="35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5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only</a:t>
            </a:r>
            <a:r>
              <a:rPr lang="it-IT" sz="35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gamma-rays</a:t>
            </a:r>
            <a:endParaRPr lang="en-US" sz="35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4" name="Immagine 3" descr="Immagine che contiene testo&#10;&#10;Descrizione generata automaticamente">
            <a:extLst>
              <a:ext uri="{FF2B5EF4-FFF2-40B4-BE49-F238E27FC236}">
                <a16:creationId xmlns:a16="http://schemas.microsoft.com/office/drawing/2014/main" id="{CE8BFAFE-5179-421A-8B4A-E4F1A56E7B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869" y="3203958"/>
            <a:ext cx="2275982" cy="1301545"/>
          </a:xfrm>
          <a:prstGeom prst="rect">
            <a:avLst/>
          </a:prstGeom>
        </p:spPr>
      </p:pic>
      <p:sp>
        <p:nvSpPr>
          <p:cNvPr id="5" name="CasellaDiTesto 4">
            <a:extLst>
              <a:ext uri="{FF2B5EF4-FFF2-40B4-BE49-F238E27FC236}">
                <a16:creationId xmlns:a16="http://schemas.microsoft.com/office/drawing/2014/main" id="{A048A2ED-FBCE-4E6A-991F-2A9A3A62B73A}"/>
              </a:ext>
            </a:extLst>
          </p:cNvPr>
          <p:cNvSpPr txBox="1"/>
          <p:nvPr/>
        </p:nvSpPr>
        <p:spPr>
          <a:xfrm>
            <a:off x="5281407" y="915571"/>
            <a:ext cx="6526925" cy="1938992"/>
          </a:xfrm>
          <a:prstGeom prst="rect">
            <a:avLst/>
          </a:prstGeom>
          <a:noFill/>
        </p:spPr>
        <p:txBody>
          <a:bodyPr wrap="square">
            <a:spAutoFit/>
          </a:bodyPr>
          <a:lstStyle/>
          <a:p>
            <a:pPr algn="ctr"/>
            <a:r>
              <a:rPr lang="en-US" sz="2400" dirty="0">
                <a:solidFill>
                  <a:schemeClr val="bg1"/>
                </a:solidFill>
                <a:latin typeface="Kristen ITC" panose="03050502040202030202" pitchFamily="66" charset="0"/>
              </a:rPr>
              <a:t>Final products of proton-proton interactions are not only </a:t>
            </a:r>
            <a:r>
              <a:rPr lang="en-US" sz="2400" b="1" dirty="0">
                <a:solidFill>
                  <a:schemeClr val="bg1"/>
                </a:solidFill>
                <a:latin typeface="Kristen ITC" panose="03050502040202030202" pitchFamily="66" charset="0"/>
              </a:rPr>
              <a:t>gamma ray photons </a:t>
            </a:r>
            <a:r>
              <a:rPr lang="en-US" sz="2400" dirty="0">
                <a:solidFill>
                  <a:schemeClr val="bg1"/>
                </a:solidFill>
                <a:latin typeface="Kristen ITC" panose="03050502040202030202" pitchFamily="66" charset="0"/>
              </a:rPr>
              <a:t>but</a:t>
            </a:r>
          </a:p>
          <a:p>
            <a:pPr algn="ctr"/>
            <a:r>
              <a:rPr lang="it-IT" sz="2400" dirty="0" err="1">
                <a:solidFill>
                  <a:schemeClr val="bg1"/>
                </a:solidFill>
                <a:latin typeface="Kristen ITC" panose="03050502040202030202" pitchFamily="66" charset="0"/>
              </a:rPr>
              <a:t>also</a:t>
            </a:r>
            <a:r>
              <a:rPr lang="it-IT" sz="2400" dirty="0">
                <a:solidFill>
                  <a:schemeClr val="bg1"/>
                </a:solidFill>
                <a:latin typeface="Kristen ITC" panose="03050502040202030202" pitchFamily="66" charset="0"/>
              </a:rPr>
              <a:t> </a:t>
            </a:r>
            <a:r>
              <a:rPr lang="it-IT" sz="2400" b="1" dirty="0" err="1">
                <a:solidFill>
                  <a:srgbClr val="FFC000"/>
                </a:solidFill>
                <a:latin typeface="Kristen ITC" panose="03050502040202030202" pitchFamily="66" charset="0"/>
              </a:rPr>
              <a:t>neutrinos</a:t>
            </a:r>
            <a:r>
              <a:rPr lang="it-IT" sz="2400" dirty="0">
                <a:solidFill>
                  <a:srgbClr val="FFC000"/>
                </a:solidFill>
                <a:latin typeface="Kristen ITC" panose="03050502040202030202" pitchFamily="66" charset="0"/>
              </a:rPr>
              <a:t>, </a:t>
            </a:r>
            <a:r>
              <a:rPr lang="it-IT" sz="2400" b="1" dirty="0">
                <a:solidFill>
                  <a:srgbClr val="FFC000"/>
                </a:solidFill>
                <a:latin typeface="Kristen ITC" panose="03050502040202030202" pitchFamily="66" charset="0"/>
              </a:rPr>
              <a:t>anti-</a:t>
            </a:r>
            <a:r>
              <a:rPr lang="it-IT" sz="2400" b="1" dirty="0" err="1">
                <a:solidFill>
                  <a:srgbClr val="FFC000"/>
                </a:solidFill>
                <a:latin typeface="Kristen ITC" panose="03050502040202030202" pitchFamily="66" charset="0"/>
              </a:rPr>
              <a:t>neutrinos</a:t>
            </a:r>
            <a:r>
              <a:rPr lang="it-IT" sz="2400" dirty="0">
                <a:solidFill>
                  <a:schemeClr val="bg1"/>
                </a:solidFill>
                <a:latin typeface="Kristen ITC" panose="03050502040202030202" pitchFamily="66" charset="0"/>
              </a:rPr>
              <a:t>, </a:t>
            </a:r>
            <a:r>
              <a:rPr lang="it-IT" sz="2400" b="1" dirty="0" err="1">
                <a:solidFill>
                  <a:srgbClr val="00B0F0"/>
                </a:solidFill>
                <a:latin typeface="Kristen ITC" panose="03050502040202030202" pitchFamily="66" charset="0"/>
              </a:rPr>
              <a:t>electrons</a:t>
            </a:r>
            <a:r>
              <a:rPr lang="it-IT" sz="2400" b="1" dirty="0">
                <a:solidFill>
                  <a:schemeClr val="bg1"/>
                </a:solidFill>
                <a:latin typeface="Kristen ITC" panose="03050502040202030202" pitchFamily="66" charset="0"/>
              </a:rPr>
              <a:t> </a:t>
            </a:r>
            <a:r>
              <a:rPr lang="it-IT" sz="2400" dirty="0">
                <a:solidFill>
                  <a:schemeClr val="bg1"/>
                </a:solidFill>
                <a:latin typeface="Kristen ITC" panose="03050502040202030202" pitchFamily="66" charset="0"/>
              </a:rPr>
              <a:t>and </a:t>
            </a:r>
            <a:r>
              <a:rPr lang="it-IT" sz="2400" b="1" dirty="0" err="1">
                <a:solidFill>
                  <a:srgbClr val="FFFF00"/>
                </a:solidFill>
                <a:latin typeface="Kristen ITC" panose="03050502040202030202" pitchFamily="66" charset="0"/>
              </a:rPr>
              <a:t>positrons</a:t>
            </a:r>
            <a:endParaRPr lang="it-IT" sz="2800" b="0" i="0" u="none" strike="noStrike" baseline="0" dirty="0">
              <a:solidFill>
                <a:srgbClr val="FFFF00"/>
              </a:solidFill>
              <a:latin typeface="Kristen ITC" panose="03050502040202030202" pitchFamily="66" charset="0"/>
            </a:endParaRPr>
          </a:p>
        </p:txBody>
      </p:sp>
      <mc:AlternateContent xmlns:mc="http://schemas.openxmlformats.org/markup-compatibility/2006" xmlns:a14="http://schemas.microsoft.com/office/drawing/2010/main">
        <mc:Choice Requires="a14">
          <p:sp>
            <p:nvSpPr>
              <p:cNvPr id="7" name="CasellaDiTesto 6">
                <a:extLst>
                  <a:ext uri="{FF2B5EF4-FFF2-40B4-BE49-F238E27FC236}">
                    <a16:creationId xmlns:a16="http://schemas.microsoft.com/office/drawing/2014/main" id="{59DA8570-52C0-43E4-B6F0-77B6B090DFC4}"/>
                  </a:ext>
                </a:extLst>
              </p:cNvPr>
              <p:cNvSpPr txBox="1"/>
              <p:nvPr/>
            </p:nvSpPr>
            <p:spPr>
              <a:xfrm>
                <a:off x="5422526" y="3203958"/>
                <a:ext cx="2375337" cy="783741"/>
              </a:xfrm>
              <a:prstGeom prst="rect">
                <a:avLst/>
              </a:prstGeom>
              <a:noFill/>
              <a:ln w="25400">
                <a:solidFill>
                  <a:srgbClr val="FFFF00"/>
                </a:solid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it-IT" sz="2400" b="1" i="1" u="none" strike="noStrike" baseline="0" smtClean="0">
                              <a:solidFill>
                                <a:schemeClr val="bg1"/>
                              </a:solidFill>
                              <a:latin typeface="Cambria Math" panose="02040503050406030204" pitchFamily="18" charset="0"/>
                            </a:rPr>
                          </m:ctrlPr>
                        </m:sSubPr>
                        <m:e>
                          <m:r>
                            <a:rPr lang="it-IT" sz="2400" b="1" i="0" u="none" strike="noStrike" baseline="0" smtClean="0">
                              <a:solidFill>
                                <a:schemeClr val="bg1"/>
                              </a:solidFill>
                              <a:latin typeface="Cambria Math" panose="02040503050406030204" pitchFamily="18" charset="0"/>
                            </a:rPr>
                            <m:t>𝐄</m:t>
                          </m:r>
                        </m:e>
                        <m:sub>
                          <m:r>
                            <a:rPr lang="it-IT" sz="2400" b="1" i="0" u="none" strike="noStrike" baseline="0" smtClean="0">
                              <a:solidFill>
                                <a:schemeClr val="bg1"/>
                              </a:solidFill>
                              <a:latin typeface="Cambria Math" panose="02040503050406030204" pitchFamily="18" charset="0"/>
                            </a:rPr>
                            <m:t>𝐞</m:t>
                          </m:r>
                        </m:sub>
                      </m:sSub>
                      <m:r>
                        <a:rPr lang="it-IT" sz="2400" b="1" i="0" u="none" strike="noStrike" baseline="0" smtClean="0">
                          <a:solidFill>
                            <a:schemeClr val="bg1"/>
                          </a:solidFill>
                          <a:latin typeface="Cambria Math" panose="02040503050406030204" pitchFamily="18" charset="0"/>
                          <a:ea typeface="Cambria Math" panose="02040503050406030204" pitchFamily="18" charset="0"/>
                        </a:rPr>
                        <m:t>≈</m:t>
                      </m:r>
                      <m:sSub>
                        <m:sSubPr>
                          <m:ctrlPr>
                            <a:rPr lang="it-IT" sz="2400" b="1" i="1">
                              <a:solidFill>
                                <a:schemeClr val="bg1"/>
                              </a:solidFill>
                              <a:latin typeface="Cambria Math" panose="02040503050406030204" pitchFamily="18" charset="0"/>
                            </a:rPr>
                          </m:ctrlPr>
                        </m:sSubPr>
                        <m:e>
                          <m:r>
                            <a:rPr lang="it-IT" sz="2400" b="1" i="0">
                              <a:solidFill>
                                <a:schemeClr val="bg1"/>
                              </a:solidFill>
                              <a:latin typeface="Cambria Math" panose="02040503050406030204" pitchFamily="18" charset="0"/>
                            </a:rPr>
                            <m:t>𝐄</m:t>
                          </m:r>
                        </m:e>
                        <m:sub>
                          <m:r>
                            <a:rPr lang="it-IT" sz="2400" b="1" i="0" smtClean="0">
                              <a:solidFill>
                                <a:schemeClr val="bg1"/>
                              </a:solidFill>
                              <a:latin typeface="Cambria Math" panose="02040503050406030204" pitchFamily="18" charset="0"/>
                              <a:ea typeface="Cambria Math" panose="02040503050406030204" pitchFamily="18" charset="0"/>
                            </a:rPr>
                            <m:t>𝛎</m:t>
                          </m:r>
                        </m:sub>
                      </m:sSub>
                      <m:r>
                        <a:rPr lang="it-IT" sz="2400" b="1" i="0" smtClean="0">
                          <a:solidFill>
                            <a:schemeClr val="bg1"/>
                          </a:solidFill>
                          <a:latin typeface="Cambria Math" panose="02040503050406030204" pitchFamily="18" charset="0"/>
                          <a:ea typeface="Cambria Math" panose="02040503050406030204" pitchFamily="18" charset="0"/>
                        </a:rPr>
                        <m:t>≈</m:t>
                      </m:r>
                      <m:f>
                        <m:fPr>
                          <m:ctrlPr>
                            <a:rPr lang="it-IT" sz="2400" b="1" i="1" u="none" strike="noStrike" baseline="0" smtClean="0">
                              <a:solidFill>
                                <a:schemeClr val="bg1"/>
                              </a:solidFill>
                              <a:latin typeface="Cambria Math" panose="02040503050406030204" pitchFamily="18" charset="0"/>
                              <a:ea typeface="Cambria Math" panose="02040503050406030204" pitchFamily="18" charset="0"/>
                            </a:rPr>
                          </m:ctrlPr>
                        </m:fPr>
                        <m:num>
                          <m:sSub>
                            <m:sSubPr>
                              <m:ctrlPr>
                                <a:rPr lang="it-IT" sz="2400" b="1" i="1" u="none" strike="noStrike" baseline="0" smtClean="0">
                                  <a:solidFill>
                                    <a:schemeClr val="bg1"/>
                                  </a:solidFill>
                                  <a:latin typeface="Cambria Math" panose="02040503050406030204" pitchFamily="18" charset="0"/>
                                  <a:ea typeface="Cambria Math" panose="02040503050406030204" pitchFamily="18" charset="0"/>
                                </a:rPr>
                              </m:ctrlPr>
                            </m:sSubPr>
                            <m:e>
                              <m:r>
                                <a:rPr lang="it-IT" sz="2400" b="1" i="0" u="none" strike="noStrike" baseline="0" smtClean="0">
                                  <a:solidFill>
                                    <a:schemeClr val="bg1"/>
                                  </a:solidFill>
                                  <a:latin typeface="Cambria Math" panose="02040503050406030204" pitchFamily="18" charset="0"/>
                                  <a:ea typeface="Cambria Math" panose="02040503050406030204" pitchFamily="18" charset="0"/>
                                </a:rPr>
                                <m:t>𝐄</m:t>
                              </m:r>
                            </m:e>
                            <m:sub>
                              <m:r>
                                <a:rPr lang="it-IT" sz="2400" b="1" i="0" u="none" strike="noStrike" baseline="0" smtClean="0">
                                  <a:solidFill>
                                    <a:schemeClr val="bg1"/>
                                  </a:solidFill>
                                  <a:latin typeface="Cambria Math" panose="02040503050406030204" pitchFamily="18" charset="0"/>
                                  <a:ea typeface="Cambria Math" panose="02040503050406030204" pitchFamily="18" charset="0"/>
                                </a:rPr>
                                <m:t>𝐂𝐑</m:t>
                              </m:r>
                            </m:sub>
                          </m:sSub>
                        </m:num>
                        <m:den>
                          <m:r>
                            <a:rPr lang="it-IT" sz="2400" b="1" i="0" u="none" strike="noStrike" baseline="0" smtClean="0">
                              <a:solidFill>
                                <a:schemeClr val="bg1"/>
                              </a:solidFill>
                              <a:latin typeface="Cambria Math" panose="02040503050406030204" pitchFamily="18" charset="0"/>
                              <a:ea typeface="Cambria Math" panose="02040503050406030204" pitchFamily="18" charset="0"/>
                            </a:rPr>
                            <m:t>𝟐𝟎</m:t>
                          </m:r>
                        </m:den>
                      </m:f>
                    </m:oMath>
                  </m:oMathPara>
                </a14:m>
                <a:endParaRPr lang="it-IT" sz="2400" b="1" dirty="0"/>
              </a:p>
            </p:txBody>
          </p:sp>
        </mc:Choice>
        <mc:Fallback xmlns="">
          <p:sp>
            <p:nvSpPr>
              <p:cNvPr id="7" name="CasellaDiTesto 6">
                <a:extLst>
                  <a:ext uri="{FF2B5EF4-FFF2-40B4-BE49-F238E27FC236}">
                    <a16:creationId xmlns:a16="http://schemas.microsoft.com/office/drawing/2014/main" id="{59DA8570-52C0-43E4-B6F0-77B6B090DFC4}"/>
                  </a:ext>
                </a:extLst>
              </p:cNvPr>
              <p:cNvSpPr txBox="1">
                <a:spLocks noRot="1" noChangeAspect="1" noMove="1" noResize="1" noEditPoints="1" noAdjustHandles="1" noChangeArrowheads="1" noChangeShapeType="1" noTextEdit="1"/>
              </p:cNvSpPr>
              <p:nvPr/>
            </p:nvSpPr>
            <p:spPr>
              <a:xfrm>
                <a:off x="5422526" y="3203958"/>
                <a:ext cx="2375337" cy="783741"/>
              </a:xfrm>
              <a:prstGeom prst="rect">
                <a:avLst/>
              </a:prstGeom>
              <a:blipFill>
                <a:blip r:embed="rId4"/>
                <a:stretch>
                  <a:fillRect/>
                </a:stretch>
              </a:blipFill>
              <a:ln w="25400">
                <a:solidFill>
                  <a:srgbClr val="FFFF00"/>
                </a:solidFill>
              </a:ln>
            </p:spPr>
            <p:txBody>
              <a:bodyPr/>
              <a:lstStyle/>
              <a:p>
                <a:r>
                  <a:rPr lang="it-IT">
                    <a:noFill/>
                  </a:rPr>
                  <a:t> </a:t>
                </a:r>
              </a:p>
            </p:txBody>
          </p:sp>
        </mc:Fallback>
      </mc:AlternateContent>
      <p:sp>
        <p:nvSpPr>
          <p:cNvPr id="8" name="CasellaDiTesto 7">
            <a:extLst>
              <a:ext uri="{FF2B5EF4-FFF2-40B4-BE49-F238E27FC236}">
                <a16:creationId xmlns:a16="http://schemas.microsoft.com/office/drawing/2014/main" id="{AB1E6D2A-6C2E-4A49-AE42-738ABC42C71A}"/>
              </a:ext>
            </a:extLst>
          </p:cNvPr>
          <p:cNvSpPr txBox="1"/>
          <p:nvPr/>
        </p:nvSpPr>
        <p:spPr>
          <a:xfrm>
            <a:off x="8979257" y="6555769"/>
            <a:ext cx="3212743" cy="369332"/>
          </a:xfrm>
          <a:prstGeom prst="rect">
            <a:avLst/>
          </a:prstGeom>
          <a:noFill/>
        </p:spPr>
        <p:txBody>
          <a:bodyPr wrap="square" rtlCol="0">
            <a:spAutoFit/>
          </a:bodyPr>
          <a:lstStyle/>
          <a:p>
            <a:pPr algn="ctr"/>
            <a:r>
              <a:rPr lang="it-IT" dirty="0" err="1">
                <a:solidFill>
                  <a:srgbClr val="FFFF00"/>
                </a:solidFill>
                <a:latin typeface="Tekton Pro" pitchFamily="34" charset="0"/>
              </a:rPr>
              <a:t>Kelner</a:t>
            </a:r>
            <a:r>
              <a:rPr lang="it-IT" dirty="0">
                <a:solidFill>
                  <a:srgbClr val="FFFF00"/>
                </a:solidFill>
                <a:latin typeface="Tekton Pro" pitchFamily="34" charset="0"/>
              </a:rPr>
              <a:t> 2006, Cardillo et al 2016</a:t>
            </a:r>
          </a:p>
        </p:txBody>
      </p:sp>
      <p:pic>
        <p:nvPicPr>
          <p:cNvPr id="10" name="Immagine 9" descr="Immagine che contiene testo&#10;&#10;Descrizione generata automaticamente">
            <a:extLst>
              <a:ext uri="{FF2B5EF4-FFF2-40B4-BE49-F238E27FC236}">
                <a16:creationId xmlns:a16="http://schemas.microsoft.com/office/drawing/2014/main" id="{FE5FB440-51BD-4A78-82BB-E7EDAAE6CAB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0138" y="4952647"/>
            <a:ext cx="6603152" cy="896143"/>
          </a:xfrm>
          <a:prstGeom prst="rect">
            <a:avLst/>
          </a:prstGeom>
        </p:spPr>
      </p:pic>
      <p:pic>
        <p:nvPicPr>
          <p:cNvPr id="12" name="Immagine 11" descr="Immagine che contiene testo&#10;&#10;Descrizione generata automaticamente">
            <a:extLst>
              <a:ext uri="{FF2B5EF4-FFF2-40B4-BE49-F238E27FC236}">
                <a16:creationId xmlns:a16="http://schemas.microsoft.com/office/drawing/2014/main" id="{4345E1C4-DBE7-4746-AF10-8B4BCF84C97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3285" y="5804351"/>
            <a:ext cx="5376858" cy="896143"/>
          </a:xfrm>
          <a:prstGeom prst="rect">
            <a:avLst/>
          </a:prstGeom>
        </p:spPr>
      </p:pic>
      <p:pic>
        <p:nvPicPr>
          <p:cNvPr id="14" name="Immagine 13">
            <a:extLst>
              <a:ext uri="{FF2B5EF4-FFF2-40B4-BE49-F238E27FC236}">
                <a16:creationId xmlns:a16="http://schemas.microsoft.com/office/drawing/2014/main" id="{AFAC7E0E-2C23-49EE-99FA-2935A11FF0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6027" y="2970430"/>
            <a:ext cx="3652305" cy="3605567"/>
          </a:xfrm>
          <a:prstGeom prst="rect">
            <a:avLst/>
          </a:prstGeom>
        </p:spPr>
      </p:pic>
      <p:pic>
        <p:nvPicPr>
          <p:cNvPr id="6" name="Immagine 5">
            <a:extLst>
              <a:ext uri="{FF2B5EF4-FFF2-40B4-BE49-F238E27FC236}">
                <a16:creationId xmlns:a16="http://schemas.microsoft.com/office/drawing/2014/main" id="{DA7F4387-7DB6-7A85-C9C0-CABCF3651F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1706" y="696532"/>
            <a:ext cx="4522657" cy="2509523"/>
          </a:xfrm>
          <a:prstGeom prst="rect">
            <a:avLst/>
          </a:prstGeom>
        </p:spPr>
      </p:pic>
    </p:spTree>
    <p:extLst>
      <p:ext uri="{BB962C8B-B14F-4D97-AF65-F5344CB8AC3E}">
        <p14:creationId xmlns:p14="http://schemas.microsoft.com/office/powerpoint/2010/main" val="274304112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par>
                          <p:cTn id="15" fill="hold">
                            <p:stCondLst>
                              <p:cond delay="500"/>
                            </p:stCondLst>
                            <p:childTnLst>
                              <p:par>
                                <p:cTn id="16" presetID="53" presetClass="entr" presetSubtype="16"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500" fill="hold"/>
                                        <p:tgtEl>
                                          <p:spTgt spid="14"/>
                                        </p:tgtEl>
                                        <p:attrNameLst>
                                          <p:attrName>ppt_w</p:attrName>
                                        </p:attrNameLst>
                                      </p:cBhvr>
                                      <p:tavLst>
                                        <p:tav tm="0">
                                          <p:val>
                                            <p:fltVal val="0"/>
                                          </p:val>
                                        </p:tav>
                                        <p:tav tm="100000">
                                          <p:val>
                                            <p:strVal val="#ppt_w"/>
                                          </p:val>
                                        </p:tav>
                                      </p:tavLst>
                                    </p:anim>
                                    <p:anim calcmode="lin" valueType="num">
                                      <p:cBhvr>
                                        <p:cTn id="19" dur="500" fill="hold"/>
                                        <p:tgtEl>
                                          <p:spTgt spid="14"/>
                                        </p:tgtEl>
                                        <p:attrNameLst>
                                          <p:attrName>ppt_h</p:attrName>
                                        </p:attrNameLst>
                                      </p:cBhvr>
                                      <p:tavLst>
                                        <p:tav tm="0">
                                          <p:val>
                                            <p:fltVal val="0"/>
                                          </p:val>
                                        </p:tav>
                                        <p:tav tm="100000">
                                          <p:val>
                                            <p:strVal val="#ppt_h"/>
                                          </p:val>
                                        </p:tav>
                                      </p:tavLst>
                                    </p:anim>
                                    <p:animEffect transition="in" filter="fade">
                                      <p:cBhvr>
                                        <p:cTn id="2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magine 12">
            <a:extLst>
              <a:ext uri="{FF2B5EF4-FFF2-40B4-BE49-F238E27FC236}">
                <a16:creationId xmlns:a16="http://schemas.microsoft.com/office/drawing/2014/main" id="{9B7C6BE5-1BBE-412E-9EFB-6B631134A418}"/>
              </a:ext>
            </a:extLst>
          </p:cNvPr>
          <p:cNvPicPr>
            <a:picLocks noChangeAspect="1"/>
          </p:cNvPicPr>
          <p:nvPr/>
        </p:nvPicPr>
        <p:blipFill>
          <a:blip r:embed="rId3"/>
          <a:stretch>
            <a:fillRect/>
          </a:stretch>
        </p:blipFill>
        <p:spPr>
          <a:xfrm>
            <a:off x="5853774" y="543731"/>
            <a:ext cx="4379644" cy="1746644"/>
          </a:xfrm>
          <a:prstGeom prst="rect">
            <a:avLst/>
          </a:prstGeom>
        </p:spPr>
      </p:pic>
      <p:sp>
        <p:nvSpPr>
          <p:cNvPr id="6" name="TextBox 5"/>
          <p:cNvSpPr txBox="1"/>
          <p:nvPr/>
        </p:nvSpPr>
        <p:spPr>
          <a:xfrm>
            <a:off x="3288405" y="1468192"/>
            <a:ext cx="5306096"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4" name="Rettangolo 24"/>
          <p:cNvSpPr/>
          <p:nvPr/>
        </p:nvSpPr>
        <p:spPr>
          <a:xfrm>
            <a:off x="3555755" y="6601"/>
            <a:ext cx="8630889"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Other</a:t>
            </a: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Sources? - </a:t>
            </a: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Galactic</a:t>
            </a:r>
            <a:r>
              <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 Center </a:t>
            </a:r>
            <a:r>
              <a:rPr kumimoji="0" lang="it-IT" sz="32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Region</a:t>
            </a:r>
            <a:endParaRPr kumimoji="0" lang="it-IT" sz="32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628" y="144832"/>
            <a:ext cx="3344857" cy="3611809"/>
          </a:xfrm>
          <a:prstGeom prst="rect">
            <a:avLst/>
          </a:prstGeom>
        </p:spPr>
      </p:pic>
      <p:sp>
        <p:nvSpPr>
          <p:cNvPr id="8" name="CasellaDiTesto 8"/>
          <p:cNvSpPr txBox="1"/>
          <p:nvPr/>
        </p:nvSpPr>
        <p:spPr>
          <a:xfrm>
            <a:off x="715721" y="273552"/>
            <a:ext cx="2840034"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HESS </a:t>
            </a:r>
            <a:r>
              <a:rPr kumimoji="0" lang="it-IT" sz="14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HESS </a:t>
            </a:r>
            <a:r>
              <a:rPr kumimoji="0" lang="it-IT" sz="14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4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2018</a:t>
            </a:r>
          </a:p>
        </p:txBody>
      </p:sp>
      <p:sp>
        <p:nvSpPr>
          <p:cNvPr id="9" name="Rettangolo 8"/>
          <p:cNvSpPr/>
          <p:nvPr/>
        </p:nvSpPr>
        <p:spPr>
          <a:xfrm>
            <a:off x="4581833" y="4100164"/>
            <a:ext cx="7665286" cy="2862322"/>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Perfect correlation between molecular gas distribution and gamma-ray emission seen by HESS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CR energy density 10 times greater than CR sea</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CR spectrum with and index </a:t>
            </a:r>
            <a:r>
              <a:rPr kumimoji="0" lang="en-GB"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sym typeface="Wingdings"/>
              </a:rPr>
              <a:t>γ</a:t>
            </a:r>
            <a:r>
              <a:rPr kumimoji="0" lang="en-GB" sz="2000" b="0" i="0" u="none" strike="noStrike" kern="1200" cap="none" spc="0" normalizeH="0" baseline="-25000" noProof="0" dirty="0" err="1">
                <a:ln>
                  <a:noFill/>
                </a:ln>
                <a:solidFill>
                  <a:prstClr val="white"/>
                </a:solidFill>
                <a:effectLst/>
                <a:uLnTx/>
                <a:uFillTx/>
                <a:latin typeface="Segoe Print" panose="02000600000000000000" pitchFamily="2" charset="0"/>
                <a:ea typeface="+mn-ea"/>
                <a:cs typeface="+mn-cs"/>
                <a:sym typeface="Wingdings"/>
              </a:rPr>
              <a:t>E</a:t>
            </a: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 =2.3-2.4 up to 100 </a:t>
            </a:r>
            <a:r>
              <a:rPr kumimoji="0" lang="en-GB"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sym typeface="Wingdings"/>
              </a:rPr>
              <a:t>TeV</a:t>
            </a: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 (but with large error bars)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Spatial distribution with 1/r (continuous injection)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Maybe from </a:t>
            </a:r>
            <a:r>
              <a:rPr kumimoji="0" lang="en-GB" sz="20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sym typeface="Wingdings"/>
              </a:rPr>
              <a:t>Sgr</a:t>
            </a:r>
            <a:r>
              <a:rPr kumimoji="0" lang="en-GB" sz="20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sym typeface="Wingdings"/>
              </a:rPr>
              <a:t> A* </a:t>
            </a:r>
            <a:r>
              <a:rPr kumimoji="0" lang="en-GB" sz="1400" b="0" i="0" u="none" strike="noStrike" kern="1200" cap="none" spc="0" normalizeH="0" baseline="0" noProof="0" dirty="0">
                <a:ln>
                  <a:noFill/>
                </a:ln>
                <a:solidFill>
                  <a:schemeClr val="bg1"/>
                </a:solidFill>
                <a:effectLst/>
                <a:uLnTx/>
                <a:uFillTx/>
                <a:latin typeface="Segoe Print" panose="02000600000000000000" pitchFamily="2" charset="0"/>
                <a:ea typeface="+mn-ea"/>
                <a:cs typeface="+mn-cs"/>
                <a:sym typeface="Wingdings"/>
              </a:rPr>
              <a:t>(Rodríguez-Ramírez et al., 2019)</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000" dirty="0">
                <a:solidFill>
                  <a:srgbClr val="FFFF00"/>
                </a:solidFill>
                <a:latin typeface="Segoe Print" panose="02000600000000000000" pitchFamily="2" charset="0"/>
                <a:sym typeface="Wingdings"/>
              </a:rPr>
              <a:t>First </a:t>
            </a:r>
            <a:r>
              <a:rPr lang="en-GB" sz="2000" dirty="0" err="1">
                <a:solidFill>
                  <a:srgbClr val="FFFF00"/>
                </a:solidFill>
                <a:latin typeface="Segoe Print" panose="02000600000000000000" pitchFamily="2" charset="0"/>
                <a:sym typeface="Wingdings"/>
              </a:rPr>
              <a:t>spectro</a:t>
            </a:r>
            <a:r>
              <a:rPr lang="en-GB" sz="2000" dirty="0">
                <a:solidFill>
                  <a:srgbClr val="FFFF00"/>
                </a:solidFill>
                <a:latin typeface="Segoe Print" panose="02000600000000000000" pitchFamily="2" charset="0"/>
                <a:sym typeface="Wingdings"/>
              </a:rPr>
              <a:t>-morphological analysis </a:t>
            </a:r>
            <a:r>
              <a:rPr lang="en-GB" sz="1600" dirty="0">
                <a:solidFill>
                  <a:srgbClr val="FFFF00"/>
                </a:solidFill>
                <a:latin typeface="Segoe Print" panose="02000600000000000000" pitchFamily="2" charset="0"/>
                <a:sym typeface="Wingdings"/>
              </a:rPr>
              <a:t>(HESS2018, Devin talk Gamma 2022)</a:t>
            </a:r>
            <a:endParaRPr kumimoji="0" lang="en-GB" sz="20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sym typeface="Wingdings"/>
            </a:endParaRPr>
          </a:p>
        </p:txBody>
      </p:sp>
      <p:pic>
        <p:nvPicPr>
          <p:cNvPr id="3" name="Immagin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29" y="3854222"/>
            <a:ext cx="4481204" cy="2930888"/>
          </a:xfrm>
          <a:prstGeom prst="rect">
            <a:avLst/>
          </a:prstGeom>
        </p:spPr>
      </p:pic>
      <p:sp>
        <p:nvSpPr>
          <p:cNvPr id="10" name="CasellaDiTesto 8"/>
          <p:cNvSpPr txBox="1"/>
          <p:nvPr/>
        </p:nvSpPr>
        <p:spPr>
          <a:xfrm>
            <a:off x="1237742" y="3885361"/>
            <a:ext cx="33440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MAGIC </a:t>
            </a:r>
            <a:r>
              <a:rPr kumimoji="0" lang="it-IT" sz="1600" b="0" i="0" u="none" strike="noStrike" kern="1200" cap="none" spc="0" normalizeH="0" baseline="0" noProof="0" dirty="0" err="1">
                <a:ln>
                  <a:noFill/>
                </a:ln>
                <a:solidFill>
                  <a:srgbClr val="FF0000"/>
                </a:solidFill>
                <a:effectLst/>
                <a:uLnTx/>
                <a:uFillTx/>
                <a:latin typeface="Segoe Print" panose="02000600000000000000" pitchFamily="2" charset="0"/>
                <a:ea typeface="+mn-ea"/>
                <a:cs typeface="+mn-cs"/>
              </a:rPr>
              <a:t>collaboration</a:t>
            </a:r>
            <a:r>
              <a:rPr kumimoji="0" lang="it-IT" sz="1600" b="0" i="0" u="none" strike="noStrike" kern="1200" cap="none" spc="0" normalizeH="0" baseline="0" noProof="0" dirty="0">
                <a:ln>
                  <a:noFill/>
                </a:ln>
                <a:solidFill>
                  <a:srgbClr val="FF0000"/>
                </a:solidFill>
                <a:effectLst/>
                <a:uLnTx/>
                <a:uFillTx/>
                <a:latin typeface="Segoe Print" panose="02000600000000000000" pitchFamily="2" charset="0"/>
                <a:ea typeface="+mn-ea"/>
                <a:cs typeface="+mn-cs"/>
              </a:rPr>
              <a:t> 2020</a:t>
            </a:r>
          </a:p>
        </p:txBody>
      </p:sp>
      <p:pic>
        <p:nvPicPr>
          <p:cNvPr id="11" name="Immagine 10">
            <a:extLst>
              <a:ext uri="{FF2B5EF4-FFF2-40B4-BE49-F238E27FC236}">
                <a16:creationId xmlns:a16="http://schemas.microsoft.com/office/drawing/2014/main" id="{2B1CC006-7B8B-2794-4A4E-C234F81E2349}"/>
              </a:ext>
            </a:extLst>
          </p:cNvPr>
          <p:cNvPicPr>
            <a:picLocks noChangeAspect="1"/>
          </p:cNvPicPr>
          <p:nvPr/>
        </p:nvPicPr>
        <p:blipFill>
          <a:blip r:embed="rId6"/>
          <a:stretch>
            <a:fillRect/>
          </a:stretch>
        </p:blipFill>
        <p:spPr>
          <a:xfrm>
            <a:off x="5393271" y="2277830"/>
            <a:ext cx="5489877" cy="1822334"/>
          </a:xfrm>
          <a:prstGeom prst="rect">
            <a:avLst/>
          </a:prstGeom>
        </p:spPr>
      </p:pic>
      <p:sp>
        <p:nvSpPr>
          <p:cNvPr id="14" name="CasellaDiTesto 8">
            <a:extLst>
              <a:ext uri="{FF2B5EF4-FFF2-40B4-BE49-F238E27FC236}">
                <a16:creationId xmlns:a16="http://schemas.microsoft.com/office/drawing/2014/main" id="{D3BE9265-354B-83A0-72EF-1528FA473F58}"/>
              </a:ext>
            </a:extLst>
          </p:cNvPr>
          <p:cNvSpPr txBox="1"/>
          <p:nvPr/>
        </p:nvSpPr>
        <p:spPr>
          <a:xfrm>
            <a:off x="10809233" y="2715608"/>
            <a:ext cx="1396180"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HESS </a:t>
            </a:r>
            <a:r>
              <a:rPr kumimoji="0" lang="it-IT" sz="14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collaboration</a:t>
            </a:r>
            <a:r>
              <a:rPr kumimoji="0" lang="it-IT" sz="1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 2016</a:t>
            </a:r>
          </a:p>
        </p:txBody>
      </p:sp>
      <p:sp>
        <p:nvSpPr>
          <p:cNvPr id="15" name="CasellaDiTesto 8">
            <a:extLst>
              <a:ext uri="{FF2B5EF4-FFF2-40B4-BE49-F238E27FC236}">
                <a16:creationId xmlns:a16="http://schemas.microsoft.com/office/drawing/2014/main" id="{14470D9C-0DAC-FFBE-D3D8-812BDE9BE3D4}"/>
              </a:ext>
            </a:extLst>
          </p:cNvPr>
          <p:cNvSpPr txBox="1"/>
          <p:nvPr/>
        </p:nvSpPr>
        <p:spPr>
          <a:xfrm>
            <a:off x="10399510" y="826005"/>
            <a:ext cx="1691862"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it-IT" sz="1400" dirty="0" err="1">
                <a:solidFill>
                  <a:srgbClr val="FFFF00"/>
                </a:solidFill>
                <a:latin typeface="Segoe Print" panose="02000600000000000000" pitchFamily="2" charset="0"/>
              </a:rPr>
              <a:t>APEX+Planck</a:t>
            </a:r>
            <a:r>
              <a:rPr lang="it-IT" sz="1400" dirty="0">
                <a:solidFill>
                  <a:srgbClr val="FFFF00"/>
                </a:solidFill>
                <a:latin typeface="Segoe Print" panose="02000600000000000000" pitchFamily="2" charset="0"/>
              </a:rPr>
              <a:t>: </a:t>
            </a:r>
            <a:r>
              <a:rPr lang="it-IT" sz="1400" dirty="0" err="1">
                <a:solidFill>
                  <a:srgbClr val="FFFF00"/>
                </a:solidFill>
                <a:latin typeface="Segoe Print" panose="02000600000000000000" pitchFamily="2" charset="0"/>
              </a:rPr>
              <a:t>Dust</a:t>
            </a:r>
            <a:endParaRPr lang="it-IT" sz="1400" dirty="0">
              <a:solidFill>
                <a:srgbClr val="FFFF00"/>
              </a:solidFill>
              <a:latin typeface="Segoe Print" panose="02000600000000000000" pitchFamily="2"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(ATLASGAL-</a:t>
            </a:r>
            <a:r>
              <a:rPr kumimoji="0" lang="it-IT" sz="14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Konsortium</a:t>
            </a:r>
            <a:r>
              <a:rPr kumimoji="0" lang="it-IT" sz="1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a:t>
            </a:r>
            <a:r>
              <a:rPr kumimoji="0" lang="it-IT" sz="14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Csengeri</a:t>
            </a:r>
            <a:r>
              <a:rPr kumimoji="0" lang="it-IT" sz="14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+ 2016)</a:t>
            </a:r>
          </a:p>
        </p:txBody>
      </p:sp>
    </p:spTree>
    <p:extLst>
      <p:ext uri="{BB962C8B-B14F-4D97-AF65-F5344CB8AC3E}">
        <p14:creationId xmlns:p14="http://schemas.microsoft.com/office/powerpoint/2010/main" val="163937704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EA8D5E5-AF8B-A44B-02D4-A82896360CB1}"/>
              </a:ext>
            </a:extLst>
          </p:cNvPr>
          <p:cNvPicPr>
            <a:picLocks noChangeAspect="1"/>
          </p:cNvPicPr>
          <p:nvPr/>
        </p:nvPicPr>
        <p:blipFill>
          <a:blip r:embed="rId2"/>
          <a:stretch>
            <a:fillRect/>
          </a:stretch>
        </p:blipFill>
        <p:spPr>
          <a:xfrm rot="16200000">
            <a:off x="7769420" y="304159"/>
            <a:ext cx="4095179" cy="3745489"/>
          </a:xfrm>
          <a:prstGeom prst="rect">
            <a:avLst/>
          </a:prstGeom>
        </p:spPr>
      </p:pic>
      <p:sp>
        <p:nvSpPr>
          <p:cNvPr id="4" name="Rettangolo 24"/>
          <p:cNvSpPr/>
          <p:nvPr/>
        </p:nvSpPr>
        <p:spPr>
          <a:xfrm>
            <a:off x="0" y="20994"/>
            <a:ext cx="10644261"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Other</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sources? – From GCR to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Superbubbles</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10" name="TextBox 9"/>
          <p:cNvSpPr txBox="1"/>
          <p:nvPr/>
        </p:nvSpPr>
        <p:spPr>
          <a:xfrm>
            <a:off x="39853" y="847311"/>
            <a:ext cx="7895292" cy="2554545"/>
          </a:xfrm>
          <a:prstGeom prst="rect">
            <a:avLst/>
          </a:prstGeom>
          <a:noFill/>
        </p:spPr>
        <p:txBody>
          <a:bodyPr wrap="square" rtlCol="0">
            <a:spAutoFit/>
          </a:bodyPr>
          <a:lstStyle/>
          <a:p>
            <a:pPr marL="285750" indent="-285750">
              <a:defRPr/>
            </a:pPr>
            <a:r>
              <a:rPr lang="en-US" sz="1600" dirty="0">
                <a:solidFill>
                  <a:schemeClr val="bg1"/>
                </a:solidFill>
                <a:latin typeface="Segoe Print" panose="02000600000000000000" pitchFamily="2" charset="0"/>
                <a:sym typeface="Wingdings"/>
              </a:rPr>
              <a:t>Hot and rarefied extended cavities formed by OB stars winds [Bykov 1992]:</a:t>
            </a:r>
          </a:p>
          <a:p>
            <a:pPr marL="342900" indent="-342900">
              <a:buFont typeface="Arial" panose="020B0604020202020204" pitchFamily="34" charset="0"/>
              <a:buChar char="•"/>
              <a:defRPr/>
            </a:pPr>
            <a:r>
              <a:rPr lang="en-US" sz="1600" dirty="0">
                <a:solidFill>
                  <a:srgbClr val="FFC000"/>
                </a:solidFill>
                <a:latin typeface="Segoe Print" panose="02000600000000000000" pitchFamily="2" charset="0"/>
                <a:sym typeface="Wingdings"/>
              </a:rPr>
              <a:t>Multiple shocks and winds </a:t>
            </a:r>
          </a:p>
          <a:p>
            <a:pPr marL="800100" lvl="1" indent="-342900">
              <a:buFont typeface="Arial" panose="020B0604020202020204" pitchFamily="34" charset="0"/>
              <a:buChar char="•"/>
            </a:pPr>
            <a:r>
              <a:rPr lang="en-US" sz="1600" dirty="0">
                <a:solidFill>
                  <a:schemeClr val="bg1"/>
                </a:solidFill>
                <a:latin typeface="Segoe Print" panose="02000600000000000000" pitchFamily="2" charset="0"/>
                <a:sym typeface="Wingdings"/>
              </a:rPr>
              <a:t> enhanced turbulence and acceleration</a:t>
            </a:r>
          </a:p>
          <a:p>
            <a:pPr marL="342900" indent="-342900">
              <a:buFont typeface="Arial" panose="020B0604020202020204" pitchFamily="34" charset="0"/>
              <a:buChar char="•"/>
            </a:pPr>
            <a:r>
              <a:rPr lang="en-US" sz="1600" dirty="0">
                <a:solidFill>
                  <a:srgbClr val="FFC000"/>
                </a:solidFill>
                <a:latin typeface="Segoe Print" panose="02000600000000000000" pitchFamily="2" charset="0"/>
                <a:sym typeface="Wingdings"/>
              </a:rPr>
              <a:t>No radiative phase</a:t>
            </a:r>
          </a:p>
          <a:p>
            <a:pPr marL="800100" lvl="1" indent="-342900">
              <a:buFont typeface="Arial" panose="020B0604020202020204" pitchFamily="34" charset="0"/>
              <a:buChar char="•"/>
            </a:pPr>
            <a:r>
              <a:rPr lang="en-US" sz="1600" dirty="0">
                <a:solidFill>
                  <a:schemeClr val="bg1"/>
                </a:solidFill>
                <a:latin typeface="Segoe Print" panose="02000600000000000000" pitchFamily="2" charset="0"/>
                <a:sym typeface="Wingdings"/>
              </a:rPr>
              <a:t> larger acceleration efficiency</a:t>
            </a:r>
          </a:p>
          <a:p>
            <a:pPr marL="342900" indent="-342900">
              <a:buFont typeface="Arial" panose="020B0604020202020204" pitchFamily="34" charset="0"/>
              <a:buChar char="•"/>
            </a:pPr>
            <a:r>
              <a:rPr lang="en-US" sz="1600" dirty="0">
                <a:solidFill>
                  <a:srgbClr val="FFC000"/>
                </a:solidFill>
                <a:latin typeface="Segoe Print" panose="02000600000000000000" pitchFamily="2" charset="0"/>
                <a:sym typeface="Wingdings"/>
              </a:rPr>
              <a:t>Low-energy spectrum slope similar to the one measured by Voyager</a:t>
            </a:r>
          </a:p>
          <a:p>
            <a:pPr marL="342900" indent="-342900">
              <a:buFont typeface="Arial" panose="020B0604020202020204" pitchFamily="34" charset="0"/>
              <a:buChar char="•"/>
            </a:pPr>
            <a:r>
              <a:rPr lang="en-US" sz="1600" dirty="0">
                <a:solidFill>
                  <a:srgbClr val="FFC000"/>
                </a:solidFill>
                <a:latin typeface="Segoe Print" panose="02000600000000000000" pitchFamily="2" charset="0"/>
                <a:sym typeface="Wingdings"/>
              </a:rPr>
              <a:t>Explanation of some CR composition anomalies</a:t>
            </a:r>
          </a:p>
          <a:p>
            <a:pPr marL="800100" lvl="1" indent="-342900">
              <a:buFont typeface="Arial" panose="020B0604020202020204" pitchFamily="34" charset="0"/>
              <a:buChar char="•"/>
            </a:pPr>
            <a:r>
              <a:rPr lang="en-US" sz="1600" dirty="0">
                <a:solidFill>
                  <a:schemeClr val="bg1"/>
                </a:solidFill>
                <a:latin typeface="Segoe Print" panose="02000600000000000000" pitchFamily="2" charset="0"/>
                <a:sym typeface="Wingdings" panose="05000000000000000000" pitchFamily="2" charset="2"/>
              </a:rPr>
              <a:t> Be abundances [</a:t>
            </a:r>
            <a:r>
              <a:rPr lang="en-US" sz="1600" dirty="0" err="1">
                <a:solidFill>
                  <a:schemeClr val="bg1"/>
                </a:solidFill>
                <a:latin typeface="Segoe Print" panose="02000600000000000000" pitchFamily="2" charset="0"/>
                <a:sym typeface="Wingdings" panose="05000000000000000000" pitchFamily="2" charset="2"/>
              </a:rPr>
              <a:t>Tatischeff</a:t>
            </a:r>
            <a:r>
              <a:rPr lang="en-US" sz="1600" dirty="0">
                <a:solidFill>
                  <a:schemeClr val="bg1"/>
                </a:solidFill>
                <a:latin typeface="Segoe Print" panose="02000600000000000000" pitchFamily="2" charset="0"/>
                <a:sym typeface="Wingdings" panose="05000000000000000000" pitchFamily="2" charset="2"/>
              </a:rPr>
              <a:t> 2018]</a:t>
            </a:r>
          </a:p>
          <a:p>
            <a:pPr marL="342900" indent="-342900">
              <a:buFont typeface="Arial" panose="020B0604020202020204" pitchFamily="34" charset="0"/>
              <a:buChar char="•"/>
            </a:pPr>
            <a:r>
              <a:rPr lang="en-US" sz="1600" dirty="0">
                <a:solidFill>
                  <a:srgbClr val="FFC000"/>
                </a:solidFill>
                <a:latin typeface="Segoe Print" panose="02000600000000000000" pitchFamily="2" charset="0"/>
                <a:sym typeface="Wingdings" panose="05000000000000000000" pitchFamily="2" charset="2"/>
              </a:rPr>
              <a:t>Spatial and spectral behavior similar to the GC one [</a:t>
            </a:r>
            <a:r>
              <a:rPr lang="en-US" sz="1600" dirty="0" err="1">
                <a:solidFill>
                  <a:srgbClr val="FFC000"/>
                </a:solidFill>
                <a:latin typeface="Segoe Print" panose="02000600000000000000" pitchFamily="2" charset="0"/>
                <a:sym typeface="Wingdings" panose="05000000000000000000" pitchFamily="2" charset="2"/>
              </a:rPr>
              <a:t>Aharonian</a:t>
            </a:r>
            <a:r>
              <a:rPr lang="en-US" sz="1600" dirty="0">
                <a:solidFill>
                  <a:srgbClr val="FFC000"/>
                </a:solidFill>
                <a:latin typeface="Segoe Print" panose="02000600000000000000" pitchFamily="2" charset="0"/>
                <a:sym typeface="Wingdings" panose="05000000000000000000" pitchFamily="2" charset="2"/>
              </a:rPr>
              <a:t> 2018]</a:t>
            </a:r>
            <a:endParaRPr lang="en-US" sz="1600" dirty="0">
              <a:solidFill>
                <a:srgbClr val="FFC000"/>
              </a:solidFill>
              <a:latin typeface="Segoe Print" panose="02000600000000000000" pitchFamily="2" charset="0"/>
              <a:sym typeface="Wingdings"/>
            </a:endParaRPr>
          </a:p>
        </p:txBody>
      </p:sp>
      <p:sp>
        <p:nvSpPr>
          <p:cNvPr id="2" name="TextBox 1"/>
          <p:cNvSpPr txBox="1"/>
          <p:nvPr/>
        </p:nvSpPr>
        <p:spPr>
          <a:xfrm rot="20995844">
            <a:off x="8349242" y="1515210"/>
            <a:ext cx="3360531" cy="954107"/>
          </a:xfrm>
          <a:prstGeom prst="rect">
            <a:avLst/>
          </a:prstGeom>
          <a:noFill/>
        </p:spPr>
        <p:txBody>
          <a:bodyPr wrap="square" rtlCol="0">
            <a:spAutoFit/>
          </a:bodyPr>
          <a:lstStyle/>
          <a:p>
            <a:pPr algn="ctr"/>
            <a:r>
              <a:rPr lang="en-US" sz="2800" u="sng" dirty="0">
                <a:solidFill>
                  <a:srgbClr val="FFFF00"/>
                </a:solidFill>
                <a:latin typeface="Segoe Print" panose="02000600000000000000" pitchFamily="2" charset="0"/>
              </a:rPr>
              <a:t>DIRECT </a:t>
            </a:r>
          </a:p>
          <a:p>
            <a:pPr algn="ctr"/>
            <a:r>
              <a:rPr lang="en-US" sz="2800" u="sng" dirty="0">
                <a:solidFill>
                  <a:srgbClr val="FFFF00"/>
                </a:solidFill>
                <a:latin typeface="Segoe Print" panose="02000600000000000000" pitchFamily="2" charset="0"/>
              </a:rPr>
              <a:t>PROOF ?</a:t>
            </a:r>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451" y="3547743"/>
            <a:ext cx="4562357" cy="3229322"/>
          </a:xfrm>
          <a:prstGeom prst="rect">
            <a:avLst/>
          </a:prstGeom>
        </p:spPr>
      </p:pic>
      <p:sp>
        <p:nvSpPr>
          <p:cNvPr id="12" name="CasellaDiTesto 8"/>
          <p:cNvSpPr txBox="1"/>
          <p:nvPr/>
        </p:nvSpPr>
        <p:spPr>
          <a:xfrm>
            <a:off x="1664821" y="6438511"/>
            <a:ext cx="2603862" cy="338554"/>
          </a:xfrm>
          <a:prstGeom prst="rect">
            <a:avLst/>
          </a:prstGeom>
          <a:noFill/>
        </p:spPr>
        <p:txBody>
          <a:bodyPr wrap="square" rtlCol="0">
            <a:spAutoFit/>
          </a:bodyPr>
          <a:lstStyle/>
          <a:p>
            <a:r>
              <a:rPr lang="it-IT" sz="1600" dirty="0" err="1">
                <a:solidFill>
                  <a:srgbClr val="FF0000"/>
                </a:solidFill>
                <a:latin typeface="Segoe Print" panose="02000600000000000000" pitchFamily="2" charset="0"/>
              </a:rPr>
              <a:t>Aharonian</a:t>
            </a:r>
            <a:r>
              <a:rPr lang="it-IT" sz="1600" dirty="0">
                <a:solidFill>
                  <a:srgbClr val="FF0000"/>
                </a:solidFill>
                <a:latin typeface="Segoe Print" panose="02000600000000000000" pitchFamily="2" charset="0"/>
              </a:rPr>
              <a:t> et al. 2018</a:t>
            </a:r>
          </a:p>
        </p:txBody>
      </p:sp>
      <p:pic>
        <p:nvPicPr>
          <p:cNvPr id="3" name="Immagin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4873" y="3691895"/>
            <a:ext cx="3969267" cy="2941017"/>
          </a:xfrm>
          <a:prstGeom prst="rect">
            <a:avLst/>
          </a:prstGeom>
        </p:spPr>
      </p:pic>
      <p:sp>
        <p:nvSpPr>
          <p:cNvPr id="11" name="CasellaDiTesto 8"/>
          <p:cNvSpPr txBox="1"/>
          <p:nvPr/>
        </p:nvSpPr>
        <p:spPr>
          <a:xfrm>
            <a:off x="8680056" y="3660851"/>
            <a:ext cx="2986927" cy="338554"/>
          </a:xfrm>
          <a:prstGeom prst="rect">
            <a:avLst/>
          </a:prstGeom>
          <a:noFill/>
        </p:spPr>
        <p:txBody>
          <a:bodyPr wrap="square" rtlCol="0">
            <a:spAutoFit/>
          </a:bodyPr>
          <a:lstStyle/>
          <a:p>
            <a:r>
              <a:rPr lang="it-IT" sz="1600" dirty="0">
                <a:solidFill>
                  <a:srgbClr val="FF0000"/>
                </a:solidFill>
                <a:latin typeface="Segoe Print" panose="02000600000000000000" pitchFamily="2" charset="0"/>
              </a:rPr>
              <a:t>HAWC </a:t>
            </a:r>
            <a:r>
              <a:rPr lang="it-IT" sz="1600" dirty="0" err="1">
                <a:solidFill>
                  <a:srgbClr val="FF0000"/>
                </a:solidFill>
                <a:latin typeface="Segoe Print" panose="02000600000000000000" pitchFamily="2" charset="0"/>
              </a:rPr>
              <a:t>collaboration</a:t>
            </a:r>
            <a:r>
              <a:rPr lang="it-IT" sz="1600" dirty="0">
                <a:solidFill>
                  <a:srgbClr val="FF0000"/>
                </a:solidFill>
                <a:latin typeface="Segoe Print" panose="02000600000000000000" pitchFamily="2" charset="0"/>
              </a:rPr>
              <a:t> 2021</a:t>
            </a:r>
          </a:p>
        </p:txBody>
      </p:sp>
      <p:pic>
        <p:nvPicPr>
          <p:cNvPr id="13" name="Immagine 12">
            <a:extLst>
              <a:ext uri="{FF2B5EF4-FFF2-40B4-BE49-F238E27FC236}">
                <a16:creationId xmlns:a16="http://schemas.microsoft.com/office/drawing/2014/main" id="{A8D8E269-96C3-23F1-67A5-0D7CB717E620}"/>
              </a:ext>
            </a:extLst>
          </p:cNvPr>
          <p:cNvPicPr>
            <a:picLocks noChangeAspect="1"/>
          </p:cNvPicPr>
          <p:nvPr/>
        </p:nvPicPr>
        <p:blipFill rotWithShape="1">
          <a:blip r:embed="rId5"/>
          <a:srcRect b="17003"/>
          <a:stretch/>
        </p:blipFill>
        <p:spPr>
          <a:xfrm>
            <a:off x="5376910" y="3791831"/>
            <a:ext cx="2667963" cy="2719432"/>
          </a:xfrm>
          <a:prstGeom prst="rect">
            <a:avLst/>
          </a:prstGeom>
        </p:spPr>
      </p:pic>
    </p:spTree>
    <p:extLst>
      <p:ext uri="{BB962C8B-B14F-4D97-AF65-F5344CB8AC3E}">
        <p14:creationId xmlns:p14="http://schemas.microsoft.com/office/powerpoint/2010/main" val="72171879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par>
                                <p:cTn id="27" presetID="53" presetClass="entr" presetSubtype="16"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p:cTn id="29" dur="500" fill="hold"/>
                                        <p:tgtEl>
                                          <p:spTgt spid="13"/>
                                        </p:tgtEl>
                                        <p:attrNameLst>
                                          <p:attrName>ppt_w</p:attrName>
                                        </p:attrNameLst>
                                      </p:cBhvr>
                                      <p:tavLst>
                                        <p:tav tm="0">
                                          <p:val>
                                            <p:fltVal val="0"/>
                                          </p:val>
                                        </p:tav>
                                        <p:tav tm="100000">
                                          <p:val>
                                            <p:strVal val="#ppt_w"/>
                                          </p:val>
                                        </p:tav>
                                      </p:tavLst>
                                    </p:anim>
                                    <p:anim calcmode="lin" valueType="num">
                                      <p:cBhvr>
                                        <p:cTn id="30" dur="500" fill="hold"/>
                                        <p:tgtEl>
                                          <p:spTgt spid="13"/>
                                        </p:tgtEl>
                                        <p:attrNameLst>
                                          <p:attrName>ppt_h</p:attrName>
                                        </p:attrNameLst>
                                      </p:cBhvr>
                                      <p:tavLst>
                                        <p:tav tm="0">
                                          <p:val>
                                            <p:fltVal val="0"/>
                                          </p:val>
                                        </p:tav>
                                        <p:tav tm="100000">
                                          <p:val>
                                            <p:strVal val="#ppt_h"/>
                                          </p:val>
                                        </p:tav>
                                      </p:tavLst>
                                    </p:anim>
                                    <p:animEffect transition="in" filter="fade">
                                      <p:cBhvr>
                                        <p:cTn id="31" dur="500"/>
                                        <p:tgtEl>
                                          <p:spTgt spid="13"/>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randombar(horizontal)">
                                      <p:cBhvr>
                                        <p:cTn id="3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A6B3D-B950-3737-83B1-AC3E1D700083}"/>
            </a:ext>
          </a:extLst>
        </p:cNvPr>
        <p:cNvGrpSpPr/>
        <p:nvPr/>
      </p:nvGrpSpPr>
      <p:grpSpPr>
        <a:xfrm>
          <a:off x="0" y="0"/>
          <a:ext cx="0" cy="0"/>
          <a:chOff x="0" y="0"/>
          <a:chExt cx="0" cy="0"/>
        </a:xfrm>
      </p:grpSpPr>
      <p:sp>
        <p:nvSpPr>
          <p:cNvPr id="11" name="Rectangle 10">
            <a:extLst>
              <a:ext uri="{FF2B5EF4-FFF2-40B4-BE49-F238E27FC236}">
                <a16:creationId xmlns:a16="http://schemas.microsoft.com/office/drawing/2014/main" id="{44AF2A25-20B8-741F-D3D1-85E899487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Immagine 5" descr="Immagine che contiene esterni, notte, stella, oggetto da esterni&#10;&#10;Descrizione generata automaticamente">
            <a:extLst>
              <a:ext uri="{FF2B5EF4-FFF2-40B4-BE49-F238E27FC236}">
                <a16:creationId xmlns:a16="http://schemas.microsoft.com/office/drawing/2014/main" id="{8359ED22-A7CB-B807-54B4-6CF2CBE51FD8}"/>
              </a:ext>
            </a:extLst>
          </p:cNvPr>
          <p:cNvPicPr>
            <a:picLocks noChangeAspect="1"/>
          </p:cNvPicPr>
          <p:nvPr/>
        </p:nvPicPr>
        <p:blipFill rotWithShape="1">
          <a:blip r:embed="rId2">
            <a:alphaModFix amt="41000"/>
            <a:extLst>
              <a:ext uri="{28A0092B-C50C-407E-A947-70E740481C1C}">
                <a14:useLocalDpi xmlns:a14="http://schemas.microsoft.com/office/drawing/2010/main" val="0"/>
              </a:ext>
            </a:extLst>
          </a:blip>
          <a:srcRect t="1334"/>
          <a:stretch/>
        </p:blipFill>
        <p:spPr>
          <a:xfrm>
            <a:off x="20" y="1282"/>
            <a:ext cx="12191980" cy="6856718"/>
          </a:xfrm>
          <a:prstGeom prst="rect">
            <a:avLst/>
          </a:prstGeom>
        </p:spPr>
      </p:pic>
      <p:sp>
        <p:nvSpPr>
          <p:cNvPr id="9" name="Rettangolo 24">
            <a:extLst>
              <a:ext uri="{FF2B5EF4-FFF2-40B4-BE49-F238E27FC236}">
                <a16:creationId xmlns:a16="http://schemas.microsoft.com/office/drawing/2014/main" id="{39606F3D-AB6E-BEA1-1A2F-079BC963DCC2}"/>
              </a:ext>
            </a:extLst>
          </p:cNvPr>
          <p:cNvSpPr/>
          <p:nvPr/>
        </p:nvSpPr>
        <p:spPr>
          <a:xfrm>
            <a:off x="3272378" y="-11823"/>
            <a:ext cx="5783956"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How can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we</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study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CRs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p>
        </p:txBody>
      </p:sp>
      <p:sp>
        <p:nvSpPr>
          <p:cNvPr id="8" name="TextBox 5">
            <a:extLst>
              <a:ext uri="{FF2B5EF4-FFF2-40B4-BE49-F238E27FC236}">
                <a16:creationId xmlns:a16="http://schemas.microsoft.com/office/drawing/2014/main" id="{B74A1CEE-1CFC-E667-18E8-40C88641956A}"/>
              </a:ext>
            </a:extLst>
          </p:cNvPr>
          <p:cNvSpPr txBox="1"/>
          <p:nvPr/>
        </p:nvSpPr>
        <p:spPr>
          <a:xfrm>
            <a:off x="0" y="1126871"/>
            <a:ext cx="12043954" cy="1107996"/>
          </a:xfrm>
          <a:prstGeom prst="rect">
            <a:avLst/>
          </a:prstGeom>
          <a:noFill/>
        </p:spPr>
        <p:txBody>
          <a:bodyPr wrap="square" rtlCol="0">
            <a:spAutoFit/>
          </a:bodyPr>
          <a:lstStyle/>
          <a:p>
            <a:pPr marL="285750" indent="-285750">
              <a:defRPr/>
            </a:pPr>
            <a:r>
              <a:rPr lang="en-US" sz="2200" dirty="0">
                <a:solidFill>
                  <a:srgbClr val="FFC000"/>
                </a:solidFill>
                <a:latin typeface="Segoe Print" panose="02000600000000000000" pitchFamily="2" charset="0"/>
              </a:rPr>
              <a:t>Particles</a:t>
            </a:r>
          </a:p>
          <a:p>
            <a:pPr marL="457200" indent="-457200">
              <a:buFont typeface="Arial" charset="0"/>
              <a:buChar char="•"/>
              <a:defRPr/>
            </a:pPr>
            <a:r>
              <a:rPr lang="en-US" sz="2200" dirty="0">
                <a:solidFill>
                  <a:schemeClr val="bg1"/>
                </a:solidFill>
                <a:latin typeface="Segoe Print" panose="02000600000000000000" pitchFamily="2" charset="0"/>
              </a:rPr>
              <a:t>Proportional tubes and scintillators (</a:t>
            </a:r>
            <a:r>
              <a:rPr lang="en-US" sz="2200" dirty="0">
                <a:solidFill>
                  <a:srgbClr val="FFC000"/>
                </a:solidFill>
                <a:latin typeface="Segoe Print" panose="02000600000000000000" pitchFamily="2" charset="0"/>
              </a:rPr>
              <a:t>e.g. CREAM, TRACER</a:t>
            </a:r>
            <a:r>
              <a:rPr lang="en-US" sz="2200" dirty="0">
                <a:solidFill>
                  <a:schemeClr val="bg1"/>
                </a:solidFill>
                <a:latin typeface="Segoe Print" panose="02000600000000000000" pitchFamily="2" charset="0"/>
              </a:rPr>
              <a:t>)</a:t>
            </a:r>
          </a:p>
          <a:p>
            <a:pPr marL="457200" indent="-457200">
              <a:buFont typeface="Arial" charset="0"/>
              <a:buChar char="•"/>
              <a:defRPr/>
            </a:pPr>
            <a:r>
              <a:rPr lang="en-US" sz="2200" dirty="0">
                <a:solidFill>
                  <a:schemeClr val="bg1"/>
                </a:solidFill>
                <a:latin typeface="Segoe Print" panose="02000600000000000000" pitchFamily="2" charset="0"/>
              </a:rPr>
              <a:t>Magnetic Spectrometers and silicon tracker (</a:t>
            </a:r>
            <a:r>
              <a:rPr lang="en-US" sz="2200" dirty="0">
                <a:solidFill>
                  <a:srgbClr val="FFC000"/>
                </a:solidFill>
                <a:latin typeface="Segoe Print" panose="02000600000000000000" pitchFamily="2" charset="0"/>
              </a:rPr>
              <a:t>e.g. PAMELA, AMS-02</a:t>
            </a:r>
            <a:r>
              <a:rPr lang="en-US" sz="2200" dirty="0">
                <a:solidFill>
                  <a:schemeClr val="bg1"/>
                </a:solidFill>
                <a:latin typeface="Segoe Print" panose="02000600000000000000" pitchFamily="2" charset="0"/>
              </a:rPr>
              <a:t>) </a:t>
            </a:r>
          </a:p>
        </p:txBody>
      </p:sp>
      <p:sp>
        <p:nvSpPr>
          <p:cNvPr id="10" name="TextBox 3">
            <a:extLst>
              <a:ext uri="{FF2B5EF4-FFF2-40B4-BE49-F238E27FC236}">
                <a16:creationId xmlns:a16="http://schemas.microsoft.com/office/drawing/2014/main" id="{7866C9A3-1A14-C48A-D7AB-57850D621593}"/>
              </a:ext>
            </a:extLst>
          </p:cNvPr>
          <p:cNvSpPr txBox="1"/>
          <p:nvPr/>
        </p:nvSpPr>
        <p:spPr>
          <a:xfrm>
            <a:off x="0" y="2234867"/>
            <a:ext cx="9118244" cy="769441"/>
          </a:xfrm>
          <a:prstGeom prst="rect">
            <a:avLst/>
          </a:prstGeom>
          <a:noFill/>
        </p:spPr>
        <p:txBody>
          <a:bodyPr wrap="square" rtlCol="0">
            <a:spAutoFit/>
          </a:bodyPr>
          <a:lstStyle/>
          <a:p>
            <a:pPr marL="285750" indent="-285750">
              <a:defRPr/>
            </a:pPr>
            <a:r>
              <a:rPr lang="en-US" sz="2200" b="1" dirty="0">
                <a:solidFill>
                  <a:srgbClr val="FFFF00"/>
                </a:solidFill>
                <a:latin typeface="Segoe Print" panose="02000600000000000000" pitchFamily="2" charset="0"/>
              </a:rPr>
              <a:t>Gamma-rays</a:t>
            </a:r>
          </a:p>
          <a:p>
            <a:pPr marL="457200" indent="-457200">
              <a:buFont typeface="Arial" charset="0"/>
              <a:buChar char="•"/>
              <a:defRPr/>
            </a:pPr>
            <a:r>
              <a:rPr lang="en-US" sz="2200" dirty="0">
                <a:solidFill>
                  <a:schemeClr val="bg1"/>
                </a:solidFill>
                <a:latin typeface="Segoe Print" panose="02000600000000000000" pitchFamily="2" charset="0"/>
              </a:rPr>
              <a:t>Silicon Tracker and calorimeter (</a:t>
            </a:r>
            <a:r>
              <a:rPr lang="en-US" sz="2200" dirty="0">
                <a:solidFill>
                  <a:srgbClr val="FFC000"/>
                </a:solidFill>
                <a:latin typeface="Segoe Print" panose="02000600000000000000" pitchFamily="2" charset="0"/>
              </a:rPr>
              <a:t>AGILE, Fermi-LAT</a:t>
            </a:r>
            <a:r>
              <a:rPr lang="en-US" sz="2200" dirty="0">
                <a:solidFill>
                  <a:schemeClr val="bg1"/>
                </a:solidFill>
                <a:latin typeface="Segoe Print" panose="02000600000000000000" pitchFamily="2" charset="0"/>
              </a:rPr>
              <a:t>)</a:t>
            </a:r>
          </a:p>
        </p:txBody>
      </p:sp>
      <p:sp>
        <p:nvSpPr>
          <p:cNvPr id="12" name="Rounded Rectangle 1">
            <a:extLst>
              <a:ext uri="{FF2B5EF4-FFF2-40B4-BE49-F238E27FC236}">
                <a16:creationId xmlns:a16="http://schemas.microsoft.com/office/drawing/2014/main" id="{C472F264-D042-72F2-0184-5843E26D6A54}"/>
              </a:ext>
            </a:extLst>
          </p:cNvPr>
          <p:cNvSpPr/>
          <p:nvPr/>
        </p:nvSpPr>
        <p:spPr>
          <a:xfrm>
            <a:off x="3136490" y="667902"/>
            <a:ext cx="2330798"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Print" panose="02000600000000000000" pitchFamily="2" charset="0"/>
              </a:rPr>
              <a:t>Direct Detection </a:t>
            </a:r>
          </a:p>
          <a:p>
            <a:pPr algn="ctr"/>
            <a:r>
              <a:rPr lang="en-US" b="1" dirty="0">
                <a:latin typeface="Segoe Print" panose="02000600000000000000" pitchFamily="2" charset="0"/>
              </a:rPr>
              <a:t>(E&lt;100 </a:t>
            </a:r>
            <a:r>
              <a:rPr lang="en-US" b="1" dirty="0" err="1">
                <a:latin typeface="Segoe Print" panose="02000600000000000000" pitchFamily="2" charset="0"/>
              </a:rPr>
              <a:t>GeV</a:t>
            </a:r>
            <a:r>
              <a:rPr lang="en-US" b="1" dirty="0">
                <a:latin typeface="Segoe Print" panose="02000600000000000000" pitchFamily="2" charset="0"/>
              </a:rPr>
              <a:t>)</a:t>
            </a:r>
          </a:p>
        </p:txBody>
      </p:sp>
      <p:sp>
        <p:nvSpPr>
          <p:cNvPr id="13" name="TextBox 6">
            <a:extLst>
              <a:ext uri="{FF2B5EF4-FFF2-40B4-BE49-F238E27FC236}">
                <a16:creationId xmlns:a16="http://schemas.microsoft.com/office/drawing/2014/main" id="{9D3DECB4-DF57-FD8E-D78B-F466F293D4C5}"/>
              </a:ext>
            </a:extLst>
          </p:cNvPr>
          <p:cNvSpPr txBox="1"/>
          <p:nvPr/>
        </p:nvSpPr>
        <p:spPr>
          <a:xfrm>
            <a:off x="0" y="3675603"/>
            <a:ext cx="12192000" cy="2123658"/>
          </a:xfrm>
          <a:prstGeom prst="rect">
            <a:avLst/>
          </a:prstGeom>
          <a:noFill/>
        </p:spPr>
        <p:txBody>
          <a:bodyPr wrap="square" rtlCol="0">
            <a:spAutoFit/>
          </a:bodyPr>
          <a:lstStyle/>
          <a:p>
            <a:pPr marL="285750" indent="-285750">
              <a:defRPr/>
            </a:pPr>
            <a:r>
              <a:rPr lang="en-US" sz="2200" dirty="0" err="1">
                <a:solidFill>
                  <a:srgbClr val="FFC000"/>
                </a:solidFill>
                <a:latin typeface="Segoe Print" panose="02000600000000000000" pitchFamily="2" charset="0"/>
              </a:rPr>
              <a:t>Particles&amp;Gamma</a:t>
            </a:r>
            <a:endParaRPr lang="en-US" sz="2200" dirty="0">
              <a:solidFill>
                <a:srgbClr val="FFC000"/>
              </a:solidFill>
              <a:latin typeface="Segoe Print" panose="02000600000000000000" pitchFamily="2" charset="0"/>
            </a:endParaRPr>
          </a:p>
          <a:p>
            <a:pPr marL="457200" indent="-457200">
              <a:buFont typeface="Arial" charset="0"/>
              <a:buChar char="•"/>
              <a:defRPr/>
            </a:pPr>
            <a:r>
              <a:rPr lang="en-US" sz="2200" dirty="0">
                <a:solidFill>
                  <a:schemeClr val="bg1"/>
                </a:solidFill>
                <a:latin typeface="Segoe Print" panose="02000600000000000000" pitchFamily="2" charset="0"/>
              </a:rPr>
              <a:t>Scintillators and Multiple Resistive plate chambers (</a:t>
            </a:r>
            <a:r>
              <a:rPr lang="en-US" sz="2200" dirty="0">
                <a:solidFill>
                  <a:srgbClr val="FFC000"/>
                </a:solidFill>
                <a:latin typeface="Segoe Print" panose="02000600000000000000" pitchFamily="2" charset="0"/>
              </a:rPr>
              <a:t>e.g. KASCADE-Grande, </a:t>
            </a:r>
            <a:r>
              <a:rPr lang="en-US" sz="2200" dirty="0" err="1">
                <a:solidFill>
                  <a:srgbClr val="FFC000"/>
                </a:solidFill>
                <a:latin typeface="Segoe Print" panose="02000600000000000000" pitchFamily="2" charset="0"/>
              </a:rPr>
              <a:t>Tibet_AS</a:t>
            </a:r>
            <a:r>
              <a:rPr lang="en-US" sz="2200" dirty="0">
                <a:solidFill>
                  <a:srgbClr val="FFC000"/>
                </a:solidFill>
                <a:latin typeface="Segoe Print" panose="02000600000000000000" pitchFamily="2" charset="0"/>
              </a:rPr>
              <a:t> gamma, Argo</a:t>
            </a:r>
            <a:r>
              <a:rPr lang="en-US" sz="2200" dirty="0">
                <a:solidFill>
                  <a:srgbClr val="FFFF00"/>
                </a:solidFill>
                <a:latin typeface="Segoe Print" panose="02000600000000000000" pitchFamily="2" charset="0"/>
              </a:rPr>
              <a:t> </a:t>
            </a:r>
            <a:r>
              <a:rPr lang="en-US" sz="2200" dirty="0">
                <a:solidFill>
                  <a:schemeClr val="bg1"/>
                </a:solidFill>
                <a:latin typeface="Segoe Print" panose="02000600000000000000" pitchFamily="2" charset="0"/>
              </a:rPr>
              <a:t>)</a:t>
            </a:r>
          </a:p>
          <a:p>
            <a:pPr marL="457200" indent="-457200">
              <a:buFont typeface="Arial" charset="0"/>
              <a:buChar char="•"/>
              <a:defRPr/>
            </a:pPr>
            <a:r>
              <a:rPr lang="en-US" sz="2200" dirty="0">
                <a:solidFill>
                  <a:schemeClr val="bg1"/>
                </a:solidFill>
                <a:latin typeface="Segoe Print" panose="02000600000000000000" pitchFamily="2" charset="0"/>
              </a:rPr>
              <a:t>Water Cherenkov (</a:t>
            </a:r>
            <a:r>
              <a:rPr lang="en-US" sz="2200" dirty="0">
                <a:solidFill>
                  <a:srgbClr val="FFC000"/>
                </a:solidFill>
                <a:latin typeface="Segoe Print" panose="02000600000000000000" pitchFamily="2" charset="0"/>
              </a:rPr>
              <a:t>e.g. Milagro, HAWC</a:t>
            </a:r>
            <a:r>
              <a:rPr lang="en-US" sz="2200" dirty="0">
                <a:solidFill>
                  <a:schemeClr val="bg1"/>
                </a:solidFill>
                <a:latin typeface="Segoe Print" panose="02000600000000000000" pitchFamily="2" charset="0"/>
              </a:rPr>
              <a:t>)</a:t>
            </a:r>
          </a:p>
          <a:p>
            <a:pPr marL="457200" indent="-457200">
              <a:buFont typeface="Arial" charset="0"/>
              <a:buChar char="•"/>
              <a:defRPr/>
            </a:pPr>
            <a:r>
              <a:rPr lang="en-US" sz="2200" dirty="0">
                <a:solidFill>
                  <a:schemeClr val="bg1"/>
                </a:solidFill>
                <a:latin typeface="Segoe Print" panose="02000600000000000000" pitchFamily="2" charset="0"/>
              </a:rPr>
              <a:t>Hybrid: water Cherenkov and fluorescence (</a:t>
            </a:r>
            <a:r>
              <a:rPr lang="en-US" sz="2200" dirty="0">
                <a:solidFill>
                  <a:srgbClr val="FFC000"/>
                </a:solidFill>
                <a:latin typeface="Segoe Print" panose="02000600000000000000" pitchFamily="2" charset="0"/>
              </a:rPr>
              <a:t>e.g. Auger</a:t>
            </a:r>
            <a:r>
              <a:rPr lang="en-US" sz="2200" dirty="0">
                <a:solidFill>
                  <a:schemeClr val="bg1"/>
                </a:solidFill>
                <a:latin typeface="Segoe Print" panose="02000600000000000000" pitchFamily="2" charset="0"/>
              </a:rPr>
              <a:t>) or scintillators (</a:t>
            </a:r>
            <a:r>
              <a:rPr lang="en-US" sz="2200" dirty="0">
                <a:solidFill>
                  <a:srgbClr val="FFC000"/>
                </a:solidFill>
                <a:latin typeface="Segoe Print" panose="02000600000000000000" pitchFamily="2" charset="0"/>
              </a:rPr>
              <a:t>e.g. LHAASO</a:t>
            </a:r>
            <a:r>
              <a:rPr lang="en-US" sz="2200" dirty="0">
                <a:solidFill>
                  <a:schemeClr val="bg1"/>
                </a:solidFill>
                <a:latin typeface="Segoe Print" panose="02000600000000000000" pitchFamily="2" charset="0"/>
              </a:rPr>
              <a:t>) </a:t>
            </a:r>
          </a:p>
        </p:txBody>
      </p:sp>
      <p:sp>
        <p:nvSpPr>
          <p:cNvPr id="14" name="TextBox 7">
            <a:extLst>
              <a:ext uri="{FF2B5EF4-FFF2-40B4-BE49-F238E27FC236}">
                <a16:creationId xmlns:a16="http://schemas.microsoft.com/office/drawing/2014/main" id="{FDC277B9-8791-0CB9-2262-3DA52FE9C1AC}"/>
              </a:ext>
            </a:extLst>
          </p:cNvPr>
          <p:cNvSpPr txBox="1"/>
          <p:nvPr/>
        </p:nvSpPr>
        <p:spPr>
          <a:xfrm>
            <a:off x="0" y="5750004"/>
            <a:ext cx="12192000" cy="1107996"/>
          </a:xfrm>
          <a:prstGeom prst="rect">
            <a:avLst/>
          </a:prstGeom>
          <a:noFill/>
        </p:spPr>
        <p:txBody>
          <a:bodyPr wrap="square" rtlCol="0">
            <a:spAutoFit/>
          </a:bodyPr>
          <a:lstStyle/>
          <a:p>
            <a:pPr marL="285750" indent="-285750">
              <a:defRPr/>
            </a:pPr>
            <a:r>
              <a:rPr lang="en-US" sz="2200" b="1" dirty="0">
                <a:solidFill>
                  <a:srgbClr val="FFFF00"/>
                </a:solidFill>
                <a:latin typeface="Segoe Print" panose="02000600000000000000" pitchFamily="2" charset="0"/>
              </a:rPr>
              <a:t>Gamma-rays</a:t>
            </a:r>
          </a:p>
          <a:p>
            <a:pPr marL="457200" indent="-457200">
              <a:buFont typeface="Arial" charset="0"/>
              <a:buChar char="•"/>
              <a:defRPr/>
            </a:pPr>
            <a:r>
              <a:rPr lang="en-US" sz="2200" dirty="0">
                <a:solidFill>
                  <a:schemeClr val="bg1"/>
                </a:solidFill>
                <a:latin typeface="Segoe Print" panose="02000600000000000000" pitchFamily="2" charset="0"/>
              </a:rPr>
              <a:t>Imaging Atmospheric Cherenkov Telescope (</a:t>
            </a:r>
            <a:r>
              <a:rPr lang="en-US" sz="2200" dirty="0">
                <a:solidFill>
                  <a:srgbClr val="FFC000"/>
                </a:solidFill>
                <a:latin typeface="Segoe Print" panose="02000600000000000000" pitchFamily="2" charset="0"/>
              </a:rPr>
              <a:t>e.g. HESS, VERITAS, MAGIC </a:t>
            </a:r>
            <a:r>
              <a:rPr lang="en-US" sz="2200" dirty="0">
                <a:solidFill>
                  <a:srgbClr val="FFC000"/>
                </a:solidFill>
                <a:latin typeface="Segoe Print" panose="02000600000000000000" pitchFamily="2" charset="0"/>
                <a:sym typeface="Wingdings" panose="05000000000000000000" pitchFamily="2" charset="2"/>
              </a:rPr>
              <a:t> ASTRI-MA, CTA</a:t>
            </a:r>
            <a:r>
              <a:rPr lang="en-US" sz="2200" dirty="0">
                <a:solidFill>
                  <a:schemeClr val="bg1"/>
                </a:solidFill>
                <a:latin typeface="Segoe Print" panose="02000600000000000000" pitchFamily="2" charset="0"/>
              </a:rPr>
              <a:t>)</a:t>
            </a:r>
          </a:p>
        </p:txBody>
      </p:sp>
      <p:sp>
        <p:nvSpPr>
          <p:cNvPr id="15" name="Rounded Rectangle 8">
            <a:extLst>
              <a:ext uri="{FF2B5EF4-FFF2-40B4-BE49-F238E27FC236}">
                <a16:creationId xmlns:a16="http://schemas.microsoft.com/office/drawing/2014/main" id="{3F4D3541-2B1E-8AC1-336C-AF8C164E60ED}"/>
              </a:ext>
            </a:extLst>
          </p:cNvPr>
          <p:cNvSpPr/>
          <p:nvPr/>
        </p:nvSpPr>
        <p:spPr>
          <a:xfrm>
            <a:off x="3136490" y="3084935"/>
            <a:ext cx="2330798"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Segoe Print" panose="02000600000000000000" pitchFamily="2" charset="0"/>
              </a:rPr>
              <a:t>Indirect Detection </a:t>
            </a:r>
          </a:p>
          <a:p>
            <a:pPr algn="ctr"/>
            <a:r>
              <a:rPr lang="en-US" b="1" dirty="0">
                <a:latin typeface="Segoe Print" panose="02000600000000000000" pitchFamily="2" charset="0"/>
              </a:rPr>
              <a:t>(E&gt;100 </a:t>
            </a:r>
            <a:r>
              <a:rPr lang="en-US" b="1" dirty="0" err="1">
                <a:latin typeface="Segoe Print" panose="02000600000000000000" pitchFamily="2" charset="0"/>
              </a:rPr>
              <a:t>GeV</a:t>
            </a:r>
            <a:r>
              <a:rPr lang="en-US" b="1" dirty="0">
                <a:latin typeface="Segoe Print" panose="02000600000000000000" pitchFamily="2" charset="0"/>
              </a:rPr>
              <a:t>)</a:t>
            </a:r>
          </a:p>
        </p:txBody>
      </p:sp>
      <p:sp>
        <p:nvSpPr>
          <p:cNvPr id="16" name="Rounded Rectangle 1">
            <a:extLst>
              <a:ext uri="{FF2B5EF4-FFF2-40B4-BE49-F238E27FC236}">
                <a16:creationId xmlns:a16="http://schemas.microsoft.com/office/drawing/2014/main" id="{B18BA3B2-0650-F0BC-B3B8-FA95089F5EFB}"/>
              </a:ext>
            </a:extLst>
          </p:cNvPr>
          <p:cNvSpPr/>
          <p:nvPr/>
        </p:nvSpPr>
        <p:spPr>
          <a:xfrm>
            <a:off x="5988876" y="665041"/>
            <a:ext cx="2330798"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Segoe Print" panose="02000600000000000000" pitchFamily="2" charset="0"/>
              </a:rPr>
              <a:t>Space Based</a:t>
            </a:r>
          </a:p>
        </p:txBody>
      </p:sp>
      <p:sp>
        <p:nvSpPr>
          <p:cNvPr id="17" name="Rounded Rectangle 1">
            <a:extLst>
              <a:ext uri="{FF2B5EF4-FFF2-40B4-BE49-F238E27FC236}">
                <a16:creationId xmlns:a16="http://schemas.microsoft.com/office/drawing/2014/main" id="{ABB8133D-8564-7F13-8BEF-E145AF1AA189}"/>
              </a:ext>
            </a:extLst>
          </p:cNvPr>
          <p:cNvSpPr/>
          <p:nvPr/>
        </p:nvSpPr>
        <p:spPr>
          <a:xfrm>
            <a:off x="6027175" y="3081706"/>
            <a:ext cx="2557751" cy="646331"/>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Segoe Print" panose="02000600000000000000" pitchFamily="2" charset="0"/>
              </a:rPr>
              <a:t>Ground Based</a:t>
            </a:r>
          </a:p>
        </p:txBody>
      </p:sp>
      <p:sp>
        <p:nvSpPr>
          <p:cNvPr id="18" name="CasellaDiTesto 17">
            <a:extLst>
              <a:ext uri="{FF2B5EF4-FFF2-40B4-BE49-F238E27FC236}">
                <a16:creationId xmlns:a16="http://schemas.microsoft.com/office/drawing/2014/main" id="{B4E40F75-773A-48C2-5019-E817B5E293A0}"/>
              </a:ext>
            </a:extLst>
          </p:cNvPr>
          <p:cNvSpPr txBox="1"/>
          <p:nvPr/>
        </p:nvSpPr>
        <p:spPr>
          <a:xfrm rot="473039">
            <a:off x="8868088" y="2358432"/>
            <a:ext cx="3040752" cy="1446550"/>
          </a:xfrm>
          <a:prstGeom prst="rect">
            <a:avLst/>
          </a:prstGeom>
          <a:noFill/>
          <a:ln w="28575">
            <a:solidFill>
              <a:schemeClr val="bg1"/>
            </a:solidFill>
          </a:ln>
        </p:spPr>
        <p:txBody>
          <a:bodyPr wrap="square">
            <a:spAutoFit/>
          </a:bodyPr>
          <a:lstStyle/>
          <a:p>
            <a:pPr marL="285750" indent="-285750" algn="ctr">
              <a:defRPr/>
            </a:pPr>
            <a:r>
              <a:rPr lang="en-US" sz="2800" dirty="0">
                <a:solidFill>
                  <a:schemeClr val="bg1"/>
                </a:solidFill>
                <a:latin typeface="Segoe Print" panose="02000600000000000000" pitchFamily="2" charset="0"/>
              </a:rPr>
              <a:t>NEUTRINOS</a:t>
            </a:r>
          </a:p>
          <a:p>
            <a:pPr marL="285750" indent="-285750" algn="ctr">
              <a:defRPr/>
            </a:pPr>
            <a:r>
              <a:rPr lang="en-US" sz="2000" dirty="0">
                <a:solidFill>
                  <a:srgbClr val="FFC000"/>
                </a:solidFill>
                <a:latin typeface="Segoe Print" panose="02000600000000000000" pitchFamily="2" charset="0"/>
              </a:rPr>
              <a:t>(</a:t>
            </a:r>
            <a:r>
              <a:rPr lang="en-US" sz="2000" dirty="0" err="1">
                <a:solidFill>
                  <a:srgbClr val="FFC000"/>
                </a:solidFill>
                <a:latin typeface="Segoe Print" panose="02000600000000000000" pitchFamily="2" charset="0"/>
              </a:rPr>
              <a:t>IceCube</a:t>
            </a:r>
            <a:r>
              <a:rPr lang="en-US" sz="2000" dirty="0">
                <a:solidFill>
                  <a:srgbClr val="FFC000"/>
                </a:solidFill>
                <a:latin typeface="Segoe Print" panose="02000600000000000000" pitchFamily="2" charset="0"/>
              </a:rPr>
              <a:t>, Baikal </a:t>
            </a:r>
            <a:r>
              <a:rPr lang="en-US" sz="2000" dirty="0">
                <a:solidFill>
                  <a:srgbClr val="FFC000"/>
                </a:solidFill>
                <a:latin typeface="Segoe Print" panose="02000600000000000000" pitchFamily="2" charset="0"/>
                <a:sym typeface="Wingdings" panose="05000000000000000000" pitchFamily="2" charset="2"/>
              </a:rPr>
              <a:t>KM3NeT, IceCube-Gen2</a:t>
            </a:r>
            <a:r>
              <a:rPr lang="en-US" sz="2000" dirty="0">
                <a:solidFill>
                  <a:srgbClr val="FFC000"/>
                </a:solidFill>
                <a:latin typeface="Segoe Print" panose="02000600000000000000" pitchFamily="2" charset="0"/>
              </a:rPr>
              <a:t>)</a:t>
            </a:r>
          </a:p>
        </p:txBody>
      </p:sp>
    </p:spTree>
    <p:extLst>
      <p:ext uri="{BB962C8B-B14F-4D97-AF65-F5344CB8AC3E}">
        <p14:creationId xmlns:p14="http://schemas.microsoft.com/office/powerpoint/2010/main" val="217800346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left)">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3" grpId="0"/>
      <p:bldP spid="14" grpId="0"/>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E3E67773-F189-02CE-E968-40F15D4532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19443">
            <a:off x="2565505" y="5180927"/>
            <a:ext cx="1365270" cy="1420372"/>
          </a:xfrm>
          <a:prstGeom prst="rect">
            <a:avLst/>
          </a:prstGeom>
        </p:spPr>
      </p:pic>
      <p:sp>
        <p:nvSpPr>
          <p:cNvPr id="4" name="Rettangolo 24"/>
          <p:cNvSpPr/>
          <p:nvPr/>
        </p:nvSpPr>
        <p:spPr>
          <a:xfrm>
            <a:off x="2170735" y="10856"/>
            <a:ext cx="7944804"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Other</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Sources? - CRAB NEBULA</a:t>
            </a:r>
          </a:p>
        </p:txBody>
      </p:sp>
      <p:sp>
        <p:nvSpPr>
          <p:cNvPr id="15" name="TextBox 8"/>
          <p:cNvSpPr txBox="1"/>
          <p:nvPr/>
        </p:nvSpPr>
        <p:spPr>
          <a:xfrm>
            <a:off x="8707838" y="657187"/>
            <a:ext cx="3275708" cy="1569660"/>
          </a:xfrm>
          <a:prstGeom prst="rect">
            <a:avLst/>
          </a:prstGeom>
          <a:noFill/>
          <a:ln w="25400">
            <a:solidFill>
              <a:srgbClr val="FFFF00"/>
            </a:solidFill>
          </a:ln>
        </p:spPr>
        <p:txBody>
          <a:bodyPr wrap="square" rtlCol="0">
            <a:spAutoFit/>
          </a:bodyPr>
          <a:lstStyle/>
          <a:p>
            <a:pPr algn="ctr"/>
            <a:r>
              <a:rPr lang="en-US" sz="2400" dirty="0">
                <a:solidFill>
                  <a:schemeClr val="bg1"/>
                </a:solidFill>
                <a:latin typeface="Segoe Print" panose="02000600000000000000" pitchFamily="2" charset="0"/>
              </a:rPr>
              <a:t>Standard Candle for Gamma-ray astronomy (when it is not flaring)</a:t>
            </a:r>
          </a:p>
        </p:txBody>
      </p:sp>
      <p:pic>
        <p:nvPicPr>
          <p:cNvPr id="11" name="Immagin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3369" y="2519198"/>
            <a:ext cx="3837599" cy="2398500"/>
          </a:xfrm>
          <a:prstGeom prst="rect">
            <a:avLst/>
          </a:prstGeom>
        </p:spPr>
      </p:pic>
      <p:sp>
        <p:nvSpPr>
          <p:cNvPr id="16" name="TextBox 3"/>
          <p:cNvSpPr txBox="1">
            <a:spLocks noChangeArrowheads="1"/>
          </p:cNvSpPr>
          <p:nvPr/>
        </p:nvSpPr>
        <p:spPr bwMode="auto">
          <a:xfrm>
            <a:off x="2985926" y="2709257"/>
            <a:ext cx="197659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1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MAGIC </a:t>
            </a:r>
            <a:r>
              <a:rPr lang="it-IT" sz="11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collaboration</a:t>
            </a:r>
            <a:r>
              <a:rPr lang="it-IT" sz="11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2020</a:t>
            </a:r>
          </a:p>
        </p:txBody>
      </p:sp>
      <p:sp>
        <p:nvSpPr>
          <p:cNvPr id="18" name="TextBox 7"/>
          <p:cNvSpPr txBox="1"/>
          <p:nvPr/>
        </p:nvSpPr>
        <p:spPr>
          <a:xfrm>
            <a:off x="95250" y="5292666"/>
            <a:ext cx="2823150" cy="954107"/>
          </a:xfrm>
          <a:prstGeom prst="rect">
            <a:avLst/>
          </a:prstGeom>
          <a:noFill/>
        </p:spPr>
        <p:txBody>
          <a:bodyPr wrap="square" rtlCol="0">
            <a:spAutoFit/>
          </a:bodyPr>
          <a:lstStyle/>
          <a:p>
            <a:pPr algn="ctr"/>
            <a:r>
              <a:rPr lang="en-US" sz="2800" dirty="0">
                <a:solidFill>
                  <a:schemeClr val="bg1"/>
                </a:solidFill>
                <a:latin typeface="Segoe Print" panose="02000600000000000000" pitchFamily="2" charset="0"/>
              </a:rPr>
              <a:t>Detection </a:t>
            </a:r>
          </a:p>
          <a:p>
            <a:pPr algn="ctr"/>
            <a:r>
              <a:rPr lang="en-US" sz="2800" dirty="0">
                <a:solidFill>
                  <a:schemeClr val="bg1"/>
                </a:solidFill>
                <a:latin typeface="Segoe Print" panose="02000600000000000000" pitchFamily="2" charset="0"/>
              </a:rPr>
              <a:t>above 1 </a:t>
            </a:r>
            <a:r>
              <a:rPr lang="en-US" sz="2800" dirty="0" err="1">
                <a:solidFill>
                  <a:schemeClr val="bg1"/>
                </a:solidFill>
                <a:latin typeface="Segoe Print" panose="02000600000000000000" pitchFamily="2" charset="0"/>
              </a:rPr>
              <a:t>PeV</a:t>
            </a:r>
            <a:r>
              <a:rPr lang="en-US" sz="2800" dirty="0">
                <a:solidFill>
                  <a:schemeClr val="bg1"/>
                </a:solidFill>
                <a:latin typeface="Segoe Print" panose="02000600000000000000" pitchFamily="2" charset="0"/>
              </a:rPr>
              <a:t>!!!</a:t>
            </a:r>
          </a:p>
        </p:txBody>
      </p:sp>
      <p:pic>
        <p:nvPicPr>
          <p:cNvPr id="24" name="Immagine 23">
            <a:extLst>
              <a:ext uri="{FF2B5EF4-FFF2-40B4-BE49-F238E27FC236}">
                <a16:creationId xmlns:a16="http://schemas.microsoft.com/office/drawing/2014/main" id="{355145A8-7533-C25B-A20B-ED2C7A824C26}"/>
              </a:ext>
            </a:extLst>
          </p:cNvPr>
          <p:cNvPicPr>
            <a:picLocks noChangeAspect="1"/>
          </p:cNvPicPr>
          <p:nvPr/>
        </p:nvPicPr>
        <p:blipFill rotWithShape="1">
          <a:blip r:embed="rId5">
            <a:extLst>
              <a:ext uri="{28A0092B-C50C-407E-A947-70E740481C1C}">
                <a14:useLocalDpi xmlns:a14="http://schemas.microsoft.com/office/drawing/2010/main" val="0"/>
              </a:ext>
            </a:extLst>
          </a:blip>
          <a:srcRect t="30025" b="29481"/>
          <a:stretch/>
        </p:blipFill>
        <p:spPr>
          <a:xfrm>
            <a:off x="326563" y="588423"/>
            <a:ext cx="7585676" cy="1728504"/>
          </a:xfrm>
          <a:prstGeom prst="rect">
            <a:avLst/>
          </a:prstGeom>
        </p:spPr>
      </p:pic>
      <p:pic>
        <p:nvPicPr>
          <p:cNvPr id="26" name="Immagine 25">
            <a:extLst>
              <a:ext uri="{FF2B5EF4-FFF2-40B4-BE49-F238E27FC236}">
                <a16:creationId xmlns:a16="http://schemas.microsoft.com/office/drawing/2014/main" id="{34E3AB04-A7BF-F846-ABAB-F8B3A50A9261}"/>
              </a:ext>
            </a:extLst>
          </p:cNvPr>
          <p:cNvPicPr>
            <a:picLocks noChangeAspect="1"/>
          </p:cNvPicPr>
          <p:nvPr/>
        </p:nvPicPr>
        <p:blipFill>
          <a:blip r:embed="rId6"/>
          <a:stretch>
            <a:fillRect/>
          </a:stretch>
        </p:blipFill>
        <p:spPr>
          <a:xfrm>
            <a:off x="5405973" y="2519198"/>
            <a:ext cx="3301865" cy="2481606"/>
          </a:xfrm>
          <a:prstGeom prst="rect">
            <a:avLst/>
          </a:prstGeom>
        </p:spPr>
      </p:pic>
      <p:sp>
        <p:nvSpPr>
          <p:cNvPr id="27" name="TextBox 3">
            <a:extLst>
              <a:ext uri="{FF2B5EF4-FFF2-40B4-BE49-F238E27FC236}">
                <a16:creationId xmlns:a16="http://schemas.microsoft.com/office/drawing/2014/main" id="{26E82674-F31D-E018-B7A9-F74246250C08}"/>
              </a:ext>
            </a:extLst>
          </p:cNvPr>
          <p:cNvSpPr txBox="1">
            <a:spLocks noChangeArrowheads="1"/>
          </p:cNvSpPr>
          <p:nvPr/>
        </p:nvSpPr>
        <p:spPr bwMode="auto">
          <a:xfrm>
            <a:off x="6705082" y="2767536"/>
            <a:ext cx="1976599" cy="2539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05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LHAASO </a:t>
            </a:r>
            <a:r>
              <a:rPr lang="it-IT" sz="105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collaboration</a:t>
            </a:r>
            <a:r>
              <a:rPr lang="it-IT" sz="105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2021</a:t>
            </a:r>
          </a:p>
        </p:txBody>
      </p:sp>
      <p:pic>
        <p:nvPicPr>
          <p:cNvPr id="29" name="Immagine 28">
            <a:extLst>
              <a:ext uri="{FF2B5EF4-FFF2-40B4-BE49-F238E27FC236}">
                <a16:creationId xmlns:a16="http://schemas.microsoft.com/office/drawing/2014/main" id="{2F1AA2DE-2D84-4F77-DD5D-04005F383598}"/>
              </a:ext>
            </a:extLst>
          </p:cNvPr>
          <p:cNvPicPr>
            <a:picLocks noChangeAspect="1"/>
          </p:cNvPicPr>
          <p:nvPr/>
        </p:nvPicPr>
        <p:blipFill>
          <a:blip r:embed="rId7"/>
          <a:stretch>
            <a:fillRect/>
          </a:stretch>
        </p:blipFill>
        <p:spPr>
          <a:xfrm>
            <a:off x="8707838" y="2550924"/>
            <a:ext cx="2699544" cy="2398095"/>
          </a:xfrm>
          <a:prstGeom prst="rect">
            <a:avLst/>
          </a:prstGeom>
        </p:spPr>
      </p:pic>
      <p:sp>
        <p:nvSpPr>
          <p:cNvPr id="32" name="Title 1">
            <a:extLst>
              <a:ext uri="{FF2B5EF4-FFF2-40B4-BE49-F238E27FC236}">
                <a16:creationId xmlns:a16="http://schemas.microsoft.com/office/drawing/2014/main" id="{8E0A56CF-C2AE-6700-6F2D-E9FAD3DCD83A}"/>
              </a:ext>
            </a:extLst>
          </p:cNvPr>
          <p:cNvSpPr txBox="1">
            <a:spLocks/>
          </p:cNvSpPr>
          <p:nvPr/>
        </p:nvSpPr>
        <p:spPr>
          <a:xfrm>
            <a:off x="3965590" y="5437236"/>
            <a:ext cx="1440383" cy="789967"/>
          </a:xfrm>
          <a:prstGeom prst="rect">
            <a:avLst/>
          </a:prstGeom>
          <a:no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u="sng" dirty="0">
                <a:solidFill>
                  <a:srgbClr val="FFFF00"/>
                </a:solidFill>
                <a:latin typeface="Segoe Print" panose="02000600000000000000" pitchFamily="2" charset="0"/>
                <a:cs typeface="Herculanum"/>
              </a:rPr>
              <a:t>but…</a:t>
            </a:r>
          </a:p>
        </p:txBody>
      </p:sp>
      <p:sp>
        <p:nvSpPr>
          <p:cNvPr id="33" name="TextBox 7">
            <a:extLst>
              <a:ext uri="{FF2B5EF4-FFF2-40B4-BE49-F238E27FC236}">
                <a16:creationId xmlns:a16="http://schemas.microsoft.com/office/drawing/2014/main" id="{91D68015-438E-3453-CAF2-321102BEA310}"/>
              </a:ext>
            </a:extLst>
          </p:cNvPr>
          <p:cNvSpPr txBox="1"/>
          <p:nvPr/>
        </p:nvSpPr>
        <p:spPr>
          <a:xfrm>
            <a:off x="9112454" y="5237181"/>
            <a:ext cx="3071076" cy="400110"/>
          </a:xfrm>
          <a:prstGeom prst="rect">
            <a:avLst/>
          </a:prstGeom>
          <a:noFill/>
        </p:spPr>
        <p:txBody>
          <a:bodyPr wrap="square" rtlCol="0">
            <a:spAutoFit/>
          </a:bodyPr>
          <a:lstStyle/>
          <a:p>
            <a:pPr algn="ctr"/>
            <a:r>
              <a:rPr lang="en-US" sz="2000" dirty="0">
                <a:solidFill>
                  <a:schemeClr val="bg1"/>
                </a:solidFill>
                <a:latin typeface="Segoe Print" panose="02000600000000000000" pitchFamily="2" charset="0"/>
              </a:rPr>
              <a:t>Leptons Or Hadrons?</a:t>
            </a:r>
          </a:p>
        </p:txBody>
      </p:sp>
      <p:sp>
        <p:nvSpPr>
          <p:cNvPr id="34" name="Title 1">
            <a:extLst>
              <a:ext uri="{FF2B5EF4-FFF2-40B4-BE49-F238E27FC236}">
                <a16:creationId xmlns:a16="http://schemas.microsoft.com/office/drawing/2014/main" id="{644AE347-77F1-0E55-517C-D1D40564C481}"/>
              </a:ext>
            </a:extLst>
          </p:cNvPr>
          <p:cNvSpPr txBox="1">
            <a:spLocks/>
          </p:cNvSpPr>
          <p:nvPr/>
        </p:nvSpPr>
        <p:spPr>
          <a:xfrm>
            <a:off x="7758851" y="5402221"/>
            <a:ext cx="1440383" cy="789967"/>
          </a:xfrm>
          <a:prstGeom prst="rect">
            <a:avLst/>
          </a:prstGeom>
          <a:noFill/>
        </p:spPr>
        <p:txBody>
          <a:bodyP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b="1" u="sng" dirty="0">
                <a:solidFill>
                  <a:srgbClr val="FFFF00"/>
                </a:solidFill>
                <a:latin typeface="Segoe Print" panose="02000600000000000000" pitchFamily="2" charset="0"/>
                <a:cs typeface="Herculanum"/>
              </a:rPr>
              <a:t>So…</a:t>
            </a:r>
          </a:p>
        </p:txBody>
      </p:sp>
      <p:sp>
        <p:nvSpPr>
          <p:cNvPr id="35" name="TextBox 7">
            <a:extLst>
              <a:ext uri="{FF2B5EF4-FFF2-40B4-BE49-F238E27FC236}">
                <a16:creationId xmlns:a16="http://schemas.microsoft.com/office/drawing/2014/main" id="{B5045D7C-10C4-EBE7-4391-17714BD612A3}"/>
              </a:ext>
            </a:extLst>
          </p:cNvPr>
          <p:cNvSpPr txBox="1"/>
          <p:nvPr/>
        </p:nvSpPr>
        <p:spPr>
          <a:xfrm>
            <a:off x="5080968" y="5210049"/>
            <a:ext cx="3071076" cy="1261884"/>
          </a:xfrm>
          <a:prstGeom prst="rect">
            <a:avLst/>
          </a:prstGeom>
          <a:noFill/>
        </p:spPr>
        <p:txBody>
          <a:bodyPr wrap="square" rtlCol="0">
            <a:spAutoFit/>
          </a:bodyPr>
          <a:lstStyle/>
          <a:p>
            <a:pPr algn="ctr"/>
            <a:r>
              <a:rPr lang="en-US" sz="2800" dirty="0">
                <a:solidFill>
                  <a:schemeClr val="bg1"/>
                </a:solidFill>
                <a:latin typeface="Segoe Print" panose="02000600000000000000" pitchFamily="2" charset="0"/>
              </a:rPr>
              <a:t>Crab is a </a:t>
            </a:r>
          </a:p>
          <a:p>
            <a:pPr algn="ctr"/>
            <a:r>
              <a:rPr lang="en-US" sz="2800" dirty="0">
                <a:solidFill>
                  <a:schemeClr val="bg1"/>
                </a:solidFill>
                <a:latin typeface="Segoe Print" panose="02000600000000000000" pitchFamily="2" charset="0"/>
              </a:rPr>
              <a:t>PWN </a:t>
            </a:r>
          </a:p>
          <a:p>
            <a:pPr algn="ctr"/>
            <a:r>
              <a:rPr lang="en-US" sz="2000" dirty="0">
                <a:solidFill>
                  <a:schemeClr val="bg1"/>
                </a:solidFill>
                <a:latin typeface="Segoe Print" panose="02000600000000000000" pitchFamily="2" charset="0"/>
              </a:rPr>
              <a:t>(leptonic source)</a:t>
            </a:r>
            <a:endParaRPr lang="en-US" sz="2800" dirty="0">
              <a:solidFill>
                <a:schemeClr val="bg1"/>
              </a:solidFill>
              <a:latin typeface="Segoe Print" panose="02000600000000000000" pitchFamily="2" charset="0"/>
            </a:endParaRPr>
          </a:p>
        </p:txBody>
      </p:sp>
      <p:sp>
        <p:nvSpPr>
          <p:cNvPr id="17" name="Ovale 16">
            <a:extLst>
              <a:ext uri="{FF2B5EF4-FFF2-40B4-BE49-F238E27FC236}">
                <a16:creationId xmlns:a16="http://schemas.microsoft.com/office/drawing/2014/main" id="{AA35F515-E410-A0A9-C097-324BE72CDD14}"/>
              </a:ext>
            </a:extLst>
          </p:cNvPr>
          <p:cNvSpPr/>
          <p:nvPr/>
        </p:nvSpPr>
        <p:spPr>
          <a:xfrm>
            <a:off x="4350235" y="4539404"/>
            <a:ext cx="325461" cy="2616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a:extLst>
              <a:ext uri="{FF2B5EF4-FFF2-40B4-BE49-F238E27FC236}">
                <a16:creationId xmlns:a16="http://schemas.microsoft.com/office/drawing/2014/main" id="{8F8897F6-4151-0A7C-5EDB-6DCBD2530045}"/>
              </a:ext>
            </a:extLst>
          </p:cNvPr>
          <p:cNvSpPr/>
          <p:nvPr/>
        </p:nvSpPr>
        <p:spPr>
          <a:xfrm>
            <a:off x="8138578" y="4687408"/>
            <a:ext cx="325461" cy="26161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 name="Immagine 2">
            <a:extLst>
              <a:ext uri="{FF2B5EF4-FFF2-40B4-BE49-F238E27FC236}">
                <a16:creationId xmlns:a16="http://schemas.microsoft.com/office/drawing/2014/main" id="{D6924B10-2FF1-1BAE-5133-E9B5C35EB9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43495" y="6379111"/>
            <a:ext cx="271695" cy="271695"/>
          </a:xfrm>
          <a:prstGeom prst="rect">
            <a:avLst/>
          </a:prstGeom>
        </p:spPr>
      </p:pic>
      <p:sp>
        <p:nvSpPr>
          <p:cNvPr id="5" name="TextBox 7">
            <a:extLst>
              <a:ext uri="{FF2B5EF4-FFF2-40B4-BE49-F238E27FC236}">
                <a16:creationId xmlns:a16="http://schemas.microsoft.com/office/drawing/2014/main" id="{CC5CB856-58A9-3099-9611-1E57DF84760C}"/>
              </a:ext>
            </a:extLst>
          </p:cNvPr>
          <p:cNvSpPr txBox="1"/>
          <p:nvPr/>
        </p:nvSpPr>
        <p:spPr>
          <a:xfrm>
            <a:off x="9025674" y="5797204"/>
            <a:ext cx="3071076" cy="954107"/>
          </a:xfrm>
          <a:prstGeom prst="rect">
            <a:avLst/>
          </a:prstGeom>
          <a:noFill/>
        </p:spPr>
        <p:txBody>
          <a:bodyPr wrap="square" rtlCol="0">
            <a:spAutoFit/>
          </a:bodyPr>
          <a:lstStyle/>
          <a:p>
            <a:pPr algn="ctr"/>
            <a:r>
              <a:rPr lang="en-US" sz="2000" dirty="0">
                <a:solidFill>
                  <a:schemeClr val="bg1"/>
                </a:solidFill>
                <a:latin typeface="Segoe Print" panose="02000600000000000000" pitchFamily="2" charset="0"/>
              </a:rPr>
              <a:t>Acceleration or </a:t>
            </a:r>
            <a:r>
              <a:rPr lang="en-US" sz="2000" dirty="0">
                <a:solidFill>
                  <a:srgbClr val="FFC000"/>
                </a:solidFill>
                <a:latin typeface="Segoe Print" panose="02000600000000000000" pitchFamily="2" charset="0"/>
              </a:rPr>
              <a:t>Reacceleration</a:t>
            </a:r>
            <a:r>
              <a:rPr lang="en-US" sz="2000" dirty="0">
                <a:solidFill>
                  <a:schemeClr val="bg1"/>
                </a:solidFill>
                <a:latin typeface="Segoe Print" panose="02000600000000000000" pitchFamily="2" charset="0"/>
              </a:rPr>
              <a:t> </a:t>
            </a:r>
            <a:r>
              <a:rPr lang="en-US" sz="1600" dirty="0">
                <a:solidFill>
                  <a:schemeClr val="bg1"/>
                </a:solidFill>
                <a:latin typeface="Segoe Print" panose="02000600000000000000" pitchFamily="2" charset="0"/>
              </a:rPr>
              <a:t>(Spencer+23)</a:t>
            </a:r>
            <a:endParaRPr lang="en-US"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9924635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childTnLst>
                          </p:cTn>
                        </p:par>
                        <p:par>
                          <p:cTn id="15" fill="hold">
                            <p:stCondLst>
                              <p:cond delay="500"/>
                            </p:stCondLst>
                            <p:childTnLst>
                              <p:par>
                                <p:cTn id="16" presetID="53" presetClass="entr" presetSubtype="16"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p:cTn id="25" dur="500" fill="hold"/>
                                        <p:tgtEl>
                                          <p:spTgt spid="26"/>
                                        </p:tgtEl>
                                        <p:attrNameLst>
                                          <p:attrName>ppt_w</p:attrName>
                                        </p:attrNameLst>
                                      </p:cBhvr>
                                      <p:tavLst>
                                        <p:tav tm="0">
                                          <p:val>
                                            <p:fltVal val="0"/>
                                          </p:val>
                                        </p:tav>
                                        <p:tav tm="100000">
                                          <p:val>
                                            <p:strVal val="#ppt_w"/>
                                          </p:val>
                                        </p:tav>
                                      </p:tavLst>
                                    </p:anim>
                                    <p:anim calcmode="lin" valueType="num">
                                      <p:cBhvr>
                                        <p:cTn id="26" dur="500" fill="hold"/>
                                        <p:tgtEl>
                                          <p:spTgt spid="26"/>
                                        </p:tgtEl>
                                        <p:attrNameLst>
                                          <p:attrName>ppt_h</p:attrName>
                                        </p:attrNameLst>
                                      </p:cBhvr>
                                      <p:tavLst>
                                        <p:tav tm="0">
                                          <p:val>
                                            <p:fltVal val="0"/>
                                          </p:val>
                                        </p:tav>
                                        <p:tav tm="100000">
                                          <p:val>
                                            <p:strVal val="#ppt_h"/>
                                          </p:val>
                                        </p:tav>
                                      </p:tavLst>
                                    </p:anim>
                                    <p:animEffect transition="in" filter="fade">
                                      <p:cBhvr>
                                        <p:cTn id="27" dur="500"/>
                                        <p:tgtEl>
                                          <p:spTgt spid="26"/>
                                        </p:tgtEl>
                                      </p:cBhvr>
                                    </p:animEffect>
                                  </p:childTnLst>
                                </p:cTn>
                              </p:par>
                              <p:par>
                                <p:cTn id="28" presetID="53" presetClass="entr" presetSubtype="16" fill="hold" nodeType="withEffect">
                                  <p:stCondLst>
                                    <p:cond delay="0"/>
                                  </p:stCondLst>
                                  <p:childTnLst>
                                    <p:set>
                                      <p:cBhvr>
                                        <p:cTn id="29" dur="1" fill="hold">
                                          <p:stCondLst>
                                            <p:cond delay="0"/>
                                          </p:stCondLst>
                                        </p:cTn>
                                        <p:tgtEl>
                                          <p:spTgt spid="29"/>
                                        </p:tgtEl>
                                        <p:attrNameLst>
                                          <p:attrName>style.visibility</p:attrName>
                                        </p:attrNameLst>
                                      </p:cBhvr>
                                      <p:to>
                                        <p:strVal val="visible"/>
                                      </p:to>
                                    </p:set>
                                    <p:anim calcmode="lin" valueType="num">
                                      <p:cBhvr>
                                        <p:cTn id="30" dur="500" fill="hold"/>
                                        <p:tgtEl>
                                          <p:spTgt spid="29"/>
                                        </p:tgtEl>
                                        <p:attrNameLst>
                                          <p:attrName>ppt_w</p:attrName>
                                        </p:attrNameLst>
                                      </p:cBhvr>
                                      <p:tavLst>
                                        <p:tav tm="0">
                                          <p:val>
                                            <p:fltVal val="0"/>
                                          </p:val>
                                        </p:tav>
                                        <p:tav tm="100000">
                                          <p:val>
                                            <p:strVal val="#ppt_w"/>
                                          </p:val>
                                        </p:tav>
                                      </p:tavLst>
                                    </p:anim>
                                    <p:anim calcmode="lin" valueType="num">
                                      <p:cBhvr>
                                        <p:cTn id="31" dur="500" fill="hold"/>
                                        <p:tgtEl>
                                          <p:spTgt spid="29"/>
                                        </p:tgtEl>
                                        <p:attrNameLst>
                                          <p:attrName>ppt_h</p:attrName>
                                        </p:attrNameLst>
                                      </p:cBhvr>
                                      <p:tavLst>
                                        <p:tav tm="0">
                                          <p:val>
                                            <p:fltVal val="0"/>
                                          </p:val>
                                        </p:tav>
                                        <p:tav tm="100000">
                                          <p:val>
                                            <p:strVal val="#ppt_h"/>
                                          </p:val>
                                        </p:tav>
                                      </p:tavLst>
                                    </p:anim>
                                    <p:animEffect transition="in" filter="fade">
                                      <p:cBhvr>
                                        <p:cTn id="32" dur="500"/>
                                        <p:tgtEl>
                                          <p:spTgt spid="29"/>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27"/>
                                        </p:tgtEl>
                                        <p:attrNameLst>
                                          <p:attrName>style.visibility</p:attrName>
                                        </p:attrNameLst>
                                      </p:cBhvr>
                                      <p:to>
                                        <p:strVal val="visible"/>
                                      </p:to>
                                    </p:set>
                                    <p:anim calcmode="lin" valueType="num">
                                      <p:cBhvr>
                                        <p:cTn id="35" dur="500" fill="hold"/>
                                        <p:tgtEl>
                                          <p:spTgt spid="27"/>
                                        </p:tgtEl>
                                        <p:attrNameLst>
                                          <p:attrName>ppt_w</p:attrName>
                                        </p:attrNameLst>
                                      </p:cBhvr>
                                      <p:tavLst>
                                        <p:tav tm="0">
                                          <p:val>
                                            <p:fltVal val="0"/>
                                          </p:val>
                                        </p:tav>
                                        <p:tav tm="100000">
                                          <p:val>
                                            <p:strVal val="#ppt_w"/>
                                          </p:val>
                                        </p:tav>
                                      </p:tavLst>
                                    </p:anim>
                                    <p:anim calcmode="lin" valueType="num">
                                      <p:cBhvr>
                                        <p:cTn id="36" dur="500" fill="hold"/>
                                        <p:tgtEl>
                                          <p:spTgt spid="27"/>
                                        </p:tgtEl>
                                        <p:attrNameLst>
                                          <p:attrName>ppt_h</p:attrName>
                                        </p:attrNameLst>
                                      </p:cBhvr>
                                      <p:tavLst>
                                        <p:tav tm="0">
                                          <p:val>
                                            <p:fltVal val="0"/>
                                          </p:val>
                                        </p:tav>
                                        <p:tav tm="100000">
                                          <p:val>
                                            <p:strVal val="#ppt_h"/>
                                          </p:val>
                                        </p:tav>
                                      </p:tavLst>
                                    </p:anim>
                                    <p:animEffect transition="in" filter="fade">
                                      <p:cBhvr>
                                        <p:cTn id="37" dur="500"/>
                                        <p:tgtEl>
                                          <p:spTgt spid="27"/>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19"/>
                                        </p:tgtEl>
                                        <p:attrNameLst>
                                          <p:attrName>style.visibility</p:attrName>
                                        </p:attrNameLst>
                                      </p:cBhvr>
                                      <p:to>
                                        <p:strVal val="visible"/>
                                      </p:to>
                                    </p:set>
                                    <p:anim calcmode="lin" valueType="num">
                                      <p:cBhvr>
                                        <p:cTn id="41" dur="500" fill="hold"/>
                                        <p:tgtEl>
                                          <p:spTgt spid="19"/>
                                        </p:tgtEl>
                                        <p:attrNameLst>
                                          <p:attrName>ppt_w</p:attrName>
                                        </p:attrNameLst>
                                      </p:cBhvr>
                                      <p:tavLst>
                                        <p:tav tm="0">
                                          <p:val>
                                            <p:fltVal val="0"/>
                                          </p:val>
                                        </p:tav>
                                        <p:tav tm="100000">
                                          <p:val>
                                            <p:strVal val="#ppt_w"/>
                                          </p:val>
                                        </p:tav>
                                      </p:tavLst>
                                    </p:anim>
                                    <p:anim calcmode="lin" valueType="num">
                                      <p:cBhvr>
                                        <p:cTn id="42" dur="500" fill="hold"/>
                                        <p:tgtEl>
                                          <p:spTgt spid="19"/>
                                        </p:tgtEl>
                                        <p:attrNameLst>
                                          <p:attrName>ppt_h</p:attrName>
                                        </p:attrNameLst>
                                      </p:cBhvr>
                                      <p:tavLst>
                                        <p:tav tm="0">
                                          <p:val>
                                            <p:fltVal val="0"/>
                                          </p:val>
                                        </p:tav>
                                        <p:tav tm="100000">
                                          <p:val>
                                            <p:strVal val="#ppt_h"/>
                                          </p:val>
                                        </p:tav>
                                      </p:tavLst>
                                    </p:anim>
                                    <p:animEffect transition="in" filter="fade">
                                      <p:cBhvr>
                                        <p:cTn id="43" dur="500"/>
                                        <p:tgtEl>
                                          <p:spTgt spid="19"/>
                                        </p:tgtEl>
                                      </p:cBhvr>
                                    </p:animEffect>
                                  </p:childTnLst>
                                </p:cTn>
                              </p:par>
                            </p:childTnLst>
                          </p:cTn>
                        </p:par>
                        <p:par>
                          <p:cTn id="44" fill="hold">
                            <p:stCondLst>
                              <p:cond delay="1000"/>
                            </p:stCondLst>
                            <p:childTnLst>
                              <p:par>
                                <p:cTn id="45" presetID="53" presetClass="entr" presetSubtype="16" fill="hold" grpId="0" nodeType="after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p:cTn id="47" dur="500" fill="hold"/>
                                        <p:tgtEl>
                                          <p:spTgt spid="18"/>
                                        </p:tgtEl>
                                        <p:attrNameLst>
                                          <p:attrName>ppt_w</p:attrName>
                                        </p:attrNameLst>
                                      </p:cBhvr>
                                      <p:tavLst>
                                        <p:tav tm="0">
                                          <p:val>
                                            <p:fltVal val="0"/>
                                          </p:val>
                                        </p:tav>
                                        <p:tav tm="100000">
                                          <p:val>
                                            <p:strVal val="#ppt_w"/>
                                          </p:val>
                                        </p:tav>
                                      </p:tavLst>
                                    </p:anim>
                                    <p:anim calcmode="lin" valueType="num">
                                      <p:cBhvr>
                                        <p:cTn id="48" dur="500" fill="hold"/>
                                        <p:tgtEl>
                                          <p:spTgt spid="18"/>
                                        </p:tgtEl>
                                        <p:attrNameLst>
                                          <p:attrName>ppt_h</p:attrName>
                                        </p:attrNameLst>
                                      </p:cBhvr>
                                      <p:tavLst>
                                        <p:tav tm="0">
                                          <p:val>
                                            <p:fltVal val="0"/>
                                          </p:val>
                                        </p:tav>
                                        <p:tav tm="100000">
                                          <p:val>
                                            <p:strVal val="#ppt_h"/>
                                          </p:val>
                                        </p:tav>
                                      </p:tavLst>
                                    </p:anim>
                                    <p:animEffect transition="in" filter="fade">
                                      <p:cBhvr>
                                        <p:cTn id="49" dur="500"/>
                                        <p:tgtEl>
                                          <p:spTgt spid="18"/>
                                        </p:tgtEl>
                                      </p:cBhvr>
                                    </p:animEffect>
                                  </p:childTnLst>
                                </p:cTn>
                              </p:par>
                            </p:childTnLst>
                          </p:cTn>
                        </p:par>
                        <p:par>
                          <p:cTn id="50" fill="hold">
                            <p:stCondLst>
                              <p:cond delay="1500"/>
                            </p:stCondLst>
                            <p:childTnLst>
                              <p:par>
                                <p:cTn id="51" presetID="53" presetClass="entr" presetSubtype="16" fill="hold" nodeType="afterEffect">
                                  <p:stCondLst>
                                    <p:cond delay="0"/>
                                  </p:stCondLst>
                                  <p:childTnLst>
                                    <p:set>
                                      <p:cBhvr>
                                        <p:cTn id="52" dur="1" fill="hold">
                                          <p:stCondLst>
                                            <p:cond delay="0"/>
                                          </p:stCondLst>
                                        </p:cTn>
                                        <p:tgtEl>
                                          <p:spTgt spid="2"/>
                                        </p:tgtEl>
                                        <p:attrNameLst>
                                          <p:attrName>style.visibility</p:attrName>
                                        </p:attrNameLst>
                                      </p:cBhvr>
                                      <p:to>
                                        <p:strVal val="visible"/>
                                      </p:to>
                                    </p:set>
                                    <p:anim calcmode="lin" valueType="num">
                                      <p:cBhvr>
                                        <p:cTn id="53" dur="500" fill="hold"/>
                                        <p:tgtEl>
                                          <p:spTgt spid="2"/>
                                        </p:tgtEl>
                                        <p:attrNameLst>
                                          <p:attrName>ppt_w</p:attrName>
                                        </p:attrNameLst>
                                      </p:cBhvr>
                                      <p:tavLst>
                                        <p:tav tm="0">
                                          <p:val>
                                            <p:fltVal val="0"/>
                                          </p:val>
                                        </p:tav>
                                        <p:tav tm="100000">
                                          <p:val>
                                            <p:strVal val="#ppt_w"/>
                                          </p:val>
                                        </p:tav>
                                      </p:tavLst>
                                    </p:anim>
                                    <p:anim calcmode="lin" valueType="num">
                                      <p:cBhvr>
                                        <p:cTn id="54" dur="500" fill="hold"/>
                                        <p:tgtEl>
                                          <p:spTgt spid="2"/>
                                        </p:tgtEl>
                                        <p:attrNameLst>
                                          <p:attrName>ppt_h</p:attrName>
                                        </p:attrNameLst>
                                      </p:cBhvr>
                                      <p:tavLst>
                                        <p:tav tm="0">
                                          <p:val>
                                            <p:fltVal val="0"/>
                                          </p:val>
                                        </p:tav>
                                        <p:tav tm="100000">
                                          <p:val>
                                            <p:strVal val="#ppt_h"/>
                                          </p:val>
                                        </p:tav>
                                      </p:tavLst>
                                    </p:anim>
                                    <p:animEffect transition="in" filter="fade">
                                      <p:cBhvr>
                                        <p:cTn id="55" dur="500"/>
                                        <p:tgtEl>
                                          <p:spTgt spid="2"/>
                                        </p:tgtEl>
                                      </p:cBhvr>
                                    </p:animEffect>
                                  </p:childTnLst>
                                </p:cTn>
                              </p:par>
                              <p:par>
                                <p:cTn id="56" presetID="53" presetClass="entr" presetSubtype="16" fill="hold" nodeType="with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grpId="0" nodeType="clickEffect">
                                  <p:stCondLst>
                                    <p:cond delay="0"/>
                                  </p:stCondLst>
                                  <p:childTnLst>
                                    <p:set>
                                      <p:cBhvr>
                                        <p:cTn id="64" dur="1" fill="hold">
                                          <p:stCondLst>
                                            <p:cond delay="0"/>
                                          </p:stCondLst>
                                        </p:cTn>
                                        <p:tgtEl>
                                          <p:spTgt spid="32"/>
                                        </p:tgtEl>
                                        <p:attrNameLst>
                                          <p:attrName>style.visibility</p:attrName>
                                        </p:attrNameLst>
                                      </p:cBhvr>
                                      <p:to>
                                        <p:strVal val="visible"/>
                                      </p:to>
                                    </p:set>
                                    <p:anim calcmode="lin" valueType="num">
                                      <p:cBhvr>
                                        <p:cTn id="65" dur="500" fill="hold"/>
                                        <p:tgtEl>
                                          <p:spTgt spid="32"/>
                                        </p:tgtEl>
                                        <p:attrNameLst>
                                          <p:attrName>ppt_w</p:attrName>
                                        </p:attrNameLst>
                                      </p:cBhvr>
                                      <p:tavLst>
                                        <p:tav tm="0">
                                          <p:val>
                                            <p:fltVal val="0"/>
                                          </p:val>
                                        </p:tav>
                                        <p:tav tm="100000">
                                          <p:val>
                                            <p:strVal val="#ppt_w"/>
                                          </p:val>
                                        </p:tav>
                                      </p:tavLst>
                                    </p:anim>
                                    <p:anim calcmode="lin" valueType="num">
                                      <p:cBhvr>
                                        <p:cTn id="66" dur="500" fill="hold"/>
                                        <p:tgtEl>
                                          <p:spTgt spid="32"/>
                                        </p:tgtEl>
                                        <p:attrNameLst>
                                          <p:attrName>ppt_h</p:attrName>
                                        </p:attrNameLst>
                                      </p:cBhvr>
                                      <p:tavLst>
                                        <p:tav tm="0">
                                          <p:val>
                                            <p:fltVal val="0"/>
                                          </p:val>
                                        </p:tav>
                                        <p:tav tm="100000">
                                          <p:val>
                                            <p:strVal val="#ppt_h"/>
                                          </p:val>
                                        </p:tav>
                                      </p:tavLst>
                                    </p:anim>
                                    <p:animEffect transition="in" filter="fade">
                                      <p:cBhvr>
                                        <p:cTn id="67" dur="500"/>
                                        <p:tgtEl>
                                          <p:spTgt spid="32"/>
                                        </p:tgtEl>
                                      </p:cBhvr>
                                    </p:animEffect>
                                  </p:childTnLst>
                                </p:cTn>
                              </p:par>
                            </p:childTnLst>
                          </p:cTn>
                        </p:par>
                        <p:par>
                          <p:cTn id="68" fill="hold">
                            <p:stCondLst>
                              <p:cond delay="500"/>
                            </p:stCondLst>
                            <p:childTnLst>
                              <p:par>
                                <p:cTn id="69" presetID="53" presetClass="entr" presetSubtype="16"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p:cTn id="71" dur="500" fill="hold"/>
                                        <p:tgtEl>
                                          <p:spTgt spid="35"/>
                                        </p:tgtEl>
                                        <p:attrNameLst>
                                          <p:attrName>ppt_w</p:attrName>
                                        </p:attrNameLst>
                                      </p:cBhvr>
                                      <p:tavLst>
                                        <p:tav tm="0">
                                          <p:val>
                                            <p:fltVal val="0"/>
                                          </p:val>
                                        </p:tav>
                                        <p:tav tm="100000">
                                          <p:val>
                                            <p:strVal val="#ppt_w"/>
                                          </p:val>
                                        </p:tav>
                                      </p:tavLst>
                                    </p:anim>
                                    <p:anim calcmode="lin" valueType="num">
                                      <p:cBhvr>
                                        <p:cTn id="72" dur="500" fill="hold"/>
                                        <p:tgtEl>
                                          <p:spTgt spid="35"/>
                                        </p:tgtEl>
                                        <p:attrNameLst>
                                          <p:attrName>ppt_h</p:attrName>
                                        </p:attrNameLst>
                                      </p:cBhvr>
                                      <p:tavLst>
                                        <p:tav tm="0">
                                          <p:val>
                                            <p:fltVal val="0"/>
                                          </p:val>
                                        </p:tav>
                                        <p:tav tm="100000">
                                          <p:val>
                                            <p:strVal val="#ppt_h"/>
                                          </p:val>
                                        </p:tav>
                                      </p:tavLst>
                                    </p:anim>
                                    <p:animEffect transition="in" filter="fade">
                                      <p:cBhvr>
                                        <p:cTn id="73" dur="500"/>
                                        <p:tgtEl>
                                          <p:spTgt spid="3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grpId="0" nodeType="clickEffect">
                                  <p:stCondLst>
                                    <p:cond delay="0"/>
                                  </p:stCondLst>
                                  <p:childTnLst>
                                    <p:set>
                                      <p:cBhvr>
                                        <p:cTn id="77" dur="1" fill="hold">
                                          <p:stCondLst>
                                            <p:cond delay="0"/>
                                          </p:stCondLst>
                                        </p:cTn>
                                        <p:tgtEl>
                                          <p:spTgt spid="34"/>
                                        </p:tgtEl>
                                        <p:attrNameLst>
                                          <p:attrName>style.visibility</p:attrName>
                                        </p:attrNameLst>
                                      </p:cBhvr>
                                      <p:to>
                                        <p:strVal val="visible"/>
                                      </p:to>
                                    </p:set>
                                    <p:anim calcmode="lin" valueType="num">
                                      <p:cBhvr>
                                        <p:cTn id="78" dur="500" fill="hold"/>
                                        <p:tgtEl>
                                          <p:spTgt spid="34"/>
                                        </p:tgtEl>
                                        <p:attrNameLst>
                                          <p:attrName>ppt_w</p:attrName>
                                        </p:attrNameLst>
                                      </p:cBhvr>
                                      <p:tavLst>
                                        <p:tav tm="0">
                                          <p:val>
                                            <p:fltVal val="0"/>
                                          </p:val>
                                        </p:tav>
                                        <p:tav tm="100000">
                                          <p:val>
                                            <p:strVal val="#ppt_w"/>
                                          </p:val>
                                        </p:tav>
                                      </p:tavLst>
                                    </p:anim>
                                    <p:anim calcmode="lin" valueType="num">
                                      <p:cBhvr>
                                        <p:cTn id="79" dur="500" fill="hold"/>
                                        <p:tgtEl>
                                          <p:spTgt spid="34"/>
                                        </p:tgtEl>
                                        <p:attrNameLst>
                                          <p:attrName>ppt_h</p:attrName>
                                        </p:attrNameLst>
                                      </p:cBhvr>
                                      <p:tavLst>
                                        <p:tav tm="0">
                                          <p:val>
                                            <p:fltVal val="0"/>
                                          </p:val>
                                        </p:tav>
                                        <p:tav tm="100000">
                                          <p:val>
                                            <p:strVal val="#ppt_h"/>
                                          </p:val>
                                        </p:tav>
                                      </p:tavLst>
                                    </p:anim>
                                    <p:animEffect transition="in" filter="fade">
                                      <p:cBhvr>
                                        <p:cTn id="80" dur="500"/>
                                        <p:tgtEl>
                                          <p:spTgt spid="34"/>
                                        </p:tgtEl>
                                      </p:cBhvr>
                                    </p:animEffect>
                                  </p:childTnLst>
                                </p:cTn>
                              </p:par>
                            </p:childTnLst>
                          </p:cTn>
                        </p:par>
                        <p:par>
                          <p:cTn id="81" fill="hold">
                            <p:stCondLst>
                              <p:cond delay="500"/>
                            </p:stCondLst>
                            <p:childTnLst>
                              <p:par>
                                <p:cTn id="82" presetID="53" presetClass="entr" presetSubtype="16" fill="hold" grpId="0" nodeType="afterEffect">
                                  <p:stCondLst>
                                    <p:cond delay="0"/>
                                  </p:stCondLst>
                                  <p:childTnLst>
                                    <p:set>
                                      <p:cBhvr>
                                        <p:cTn id="83" dur="1" fill="hold">
                                          <p:stCondLst>
                                            <p:cond delay="0"/>
                                          </p:stCondLst>
                                        </p:cTn>
                                        <p:tgtEl>
                                          <p:spTgt spid="33"/>
                                        </p:tgtEl>
                                        <p:attrNameLst>
                                          <p:attrName>style.visibility</p:attrName>
                                        </p:attrNameLst>
                                      </p:cBhvr>
                                      <p:to>
                                        <p:strVal val="visible"/>
                                      </p:to>
                                    </p:set>
                                    <p:anim calcmode="lin" valueType="num">
                                      <p:cBhvr>
                                        <p:cTn id="84" dur="500" fill="hold"/>
                                        <p:tgtEl>
                                          <p:spTgt spid="33"/>
                                        </p:tgtEl>
                                        <p:attrNameLst>
                                          <p:attrName>ppt_w</p:attrName>
                                        </p:attrNameLst>
                                      </p:cBhvr>
                                      <p:tavLst>
                                        <p:tav tm="0">
                                          <p:val>
                                            <p:fltVal val="0"/>
                                          </p:val>
                                        </p:tav>
                                        <p:tav tm="100000">
                                          <p:val>
                                            <p:strVal val="#ppt_w"/>
                                          </p:val>
                                        </p:tav>
                                      </p:tavLst>
                                    </p:anim>
                                    <p:anim calcmode="lin" valueType="num">
                                      <p:cBhvr>
                                        <p:cTn id="85" dur="500" fill="hold"/>
                                        <p:tgtEl>
                                          <p:spTgt spid="33"/>
                                        </p:tgtEl>
                                        <p:attrNameLst>
                                          <p:attrName>ppt_h</p:attrName>
                                        </p:attrNameLst>
                                      </p:cBhvr>
                                      <p:tavLst>
                                        <p:tav tm="0">
                                          <p:val>
                                            <p:fltVal val="0"/>
                                          </p:val>
                                        </p:tav>
                                        <p:tav tm="100000">
                                          <p:val>
                                            <p:strVal val="#ppt_h"/>
                                          </p:val>
                                        </p:tav>
                                      </p:tavLst>
                                    </p:anim>
                                    <p:animEffect transition="in" filter="fade">
                                      <p:cBhvr>
                                        <p:cTn id="86" dur="500"/>
                                        <p:tgtEl>
                                          <p:spTgt spid="33"/>
                                        </p:tgtEl>
                                      </p:cBhvr>
                                    </p:animEffect>
                                  </p:childTnLst>
                                </p:cTn>
                              </p:par>
                            </p:childTnLst>
                          </p:cTn>
                        </p:par>
                        <p:par>
                          <p:cTn id="87" fill="hold">
                            <p:stCondLst>
                              <p:cond delay="1000"/>
                            </p:stCondLst>
                            <p:childTnLst>
                              <p:par>
                                <p:cTn id="88" presetID="53" presetClass="entr" presetSubtype="16" fill="hold" grpId="0" nodeType="afterEffect">
                                  <p:stCondLst>
                                    <p:cond delay="0"/>
                                  </p:stCondLst>
                                  <p:childTnLst>
                                    <p:set>
                                      <p:cBhvr>
                                        <p:cTn id="89" dur="1" fill="hold">
                                          <p:stCondLst>
                                            <p:cond delay="0"/>
                                          </p:stCondLst>
                                        </p:cTn>
                                        <p:tgtEl>
                                          <p:spTgt spid="5"/>
                                        </p:tgtEl>
                                        <p:attrNameLst>
                                          <p:attrName>style.visibility</p:attrName>
                                        </p:attrNameLst>
                                      </p:cBhvr>
                                      <p:to>
                                        <p:strVal val="visible"/>
                                      </p:to>
                                    </p:set>
                                    <p:anim calcmode="lin" valueType="num">
                                      <p:cBhvr>
                                        <p:cTn id="90" dur="500" fill="hold"/>
                                        <p:tgtEl>
                                          <p:spTgt spid="5"/>
                                        </p:tgtEl>
                                        <p:attrNameLst>
                                          <p:attrName>ppt_w</p:attrName>
                                        </p:attrNameLst>
                                      </p:cBhvr>
                                      <p:tavLst>
                                        <p:tav tm="0">
                                          <p:val>
                                            <p:fltVal val="0"/>
                                          </p:val>
                                        </p:tav>
                                        <p:tav tm="100000">
                                          <p:val>
                                            <p:strVal val="#ppt_w"/>
                                          </p:val>
                                        </p:tav>
                                      </p:tavLst>
                                    </p:anim>
                                    <p:anim calcmode="lin" valueType="num">
                                      <p:cBhvr>
                                        <p:cTn id="91" dur="500" fill="hold"/>
                                        <p:tgtEl>
                                          <p:spTgt spid="5"/>
                                        </p:tgtEl>
                                        <p:attrNameLst>
                                          <p:attrName>ppt_h</p:attrName>
                                        </p:attrNameLst>
                                      </p:cBhvr>
                                      <p:tavLst>
                                        <p:tav tm="0">
                                          <p:val>
                                            <p:fltVal val="0"/>
                                          </p:val>
                                        </p:tav>
                                        <p:tav tm="100000">
                                          <p:val>
                                            <p:strVal val="#ppt_h"/>
                                          </p:val>
                                        </p:tav>
                                      </p:tavLst>
                                    </p:anim>
                                    <p:animEffect transition="in" filter="fade">
                                      <p:cBhvr>
                                        <p:cTn id="9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7" grpId="0"/>
      <p:bldP spid="32" grpId="0"/>
      <p:bldP spid="33" grpId="0"/>
      <p:bldP spid="34" grpId="0"/>
      <p:bldP spid="35" grpId="0"/>
      <p:bldP spid="17" grpId="0" animBg="1"/>
      <p:bldP spid="19" grpId="0" animBg="1"/>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198;p19">
            <a:extLst>
              <a:ext uri="{FF2B5EF4-FFF2-40B4-BE49-F238E27FC236}">
                <a16:creationId xmlns:a16="http://schemas.microsoft.com/office/drawing/2014/main" id="{0291ED73-F9F7-3D97-4456-E497169F39A4}"/>
              </a:ext>
            </a:extLst>
          </p:cNvPr>
          <p:cNvPicPr preferRelativeResize="0"/>
          <p:nvPr/>
        </p:nvPicPr>
        <p:blipFill rotWithShape="1">
          <a:blip r:embed="rId3">
            <a:alphaModFix/>
          </a:blip>
          <a:srcRect/>
          <a:stretch/>
        </p:blipFill>
        <p:spPr>
          <a:xfrm>
            <a:off x="73964" y="3300068"/>
            <a:ext cx="2477955" cy="2827723"/>
          </a:xfrm>
          <a:prstGeom prst="rect">
            <a:avLst/>
          </a:prstGeom>
          <a:noFill/>
          <a:ln>
            <a:noFill/>
          </a:ln>
        </p:spPr>
      </p:pic>
      <p:pic>
        <p:nvPicPr>
          <p:cNvPr id="11" name="Immagine 10">
            <a:extLst>
              <a:ext uri="{FF2B5EF4-FFF2-40B4-BE49-F238E27FC236}">
                <a16:creationId xmlns:a16="http://schemas.microsoft.com/office/drawing/2014/main" id="{78C7E828-A1DB-FCF9-E6CC-2295F1DEA121}"/>
              </a:ext>
            </a:extLst>
          </p:cNvPr>
          <p:cNvPicPr>
            <a:picLocks noChangeAspect="1"/>
          </p:cNvPicPr>
          <p:nvPr/>
        </p:nvPicPr>
        <p:blipFill>
          <a:blip r:embed="rId4"/>
          <a:stretch>
            <a:fillRect/>
          </a:stretch>
        </p:blipFill>
        <p:spPr>
          <a:xfrm>
            <a:off x="7140100" y="1760310"/>
            <a:ext cx="3905852" cy="1808647"/>
          </a:xfrm>
          <a:prstGeom prst="rect">
            <a:avLst/>
          </a:prstGeom>
        </p:spPr>
      </p:pic>
      <p:pic>
        <p:nvPicPr>
          <p:cNvPr id="13" name="Immagine 12">
            <a:extLst>
              <a:ext uri="{FF2B5EF4-FFF2-40B4-BE49-F238E27FC236}">
                <a16:creationId xmlns:a16="http://schemas.microsoft.com/office/drawing/2014/main" id="{AB1E1A78-4277-4355-23F0-8A98CEBCBCBA}"/>
              </a:ext>
            </a:extLst>
          </p:cNvPr>
          <p:cNvPicPr>
            <a:picLocks noChangeAspect="1"/>
          </p:cNvPicPr>
          <p:nvPr/>
        </p:nvPicPr>
        <p:blipFill>
          <a:blip r:embed="rId5"/>
          <a:stretch>
            <a:fillRect/>
          </a:stretch>
        </p:blipFill>
        <p:spPr>
          <a:xfrm>
            <a:off x="6357166" y="313630"/>
            <a:ext cx="5782496" cy="1602077"/>
          </a:xfrm>
          <a:prstGeom prst="rect">
            <a:avLst/>
          </a:prstGeom>
        </p:spPr>
      </p:pic>
      <p:sp>
        <p:nvSpPr>
          <p:cNvPr id="14" name="Rettangolo 24">
            <a:extLst>
              <a:ext uri="{FF2B5EF4-FFF2-40B4-BE49-F238E27FC236}">
                <a16:creationId xmlns:a16="http://schemas.microsoft.com/office/drawing/2014/main" id="{F8424D10-5647-DD5A-D6A1-B46CF07A191C}"/>
              </a:ext>
            </a:extLst>
          </p:cNvPr>
          <p:cNvSpPr/>
          <p:nvPr/>
        </p:nvSpPr>
        <p:spPr>
          <a:xfrm>
            <a:off x="309662" y="10856"/>
            <a:ext cx="11666976" cy="584775"/>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Other</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sources? - Gamma-ray </a:t>
            </a: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binaries</a:t>
            </a:r>
            <a:r>
              <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&amp;: </a:t>
            </a:r>
            <a:r>
              <a:rPr lang="it-IT" sz="32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Microquasars</a:t>
            </a:r>
            <a:endParaRPr lang="it-IT" sz="32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4" name="Google Shape;200;p19">
            <a:extLst>
              <a:ext uri="{FF2B5EF4-FFF2-40B4-BE49-F238E27FC236}">
                <a16:creationId xmlns:a16="http://schemas.microsoft.com/office/drawing/2014/main" id="{CE58A080-CB05-8173-E5B5-B68EF4E31108}"/>
              </a:ext>
            </a:extLst>
          </p:cNvPr>
          <p:cNvSpPr txBox="1"/>
          <p:nvPr/>
        </p:nvSpPr>
        <p:spPr>
          <a:xfrm>
            <a:off x="0" y="605813"/>
            <a:ext cx="6956443" cy="1415742"/>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1400"/>
              <a:buFont typeface="Arial"/>
              <a:buNone/>
            </a:pPr>
            <a:r>
              <a:rPr lang="en-US" sz="2000" b="0" i="0" u="none" strike="noStrike" cap="none" dirty="0">
                <a:solidFill>
                  <a:schemeClr val="bg1"/>
                </a:solidFill>
                <a:latin typeface="Segoe Print" panose="02000600000000000000" pitchFamily="2" charset="0"/>
                <a:ea typeface="Calibri"/>
                <a:cs typeface="Calibri"/>
                <a:sym typeface="Calibri"/>
              </a:rPr>
              <a:t>Binary stellar systems (BS/</a:t>
            </a:r>
            <a:r>
              <a:rPr lang="en-US" sz="2000" b="0" i="0" u="none" strike="noStrike" cap="none" dirty="0" err="1">
                <a:solidFill>
                  <a:schemeClr val="bg1"/>
                </a:solidFill>
                <a:latin typeface="Segoe Print" panose="02000600000000000000" pitchFamily="2" charset="0"/>
                <a:ea typeface="Calibri"/>
                <a:cs typeface="Calibri"/>
                <a:sym typeface="Calibri"/>
              </a:rPr>
              <a:t>BH+Companion</a:t>
            </a:r>
            <a:r>
              <a:rPr lang="en-US" sz="2000" b="0" i="0" u="none" strike="noStrike" cap="none" dirty="0">
                <a:solidFill>
                  <a:schemeClr val="bg1"/>
                </a:solidFill>
                <a:latin typeface="Segoe Print" panose="02000600000000000000" pitchFamily="2" charset="0"/>
                <a:ea typeface="Calibri"/>
                <a:cs typeface="Calibri"/>
                <a:sym typeface="Calibri"/>
              </a:rPr>
              <a:t>)</a:t>
            </a:r>
          </a:p>
          <a:p>
            <a:pPr marL="0" marR="0" lvl="0" indent="0" algn="just" rtl="0">
              <a:lnSpc>
                <a:spcPct val="100000"/>
              </a:lnSpc>
              <a:spcBef>
                <a:spcPts val="0"/>
              </a:spcBef>
              <a:spcAft>
                <a:spcPts val="0"/>
              </a:spcAft>
              <a:buClr>
                <a:srgbClr val="000000"/>
              </a:buClr>
              <a:buSzPts val="1400"/>
              <a:buFont typeface="Arial"/>
              <a:buNone/>
            </a:pPr>
            <a:endParaRPr lang="en-US" sz="2000" b="0" i="0" u="none" strike="noStrike" cap="none" dirty="0">
              <a:solidFill>
                <a:schemeClr val="bg1"/>
              </a:solidFill>
              <a:latin typeface="Segoe Print" panose="02000600000000000000" pitchFamily="2" charset="0"/>
              <a:ea typeface="Calibri"/>
              <a:cs typeface="Calibri"/>
              <a:sym typeface="Calibri"/>
            </a:endParaRPr>
          </a:p>
          <a:p>
            <a:pPr marL="0" marR="0" lvl="0" indent="0" algn="just" rtl="0">
              <a:lnSpc>
                <a:spcPct val="100000"/>
              </a:lnSpc>
              <a:spcBef>
                <a:spcPts val="0"/>
              </a:spcBef>
              <a:spcAft>
                <a:spcPts val="0"/>
              </a:spcAft>
              <a:buClr>
                <a:srgbClr val="000000"/>
              </a:buClr>
              <a:buSzPts val="1400"/>
              <a:buFont typeface="Arial"/>
              <a:buNone/>
            </a:pPr>
            <a:r>
              <a:rPr lang="en-US" sz="2000" b="0" i="0" u="none" strike="noStrike" cap="none" dirty="0" err="1">
                <a:solidFill>
                  <a:schemeClr val="bg1"/>
                </a:solidFill>
                <a:latin typeface="Segoe Print" panose="02000600000000000000" pitchFamily="2" charset="0"/>
                <a:ea typeface="Calibri"/>
                <a:cs typeface="Calibri"/>
                <a:sym typeface="Calibri"/>
              </a:rPr>
              <a:t>Cyg</a:t>
            </a:r>
            <a:r>
              <a:rPr lang="en-US" sz="2000" b="0" i="0" u="none" strike="noStrike" cap="none" dirty="0">
                <a:solidFill>
                  <a:schemeClr val="bg1"/>
                </a:solidFill>
                <a:latin typeface="Segoe Print" panose="02000600000000000000" pitchFamily="2" charset="0"/>
                <a:ea typeface="Calibri"/>
                <a:cs typeface="Calibri"/>
                <a:sym typeface="Calibri"/>
              </a:rPr>
              <a:t> X-1, </a:t>
            </a:r>
            <a:r>
              <a:rPr lang="en-US" sz="2000" b="0" i="0" u="none" strike="noStrike" cap="none" dirty="0" err="1">
                <a:solidFill>
                  <a:schemeClr val="bg1"/>
                </a:solidFill>
                <a:latin typeface="Segoe Print" panose="02000600000000000000" pitchFamily="2" charset="0"/>
                <a:ea typeface="Calibri"/>
                <a:cs typeface="Calibri"/>
                <a:sym typeface="Calibri"/>
              </a:rPr>
              <a:t>Cyg</a:t>
            </a:r>
            <a:r>
              <a:rPr lang="en-US" sz="2000" b="0" i="0" u="none" strike="noStrike" cap="none" dirty="0">
                <a:solidFill>
                  <a:schemeClr val="bg1"/>
                </a:solidFill>
                <a:latin typeface="Segoe Print" panose="02000600000000000000" pitchFamily="2" charset="0"/>
                <a:ea typeface="Calibri"/>
                <a:cs typeface="Calibri"/>
                <a:sym typeface="Calibri"/>
              </a:rPr>
              <a:t> X-3 and </a:t>
            </a:r>
            <a:r>
              <a:rPr lang="en-US" sz="2000" b="1" i="0" u="none" strike="noStrike" cap="none" dirty="0">
                <a:solidFill>
                  <a:srgbClr val="FFFF00"/>
                </a:solidFill>
                <a:latin typeface="Segoe Print" panose="02000600000000000000" pitchFamily="2" charset="0"/>
                <a:ea typeface="Calibri"/>
                <a:cs typeface="Calibri"/>
                <a:sym typeface="Calibri"/>
              </a:rPr>
              <a:t>SS 433 </a:t>
            </a:r>
            <a:r>
              <a:rPr lang="en-US" sz="2000" b="0" i="0" u="none" strike="noStrike" cap="none" dirty="0">
                <a:solidFill>
                  <a:schemeClr val="bg1"/>
                </a:solidFill>
                <a:latin typeface="Segoe Print" panose="02000600000000000000" pitchFamily="2" charset="0"/>
                <a:ea typeface="Calibri"/>
                <a:cs typeface="Calibri"/>
                <a:sym typeface="Calibri"/>
              </a:rPr>
              <a:t>(emitting X-rays) show HE emission up to GeV. </a:t>
            </a:r>
          </a:p>
        </p:txBody>
      </p:sp>
      <p:pic>
        <p:nvPicPr>
          <p:cNvPr id="16" name="Immagine 15">
            <a:extLst>
              <a:ext uri="{FF2B5EF4-FFF2-40B4-BE49-F238E27FC236}">
                <a16:creationId xmlns:a16="http://schemas.microsoft.com/office/drawing/2014/main" id="{EF005B1A-3EE6-89A5-D3D0-8E955EEA54D9}"/>
              </a:ext>
            </a:extLst>
          </p:cNvPr>
          <p:cNvPicPr>
            <a:picLocks noChangeAspect="1"/>
          </p:cNvPicPr>
          <p:nvPr/>
        </p:nvPicPr>
        <p:blipFill>
          <a:blip r:embed="rId6"/>
          <a:stretch>
            <a:fillRect/>
          </a:stretch>
        </p:blipFill>
        <p:spPr>
          <a:xfrm>
            <a:off x="2551920" y="3300068"/>
            <a:ext cx="2718222" cy="2827723"/>
          </a:xfrm>
          <a:prstGeom prst="rect">
            <a:avLst/>
          </a:prstGeom>
        </p:spPr>
      </p:pic>
      <p:sp>
        <p:nvSpPr>
          <p:cNvPr id="17" name="CasellaDiTesto 16">
            <a:extLst>
              <a:ext uri="{FF2B5EF4-FFF2-40B4-BE49-F238E27FC236}">
                <a16:creationId xmlns:a16="http://schemas.microsoft.com/office/drawing/2014/main" id="{8FC1D6E7-4BAE-CFA2-6D78-F45B17F88BA1}"/>
              </a:ext>
            </a:extLst>
          </p:cNvPr>
          <p:cNvSpPr txBox="1"/>
          <p:nvPr/>
        </p:nvSpPr>
        <p:spPr>
          <a:xfrm>
            <a:off x="3730752" y="6186312"/>
            <a:ext cx="2579196" cy="646331"/>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sz="1200" b="1" dirty="0">
                <a:solidFill>
                  <a:srgbClr val="FFFF00"/>
                </a:solidFill>
                <a:latin typeface="Segoe Print" panose="02000600000000000000" pitchFamily="2" charset="0"/>
                <a:ea typeface="Handwriting - Dakota" charset="0"/>
                <a:cs typeface="Handwriting - Dakota" charset="0"/>
              </a:rPr>
              <a:t>Olivera-Nieto Gamma2022</a:t>
            </a:r>
          </a:p>
          <a:p>
            <a:pPr marR="0" lvl="0" algn="ctr" defTabSz="914400" rtl="0" eaLnBrk="1" fontAlgn="auto" latinLnBrk="0" hangingPunct="1">
              <a:lnSpc>
                <a:spcPct val="100000"/>
              </a:lnSpc>
              <a:spcBef>
                <a:spcPts val="0"/>
              </a:spcBef>
              <a:spcAft>
                <a:spcPts val="0"/>
              </a:spcAft>
              <a:buClrTx/>
              <a:buSzTx/>
              <a:tabLst/>
              <a:defRPr/>
            </a:pPr>
            <a:r>
              <a:rPr lang="en-US" sz="1200" b="1" dirty="0">
                <a:solidFill>
                  <a:srgbClr val="FFFF00"/>
                </a:solidFill>
                <a:latin typeface="Segoe Print" panose="02000600000000000000" pitchFamily="2" charset="0"/>
                <a:ea typeface="Handwriting - Dakota" charset="0"/>
                <a:cs typeface="Handwriting - Dakota" charset="0"/>
              </a:rPr>
              <a:t>HESS24, Science</a:t>
            </a:r>
          </a:p>
          <a:p>
            <a:pPr marR="0" lvl="0" algn="ctr" defTabSz="914400" rtl="0" eaLnBrk="1" fontAlgn="auto" latinLnBrk="0" hangingPunct="1">
              <a:lnSpc>
                <a:spcPct val="100000"/>
              </a:lnSpc>
              <a:spcBef>
                <a:spcPts val="0"/>
              </a:spcBef>
              <a:spcAft>
                <a:spcPts val="0"/>
              </a:spcAft>
              <a:buClrTx/>
              <a:buSzTx/>
              <a:tabLst/>
              <a:defRPr/>
            </a:pPr>
            <a:r>
              <a:rPr lang="en-US" sz="1200" b="1" dirty="0">
                <a:solidFill>
                  <a:srgbClr val="FFFF00"/>
                </a:solidFill>
                <a:latin typeface="Segoe Print" panose="02000600000000000000" pitchFamily="2" charset="0"/>
                <a:ea typeface="Handwriting - Dakota" charset="0"/>
                <a:cs typeface="Handwriting - Dakota" charset="0"/>
              </a:rPr>
              <a:t>Bosh-Ramon CTA </a:t>
            </a:r>
            <a:r>
              <a:rPr lang="en-US" sz="1200" b="1" dirty="0" err="1">
                <a:solidFill>
                  <a:srgbClr val="FFFF00"/>
                </a:solidFill>
                <a:latin typeface="Segoe Print" panose="02000600000000000000" pitchFamily="2" charset="0"/>
                <a:ea typeface="Handwriting - Dakota" charset="0"/>
                <a:cs typeface="Handwriting - Dakota" charset="0"/>
              </a:rPr>
              <a:t>symp</a:t>
            </a:r>
            <a:r>
              <a:rPr lang="en-US" sz="1200" b="1" dirty="0">
                <a:solidFill>
                  <a:srgbClr val="FFFF00"/>
                </a:solidFill>
                <a:latin typeface="Segoe Print" panose="02000600000000000000" pitchFamily="2" charset="0"/>
                <a:ea typeface="Handwriting - Dakota" charset="0"/>
                <a:cs typeface="Handwriting - Dakota" charset="0"/>
              </a:rPr>
              <a:t> 24</a:t>
            </a:r>
          </a:p>
        </p:txBody>
      </p:sp>
      <p:sp>
        <p:nvSpPr>
          <p:cNvPr id="18" name="TextBox 8">
            <a:extLst>
              <a:ext uri="{FF2B5EF4-FFF2-40B4-BE49-F238E27FC236}">
                <a16:creationId xmlns:a16="http://schemas.microsoft.com/office/drawing/2014/main" id="{3B2C6F14-7E6F-FB80-2697-1B69C3D392A3}"/>
              </a:ext>
            </a:extLst>
          </p:cNvPr>
          <p:cNvSpPr txBox="1"/>
          <p:nvPr/>
        </p:nvSpPr>
        <p:spPr>
          <a:xfrm>
            <a:off x="4294223" y="2237700"/>
            <a:ext cx="1682980" cy="523220"/>
          </a:xfrm>
          <a:prstGeom prst="rect">
            <a:avLst/>
          </a:prstGeom>
          <a:noFill/>
          <a:ln w="25400">
            <a:solidFill>
              <a:srgbClr val="FFC000"/>
            </a:solidFill>
          </a:ln>
        </p:spPr>
        <p:txBody>
          <a:bodyPr wrap="square" rtlCol="0">
            <a:spAutoFit/>
          </a:bodyPr>
          <a:lstStyle/>
          <a:p>
            <a:r>
              <a:rPr lang="en-US" sz="2800" dirty="0">
                <a:solidFill>
                  <a:schemeClr val="bg1"/>
                </a:solidFill>
                <a:latin typeface="Segoe Print" panose="02000600000000000000" pitchFamily="2" charset="0"/>
              </a:rPr>
              <a:t>SS 433</a:t>
            </a:r>
          </a:p>
        </p:txBody>
      </p:sp>
      <p:sp>
        <p:nvSpPr>
          <p:cNvPr id="19" name="CasellaDiTesto 18">
            <a:extLst>
              <a:ext uri="{FF2B5EF4-FFF2-40B4-BE49-F238E27FC236}">
                <a16:creationId xmlns:a16="http://schemas.microsoft.com/office/drawing/2014/main" id="{2A876EF4-3C9C-B5BF-B70C-85BC17A005AB}"/>
              </a:ext>
            </a:extLst>
          </p:cNvPr>
          <p:cNvSpPr txBox="1"/>
          <p:nvPr/>
        </p:nvSpPr>
        <p:spPr>
          <a:xfrm>
            <a:off x="2631105" y="2977065"/>
            <a:ext cx="2600889"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b="1" dirty="0">
                <a:solidFill>
                  <a:srgbClr val="FFC000"/>
                </a:solidFill>
                <a:latin typeface="Segoe Print" panose="02000600000000000000" pitchFamily="2" charset="0"/>
                <a:ea typeface="Handwriting - Dakota" charset="0"/>
                <a:cs typeface="Handwriting - Dakota" charset="0"/>
              </a:rPr>
              <a:t>Fermi-LAT </a:t>
            </a:r>
            <a:r>
              <a:rPr lang="en-US" sz="1200" b="1" dirty="0">
                <a:solidFill>
                  <a:srgbClr val="FFC000"/>
                </a:solidFill>
                <a:latin typeface="Segoe Print" panose="02000600000000000000" pitchFamily="2" charset="0"/>
                <a:ea typeface="Handwriting - Dakota" charset="0"/>
                <a:cs typeface="Handwriting - Dakota" charset="0"/>
              </a:rPr>
              <a:t>(Fang+2020)</a:t>
            </a:r>
            <a:endParaRPr lang="en-US" b="1" dirty="0">
              <a:solidFill>
                <a:srgbClr val="FFC000"/>
              </a:solidFill>
              <a:latin typeface="Segoe Print" panose="02000600000000000000" pitchFamily="2" charset="0"/>
              <a:ea typeface="Handwriting - Dakota" charset="0"/>
              <a:cs typeface="Handwriting - Dakota" charset="0"/>
            </a:endParaRPr>
          </a:p>
        </p:txBody>
      </p:sp>
      <p:sp>
        <p:nvSpPr>
          <p:cNvPr id="20" name="CasellaDiTesto 19">
            <a:extLst>
              <a:ext uri="{FF2B5EF4-FFF2-40B4-BE49-F238E27FC236}">
                <a16:creationId xmlns:a16="http://schemas.microsoft.com/office/drawing/2014/main" id="{872656F3-40DB-ED6F-B64D-AF7D4EF0597E}"/>
              </a:ext>
            </a:extLst>
          </p:cNvPr>
          <p:cNvSpPr txBox="1"/>
          <p:nvPr/>
        </p:nvSpPr>
        <p:spPr>
          <a:xfrm>
            <a:off x="-33693" y="3000085"/>
            <a:ext cx="2321096"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b="1" dirty="0">
                <a:solidFill>
                  <a:srgbClr val="FFC000"/>
                </a:solidFill>
                <a:latin typeface="Segoe Print" panose="02000600000000000000" pitchFamily="2" charset="0"/>
                <a:ea typeface="Handwriting - Dakota" charset="0"/>
                <a:cs typeface="Handwriting - Dakota" charset="0"/>
              </a:rPr>
              <a:t>HAWC</a:t>
            </a:r>
            <a:r>
              <a:rPr lang="en-US" sz="1200" b="1" dirty="0">
                <a:solidFill>
                  <a:srgbClr val="FFC000"/>
                </a:solidFill>
                <a:latin typeface="Segoe Print" panose="02000600000000000000" pitchFamily="2" charset="0"/>
                <a:ea typeface="Handwriting - Dakota" charset="0"/>
                <a:cs typeface="Handwriting - Dakota" charset="0"/>
              </a:rPr>
              <a:t> (HAWC2018)</a:t>
            </a:r>
          </a:p>
        </p:txBody>
      </p:sp>
      <p:sp>
        <p:nvSpPr>
          <p:cNvPr id="21" name="CasellaDiTesto 20">
            <a:extLst>
              <a:ext uri="{FF2B5EF4-FFF2-40B4-BE49-F238E27FC236}">
                <a16:creationId xmlns:a16="http://schemas.microsoft.com/office/drawing/2014/main" id="{B9C4A382-9A2A-ADFD-10CF-6943DDBCB2BB}"/>
              </a:ext>
            </a:extLst>
          </p:cNvPr>
          <p:cNvSpPr txBox="1"/>
          <p:nvPr/>
        </p:nvSpPr>
        <p:spPr>
          <a:xfrm>
            <a:off x="5419988" y="3429000"/>
            <a:ext cx="889960" cy="369332"/>
          </a:xfrm>
          <a:prstGeom prst="rect">
            <a:avLst/>
          </a:prstGeom>
          <a:noFill/>
        </p:spPr>
        <p:txBody>
          <a:bodyPr wrap="square">
            <a:spAutoFit/>
          </a:bodyPr>
          <a:lstStyle/>
          <a:p>
            <a:pPr marR="0" lvl="0" algn="ctr" defTabSz="914400" rtl="0" eaLnBrk="1" fontAlgn="auto" latinLnBrk="0" hangingPunct="1">
              <a:lnSpc>
                <a:spcPct val="100000"/>
              </a:lnSpc>
              <a:spcBef>
                <a:spcPts val="0"/>
              </a:spcBef>
              <a:spcAft>
                <a:spcPts val="0"/>
              </a:spcAft>
              <a:buClrTx/>
              <a:buSzTx/>
              <a:tabLst/>
              <a:defRPr/>
            </a:pPr>
            <a:r>
              <a:rPr lang="en-US" b="1" dirty="0">
                <a:solidFill>
                  <a:srgbClr val="FFC000"/>
                </a:solidFill>
                <a:latin typeface="Segoe Print" panose="02000600000000000000" pitchFamily="2" charset="0"/>
                <a:ea typeface="Handwriting - Dakota" charset="0"/>
                <a:cs typeface="Handwriting - Dakota" charset="0"/>
              </a:rPr>
              <a:t>HESS</a:t>
            </a:r>
            <a:endParaRPr lang="en-US" sz="1200" b="1" dirty="0">
              <a:solidFill>
                <a:srgbClr val="FFC000"/>
              </a:solidFill>
              <a:latin typeface="Segoe Print" panose="02000600000000000000" pitchFamily="2" charset="0"/>
              <a:ea typeface="Handwriting - Dakota" charset="0"/>
              <a:cs typeface="Handwriting - Dakota" charset="0"/>
            </a:endParaRPr>
          </a:p>
        </p:txBody>
      </p:sp>
      <p:sp>
        <p:nvSpPr>
          <p:cNvPr id="23" name="CasellaDiTesto 22">
            <a:extLst>
              <a:ext uri="{FF2B5EF4-FFF2-40B4-BE49-F238E27FC236}">
                <a16:creationId xmlns:a16="http://schemas.microsoft.com/office/drawing/2014/main" id="{1B106DB5-CDC6-D17B-5023-34377DD8591E}"/>
              </a:ext>
            </a:extLst>
          </p:cNvPr>
          <p:cNvSpPr txBox="1"/>
          <p:nvPr/>
        </p:nvSpPr>
        <p:spPr>
          <a:xfrm>
            <a:off x="8690737" y="1335441"/>
            <a:ext cx="2101156" cy="461665"/>
          </a:xfrm>
          <a:prstGeom prst="rect">
            <a:avLst/>
          </a:prstGeom>
          <a:noFill/>
        </p:spPr>
        <p:txBody>
          <a:bodyPr wrap="square">
            <a:spAutoFit/>
          </a:bodyPr>
          <a:lstStyle/>
          <a:p>
            <a:pPr algn="ctr"/>
            <a:r>
              <a:rPr lang="en-US" sz="1200" b="1" dirty="0">
                <a:solidFill>
                  <a:srgbClr val="FFFF00"/>
                </a:solidFill>
                <a:latin typeface="Segoe Print" panose="02000600000000000000" pitchFamily="2" charset="0"/>
                <a:ea typeface="Handwriting - Dakota" charset="0"/>
                <a:cs typeface="Handwriting - Dakota" charset="0"/>
              </a:rPr>
              <a:t>The </a:t>
            </a:r>
            <a:r>
              <a:rPr lang="en-US" sz="1200" b="1" dirty="0" err="1">
                <a:solidFill>
                  <a:srgbClr val="FFFF00"/>
                </a:solidFill>
                <a:latin typeface="Segoe Print" panose="02000600000000000000" pitchFamily="2" charset="0"/>
                <a:ea typeface="Handwriting - Dakota" charset="0"/>
                <a:cs typeface="Handwriting - Dakota" charset="0"/>
              </a:rPr>
              <a:t>Manaetee</a:t>
            </a:r>
            <a:r>
              <a:rPr lang="en-US" sz="1200" b="1" dirty="0">
                <a:solidFill>
                  <a:srgbClr val="FFFF00"/>
                </a:solidFill>
                <a:latin typeface="Segoe Print" panose="02000600000000000000" pitchFamily="2" charset="0"/>
                <a:ea typeface="Handwriting - Dakota" charset="0"/>
                <a:cs typeface="Handwriting - Dakota" charset="0"/>
              </a:rPr>
              <a:t> Nebula</a:t>
            </a:r>
          </a:p>
          <a:p>
            <a:pPr algn="ctr"/>
            <a:r>
              <a:rPr lang="en-US" sz="1200" b="1" dirty="0">
                <a:solidFill>
                  <a:srgbClr val="FFFF00"/>
                </a:solidFill>
                <a:latin typeface="Segoe Print" panose="02000600000000000000" pitchFamily="2" charset="0"/>
                <a:ea typeface="Handwriting - Dakota" charset="0"/>
                <a:cs typeface="Handwriting - Dakota" charset="0"/>
              </a:rPr>
              <a:t>(Safi-Arb Gamma2022)</a:t>
            </a:r>
            <a:endParaRPr lang="it-IT" sz="1200" dirty="0"/>
          </a:p>
        </p:txBody>
      </p:sp>
      <p:pic>
        <p:nvPicPr>
          <p:cNvPr id="8" name="Immagine 7" descr="Immagine che contiene testo, schermata, diagramma, mappa&#10;&#10;Descrizione generata automaticamente">
            <a:extLst>
              <a:ext uri="{FF2B5EF4-FFF2-40B4-BE49-F238E27FC236}">
                <a16:creationId xmlns:a16="http://schemas.microsoft.com/office/drawing/2014/main" id="{760D13B5-840F-4174-A9C7-BAF49EE0F0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09948" y="3451335"/>
            <a:ext cx="5585619" cy="3406665"/>
          </a:xfrm>
          <a:prstGeom prst="rect">
            <a:avLst/>
          </a:prstGeom>
        </p:spPr>
      </p:pic>
    </p:spTree>
    <p:extLst>
      <p:ext uri="{BB962C8B-B14F-4D97-AF65-F5344CB8AC3E}">
        <p14:creationId xmlns:p14="http://schemas.microsoft.com/office/powerpoint/2010/main" val="36587832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500" fill="hold"/>
                                        <p:tgtEl>
                                          <p:spTgt spid="13"/>
                                        </p:tgtEl>
                                        <p:attrNameLst>
                                          <p:attrName>ppt_w</p:attrName>
                                        </p:attrNameLst>
                                      </p:cBhvr>
                                      <p:tavLst>
                                        <p:tav tm="0">
                                          <p:val>
                                            <p:fltVal val="0"/>
                                          </p:val>
                                        </p:tav>
                                        <p:tav tm="100000">
                                          <p:val>
                                            <p:strVal val="#ppt_w"/>
                                          </p:val>
                                        </p:tav>
                                      </p:tavLst>
                                    </p:anim>
                                    <p:anim calcmode="lin" valueType="num">
                                      <p:cBhvr>
                                        <p:cTn id="15" dur="500" fill="hold"/>
                                        <p:tgtEl>
                                          <p:spTgt spid="13"/>
                                        </p:tgtEl>
                                        <p:attrNameLst>
                                          <p:attrName>ppt_h</p:attrName>
                                        </p:attrNameLst>
                                      </p:cBhvr>
                                      <p:tavLst>
                                        <p:tav tm="0">
                                          <p:val>
                                            <p:fltVal val="0"/>
                                          </p:val>
                                        </p:tav>
                                        <p:tav tm="100000">
                                          <p:val>
                                            <p:strVal val="#ppt_h"/>
                                          </p:val>
                                        </p:tav>
                                      </p:tavLst>
                                    </p:anim>
                                    <p:animEffect transition="in" filter="fade">
                                      <p:cBhvr>
                                        <p:cTn id="16" dur="500"/>
                                        <p:tgtEl>
                                          <p:spTgt spid="13"/>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p:cTn id="26" dur="500" fill="hold"/>
                                        <p:tgtEl>
                                          <p:spTgt spid="11"/>
                                        </p:tgtEl>
                                        <p:attrNameLst>
                                          <p:attrName>ppt_w</p:attrName>
                                        </p:attrNameLst>
                                      </p:cBhvr>
                                      <p:tavLst>
                                        <p:tav tm="0">
                                          <p:val>
                                            <p:fltVal val="0"/>
                                          </p:val>
                                        </p:tav>
                                        <p:tav tm="100000">
                                          <p:val>
                                            <p:strVal val="#ppt_w"/>
                                          </p:val>
                                        </p:tav>
                                      </p:tavLst>
                                    </p:anim>
                                    <p:anim calcmode="lin" valueType="num">
                                      <p:cBhvr>
                                        <p:cTn id="27" dur="500" fill="hold"/>
                                        <p:tgtEl>
                                          <p:spTgt spid="11"/>
                                        </p:tgtEl>
                                        <p:attrNameLst>
                                          <p:attrName>ppt_h</p:attrName>
                                        </p:attrNameLst>
                                      </p:cBhvr>
                                      <p:tavLst>
                                        <p:tav tm="0">
                                          <p:val>
                                            <p:fltVal val="0"/>
                                          </p:val>
                                        </p:tav>
                                        <p:tav tm="100000">
                                          <p:val>
                                            <p:strVal val="#ppt_h"/>
                                          </p:val>
                                        </p:tav>
                                      </p:tavLst>
                                    </p:anim>
                                    <p:animEffect transition="in" filter="fade">
                                      <p:cBhvr>
                                        <p:cTn id="28" dur="500"/>
                                        <p:tgtEl>
                                          <p:spTgt spid="11"/>
                                        </p:tgtEl>
                                      </p:cBhvr>
                                    </p:animEffect>
                                  </p:childTnLst>
                                </p:cTn>
                              </p:par>
                              <p:par>
                                <p:cTn id="29" presetID="53" presetClass="entr" presetSubtype="16"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fltVal val="0"/>
                                          </p:val>
                                        </p:tav>
                                        <p:tav tm="100000">
                                          <p:val>
                                            <p:strVal val="#ppt_h"/>
                                          </p:val>
                                        </p:tav>
                                      </p:tavLst>
                                    </p:anim>
                                    <p:animEffect transition="in" filter="fade">
                                      <p:cBhvr>
                                        <p:cTn id="33" dur="500"/>
                                        <p:tgtEl>
                                          <p:spTgt spid="3"/>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par>
                                <p:cTn id="39" presetID="53" presetClass="entr" presetSubtype="16" fill="hold" nodeType="with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p:cTn id="41" dur="500" fill="hold"/>
                                        <p:tgtEl>
                                          <p:spTgt spid="16"/>
                                        </p:tgtEl>
                                        <p:attrNameLst>
                                          <p:attrName>ppt_w</p:attrName>
                                        </p:attrNameLst>
                                      </p:cBhvr>
                                      <p:tavLst>
                                        <p:tav tm="0">
                                          <p:val>
                                            <p:fltVal val="0"/>
                                          </p:val>
                                        </p:tav>
                                        <p:tav tm="100000">
                                          <p:val>
                                            <p:strVal val="#ppt_w"/>
                                          </p:val>
                                        </p:tav>
                                      </p:tavLst>
                                    </p:anim>
                                    <p:anim calcmode="lin" valueType="num">
                                      <p:cBhvr>
                                        <p:cTn id="42" dur="500" fill="hold"/>
                                        <p:tgtEl>
                                          <p:spTgt spid="16"/>
                                        </p:tgtEl>
                                        <p:attrNameLst>
                                          <p:attrName>ppt_h</p:attrName>
                                        </p:attrNameLst>
                                      </p:cBhvr>
                                      <p:tavLst>
                                        <p:tav tm="0">
                                          <p:val>
                                            <p:fltVal val="0"/>
                                          </p:val>
                                        </p:tav>
                                        <p:tav tm="100000">
                                          <p:val>
                                            <p:strVal val="#ppt_h"/>
                                          </p:val>
                                        </p:tav>
                                      </p:tavLst>
                                    </p:anim>
                                    <p:animEffect transition="in" filter="fade">
                                      <p:cBhvr>
                                        <p:cTn id="43" dur="500"/>
                                        <p:tgtEl>
                                          <p:spTgt spid="16"/>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9"/>
                                        </p:tgtEl>
                                        <p:attrNameLst>
                                          <p:attrName>style.visibility</p:attrName>
                                        </p:attrNameLst>
                                      </p:cBhvr>
                                      <p:to>
                                        <p:strVal val="visible"/>
                                      </p:to>
                                    </p:set>
                                    <p:anim calcmode="lin" valueType="num">
                                      <p:cBhvr>
                                        <p:cTn id="46" dur="500" fill="hold"/>
                                        <p:tgtEl>
                                          <p:spTgt spid="19"/>
                                        </p:tgtEl>
                                        <p:attrNameLst>
                                          <p:attrName>ppt_w</p:attrName>
                                        </p:attrNameLst>
                                      </p:cBhvr>
                                      <p:tavLst>
                                        <p:tav tm="0">
                                          <p:val>
                                            <p:fltVal val="0"/>
                                          </p:val>
                                        </p:tav>
                                        <p:tav tm="100000">
                                          <p:val>
                                            <p:strVal val="#ppt_w"/>
                                          </p:val>
                                        </p:tav>
                                      </p:tavLst>
                                    </p:anim>
                                    <p:anim calcmode="lin" valueType="num">
                                      <p:cBhvr>
                                        <p:cTn id="47" dur="500" fill="hold"/>
                                        <p:tgtEl>
                                          <p:spTgt spid="19"/>
                                        </p:tgtEl>
                                        <p:attrNameLst>
                                          <p:attrName>ppt_h</p:attrName>
                                        </p:attrNameLst>
                                      </p:cBhvr>
                                      <p:tavLst>
                                        <p:tav tm="0">
                                          <p:val>
                                            <p:fltVal val="0"/>
                                          </p:val>
                                        </p:tav>
                                        <p:tav tm="100000">
                                          <p:val>
                                            <p:strVal val="#ppt_h"/>
                                          </p:val>
                                        </p:tav>
                                      </p:tavLst>
                                    </p:anim>
                                    <p:animEffect transition="in" filter="fade">
                                      <p:cBhvr>
                                        <p:cTn id="48" dur="500"/>
                                        <p:tgtEl>
                                          <p:spTgt spid="19"/>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fltVal val="0"/>
                                          </p:val>
                                        </p:tav>
                                        <p:tav tm="100000">
                                          <p:val>
                                            <p:strVal val="#ppt_h"/>
                                          </p:val>
                                        </p:tav>
                                      </p:tavLst>
                                    </p:anim>
                                    <p:animEffect transition="in" filter="fade">
                                      <p:cBhvr>
                                        <p:cTn id="53" dur="500"/>
                                        <p:tgtEl>
                                          <p:spTgt spid="21"/>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7"/>
                                        </p:tgtEl>
                                        <p:attrNameLst>
                                          <p:attrName>style.visibility</p:attrName>
                                        </p:attrNameLst>
                                      </p:cBhvr>
                                      <p:to>
                                        <p:strVal val="visible"/>
                                      </p:to>
                                    </p:set>
                                    <p:anim calcmode="lin" valueType="num">
                                      <p:cBhvr>
                                        <p:cTn id="56" dur="500" fill="hold"/>
                                        <p:tgtEl>
                                          <p:spTgt spid="17"/>
                                        </p:tgtEl>
                                        <p:attrNameLst>
                                          <p:attrName>ppt_w</p:attrName>
                                        </p:attrNameLst>
                                      </p:cBhvr>
                                      <p:tavLst>
                                        <p:tav tm="0">
                                          <p:val>
                                            <p:fltVal val="0"/>
                                          </p:val>
                                        </p:tav>
                                        <p:tav tm="100000">
                                          <p:val>
                                            <p:strVal val="#ppt_w"/>
                                          </p:val>
                                        </p:tav>
                                      </p:tavLst>
                                    </p:anim>
                                    <p:anim calcmode="lin" valueType="num">
                                      <p:cBhvr>
                                        <p:cTn id="57" dur="500" fill="hold"/>
                                        <p:tgtEl>
                                          <p:spTgt spid="17"/>
                                        </p:tgtEl>
                                        <p:attrNameLst>
                                          <p:attrName>ppt_h</p:attrName>
                                        </p:attrNameLst>
                                      </p:cBhvr>
                                      <p:tavLst>
                                        <p:tav tm="0">
                                          <p:val>
                                            <p:fltVal val="0"/>
                                          </p:val>
                                        </p:tav>
                                        <p:tav tm="100000">
                                          <p:val>
                                            <p:strVal val="#ppt_h"/>
                                          </p:val>
                                        </p:tav>
                                      </p:tavLst>
                                    </p:anim>
                                    <p:animEffect transition="in" filter="fade">
                                      <p:cBhvr>
                                        <p:cTn id="58" dur="500"/>
                                        <p:tgtEl>
                                          <p:spTgt spid="17"/>
                                        </p:tgtEl>
                                      </p:cBhvr>
                                    </p:animEffect>
                                  </p:childTnLst>
                                </p:cTn>
                              </p:par>
                              <p:par>
                                <p:cTn id="59" presetID="53" presetClass="entr" presetSubtype="16" fill="hold" nodeType="withEffect">
                                  <p:stCondLst>
                                    <p:cond delay="0"/>
                                  </p:stCondLst>
                                  <p:childTnLst>
                                    <p:set>
                                      <p:cBhvr>
                                        <p:cTn id="60" dur="1" fill="hold">
                                          <p:stCondLst>
                                            <p:cond delay="0"/>
                                          </p:stCondLst>
                                        </p:cTn>
                                        <p:tgtEl>
                                          <p:spTgt spid="8"/>
                                        </p:tgtEl>
                                        <p:attrNameLst>
                                          <p:attrName>style.visibility</p:attrName>
                                        </p:attrNameLst>
                                      </p:cBhvr>
                                      <p:to>
                                        <p:strVal val="visible"/>
                                      </p:to>
                                    </p:set>
                                    <p:anim calcmode="lin" valueType="num">
                                      <p:cBhvr>
                                        <p:cTn id="61" dur="500" fill="hold"/>
                                        <p:tgtEl>
                                          <p:spTgt spid="8"/>
                                        </p:tgtEl>
                                        <p:attrNameLst>
                                          <p:attrName>ppt_w</p:attrName>
                                        </p:attrNameLst>
                                      </p:cBhvr>
                                      <p:tavLst>
                                        <p:tav tm="0">
                                          <p:val>
                                            <p:fltVal val="0"/>
                                          </p:val>
                                        </p:tav>
                                        <p:tav tm="100000">
                                          <p:val>
                                            <p:strVal val="#ppt_w"/>
                                          </p:val>
                                        </p:tav>
                                      </p:tavLst>
                                    </p:anim>
                                    <p:anim calcmode="lin" valueType="num">
                                      <p:cBhvr>
                                        <p:cTn id="62" dur="500" fill="hold"/>
                                        <p:tgtEl>
                                          <p:spTgt spid="8"/>
                                        </p:tgtEl>
                                        <p:attrNameLst>
                                          <p:attrName>ppt_h</p:attrName>
                                        </p:attrNameLst>
                                      </p:cBhvr>
                                      <p:tavLst>
                                        <p:tav tm="0">
                                          <p:val>
                                            <p:fltVal val="0"/>
                                          </p:val>
                                        </p:tav>
                                        <p:tav tm="100000">
                                          <p:val>
                                            <p:strVal val="#ppt_h"/>
                                          </p:val>
                                        </p:tav>
                                      </p:tavLst>
                                    </p:anim>
                                    <p:animEffect transition="in" filter="fade">
                                      <p:cBhvr>
                                        <p:cTn id="6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animBg="1"/>
      <p:bldP spid="19" grpId="0"/>
      <p:bldP spid="20" grpId="0"/>
      <p:bldP spid="21" grpId="0"/>
      <p:bldP spid="23"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schermata, Policromia, testo, diagramma&#10;&#10;Descrizione generata automaticamente">
            <a:extLst>
              <a:ext uri="{FF2B5EF4-FFF2-40B4-BE49-F238E27FC236}">
                <a16:creationId xmlns:a16="http://schemas.microsoft.com/office/drawing/2014/main" id="{BABE9EE3-AB60-D303-C7F8-0C9CBED0B51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367" y="3579709"/>
            <a:ext cx="2846681" cy="3040104"/>
          </a:xfrm>
          <a:prstGeom prst="rect">
            <a:avLst/>
          </a:prstGeom>
        </p:spPr>
      </p:pic>
      <p:pic>
        <p:nvPicPr>
          <p:cNvPr id="4" name="Immagine 3">
            <a:extLst>
              <a:ext uri="{FF2B5EF4-FFF2-40B4-BE49-F238E27FC236}">
                <a16:creationId xmlns:a16="http://schemas.microsoft.com/office/drawing/2014/main" id="{5E0B8BC3-21DF-41E3-2520-3A6A1B4DA115}"/>
              </a:ext>
            </a:extLst>
          </p:cNvPr>
          <p:cNvPicPr>
            <a:picLocks noChangeAspect="1"/>
          </p:cNvPicPr>
          <p:nvPr/>
        </p:nvPicPr>
        <p:blipFill>
          <a:blip r:embed="rId4"/>
          <a:stretch>
            <a:fillRect/>
          </a:stretch>
        </p:blipFill>
        <p:spPr>
          <a:xfrm>
            <a:off x="115418" y="795158"/>
            <a:ext cx="2793315" cy="2316885"/>
          </a:xfrm>
          <a:prstGeom prst="rect">
            <a:avLst/>
          </a:prstGeom>
        </p:spPr>
      </p:pic>
      <p:sp>
        <p:nvSpPr>
          <p:cNvPr id="7" name="Rettangolo 24">
            <a:extLst>
              <a:ext uri="{FF2B5EF4-FFF2-40B4-BE49-F238E27FC236}">
                <a16:creationId xmlns:a16="http://schemas.microsoft.com/office/drawing/2014/main" id="{88360F9D-02AA-A061-2DF0-7C883CC3C135}"/>
              </a:ext>
            </a:extLst>
          </p:cNvPr>
          <p:cNvSpPr/>
          <p:nvPr/>
        </p:nvSpPr>
        <p:spPr>
          <a:xfrm>
            <a:off x="1636138" y="10856"/>
            <a:ext cx="9014007"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And for the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propagation</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TeV HALOS</a:t>
            </a:r>
          </a:p>
        </p:txBody>
      </p:sp>
      <p:sp>
        <p:nvSpPr>
          <p:cNvPr id="9" name="CasellaDiTesto 8">
            <a:extLst>
              <a:ext uri="{FF2B5EF4-FFF2-40B4-BE49-F238E27FC236}">
                <a16:creationId xmlns:a16="http://schemas.microsoft.com/office/drawing/2014/main" id="{97375B14-0738-61F9-5E03-F881ABB916EA}"/>
              </a:ext>
            </a:extLst>
          </p:cNvPr>
          <p:cNvSpPr txBox="1"/>
          <p:nvPr/>
        </p:nvSpPr>
        <p:spPr>
          <a:xfrm>
            <a:off x="1326483" y="880013"/>
            <a:ext cx="1135451" cy="430887"/>
          </a:xfrm>
          <a:prstGeom prst="rect">
            <a:avLst/>
          </a:prstGeom>
          <a:noFill/>
        </p:spPr>
        <p:txBody>
          <a:bodyPr wrap="square" rtlCol="0">
            <a:spAutoFit/>
          </a:bodyPr>
          <a:lstStyle/>
          <a:p>
            <a:pPr algn="ctr"/>
            <a:r>
              <a:rPr lang="it-IT" sz="1100" b="1" dirty="0">
                <a:solidFill>
                  <a:schemeClr val="bg1"/>
                </a:solidFill>
                <a:latin typeface="Segoe Print" panose="02000600000000000000" pitchFamily="2" charset="0"/>
              </a:rPr>
              <a:t>VELA</a:t>
            </a:r>
          </a:p>
          <a:p>
            <a:pPr algn="ctr"/>
            <a:r>
              <a:rPr lang="it-IT" sz="1100" b="1" dirty="0">
                <a:solidFill>
                  <a:schemeClr val="bg1"/>
                </a:solidFill>
                <a:latin typeface="Segoe Print" panose="02000600000000000000" pitchFamily="2" charset="0"/>
              </a:rPr>
              <a:t>HESS 2020</a:t>
            </a:r>
          </a:p>
        </p:txBody>
      </p:sp>
      <p:sp>
        <p:nvSpPr>
          <p:cNvPr id="11" name="TextBox 7">
            <a:extLst>
              <a:ext uri="{FF2B5EF4-FFF2-40B4-BE49-F238E27FC236}">
                <a16:creationId xmlns:a16="http://schemas.microsoft.com/office/drawing/2014/main" id="{E40ACD56-A4BD-64BE-CCDC-A7C753C14222}"/>
              </a:ext>
            </a:extLst>
          </p:cNvPr>
          <p:cNvSpPr txBox="1"/>
          <p:nvPr/>
        </p:nvSpPr>
        <p:spPr>
          <a:xfrm>
            <a:off x="8207556" y="941690"/>
            <a:ext cx="3984444" cy="2031325"/>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latin typeface="Segoe Print" panose="02000600000000000000" pitchFamily="2" charset="0"/>
              </a:rPr>
              <a:t>Both pulsar and extended emission evaded detection for a long time</a:t>
            </a:r>
          </a:p>
          <a:p>
            <a:pPr marL="285750" indent="-285750">
              <a:buFont typeface="Arial" panose="020B0604020202020204" pitchFamily="34" charset="0"/>
              <a:buChar char="•"/>
            </a:pPr>
            <a:r>
              <a:rPr lang="en-US" dirty="0">
                <a:solidFill>
                  <a:srgbClr val="FF9900"/>
                </a:solidFill>
                <a:latin typeface="Segoe Print" panose="02000600000000000000" pitchFamily="2" charset="0"/>
                <a:sym typeface="Wingdings" panose="05000000000000000000" pitchFamily="2" charset="2"/>
              </a:rPr>
              <a:t>Escaping electrons and positrons form an extended halo of GeV and </a:t>
            </a:r>
            <a:r>
              <a:rPr lang="en-US" dirty="0" err="1">
                <a:solidFill>
                  <a:srgbClr val="FF9900"/>
                </a:solidFill>
                <a:latin typeface="Segoe Print" panose="02000600000000000000" pitchFamily="2" charset="0"/>
                <a:sym typeface="Wingdings" panose="05000000000000000000" pitchFamily="2" charset="2"/>
              </a:rPr>
              <a:t>TeV</a:t>
            </a:r>
            <a:r>
              <a:rPr lang="en-US" dirty="0">
                <a:solidFill>
                  <a:srgbClr val="FF9900"/>
                </a:solidFill>
                <a:latin typeface="Segoe Print" panose="02000600000000000000" pitchFamily="2" charset="0"/>
                <a:sym typeface="Wingdings" panose="05000000000000000000" pitchFamily="2" charset="2"/>
              </a:rPr>
              <a:t> gamma-rays</a:t>
            </a:r>
            <a:endParaRPr lang="en-US" dirty="0">
              <a:solidFill>
                <a:srgbClr val="FF9900"/>
              </a:solidFill>
              <a:latin typeface="Segoe Print" panose="02000600000000000000" pitchFamily="2" charset="0"/>
            </a:endParaRPr>
          </a:p>
        </p:txBody>
      </p:sp>
      <p:pic>
        <p:nvPicPr>
          <p:cNvPr id="13" name="Immagine 12">
            <a:extLst>
              <a:ext uri="{FF2B5EF4-FFF2-40B4-BE49-F238E27FC236}">
                <a16:creationId xmlns:a16="http://schemas.microsoft.com/office/drawing/2014/main" id="{ED44889D-B5CD-8F17-26CA-E519C3CC9380}"/>
              </a:ext>
            </a:extLst>
          </p:cNvPr>
          <p:cNvPicPr>
            <a:picLocks noChangeAspect="1"/>
          </p:cNvPicPr>
          <p:nvPr/>
        </p:nvPicPr>
        <p:blipFill>
          <a:blip r:embed="rId5"/>
          <a:stretch>
            <a:fillRect/>
          </a:stretch>
        </p:blipFill>
        <p:spPr>
          <a:xfrm>
            <a:off x="2811457" y="795158"/>
            <a:ext cx="5396099" cy="2316885"/>
          </a:xfrm>
          <a:prstGeom prst="rect">
            <a:avLst/>
          </a:prstGeom>
        </p:spPr>
      </p:pic>
      <p:sp>
        <p:nvSpPr>
          <p:cNvPr id="18" name="TextBox 7">
            <a:extLst>
              <a:ext uri="{FF2B5EF4-FFF2-40B4-BE49-F238E27FC236}">
                <a16:creationId xmlns:a16="http://schemas.microsoft.com/office/drawing/2014/main" id="{C85F8D78-7BD4-E3E8-A666-D858AFF53818}"/>
              </a:ext>
            </a:extLst>
          </p:cNvPr>
          <p:cNvSpPr txBox="1"/>
          <p:nvPr/>
        </p:nvSpPr>
        <p:spPr>
          <a:xfrm>
            <a:off x="3832619" y="3575945"/>
            <a:ext cx="4236896"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err="1">
                <a:solidFill>
                  <a:schemeClr val="bg1"/>
                </a:solidFill>
                <a:latin typeface="Segoe Print" panose="02000600000000000000" pitchFamily="2" charset="0"/>
              </a:rPr>
              <a:t>TeV</a:t>
            </a:r>
            <a:r>
              <a:rPr lang="en-US" sz="2000" dirty="0">
                <a:solidFill>
                  <a:schemeClr val="bg1"/>
                </a:solidFill>
                <a:latin typeface="Segoe Print" panose="02000600000000000000" pitchFamily="2" charset="0"/>
              </a:rPr>
              <a:t> halo candidate near the Galactic plane in a non-crowded region.</a:t>
            </a:r>
          </a:p>
          <a:p>
            <a:pPr marL="285750" indent="-285750">
              <a:buFont typeface="Arial" panose="020B0604020202020204" pitchFamily="34" charset="0"/>
              <a:buChar char="•"/>
            </a:pPr>
            <a:endParaRPr lang="en-US" sz="2000" dirty="0">
              <a:solidFill>
                <a:schemeClr val="bg1"/>
              </a:solidFill>
              <a:latin typeface="Segoe Print" panose="02000600000000000000" pitchFamily="2" charset="0"/>
            </a:endParaRPr>
          </a:p>
          <a:p>
            <a:pPr marL="285750" indent="-285750">
              <a:buFont typeface="Arial" panose="020B0604020202020204" pitchFamily="34" charset="0"/>
              <a:buChar char="•"/>
            </a:pPr>
            <a:r>
              <a:rPr lang="en-US" sz="2000" dirty="0">
                <a:solidFill>
                  <a:schemeClr val="bg1"/>
                </a:solidFill>
                <a:latin typeface="Segoe Print" panose="02000600000000000000" pitchFamily="2" charset="0"/>
              </a:rPr>
              <a:t>This </a:t>
            </a:r>
            <a:r>
              <a:rPr lang="en-US" sz="2000" dirty="0" err="1">
                <a:solidFill>
                  <a:schemeClr val="bg1"/>
                </a:solidFill>
                <a:latin typeface="Segoe Print" panose="02000600000000000000" pitchFamily="2" charset="0"/>
              </a:rPr>
              <a:t>TeV</a:t>
            </a:r>
            <a:r>
              <a:rPr lang="en-US" sz="2000" dirty="0">
                <a:solidFill>
                  <a:schemeClr val="bg1"/>
                </a:solidFill>
                <a:latin typeface="Segoe Print" panose="02000600000000000000" pitchFamily="2" charset="0"/>
              </a:rPr>
              <a:t> halo candidate shares similar characteristics to others, suggesting that </a:t>
            </a:r>
            <a:r>
              <a:rPr lang="en-US" sz="2000" dirty="0" err="1">
                <a:solidFill>
                  <a:schemeClr val="bg1"/>
                </a:solidFill>
                <a:latin typeface="Segoe Print" panose="02000600000000000000" pitchFamily="2" charset="0"/>
              </a:rPr>
              <a:t>TeV</a:t>
            </a:r>
            <a:r>
              <a:rPr lang="en-US" sz="2000" dirty="0">
                <a:solidFill>
                  <a:schemeClr val="bg1"/>
                </a:solidFill>
                <a:latin typeface="Segoe Print" panose="02000600000000000000" pitchFamily="2" charset="0"/>
              </a:rPr>
              <a:t> halos could be a general feature of middle-age pulsars.</a:t>
            </a:r>
          </a:p>
        </p:txBody>
      </p:sp>
      <p:sp>
        <p:nvSpPr>
          <p:cNvPr id="19" name="TextBox 8">
            <a:extLst>
              <a:ext uri="{FF2B5EF4-FFF2-40B4-BE49-F238E27FC236}">
                <a16:creationId xmlns:a16="http://schemas.microsoft.com/office/drawing/2014/main" id="{2A946DF3-DB9A-C030-FC03-6D37CC2B59FC}"/>
              </a:ext>
            </a:extLst>
          </p:cNvPr>
          <p:cNvSpPr txBox="1"/>
          <p:nvPr/>
        </p:nvSpPr>
        <p:spPr>
          <a:xfrm>
            <a:off x="8935699" y="3112043"/>
            <a:ext cx="2528159" cy="1200329"/>
          </a:xfrm>
          <a:prstGeom prst="rect">
            <a:avLst/>
          </a:prstGeom>
          <a:noFill/>
          <a:ln w="25400">
            <a:solidFill>
              <a:srgbClr val="FFC000"/>
            </a:solidFill>
          </a:ln>
        </p:spPr>
        <p:txBody>
          <a:bodyPr wrap="square" rtlCol="0">
            <a:spAutoFit/>
          </a:bodyPr>
          <a:lstStyle/>
          <a:p>
            <a:pPr algn="ctr"/>
            <a:r>
              <a:rPr lang="en-US" sz="2400" dirty="0" err="1">
                <a:solidFill>
                  <a:schemeClr val="bg1"/>
                </a:solidFill>
                <a:latin typeface="Segoe Print" panose="02000600000000000000" pitchFamily="2" charset="0"/>
              </a:rPr>
              <a:t>TeV</a:t>
            </a:r>
            <a:r>
              <a:rPr lang="en-US" sz="2400" dirty="0">
                <a:solidFill>
                  <a:schemeClr val="bg1"/>
                </a:solidFill>
                <a:latin typeface="Segoe Print" panose="02000600000000000000" pitchFamily="2" charset="0"/>
              </a:rPr>
              <a:t> Halos as new source class</a:t>
            </a:r>
          </a:p>
        </p:txBody>
      </p:sp>
      <p:sp>
        <p:nvSpPr>
          <p:cNvPr id="21" name="CasellaDiTesto 20">
            <a:extLst>
              <a:ext uri="{FF2B5EF4-FFF2-40B4-BE49-F238E27FC236}">
                <a16:creationId xmlns:a16="http://schemas.microsoft.com/office/drawing/2014/main" id="{AF36911B-8DD5-1472-D7DE-AE1D0EF7344D}"/>
              </a:ext>
            </a:extLst>
          </p:cNvPr>
          <p:cNvSpPr txBox="1"/>
          <p:nvPr/>
        </p:nvSpPr>
        <p:spPr>
          <a:xfrm>
            <a:off x="3445035" y="2145595"/>
            <a:ext cx="1135451" cy="430887"/>
          </a:xfrm>
          <a:prstGeom prst="rect">
            <a:avLst/>
          </a:prstGeom>
          <a:noFill/>
        </p:spPr>
        <p:txBody>
          <a:bodyPr wrap="square" rtlCol="0">
            <a:spAutoFit/>
          </a:bodyPr>
          <a:lstStyle/>
          <a:p>
            <a:pPr algn="ctr"/>
            <a:r>
              <a:rPr lang="it-IT" sz="1100" b="1" dirty="0" err="1">
                <a:solidFill>
                  <a:schemeClr val="bg1"/>
                </a:solidFill>
                <a:latin typeface="Segoe Print" panose="02000600000000000000" pitchFamily="2" charset="0"/>
              </a:rPr>
              <a:t>Geminga</a:t>
            </a:r>
            <a:endParaRPr lang="it-IT" sz="1100" b="1" dirty="0">
              <a:solidFill>
                <a:schemeClr val="bg1"/>
              </a:solidFill>
              <a:latin typeface="Segoe Print" panose="02000600000000000000" pitchFamily="2" charset="0"/>
            </a:endParaRPr>
          </a:p>
          <a:p>
            <a:pPr algn="ctr"/>
            <a:r>
              <a:rPr lang="it-IT" sz="1100" b="1" dirty="0">
                <a:solidFill>
                  <a:schemeClr val="bg1"/>
                </a:solidFill>
                <a:latin typeface="Segoe Print" panose="02000600000000000000" pitchFamily="2" charset="0"/>
              </a:rPr>
              <a:t>HAWC 2017</a:t>
            </a:r>
          </a:p>
        </p:txBody>
      </p:sp>
      <p:sp>
        <p:nvSpPr>
          <p:cNvPr id="24" name="CasellaDiTesto 23">
            <a:extLst>
              <a:ext uri="{FF2B5EF4-FFF2-40B4-BE49-F238E27FC236}">
                <a16:creationId xmlns:a16="http://schemas.microsoft.com/office/drawing/2014/main" id="{3DA8C88F-6AE4-C9BB-8D7C-FCC8A8030A78}"/>
              </a:ext>
            </a:extLst>
          </p:cNvPr>
          <p:cNvSpPr txBox="1"/>
          <p:nvPr/>
        </p:nvSpPr>
        <p:spPr>
          <a:xfrm>
            <a:off x="469095" y="5530668"/>
            <a:ext cx="2405005" cy="430887"/>
          </a:xfrm>
          <a:prstGeom prst="rect">
            <a:avLst/>
          </a:prstGeom>
          <a:noFill/>
        </p:spPr>
        <p:txBody>
          <a:bodyPr wrap="square" rtlCol="0">
            <a:spAutoFit/>
          </a:bodyPr>
          <a:lstStyle/>
          <a:p>
            <a:pPr algn="ctr"/>
            <a:r>
              <a:rPr lang="it-IT" sz="1100" b="1" dirty="0">
                <a:solidFill>
                  <a:srgbClr val="FF0000"/>
                </a:solidFill>
                <a:latin typeface="Segoe Print" panose="02000600000000000000" pitchFamily="2" charset="0"/>
              </a:rPr>
              <a:t>PSR J0359+5414</a:t>
            </a:r>
          </a:p>
          <a:p>
            <a:pPr algn="ctr"/>
            <a:r>
              <a:rPr lang="it-IT" sz="1100" b="1" dirty="0">
                <a:solidFill>
                  <a:srgbClr val="FF0000"/>
                </a:solidFill>
                <a:latin typeface="Segoe Print" panose="02000600000000000000" pitchFamily="2" charset="0"/>
              </a:rPr>
              <a:t>HAWC (Albert+23)</a:t>
            </a:r>
          </a:p>
        </p:txBody>
      </p:sp>
      <p:sp>
        <p:nvSpPr>
          <p:cNvPr id="25" name="TextBox 8">
            <a:extLst>
              <a:ext uri="{FF2B5EF4-FFF2-40B4-BE49-F238E27FC236}">
                <a16:creationId xmlns:a16="http://schemas.microsoft.com/office/drawing/2014/main" id="{ACD555B2-A703-CA91-82AC-BD4F9F2C194C}"/>
              </a:ext>
            </a:extLst>
          </p:cNvPr>
          <p:cNvSpPr txBox="1"/>
          <p:nvPr/>
        </p:nvSpPr>
        <p:spPr>
          <a:xfrm>
            <a:off x="8820964" y="4765454"/>
            <a:ext cx="2757628" cy="830997"/>
          </a:xfrm>
          <a:prstGeom prst="rect">
            <a:avLst/>
          </a:prstGeom>
          <a:noFill/>
          <a:ln w="25400">
            <a:solidFill>
              <a:srgbClr val="FFC000"/>
            </a:solidFill>
          </a:ln>
        </p:spPr>
        <p:txBody>
          <a:bodyPr wrap="square" rtlCol="0">
            <a:spAutoFit/>
          </a:bodyPr>
          <a:lstStyle/>
          <a:p>
            <a:pPr algn="ctr"/>
            <a:r>
              <a:rPr lang="en-US" sz="2400" dirty="0">
                <a:solidFill>
                  <a:schemeClr val="bg1"/>
                </a:solidFill>
                <a:latin typeface="Segoe Print" panose="02000600000000000000" pitchFamily="2" charset="0"/>
              </a:rPr>
              <a:t>Propagation study </a:t>
            </a:r>
          </a:p>
        </p:txBody>
      </p:sp>
      <p:pic>
        <p:nvPicPr>
          <p:cNvPr id="26" name="Immagine 25">
            <a:extLst>
              <a:ext uri="{FF2B5EF4-FFF2-40B4-BE49-F238E27FC236}">
                <a16:creationId xmlns:a16="http://schemas.microsoft.com/office/drawing/2014/main" id="{0E7CC0C2-9C52-970B-C04C-BE6706AC99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08919" y="5830385"/>
            <a:ext cx="1222509" cy="809385"/>
          </a:xfrm>
          <a:prstGeom prst="rect">
            <a:avLst/>
          </a:prstGeom>
        </p:spPr>
      </p:pic>
      <p:sp>
        <p:nvSpPr>
          <p:cNvPr id="27" name="Freccia in giù 26">
            <a:extLst>
              <a:ext uri="{FF2B5EF4-FFF2-40B4-BE49-F238E27FC236}">
                <a16:creationId xmlns:a16="http://schemas.microsoft.com/office/drawing/2014/main" id="{9CE3CC49-5033-D365-4E17-4ED601324926}"/>
              </a:ext>
            </a:extLst>
          </p:cNvPr>
          <p:cNvSpPr/>
          <p:nvPr/>
        </p:nvSpPr>
        <p:spPr>
          <a:xfrm>
            <a:off x="10013697" y="4376681"/>
            <a:ext cx="412955" cy="324464"/>
          </a:xfrm>
          <a:prstGeom prst="down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8162484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left)">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wipe(up)">
                                      <p:cBhvr>
                                        <p:cTn id="31" dur="500"/>
                                        <p:tgtEl>
                                          <p:spTgt spid="27"/>
                                        </p:tgtEl>
                                      </p:cBhvr>
                                    </p:animEffect>
                                  </p:childTnLst>
                                </p:cTn>
                              </p:par>
                            </p:childTnLst>
                          </p:cTn>
                        </p:par>
                        <p:par>
                          <p:cTn id="32" fill="hold">
                            <p:stCondLst>
                              <p:cond delay="500"/>
                            </p:stCondLst>
                            <p:childTnLst>
                              <p:par>
                                <p:cTn id="33" presetID="22" presetClass="entr" presetSubtype="1" fill="hold"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wipe(up)">
                                      <p:cBhvr>
                                        <p:cTn id="35" dur="500"/>
                                        <p:tgtEl>
                                          <p:spTgt spid="26"/>
                                        </p:tgtEl>
                                      </p:cBhvr>
                                    </p:animEffect>
                                  </p:childTnLst>
                                </p:cTn>
                              </p:par>
                              <p:par>
                                <p:cTn id="36" presetID="22" presetClass="entr" presetSubtype="1" fill="hold" grpId="0"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up)">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4" grpId="0"/>
      <p:bldP spid="25" grpId="0" animBg="1"/>
      <p:bldP spid="2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4"/>
          <p:cNvSpPr/>
          <p:nvPr/>
        </p:nvSpPr>
        <p:spPr>
          <a:xfrm>
            <a:off x="3508347" y="17"/>
            <a:ext cx="5014513"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Pulsar Wind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Nebulae</a:t>
            </a:r>
            <a:endPar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pic>
        <p:nvPicPr>
          <p:cNvPr id="23" name="Immagine 22">
            <a:extLst>
              <a:ext uri="{FF2B5EF4-FFF2-40B4-BE49-F238E27FC236}">
                <a16:creationId xmlns:a16="http://schemas.microsoft.com/office/drawing/2014/main" id="{27FCD13A-2F69-64C6-8B52-1A405E28D1D7}"/>
              </a:ext>
            </a:extLst>
          </p:cNvPr>
          <p:cNvPicPr>
            <a:picLocks noChangeAspect="1"/>
          </p:cNvPicPr>
          <p:nvPr/>
        </p:nvPicPr>
        <p:blipFill>
          <a:blip r:embed="rId3"/>
          <a:stretch>
            <a:fillRect/>
          </a:stretch>
        </p:blipFill>
        <p:spPr>
          <a:xfrm>
            <a:off x="2617099" y="579673"/>
            <a:ext cx="6797004" cy="5093233"/>
          </a:xfrm>
          <a:prstGeom prst="rect">
            <a:avLst/>
          </a:prstGeom>
        </p:spPr>
      </p:pic>
      <p:grpSp>
        <p:nvGrpSpPr>
          <p:cNvPr id="28" name="Gruppo 27">
            <a:extLst>
              <a:ext uri="{FF2B5EF4-FFF2-40B4-BE49-F238E27FC236}">
                <a16:creationId xmlns:a16="http://schemas.microsoft.com/office/drawing/2014/main" id="{DE68130F-7C2C-4AF3-2149-E66EF3E43D7A}"/>
              </a:ext>
            </a:extLst>
          </p:cNvPr>
          <p:cNvGrpSpPr/>
          <p:nvPr/>
        </p:nvGrpSpPr>
        <p:grpSpPr>
          <a:xfrm>
            <a:off x="2528540" y="612860"/>
            <a:ext cx="1741537" cy="1661632"/>
            <a:chOff x="77535" y="546547"/>
            <a:chExt cx="3070724" cy="2921746"/>
          </a:xfrm>
        </p:grpSpPr>
        <p:pic>
          <p:nvPicPr>
            <p:cNvPr id="25" name="Immagine 24">
              <a:extLst>
                <a:ext uri="{FF2B5EF4-FFF2-40B4-BE49-F238E27FC236}">
                  <a16:creationId xmlns:a16="http://schemas.microsoft.com/office/drawing/2014/main" id="{0F476D88-E7F5-0771-2C37-E87AC12EEF58}"/>
                </a:ext>
              </a:extLst>
            </p:cNvPr>
            <p:cNvPicPr>
              <a:picLocks noChangeAspect="1"/>
            </p:cNvPicPr>
            <p:nvPr/>
          </p:nvPicPr>
          <p:blipFill>
            <a:blip r:embed="rId4"/>
            <a:stretch>
              <a:fillRect/>
            </a:stretch>
          </p:blipFill>
          <p:spPr>
            <a:xfrm>
              <a:off x="495459" y="546547"/>
              <a:ext cx="2652800" cy="2918081"/>
            </a:xfrm>
            <a:prstGeom prst="rect">
              <a:avLst/>
            </a:prstGeom>
          </p:spPr>
        </p:pic>
        <p:pic>
          <p:nvPicPr>
            <p:cNvPr id="27" name="Immagine 26">
              <a:extLst>
                <a:ext uri="{FF2B5EF4-FFF2-40B4-BE49-F238E27FC236}">
                  <a16:creationId xmlns:a16="http://schemas.microsoft.com/office/drawing/2014/main" id="{F5EF3957-C8E2-172A-32C2-AA8956279B27}"/>
                </a:ext>
              </a:extLst>
            </p:cNvPr>
            <p:cNvPicPr>
              <a:picLocks noChangeAspect="1"/>
            </p:cNvPicPr>
            <p:nvPr/>
          </p:nvPicPr>
          <p:blipFill>
            <a:blip r:embed="rId5"/>
            <a:stretch>
              <a:fillRect/>
            </a:stretch>
          </p:blipFill>
          <p:spPr>
            <a:xfrm>
              <a:off x="77535" y="546547"/>
              <a:ext cx="540913" cy="2921746"/>
            </a:xfrm>
            <a:prstGeom prst="rect">
              <a:avLst/>
            </a:prstGeom>
          </p:spPr>
        </p:pic>
      </p:grpSp>
      <p:grpSp>
        <p:nvGrpSpPr>
          <p:cNvPr id="32" name="Gruppo 31">
            <a:extLst>
              <a:ext uri="{FF2B5EF4-FFF2-40B4-BE49-F238E27FC236}">
                <a16:creationId xmlns:a16="http://schemas.microsoft.com/office/drawing/2014/main" id="{485C5907-841F-E2C4-97AD-633F5249C116}"/>
              </a:ext>
            </a:extLst>
          </p:cNvPr>
          <p:cNvGrpSpPr/>
          <p:nvPr/>
        </p:nvGrpSpPr>
        <p:grpSpPr>
          <a:xfrm>
            <a:off x="151549" y="1169172"/>
            <a:ext cx="2043188" cy="1816284"/>
            <a:chOff x="20544" y="3665236"/>
            <a:chExt cx="3022374" cy="2975020"/>
          </a:xfrm>
        </p:grpSpPr>
        <p:pic>
          <p:nvPicPr>
            <p:cNvPr id="30" name="Immagine 29">
              <a:extLst>
                <a:ext uri="{FF2B5EF4-FFF2-40B4-BE49-F238E27FC236}">
                  <a16:creationId xmlns:a16="http://schemas.microsoft.com/office/drawing/2014/main" id="{6ECA0E2A-01DA-BB8E-4045-B57A2A5FEBE7}"/>
                </a:ext>
              </a:extLst>
            </p:cNvPr>
            <p:cNvPicPr>
              <a:picLocks noChangeAspect="1"/>
            </p:cNvPicPr>
            <p:nvPr/>
          </p:nvPicPr>
          <p:blipFill>
            <a:blip r:embed="rId6"/>
            <a:stretch>
              <a:fillRect/>
            </a:stretch>
          </p:blipFill>
          <p:spPr>
            <a:xfrm>
              <a:off x="467143" y="3665236"/>
              <a:ext cx="2575775" cy="2975020"/>
            </a:xfrm>
            <a:prstGeom prst="rect">
              <a:avLst/>
            </a:prstGeom>
          </p:spPr>
        </p:pic>
        <p:pic>
          <p:nvPicPr>
            <p:cNvPr id="31" name="Immagine 30">
              <a:extLst>
                <a:ext uri="{FF2B5EF4-FFF2-40B4-BE49-F238E27FC236}">
                  <a16:creationId xmlns:a16="http://schemas.microsoft.com/office/drawing/2014/main" id="{F47692C2-60A0-6C57-C5BE-DABA42AE4729}"/>
                </a:ext>
              </a:extLst>
            </p:cNvPr>
            <p:cNvPicPr>
              <a:picLocks noChangeAspect="1"/>
            </p:cNvPicPr>
            <p:nvPr/>
          </p:nvPicPr>
          <p:blipFill>
            <a:blip r:embed="rId5"/>
            <a:stretch>
              <a:fillRect/>
            </a:stretch>
          </p:blipFill>
          <p:spPr>
            <a:xfrm>
              <a:off x="20544" y="3668901"/>
              <a:ext cx="540913" cy="2971355"/>
            </a:xfrm>
            <a:prstGeom prst="rect">
              <a:avLst/>
            </a:prstGeom>
          </p:spPr>
        </p:pic>
      </p:grpSp>
      <p:cxnSp>
        <p:nvCxnSpPr>
          <p:cNvPr id="21" name="Connettore 2 20">
            <a:extLst>
              <a:ext uri="{FF2B5EF4-FFF2-40B4-BE49-F238E27FC236}">
                <a16:creationId xmlns:a16="http://schemas.microsoft.com/office/drawing/2014/main" id="{A8466AFB-C13E-8523-12C0-1910145EDC62}"/>
              </a:ext>
            </a:extLst>
          </p:cNvPr>
          <p:cNvCxnSpPr>
            <a:cxnSpLocks/>
            <a:endCxn id="25" idx="2"/>
          </p:cNvCxnSpPr>
          <p:nvPr/>
        </p:nvCxnSpPr>
        <p:spPr>
          <a:xfrm flipH="1" flipV="1">
            <a:off x="3517820" y="2272408"/>
            <a:ext cx="554559" cy="908246"/>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4" name="Connettore 2 23">
            <a:extLst>
              <a:ext uri="{FF2B5EF4-FFF2-40B4-BE49-F238E27FC236}">
                <a16:creationId xmlns:a16="http://schemas.microsoft.com/office/drawing/2014/main" id="{68BD62E9-BAA1-0EB5-5E9B-25242FBCCC45}"/>
              </a:ext>
            </a:extLst>
          </p:cNvPr>
          <p:cNvCxnSpPr>
            <a:cxnSpLocks/>
            <a:endCxn id="30" idx="3"/>
          </p:cNvCxnSpPr>
          <p:nvPr/>
        </p:nvCxnSpPr>
        <p:spPr>
          <a:xfrm flipH="1" flipV="1">
            <a:off x="2194737" y="2077314"/>
            <a:ext cx="1047000" cy="1719434"/>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33" name="CasellaDiTesto 8">
            <a:extLst>
              <a:ext uri="{FF2B5EF4-FFF2-40B4-BE49-F238E27FC236}">
                <a16:creationId xmlns:a16="http://schemas.microsoft.com/office/drawing/2014/main" id="{5A0531FA-03F2-B077-704D-3AF1AF414E03}"/>
              </a:ext>
            </a:extLst>
          </p:cNvPr>
          <p:cNvSpPr txBox="1"/>
          <p:nvPr/>
        </p:nvSpPr>
        <p:spPr>
          <a:xfrm>
            <a:off x="-733" y="3145973"/>
            <a:ext cx="3185918" cy="830997"/>
          </a:xfrm>
          <a:prstGeom prst="rect">
            <a:avLst/>
          </a:prstGeom>
          <a:noFill/>
        </p:spPr>
        <p:txBody>
          <a:bodyPr wrap="square" rtlCol="0">
            <a:spAutoFit/>
          </a:bodyPr>
          <a:lstStyle/>
          <a:p>
            <a:r>
              <a:rPr lang="it-IT" sz="1600" dirty="0">
                <a:solidFill>
                  <a:srgbClr val="FFC000"/>
                </a:solidFill>
                <a:latin typeface="Segoe Print" panose="02000600000000000000" pitchFamily="2" charset="0"/>
              </a:rPr>
              <a:t>LHAASO J1825-1326</a:t>
            </a:r>
          </a:p>
          <a:p>
            <a:r>
              <a:rPr lang="it-IT" sz="1600" dirty="0">
                <a:solidFill>
                  <a:schemeClr val="bg1"/>
                </a:solidFill>
                <a:latin typeface="Segoe Print" panose="02000600000000000000" pitchFamily="2" charset="0"/>
              </a:rPr>
              <a:t>PWN? SNR?</a:t>
            </a:r>
          </a:p>
          <a:p>
            <a:r>
              <a:rPr lang="it-IT" sz="1600" dirty="0">
                <a:solidFill>
                  <a:srgbClr val="FFC000"/>
                </a:solidFill>
                <a:latin typeface="Segoe Print" panose="02000600000000000000" pitchFamily="2" charset="0"/>
              </a:rPr>
              <a:t>[</a:t>
            </a:r>
            <a:r>
              <a:rPr lang="it-IT" sz="1600" dirty="0" err="1">
                <a:solidFill>
                  <a:srgbClr val="FFC000"/>
                </a:solidFill>
                <a:latin typeface="Segoe Print" panose="02000600000000000000" pitchFamily="2" charset="0"/>
              </a:rPr>
              <a:t>MC&amp;Giuliani</a:t>
            </a:r>
            <a:r>
              <a:rPr lang="it-IT" sz="1600" dirty="0">
                <a:solidFill>
                  <a:srgbClr val="FFC000"/>
                </a:solidFill>
                <a:latin typeface="Segoe Print" panose="02000600000000000000" pitchFamily="2" charset="0"/>
              </a:rPr>
              <a:t> 2023]</a:t>
            </a:r>
          </a:p>
        </p:txBody>
      </p:sp>
      <p:sp>
        <p:nvSpPr>
          <p:cNvPr id="35" name="CasellaDiTesto 8">
            <a:extLst>
              <a:ext uri="{FF2B5EF4-FFF2-40B4-BE49-F238E27FC236}">
                <a16:creationId xmlns:a16="http://schemas.microsoft.com/office/drawing/2014/main" id="{48D6C258-60D9-1AF7-5862-41654C92995C}"/>
              </a:ext>
            </a:extLst>
          </p:cNvPr>
          <p:cNvSpPr txBox="1"/>
          <p:nvPr/>
        </p:nvSpPr>
        <p:spPr>
          <a:xfrm>
            <a:off x="9132277" y="3145973"/>
            <a:ext cx="3077020" cy="830997"/>
          </a:xfrm>
          <a:prstGeom prst="rect">
            <a:avLst/>
          </a:prstGeom>
          <a:noFill/>
        </p:spPr>
        <p:txBody>
          <a:bodyPr wrap="square" rtlCol="0">
            <a:spAutoFit/>
          </a:bodyPr>
          <a:lstStyle/>
          <a:p>
            <a:pPr algn="r"/>
            <a:r>
              <a:rPr lang="it-IT" sz="1600" dirty="0">
                <a:solidFill>
                  <a:srgbClr val="FFC000"/>
                </a:solidFill>
                <a:latin typeface="Segoe Print" panose="02000600000000000000" pitchFamily="2" charset="0"/>
              </a:rPr>
              <a:t>LHAASO J1908+621</a:t>
            </a:r>
          </a:p>
          <a:p>
            <a:pPr algn="r"/>
            <a:r>
              <a:rPr lang="it-IT" sz="1600" dirty="0">
                <a:solidFill>
                  <a:schemeClr val="bg1"/>
                </a:solidFill>
                <a:latin typeface="Segoe Print" panose="02000600000000000000" pitchFamily="2" charset="0"/>
              </a:rPr>
              <a:t>PWN?SNR?</a:t>
            </a:r>
          </a:p>
          <a:p>
            <a:pPr algn="r"/>
            <a:r>
              <a:rPr lang="it-IT" sz="1600" dirty="0">
                <a:solidFill>
                  <a:srgbClr val="FFC000"/>
                </a:solidFill>
                <a:latin typeface="Segoe Print" panose="02000600000000000000" pitchFamily="2" charset="0"/>
              </a:rPr>
              <a:t>[</a:t>
            </a:r>
            <a:r>
              <a:rPr lang="it-IT" sz="1600" dirty="0" err="1">
                <a:solidFill>
                  <a:srgbClr val="FFC000"/>
                </a:solidFill>
                <a:latin typeface="Segoe Print" panose="02000600000000000000" pitchFamily="2" charset="0"/>
              </a:rPr>
              <a:t>MC&amp;Giuliani</a:t>
            </a:r>
            <a:r>
              <a:rPr lang="it-IT" sz="1600" dirty="0">
                <a:solidFill>
                  <a:srgbClr val="FFC000"/>
                </a:solidFill>
                <a:latin typeface="Segoe Print" panose="02000600000000000000" pitchFamily="2" charset="0"/>
              </a:rPr>
              <a:t> 2023]</a:t>
            </a:r>
          </a:p>
        </p:txBody>
      </p:sp>
      <p:sp>
        <p:nvSpPr>
          <p:cNvPr id="38" name="TextBox 7">
            <a:extLst>
              <a:ext uri="{FF2B5EF4-FFF2-40B4-BE49-F238E27FC236}">
                <a16:creationId xmlns:a16="http://schemas.microsoft.com/office/drawing/2014/main" id="{C242CA96-4A36-1222-EC68-DEE006CCA630}"/>
              </a:ext>
            </a:extLst>
          </p:cNvPr>
          <p:cNvSpPr txBox="1"/>
          <p:nvPr/>
        </p:nvSpPr>
        <p:spPr>
          <a:xfrm>
            <a:off x="6208190" y="4563502"/>
            <a:ext cx="2693769" cy="1938992"/>
          </a:xfrm>
          <a:prstGeom prst="rect">
            <a:avLst/>
          </a:prstGeom>
          <a:noFill/>
        </p:spPr>
        <p:txBody>
          <a:bodyPr wrap="square" rtlCol="0">
            <a:spAutoFit/>
          </a:bodyPr>
          <a:lstStyle/>
          <a:p>
            <a:pPr algn="ctr"/>
            <a:r>
              <a:rPr lang="en-US" sz="2400" dirty="0">
                <a:solidFill>
                  <a:schemeClr val="bg1"/>
                </a:solidFill>
                <a:latin typeface="Segoe Print" panose="02000600000000000000" pitchFamily="2" charset="0"/>
              </a:rPr>
              <a:t>Very Complex </a:t>
            </a:r>
          </a:p>
          <a:p>
            <a:pPr algn="ctr"/>
            <a:r>
              <a:rPr lang="en-US" sz="2400" dirty="0">
                <a:solidFill>
                  <a:schemeClr val="bg1"/>
                </a:solidFill>
                <a:latin typeface="Segoe Print" panose="02000600000000000000" pitchFamily="2" charset="0"/>
              </a:rPr>
              <a:t>Environment and low angular resolution</a:t>
            </a:r>
          </a:p>
        </p:txBody>
      </p:sp>
      <p:sp>
        <p:nvSpPr>
          <p:cNvPr id="39" name="CasellaDiTesto 8">
            <a:extLst>
              <a:ext uri="{FF2B5EF4-FFF2-40B4-BE49-F238E27FC236}">
                <a16:creationId xmlns:a16="http://schemas.microsoft.com/office/drawing/2014/main" id="{B1FBAA51-D99C-8276-E5EF-585512C7C037}"/>
              </a:ext>
            </a:extLst>
          </p:cNvPr>
          <p:cNvSpPr txBox="1"/>
          <p:nvPr/>
        </p:nvSpPr>
        <p:spPr>
          <a:xfrm>
            <a:off x="899295" y="771823"/>
            <a:ext cx="1655590" cy="307777"/>
          </a:xfrm>
          <a:prstGeom prst="rect">
            <a:avLst/>
          </a:prstGeom>
          <a:noFill/>
        </p:spPr>
        <p:txBody>
          <a:bodyPr wrap="square" rtlCol="0">
            <a:spAutoFit/>
          </a:bodyPr>
          <a:lstStyle/>
          <a:p>
            <a:pPr algn="ctr"/>
            <a:r>
              <a:rPr lang="it-IT" sz="1400" dirty="0">
                <a:solidFill>
                  <a:srgbClr val="FF0000"/>
                </a:solidFill>
                <a:latin typeface="Segoe Print" panose="02000600000000000000" pitchFamily="2" charset="0"/>
              </a:rPr>
              <a:t>Cao et al. 2021</a:t>
            </a:r>
          </a:p>
        </p:txBody>
      </p:sp>
      <p:sp>
        <p:nvSpPr>
          <p:cNvPr id="13" name="TextBox 7"/>
          <p:cNvSpPr txBox="1"/>
          <p:nvPr/>
        </p:nvSpPr>
        <p:spPr>
          <a:xfrm>
            <a:off x="4758637" y="633940"/>
            <a:ext cx="2290491" cy="1015663"/>
          </a:xfrm>
          <a:prstGeom prst="rect">
            <a:avLst/>
          </a:prstGeom>
          <a:noFill/>
        </p:spPr>
        <p:txBody>
          <a:bodyPr wrap="square" rtlCol="0">
            <a:spAutoFit/>
          </a:bodyPr>
          <a:lstStyle/>
          <a:p>
            <a:pPr algn="ctr"/>
            <a:r>
              <a:rPr lang="en-US" sz="2000" dirty="0">
                <a:solidFill>
                  <a:schemeClr val="bg1"/>
                </a:solidFill>
                <a:latin typeface="Segoe Print" panose="02000600000000000000" pitchFamily="2" charset="0"/>
              </a:rPr>
              <a:t>The majority </a:t>
            </a:r>
            <a:r>
              <a:rPr lang="en-US" sz="2000" dirty="0">
                <a:solidFill>
                  <a:srgbClr val="FFFF00"/>
                </a:solidFill>
                <a:latin typeface="Segoe Print" panose="02000600000000000000" pitchFamily="2" charset="0"/>
              </a:rPr>
              <a:t>could be PWN!!!</a:t>
            </a:r>
          </a:p>
          <a:p>
            <a:pPr algn="ctr"/>
            <a:r>
              <a:rPr lang="en-US" sz="2000" dirty="0">
                <a:solidFill>
                  <a:srgbClr val="FFFF00"/>
                </a:solidFill>
                <a:latin typeface="Segoe Print" panose="02000600000000000000" pitchFamily="2" charset="0"/>
              </a:rPr>
              <a:t>(statistics)</a:t>
            </a:r>
            <a:endParaRPr lang="en-US" sz="2000" dirty="0">
              <a:solidFill>
                <a:schemeClr val="bg1"/>
              </a:solidFill>
              <a:latin typeface="Segoe Print" panose="02000600000000000000" pitchFamily="2" charset="0"/>
            </a:endParaRPr>
          </a:p>
        </p:txBody>
      </p:sp>
      <p:pic>
        <p:nvPicPr>
          <p:cNvPr id="11" name="Immagine 10" descr="Immagine che contiene testo, schermata, cerchio, astronomia&#10;&#10;Descrizione generata automaticamente">
            <a:extLst>
              <a:ext uri="{FF2B5EF4-FFF2-40B4-BE49-F238E27FC236}">
                <a16:creationId xmlns:a16="http://schemas.microsoft.com/office/drawing/2014/main" id="{D6E0B3A1-8B9B-DA3B-7C37-BD16B449216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691" y="3983170"/>
            <a:ext cx="3318416" cy="2864430"/>
          </a:xfrm>
          <a:prstGeom prst="rect">
            <a:avLst/>
          </a:prstGeom>
        </p:spPr>
      </p:pic>
      <p:pic>
        <p:nvPicPr>
          <p:cNvPr id="17" name="Immagine 16" descr="Immagine che contiene testo, schermata, Carattere, diagramma&#10;&#10;Descrizione generata automaticamente">
            <a:extLst>
              <a:ext uri="{FF2B5EF4-FFF2-40B4-BE49-F238E27FC236}">
                <a16:creationId xmlns:a16="http://schemas.microsoft.com/office/drawing/2014/main" id="{29635A5E-AC47-1936-1145-9B9F7038A26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31978" y="3974886"/>
            <a:ext cx="3308071" cy="2877986"/>
          </a:xfrm>
          <a:prstGeom prst="rect">
            <a:avLst/>
          </a:prstGeom>
        </p:spPr>
      </p:pic>
      <p:grpSp>
        <p:nvGrpSpPr>
          <p:cNvPr id="40" name="Gruppo 39">
            <a:extLst>
              <a:ext uri="{FF2B5EF4-FFF2-40B4-BE49-F238E27FC236}">
                <a16:creationId xmlns:a16="http://schemas.microsoft.com/office/drawing/2014/main" id="{F18D0DAB-F096-F06E-8A40-8106A24E5257}"/>
              </a:ext>
            </a:extLst>
          </p:cNvPr>
          <p:cNvGrpSpPr/>
          <p:nvPr/>
        </p:nvGrpSpPr>
        <p:grpSpPr>
          <a:xfrm>
            <a:off x="8901959" y="655181"/>
            <a:ext cx="3262059" cy="2198860"/>
            <a:chOff x="8938722" y="939583"/>
            <a:chExt cx="3262059" cy="2198860"/>
          </a:xfrm>
        </p:grpSpPr>
        <p:grpSp>
          <p:nvGrpSpPr>
            <p:cNvPr id="3" name="Gruppo 2"/>
            <p:cNvGrpSpPr/>
            <p:nvPr/>
          </p:nvGrpSpPr>
          <p:grpSpPr>
            <a:xfrm>
              <a:off x="8938722" y="939583"/>
              <a:ext cx="3231145" cy="2198860"/>
              <a:chOff x="4141427" y="531542"/>
              <a:chExt cx="5057191" cy="3540034"/>
            </a:xfrm>
          </p:grpSpPr>
          <p:pic>
            <p:nvPicPr>
              <p:cNvPr id="5" name="Immagin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141427" y="531542"/>
                <a:ext cx="5057191" cy="3540034"/>
              </a:xfrm>
              <a:prstGeom prst="rect">
                <a:avLst/>
              </a:prstGeom>
            </p:spPr>
          </p:pic>
          <p:sp>
            <p:nvSpPr>
              <p:cNvPr id="2" name="Rettangolo 1"/>
              <p:cNvSpPr/>
              <p:nvPr/>
            </p:nvSpPr>
            <p:spPr>
              <a:xfrm>
                <a:off x="4858249" y="2922045"/>
                <a:ext cx="2011191" cy="20900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3"/>
            <p:cNvSpPr txBox="1">
              <a:spLocks noChangeArrowheads="1"/>
            </p:cNvSpPr>
            <p:nvPr/>
          </p:nvSpPr>
          <p:spPr bwMode="auto">
            <a:xfrm>
              <a:off x="9871603" y="2726531"/>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Abeysekara</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et al. 2020</a:t>
              </a:r>
            </a:p>
          </p:txBody>
        </p:sp>
        <p:sp>
          <p:nvSpPr>
            <p:cNvPr id="18" name="Rettangolo 17">
              <a:extLst>
                <a:ext uri="{FF2B5EF4-FFF2-40B4-BE49-F238E27FC236}">
                  <a16:creationId xmlns:a16="http://schemas.microsoft.com/office/drawing/2014/main" id="{EED467DD-D942-9F65-9FC5-22D7D6B416B7}"/>
                </a:ext>
              </a:extLst>
            </p:cNvPr>
            <p:cNvSpPr/>
            <p:nvPr/>
          </p:nvSpPr>
          <p:spPr>
            <a:xfrm>
              <a:off x="9396715" y="2272408"/>
              <a:ext cx="1284992" cy="1298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3">
            <a:extLst>
              <a:ext uri="{FF2B5EF4-FFF2-40B4-BE49-F238E27FC236}">
                <a16:creationId xmlns:a16="http://schemas.microsoft.com/office/drawing/2014/main" id="{A48600F4-50DD-0855-F175-BADCD3F04DB8}"/>
              </a:ext>
            </a:extLst>
          </p:cNvPr>
          <p:cNvSpPr txBox="1">
            <a:spLocks noChangeArrowheads="1"/>
          </p:cNvSpPr>
          <p:nvPr/>
        </p:nvSpPr>
        <p:spPr bwMode="auto">
          <a:xfrm>
            <a:off x="13773" y="6577046"/>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HESS </a:t>
            </a: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2019</a:t>
            </a:r>
          </a:p>
        </p:txBody>
      </p:sp>
      <p:sp>
        <p:nvSpPr>
          <p:cNvPr id="20" name="TextBox 3">
            <a:extLst>
              <a:ext uri="{FF2B5EF4-FFF2-40B4-BE49-F238E27FC236}">
                <a16:creationId xmlns:a16="http://schemas.microsoft.com/office/drawing/2014/main" id="{E8741BD5-CBD7-67EE-370A-92DF439AFC83}"/>
              </a:ext>
            </a:extLst>
          </p:cNvPr>
          <p:cNvSpPr txBox="1">
            <a:spLocks noChangeArrowheads="1"/>
          </p:cNvSpPr>
          <p:nvPr/>
        </p:nvSpPr>
        <p:spPr bwMode="auto">
          <a:xfrm>
            <a:off x="5064369" y="6591563"/>
            <a:ext cx="15011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Burgess+ 2022</a:t>
            </a:r>
          </a:p>
        </p:txBody>
      </p:sp>
      <p:pic>
        <p:nvPicPr>
          <p:cNvPr id="34" name="Immagine 33">
            <a:extLst>
              <a:ext uri="{FF2B5EF4-FFF2-40B4-BE49-F238E27FC236}">
                <a16:creationId xmlns:a16="http://schemas.microsoft.com/office/drawing/2014/main" id="{8EDAA63B-1AE8-B4D1-F00E-24845D30420E}"/>
              </a:ext>
            </a:extLst>
          </p:cNvPr>
          <p:cNvPicPr>
            <a:picLocks noChangeAspect="1"/>
          </p:cNvPicPr>
          <p:nvPr/>
        </p:nvPicPr>
        <p:blipFill>
          <a:blip r:embed="rId10"/>
          <a:stretch>
            <a:fillRect/>
          </a:stretch>
        </p:blipFill>
        <p:spPr>
          <a:xfrm>
            <a:off x="8626397" y="4046310"/>
            <a:ext cx="3537621" cy="2800900"/>
          </a:xfrm>
          <a:prstGeom prst="rect">
            <a:avLst/>
          </a:prstGeom>
        </p:spPr>
      </p:pic>
      <p:sp>
        <p:nvSpPr>
          <p:cNvPr id="37" name="TextBox 3">
            <a:extLst>
              <a:ext uri="{FF2B5EF4-FFF2-40B4-BE49-F238E27FC236}">
                <a16:creationId xmlns:a16="http://schemas.microsoft.com/office/drawing/2014/main" id="{C43B3537-5E7B-FE7A-E7A3-EA6F61C1D51D}"/>
              </a:ext>
            </a:extLst>
          </p:cNvPr>
          <p:cNvSpPr txBox="1">
            <a:spLocks noChangeArrowheads="1"/>
          </p:cNvSpPr>
          <p:nvPr/>
        </p:nvSpPr>
        <p:spPr bwMode="auto">
          <a:xfrm>
            <a:off x="8626397" y="6593451"/>
            <a:ext cx="150113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Crestan</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+ 2021</a:t>
            </a:r>
          </a:p>
        </p:txBody>
      </p:sp>
      <p:sp>
        <p:nvSpPr>
          <p:cNvPr id="9" name="TextBox 8"/>
          <p:cNvSpPr txBox="1"/>
          <p:nvPr/>
        </p:nvSpPr>
        <p:spPr>
          <a:xfrm>
            <a:off x="11010456" y="305342"/>
            <a:ext cx="1060077" cy="400110"/>
          </a:xfrm>
          <a:prstGeom prst="rect">
            <a:avLst/>
          </a:prstGeom>
          <a:noFill/>
          <a:ln w="25400">
            <a:solidFill>
              <a:srgbClr val="FFC000"/>
            </a:solidFill>
          </a:ln>
        </p:spPr>
        <p:txBody>
          <a:bodyPr wrap="square" rtlCol="0">
            <a:spAutoFit/>
          </a:bodyPr>
          <a:lstStyle/>
          <a:p>
            <a:r>
              <a:rPr lang="en-US" sz="2000" dirty="0">
                <a:solidFill>
                  <a:schemeClr val="bg1"/>
                </a:solidFill>
                <a:latin typeface="Segoe Print" panose="02000600000000000000" pitchFamily="2" charset="0"/>
              </a:rPr>
              <a:t>HAWC</a:t>
            </a:r>
          </a:p>
        </p:txBody>
      </p:sp>
    </p:spTree>
    <p:extLst>
      <p:ext uri="{BB962C8B-B14F-4D97-AF65-F5344CB8AC3E}">
        <p14:creationId xmlns:p14="http://schemas.microsoft.com/office/powerpoint/2010/main" val="23157887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par>
                                <p:cTn id="28" presetID="16" presetClass="entr" presetSubtype="21"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barn(inVertical)">
                                      <p:cBhvr>
                                        <p:cTn id="30" dur="500"/>
                                        <p:tgtEl>
                                          <p:spTgt spid="34"/>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arn(inVertic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38"/>
                                        </p:tgtEl>
                                        <p:attrNameLst>
                                          <p:attrName>style.visibility</p:attrName>
                                        </p:attrNameLst>
                                      </p:cBhvr>
                                      <p:to>
                                        <p:strVal val="visible"/>
                                      </p:to>
                                    </p:set>
                                    <p:anim calcmode="lin" valueType="num">
                                      <p:cBhvr>
                                        <p:cTn id="38" dur="500" fill="hold"/>
                                        <p:tgtEl>
                                          <p:spTgt spid="38"/>
                                        </p:tgtEl>
                                        <p:attrNameLst>
                                          <p:attrName>ppt_w</p:attrName>
                                        </p:attrNameLst>
                                      </p:cBhvr>
                                      <p:tavLst>
                                        <p:tav tm="0">
                                          <p:val>
                                            <p:fltVal val="0"/>
                                          </p:val>
                                        </p:tav>
                                        <p:tav tm="100000">
                                          <p:val>
                                            <p:strVal val="#ppt_w"/>
                                          </p:val>
                                        </p:tav>
                                      </p:tavLst>
                                    </p:anim>
                                    <p:anim calcmode="lin" valueType="num">
                                      <p:cBhvr>
                                        <p:cTn id="39" dur="500" fill="hold"/>
                                        <p:tgtEl>
                                          <p:spTgt spid="38"/>
                                        </p:tgtEl>
                                        <p:attrNameLst>
                                          <p:attrName>ppt_h</p:attrName>
                                        </p:attrNameLst>
                                      </p:cBhvr>
                                      <p:tavLst>
                                        <p:tav tm="0">
                                          <p:val>
                                            <p:fltVal val="0"/>
                                          </p:val>
                                        </p:tav>
                                        <p:tav tm="100000">
                                          <p:val>
                                            <p:strVal val="#ppt_h"/>
                                          </p:val>
                                        </p:tav>
                                      </p:tavLst>
                                    </p:anim>
                                    <p:animEffect transition="in" filter="fade">
                                      <p:cBhvr>
                                        <p:cTn id="4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P spid="38" grpId="0"/>
      <p:bldP spid="19" grpId="0"/>
      <p:bldP spid="20" grpId="0"/>
      <p:bldP spid="3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24"/>
          <p:cNvSpPr/>
          <p:nvPr/>
        </p:nvSpPr>
        <p:spPr>
          <a:xfrm>
            <a:off x="3508347" y="17"/>
            <a:ext cx="5014513"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Pulsar Wind </a:t>
            </a:r>
            <a:r>
              <a:rPr kumimoji="0" lang="it-IT" sz="3600" b="0" i="0" u="none" strike="noStrike" kern="1200" cap="none" spc="0" normalizeH="0" baseline="0" noProof="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rPr>
              <a:t>Nebulae</a:t>
            </a:r>
            <a:endParaRPr kumimoji="0" lang="it-IT" sz="3600" b="0" i="0" u="none" strike="noStrike" kern="1200" cap="none" spc="0" normalizeH="0" baseline="0" noProof="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uLnTx/>
              <a:uFillTx/>
              <a:latin typeface="Segoe Print" panose="02000600000000000000" pitchFamily="2" charset="0"/>
              <a:ea typeface="Chalkboard" charset="0"/>
              <a:cs typeface="Chalkboard" charset="0"/>
            </a:endParaRPr>
          </a:p>
        </p:txBody>
      </p:sp>
      <p:pic>
        <p:nvPicPr>
          <p:cNvPr id="7" name="Immagine 6">
            <a:extLst>
              <a:ext uri="{FF2B5EF4-FFF2-40B4-BE49-F238E27FC236}">
                <a16:creationId xmlns:a16="http://schemas.microsoft.com/office/drawing/2014/main" id="{DC47335A-A9D6-524D-B131-06B4F425BFCC}"/>
              </a:ext>
            </a:extLst>
          </p:cNvPr>
          <p:cNvPicPr>
            <a:picLocks noChangeAspect="1"/>
          </p:cNvPicPr>
          <p:nvPr/>
        </p:nvPicPr>
        <p:blipFill>
          <a:blip r:embed="rId3"/>
          <a:stretch>
            <a:fillRect/>
          </a:stretch>
        </p:blipFill>
        <p:spPr>
          <a:xfrm>
            <a:off x="401846" y="2715822"/>
            <a:ext cx="4736999" cy="4082968"/>
          </a:xfrm>
          <a:prstGeom prst="rect">
            <a:avLst/>
          </a:prstGeom>
        </p:spPr>
      </p:pic>
      <p:sp>
        <p:nvSpPr>
          <p:cNvPr id="8" name="CasellaDiTesto 8">
            <a:extLst>
              <a:ext uri="{FF2B5EF4-FFF2-40B4-BE49-F238E27FC236}">
                <a16:creationId xmlns:a16="http://schemas.microsoft.com/office/drawing/2014/main" id="{BABF75A9-D8F5-444B-9A70-81E97A981F17}"/>
              </a:ext>
            </a:extLst>
          </p:cNvPr>
          <p:cNvSpPr txBox="1"/>
          <p:nvPr/>
        </p:nvSpPr>
        <p:spPr>
          <a:xfrm>
            <a:off x="5138845" y="6273225"/>
            <a:ext cx="190361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err="1">
                <a:ln>
                  <a:noFill/>
                </a:ln>
                <a:solidFill>
                  <a:srgbClr val="FFFF00"/>
                </a:solidFill>
                <a:effectLst/>
                <a:uLnTx/>
                <a:uFillTx/>
                <a:latin typeface="Segoe Print" panose="02000600000000000000" pitchFamily="2" charset="0"/>
                <a:ea typeface="+mn-ea"/>
                <a:cs typeface="+mn-cs"/>
              </a:rPr>
              <a:t>DeOnaWilhelmi</a:t>
            </a: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+ 2022</a:t>
            </a:r>
          </a:p>
        </p:txBody>
      </p:sp>
      <p:grpSp>
        <p:nvGrpSpPr>
          <p:cNvPr id="26" name="Gruppo 25">
            <a:extLst>
              <a:ext uri="{FF2B5EF4-FFF2-40B4-BE49-F238E27FC236}">
                <a16:creationId xmlns:a16="http://schemas.microsoft.com/office/drawing/2014/main" id="{E89009FE-CCCA-402A-911C-6B4EE3795A43}"/>
              </a:ext>
            </a:extLst>
          </p:cNvPr>
          <p:cNvGrpSpPr/>
          <p:nvPr/>
        </p:nvGrpSpPr>
        <p:grpSpPr>
          <a:xfrm>
            <a:off x="7143535" y="572382"/>
            <a:ext cx="4301091" cy="4800723"/>
            <a:chOff x="6802693" y="-408464"/>
            <a:chExt cx="4773043" cy="6852221"/>
          </a:xfrm>
        </p:grpSpPr>
        <p:pic>
          <p:nvPicPr>
            <p:cNvPr id="14" name="Immagine 13">
              <a:extLst>
                <a:ext uri="{FF2B5EF4-FFF2-40B4-BE49-F238E27FC236}">
                  <a16:creationId xmlns:a16="http://schemas.microsoft.com/office/drawing/2014/main" id="{32D68D31-537D-AD76-0D87-3B077636CCC0}"/>
                </a:ext>
              </a:extLst>
            </p:cNvPr>
            <p:cNvPicPr>
              <a:picLocks noChangeAspect="1"/>
            </p:cNvPicPr>
            <p:nvPr/>
          </p:nvPicPr>
          <p:blipFill>
            <a:blip r:embed="rId4"/>
            <a:stretch>
              <a:fillRect/>
            </a:stretch>
          </p:blipFill>
          <p:spPr>
            <a:xfrm>
              <a:off x="6802693" y="3014877"/>
              <a:ext cx="4773043" cy="3428880"/>
            </a:xfrm>
            <a:prstGeom prst="rect">
              <a:avLst/>
            </a:prstGeom>
          </p:spPr>
        </p:pic>
        <p:sp>
          <p:nvSpPr>
            <p:cNvPr id="15" name="Rettangolo 14">
              <a:extLst>
                <a:ext uri="{FF2B5EF4-FFF2-40B4-BE49-F238E27FC236}">
                  <a16:creationId xmlns:a16="http://schemas.microsoft.com/office/drawing/2014/main" id="{32FB8939-B5AE-2650-EDE4-DD05D8B5D2CA}"/>
                </a:ext>
              </a:extLst>
            </p:cNvPr>
            <p:cNvSpPr/>
            <p:nvPr/>
          </p:nvSpPr>
          <p:spPr>
            <a:xfrm>
              <a:off x="7610152" y="4311520"/>
              <a:ext cx="1681645" cy="10543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Protons: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γ = 5 × 10</a:t>
              </a:r>
              <a:r>
                <a:rPr kumimoji="0" lang="en-US" sz="1400" b="1" i="0" u="none" strike="noStrike" kern="1200" cap="none" spc="0" normalizeH="0" baseline="3000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6</a:t>
              </a:r>
              <a:r>
                <a:rPr kumimoji="0" lang="en-US" sz="14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χp</a:t>
              </a:r>
              <a:r>
                <a:rPr kumimoji="0" lang="en-US" sz="14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 4%;</a:t>
              </a:r>
              <a:endParaRPr kumimoji="0" lang="it-IT" sz="14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p:txBody>
        </p:sp>
        <p:pic>
          <p:nvPicPr>
            <p:cNvPr id="16" name="Immagine 15">
              <a:extLst>
                <a:ext uri="{FF2B5EF4-FFF2-40B4-BE49-F238E27FC236}">
                  <a16:creationId xmlns:a16="http://schemas.microsoft.com/office/drawing/2014/main" id="{7F947D54-B280-ECC3-15E2-F45C4100CF1A}"/>
                </a:ext>
              </a:extLst>
            </p:cNvPr>
            <p:cNvPicPr>
              <a:picLocks noChangeAspect="1"/>
            </p:cNvPicPr>
            <p:nvPr/>
          </p:nvPicPr>
          <p:blipFill>
            <a:blip r:embed="rId5"/>
            <a:stretch>
              <a:fillRect/>
            </a:stretch>
          </p:blipFill>
          <p:spPr>
            <a:xfrm>
              <a:off x="6802693" y="-408464"/>
              <a:ext cx="4773043" cy="3423341"/>
            </a:xfrm>
            <a:prstGeom prst="rect">
              <a:avLst/>
            </a:prstGeom>
          </p:spPr>
        </p:pic>
        <p:sp>
          <p:nvSpPr>
            <p:cNvPr id="22" name="Rettangolo 21">
              <a:extLst>
                <a:ext uri="{FF2B5EF4-FFF2-40B4-BE49-F238E27FC236}">
                  <a16:creationId xmlns:a16="http://schemas.microsoft.com/office/drawing/2014/main" id="{FC208A7E-582C-A7B9-28E8-E2F9CBEE80E0}"/>
                </a:ext>
              </a:extLst>
            </p:cNvPr>
            <p:cNvSpPr/>
            <p:nvPr/>
          </p:nvSpPr>
          <p:spPr>
            <a:xfrm>
              <a:off x="7610152" y="1152184"/>
              <a:ext cx="1374487" cy="8355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Protons: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γ = 10</a:t>
              </a:r>
              <a:r>
                <a:rPr kumimoji="0" lang="en-US" sz="1400" b="1" i="0" u="none" strike="noStrike" kern="1200" cap="none" spc="0" normalizeH="0" baseline="3000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5</a:t>
              </a:r>
              <a:endParaRPr kumimoji="0" lang="en-US" sz="14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χp</a:t>
              </a:r>
              <a:r>
                <a:rPr kumimoji="0" lang="en-US" sz="14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 = 15%</a:t>
              </a:r>
              <a:endParaRPr kumimoji="0" lang="it-IT" sz="14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endParaRPr>
            </a:p>
          </p:txBody>
        </p:sp>
      </p:grpSp>
      <p:sp>
        <p:nvSpPr>
          <p:cNvPr id="29" name="CasellaDiTesto 8">
            <a:extLst>
              <a:ext uri="{FF2B5EF4-FFF2-40B4-BE49-F238E27FC236}">
                <a16:creationId xmlns:a16="http://schemas.microsoft.com/office/drawing/2014/main" id="{6DF0937C-0C26-8910-7272-56D4F1D8040F}"/>
              </a:ext>
            </a:extLst>
          </p:cNvPr>
          <p:cNvSpPr txBox="1"/>
          <p:nvPr/>
        </p:nvSpPr>
        <p:spPr>
          <a:xfrm>
            <a:off x="9406184" y="254941"/>
            <a:ext cx="204019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Vercellone+ 2022</a:t>
            </a:r>
          </a:p>
        </p:txBody>
      </p:sp>
      <p:sp>
        <p:nvSpPr>
          <p:cNvPr id="36" name="Rettangolo 35">
            <a:extLst>
              <a:ext uri="{FF2B5EF4-FFF2-40B4-BE49-F238E27FC236}">
                <a16:creationId xmlns:a16="http://schemas.microsoft.com/office/drawing/2014/main" id="{A169B449-CC81-EDF3-CACB-AB60FF14BE91}"/>
              </a:ext>
            </a:extLst>
          </p:cNvPr>
          <p:cNvSpPr/>
          <p:nvPr/>
        </p:nvSpPr>
        <p:spPr>
          <a:xfrm rot="20472231">
            <a:off x="10461741" y="2880350"/>
            <a:ext cx="108749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FF0000"/>
                </a:solidFill>
                <a:effectLst/>
                <a:uLnTx/>
                <a:uFillTx/>
                <a:latin typeface="Segoe Print" panose="02000600000000000000" pitchFamily="2" charset="0"/>
                <a:ea typeface="Handwriting - Dakota" charset="0"/>
                <a:cs typeface="Handwriting - Dakota" charset="0"/>
                <a:sym typeface="Wingdings" panose="05000000000000000000" pitchFamily="2" charset="2"/>
              </a:rPr>
              <a:t>500h</a:t>
            </a:r>
          </a:p>
        </p:txBody>
      </p:sp>
      <p:sp>
        <p:nvSpPr>
          <p:cNvPr id="42" name="CasellaDiTesto 41">
            <a:extLst>
              <a:ext uri="{FF2B5EF4-FFF2-40B4-BE49-F238E27FC236}">
                <a16:creationId xmlns:a16="http://schemas.microsoft.com/office/drawing/2014/main" id="{3DA5A51C-D544-C875-C87D-137C5CDE4B74}"/>
              </a:ext>
            </a:extLst>
          </p:cNvPr>
          <p:cNvSpPr txBox="1"/>
          <p:nvPr/>
        </p:nvSpPr>
        <p:spPr>
          <a:xfrm>
            <a:off x="7143534" y="5411450"/>
            <a:ext cx="5048466"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If there are </a:t>
            </a:r>
            <a:r>
              <a:rPr kumimoji="0" lang="en-US" sz="1800" b="0" i="0" u="none" strike="noStrike" kern="1200" cap="none" spc="0" normalizeH="0" baseline="0" noProof="0" dirty="0">
                <a:ln>
                  <a:noFill/>
                </a:ln>
                <a:solidFill>
                  <a:srgbClr val="FFC000"/>
                </a:solidFill>
                <a:effectLst/>
                <a:uLnTx/>
                <a:uFillTx/>
                <a:latin typeface="Kristen ITC" panose="03050502040202030202" pitchFamily="66" charset="0"/>
                <a:ea typeface="+mn-ea"/>
                <a:cs typeface="+mn-cs"/>
              </a:rPr>
              <a:t>protons (hadrons):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FFC000"/>
                </a:solidFill>
                <a:effectLst/>
                <a:uLnTx/>
                <a:uFillTx/>
                <a:latin typeface="Kristen ITC" panose="03050502040202030202" pitchFamily="66" charset="0"/>
                <a:ea typeface="+mn-ea"/>
                <a:cs typeface="+mn-cs"/>
              </a:rPr>
              <a:t>~few % </a:t>
            </a:r>
            <a:r>
              <a:rPr kumimoji="0" lang="en-US" sz="18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of the total energy </a:t>
            </a:r>
            <a:r>
              <a:rPr kumimoji="0" lang="en-US" sz="16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a:t>
            </a:r>
            <a:r>
              <a:rPr kumimoji="0" lang="en-US" sz="1600" b="0" i="0" u="none" strike="noStrike" kern="1200" cap="none" spc="0" normalizeH="0" baseline="0" noProof="0" dirty="0" err="1">
                <a:ln>
                  <a:noFill/>
                </a:ln>
                <a:solidFill>
                  <a:prstClr val="white"/>
                </a:solidFill>
                <a:effectLst/>
                <a:uLnTx/>
                <a:uFillTx/>
                <a:latin typeface="Kristen ITC" panose="03050502040202030202" pitchFamily="66" charset="0"/>
                <a:ea typeface="+mn-ea"/>
                <a:cs typeface="+mn-cs"/>
              </a:rPr>
              <a:t>Guepin</a:t>
            </a:r>
            <a:r>
              <a:rPr kumimoji="0" lang="en-US" sz="16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 (2020))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 pp emission may show up in the </a:t>
            </a:r>
            <a:r>
              <a:rPr kumimoji="0" lang="en-US" sz="1800" b="0" i="0" u="none" strike="noStrike" kern="1200" cap="none" spc="0" normalizeH="0" baseline="0" noProof="0" dirty="0">
                <a:ln>
                  <a:noFill/>
                </a:ln>
                <a:solidFill>
                  <a:srgbClr val="FFC000"/>
                </a:solidFill>
                <a:effectLst/>
                <a:uLnTx/>
                <a:uFillTx/>
                <a:latin typeface="Kristen ITC" panose="03050502040202030202" pitchFamily="66" charset="0"/>
                <a:ea typeface="+mn-ea"/>
                <a:cs typeface="+mn-cs"/>
              </a:rPr>
              <a:t>high energy tale </a:t>
            </a:r>
            <a:r>
              <a:rPr kumimoji="0" lang="en-US" sz="18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of IC emission </a:t>
            </a:r>
            <a:endParaRPr kumimoji="0" lang="it-IT" sz="18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endParaRPr>
          </a:p>
        </p:txBody>
      </p:sp>
      <p:sp>
        <p:nvSpPr>
          <p:cNvPr id="43" name="CasellaDiTesto 42">
            <a:extLst>
              <a:ext uri="{FF2B5EF4-FFF2-40B4-BE49-F238E27FC236}">
                <a16:creationId xmlns:a16="http://schemas.microsoft.com/office/drawing/2014/main" id="{70AA4158-93CF-452E-DEA2-7593DD53D98B}"/>
              </a:ext>
            </a:extLst>
          </p:cNvPr>
          <p:cNvSpPr txBox="1"/>
          <p:nvPr/>
        </p:nvSpPr>
        <p:spPr>
          <a:xfrm>
            <a:off x="167929" y="1963898"/>
            <a:ext cx="6634315"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Acceleration is limited by the </a:t>
            </a:r>
            <a:r>
              <a:rPr kumimoji="0" lang="en-US" sz="1800" b="0" i="0" u="none" strike="noStrike" kern="1200" cap="none" spc="0" normalizeH="0" baseline="0" noProof="0" dirty="0">
                <a:ln>
                  <a:noFill/>
                </a:ln>
                <a:solidFill>
                  <a:srgbClr val="FFC000"/>
                </a:solidFill>
                <a:effectLst/>
                <a:uLnTx/>
                <a:uFillTx/>
                <a:latin typeface="Kristen ITC" panose="03050502040202030202" pitchFamily="66" charset="0"/>
                <a:ea typeface="+mn-ea"/>
                <a:cs typeface="+mn-cs"/>
              </a:rPr>
              <a:t>maximum potential drop </a:t>
            </a:r>
            <a:r>
              <a:rPr kumimoji="0" lang="en-US" sz="18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rPr>
              <a:t>(not in the Crab)</a:t>
            </a:r>
            <a:endParaRPr kumimoji="0" lang="it-IT" sz="18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endParaRPr>
          </a:p>
        </p:txBody>
      </p:sp>
      <p:sp>
        <p:nvSpPr>
          <p:cNvPr id="49" name="CasellaDiTesto 48">
            <a:extLst>
              <a:ext uri="{FF2B5EF4-FFF2-40B4-BE49-F238E27FC236}">
                <a16:creationId xmlns:a16="http://schemas.microsoft.com/office/drawing/2014/main" id="{B11B0602-DBAA-CB47-BEA6-3F03335127EA}"/>
              </a:ext>
            </a:extLst>
          </p:cNvPr>
          <p:cNvSpPr txBox="1"/>
          <p:nvPr/>
        </p:nvSpPr>
        <p:spPr>
          <a:xfrm>
            <a:off x="167929" y="615536"/>
            <a:ext cx="6634315"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C000"/>
                </a:solidFill>
                <a:effectLst/>
                <a:uLnTx/>
                <a:uFillTx/>
                <a:latin typeface="Kristen ITC" panose="03050502040202030202" pitchFamily="66" charset="0"/>
                <a:ea typeface="+mn-ea"/>
                <a:cs typeface="+mn-cs"/>
              </a:rPr>
              <a:t>Leptonic origin of gamma-rays &gt; 100 TeV is possible!!!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sym typeface="Wingdings" panose="05000000000000000000" pitchFamily="2" charset="2"/>
              </a:rPr>
              <a:t> IC on BKG photon field (no KN effect due to an increase of the cooling time in radiation dominated environments [low B]) </a:t>
            </a:r>
            <a:r>
              <a:rPr kumimoji="0" lang="en-US" sz="14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sym typeface="Wingdings" panose="05000000000000000000" pitchFamily="2" charset="2"/>
              </a:rPr>
              <a:t>[</a:t>
            </a:r>
            <a:r>
              <a:rPr kumimoji="0" lang="en-US" sz="1400" b="0" i="0" u="none" strike="noStrike" kern="1200" cap="none" spc="0" normalizeH="0" baseline="0" noProof="0" dirty="0" err="1">
                <a:ln>
                  <a:noFill/>
                </a:ln>
                <a:solidFill>
                  <a:prstClr val="white"/>
                </a:solidFill>
                <a:effectLst/>
                <a:uLnTx/>
                <a:uFillTx/>
                <a:latin typeface="Kristen ITC" panose="03050502040202030202" pitchFamily="66" charset="0"/>
                <a:ea typeface="+mn-ea"/>
                <a:cs typeface="+mn-cs"/>
                <a:sym typeface="Wingdings" panose="05000000000000000000" pitchFamily="2" charset="2"/>
              </a:rPr>
              <a:t>Breuhaus</a:t>
            </a:r>
            <a:r>
              <a:rPr kumimoji="0" lang="en-US" sz="14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sym typeface="Wingdings" panose="05000000000000000000" pitchFamily="2" charset="2"/>
              </a:rPr>
              <a:t>+ 2022]</a:t>
            </a:r>
            <a:endParaRPr kumimoji="0" lang="en-US" sz="1800" b="0" i="0" u="none" strike="noStrike" kern="1200" cap="none" spc="0" normalizeH="0" baseline="0" noProof="0" dirty="0">
              <a:ln>
                <a:noFill/>
              </a:ln>
              <a:solidFill>
                <a:prstClr val="white"/>
              </a:solidFill>
              <a:effectLst/>
              <a:uLnTx/>
              <a:uFillTx/>
              <a:latin typeface="Kristen ITC" panose="03050502040202030202" pitchFamily="66" charset="0"/>
              <a:ea typeface="+mn-ea"/>
              <a:cs typeface="+mn-cs"/>
            </a:endParaRPr>
          </a:p>
        </p:txBody>
      </p:sp>
    </p:spTree>
    <p:extLst>
      <p:ext uri="{BB962C8B-B14F-4D97-AF65-F5344CB8AC3E}">
        <p14:creationId xmlns:p14="http://schemas.microsoft.com/office/powerpoint/2010/main" val="36839080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p:cTn id="17" dur="500" fill="hold"/>
                                        <p:tgtEl>
                                          <p:spTgt spid="36"/>
                                        </p:tgtEl>
                                        <p:attrNameLst>
                                          <p:attrName>ppt_w</p:attrName>
                                        </p:attrNameLst>
                                      </p:cBhvr>
                                      <p:tavLst>
                                        <p:tav tm="0">
                                          <p:val>
                                            <p:fltVal val="0"/>
                                          </p:val>
                                        </p:tav>
                                        <p:tav tm="100000">
                                          <p:val>
                                            <p:strVal val="#ppt_w"/>
                                          </p:val>
                                        </p:tav>
                                      </p:tavLst>
                                    </p:anim>
                                    <p:anim calcmode="lin" valueType="num">
                                      <p:cBhvr>
                                        <p:cTn id="18" dur="500" fill="hold"/>
                                        <p:tgtEl>
                                          <p:spTgt spid="36"/>
                                        </p:tgtEl>
                                        <p:attrNameLst>
                                          <p:attrName>ppt_h</p:attrName>
                                        </p:attrNameLst>
                                      </p:cBhvr>
                                      <p:tavLst>
                                        <p:tav tm="0">
                                          <p:val>
                                            <p:fltVal val="0"/>
                                          </p:val>
                                        </p:tav>
                                        <p:tav tm="100000">
                                          <p:val>
                                            <p:strVal val="#ppt_h"/>
                                          </p:val>
                                        </p:tav>
                                      </p:tavLst>
                                    </p:anim>
                                    <p:animEffect transition="in" filter="fade">
                                      <p:cBhvr>
                                        <p:cTn id="19" dur="500"/>
                                        <p:tgtEl>
                                          <p:spTgt spid="36"/>
                                        </p:tgtEl>
                                      </p:cBhvr>
                                    </p:animEffect>
                                  </p:childTnLst>
                                </p:cTn>
                              </p:par>
                            </p:childTnLst>
                          </p:cTn>
                        </p:par>
                        <p:par>
                          <p:cTn id="20" fill="hold">
                            <p:stCondLst>
                              <p:cond delay="500"/>
                            </p:stCondLst>
                            <p:childTnLst>
                              <p:par>
                                <p:cTn id="21" presetID="53" presetClass="entr" presetSubtype="16" fill="hold" grpId="0" nodeType="afterEffect">
                                  <p:stCondLst>
                                    <p:cond delay="0"/>
                                  </p:stCondLst>
                                  <p:childTnLst>
                                    <p:set>
                                      <p:cBhvr>
                                        <p:cTn id="22" dur="1" fill="hold">
                                          <p:stCondLst>
                                            <p:cond delay="0"/>
                                          </p:stCondLst>
                                        </p:cTn>
                                        <p:tgtEl>
                                          <p:spTgt spid="42"/>
                                        </p:tgtEl>
                                        <p:attrNameLst>
                                          <p:attrName>style.visibility</p:attrName>
                                        </p:attrNameLst>
                                      </p:cBhvr>
                                      <p:to>
                                        <p:strVal val="visible"/>
                                      </p:to>
                                    </p:set>
                                    <p:anim calcmode="lin" valueType="num">
                                      <p:cBhvr>
                                        <p:cTn id="23" dur="500" fill="hold"/>
                                        <p:tgtEl>
                                          <p:spTgt spid="42"/>
                                        </p:tgtEl>
                                        <p:attrNameLst>
                                          <p:attrName>ppt_w</p:attrName>
                                        </p:attrNameLst>
                                      </p:cBhvr>
                                      <p:tavLst>
                                        <p:tav tm="0">
                                          <p:val>
                                            <p:fltVal val="0"/>
                                          </p:val>
                                        </p:tav>
                                        <p:tav tm="100000">
                                          <p:val>
                                            <p:strVal val="#ppt_w"/>
                                          </p:val>
                                        </p:tav>
                                      </p:tavLst>
                                    </p:anim>
                                    <p:anim calcmode="lin" valueType="num">
                                      <p:cBhvr>
                                        <p:cTn id="24" dur="500" fill="hold"/>
                                        <p:tgtEl>
                                          <p:spTgt spid="42"/>
                                        </p:tgtEl>
                                        <p:attrNameLst>
                                          <p:attrName>ppt_h</p:attrName>
                                        </p:attrNameLst>
                                      </p:cBhvr>
                                      <p:tavLst>
                                        <p:tav tm="0">
                                          <p:val>
                                            <p:fltVal val="0"/>
                                          </p:val>
                                        </p:tav>
                                        <p:tav tm="100000">
                                          <p:val>
                                            <p:strVal val="#ppt_h"/>
                                          </p:val>
                                        </p:tav>
                                      </p:tavLst>
                                    </p:anim>
                                    <p:animEffect transition="in" filter="fade">
                                      <p:cBhvr>
                                        <p:cTn id="25"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6" grpId="0"/>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Immagine 18" descr="Immagine che contiene testo, schermata, Elementi grafici&#10;&#10;Descrizione generata automaticamente">
            <a:extLst>
              <a:ext uri="{FF2B5EF4-FFF2-40B4-BE49-F238E27FC236}">
                <a16:creationId xmlns:a16="http://schemas.microsoft.com/office/drawing/2014/main" id="{92D22517-2C5E-38B3-E7D9-1364C00D6B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570" y="4307015"/>
            <a:ext cx="2914712" cy="2446824"/>
          </a:xfrm>
          <a:prstGeom prst="rect">
            <a:avLst/>
          </a:prstGeom>
        </p:spPr>
      </p:pic>
      <p:sp>
        <p:nvSpPr>
          <p:cNvPr id="4" name="Rettangolo 24"/>
          <p:cNvSpPr/>
          <p:nvPr/>
        </p:nvSpPr>
        <p:spPr>
          <a:xfrm>
            <a:off x="308856" y="10856"/>
            <a:ext cx="11668579"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Young Massive Star Clusters (inside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superbubbles</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p>
        </p:txBody>
      </p:sp>
      <p:pic>
        <p:nvPicPr>
          <p:cNvPr id="24" name="Immagine 23">
            <a:extLst>
              <a:ext uri="{FF2B5EF4-FFF2-40B4-BE49-F238E27FC236}">
                <a16:creationId xmlns:a16="http://schemas.microsoft.com/office/drawing/2014/main" id="{B08BDD8D-3AB1-AB4E-EC5C-3827D17DDA0F}"/>
              </a:ext>
            </a:extLst>
          </p:cNvPr>
          <p:cNvPicPr>
            <a:picLocks noChangeAspect="1"/>
          </p:cNvPicPr>
          <p:nvPr/>
        </p:nvPicPr>
        <p:blipFill>
          <a:blip r:embed="rId4"/>
          <a:stretch>
            <a:fillRect/>
          </a:stretch>
        </p:blipFill>
        <p:spPr>
          <a:xfrm>
            <a:off x="6297952" y="4525522"/>
            <a:ext cx="2815092" cy="2197494"/>
          </a:xfrm>
          <a:prstGeom prst="rect">
            <a:avLst/>
          </a:prstGeom>
        </p:spPr>
      </p:pic>
      <p:sp>
        <p:nvSpPr>
          <p:cNvPr id="11" name="CasellaDiTesto 8"/>
          <p:cNvSpPr txBox="1"/>
          <p:nvPr/>
        </p:nvSpPr>
        <p:spPr>
          <a:xfrm>
            <a:off x="9033029" y="2164912"/>
            <a:ext cx="2986927" cy="307777"/>
          </a:xfrm>
          <a:prstGeom prst="rect">
            <a:avLst/>
          </a:prstGeom>
          <a:noFill/>
        </p:spPr>
        <p:txBody>
          <a:bodyPr wrap="square" rtlCol="0">
            <a:spAutoFit/>
          </a:bodyPr>
          <a:lstStyle/>
          <a:p>
            <a:r>
              <a:rPr lang="it-IT" sz="1400" dirty="0">
                <a:solidFill>
                  <a:srgbClr val="FF0000"/>
                </a:solidFill>
                <a:latin typeface="Segoe Print" panose="02000600000000000000" pitchFamily="2" charset="0"/>
              </a:rPr>
              <a:t>HAWC </a:t>
            </a:r>
            <a:r>
              <a:rPr lang="it-IT" sz="1400" dirty="0" err="1">
                <a:solidFill>
                  <a:srgbClr val="FF0000"/>
                </a:solidFill>
                <a:latin typeface="Segoe Print" panose="02000600000000000000" pitchFamily="2" charset="0"/>
              </a:rPr>
              <a:t>collaboration</a:t>
            </a:r>
            <a:r>
              <a:rPr lang="it-IT" sz="1400" dirty="0">
                <a:solidFill>
                  <a:srgbClr val="FF0000"/>
                </a:solidFill>
                <a:latin typeface="Segoe Print" panose="02000600000000000000" pitchFamily="2" charset="0"/>
              </a:rPr>
              <a:t> 2021</a:t>
            </a:r>
          </a:p>
        </p:txBody>
      </p:sp>
      <p:sp>
        <p:nvSpPr>
          <p:cNvPr id="25" name="CasellaDiTesto 14">
            <a:extLst>
              <a:ext uri="{FF2B5EF4-FFF2-40B4-BE49-F238E27FC236}">
                <a16:creationId xmlns:a16="http://schemas.microsoft.com/office/drawing/2014/main" id="{4DFF16FB-BEA5-025B-CF9C-F38D320427FC}"/>
              </a:ext>
            </a:extLst>
          </p:cNvPr>
          <p:cNvSpPr txBox="1">
            <a:spLocks noChangeArrowheads="1"/>
          </p:cNvSpPr>
          <p:nvPr/>
        </p:nvSpPr>
        <p:spPr bwMode="auto">
          <a:xfrm>
            <a:off x="7264574" y="5961168"/>
            <a:ext cx="183261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200" b="1" dirty="0">
                <a:solidFill>
                  <a:srgbClr val="FF9900"/>
                </a:solidFill>
                <a:latin typeface="Segoe Print" panose="02000600000000000000" pitchFamily="2" charset="0"/>
                <a:cs typeface="Arial" charset="0"/>
              </a:rPr>
              <a:t>Lemoine-</a:t>
            </a:r>
            <a:r>
              <a:rPr lang="en-US" sz="1200" b="1" dirty="0" err="1">
                <a:solidFill>
                  <a:srgbClr val="FF9900"/>
                </a:solidFill>
                <a:latin typeface="Segoe Print" panose="02000600000000000000" pitchFamily="2" charset="0"/>
                <a:cs typeface="Arial" charset="0"/>
              </a:rPr>
              <a:t>Goumard</a:t>
            </a:r>
            <a:endParaRPr lang="en-US" sz="1200" b="1" dirty="0">
              <a:solidFill>
                <a:srgbClr val="FF9900"/>
              </a:solidFill>
              <a:latin typeface="Segoe Print" panose="02000600000000000000" pitchFamily="2" charset="0"/>
              <a:cs typeface="Arial" charset="0"/>
            </a:endParaRPr>
          </a:p>
          <a:p>
            <a:pPr algn="ctr" defTabSz="914400" fontAlgn="base">
              <a:spcBef>
                <a:spcPct val="0"/>
              </a:spcBef>
              <a:spcAft>
                <a:spcPct val="0"/>
              </a:spcAft>
            </a:pPr>
            <a:r>
              <a:rPr lang="en-US" sz="1200" b="1" dirty="0">
                <a:solidFill>
                  <a:srgbClr val="FF9900"/>
                </a:solidFill>
                <a:latin typeface="Segoe Print" panose="02000600000000000000" pitchFamily="2" charset="0"/>
                <a:cs typeface="Arial" charset="0"/>
              </a:rPr>
              <a:t>talk Gamma2022</a:t>
            </a:r>
          </a:p>
        </p:txBody>
      </p:sp>
      <p:sp>
        <p:nvSpPr>
          <p:cNvPr id="2" name="CasellaDiTesto 8">
            <a:extLst>
              <a:ext uri="{FF2B5EF4-FFF2-40B4-BE49-F238E27FC236}">
                <a16:creationId xmlns:a16="http://schemas.microsoft.com/office/drawing/2014/main" id="{45E16784-5A9B-9EF0-D09B-77C0CD3463B5}"/>
              </a:ext>
            </a:extLst>
          </p:cNvPr>
          <p:cNvSpPr txBox="1"/>
          <p:nvPr/>
        </p:nvSpPr>
        <p:spPr>
          <a:xfrm>
            <a:off x="6291557" y="4515059"/>
            <a:ext cx="1313725" cy="523220"/>
          </a:xfrm>
          <a:prstGeom prst="rect">
            <a:avLst/>
          </a:prstGeom>
          <a:noFill/>
        </p:spPr>
        <p:txBody>
          <a:bodyPr wrap="square" rtlCol="0">
            <a:spAutoFit/>
          </a:bodyPr>
          <a:lstStyle/>
          <a:p>
            <a:pPr algn="ctr"/>
            <a:r>
              <a:rPr lang="it-IT" sz="1400" dirty="0">
                <a:solidFill>
                  <a:srgbClr val="FF0000"/>
                </a:solidFill>
                <a:latin typeface="Segoe Print" panose="02000600000000000000" pitchFamily="2" charset="0"/>
              </a:rPr>
              <a:t>Low-energy break</a:t>
            </a:r>
          </a:p>
        </p:txBody>
      </p:sp>
      <p:grpSp>
        <p:nvGrpSpPr>
          <p:cNvPr id="27" name="Gruppo 26">
            <a:extLst>
              <a:ext uri="{FF2B5EF4-FFF2-40B4-BE49-F238E27FC236}">
                <a16:creationId xmlns:a16="http://schemas.microsoft.com/office/drawing/2014/main" id="{11F28A28-597E-280A-D029-E90CA6C994B1}"/>
              </a:ext>
            </a:extLst>
          </p:cNvPr>
          <p:cNvGrpSpPr/>
          <p:nvPr/>
        </p:nvGrpSpPr>
        <p:grpSpPr>
          <a:xfrm>
            <a:off x="2976282" y="4307015"/>
            <a:ext cx="2896963" cy="2446824"/>
            <a:chOff x="6506948" y="4885616"/>
            <a:chExt cx="2313834" cy="1898415"/>
          </a:xfrm>
        </p:grpSpPr>
        <p:sp>
          <p:nvSpPr>
            <p:cNvPr id="26" name="CasellaDiTesto 25">
              <a:extLst>
                <a:ext uri="{FF2B5EF4-FFF2-40B4-BE49-F238E27FC236}">
                  <a16:creationId xmlns:a16="http://schemas.microsoft.com/office/drawing/2014/main" id="{D9C49694-D1EF-AABA-344F-867EEA009C8D}"/>
                </a:ext>
              </a:extLst>
            </p:cNvPr>
            <p:cNvSpPr txBox="1"/>
            <p:nvPr/>
          </p:nvSpPr>
          <p:spPr>
            <a:xfrm>
              <a:off x="6506948" y="6568587"/>
              <a:ext cx="2313834" cy="215444"/>
            </a:xfrm>
            <a:prstGeom prst="rect">
              <a:avLst/>
            </a:prstGeom>
            <a:solidFill>
              <a:schemeClr val="bg1"/>
            </a:solidFill>
          </p:spPr>
          <p:txBody>
            <a:bodyPr wrap="square" rtlCol="0">
              <a:spAutoFit/>
            </a:bodyPr>
            <a:lstStyle/>
            <a:p>
              <a:pPr algn="ctr"/>
              <a:r>
                <a:rPr lang="it-IT" sz="800" dirty="0"/>
                <a:t>                    E [TeV]</a:t>
              </a:r>
            </a:p>
          </p:txBody>
        </p:sp>
        <p:pic>
          <p:nvPicPr>
            <p:cNvPr id="23" name="Immagine 22" descr="Immagine che contiene testo, schermata, linea, Parallelo&#10;&#10;Descrizione generata automaticamente">
              <a:extLst>
                <a:ext uri="{FF2B5EF4-FFF2-40B4-BE49-F238E27FC236}">
                  <a16:creationId xmlns:a16="http://schemas.microsoft.com/office/drawing/2014/main" id="{E081F594-0CE6-BB9D-186D-B4AAEDFC2B5D}"/>
                </a:ext>
              </a:extLst>
            </p:cNvPr>
            <p:cNvPicPr>
              <a:picLocks noChangeAspect="1"/>
            </p:cNvPicPr>
            <p:nvPr/>
          </p:nvPicPr>
          <p:blipFill rotWithShape="1">
            <a:blip r:embed="rId5">
              <a:extLst>
                <a:ext uri="{28A0092B-C50C-407E-A947-70E740481C1C}">
                  <a14:useLocalDpi xmlns:a14="http://schemas.microsoft.com/office/drawing/2010/main" val="0"/>
                </a:ext>
              </a:extLst>
            </a:blip>
            <a:srcRect b="34492"/>
            <a:stretch/>
          </p:blipFill>
          <p:spPr>
            <a:xfrm>
              <a:off x="6506948" y="4885616"/>
              <a:ext cx="2313834" cy="1685204"/>
            </a:xfrm>
            <a:prstGeom prst="rect">
              <a:avLst/>
            </a:prstGeom>
          </p:spPr>
        </p:pic>
      </p:grpSp>
      <p:sp>
        <p:nvSpPr>
          <p:cNvPr id="22" name="CasellaDiTesto 8">
            <a:extLst>
              <a:ext uri="{FF2B5EF4-FFF2-40B4-BE49-F238E27FC236}">
                <a16:creationId xmlns:a16="http://schemas.microsoft.com/office/drawing/2014/main" id="{A309EC7C-6CAF-C9D3-D792-D9AACA1D73A6}"/>
              </a:ext>
            </a:extLst>
          </p:cNvPr>
          <p:cNvSpPr txBox="1"/>
          <p:nvPr/>
        </p:nvSpPr>
        <p:spPr>
          <a:xfrm>
            <a:off x="2093560" y="6476158"/>
            <a:ext cx="1640545" cy="338554"/>
          </a:xfrm>
          <a:prstGeom prst="rect">
            <a:avLst/>
          </a:prstGeom>
          <a:noFill/>
        </p:spPr>
        <p:txBody>
          <a:bodyPr wrap="square" rtlCol="0">
            <a:spAutoFit/>
          </a:bodyPr>
          <a:lstStyle/>
          <a:p>
            <a:pPr algn="ctr"/>
            <a:r>
              <a:rPr lang="it-IT" sz="1600" dirty="0" err="1">
                <a:solidFill>
                  <a:srgbClr val="FF0000"/>
                </a:solidFill>
                <a:latin typeface="Segoe Print" panose="02000600000000000000" pitchFamily="2" charset="0"/>
              </a:rPr>
              <a:t>Westerlund</a:t>
            </a:r>
            <a:r>
              <a:rPr lang="it-IT" sz="1600" dirty="0">
                <a:solidFill>
                  <a:srgbClr val="FF0000"/>
                </a:solidFill>
                <a:latin typeface="Segoe Print" panose="02000600000000000000" pitchFamily="2" charset="0"/>
              </a:rPr>
              <a:t> 1</a:t>
            </a:r>
          </a:p>
        </p:txBody>
      </p:sp>
      <p:pic>
        <p:nvPicPr>
          <p:cNvPr id="29" name="Immagine 28">
            <a:extLst>
              <a:ext uri="{FF2B5EF4-FFF2-40B4-BE49-F238E27FC236}">
                <a16:creationId xmlns:a16="http://schemas.microsoft.com/office/drawing/2014/main" id="{12E55E18-4D18-9A65-14CA-ADDE9672B1FC}"/>
              </a:ext>
            </a:extLst>
          </p:cNvPr>
          <p:cNvPicPr>
            <a:picLocks noChangeAspect="1"/>
          </p:cNvPicPr>
          <p:nvPr/>
        </p:nvPicPr>
        <p:blipFill>
          <a:blip r:embed="rId6"/>
          <a:stretch>
            <a:fillRect/>
          </a:stretch>
        </p:blipFill>
        <p:spPr>
          <a:xfrm>
            <a:off x="9029436" y="1065482"/>
            <a:ext cx="3097401" cy="2897991"/>
          </a:xfrm>
          <a:prstGeom prst="rect">
            <a:avLst/>
          </a:prstGeom>
        </p:spPr>
      </p:pic>
      <p:pic>
        <p:nvPicPr>
          <p:cNvPr id="31" name="Immagine 30">
            <a:extLst>
              <a:ext uri="{FF2B5EF4-FFF2-40B4-BE49-F238E27FC236}">
                <a16:creationId xmlns:a16="http://schemas.microsoft.com/office/drawing/2014/main" id="{33518138-0108-2F99-5D80-76FE259A6304}"/>
              </a:ext>
            </a:extLst>
          </p:cNvPr>
          <p:cNvPicPr>
            <a:picLocks noChangeAspect="1"/>
          </p:cNvPicPr>
          <p:nvPr/>
        </p:nvPicPr>
        <p:blipFill>
          <a:blip r:embed="rId7"/>
          <a:stretch>
            <a:fillRect/>
          </a:stretch>
        </p:blipFill>
        <p:spPr>
          <a:xfrm>
            <a:off x="9029436" y="3963473"/>
            <a:ext cx="3097401" cy="2786894"/>
          </a:xfrm>
          <a:prstGeom prst="rect">
            <a:avLst/>
          </a:prstGeom>
        </p:spPr>
      </p:pic>
      <p:sp>
        <p:nvSpPr>
          <p:cNvPr id="15" name="CasellaDiTesto 8">
            <a:extLst>
              <a:ext uri="{FF2B5EF4-FFF2-40B4-BE49-F238E27FC236}">
                <a16:creationId xmlns:a16="http://schemas.microsoft.com/office/drawing/2014/main" id="{C10C6505-C3A5-4D6C-A867-0657C7769307}"/>
              </a:ext>
            </a:extLst>
          </p:cNvPr>
          <p:cNvSpPr txBox="1"/>
          <p:nvPr/>
        </p:nvSpPr>
        <p:spPr>
          <a:xfrm>
            <a:off x="9029436" y="3719552"/>
            <a:ext cx="2070410" cy="338554"/>
          </a:xfrm>
          <a:prstGeom prst="rect">
            <a:avLst/>
          </a:prstGeom>
          <a:noFill/>
        </p:spPr>
        <p:txBody>
          <a:bodyPr wrap="square" rtlCol="0">
            <a:spAutoFit/>
          </a:bodyPr>
          <a:lstStyle/>
          <a:p>
            <a:pPr algn="ctr"/>
            <a:r>
              <a:rPr lang="it-IT" sz="1600" dirty="0">
                <a:solidFill>
                  <a:srgbClr val="FF0000"/>
                </a:solidFill>
                <a:latin typeface="Segoe Print" panose="02000600000000000000" pitchFamily="2" charset="0"/>
              </a:rPr>
              <a:t>Cygnus </a:t>
            </a:r>
            <a:r>
              <a:rPr lang="it-IT" sz="1600" dirty="0" err="1">
                <a:solidFill>
                  <a:srgbClr val="FF0000"/>
                </a:solidFill>
                <a:latin typeface="Segoe Print" panose="02000600000000000000" pitchFamily="2" charset="0"/>
              </a:rPr>
              <a:t>Region</a:t>
            </a:r>
            <a:endParaRPr lang="it-IT" sz="1600" dirty="0">
              <a:solidFill>
                <a:srgbClr val="FF0000"/>
              </a:solidFill>
              <a:latin typeface="Segoe Print" panose="02000600000000000000" pitchFamily="2" charset="0"/>
            </a:endParaRPr>
          </a:p>
        </p:txBody>
      </p:sp>
      <p:sp>
        <p:nvSpPr>
          <p:cNvPr id="32" name="CasellaDiTesto 8">
            <a:extLst>
              <a:ext uri="{FF2B5EF4-FFF2-40B4-BE49-F238E27FC236}">
                <a16:creationId xmlns:a16="http://schemas.microsoft.com/office/drawing/2014/main" id="{5280F20D-F7A0-17C7-3335-281B0436E309}"/>
              </a:ext>
            </a:extLst>
          </p:cNvPr>
          <p:cNvSpPr txBox="1"/>
          <p:nvPr/>
        </p:nvSpPr>
        <p:spPr>
          <a:xfrm>
            <a:off x="9531356" y="4417627"/>
            <a:ext cx="1568490" cy="338554"/>
          </a:xfrm>
          <a:prstGeom prst="rect">
            <a:avLst/>
          </a:prstGeom>
          <a:noFill/>
        </p:spPr>
        <p:txBody>
          <a:bodyPr wrap="square" rtlCol="0">
            <a:spAutoFit/>
          </a:bodyPr>
          <a:lstStyle/>
          <a:p>
            <a:r>
              <a:rPr lang="it-IT" sz="1600" dirty="0" err="1">
                <a:solidFill>
                  <a:schemeClr val="accent2">
                    <a:lumMod val="75000"/>
                  </a:schemeClr>
                </a:solidFill>
                <a:latin typeface="Segoe Print" panose="02000600000000000000" pitchFamily="2" charset="0"/>
              </a:rPr>
              <a:t>Banik</a:t>
            </a:r>
            <a:r>
              <a:rPr lang="it-IT" sz="1600" dirty="0">
                <a:solidFill>
                  <a:schemeClr val="accent2">
                    <a:lumMod val="75000"/>
                  </a:schemeClr>
                </a:solidFill>
                <a:latin typeface="Segoe Print" panose="02000600000000000000" pitchFamily="2" charset="0"/>
              </a:rPr>
              <a:t> 2022</a:t>
            </a:r>
          </a:p>
        </p:txBody>
      </p:sp>
      <p:sp>
        <p:nvSpPr>
          <p:cNvPr id="3" name="CasellaDiTesto 8">
            <a:extLst>
              <a:ext uri="{FF2B5EF4-FFF2-40B4-BE49-F238E27FC236}">
                <a16:creationId xmlns:a16="http://schemas.microsoft.com/office/drawing/2014/main" id="{AB2BF5DE-A4AD-51D3-F1EB-07BF3B1C44DC}"/>
              </a:ext>
            </a:extLst>
          </p:cNvPr>
          <p:cNvSpPr txBox="1"/>
          <p:nvPr/>
        </p:nvSpPr>
        <p:spPr>
          <a:xfrm>
            <a:off x="8750446" y="748772"/>
            <a:ext cx="3552092" cy="338554"/>
          </a:xfrm>
          <a:prstGeom prst="rect">
            <a:avLst/>
          </a:prstGeom>
          <a:noFill/>
        </p:spPr>
        <p:txBody>
          <a:bodyPr wrap="square" rtlCol="0">
            <a:spAutoFit/>
          </a:bodyPr>
          <a:lstStyle/>
          <a:p>
            <a:r>
              <a:rPr lang="it-IT" sz="1600" dirty="0" err="1">
                <a:solidFill>
                  <a:schemeClr val="accent2">
                    <a:lumMod val="75000"/>
                  </a:schemeClr>
                </a:solidFill>
                <a:latin typeface="Segoe Print" panose="02000600000000000000" pitchFamily="2" charset="0"/>
              </a:rPr>
              <a:t>Abeysekara</a:t>
            </a:r>
            <a:r>
              <a:rPr lang="it-IT" sz="1600" dirty="0">
                <a:solidFill>
                  <a:schemeClr val="accent2">
                    <a:lumMod val="75000"/>
                  </a:schemeClr>
                </a:solidFill>
                <a:latin typeface="Segoe Print" panose="02000600000000000000" pitchFamily="2" charset="0"/>
              </a:rPr>
              <a:t>+ 2021 (HAWC </a:t>
            </a:r>
            <a:r>
              <a:rPr lang="it-IT" sz="1600" dirty="0" err="1">
                <a:solidFill>
                  <a:schemeClr val="accent2">
                    <a:lumMod val="75000"/>
                  </a:schemeClr>
                </a:solidFill>
                <a:latin typeface="Segoe Print" panose="02000600000000000000" pitchFamily="2" charset="0"/>
              </a:rPr>
              <a:t>coll</a:t>
            </a:r>
            <a:r>
              <a:rPr lang="it-IT" sz="1600" dirty="0">
                <a:solidFill>
                  <a:schemeClr val="accent2">
                    <a:lumMod val="75000"/>
                  </a:schemeClr>
                </a:solidFill>
                <a:latin typeface="Segoe Print" panose="02000600000000000000" pitchFamily="2" charset="0"/>
              </a:rPr>
              <a:t>)</a:t>
            </a:r>
          </a:p>
        </p:txBody>
      </p:sp>
      <p:sp>
        <p:nvSpPr>
          <p:cNvPr id="18" name="CasellaDiTesto 8">
            <a:extLst>
              <a:ext uri="{FF2B5EF4-FFF2-40B4-BE49-F238E27FC236}">
                <a16:creationId xmlns:a16="http://schemas.microsoft.com/office/drawing/2014/main" id="{D75B1E5D-9C1B-EC64-D965-864BFEE85131}"/>
              </a:ext>
            </a:extLst>
          </p:cNvPr>
          <p:cNvSpPr txBox="1"/>
          <p:nvPr/>
        </p:nvSpPr>
        <p:spPr>
          <a:xfrm>
            <a:off x="2058894" y="4246142"/>
            <a:ext cx="2093560" cy="338554"/>
          </a:xfrm>
          <a:prstGeom prst="rect">
            <a:avLst/>
          </a:prstGeom>
          <a:noFill/>
        </p:spPr>
        <p:txBody>
          <a:bodyPr wrap="square" rtlCol="0">
            <a:spAutoFit/>
          </a:bodyPr>
          <a:lstStyle/>
          <a:p>
            <a:r>
              <a:rPr lang="it-IT" sz="1600" dirty="0">
                <a:solidFill>
                  <a:srgbClr val="FF0000"/>
                </a:solidFill>
                <a:latin typeface="Segoe Print" panose="02000600000000000000" pitchFamily="2" charset="0"/>
              </a:rPr>
              <a:t>Aharonian+2022</a:t>
            </a:r>
          </a:p>
        </p:txBody>
      </p:sp>
      <p:sp>
        <p:nvSpPr>
          <p:cNvPr id="5" name="TextBox 9">
            <a:extLst>
              <a:ext uri="{FF2B5EF4-FFF2-40B4-BE49-F238E27FC236}">
                <a16:creationId xmlns:a16="http://schemas.microsoft.com/office/drawing/2014/main" id="{5F99080A-E914-E5D9-9B63-4F0EA96917A5}"/>
              </a:ext>
            </a:extLst>
          </p:cNvPr>
          <p:cNvSpPr txBox="1"/>
          <p:nvPr/>
        </p:nvSpPr>
        <p:spPr>
          <a:xfrm>
            <a:off x="0" y="578151"/>
            <a:ext cx="8643565" cy="3847207"/>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chemeClr val="bg1"/>
                </a:solidFill>
                <a:latin typeface="Segoe Print" panose="02000600000000000000" pitchFamily="2" charset="0"/>
                <a:sym typeface="Wingdings"/>
              </a:rPr>
              <a:t>Clusters with age &lt; few </a:t>
            </a:r>
            <a:r>
              <a:rPr lang="en-US" sz="1600" dirty="0" err="1">
                <a:solidFill>
                  <a:schemeClr val="bg1"/>
                </a:solidFill>
                <a:latin typeface="Segoe Print" panose="02000600000000000000" pitchFamily="2" charset="0"/>
                <a:sym typeface="Wingdings"/>
              </a:rPr>
              <a:t>Myrs</a:t>
            </a:r>
            <a:r>
              <a:rPr lang="en-US" sz="1600" dirty="0">
                <a:solidFill>
                  <a:schemeClr val="bg1"/>
                </a:solidFill>
                <a:latin typeface="Segoe Print" panose="02000600000000000000" pitchFamily="2" charset="0"/>
                <a:sym typeface="Wingdings"/>
              </a:rPr>
              <a:t> that can reach M up to 6x10</a:t>
            </a:r>
            <a:r>
              <a:rPr lang="en-US" sz="1600" baseline="30000" dirty="0">
                <a:solidFill>
                  <a:schemeClr val="bg1"/>
                </a:solidFill>
                <a:latin typeface="Segoe Print" panose="02000600000000000000" pitchFamily="2" charset="0"/>
                <a:sym typeface="Wingdings"/>
              </a:rPr>
              <a:t>4</a:t>
            </a:r>
            <a:r>
              <a:rPr lang="en-US" sz="1600" dirty="0">
                <a:solidFill>
                  <a:schemeClr val="bg1"/>
                </a:solidFill>
                <a:latin typeface="Segoe Print" panose="02000600000000000000" pitchFamily="2" charset="0"/>
                <a:sym typeface="Wingdings"/>
              </a:rPr>
              <a:t> Solar masses</a:t>
            </a:r>
          </a:p>
          <a:p>
            <a:pPr marL="342900" indent="-342900">
              <a:buFont typeface="Arial" panose="020B0604020202020204" pitchFamily="34" charset="0"/>
              <a:buChar char="•"/>
            </a:pPr>
            <a:endParaRPr lang="en-US" sz="1600" dirty="0">
              <a:solidFill>
                <a:schemeClr val="bg1"/>
              </a:solidFill>
              <a:latin typeface="Segoe Print" panose="02000600000000000000" pitchFamily="2" charset="0"/>
              <a:sym typeface="Wingdings"/>
            </a:endParaRPr>
          </a:p>
          <a:p>
            <a:pPr marL="342900" indent="-342900">
              <a:buFont typeface="Arial" panose="020B0604020202020204" pitchFamily="34" charset="0"/>
              <a:buChar char="•"/>
            </a:pPr>
            <a:r>
              <a:rPr lang="en-US" sz="1600" dirty="0">
                <a:solidFill>
                  <a:srgbClr val="FFC000"/>
                </a:solidFill>
                <a:latin typeface="Segoe Print" panose="02000600000000000000" pitchFamily="2" charset="0"/>
                <a:sym typeface="Wingdings"/>
              </a:rPr>
              <a:t>Acceleration at 1 </a:t>
            </a:r>
            <a:r>
              <a:rPr lang="en-US" sz="1600" dirty="0" err="1">
                <a:solidFill>
                  <a:srgbClr val="FFC000"/>
                </a:solidFill>
                <a:latin typeface="Segoe Print" panose="02000600000000000000" pitchFamily="2" charset="0"/>
                <a:sym typeface="Wingdings"/>
              </a:rPr>
              <a:t>PeV</a:t>
            </a:r>
            <a:r>
              <a:rPr lang="en-US" sz="1600" dirty="0">
                <a:solidFill>
                  <a:srgbClr val="FFC000"/>
                </a:solidFill>
                <a:latin typeface="Segoe Print" panose="02000600000000000000" pitchFamily="2" charset="0"/>
                <a:sym typeface="Wingdings"/>
              </a:rPr>
              <a:t> </a:t>
            </a:r>
            <a:r>
              <a:rPr lang="en-US" sz="1600" dirty="0">
                <a:solidFill>
                  <a:schemeClr val="bg1"/>
                </a:solidFill>
                <a:latin typeface="Segoe Print" panose="02000600000000000000" pitchFamily="2" charset="0"/>
                <a:sym typeface="Wingdings"/>
              </a:rPr>
              <a:t>possible at Wind Termination Shocks </a:t>
            </a:r>
            <a:r>
              <a:rPr lang="en-US" sz="1200" dirty="0">
                <a:solidFill>
                  <a:srgbClr val="FFFF00"/>
                </a:solidFill>
                <a:latin typeface="Segoe Print" panose="02000600000000000000" pitchFamily="2" charset="0"/>
                <a:sym typeface="Wingdings"/>
              </a:rPr>
              <a:t>[</a:t>
            </a:r>
            <a:r>
              <a:rPr lang="en-US" sz="1200" dirty="0" err="1">
                <a:solidFill>
                  <a:srgbClr val="FFFF00"/>
                </a:solidFill>
                <a:latin typeface="Segoe Print" panose="02000600000000000000" pitchFamily="2" charset="0"/>
                <a:sym typeface="Wingdings"/>
              </a:rPr>
              <a:t>Morlino</a:t>
            </a:r>
            <a:r>
              <a:rPr lang="en-US" sz="1200" dirty="0">
                <a:solidFill>
                  <a:srgbClr val="FFFF00"/>
                </a:solidFill>
                <a:latin typeface="Segoe Print" panose="02000600000000000000" pitchFamily="2" charset="0"/>
                <a:sym typeface="Wingdings"/>
              </a:rPr>
              <a:t> 2021, </a:t>
            </a:r>
            <a:r>
              <a:rPr lang="en-US" sz="1200" dirty="0" err="1">
                <a:solidFill>
                  <a:srgbClr val="FFFF00"/>
                </a:solidFill>
                <a:latin typeface="Segoe Print" panose="02000600000000000000" pitchFamily="2" charset="0"/>
                <a:sym typeface="Wingdings"/>
              </a:rPr>
              <a:t>Vieu</a:t>
            </a:r>
            <a:r>
              <a:rPr lang="en-US" sz="1200" dirty="0">
                <a:solidFill>
                  <a:srgbClr val="FFFF00"/>
                </a:solidFill>
                <a:latin typeface="Segoe Print" panose="02000600000000000000" pitchFamily="2" charset="0"/>
                <a:sym typeface="Wingdings"/>
              </a:rPr>
              <a:t> et al. 2022]</a:t>
            </a:r>
          </a:p>
          <a:p>
            <a:pPr marL="342900" indent="-342900">
              <a:buFont typeface="Arial" panose="020B0604020202020204" pitchFamily="34" charset="0"/>
              <a:buChar char="•"/>
            </a:pPr>
            <a:endParaRPr lang="en-US" sz="1600" dirty="0">
              <a:solidFill>
                <a:schemeClr val="bg1"/>
              </a:solidFill>
              <a:latin typeface="Segoe Print" panose="02000600000000000000" pitchFamily="2" charset="0"/>
              <a:sym typeface="Wingdings"/>
            </a:endParaRPr>
          </a:p>
          <a:p>
            <a:pPr marL="285750" indent="-285750">
              <a:buFont typeface="Arial" panose="020B0604020202020204" pitchFamily="34" charset="0"/>
              <a:buChar char="•"/>
            </a:pPr>
            <a:r>
              <a:rPr lang="en-US" sz="1600" dirty="0">
                <a:solidFill>
                  <a:srgbClr val="FFC000"/>
                </a:solidFill>
                <a:latin typeface="Segoe Print" panose="02000600000000000000" pitchFamily="2" charset="0"/>
                <a:sym typeface="Wingdings"/>
              </a:rPr>
              <a:t>Collective effects</a:t>
            </a:r>
            <a:r>
              <a:rPr lang="en-US" sz="1600" dirty="0">
                <a:solidFill>
                  <a:schemeClr val="bg1"/>
                </a:solidFill>
                <a:latin typeface="Segoe Print" panose="02000600000000000000" pitchFamily="2" charset="0"/>
                <a:sym typeface="Wingdings"/>
              </a:rPr>
              <a:t> in the most compact clusters (size of a few pc) can generate a </a:t>
            </a:r>
            <a:r>
              <a:rPr lang="en-US" sz="1600" dirty="0">
                <a:solidFill>
                  <a:srgbClr val="FFC000"/>
                </a:solidFill>
                <a:latin typeface="Segoe Print" panose="02000600000000000000" pitchFamily="2" charset="0"/>
                <a:sym typeface="Wingdings"/>
              </a:rPr>
              <a:t>collective </a:t>
            </a:r>
            <a:r>
              <a:rPr lang="en-US" sz="1600" dirty="0" err="1">
                <a:solidFill>
                  <a:srgbClr val="FFC000"/>
                </a:solidFill>
                <a:latin typeface="Segoe Print" panose="02000600000000000000" pitchFamily="2" charset="0"/>
                <a:sym typeface="Wingdings"/>
              </a:rPr>
              <a:t>ourflows</a:t>
            </a:r>
            <a:r>
              <a:rPr lang="en-US" sz="1600" dirty="0">
                <a:solidFill>
                  <a:srgbClr val="FFC000"/>
                </a:solidFill>
                <a:latin typeface="Segoe Print" panose="02000600000000000000" pitchFamily="2" charset="0"/>
                <a:sym typeface="Wingdings"/>
              </a:rPr>
              <a:t> </a:t>
            </a:r>
            <a:r>
              <a:rPr lang="en-US" sz="1600" dirty="0">
                <a:solidFill>
                  <a:schemeClr val="bg1"/>
                </a:solidFill>
                <a:latin typeface="Segoe Print" panose="02000600000000000000" pitchFamily="2" charset="0"/>
                <a:sym typeface="Wingdings" panose="05000000000000000000" pitchFamily="2" charset="2"/>
              </a:rPr>
              <a:t>(right amount of power </a:t>
            </a:r>
            <a:r>
              <a:rPr lang="en-US" sz="1200" dirty="0">
                <a:solidFill>
                  <a:srgbClr val="FFFF00"/>
                </a:solidFill>
                <a:latin typeface="Segoe Print" panose="02000600000000000000" pitchFamily="2" charset="0"/>
                <a:sym typeface="Wingdings" panose="05000000000000000000" pitchFamily="2" charset="2"/>
              </a:rPr>
              <a:t>[</a:t>
            </a:r>
            <a:r>
              <a:rPr lang="en-US" sz="1200" dirty="0" err="1">
                <a:solidFill>
                  <a:srgbClr val="FFFF00"/>
                </a:solidFill>
                <a:latin typeface="Segoe Print" panose="02000600000000000000" pitchFamily="2" charset="0"/>
                <a:sym typeface="Wingdings" panose="05000000000000000000" pitchFamily="2" charset="2"/>
              </a:rPr>
              <a:t>Vink</a:t>
            </a:r>
            <a:r>
              <a:rPr lang="en-US" sz="1200" dirty="0">
                <a:solidFill>
                  <a:srgbClr val="FFFF00"/>
                </a:solidFill>
                <a:latin typeface="Segoe Print" panose="02000600000000000000" pitchFamily="2" charset="0"/>
                <a:sym typeface="Wingdings" panose="05000000000000000000" pitchFamily="2" charset="2"/>
              </a:rPr>
              <a:t> 2022])</a:t>
            </a:r>
          </a:p>
          <a:p>
            <a:pPr marL="285750" indent="-285750">
              <a:buFont typeface="Arial" panose="020B0604020202020204" pitchFamily="34" charset="0"/>
              <a:buChar char="•"/>
            </a:pPr>
            <a:endParaRPr lang="en-US" sz="1200" dirty="0">
              <a:solidFill>
                <a:schemeClr val="bg1"/>
              </a:solidFill>
              <a:latin typeface="Segoe Print" panose="02000600000000000000" pitchFamily="2" charset="0"/>
              <a:sym typeface="Wingdings" panose="05000000000000000000" pitchFamily="2" charset="2"/>
            </a:endParaRPr>
          </a:p>
          <a:p>
            <a:pPr marL="285750" indent="-285750">
              <a:buFont typeface="Arial" panose="020B0604020202020204" pitchFamily="34" charset="0"/>
              <a:buChar char="•"/>
            </a:pPr>
            <a:r>
              <a:rPr lang="en-US" sz="1600" dirty="0">
                <a:solidFill>
                  <a:schemeClr val="bg1"/>
                </a:solidFill>
                <a:latin typeface="Segoe Print" panose="02000600000000000000" pitchFamily="2" charset="0"/>
                <a:sym typeface="Wingdings" panose="05000000000000000000" pitchFamily="2" charset="2"/>
              </a:rPr>
              <a:t>Several physical ingredients to a deep analysis (cluster population, stellar population inside, stellar wind, cluster wind, PA model, gas distribution</a:t>
            </a:r>
            <a:r>
              <a:rPr lang="en-US" sz="1200" dirty="0">
                <a:solidFill>
                  <a:schemeClr val="bg1"/>
                </a:solidFill>
                <a:latin typeface="Segoe Print" panose="02000600000000000000" pitchFamily="2" charset="0"/>
                <a:sym typeface="Wingdings" panose="05000000000000000000" pitchFamily="2" charset="2"/>
              </a:rPr>
              <a:t>) </a:t>
            </a:r>
            <a:r>
              <a:rPr lang="en-US" sz="1200" dirty="0">
                <a:solidFill>
                  <a:srgbClr val="FFFF00"/>
                </a:solidFill>
                <a:latin typeface="Segoe Print" panose="02000600000000000000" pitchFamily="2" charset="0"/>
                <a:sym typeface="Wingdings" panose="05000000000000000000" pitchFamily="2" charset="2"/>
              </a:rPr>
              <a:t>[</a:t>
            </a:r>
            <a:r>
              <a:rPr lang="en-US" sz="1200" dirty="0" err="1">
                <a:solidFill>
                  <a:srgbClr val="FFFF00"/>
                </a:solidFill>
                <a:latin typeface="Segoe Print" panose="02000600000000000000" pitchFamily="2" charset="0"/>
                <a:sym typeface="Wingdings" panose="05000000000000000000" pitchFamily="2" charset="2"/>
              </a:rPr>
              <a:t>Morlino</a:t>
            </a:r>
            <a:r>
              <a:rPr lang="en-US" sz="1200" dirty="0">
                <a:solidFill>
                  <a:srgbClr val="FFFF00"/>
                </a:solidFill>
                <a:latin typeface="Segoe Print" panose="02000600000000000000" pitchFamily="2" charset="0"/>
                <a:sym typeface="Wingdings" panose="05000000000000000000" pitchFamily="2" charset="2"/>
              </a:rPr>
              <a:t> CTAO general meeting]</a:t>
            </a:r>
          </a:p>
          <a:p>
            <a:pPr marL="285750" indent="-285750">
              <a:buFont typeface="Arial" panose="020B0604020202020204" pitchFamily="34" charset="0"/>
              <a:buChar char="•"/>
            </a:pPr>
            <a:endParaRPr lang="en-US" sz="1200" dirty="0">
              <a:solidFill>
                <a:srgbClr val="FFFF00"/>
              </a:solidFill>
              <a:latin typeface="Segoe Print" panose="02000600000000000000" pitchFamily="2" charset="0"/>
              <a:sym typeface="Wingdings" panose="05000000000000000000" pitchFamily="2" charset="2"/>
            </a:endParaRPr>
          </a:p>
          <a:p>
            <a:pPr marL="285750" indent="-285750">
              <a:buFont typeface="Arial" panose="020B0604020202020204" pitchFamily="34" charset="0"/>
              <a:buChar char="•"/>
            </a:pPr>
            <a:r>
              <a:rPr lang="en-US" sz="1600" dirty="0">
                <a:solidFill>
                  <a:schemeClr val="bg1"/>
                </a:solidFill>
                <a:latin typeface="Segoe Print" panose="02000600000000000000" pitchFamily="2" charset="0"/>
                <a:sym typeface="Wingdings" panose="05000000000000000000" pitchFamily="2" charset="2"/>
              </a:rPr>
              <a:t>Recent estimations (based on the grammage) implies that </a:t>
            </a:r>
            <a:r>
              <a:rPr lang="en-US" sz="1600" dirty="0">
                <a:solidFill>
                  <a:srgbClr val="FFC000"/>
                </a:solidFill>
                <a:latin typeface="Segoe Print" panose="02000600000000000000" pitchFamily="2" charset="0"/>
                <a:sym typeface="Wingdings" panose="05000000000000000000" pitchFamily="2" charset="2"/>
              </a:rPr>
              <a:t>YMCs can contribute only with a little percentage to the CR production </a:t>
            </a:r>
            <a:r>
              <a:rPr lang="en-US" sz="1600" dirty="0">
                <a:solidFill>
                  <a:schemeClr val="bg1"/>
                </a:solidFill>
                <a:latin typeface="Segoe Print" panose="02000600000000000000" pitchFamily="2" charset="0"/>
                <a:sym typeface="Wingdings" panose="05000000000000000000" pitchFamily="2" charset="2"/>
              </a:rPr>
              <a:t>otherwise we need a</a:t>
            </a:r>
            <a:r>
              <a:rPr lang="en-US" sz="1600" dirty="0">
                <a:solidFill>
                  <a:srgbClr val="FFFF00"/>
                </a:solidFill>
                <a:latin typeface="Segoe Print" panose="02000600000000000000" pitchFamily="2" charset="0"/>
                <a:sym typeface="Wingdings" panose="05000000000000000000" pitchFamily="2" charset="2"/>
              </a:rPr>
              <a:t> </a:t>
            </a:r>
            <a:r>
              <a:rPr lang="en-US" sz="1600" dirty="0">
                <a:solidFill>
                  <a:srgbClr val="FFC000"/>
                </a:solidFill>
                <a:latin typeface="Segoe Print" panose="02000600000000000000" pitchFamily="2" charset="0"/>
                <a:sym typeface="Wingdings" panose="05000000000000000000" pitchFamily="2" charset="2"/>
              </a:rPr>
              <a:t>new understanding of the GCR transport </a:t>
            </a:r>
            <a:r>
              <a:rPr lang="en-US" sz="1200" dirty="0">
                <a:solidFill>
                  <a:srgbClr val="FFFF00"/>
                </a:solidFill>
                <a:latin typeface="Segoe Print" panose="02000600000000000000" pitchFamily="2" charset="0"/>
                <a:sym typeface="Wingdings" panose="05000000000000000000" pitchFamily="2" charset="2"/>
              </a:rPr>
              <a:t>[Blasi 2025]</a:t>
            </a:r>
          </a:p>
          <a:p>
            <a:pPr marL="285750" indent="-285750">
              <a:buFont typeface="Arial" panose="020B0604020202020204" pitchFamily="34" charset="0"/>
              <a:buChar char="•"/>
            </a:pPr>
            <a:endParaRPr lang="en-US" sz="2000" dirty="0">
              <a:solidFill>
                <a:srgbClr val="FFFF00"/>
              </a:solidFill>
              <a:latin typeface="Segoe Print" panose="02000600000000000000" pitchFamily="2" charset="0"/>
              <a:sym typeface="Wingdings"/>
            </a:endParaRPr>
          </a:p>
        </p:txBody>
      </p:sp>
    </p:spTree>
    <p:extLst>
      <p:ext uri="{BB962C8B-B14F-4D97-AF65-F5344CB8AC3E}">
        <p14:creationId xmlns:p14="http://schemas.microsoft.com/office/powerpoint/2010/main" val="15373426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fltVal val="0"/>
                                          </p:val>
                                        </p:tav>
                                        <p:tav tm="100000">
                                          <p:val>
                                            <p:strVal val="#ppt_w"/>
                                          </p:val>
                                        </p:tav>
                                      </p:tavLst>
                                    </p:anim>
                                    <p:anim calcmode="lin" valueType="num">
                                      <p:cBhvr>
                                        <p:cTn id="18" dur="500" fill="hold"/>
                                        <p:tgtEl>
                                          <p:spTgt spid="25"/>
                                        </p:tgtEl>
                                        <p:attrNameLst>
                                          <p:attrName>ppt_h</p:attrName>
                                        </p:attrNameLst>
                                      </p:cBhvr>
                                      <p:tavLst>
                                        <p:tav tm="0">
                                          <p:val>
                                            <p:fltVal val="0"/>
                                          </p:val>
                                        </p:tav>
                                        <p:tav tm="100000">
                                          <p:val>
                                            <p:strVal val="#ppt_h"/>
                                          </p:val>
                                        </p:tav>
                                      </p:tavLst>
                                    </p:anim>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A1F1E5C1-05BD-F6AD-51CD-4E3AA8E9D3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844" y="902616"/>
            <a:ext cx="2742951" cy="2197981"/>
          </a:xfrm>
          <a:prstGeom prst="rect">
            <a:avLst/>
          </a:prstGeom>
        </p:spPr>
      </p:pic>
      <p:sp>
        <p:nvSpPr>
          <p:cNvPr id="9" name="TextBox 3">
            <a:extLst>
              <a:ext uri="{FF2B5EF4-FFF2-40B4-BE49-F238E27FC236}">
                <a16:creationId xmlns:a16="http://schemas.microsoft.com/office/drawing/2014/main" id="{1F01F1D9-0C15-51A3-8216-3A125AF50749}"/>
              </a:ext>
            </a:extLst>
          </p:cNvPr>
          <p:cNvSpPr txBox="1">
            <a:spLocks noChangeArrowheads="1"/>
          </p:cNvSpPr>
          <p:nvPr/>
        </p:nvSpPr>
        <p:spPr bwMode="auto">
          <a:xfrm>
            <a:off x="121749" y="3090762"/>
            <a:ext cx="2631606"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Tibet AS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collaboration</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2021</a:t>
            </a:r>
          </a:p>
        </p:txBody>
      </p:sp>
      <p:pic>
        <p:nvPicPr>
          <p:cNvPr id="10" name="Immagine 9">
            <a:extLst>
              <a:ext uri="{FF2B5EF4-FFF2-40B4-BE49-F238E27FC236}">
                <a16:creationId xmlns:a16="http://schemas.microsoft.com/office/drawing/2014/main" id="{105006AC-0BA9-FE9B-E7E8-AB8CBA08FE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25160" y="902616"/>
            <a:ext cx="2450551" cy="2200055"/>
          </a:xfrm>
          <a:prstGeom prst="rect">
            <a:avLst/>
          </a:prstGeom>
        </p:spPr>
      </p:pic>
      <p:sp>
        <p:nvSpPr>
          <p:cNvPr id="11" name="TextBox 3">
            <a:extLst>
              <a:ext uri="{FF2B5EF4-FFF2-40B4-BE49-F238E27FC236}">
                <a16:creationId xmlns:a16="http://schemas.microsoft.com/office/drawing/2014/main" id="{45A5998A-F491-57BB-0C73-62B0286F13AC}"/>
              </a:ext>
            </a:extLst>
          </p:cNvPr>
          <p:cNvSpPr txBox="1">
            <a:spLocks noChangeArrowheads="1"/>
          </p:cNvSpPr>
          <p:nvPr/>
        </p:nvSpPr>
        <p:spPr bwMode="auto">
          <a:xfrm>
            <a:off x="2842947" y="3100596"/>
            <a:ext cx="2532763"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Cao+ (LHAASO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2021</a:t>
            </a:r>
          </a:p>
        </p:txBody>
      </p:sp>
      <p:sp>
        <p:nvSpPr>
          <p:cNvPr id="13" name="Rettangolo 24">
            <a:extLst>
              <a:ext uri="{FF2B5EF4-FFF2-40B4-BE49-F238E27FC236}">
                <a16:creationId xmlns:a16="http://schemas.microsoft.com/office/drawing/2014/main" id="{7B64A142-FE02-0D1C-D617-5DFAB2479091}"/>
              </a:ext>
            </a:extLst>
          </p:cNvPr>
          <p:cNvSpPr/>
          <p:nvPr/>
        </p:nvSpPr>
        <p:spPr>
          <a:xfrm>
            <a:off x="1487090" y="20904"/>
            <a:ext cx="9312165"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And finally… The Supernova Remnants</a:t>
            </a:r>
          </a:p>
        </p:txBody>
      </p:sp>
      <p:sp>
        <p:nvSpPr>
          <p:cNvPr id="20" name="TextBox 3">
            <a:extLst>
              <a:ext uri="{FF2B5EF4-FFF2-40B4-BE49-F238E27FC236}">
                <a16:creationId xmlns:a16="http://schemas.microsoft.com/office/drawing/2014/main" id="{352FE202-D60A-8F27-25C5-EBEF17939EFE}"/>
              </a:ext>
            </a:extLst>
          </p:cNvPr>
          <p:cNvSpPr txBox="1">
            <a:spLocks noChangeArrowheads="1"/>
          </p:cNvSpPr>
          <p:nvPr/>
        </p:nvSpPr>
        <p:spPr bwMode="auto">
          <a:xfrm>
            <a:off x="0" y="561742"/>
            <a:ext cx="565539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1600" b="1" dirty="0">
                <a:solidFill>
                  <a:srgbClr val="FFFF00"/>
                </a:solidFill>
                <a:latin typeface="Segoe Print" panose="02000600000000000000" pitchFamily="2" charset="0"/>
                <a:cs typeface="MV Boli" charset="0"/>
              </a:rPr>
              <a:t>LHAASO J2226+6057 (</a:t>
            </a:r>
            <a:r>
              <a:rPr lang="it-IT" sz="1600" b="1" dirty="0" err="1">
                <a:solidFill>
                  <a:srgbClr val="FFFF00"/>
                </a:solidFill>
                <a:latin typeface="Segoe Print" panose="02000600000000000000" pitchFamily="2" charset="0"/>
                <a:cs typeface="MV Boli" charset="0"/>
              </a:rPr>
              <a:t>direct</a:t>
            </a:r>
            <a:r>
              <a:rPr lang="it-IT" sz="1600" b="1" dirty="0">
                <a:solidFill>
                  <a:srgbClr val="FFFF00"/>
                </a:solidFill>
                <a:latin typeface="Segoe Print" panose="02000600000000000000" pitchFamily="2" charset="0"/>
                <a:cs typeface="MV Boli" charset="0"/>
              </a:rPr>
              <a:t> interaction SNR/MC)</a:t>
            </a:r>
          </a:p>
        </p:txBody>
      </p:sp>
      <p:pic>
        <p:nvPicPr>
          <p:cNvPr id="7" name="Picture 2" descr="https://lh4.googleusercontent.com/cQuYc-S7y5QpOMmTfat85vTw0FxVFK3XnpAjZ6s-vML6RLR-rBp5_E9oeaCDJLC2aoa4YgYzerHT_WLo6KfczMMQ6QlSQvuUvnEYaC2THsl2CE4WtvImQntFUuEnamxWdo3TJBiGvpU">
            <a:extLst>
              <a:ext uri="{FF2B5EF4-FFF2-40B4-BE49-F238E27FC236}">
                <a16:creationId xmlns:a16="http://schemas.microsoft.com/office/drawing/2014/main" id="{28DBCA27-0309-83B7-F3AE-FD16D212B61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484" y="2348697"/>
            <a:ext cx="915258" cy="70684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3">
            <a:extLst>
              <a:ext uri="{FF2B5EF4-FFF2-40B4-BE49-F238E27FC236}">
                <a16:creationId xmlns:a16="http://schemas.microsoft.com/office/drawing/2014/main" id="{24B9B23F-BE1B-6D46-09A3-89818E56D362}"/>
              </a:ext>
            </a:extLst>
          </p:cNvPr>
          <p:cNvSpPr txBox="1">
            <a:spLocks noChangeArrowheads="1"/>
          </p:cNvSpPr>
          <p:nvPr/>
        </p:nvSpPr>
        <p:spPr bwMode="auto">
          <a:xfrm>
            <a:off x="10898142" y="1690466"/>
            <a:ext cx="117361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MAGIC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2023</a:t>
            </a:r>
          </a:p>
        </p:txBody>
      </p:sp>
      <p:pic>
        <p:nvPicPr>
          <p:cNvPr id="3" name="Immagine 2" descr="Immagine che contiene testo, schermata, grafica, Elementi grafici&#10;&#10;Descrizione generata automaticamente">
            <a:extLst>
              <a:ext uri="{FF2B5EF4-FFF2-40B4-BE49-F238E27FC236}">
                <a16:creationId xmlns:a16="http://schemas.microsoft.com/office/drawing/2014/main" id="{3AD0B204-6A95-481B-7F9B-AE7D30598B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8951" y="516071"/>
            <a:ext cx="2450551" cy="2029000"/>
          </a:xfrm>
          <a:prstGeom prst="rect">
            <a:avLst/>
          </a:prstGeom>
        </p:spPr>
      </p:pic>
      <p:pic>
        <p:nvPicPr>
          <p:cNvPr id="6" name="Immagine 5" descr="Immagine che contiene testo, diagramma, linea, Diagramma&#10;&#10;Descrizione generata automaticamente">
            <a:extLst>
              <a:ext uri="{FF2B5EF4-FFF2-40B4-BE49-F238E27FC236}">
                <a16:creationId xmlns:a16="http://schemas.microsoft.com/office/drawing/2014/main" id="{0660327F-4558-0B51-22D1-6FA0550EE2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93055" y="2213686"/>
            <a:ext cx="2912447" cy="2027385"/>
          </a:xfrm>
          <a:prstGeom prst="rect">
            <a:avLst/>
          </a:prstGeom>
        </p:spPr>
      </p:pic>
      <p:pic>
        <p:nvPicPr>
          <p:cNvPr id="14" name="Immagine 13">
            <a:extLst>
              <a:ext uri="{FF2B5EF4-FFF2-40B4-BE49-F238E27FC236}">
                <a16:creationId xmlns:a16="http://schemas.microsoft.com/office/drawing/2014/main" id="{C9EBF132-4800-F29D-49FB-8D98800548DC}"/>
              </a:ext>
            </a:extLst>
          </p:cNvPr>
          <p:cNvPicPr>
            <a:picLocks noChangeAspect="1"/>
          </p:cNvPicPr>
          <p:nvPr/>
        </p:nvPicPr>
        <p:blipFill>
          <a:blip r:embed="rId8"/>
          <a:stretch>
            <a:fillRect/>
          </a:stretch>
        </p:blipFill>
        <p:spPr>
          <a:xfrm>
            <a:off x="8649502" y="516220"/>
            <a:ext cx="2143431" cy="2027385"/>
          </a:xfrm>
          <a:prstGeom prst="rect">
            <a:avLst/>
          </a:prstGeom>
        </p:spPr>
      </p:pic>
      <p:sp>
        <p:nvSpPr>
          <p:cNvPr id="19" name="TextBox 3">
            <a:extLst>
              <a:ext uri="{FF2B5EF4-FFF2-40B4-BE49-F238E27FC236}">
                <a16:creationId xmlns:a16="http://schemas.microsoft.com/office/drawing/2014/main" id="{6C4296CB-C33D-3D8E-2E2A-C3DC73354308}"/>
              </a:ext>
            </a:extLst>
          </p:cNvPr>
          <p:cNvSpPr txBox="1">
            <a:spLocks noChangeArrowheads="1"/>
          </p:cNvSpPr>
          <p:nvPr/>
        </p:nvSpPr>
        <p:spPr bwMode="auto">
          <a:xfrm>
            <a:off x="6565472" y="2522867"/>
            <a:ext cx="148954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Fang</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+ 2022</a:t>
            </a:r>
          </a:p>
        </p:txBody>
      </p:sp>
      <p:sp>
        <p:nvSpPr>
          <p:cNvPr id="24" name="CasellaDiTesto 23">
            <a:extLst>
              <a:ext uri="{FF2B5EF4-FFF2-40B4-BE49-F238E27FC236}">
                <a16:creationId xmlns:a16="http://schemas.microsoft.com/office/drawing/2014/main" id="{E4C01195-0E59-DB2C-039C-D910D7557755}"/>
              </a:ext>
            </a:extLst>
          </p:cNvPr>
          <p:cNvSpPr txBox="1"/>
          <p:nvPr/>
        </p:nvSpPr>
        <p:spPr>
          <a:xfrm>
            <a:off x="5302048" y="2935344"/>
            <a:ext cx="3817922" cy="830997"/>
          </a:xfrm>
          <a:prstGeom prst="rect">
            <a:avLst/>
          </a:prstGeom>
          <a:noFill/>
        </p:spPr>
        <p:txBody>
          <a:bodyPr wrap="square">
            <a:spAutoFit/>
          </a:bodyPr>
          <a:lstStyle/>
          <a:p>
            <a:pPr algn="ctr"/>
            <a:r>
              <a:rPr lang="en-US" sz="1600" dirty="0">
                <a:solidFill>
                  <a:schemeClr val="bg1"/>
                </a:solidFill>
                <a:latin typeface="Segoe Print" panose="02000600000000000000" pitchFamily="2" charset="0"/>
              </a:rPr>
              <a:t>Fermi-LAT and MAGIC detection </a:t>
            </a:r>
            <a:r>
              <a:rPr lang="en-US" sz="1600" dirty="0" err="1">
                <a:solidFill>
                  <a:schemeClr val="bg1"/>
                </a:solidFill>
                <a:latin typeface="Segoe Print" panose="02000600000000000000" pitchFamily="2" charset="0"/>
              </a:rPr>
              <a:t>favoured</a:t>
            </a:r>
            <a:r>
              <a:rPr lang="en-US" sz="1600" dirty="0">
                <a:solidFill>
                  <a:schemeClr val="bg1"/>
                </a:solidFill>
                <a:latin typeface="Segoe Print" panose="02000600000000000000" pitchFamily="2" charset="0"/>
              </a:rPr>
              <a:t> hadrons from SNR/MC interaction</a:t>
            </a:r>
          </a:p>
        </p:txBody>
      </p:sp>
      <p:pic>
        <p:nvPicPr>
          <p:cNvPr id="5" name="Immagine 4">
            <a:extLst>
              <a:ext uri="{FF2B5EF4-FFF2-40B4-BE49-F238E27FC236}">
                <a16:creationId xmlns:a16="http://schemas.microsoft.com/office/drawing/2014/main" id="{BF8A6EC3-DEED-038B-0781-6555A48AAE29}"/>
              </a:ext>
            </a:extLst>
          </p:cNvPr>
          <p:cNvPicPr>
            <a:picLocks noChangeAspect="1"/>
          </p:cNvPicPr>
          <p:nvPr/>
        </p:nvPicPr>
        <p:blipFill>
          <a:blip r:embed="rId9"/>
          <a:stretch>
            <a:fillRect/>
          </a:stretch>
        </p:blipFill>
        <p:spPr>
          <a:xfrm>
            <a:off x="0" y="3859026"/>
            <a:ext cx="2742951" cy="2194361"/>
          </a:xfrm>
          <a:prstGeom prst="rect">
            <a:avLst/>
          </a:prstGeom>
        </p:spPr>
      </p:pic>
      <p:pic>
        <p:nvPicPr>
          <p:cNvPr id="22" name="Immagine 21">
            <a:extLst>
              <a:ext uri="{FF2B5EF4-FFF2-40B4-BE49-F238E27FC236}">
                <a16:creationId xmlns:a16="http://schemas.microsoft.com/office/drawing/2014/main" id="{D78E47B4-6AA9-48F4-400A-A958E1B7865E}"/>
              </a:ext>
            </a:extLst>
          </p:cNvPr>
          <p:cNvPicPr>
            <a:picLocks noChangeAspect="1"/>
          </p:cNvPicPr>
          <p:nvPr/>
        </p:nvPicPr>
        <p:blipFill>
          <a:blip r:embed="rId10"/>
          <a:stretch>
            <a:fillRect/>
          </a:stretch>
        </p:blipFill>
        <p:spPr>
          <a:xfrm>
            <a:off x="2705843" y="3859026"/>
            <a:ext cx="2742952" cy="2194361"/>
          </a:xfrm>
          <a:prstGeom prst="rect">
            <a:avLst/>
          </a:prstGeom>
        </p:spPr>
      </p:pic>
      <p:pic>
        <p:nvPicPr>
          <p:cNvPr id="25" name="Immagine 24">
            <a:extLst>
              <a:ext uri="{FF2B5EF4-FFF2-40B4-BE49-F238E27FC236}">
                <a16:creationId xmlns:a16="http://schemas.microsoft.com/office/drawing/2014/main" id="{063C0D84-433A-C288-FE3D-AC4873CE6032}"/>
              </a:ext>
            </a:extLst>
          </p:cNvPr>
          <p:cNvPicPr>
            <a:picLocks noChangeAspect="1"/>
          </p:cNvPicPr>
          <p:nvPr/>
        </p:nvPicPr>
        <p:blipFill>
          <a:blip r:embed="rId11"/>
          <a:stretch>
            <a:fillRect/>
          </a:stretch>
        </p:blipFill>
        <p:spPr>
          <a:xfrm>
            <a:off x="5424639" y="3859026"/>
            <a:ext cx="2729999" cy="2183999"/>
          </a:xfrm>
          <a:prstGeom prst="rect">
            <a:avLst/>
          </a:prstGeom>
        </p:spPr>
      </p:pic>
      <p:pic>
        <p:nvPicPr>
          <p:cNvPr id="30" name="Immagine 29" descr="Immagine che contiene testo, Diagramma, linea, diagramma&#10;&#10;Il contenuto generato dall'IA potrebbe non essere corretto.">
            <a:extLst>
              <a:ext uri="{FF2B5EF4-FFF2-40B4-BE49-F238E27FC236}">
                <a16:creationId xmlns:a16="http://schemas.microsoft.com/office/drawing/2014/main" id="{8D936ED2-C2E7-8E33-7107-C5DD885079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767331" y="4345771"/>
            <a:ext cx="3304421" cy="2397217"/>
          </a:xfrm>
          <a:prstGeom prst="rect">
            <a:avLst/>
          </a:prstGeom>
        </p:spPr>
      </p:pic>
      <p:sp>
        <p:nvSpPr>
          <p:cNvPr id="31" name="TextBox 3">
            <a:extLst>
              <a:ext uri="{FF2B5EF4-FFF2-40B4-BE49-F238E27FC236}">
                <a16:creationId xmlns:a16="http://schemas.microsoft.com/office/drawing/2014/main" id="{2DDB003F-2183-3132-7F0F-A7B378C4E7D9}"/>
              </a:ext>
            </a:extLst>
          </p:cNvPr>
          <p:cNvSpPr txBox="1">
            <a:spLocks noChangeArrowheads="1"/>
          </p:cNvSpPr>
          <p:nvPr/>
        </p:nvSpPr>
        <p:spPr bwMode="auto">
          <a:xfrm>
            <a:off x="5666" y="3520472"/>
            <a:ext cx="377570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1600" b="1" dirty="0">
                <a:solidFill>
                  <a:srgbClr val="FFFF00"/>
                </a:solidFill>
                <a:latin typeface="Segoe Print" panose="02000600000000000000" pitchFamily="2" charset="0"/>
                <a:cs typeface="MV Boli" charset="0"/>
              </a:rPr>
              <a:t>W51 REGION (</a:t>
            </a:r>
            <a:r>
              <a:rPr lang="it-IT" sz="1600" b="1" dirty="0" err="1">
                <a:solidFill>
                  <a:srgbClr val="FFFF00"/>
                </a:solidFill>
                <a:latin typeface="Segoe Print" panose="02000600000000000000" pitchFamily="2" charset="0"/>
                <a:cs typeface="MV Boli" charset="0"/>
              </a:rPr>
              <a:t>illuminated</a:t>
            </a:r>
            <a:r>
              <a:rPr lang="it-IT" sz="1600" b="1" dirty="0">
                <a:solidFill>
                  <a:srgbClr val="FFFF00"/>
                </a:solidFill>
                <a:latin typeface="Segoe Print" panose="02000600000000000000" pitchFamily="2" charset="0"/>
                <a:cs typeface="MV Boli" charset="0"/>
              </a:rPr>
              <a:t> </a:t>
            </a:r>
            <a:r>
              <a:rPr lang="it-IT" sz="1600" b="1" dirty="0" err="1">
                <a:solidFill>
                  <a:srgbClr val="FFFF00"/>
                </a:solidFill>
                <a:latin typeface="Segoe Print" panose="02000600000000000000" pitchFamily="2" charset="0"/>
                <a:cs typeface="MV Boli" charset="0"/>
              </a:rPr>
              <a:t>MCs</a:t>
            </a:r>
            <a:r>
              <a:rPr lang="it-IT" sz="1600" b="1" dirty="0">
                <a:solidFill>
                  <a:srgbClr val="FFFF00"/>
                </a:solidFill>
                <a:latin typeface="Segoe Print" panose="02000600000000000000" pitchFamily="2" charset="0"/>
                <a:cs typeface="MV Boli" charset="0"/>
              </a:rPr>
              <a:t>?)</a:t>
            </a:r>
          </a:p>
        </p:txBody>
      </p:sp>
      <p:sp>
        <p:nvSpPr>
          <p:cNvPr id="32" name="CasellaDiTesto 31">
            <a:extLst>
              <a:ext uri="{FF2B5EF4-FFF2-40B4-BE49-F238E27FC236}">
                <a16:creationId xmlns:a16="http://schemas.microsoft.com/office/drawing/2014/main" id="{ABB81177-F033-77AB-7ADC-729D40706D1D}"/>
              </a:ext>
            </a:extLst>
          </p:cNvPr>
          <p:cNvSpPr txBox="1"/>
          <p:nvPr/>
        </p:nvSpPr>
        <p:spPr>
          <a:xfrm>
            <a:off x="384028" y="6162146"/>
            <a:ext cx="8265474" cy="584775"/>
          </a:xfrm>
          <a:prstGeom prst="rect">
            <a:avLst/>
          </a:prstGeom>
          <a:noFill/>
        </p:spPr>
        <p:txBody>
          <a:bodyPr wrap="square">
            <a:spAutoFit/>
          </a:bodyPr>
          <a:lstStyle/>
          <a:p>
            <a:pPr algn="ctr"/>
            <a:r>
              <a:rPr lang="en-US" sz="1600" dirty="0">
                <a:solidFill>
                  <a:schemeClr val="bg1"/>
                </a:solidFill>
                <a:latin typeface="Segoe Print" panose="02000600000000000000" pitchFamily="2" charset="0"/>
              </a:rPr>
              <a:t>Likely, due to SNR/MC interaction or trapped CR emission </a:t>
            </a:r>
            <a:r>
              <a:rPr lang="en-US" sz="1200" dirty="0">
                <a:solidFill>
                  <a:srgbClr val="FFFF00"/>
                </a:solidFill>
                <a:latin typeface="Segoe Print" panose="02000600000000000000" pitchFamily="2" charset="0"/>
              </a:rPr>
              <a:t>[Mitchell&amp;Celli24] </a:t>
            </a:r>
            <a:r>
              <a:rPr lang="en-US" sz="1600" dirty="0">
                <a:solidFill>
                  <a:schemeClr val="bg1"/>
                </a:solidFill>
                <a:latin typeface="Segoe Print" panose="02000600000000000000" pitchFamily="2" charset="0"/>
                <a:sym typeface="Wingdings" panose="05000000000000000000" pitchFamily="2" charset="2"/>
              </a:rPr>
              <a:t> possible first case of SNR with "pion bump" and </a:t>
            </a:r>
            <a:r>
              <a:rPr lang="en-US" sz="1600" dirty="0" err="1">
                <a:solidFill>
                  <a:schemeClr val="bg1"/>
                </a:solidFill>
                <a:latin typeface="Segoe Print" panose="02000600000000000000" pitchFamily="2" charset="0"/>
                <a:sym typeface="Wingdings" panose="05000000000000000000" pitchFamily="2" charset="2"/>
              </a:rPr>
              <a:t>PeVatron</a:t>
            </a:r>
            <a:r>
              <a:rPr lang="en-US" sz="1600" dirty="0">
                <a:solidFill>
                  <a:schemeClr val="bg1"/>
                </a:solidFill>
                <a:latin typeface="Segoe Print" panose="02000600000000000000" pitchFamily="2" charset="0"/>
                <a:sym typeface="Wingdings" panose="05000000000000000000" pitchFamily="2" charset="2"/>
              </a:rPr>
              <a:t> emission</a:t>
            </a:r>
            <a:endParaRPr lang="en-US" sz="1600" dirty="0">
              <a:solidFill>
                <a:schemeClr val="bg1"/>
              </a:solidFill>
              <a:latin typeface="Segoe Print" panose="02000600000000000000" pitchFamily="2" charset="0"/>
            </a:endParaRPr>
          </a:p>
        </p:txBody>
      </p:sp>
      <p:sp>
        <p:nvSpPr>
          <p:cNvPr id="33" name="TextBox 3">
            <a:extLst>
              <a:ext uri="{FF2B5EF4-FFF2-40B4-BE49-F238E27FC236}">
                <a16:creationId xmlns:a16="http://schemas.microsoft.com/office/drawing/2014/main" id="{037A8060-5B65-F39D-9D2D-8D76FAD62AF1}"/>
              </a:ext>
            </a:extLst>
          </p:cNvPr>
          <p:cNvSpPr txBox="1">
            <a:spLocks noChangeArrowheads="1"/>
          </p:cNvSpPr>
          <p:nvPr/>
        </p:nvSpPr>
        <p:spPr bwMode="auto">
          <a:xfrm rot="1000799">
            <a:off x="7189928" y="4279426"/>
            <a:ext cx="253276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Cao+ (LHAASO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2024</a:t>
            </a:r>
          </a:p>
        </p:txBody>
      </p:sp>
    </p:spTree>
    <p:extLst>
      <p:ext uri="{BB962C8B-B14F-4D97-AF65-F5344CB8AC3E}">
        <p14:creationId xmlns:p14="http://schemas.microsoft.com/office/powerpoint/2010/main" val="299258804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500" fill="hold"/>
                                        <p:tgtEl>
                                          <p:spTgt spid="31"/>
                                        </p:tgtEl>
                                        <p:attrNameLst>
                                          <p:attrName>ppt_w</p:attrName>
                                        </p:attrNameLst>
                                      </p:cBhvr>
                                      <p:tavLst>
                                        <p:tav tm="0">
                                          <p:val>
                                            <p:fltVal val="0"/>
                                          </p:val>
                                        </p:tav>
                                        <p:tav tm="100000">
                                          <p:val>
                                            <p:strVal val="#ppt_w"/>
                                          </p:val>
                                        </p:tav>
                                      </p:tavLst>
                                    </p:anim>
                                    <p:anim calcmode="lin" valueType="num">
                                      <p:cBhvr>
                                        <p:cTn id="8" dur="500" fill="hold"/>
                                        <p:tgtEl>
                                          <p:spTgt spid="31"/>
                                        </p:tgtEl>
                                        <p:attrNameLst>
                                          <p:attrName>ppt_h</p:attrName>
                                        </p:attrNameLst>
                                      </p:cBhvr>
                                      <p:tavLst>
                                        <p:tav tm="0">
                                          <p:val>
                                            <p:fltVal val="0"/>
                                          </p:val>
                                        </p:tav>
                                        <p:tav tm="100000">
                                          <p:val>
                                            <p:strVal val="#ppt_h"/>
                                          </p:val>
                                        </p:tav>
                                      </p:tavLst>
                                    </p:anim>
                                    <p:animEffect transition="in" filter="fade">
                                      <p:cBhvr>
                                        <p:cTn id="9" dur="500"/>
                                        <p:tgtEl>
                                          <p:spTgt spid="31"/>
                                        </p:tgtEl>
                                      </p:cBhvr>
                                    </p:animEffect>
                                  </p:childTnLst>
                                </p:cTn>
                              </p:par>
                              <p:par>
                                <p:cTn id="10" presetID="53" presetClass="entr" presetSubtype="16"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53" presetClass="entr" presetSubtype="16" fill="hold"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anim calcmode="lin" valueType="num">
                                      <p:cBhvr>
                                        <p:cTn id="27" dur="500" fill="hold"/>
                                        <p:tgtEl>
                                          <p:spTgt spid="32"/>
                                        </p:tgtEl>
                                        <p:attrNameLst>
                                          <p:attrName>ppt_w</p:attrName>
                                        </p:attrNameLst>
                                      </p:cBhvr>
                                      <p:tavLst>
                                        <p:tav tm="0">
                                          <p:val>
                                            <p:fltVal val="0"/>
                                          </p:val>
                                        </p:tav>
                                        <p:tav tm="100000">
                                          <p:val>
                                            <p:strVal val="#ppt_w"/>
                                          </p:val>
                                        </p:tav>
                                      </p:tavLst>
                                    </p:anim>
                                    <p:anim calcmode="lin" valueType="num">
                                      <p:cBhvr>
                                        <p:cTn id="28" dur="500" fill="hold"/>
                                        <p:tgtEl>
                                          <p:spTgt spid="32"/>
                                        </p:tgtEl>
                                        <p:attrNameLst>
                                          <p:attrName>ppt_h</p:attrName>
                                        </p:attrNameLst>
                                      </p:cBhvr>
                                      <p:tavLst>
                                        <p:tav tm="0">
                                          <p:val>
                                            <p:fltVal val="0"/>
                                          </p:val>
                                        </p:tav>
                                        <p:tav tm="100000">
                                          <p:val>
                                            <p:strVal val="#ppt_h"/>
                                          </p:val>
                                        </p:tav>
                                      </p:tavLst>
                                    </p:anim>
                                    <p:animEffect transition="in" filter="fade">
                                      <p:cBhvr>
                                        <p:cTn id="29" dur="500"/>
                                        <p:tgtEl>
                                          <p:spTgt spid="32"/>
                                        </p:tgtEl>
                                      </p:cBhvr>
                                    </p:animEffect>
                                  </p:childTnLst>
                                </p:cTn>
                              </p:par>
                              <p:par>
                                <p:cTn id="30" presetID="53" presetClass="entr" presetSubtype="16" fill="hold" nodeType="withEffect">
                                  <p:stCondLst>
                                    <p:cond delay="0"/>
                                  </p:stCondLst>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ppt_w</p:attrName>
                                        </p:attrNameLst>
                                      </p:cBhvr>
                                      <p:tavLst>
                                        <p:tav tm="0">
                                          <p:val>
                                            <p:fltVal val="0"/>
                                          </p:val>
                                        </p:tav>
                                        <p:tav tm="100000">
                                          <p:val>
                                            <p:strVal val="#ppt_w"/>
                                          </p:val>
                                        </p:tav>
                                      </p:tavLst>
                                    </p:anim>
                                    <p:anim calcmode="lin" valueType="num">
                                      <p:cBhvr>
                                        <p:cTn id="33" dur="500" fill="hold"/>
                                        <p:tgtEl>
                                          <p:spTgt spid="30"/>
                                        </p:tgtEl>
                                        <p:attrNameLst>
                                          <p:attrName>ppt_h</p:attrName>
                                        </p:attrNameLst>
                                      </p:cBhvr>
                                      <p:tavLst>
                                        <p:tav tm="0">
                                          <p:val>
                                            <p:fltVal val="0"/>
                                          </p:val>
                                        </p:tav>
                                        <p:tav tm="100000">
                                          <p:val>
                                            <p:strVal val="#ppt_h"/>
                                          </p:val>
                                        </p:tav>
                                      </p:tavLst>
                                    </p:anim>
                                    <p:animEffect transition="in" filter="fade">
                                      <p:cBhvr>
                                        <p:cTn id="34" dur="500"/>
                                        <p:tgtEl>
                                          <p:spTgt spid="3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p:cTn id="37" dur="500" fill="hold"/>
                                        <p:tgtEl>
                                          <p:spTgt spid="33"/>
                                        </p:tgtEl>
                                        <p:attrNameLst>
                                          <p:attrName>ppt_w</p:attrName>
                                        </p:attrNameLst>
                                      </p:cBhvr>
                                      <p:tavLst>
                                        <p:tav tm="0">
                                          <p:val>
                                            <p:fltVal val="0"/>
                                          </p:val>
                                        </p:tav>
                                        <p:tav tm="100000">
                                          <p:val>
                                            <p:strVal val="#ppt_w"/>
                                          </p:val>
                                        </p:tav>
                                      </p:tavLst>
                                    </p:anim>
                                    <p:anim calcmode="lin" valueType="num">
                                      <p:cBhvr>
                                        <p:cTn id="38" dur="500" fill="hold"/>
                                        <p:tgtEl>
                                          <p:spTgt spid="33"/>
                                        </p:tgtEl>
                                        <p:attrNameLst>
                                          <p:attrName>ppt_h</p:attrName>
                                        </p:attrNameLst>
                                      </p:cBhvr>
                                      <p:tavLst>
                                        <p:tav tm="0">
                                          <p:val>
                                            <p:fltVal val="0"/>
                                          </p:val>
                                        </p:tav>
                                        <p:tav tm="100000">
                                          <p:val>
                                            <p:strVal val="#ppt_h"/>
                                          </p:val>
                                        </p:tav>
                                      </p:tavLst>
                                    </p:anim>
                                    <p:animEffect transition="in" filter="fade">
                                      <p:cBhvr>
                                        <p:cTn id="3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24">
            <a:extLst>
              <a:ext uri="{FF2B5EF4-FFF2-40B4-BE49-F238E27FC236}">
                <a16:creationId xmlns:a16="http://schemas.microsoft.com/office/drawing/2014/main" id="{88360F9D-02AA-A061-2DF0-7C883CC3C135}"/>
              </a:ext>
            </a:extLst>
          </p:cNvPr>
          <p:cNvSpPr/>
          <p:nvPr/>
        </p:nvSpPr>
        <p:spPr>
          <a:xfrm>
            <a:off x="4673823" y="10856"/>
            <a:ext cx="2938625"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TeV HALOS</a:t>
            </a:r>
          </a:p>
        </p:txBody>
      </p:sp>
      <p:sp>
        <p:nvSpPr>
          <p:cNvPr id="8" name="CasellaDiTesto 7">
            <a:extLst>
              <a:ext uri="{FF2B5EF4-FFF2-40B4-BE49-F238E27FC236}">
                <a16:creationId xmlns:a16="http://schemas.microsoft.com/office/drawing/2014/main" id="{10439C4D-42D9-E327-CEF3-36B7090082DB}"/>
              </a:ext>
            </a:extLst>
          </p:cNvPr>
          <p:cNvSpPr txBox="1"/>
          <p:nvPr/>
        </p:nvSpPr>
        <p:spPr>
          <a:xfrm>
            <a:off x="4584003" y="790372"/>
            <a:ext cx="3152338" cy="1815882"/>
          </a:xfrm>
          <a:prstGeom prst="rect">
            <a:avLst/>
          </a:prstGeom>
          <a:noFill/>
        </p:spPr>
        <p:txBody>
          <a:bodyPr wrap="square">
            <a:spAutoFit/>
          </a:bodyPr>
          <a:lstStyle/>
          <a:p>
            <a:pPr algn="ctr"/>
            <a:r>
              <a:rPr lang="en-US" sz="2800" dirty="0">
                <a:solidFill>
                  <a:schemeClr val="bg1"/>
                </a:solidFill>
                <a:latin typeface="Segoe Print" panose="02000600000000000000" pitchFamily="2" charset="0"/>
              </a:rPr>
              <a:t>Several LHAASO sources could be </a:t>
            </a:r>
            <a:r>
              <a:rPr lang="en-US" sz="2800" dirty="0" err="1">
                <a:solidFill>
                  <a:schemeClr val="bg1"/>
                </a:solidFill>
                <a:latin typeface="Segoe Print" panose="02000600000000000000" pitchFamily="2" charset="0"/>
              </a:rPr>
              <a:t>TeV</a:t>
            </a:r>
            <a:r>
              <a:rPr lang="en-US" sz="2800" dirty="0">
                <a:solidFill>
                  <a:schemeClr val="bg1"/>
                </a:solidFill>
                <a:latin typeface="Segoe Print" panose="02000600000000000000" pitchFamily="2" charset="0"/>
              </a:rPr>
              <a:t> halos!</a:t>
            </a:r>
          </a:p>
        </p:txBody>
      </p:sp>
      <p:pic>
        <p:nvPicPr>
          <p:cNvPr id="2" name="Immagine 1" descr="Immagine che contiene testo, schermata, cerchio, astronomia&#10;&#10;Descrizione generata automaticamente">
            <a:extLst>
              <a:ext uri="{FF2B5EF4-FFF2-40B4-BE49-F238E27FC236}">
                <a16:creationId xmlns:a16="http://schemas.microsoft.com/office/drawing/2014/main" id="{E44B6650-3A11-14A9-94A5-32539A550B4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91" y="405183"/>
            <a:ext cx="3318416" cy="2864430"/>
          </a:xfrm>
          <a:prstGeom prst="rect">
            <a:avLst/>
          </a:prstGeom>
        </p:spPr>
      </p:pic>
      <p:sp>
        <p:nvSpPr>
          <p:cNvPr id="10" name="CasellaDiTesto 8">
            <a:extLst>
              <a:ext uri="{FF2B5EF4-FFF2-40B4-BE49-F238E27FC236}">
                <a16:creationId xmlns:a16="http://schemas.microsoft.com/office/drawing/2014/main" id="{480DB084-5FB2-4E47-8B69-4249D19EBD9C}"/>
              </a:ext>
            </a:extLst>
          </p:cNvPr>
          <p:cNvSpPr txBox="1"/>
          <p:nvPr/>
        </p:nvSpPr>
        <p:spPr>
          <a:xfrm>
            <a:off x="235340" y="91904"/>
            <a:ext cx="3185918" cy="338554"/>
          </a:xfrm>
          <a:prstGeom prst="rect">
            <a:avLst/>
          </a:prstGeom>
          <a:noFill/>
        </p:spPr>
        <p:txBody>
          <a:bodyPr wrap="square" rtlCol="0">
            <a:spAutoFit/>
          </a:bodyPr>
          <a:lstStyle/>
          <a:p>
            <a:pPr algn="ctr"/>
            <a:r>
              <a:rPr lang="it-IT" sz="1600" dirty="0">
                <a:solidFill>
                  <a:srgbClr val="FFC000"/>
                </a:solidFill>
                <a:latin typeface="Segoe Print" panose="02000600000000000000" pitchFamily="2" charset="0"/>
              </a:rPr>
              <a:t>LHAASO J1825-1326</a:t>
            </a:r>
          </a:p>
        </p:txBody>
      </p:sp>
      <p:pic>
        <p:nvPicPr>
          <p:cNvPr id="14" name="Immagine 13" descr="Immagine che contiene testo, schermata, Policromia, diagramma&#10;&#10;Descrizione generata automaticamente">
            <a:extLst>
              <a:ext uri="{FF2B5EF4-FFF2-40B4-BE49-F238E27FC236}">
                <a16:creationId xmlns:a16="http://schemas.microsoft.com/office/drawing/2014/main" id="{BFF72BC5-E7DE-555E-9AD6-4B378294C7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78429" y="160303"/>
            <a:ext cx="2771970" cy="3162683"/>
          </a:xfrm>
          <a:prstGeom prst="rect">
            <a:avLst/>
          </a:prstGeom>
        </p:spPr>
      </p:pic>
      <p:pic>
        <p:nvPicPr>
          <p:cNvPr id="16" name="Immagine 15" descr="Immagine che contiene testo, schermata, diagramma, software&#10;&#10;Descrizione generata automaticamente">
            <a:extLst>
              <a:ext uri="{FF2B5EF4-FFF2-40B4-BE49-F238E27FC236}">
                <a16:creationId xmlns:a16="http://schemas.microsoft.com/office/drawing/2014/main" id="{EFED0FBF-1EC9-4EB3-6352-4B082F4EA5E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56" y="3774831"/>
            <a:ext cx="3267117" cy="3019295"/>
          </a:xfrm>
          <a:prstGeom prst="rect">
            <a:avLst/>
          </a:prstGeom>
        </p:spPr>
      </p:pic>
      <p:sp>
        <p:nvSpPr>
          <p:cNvPr id="17" name="CasellaDiTesto 8">
            <a:extLst>
              <a:ext uri="{FF2B5EF4-FFF2-40B4-BE49-F238E27FC236}">
                <a16:creationId xmlns:a16="http://schemas.microsoft.com/office/drawing/2014/main" id="{512FAECF-ECE5-8FBD-3F1E-FF6924A3FA27}"/>
              </a:ext>
            </a:extLst>
          </p:cNvPr>
          <p:cNvSpPr txBox="1"/>
          <p:nvPr/>
        </p:nvSpPr>
        <p:spPr>
          <a:xfrm>
            <a:off x="642944" y="3436277"/>
            <a:ext cx="3185918" cy="338554"/>
          </a:xfrm>
          <a:prstGeom prst="rect">
            <a:avLst/>
          </a:prstGeom>
          <a:noFill/>
        </p:spPr>
        <p:txBody>
          <a:bodyPr wrap="square" rtlCol="0">
            <a:spAutoFit/>
          </a:bodyPr>
          <a:lstStyle/>
          <a:p>
            <a:r>
              <a:rPr lang="it-IT" sz="1600" dirty="0">
                <a:solidFill>
                  <a:srgbClr val="FFC000"/>
                </a:solidFill>
                <a:latin typeface="Segoe Print" panose="02000600000000000000" pitchFamily="2" charset="0"/>
              </a:rPr>
              <a:t>LHAASO J1956+2845</a:t>
            </a:r>
          </a:p>
        </p:txBody>
      </p:sp>
      <p:sp>
        <p:nvSpPr>
          <p:cNvPr id="20" name="CasellaDiTesto 8">
            <a:extLst>
              <a:ext uri="{FF2B5EF4-FFF2-40B4-BE49-F238E27FC236}">
                <a16:creationId xmlns:a16="http://schemas.microsoft.com/office/drawing/2014/main" id="{4FAF9695-DE55-9AD9-CF02-09F2C09CF2ED}"/>
              </a:ext>
            </a:extLst>
          </p:cNvPr>
          <p:cNvSpPr txBox="1"/>
          <p:nvPr/>
        </p:nvSpPr>
        <p:spPr>
          <a:xfrm>
            <a:off x="7442834" y="334021"/>
            <a:ext cx="1832901" cy="584775"/>
          </a:xfrm>
          <a:prstGeom prst="rect">
            <a:avLst/>
          </a:prstGeom>
          <a:noFill/>
        </p:spPr>
        <p:txBody>
          <a:bodyPr wrap="square" rtlCol="0">
            <a:spAutoFit/>
          </a:bodyPr>
          <a:lstStyle/>
          <a:p>
            <a:pPr algn="r"/>
            <a:r>
              <a:rPr lang="it-IT" sz="1600" dirty="0">
                <a:solidFill>
                  <a:srgbClr val="FFC000"/>
                </a:solidFill>
                <a:latin typeface="Segoe Print" panose="02000600000000000000" pitchFamily="2" charset="0"/>
              </a:rPr>
              <a:t>LHAASO J1929+1745</a:t>
            </a:r>
          </a:p>
        </p:txBody>
      </p:sp>
      <p:pic>
        <p:nvPicPr>
          <p:cNvPr id="23" name="Immagine 22" descr="Immagine che contiene testo, schermata, Policromia, arte&#10;&#10;Descrizione generata automaticamente">
            <a:extLst>
              <a:ext uri="{FF2B5EF4-FFF2-40B4-BE49-F238E27FC236}">
                <a16:creationId xmlns:a16="http://schemas.microsoft.com/office/drawing/2014/main" id="{51495FD4-2537-C20B-6A50-41F57242CF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86913" y="3774831"/>
            <a:ext cx="3225535" cy="3019295"/>
          </a:xfrm>
          <a:prstGeom prst="rect">
            <a:avLst/>
          </a:prstGeom>
        </p:spPr>
      </p:pic>
      <p:pic>
        <p:nvPicPr>
          <p:cNvPr id="29" name="Immagine 28" descr="Immagine che contiene testo, schermata, Policromia, Elementi grafici&#10;&#10;Descrizione generata automaticamente">
            <a:extLst>
              <a:ext uri="{FF2B5EF4-FFF2-40B4-BE49-F238E27FC236}">
                <a16:creationId xmlns:a16="http://schemas.microsoft.com/office/drawing/2014/main" id="{274E58EF-C74A-ECAD-87EB-B0ED95151A7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02088" y="3825151"/>
            <a:ext cx="3560973" cy="2940945"/>
          </a:xfrm>
          <a:prstGeom prst="rect">
            <a:avLst/>
          </a:prstGeom>
        </p:spPr>
      </p:pic>
      <p:sp>
        <p:nvSpPr>
          <p:cNvPr id="31" name="CasellaDiTesto 30">
            <a:extLst>
              <a:ext uri="{FF2B5EF4-FFF2-40B4-BE49-F238E27FC236}">
                <a16:creationId xmlns:a16="http://schemas.microsoft.com/office/drawing/2014/main" id="{C04A9A0D-F561-9EA2-77D5-7776FC0DEDDE}"/>
              </a:ext>
            </a:extLst>
          </p:cNvPr>
          <p:cNvSpPr txBox="1"/>
          <p:nvPr/>
        </p:nvSpPr>
        <p:spPr>
          <a:xfrm>
            <a:off x="4669051" y="2571210"/>
            <a:ext cx="3185918" cy="369332"/>
          </a:xfrm>
          <a:prstGeom prst="rect">
            <a:avLst/>
          </a:prstGeom>
          <a:noFill/>
        </p:spPr>
        <p:txBody>
          <a:bodyPr wrap="square">
            <a:spAutoFit/>
          </a:bodyPr>
          <a:lstStyle/>
          <a:p>
            <a:pPr algn="ctr"/>
            <a:r>
              <a:rPr lang="it-IT" sz="1800" dirty="0">
                <a:solidFill>
                  <a:srgbClr val="FFC000"/>
                </a:solidFill>
                <a:latin typeface="Segoe Print" panose="02000600000000000000" pitchFamily="2" charset="0"/>
              </a:rPr>
              <a:t>[</a:t>
            </a:r>
            <a:r>
              <a:rPr lang="it-IT" sz="1800" dirty="0" err="1">
                <a:solidFill>
                  <a:srgbClr val="FFC000"/>
                </a:solidFill>
                <a:latin typeface="Segoe Print" panose="02000600000000000000" pitchFamily="2" charset="0"/>
              </a:rPr>
              <a:t>MC&amp;Giuliani</a:t>
            </a:r>
            <a:r>
              <a:rPr lang="it-IT" sz="1800" dirty="0">
                <a:solidFill>
                  <a:srgbClr val="FFC000"/>
                </a:solidFill>
                <a:latin typeface="Segoe Print" panose="02000600000000000000" pitchFamily="2" charset="0"/>
              </a:rPr>
              <a:t> 2023]</a:t>
            </a:r>
          </a:p>
        </p:txBody>
      </p:sp>
      <p:sp>
        <p:nvSpPr>
          <p:cNvPr id="32" name="CasellaDiTesto 8">
            <a:extLst>
              <a:ext uri="{FF2B5EF4-FFF2-40B4-BE49-F238E27FC236}">
                <a16:creationId xmlns:a16="http://schemas.microsoft.com/office/drawing/2014/main" id="{CBA6C5B7-0F19-4238-F163-526565B845BA}"/>
              </a:ext>
            </a:extLst>
          </p:cNvPr>
          <p:cNvSpPr txBox="1"/>
          <p:nvPr/>
        </p:nvSpPr>
        <p:spPr>
          <a:xfrm>
            <a:off x="8677143" y="3459723"/>
            <a:ext cx="3185918" cy="338554"/>
          </a:xfrm>
          <a:prstGeom prst="rect">
            <a:avLst/>
          </a:prstGeom>
          <a:noFill/>
        </p:spPr>
        <p:txBody>
          <a:bodyPr wrap="square" rtlCol="0">
            <a:spAutoFit/>
          </a:bodyPr>
          <a:lstStyle/>
          <a:p>
            <a:pPr algn="r"/>
            <a:r>
              <a:rPr lang="it-IT" sz="1600" dirty="0">
                <a:solidFill>
                  <a:srgbClr val="FFC000"/>
                </a:solidFill>
                <a:latin typeface="Segoe Print" panose="02000600000000000000" pitchFamily="2" charset="0"/>
              </a:rPr>
              <a:t>LHAASO J2108+3651</a:t>
            </a:r>
          </a:p>
        </p:txBody>
      </p:sp>
      <p:sp>
        <p:nvSpPr>
          <p:cNvPr id="33" name="CasellaDiTesto 8">
            <a:extLst>
              <a:ext uri="{FF2B5EF4-FFF2-40B4-BE49-F238E27FC236}">
                <a16:creationId xmlns:a16="http://schemas.microsoft.com/office/drawing/2014/main" id="{A2A99AFE-57A8-FB17-D1DE-D1CDE18939E6}"/>
              </a:ext>
            </a:extLst>
          </p:cNvPr>
          <p:cNvSpPr txBox="1"/>
          <p:nvPr/>
        </p:nvSpPr>
        <p:spPr>
          <a:xfrm>
            <a:off x="4426530" y="3436277"/>
            <a:ext cx="3185918" cy="338554"/>
          </a:xfrm>
          <a:prstGeom prst="rect">
            <a:avLst/>
          </a:prstGeom>
          <a:noFill/>
        </p:spPr>
        <p:txBody>
          <a:bodyPr wrap="square" rtlCol="0">
            <a:spAutoFit/>
          </a:bodyPr>
          <a:lstStyle/>
          <a:p>
            <a:pPr algn="ctr"/>
            <a:r>
              <a:rPr lang="it-IT" sz="1600" dirty="0">
                <a:solidFill>
                  <a:srgbClr val="FFC000"/>
                </a:solidFill>
                <a:latin typeface="Segoe Print" panose="02000600000000000000" pitchFamily="2" charset="0"/>
              </a:rPr>
              <a:t>LHAASO J2032+4102</a:t>
            </a:r>
          </a:p>
        </p:txBody>
      </p:sp>
      <p:sp>
        <p:nvSpPr>
          <p:cNvPr id="34" name="TextBox 3">
            <a:extLst>
              <a:ext uri="{FF2B5EF4-FFF2-40B4-BE49-F238E27FC236}">
                <a16:creationId xmlns:a16="http://schemas.microsoft.com/office/drawing/2014/main" id="{82B78EFE-2EEC-AB80-CE47-D0B3029A5A38}"/>
              </a:ext>
            </a:extLst>
          </p:cNvPr>
          <p:cNvSpPr txBox="1">
            <a:spLocks noChangeArrowheads="1"/>
          </p:cNvSpPr>
          <p:nvPr/>
        </p:nvSpPr>
        <p:spPr bwMode="auto">
          <a:xfrm>
            <a:off x="141601" y="3046424"/>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HESS </a:t>
            </a: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2019</a:t>
            </a:r>
          </a:p>
        </p:txBody>
      </p:sp>
      <p:sp>
        <p:nvSpPr>
          <p:cNvPr id="6" name="TextBox 3">
            <a:extLst>
              <a:ext uri="{FF2B5EF4-FFF2-40B4-BE49-F238E27FC236}">
                <a16:creationId xmlns:a16="http://schemas.microsoft.com/office/drawing/2014/main" id="{B51162CD-67FD-E6CB-6654-5A5A7584D15F}"/>
              </a:ext>
            </a:extLst>
          </p:cNvPr>
          <p:cNvSpPr txBox="1">
            <a:spLocks noChangeArrowheads="1"/>
          </p:cNvSpPr>
          <p:nvPr/>
        </p:nvSpPr>
        <p:spPr bwMode="auto">
          <a:xfrm>
            <a:off x="947803" y="3907131"/>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Xing</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+ 2022</a:t>
            </a:r>
          </a:p>
        </p:txBody>
      </p:sp>
      <p:sp>
        <p:nvSpPr>
          <p:cNvPr id="35" name="TextBox 3">
            <a:extLst>
              <a:ext uri="{FF2B5EF4-FFF2-40B4-BE49-F238E27FC236}">
                <a16:creationId xmlns:a16="http://schemas.microsoft.com/office/drawing/2014/main" id="{8EC37194-946A-E0A1-8F48-6DC5AD75B0CE}"/>
              </a:ext>
            </a:extLst>
          </p:cNvPr>
          <p:cNvSpPr txBox="1">
            <a:spLocks noChangeArrowheads="1"/>
          </p:cNvSpPr>
          <p:nvPr/>
        </p:nvSpPr>
        <p:spPr bwMode="auto">
          <a:xfrm>
            <a:off x="9805388" y="85102"/>
            <a:ext cx="232917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Albert+2023,HAWC </a:t>
            </a:r>
            <a:r>
              <a:rPr lang="it-IT" sz="1400" dirty="0" err="1">
                <a:solidFill>
                  <a:srgbClr val="FF0000"/>
                </a:solidFill>
                <a:latin typeface="MV Boli" panose="02000500030200090000" pitchFamily="2" charset="0"/>
                <a:ea typeface="Microsoft YaHei Light" panose="020B0502040204020203" pitchFamily="34" charset="-122"/>
                <a:cs typeface="MV Boli" panose="02000500030200090000" pitchFamily="2" charset="0"/>
              </a:rPr>
              <a:t>coll</a:t>
            </a:r>
            <a:r>
              <a:rPr lang="it-IT" sz="1400" dirty="0">
                <a:solidFill>
                  <a:srgbClr val="FF0000"/>
                </a:solidFill>
                <a:latin typeface="MV Boli" panose="02000500030200090000" pitchFamily="2" charset="0"/>
                <a:ea typeface="Microsoft YaHei Light" panose="020B0502040204020203" pitchFamily="34" charset="-122"/>
                <a:cs typeface="MV Boli" panose="02000500030200090000" pitchFamily="2" charset="0"/>
              </a:rPr>
              <a:t>. </a:t>
            </a:r>
          </a:p>
        </p:txBody>
      </p:sp>
      <p:sp>
        <p:nvSpPr>
          <p:cNvPr id="36" name="CasellaDiTesto 8">
            <a:extLst>
              <a:ext uri="{FF2B5EF4-FFF2-40B4-BE49-F238E27FC236}">
                <a16:creationId xmlns:a16="http://schemas.microsoft.com/office/drawing/2014/main" id="{6FD1C2F4-DFD0-0602-D7E1-878DDED0A1F3}"/>
              </a:ext>
            </a:extLst>
          </p:cNvPr>
          <p:cNvSpPr txBox="1"/>
          <p:nvPr/>
        </p:nvSpPr>
        <p:spPr>
          <a:xfrm>
            <a:off x="4302877" y="6508590"/>
            <a:ext cx="3552092" cy="338554"/>
          </a:xfrm>
          <a:prstGeom prst="rect">
            <a:avLst/>
          </a:prstGeom>
          <a:noFill/>
        </p:spPr>
        <p:txBody>
          <a:bodyPr wrap="square" rtlCol="0">
            <a:spAutoFit/>
          </a:bodyPr>
          <a:lstStyle/>
          <a:p>
            <a:r>
              <a:rPr lang="it-IT" sz="1600" dirty="0" err="1">
                <a:solidFill>
                  <a:srgbClr val="FF0000"/>
                </a:solidFill>
                <a:latin typeface="Segoe Print" panose="02000600000000000000" pitchFamily="2" charset="0"/>
              </a:rPr>
              <a:t>Abeysekara</a:t>
            </a:r>
            <a:r>
              <a:rPr lang="it-IT" sz="1600" dirty="0">
                <a:solidFill>
                  <a:srgbClr val="FF0000"/>
                </a:solidFill>
                <a:latin typeface="Segoe Print" panose="02000600000000000000" pitchFamily="2" charset="0"/>
              </a:rPr>
              <a:t>+ 2021 (HAWC </a:t>
            </a:r>
            <a:r>
              <a:rPr lang="it-IT" sz="1600" dirty="0" err="1">
                <a:solidFill>
                  <a:srgbClr val="FF0000"/>
                </a:solidFill>
                <a:latin typeface="Segoe Print" panose="02000600000000000000" pitchFamily="2" charset="0"/>
              </a:rPr>
              <a:t>coll</a:t>
            </a:r>
            <a:r>
              <a:rPr lang="it-IT" sz="1600" dirty="0">
                <a:solidFill>
                  <a:srgbClr val="FF0000"/>
                </a:solidFill>
                <a:latin typeface="Segoe Print" panose="02000600000000000000" pitchFamily="2" charset="0"/>
              </a:rPr>
              <a:t>)</a:t>
            </a:r>
          </a:p>
        </p:txBody>
      </p:sp>
      <p:sp>
        <p:nvSpPr>
          <p:cNvPr id="37" name="CasellaDiTesto 8">
            <a:extLst>
              <a:ext uri="{FF2B5EF4-FFF2-40B4-BE49-F238E27FC236}">
                <a16:creationId xmlns:a16="http://schemas.microsoft.com/office/drawing/2014/main" id="{AE8B5E3B-03AE-72CC-AAE4-A43696EDB04E}"/>
              </a:ext>
            </a:extLst>
          </p:cNvPr>
          <p:cNvSpPr txBox="1"/>
          <p:nvPr/>
        </p:nvSpPr>
        <p:spPr>
          <a:xfrm>
            <a:off x="8927389" y="4124022"/>
            <a:ext cx="2310370" cy="345904"/>
          </a:xfrm>
          <a:prstGeom prst="rect">
            <a:avLst/>
          </a:prstGeom>
          <a:noFill/>
        </p:spPr>
        <p:txBody>
          <a:bodyPr wrap="square" rtlCol="0">
            <a:spAutoFit/>
          </a:bodyPr>
          <a:lstStyle/>
          <a:p>
            <a:r>
              <a:rPr lang="it-IT" sz="1600" dirty="0">
                <a:solidFill>
                  <a:srgbClr val="FF0000"/>
                </a:solidFill>
                <a:latin typeface="Segoe Print" panose="02000600000000000000" pitchFamily="2" charset="0"/>
              </a:rPr>
              <a:t>Cao, Aharonian+21</a:t>
            </a:r>
          </a:p>
        </p:txBody>
      </p:sp>
      <p:sp>
        <p:nvSpPr>
          <p:cNvPr id="3" name="CasellaDiTesto 8">
            <a:extLst>
              <a:ext uri="{FF2B5EF4-FFF2-40B4-BE49-F238E27FC236}">
                <a16:creationId xmlns:a16="http://schemas.microsoft.com/office/drawing/2014/main" id="{C7DB268A-86C9-24ED-0716-500C17CB8BED}"/>
              </a:ext>
            </a:extLst>
          </p:cNvPr>
          <p:cNvSpPr txBox="1"/>
          <p:nvPr/>
        </p:nvSpPr>
        <p:spPr>
          <a:xfrm>
            <a:off x="8585941" y="5863913"/>
            <a:ext cx="2078473" cy="584775"/>
          </a:xfrm>
          <a:prstGeom prst="rect">
            <a:avLst/>
          </a:prstGeom>
          <a:noFill/>
        </p:spPr>
        <p:txBody>
          <a:bodyPr wrap="square" rtlCol="0">
            <a:spAutoFit/>
          </a:bodyPr>
          <a:lstStyle/>
          <a:p>
            <a:pPr algn="ctr"/>
            <a:r>
              <a:rPr lang="it-IT" sz="1600" dirty="0">
                <a:solidFill>
                  <a:schemeClr val="bg1"/>
                </a:solidFill>
                <a:latin typeface="Segoe Print" panose="02000600000000000000" pitchFamily="2" charset="0"/>
              </a:rPr>
              <a:t>First source </a:t>
            </a:r>
            <a:r>
              <a:rPr lang="it-IT" sz="1600" dirty="0" err="1">
                <a:solidFill>
                  <a:schemeClr val="bg1"/>
                </a:solidFill>
                <a:latin typeface="Segoe Print" panose="02000600000000000000" pitchFamily="2" charset="0"/>
              </a:rPr>
              <a:t>discovered</a:t>
            </a:r>
            <a:r>
              <a:rPr lang="it-IT" sz="1600" dirty="0">
                <a:solidFill>
                  <a:schemeClr val="bg1"/>
                </a:solidFill>
                <a:latin typeface="Segoe Print" panose="02000600000000000000" pitchFamily="2" charset="0"/>
              </a:rPr>
              <a:t> </a:t>
            </a:r>
            <a:r>
              <a:rPr lang="it-IT" sz="1600" dirty="0" err="1">
                <a:solidFill>
                  <a:schemeClr val="bg1"/>
                </a:solidFill>
                <a:latin typeface="Segoe Print" panose="02000600000000000000" pitchFamily="2" charset="0"/>
              </a:rPr>
              <a:t>at</a:t>
            </a:r>
            <a:r>
              <a:rPr lang="it-IT" sz="1600" dirty="0">
                <a:solidFill>
                  <a:schemeClr val="bg1"/>
                </a:solidFill>
                <a:latin typeface="Segoe Print" panose="02000600000000000000" pitchFamily="2" charset="0"/>
              </a:rPr>
              <a:t> UHE</a:t>
            </a:r>
          </a:p>
        </p:txBody>
      </p:sp>
    </p:spTree>
    <p:extLst>
      <p:ext uri="{BB962C8B-B14F-4D97-AF65-F5344CB8AC3E}">
        <p14:creationId xmlns:p14="http://schemas.microsoft.com/office/powerpoint/2010/main" val="3078082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7D793-92C9-C94B-99F3-F8726B7E574A}"/>
            </a:ext>
          </a:extLst>
        </p:cNvPr>
        <p:cNvGrpSpPr/>
        <p:nvPr/>
      </p:nvGrpSpPr>
      <p:grpSpPr>
        <a:xfrm>
          <a:off x="0" y="0"/>
          <a:ext cx="0" cy="0"/>
          <a:chOff x="0" y="0"/>
          <a:chExt cx="0" cy="0"/>
        </a:xfrm>
      </p:grpSpPr>
      <p:pic>
        <p:nvPicPr>
          <p:cNvPr id="8" name="Immagine 7">
            <a:extLst>
              <a:ext uri="{FF2B5EF4-FFF2-40B4-BE49-F238E27FC236}">
                <a16:creationId xmlns:a16="http://schemas.microsoft.com/office/drawing/2014/main" id="{EA45D762-3D7A-03A2-07D7-7308CC3BCE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394" y="798920"/>
            <a:ext cx="2742951" cy="2197981"/>
          </a:xfrm>
          <a:prstGeom prst="rect">
            <a:avLst/>
          </a:prstGeom>
        </p:spPr>
      </p:pic>
      <p:sp>
        <p:nvSpPr>
          <p:cNvPr id="9" name="TextBox 3">
            <a:extLst>
              <a:ext uri="{FF2B5EF4-FFF2-40B4-BE49-F238E27FC236}">
                <a16:creationId xmlns:a16="http://schemas.microsoft.com/office/drawing/2014/main" id="{A41907C4-1CE6-F2FC-7869-70A2AFE0E6A2}"/>
              </a:ext>
            </a:extLst>
          </p:cNvPr>
          <p:cNvSpPr txBox="1">
            <a:spLocks noChangeArrowheads="1"/>
          </p:cNvSpPr>
          <p:nvPr/>
        </p:nvSpPr>
        <p:spPr bwMode="auto">
          <a:xfrm>
            <a:off x="585299" y="2987066"/>
            <a:ext cx="2631606"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Tibet AS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collaboration</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2021</a:t>
            </a:r>
          </a:p>
        </p:txBody>
      </p:sp>
      <p:pic>
        <p:nvPicPr>
          <p:cNvPr id="10" name="Immagine 9">
            <a:extLst>
              <a:ext uri="{FF2B5EF4-FFF2-40B4-BE49-F238E27FC236}">
                <a16:creationId xmlns:a16="http://schemas.microsoft.com/office/drawing/2014/main" id="{652EBEE0-35BE-6525-7918-21F547EDCF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8710" y="798920"/>
            <a:ext cx="2450551" cy="2200055"/>
          </a:xfrm>
          <a:prstGeom prst="rect">
            <a:avLst/>
          </a:prstGeom>
        </p:spPr>
      </p:pic>
      <p:sp>
        <p:nvSpPr>
          <p:cNvPr id="11" name="TextBox 3">
            <a:extLst>
              <a:ext uri="{FF2B5EF4-FFF2-40B4-BE49-F238E27FC236}">
                <a16:creationId xmlns:a16="http://schemas.microsoft.com/office/drawing/2014/main" id="{6F202D09-15E3-65AF-698B-CA92CFD2B754}"/>
              </a:ext>
            </a:extLst>
          </p:cNvPr>
          <p:cNvSpPr txBox="1">
            <a:spLocks noChangeArrowheads="1"/>
          </p:cNvSpPr>
          <p:nvPr/>
        </p:nvSpPr>
        <p:spPr bwMode="auto">
          <a:xfrm>
            <a:off x="3306497" y="2996900"/>
            <a:ext cx="2532763"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Cao+ (LHAASO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2021</a:t>
            </a:r>
          </a:p>
        </p:txBody>
      </p:sp>
      <p:sp>
        <p:nvSpPr>
          <p:cNvPr id="13" name="Rettangolo 24">
            <a:extLst>
              <a:ext uri="{FF2B5EF4-FFF2-40B4-BE49-F238E27FC236}">
                <a16:creationId xmlns:a16="http://schemas.microsoft.com/office/drawing/2014/main" id="{0E4D335D-6D5E-6A73-630E-8DC2CEE1D607}"/>
              </a:ext>
            </a:extLst>
          </p:cNvPr>
          <p:cNvSpPr/>
          <p:nvPr/>
        </p:nvSpPr>
        <p:spPr>
          <a:xfrm>
            <a:off x="1487090" y="20904"/>
            <a:ext cx="9312165"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And finally… The Supernova Remnants</a:t>
            </a:r>
          </a:p>
        </p:txBody>
      </p:sp>
      <p:pic>
        <p:nvPicPr>
          <p:cNvPr id="15" name="Immagine 14">
            <a:extLst>
              <a:ext uri="{FF2B5EF4-FFF2-40B4-BE49-F238E27FC236}">
                <a16:creationId xmlns:a16="http://schemas.microsoft.com/office/drawing/2014/main" id="{CA4355FD-8CBA-08D4-D1D6-016508146279}"/>
              </a:ext>
            </a:extLst>
          </p:cNvPr>
          <p:cNvPicPr>
            <a:picLocks noChangeAspect="1"/>
          </p:cNvPicPr>
          <p:nvPr/>
        </p:nvPicPr>
        <p:blipFill>
          <a:blip r:embed="rId5"/>
          <a:stretch>
            <a:fillRect/>
          </a:stretch>
        </p:blipFill>
        <p:spPr>
          <a:xfrm>
            <a:off x="598280" y="4125297"/>
            <a:ext cx="3495272" cy="2607436"/>
          </a:xfrm>
          <a:prstGeom prst="rect">
            <a:avLst/>
          </a:prstGeom>
        </p:spPr>
      </p:pic>
      <p:sp>
        <p:nvSpPr>
          <p:cNvPr id="16" name="TextBox 3">
            <a:extLst>
              <a:ext uri="{FF2B5EF4-FFF2-40B4-BE49-F238E27FC236}">
                <a16:creationId xmlns:a16="http://schemas.microsoft.com/office/drawing/2014/main" id="{26FFE1F4-8BAD-ABD2-9057-382673407D1A}"/>
              </a:ext>
            </a:extLst>
          </p:cNvPr>
          <p:cNvSpPr txBox="1">
            <a:spLocks noChangeArrowheads="1"/>
          </p:cNvSpPr>
          <p:nvPr/>
        </p:nvSpPr>
        <p:spPr bwMode="auto">
          <a:xfrm>
            <a:off x="490587" y="3809662"/>
            <a:ext cx="379350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Gamma Cygni (MAGIC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collaboration</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2019)</a:t>
            </a:r>
          </a:p>
        </p:txBody>
      </p:sp>
      <p:pic>
        <p:nvPicPr>
          <p:cNvPr id="17" name="Immagine 16">
            <a:extLst>
              <a:ext uri="{FF2B5EF4-FFF2-40B4-BE49-F238E27FC236}">
                <a16:creationId xmlns:a16="http://schemas.microsoft.com/office/drawing/2014/main" id="{6D5F488E-E951-146A-8F01-AA19526430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4346" y="4117439"/>
            <a:ext cx="2447466" cy="2410290"/>
          </a:xfrm>
          <a:prstGeom prst="rect">
            <a:avLst/>
          </a:prstGeom>
        </p:spPr>
      </p:pic>
      <p:sp>
        <p:nvSpPr>
          <p:cNvPr id="18" name="TextBox 3">
            <a:extLst>
              <a:ext uri="{FF2B5EF4-FFF2-40B4-BE49-F238E27FC236}">
                <a16:creationId xmlns:a16="http://schemas.microsoft.com/office/drawing/2014/main" id="{F6B812B7-DE9E-1426-FAFD-5C0F4943EDDF}"/>
              </a:ext>
            </a:extLst>
          </p:cNvPr>
          <p:cNvSpPr txBox="1">
            <a:spLocks noChangeArrowheads="1"/>
          </p:cNvSpPr>
          <p:nvPr/>
        </p:nvSpPr>
        <p:spPr bwMode="auto">
          <a:xfrm>
            <a:off x="4953682" y="6527729"/>
            <a:ext cx="287356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W28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Aharonian</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et al. 2008)</a:t>
            </a:r>
          </a:p>
        </p:txBody>
      </p:sp>
      <p:sp>
        <p:nvSpPr>
          <p:cNvPr id="20" name="TextBox 3">
            <a:extLst>
              <a:ext uri="{FF2B5EF4-FFF2-40B4-BE49-F238E27FC236}">
                <a16:creationId xmlns:a16="http://schemas.microsoft.com/office/drawing/2014/main" id="{FBCD4F76-B117-B710-2175-53A66BBF55AF}"/>
              </a:ext>
            </a:extLst>
          </p:cNvPr>
          <p:cNvSpPr txBox="1">
            <a:spLocks noChangeArrowheads="1"/>
          </p:cNvSpPr>
          <p:nvPr/>
        </p:nvSpPr>
        <p:spPr bwMode="auto">
          <a:xfrm>
            <a:off x="0" y="490698"/>
            <a:ext cx="2742951"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it-IT" sz="1600" b="1" dirty="0">
                <a:solidFill>
                  <a:srgbClr val="FF9900"/>
                </a:solidFill>
                <a:latin typeface="Segoe Print" panose="02000600000000000000" pitchFamily="2" charset="0"/>
                <a:cs typeface="MV Boli" charset="0"/>
              </a:rPr>
              <a:t>LHAASO J2226+6057</a:t>
            </a:r>
          </a:p>
        </p:txBody>
      </p:sp>
      <p:pic>
        <p:nvPicPr>
          <p:cNvPr id="4" name="Immagine 3">
            <a:extLst>
              <a:ext uri="{FF2B5EF4-FFF2-40B4-BE49-F238E27FC236}">
                <a16:creationId xmlns:a16="http://schemas.microsoft.com/office/drawing/2014/main" id="{20C389DA-F162-BE4A-76AB-21F6E6736EB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62945" y="4615917"/>
            <a:ext cx="3508807" cy="2116816"/>
          </a:xfrm>
          <a:prstGeom prst="rect">
            <a:avLst/>
          </a:prstGeom>
        </p:spPr>
      </p:pic>
      <p:sp>
        <p:nvSpPr>
          <p:cNvPr id="21" name="TextBox 3">
            <a:extLst>
              <a:ext uri="{FF2B5EF4-FFF2-40B4-BE49-F238E27FC236}">
                <a16:creationId xmlns:a16="http://schemas.microsoft.com/office/drawing/2014/main" id="{C3750EF3-1BD9-C68E-59E9-C17240CFCAA4}"/>
              </a:ext>
            </a:extLst>
          </p:cNvPr>
          <p:cNvSpPr txBox="1">
            <a:spLocks noChangeArrowheads="1"/>
          </p:cNvSpPr>
          <p:nvPr/>
        </p:nvSpPr>
        <p:spPr bwMode="auto">
          <a:xfrm>
            <a:off x="8495014" y="4357249"/>
            <a:ext cx="2873560"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Celli</a:t>
            </a:r>
            <a:r>
              <a:rPr kumimoji="0" lang="it-IT" sz="1400" b="0" i="0" u="none" strike="noStrike" kern="1200" cap="none" spc="0" normalizeH="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Talk Gamma2022</a:t>
            </a:r>
          </a:p>
        </p:txBody>
      </p:sp>
      <p:pic>
        <p:nvPicPr>
          <p:cNvPr id="7" name="Picture 2" descr="https://lh4.googleusercontent.com/cQuYc-S7y5QpOMmTfat85vTw0FxVFK3XnpAjZ6s-vML6RLR-rBp5_E9oeaCDJLC2aoa4YgYzerHT_WLo6KfczMMQ6QlSQvuUvnEYaC2THsl2CE4WtvImQntFUuEnamxWdo3TJBiGvpU">
            <a:extLst>
              <a:ext uri="{FF2B5EF4-FFF2-40B4-BE49-F238E27FC236}">
                <a16:creationId xmlns:a16="http://schemas.microsoft.com/office/drawing/2014/main" id="{585AE19D-6B69-11A6-04FE-11DB45EB6F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6034" y="2245001"/>
            <a:ext cx="915258" cy="706846"/>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3">
            <a:extLst>
              <a:ext uri="{FF2B5EF4-FFF2-40B4-BE49-F238E27FC236}">
                <a16:creationId xmlns:a16="http://schemas.microsoft.com/office/drawing/2014/main" id="{6E35D65F-BF0C-88E0-3234-BAEAE6FA36CA}"/>
              </a:ext>
            </a:extLst>
          </p:cNvPr>
          <p:cNvSpPr txBox="1">
            <a:spLocks noChangeArrowheads="1"/>
          </p:cNvSpPr>
          <p:nvPr/>
        </p:nvSpPr>
        <p:spPr bwMode="auto">
          <a:xfrm>
            <a:off x="10898142" y="1690466"/>
            <a:ext cx="117361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MAGIC </a:t>
            </a: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coll</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2023</a:t>
            </a:r>
          </a:p>
        </p:txBody>
      </p:sp>
      <p:sp>
        <p:nvSpPr>
          <p:cNvPr id="27" name="TextBox 8">
            <a:extLst>
              <a:ext uri="{FF2B5EF4-FFF2-40B4-BE49-F238E27FC236}">
                <a16:creationId xmlns:a16="http://schemas.microsoft.com/office/drawing/2014/main" id="{5C353941-E52D-545A-D997-577F350ABBA6}"/>
              </a:ext>
            </a:extLst>
          </p:cNvPr>
          <p:cNvSpPr txBox="1"/>
          <p:nvPr/>
        </p:nvSpPr>
        <p:spPr>
          <a:xfrm>
            <a:off x="134627" y="3371392"/>
            <a:ext cx="2631606" cy="400110"/>
          </a:xfrm>
          <a:prstGeom prst="rect">
            <a:avLst/>
          </a:prstGeom>
          <a:noFill/>
          <a:ln w="25400">
            <a:solidFill>
              <a:srgbClr val="FFC000"/>
            </a:solidFill>
          </a:ln>
        </p:spPr>
        <p:txBody>
          <a:bodyPr wrap="square" rtlCol="0">
            <a:spAutoFit/>
          </a:bodyPr>
          <a:lstStyle/>
          <a:p>
            <a:r>
              <a:rPr lang="en-US" sz="2000" dirty="0">
                <a:solidFill>
                  <a:schemeClr val="bg1"/>
                </a:solidFill>
                <a:latin typeface="Segoe Print" panose="02000600000000000000" pitchFamily="2" charset="0"/>
              </a:rPr>
              <a:t>Propagation study </a:t>
            </a:r>
          </a:p>
        </p:txBody>
      </p:sp>
      <p:pic>
        <p:nvPicPr>
          <p:cNvPr id="28" name="Immagine 27">
            <a:extLst>
              <a:ext uri="{FF2B5EF4-FFF2-40B4-BE49-F238E27FC236}">
                <a16:creationId xmlns:a16="http://schemas.microsoft.com/office/drawing/2014/main" id="{D3BA0F9B-BBD8-6B9B-7F5D-FC06DAD038D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27679" y="3371392"/>
            <a:ext cx="655838" cy="434210"/>
          </a:xfrm>
          <a:prstGeom prst="rect">
            <a:avLst/>
          </a:prstGeom>
        </p:spPr>
      </p:pic>
      <p:pic>
        <p:nvPicPr>
          <p:cNvPr id="3" name="Immagine 2" descr="Immagine che contiene testo, schermata, grafica, Elementi grafici&#10;&#10;Descrizione generata automaticamente">
            <a:extLst>
              <a:ext uri="{FF2B5EF4-FFF2-40B4-BE49-F238E27FC236}">
                <a16:creationId xmlns:a16="http://schemas.microsoft.com/office/drawing/2014/main" id="{225189CA-D466-62A8-C0D5-78CB212398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198951" y="516071"/>
            <a:ext cx="2450551" cy="2029000"/>
          </a:xfrm>
          <a:prstGeom prst="rect">
            <a:avLst/>
          </a:prstGeom>
        </p:spPr>
      </p:pic>
      <p:pic>
        <p:nvPicPr>
          <p:cNvPr id="6" name="Immagine 5" descr="Immagine che contiene testo, diagramma, linea, Diagramma&#10;&#10;Descrizione generata automaticamente">
            <a:extLst>
              <a:ext uri="{FF2B5EF4-FFF2-40B4-BE49-F238E27FC236}">
                <a16:creationId xmlns:a16="http://schemas.microsoft.com/office/drawing/2014/main" id="{49EB19B6-B8F8-96EE-9FE2-6B0E6E811AA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193055" y="2213686"/>
            <a:ext cx="2912447" cy="2027385"/>
          </a:xfrm>
          <a:prstGeom prst="rect">
            <a:avLst/>
          </a:prstGeom>
        </p:spPr>
      </p:pic>
      <p:pic>
        <p:nvPicPr>
          <p:cNvPr id="14" name="Immagine 13">
            <a:extLst>
              <a:ext uri="{FF2B5EF4-FFF2-40B4-BE49-F238E27FC236}">
                <a16:creationId xmlns:a16="http://schemas.microsoft.com/office/drawing/2014/main" id="{3AA60E52-08E6-8DDD-9250-AA83103B0515}"/>
              </a:ext>
            </a:extLst>
          </p:cNvPr>
          <p:cNvPicPr>
            <a:picLocks noChangeAspect="1"/>
          </p:cNvPicPr>
          <p:nvPr/>
        </p:nvPicPr>
        <p:blipFill>
          <a:blip r:embed="rId12"/>
          <a:stretch>
            <a:fillRect/>
          </a:stretch>
        </p:blipFill>
        <p:spPr>
          <a:xfrm>
            <a:off x="8649502" y="516220"/>
            <a:ext cx="2143431" cy="2027385"/>
          </a:xfrm>
          <a:prstGeom prst="rect">
            <a:avLst/>
          </a:prstGeom>
        </p:spPr>
      </p:pic>
      <p:sp>
        <p:nvSpPr>
          <p:cNvPr id="19" name="TextBox 3">
            <a:extLst>
              <a:ext uri="{FF2B5EF4-FFF2-40B4-BE49-F238E27FC236}">
                <a16:creationId xmlns:a16="http://schemas.microsoft.com/office/drawing/2014/main" id="{6092292F-F0F7-53F3-BD7F-81BB386361AF}"/>
              </a:ext>
            </a:extLst>
          </p:cNvPr>
          <p:cNvSpPr txBox="1">
            <a:spLocks noChangeArrowheads="1"/>
          </p:cNvSpPr>
          <p:nvPr/>
        </p:nvSpPr>
        <p:spPr bwMode="auto">
          <a:xfrm>
            <a:off x="6565472" y="2522867"/>
            <a:ext cx="1489541"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none" spc="0" normalizeH="0" baseline="0" noProof="0" dirty="0" err="1">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Fang</a:t>
            </a:r>
            <a:r>
              <a:rPr kumimoji="0" lang="it-IT" sz="1400" b="0" i="0" u="none" strike="noStrike" kern="1200" cap="none" spc="0" normalizeH="0" baseline="0" noProof="0" dirty="0">
                <a:ln>
                  <a:noFill/>
                </a:ln>
                <a:solidFill>
                  <a:srgbClr val="FF9900"/>
                </a:solidFill>
                <a:effectLst/>
                <a:uLnTx/>
                <a:uFillTx/>
                <a:latin typeface="MV Boli" panose="02000500030200090000" pitchFamily="2" charset="0"/>
                <a:ea typeface="Microsoft YaHei Light" panose="020B0502040204020203" pitchFamily="34" charset="-122"/>
                <a:cs typeface="MV Boli" panose="02000500030200090000" pitchFamily="2" charset="0"/>
              </a:rPr>
              <a:t>+ 2022</a:t>
            </a:r>
          </a:p>
        </p:txBody>
      </p:sp>
      <p:sp>
        <p:nvSpPr>
          <p:cNvPr id="24" name="CasellaDiTesto 23">
            <a:extLst>
              <a:ext uri="{FF2B5EF4-FFF2-40B4-BE49-F238E27FC236}">
                <a16:creationId xmlns:a16="http://schemas.microsoft.com/office/drawing/2014/main" id="{E9CD05E4-4A6F-7734-A8A5-C3EB04EE45C8}"/>
              </a:ext>
            </a:extLst>
          </p:cNvPr>
          <p:cNvSpPr txBox="1"/>
          <p:nvPr/>
        </p:nvSpPr>
        <p:spPr>
          <a:xfrm>
            <a:off x="5585660" y="2997697"/>
            <a:ext cx="3709686" cy="923330"/>
          </a:xfrm>
          <a:prstGeom prst="rect">
            <a:avLst/>
          </a:prstGeom>
          <a:noFill/>
        </p:spPr>
        <p:txBody>
          <a:bodyPr wrap="square">
            <a:spAutoFit/>
          </a:bodyPr>
          <a:lstStyle/>
          <a:p>
            <a:pPr algn="ctr"/>
            <a:r>
              <a:rPr lang="en-US" sz="1800" dirty="0">
                <a:solidFill>
                  <a:schemeClr val="bg1"/>
                </a:solidFill>
                <a:latin typeface="Segoe Print" panose="02000600000000000000" pitchFamily="2" charset="0"/>
              </a:rPr>
              <a:t>Fermi-LAT and MAGIC detection </a:t>
            </a:r>
            <a:r>
              <a:rPr lang="en-US" sz="1800" dirty="0" err="1">
                <a:solidFill>
                  <a:schemeClr val="bg1"/>
                </a:solidFill>
                <a:latin typeface="Segoe Print" panose="02000600000000000000" pitchFamily="2" charset="0"/>
              </a:rPr>
              <a:t>favoured</a:t>
            </a:r>
            <a:r>
              <a:rPr lang="en-US" sz="1800" dirty="0">
                <a:solidFill>
                  <a:schemeClr val="bg1"/>
                </a:solidFill>
                <a:latin typeface="Segoe Print" panose="02000600000000000000" pitchFamily="2" charset="0"/>
              </a:rPr>
              <a:t> hadrons from SNR/MC interaction</a:t>
            </a:r>
          </a:p>
        </p:txBody>
      </p:sp>
    </p:spTree>
    <p:extLst>
      <p:ext uri="{BB962C8B-B14F-4D97-AF65-F5344CB8AC3E}">
        <p14:creationId xmlns:p14="http://schemas.microsoft.com/office/powerpoint/2010/main" val="300069243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left)">
                                      <p:cBhvr>
                                        <p:cTn id="10" dur="500"/>
                                        <p:tgtEl>
                                          <p:spTgt spid="27"/>
                                        </p:tgtEl>
                                      </p:cBhvr>
                                    </p:animEffect>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fltVal val="0"/>
                                          </p:val>
                                        </p:tav>
                                        <p:tav tm="100000">
                                          <p:val>
                                            <p:strVal val="#ppt_w"/>
                                          </p:val>
                                        </p:tav>
                                      </p:tavLst>
                                    </p:anim>
                                    <p:anim calcmode="lin" valueType="num">
                                      <p:cBhvr>
                                        <p:cTn id="15" dur="500" fill="hold"/>
                                        <p:tgtEl>
                                          <p:spTgt spid="16"/>
                                        </p:tgtEl>
                                        <p:attrNameLst>
                                          <p:attrName>ppt_h</p:attrName>
                                        </p:attrNameLst>
                                      </p:cBhvr>
                                      <p:tavLst>
                                        <p:tav tm="0">
                                          <p:val>
                                            <p:fltVal val="0"/>
                                          </p:val>
                                        </p:tav>
                                        <p:tav tm="100000">
                                          <p:val>
                                            <p:strVal val="#ppt_h"/>
                                          </p:val>
                                        </p:tav>
                                      </p:tavLst>
                                    </p:anim>
                                    <p:animEffect transition="in" filter="fade">
                                      <p:cBhvr>
                                        <p:cTn id="16" dur="500"/>
                                        <p:tgtEl>
                                          <p:spTgt spid="16"/>
                                        </p:tgtEl>
                                      </p:cBhvr>
                                    </p:animEffect>
                                  </p:childTnLst>
                                </p:cTn>
                              </p:par>
                              <p:par>
                                <p:cTn id="17" presetID="53" presetClass="entr" presetSubtype="16"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p:cTn id="19" dur="500" fill="hold"/>
                                        <p:tgtEl>
                                          <p:spTgt spid="15"/>
                                        </p:tgtEl>
                                        <p:attrNameLst>
                                          <p:attrName>ppt_w</p:attrName>
                                        </p:attrNameLst>
                                      </p:cBhvr>
                                      <p:tavLst>
                                        <p:tav tm="0">
                                          <p:val>
                                            <p:fltVal val="0"/>
                                          </p:val>
                                        </p:tav>
                                        <p:tav tm="100000">
                                          <p:val>
                                            <p:strVal val="#ppt_w"/>
                                          </p:val>
                                        </p:tav>
                                      </p:tavLst>
                                    </p:anim>
                                    <p:anim calcmode="lin" valueType="num">
                                      <p:cBhvr>
                                        <p:cTn id="20" dur="500" fill="hold"/>
                                        <p:tgtEl>
                                          <p:spTgt spid="15"/>
                                        </p:tgtEl>
                                        <p:attrNameLst>
                                          <p:attrName>ppt_h</p:attrName>
                                        </p:attrNameLst>
                                      </p:cBhvr>
                                      <p:tavLst>
                                        <p:tav tm="0">
                                          <p:val>
                                            <p:fltVal val="0"/>
                                          </p:val>
                                        </p:tav>
                                        <p:tav tm="100000">
                                          <p:val>
                                            <p:strVal val="#ppt_h"/>
                                          </p:val>
                                        </p:tav>
                                      </p:tavLst>
                                    </p:anim>
                                    <p:animEffect transition="in" filter="fade">
                                      <p:cBhvr>
                                        <p:cTn id="21" dur="500"/>
                                        <p:tgtEl>
                                          <p:spTgt spid="15"/>
                                        </p:tgtEl>
                                      </p:cBhvr>
                                    </p:animEffect>
                                  </p:childTnLst>
                                </p:cTn>
                              </p:par>
                              <p:par>
                                <p:cTn id="22" presetID="53" presetClass="entr" presetSubtype="16"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anim calcmode="lin" valueType="num">
                                      <p:cBhvr>
                                        <p:cTn id="34" dur="500" fill="hold"/>
                                        <p:tgtEl>
                                          <p:spTgt spid="21"/>
                                        </p:tgtEl>
                                        <p:attrNameLst>
                                          <p:attrName>ppt_w</p:attrName>
                                        </p:attrNameLst>
                                      </p:cBhvr>
                                      <p:tavLst>
                                        <p:tav tm="0">
                                          <p:val>
                                            <p:fltVal val="0"/>
                                          </p:val>
                                        </p:tav>
                                        <p:tav tm="100000">
                                          <p:val>
                                            <p:strVal val="#ppt_w"/>
                                          </p:val>
                                        </p:tav>
                                      </p:tavLst>
                                    </p:anim>
                                    <p:anim calcmode="lin" valueType="num">
                                      <p:cBhvr>
                                        <p:cTn id="35" dur="500" fill="hold"/>
                                        <p:tgtEl>
                                          <p:spTgt spid="21"/>
                                        </p:tgtEl>
                                        <p:attrNameLst>
                                          <p:attrName>ppt_h</p:attrName>
                                        </p:attrNameLst>
                                      </p:cBhvr>
                                      <p:tavLst>
                                        <p:tav tm="0">
                                          <p:val>
                                            <p:fltVal val="0"/>
                                          </p:val>
                                        </p:tav>
                                        <p:tav tm="100000">
                                          <p:val>
                                            <p:strVal val="#ppt_h"/>
                                          </p:val>
                                        </p:tav>
                                      </p:tavLst>
                                    </p:anim>
                                    <p:animEffect transition="in" filter="fade">
                                      <p:cBhvr>
                                        <p:cTn id="36" dur="500"/>
                                        <p:tgtEl>
                                          <p:spTgt spid="21"/>
                                        </p:tgtEl>
                                      </p:cBhvr>
                                    </p:animEffect>
                                  </p:childTnLst>
                                </p:cTn>
                              </p:par>
                              <p:par>
                                <p:cTn id="37" presetID="53" presetClass="entr" presetSubtype="16" fill="hold" nodeType="withEffect">
                                  <p:stCondLst>
                                    <p:cond delay="0"/>
                                  </p:stCondLst>
                                  <p:childTnLst>
                                    <p:set>
                                      <p:cBhvr>
                                        <p:cTn id="38" dur="1" fill="hold">
                                          <p:stCondLst>
                                            <p:cond delay="0"/>
                                          </p:stCondLst>
                                        </p:cTn>
                                        <p:tgtEl>
                                          <p:spTgt spid="4"/>
                                        </p:tgtEl>
                                        <p:attrNameLst>
                                          <p:attrName>style.visibility</p:attrName>
                                        </p:attrNameLst>
                                      </p:cBhvr>
                                      <p:to>
                                        <p:strVal val="visible"/>
                                      </p:to>
                                    </p:set>
                                    <p:anim calcmode="lin" valueType="num">
                                      <p:cBhvr>
                                        <p:cTn id="39" dur="500" fill="hold"/>
                                        <p:tgtEl>
                                          <p:spTgt spid="4"/>
                                        </p:tgtEl>
                                        <p:attrNameLst>
                                          <p:attrName>ppt_w</p:attrName>
                                        </p:attrNameLst>
                                      </p:cBhvr>
                                      <p:tavLst>
                                        <p:tav tm="0">
                                          <p:val>
                                            <p:fltVal val="0"/>
                                          </p:val>
                                        </p:tav>
                                        <p:tav tm="100000">
                                          <p:val>
                                            <p:strVal val="#ppt_w"/>
                                          </p:val>
                                        </p:tav>
                                      </p:tavLst>
                                    </p:anim>
                                    <p:anim calcmode="lin" valueType="num">
                                      <p:cBhvr>
                                        <p:cTn id="40" dur="500" fill="hold"/>
                                        <p:tgtEl>
                                          <p:spTgt spid="4"/>
                                        </p:tgtEl>
                                        <p:attrNameLst>
                                          <p:attrName>ppt_h</p:attrName>
                                        </p:attrNameLst>
                                      </p:cBhvr>
                                      <p:tavLst>
                                        <p:tav tm="0">
                                          <p:val>
                                            <p:fltVal val="0"/>
                                          </p:val>
                                        </p:tav>
                                        <p:tav tm="100000">
                                          <p:val>
                                            <p:strVal val="#ppt_h"/>
                                          </p:val>
                                        </p:tav>
                                      </p:tavLst>
                                    </p:anim>
                                    <p:animEffect transition="in" filter="fade">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1" grpId="0"/>
      <p:bldP spid="2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 numero, Parallelo, schermata&#10;&#10;Descrizione generata automaticamente">
            <a:extLst>
              <a:ext uri="{FF2B5EF4-FFF2-40B4-BE49-F238E27FC236}">
                <a16:creationId xmlns:a16="http://schemas.microsoft.com/office/drawing/2014/main" id="{FB68D67A-3EED-D1FE-07D7-ECF229DD2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051" y="87922"/>
            <a:ext cx="7061410" cy="6682153"/>
          </a:xfrm>
          <a:prstGeom prst="rect">
            <a:avLst/>
          </a:prstGeom>
        </p:spPr>
      </p:pic>
      <p:sp>
        <p:nvSpPr>
          <p:cNvPr id="8" name="TextBox 7">
            <a:extLst>
              <a:ext uri="{FF2B5EF4-FFF2-40B4-BE49-F238E27FC236}">
                <a16:creationId xmlns:a16="http://schemas.microsoft.com/office/drawing/2014/main" id="{818B00FD-E997-06C9-CDC6-A0DB066DBEE2}"/>
              </a:ext>
            </a:extLst>
          </p:cNvPr>
          <p:cNvSpPr txBox="1"/>
          <p:nvPr/>
        </p:nvSpPr>
        <p:spPr>
          <a:xfrm>
            <a:off x="7088951" y="6173862"/>
            <a:ext cx="1909769" cy="646331"/>
          </a:xfrm>
          <a:prstGeom prst="rect">
            <a:avLst/>
          </a:prstGeom>
          <a:noFill/>
        </p:spPr>
        <p:txBody>
          <a:bodyPr wrap="square" rtlCol="0">
            <a:spAutoFit/>
          </a:bodyPr>
          <a:lstStyle/>
          <a:p>
            <a:pPr algn="ctr"/>
            <a:r>
              <a:rPr lang="en-US" dirty="0" err="1">
                <a:solidFill>
                  <a:schemeClr val="bg1"/>
                </a:solidFill>
                <a:latin typeface="Segoe Print" panose="02000600000000000000" pitchFamily="2" charset="0"/>
              </a:rPr>
              <a:t>MC&amp;Giuliani</a:t>
            </a:r>
            <a:r>
              <a:rPr lang="en-US" dirty="0">
                <a:solidFill>
                  <a:schemeClr val="bg1"/>
                </a:solidFill>
                <a:latin typeface="Segoe Print" panose="02000600000000000000" pitchFamily="2" charset="0"/>
              </a:rPr>
              <a:t> 2023</a:t>
            </a:r>
          </a:p>
        </p:txBody>
      </p:sp>
      <p:sp>
        <p:nvSpPr>
          <p:cNvPr id="2" name="Ovale 1">
            <a:extLst>
              <a:ext uri="{FF2B5EF4-FFF2-40B4-BE49-F238E27FC236}">
                <a16:creationId xmlns:a16="http://schemas.microsoft.com/office/drawing/2014/main" id="{CAF40D7F-46C1-5D8E-F998-7EC8F1F2A875}"/>
              </a:ext>
            </a:extLst>
          </p:cNvPr>
          <p:cNvSpPr/>
          <p:nvPr/>
        </p:nvSpPr>
        <p:spPr>
          <a:xfrm>
            <a:off x="7277491" y="524215"/>
            <a:ext cx="2451798" cy="141681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HIGHEST ENERGY SENSITIVITY</a:t>
            </a:r>
          </a:p>
        </p:txBody>
      </p:sp>
      <p:sp>
        <p:nvSpPr>
          <p:cNvPr id="9" name="Ovale 8">
            <a:extLst>
              <a:ext uri="{FF2B5EF4-FFF2-40B4-BE49-F238E27FC236}">
                <a16:creationId xmlns:a16="http://schemas.microsoft.com/office/drawing/2014/main" id="{60F73871-3157-3479-DC81-B06CFC6C7FEA}"/>
              </a:ext>
            </a:extLst>
          </p:cNvPr>
          <p:cNvSpPr/>
          <p:nvPr/>
        </p:nvSpPr>
        <p:spPr>
          <a:xfrm>
            <a:off x="9567008" y="1802613"/>
            <a:ext cx="2451798" cy="114092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WIDE BAND SENSITIVITY</a:t>
            </a:r>
          </a:p>
        </p:txBody>
      </p:sp>
      <p:sp>
        <p:nvSpPr>
          <p:cNvPr id="10" name="Ovale 9">
            <a:extLst>
              <a:ext uri="{FF2B5EF4-FFF2-40B4-BE49-F238E27FC236}">
                <a16:creationId xmlns:a16="http://schemas.microsoft.com/office/drawing/2014/main" id="{752C3976-ADB3-F0A7-98CE-D121410B1AC5}"/>
              </a:ext>
            </a:extLst>
          </p:cNvPr>
          <p:cNvSpPr/>
          <p:nvPr/>
        </p:nvSpPr>
        <p:spPr>
          <a:xfrm>
            <a:off x="7441614" y="3159795"/>
            <a:ext cx="2761912" cy="1416817"/>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GOOD ANGUKAR RESOLUTION</a:t>
            </a:r>
          </a:p>
        </p:txBody>
      </p:sp>
      <p:sp>
        <p:nvSpPr>
          <p:cNvPr id="11" name="Ovale 10">
            <a:extLst>
              <a:ext uri="{FF2B5EF4-FFF2-40B4-BE49-F238E27FC236}">
                <a16:creationId xmlns:a16="http://schemas.microsoft.com/office/drawing/2014/main" id="{4DFD3CB1-7D84-CCA9-DE1D-480939803909}"/>
              </a:ext>
            </a:extLst>
          </p:cNvPr>
          <p:cNvSpPr/>
          <p:nvPr/>
        </p:nvSpPr>
        <p:spPr>
          <a:xfrm>
            <a:off x="9567008" y="4947963"/>
            <a:ext cx="2359285" cy="1225899"/>
          </a:xfrm>
          <a:prstGeom prst="ellipse">
            <a:avLst/>
          </a:prstGeom>
          <a:solidFill>
            <a:srgbClr val="2E1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Segoe Print" panose="02000600000000000000" pitchFamily="2" charset="0"/>
              </a:rPr>
              <a:t>NEUTRINOS</a:t>
            </a:r>
          </a:p>
        </p:txBody>
      </p:sp>
    </p:spTree>
    <p:extLst>
      <p:ext uri="{BB962C8B-B14F-4D97-AF65-F5344CB8AC3E}">
        <p14:creationId xmlns:p14="http://schemas.microsoft.com/office/powerpoint/2010/main" val="11997342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P spid="10" grpId="0" animBg="1"/>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D19AD-22C0-6C69-A5B2-F90C24C3A63C}"/>
            </a:ext>
          </a:extLst>
        </p:cNvPr>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4" name="CasellaDiTesto 3">
                <a:extLst>
                  <a:ext uri="{FF2B5EF4-FFF2-40B4-BE49-F238E27FC236}">
                    <a16:creationId xmlns:a16="http://schemas.microsoft.com/office/drawing/2014/main" id="{3A4B7820-ADCE-2A9F-A1CA-91230CB354DC}"/>
                  </a:ext>
                </a:extLst>
              </p:cNvPr>
              <p:cNvSpPr txBox="1"/>
              <p:nvPr/>
            </p:nvSpPr>
            <p:spPr>
              <a:xfrm>
                <a:off x="2305430" y="698005"/>
                <a:ext cx="9441296" cy="1785104"/>
              </a:xfrm>
              <a:prstGeom prst="rect">
                <a:avLst/>
              </a:prstGeom>
              <a:noFill/>
            </p:spPr>
            <p:txBody>
              <a:bodyPr wrap="square">
                <a:spAutoFit/>
              </a:bodyPr>
              <a:lstStyle/>
              <a:p>
                <a:pPr marL="285750" indent="-285750">
                  <a:buFont typeface="Arial" panose="020B0604020202020204" pitchFamily="34" charset="0"/>
                  <a:buChar char="•"/>
                </a:pPr>
                <a:r>
                  <a:rPr lang="it-IT" dirty="0">
                    <a:solidFill>
                      <a:srgbClr val="FFC000"/>
                    </a:solidFill>
                    <a:latin typeface="Segoe Print" panose="02000600000000000000" pitchFamily="2" charset="0"/>
                  </a:rPr>
                  <a:t>ENERGY SUPPLY</a:t>
                </a:r>
                <a:r>
                  <a:rPr lang="it-IT" dirty="0">
                    <a:solidFill>
                      <a:srgbClr val="FFFFFF"/>
                    </a:solidFill>
                    <a:latin typeface="Segoe Print" panose="02000600000000000000" pitchFamily="2" charset="0"/>
                  </a:rPr>
                  <a:t>:</a:t>
                </a:r>
                <a:r>
                  <a:rPr lang="en-US" dirty="0">
                    <a:solidFill>
                      <a:srgbClr val="FFFFFF"/>
                    </a:solidFill>
                    <a:latin typeface="Segoe Print" panose="02000600000000000000" pitchFamily="2" charset="0"/>
                  </a:rPr>
                  <a:t> </a:t>
                </a:r>
                <a14:m>
                  <m:oMath xmlns:m="http://schemas.openxmlformats.org/officeDocument/2006/math">
                    <m:sSub>
                      <m:sSubPr>
                        <m:ctrlPr>
                          <a:rPr lang="it-IT" sz="2000" i="1" smtClean="0">
                            <a:solidFill>
                              <a:schemeClr val="bg1"/>
                            </a:solidFill>
                            <a:latin typeface="Cambria Math" panose="02040503050406030204" pitchFamily="18" charset="0"/>
                          </a:rPr>
                        </m:ctrlPr>
                      </m:sSubPr>
                      <m:e>
                        <m:r>
                          <m:rPr>
                            <m:sty m:val="p"/>
                          </m:rPr>
                          <a:rPr lang="it-IT" sz="2000" b="0" i="0" smtClean="0">
                            <a:solidFill>
                              <a:schemeClr val="bg1"/>
                            </a:solidFill>
                            <a:latin typeface="Cambria Math" panose="02040503050406030204" pitchFamily="18" charset="0"/>
                          </a:rPr>
                          <m:t>L</m:t>
                        </m:r>
                      </m:e>
                      <m:sub>
                        <m:r>
                          <m:rPr>
                            <m:sty m:val="p"/>
                          </m:rPr>
                          <a:rPr lang="it-IT" sz="2000" b="0" i="0" smtClean="0">
                            <a:solidFill>
                              <a:schemeClr val="bg1"/>
                            </a:solidFill>
                            <a:latin typeface="Cambria Math" panose="02040503050406030204" pitchFamily="18" charset="0"/>
                          </a:rPr>
                          <m:t>CR</m:t>
                        </m:r>
                      </m:sub>
                    </m:sSub>
                    <m:r>
                      <a:rPr lang="it-IT" sz="2000" b="0" i="1" smtClean="0">
                        <a:solidFill>
                          <a:schemeClr val="bg1"/>
                        </a:solidFill>
                        <a:latin typeface="Cambria Math" panose="02040503050406030204" pitchFamily="18" charset="0"/>
                      </a:rPr>
                      <m:t>=10% </m:t>
                    </m:r>
                    <m:sSub>
                      <m:sSubPr>
                        <m:ctrlPr>
                          <a:rPr lang="it-IT" sz="2000" i="1">
                            <a:solidFill>
                              <a:schemeClr val="bg1"/>
                            </a:solidFill>
                            <a:latin typeface="Cambria Math" panose="02040503050406030204" pitchFamily="18" charset="0"/>
                          </a:rPr>
                        </m:ctrlPr>
                      </m:sSubPr>
                      <m:e>
                        <m:r>
                          <m:rPr>
                            <m:sty m:val="p"/>
                          </m:rPr>
                          <a:rPr lang="it-IT" sz="2000">
                            <a:solidFill>
                              <a:schemeClr val="bg1"/>
                            </a:solidFill>
                            <a:latin typeface="Cambria Math" panose="02040503050406030204" pitchFamily="18" charset="0"/>
                          </a:rPr>
                          <m:t>L</m:t>
                        </m:r>
                      </m:e>
                      <m:sub>
                        <m:r>
                          <m:rPr>
                            <m:sty m:val="p"/>
                          </m:rPr>
                          <a:rPr lang="it-IT" sz="2000">
                            <a:solidFill>
                              <a:schemeClr val="bg1"/>
                            </a:solidFill>
                            <a:latin typeface="Cambria Math" panose="02040503050406030204" pitchFamily="18" charset="0"/>
                          </a:rPr>
                          <m:t>SN</m:t>
                        </m:r>
                      </m:sub>
                    </m:sSub>
                  </m:oMath>
                </a14:m>
                <a:endParaRPr lang="it-IT" b="0" i="0" u="none" strike="noStrike" baseline="0" dirty="0">
                  <a:solidFill>
                    <a:srgbClr val="FFC000"/>
                  </a:solidFill>
                  <a:latin typeface="Segoe Print" panose="02000600000000000000" pitchFamily="2" charset="0"/>
                </a:endParaRPr>
              </a:p>
              <a:p>
                <a:pPr marL="285750" indent="-285750" algn="l">
                  <a:buFont typeface="Arial" panose="020B0604020202020204" pitchFamily="34" charset="0"/>
                  <a:buChar char="•"/>
                </a:pPr>
                <a:r>
                  <a:rPr lang="it-IT" b="0" i="0" u="none" strike="noStrike" baseline="0" dirty="0">
                    <a:solidFill>
                      <a:srgbClr val="FFC000"/>
                    </a:solidFill>
                    <a:latin typeface="Segoe Print" panose="02000600000000000000" pitchFamily="2" charset="0"/>
                  </a:rPr>
                  <a:t>COLLISIONLESS SHOCKS</a:t>
                </a:r>
                <a:r>
                  <a:rPr lang="it-IT" b="0" i="0" u="none" strike="noStrike" baseline="0" dirty="0">
                    <a:solidFill>
                      <a:srgbClr val="FFFFFF"/>
                    </a:solidFill>
                    <a:latin typeface="Segoe Print" panose="02000600000000000000" pitchFamily="2" charset="0"/>
                  </a:rPr>
                  <a:t>:</a:t>
                </a:r>
                <a:r>
                  <a:rPr lang="en-US" b="0" i="0" u="none" strike="noStrike" baseline="0" dirty="0">
                    <a:solidFill>
                      <a:srgbClr val="FFFFFF"/>
                    </a:solidFill>
                    <a:latin typeface="Segoe Print" panose="02000600000000000000" pitchFamily="2" charset="0"/>
                  </a:rPr>
                  <a:t> energy dissipated via wave–particle interaction instead of particle–particle collisions.</a:t>
                </a:r>
                <a:r>
                  <a:rPr lang="it-IT" b="0" i="0" u="none" strike="noStrike" baseline="0" dirty="0">
                    <a:solidFill>
                      <a:srgbClr val="FFFFFF"/>
                    </a:solidFill>
                    <a:latin typeface="Segoe Print" panose="02000600000000000000" pitchFamily="2" charset="0"/>
                  </a:rPr>
                  <a:t> </a:t>
                </a:r>
              </a:p>
              <a:p>
                <a:pPr marL="285750" indent="-285750" algn="l">
                  <a:buFont typeface="Arial" panose="020B0604020202020204" pitchFamily="34" charset="0"/>
                  <a:buChar char="•"/>
                </a:pPr>
                <a:r>
                  <a:rPr lang="it-IT" dirty="0">
                    <a:solidFill>
                      <a:srgbClr val="FFC000"/>
                    </a:solidFill>
                    <a:latin typeface="Segoe Print" panose="02000600000000000000" pitchFamily="2" charset="0"/>
                  </a:rPr>
                  <a:t>STRONG SHOCKS &amp; Diffusive Shock Acceleration</a:t>
                </a:r>
                <a:endParaRPr lang="it-IT" dirty="0">
                  <a:solidFill>
                    <a:srgbClr val="FFFFFF"/>
                  </a:solidFill>
                  <a:latin typeface="Segoe Print" panose="02000600000000000000" pitchFamily="2" charset="0"/>
                </a:endParaRPr>
              </a:p>
              <a:p>
                <a:pPr marL="285750" indent="-285750" algn="l">
                  <a:buFont typeface="Arial" panose="020B0604020202020204" pitchFamily="34" charset="0"/>
                  <a:buChar char="•"/>
                </a:pPr>
                <a:r>
                  <a:rPr lang="it-IT" dirty="0">
                    <a:solidFill>
                      <a:srgbClr val="FFC000"/>
                    </a:solidFill>
                    <a:latin typeface="Segoe Print" panose="02000600000000000000" pitchFamily="2" charset="0"/>
                  </a:rPr>
                  <a:t>MAGNETIC FIELD AMPLIFICATION</a:t>
                </a:r>
                <a:r>
                  <a:rPr lang="it-IT" b="0" i="0" u="none" strike="noStrike" baseline="0" dirty="0">
                    <a:solidFill>
                      <a:srgbClr val="FFFFFF"/>
                    </a:solidFill>
                    <a:latin typeface="Segoe Print" panose="02000600000000000000" pitchFamily="2" charset="0"/>
                  </a:rPr>
                  <a:t>	</a:t>
                </a:r>
              </a:p>
              <a:p>
                <a:pPr marL="285750" indent="-285750" algn="l">
                  <a:buFont typeface="Arial" panose="020B0604020202020204" pitchFamily="34" charset="0"/>
                  <a:buChar char="•"/>
                </a:pPr>
                <a:r>
                  <a:rPr lang="it-IT" dirty="0" err="1">
                    <a:solidFill>
                      <a:srgbClr val="FFFFFF"/>
                    </a:solidFill>
                    <a:latin typeface="Segoe Print" panose="02000600000000000000" pitchFamily="2" charset="0"/>
                  </a:rPr>
                  <a:t>Indirect</a:t>
                </a:r>
                <a:r>
                  <a:rPr lang="it-IT" dirty="0">
                    <a:solidFill>
                      <a:srgbClr val="FFFFFF"/>
                    </a:solidFill>
                    <a:latin typeface="Segoe Print" panose="02000600000000000000" pitchFamily="2" charset="0"/>
                  </a:rPr>
                  <a:t> </a:t>
                </a:r>
                <a:r>
                  <a:rPr lang="it-IT" dirty="0" err="1">
                    <a:solidFill>
                      <a:srgbClr val="FFFFFF"/>
                    </a:solidFill>
                    <a:latin typeface="Segoe Print" panose="02000600000000000000" pitchFamily="2" charset="0"/>
                  </a:rPr>
                  <a:t>evidences</a:t>
                </a:r>
                <a:r>
                  <a:rPr lang="it-IT" dirty="0">
                    <a:solidFill>
                      <a:srgbClr val="FFFFFF"/>
                    </a:solidFill>
                    <a:latin typeface="Segoe Print" panose="02000600000000000000" pitchFamily="2" charset="0"/>
                  </a:rPr>
                  <a:t> in the X-ray and optical </a:t>
                </a:r>
                <a:r>
                  <a:rPr lang="it-IT" dirty="0" err="1">
                    <a:solidFill>
                      <a:srgbClr val="FFFFFF"/>
                    </a:solidFill>
                    <a:latin typeface="Segoe Print" panose="02000600000000000000" pitchFamily="2" charset="0"/>
                  </a:rPr>
                  <a:t>bands</a:t>
                </a:r>
                <a:endParaRPr lang="it-IT" b="0" i="0" u="none" strike="noStrike" baseline="0" dirty="0">
                  <a:solidFill>
                    <a:srgbClr val="FFFFFF"/>
                  </a:solidFill>
                  <a:latin typeface="Segoe Print" panose="02000600000000000000" pitchFamily="2" charset="0"/>
                </a:endParaRPr>
              </a:p>
            </p:txBody>
          </p:sp>
        </mc:Choice>
        <mc:Fallback>
          <p:sp>
            <p:nvSpPr>
              <p:cNvPr id="4" name="CasellaDiTesto 3">
                <a:extLst>
                  <a:ext uri="{FF2B5EF4-FFF2-40B4-BE49-F238E27FC236}">
                    <a16:creationId xmlns:a16="http://schemas.microsoft.com/office/drawing/2014/main" id="{3A4B7820-ADCE-2A9F-A1CA-91230CB354DC}"/>
                  </a:ext>
                </a:extLst>
              </p:cNvPr>
              <p:cNvSpPr txBox="1">
                <a:spLocks noRot="1" noChangeAspect="1" noMove="1" noResize="1" noEditPoints="1" noAdjustHandles="1" noChangeArrowheads="1" noChangeShapeType="1" noTextEdit="1"/>
              </p:cNvSpPr>
              <p:nvPr/>
            </p:nvSpPr>
            <p:spPr>
              <a:xfrm>
                <a:off x="2305430" y="698005"/>
                <a:ext cx="9441296" cy="1785104"/>
              </a:xfrm>
              <a:prstGeom prst="rect">
                <a:avLst/>
              </a:prstGeom>
              <a:blipFill>
                <a:blip r:embed="rId2"/>
                <a:stretch>
                  <a:fillRect l="-387" t="-342" b="-4795"/>
                </a:stretch>
              </a:blipFill>
            </p:spPr>
            <p:txBody>
              <a:bodyPr/>
              <a:lstStyle/>
              <a:p>
                <a:r>
                  <a:rPr lang="it-IT">
                    <a:noFill/>
                  </a:rPr>
                  <a:t> </a:t>
                </a:r>
              </a:p>
            </p:txBody>
          </p:sp>
        </mc:Fallback>
      </mc:AlternateContent>
      <p:sp>
        <p:nvSpPr>
          <p:cNvPr id="7" name="Rettangolo 24">
            <a:extLst>
              <a:ext uri="{FF2B5EF4-FFF2-40B4-BE49-F238E27FC236}">
                <a16:creationId xmlns:a16="http://schemas.microsoft.com/office/drawing/2014/main" id="{37351AD6-E5EF-2E61-5BBA-B2658A30D9AD}"/>
              </a:ext>
            </a:extLst>
          </p:cNvPr>
          <p:cNvSpPr/>
          <p:nvPr/>
        </p:nvSpPr>
        <p:spPr>
          <a:xfrm>
            <a:off x="0" y="732192"/>
            <a:ext cx="2305430" cy="1692771"/>
          </a:xfrm>
          <a:prstGeom prst="rect">
            <a:avLst/>
          </a:prstGeom>
          <a:no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2600" dirty="0">
                <a:ln w="11430"/>
                <a:solidFill>
                  <a:schemeClr val="bg1"/>
                </a:soli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The main candidates: </a:t>
            </a:r>
            <a:r>
              <a:rPr lang="en-US" sz="2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Supernova Remnants</a:t>
            </a:r>
          </a:p>
        </p:txBody>
      </p:sp>
      <p:sp>
        <p:nvSpPr>
          <p:cNvPr id="8" name="TextBox 8">
            <a:extLst>
              <a:ext uri="{FF2B5EF4-FFF2-40B4-BE49-F238E27FC236}">
                <a16:creationId xmlns:a16="http://schemas.microsoft.com/office/drawing/2014/main" id="{D6865070-A5A4-4386-00FA-9AB30B2B56B8}"/>
              </a:ext>
            </a:extLst>
          </p:cNvPr>
          <p:cNvSpPr txBox="1"/>
          <p:nvPr/>
        </p:nvSpPr>
        <p:spPr>
          <a:xfrm>
            <a:off x="102600" y="3374253"/>
            <a:ext cx="2446936" cy="830997"/>
          </a:xfrm>
          <a:prstGeom prst="rect">
            <a:avLst/>
          </a:prstGeom>
          <a:noFill/>
          <a:ln w="25400">
            <a:solidFill>
              <a:srgbClr val="FFFF00"/>
            </a:solidFill>
          </a:ln>
        </p:spPr>
        <p:txBody>
          <a:bodyPr wrap="square" rtlCol="0">
            <a:spAutoFit/>
          </a:bodyPr>
          <a:lstStyle/>
          <a:p>
            <a:pPr algn="ctr"/>
            <a:r>
              <a:rPr lang="en-US" sz="2400" dirty="0">
                <a:solidFill>
                  <a:schemeClr val="bg1"/>
                </a:solidFill>
                <a:latin typeface="Segoe Print" panose="02000600000000000000" pitchFamily="2" charset="0"/>
                <a:cs typeface="Arial" panose="020B0604020202020204" pitchFamily="34" charset="0"/>
              </a:rPr>
              <a:t>Low-Energies</a:t>
            </a:r>
          </a:p>
          <a:p>
            <a:pPr algn="ctr"/>
            <a:r>
              <a:rPr lang="en-US" sz="2400" dirty="0">
                <a:solidFill>
                  <a:schemeClr val="bg1"/>
                </a:solidFill>
                <a:latin typeface="Segoe Print" panose="02000600000000000000" pitchFamily="2" charset="0"/>
                <a:cs typeface="Arial" panose="020B0604020202020204" pitchFamily="34" charset="0"/>
              </a:rPr>
              <a:t>(from space)</a:t>
            </a:r>
          </a:p>
        </p:txBody>
      </p:sp>
      <p:sp>
        <p:nvSpPr>
          <p:cNvPr id="9" name="TextBox 9">
            <a:extLst>
              <a:ext uri="{FF2B5EF4-FFF2-40B4-BE49-F238E27FC236}">
                <a16:creationId xmlns:a16="http://schemas.microsoft.com/office/drawing/2014/main" id="{FED5628F-5B0C-6A6A-4CDF-22635B2CD812}"/>
              </a:ext>
            </a:extLst>
          </p:cNvPr>
          <p:cNvSpPr txBox="1"/>
          <p:nvPr/>
        </p:nvSpPr>
        <p:spPr>
          <a:xfrm>
            <a:off x="2414439" y="3415680"/>
            <a:ext cx="3490743" cy="830997"/>
          </a:xfrm>
          <a:prstGeom prst="rect">
            <a:avLst/>
          </a:prstGeom>
          <a:noFill/>
        </p:spPr>
        <p:txBody>
          <a:bodyPr wrap="square" rtlCol="0">
            <a:spAutoFit/>
          </a:bodyPr>
          <a:lstStyle/>
          <a:p>
            <a:pPr marL="285750" indent="-285750" algn="ctr">
              <a:defRPr/>
            </a:pPr>
            <a:r>
              <a:rPr lang="en-US" sz="1600" dirty="0">
                <a:solidFill>
                  <a:srgbClr val="FFFF00"/>
                </a:solidFill>
                <a:latin typeface="Segoe Print" panose="02000600000000000000" pitchFamily="2" charset="0"/>
                <a:cs typeface="Arial" panose="020B0604020202020204" pitchFamily="34" charset="0"/>
                <a:sym typeface="Wingdings" panose="05000000000000000000" pitchFamily="2" charset="2"/>
              </a:rPr>
              <a:t>Pion bump </a:t>
            </a:r>
            <a:r>
              <a:rPr lang="en-US" sz="1600" dirty="0">
                <a:solidFill>
                  <a:schemeClr val="bg1"/>
                </a:solidFill>
                <a:latin typeface="Segoe Print" panose="02000600000000000000" pitchFamily="2" charset="0"/>
                <a:cs typeface="Arial" panose="020B0604020202020204" pitchFamily="34" charset="0"/>
                <a:sym typeface="Wingdings" panose="05000000000000000000" pitchFamily="2" charset="2"/>
              </a:rPr>
              <a:t>detection: distinction leptonic/hadronic only at E&lt;200 MeV </a:t>
            </a:r>
            <a:r>
              <a:rPr lang="en-US" sz="1600" u="sng" dirty="0">
                <a:solidFill>
                  <a:schemeClr val="bg1"/>
                </a:solidFill>
                <a:latin typeface="Segoe Print" panose="02000600000000000000" pitchFamily="2" charset="0"/>
                <a:cs typeface="Arial" panose="020B0604020202020204" pitchFamily="34" charset="0"/>
                <a:sym typeface="Wingdings" panose="05000000000000000000" pitchFamily="2" charset="2"/>
              </a:rPr>
              <a:t>  </a:t>
            </a:r>
            <a:endParaRPr lang="en-US" sz="1600" u="sng" dirty="0">
              <a:solidFill>
                <a:schemeClr val="bg1"/>
              </a:solidFill>
              <a:latin typeface="Segoe Print" panose="02000600000000000000" pitchFamily="2" charset="0"/>
              <a:cs typeface="Arial" panose="020B0604020202020204" pitchFamily="34" charset="0"/>
              <a:sym typeface="Wingdings"/>
            </a:endParaRPr>
          </a:p>
        </p:txBody>
      </p:sp>
      <p:sp>
        <p:nvSpPr>
          <p:cNvPr id="26" name="TextBox 12">
            <a:extLst>
              <a:ext uri="{FF2B5EF4-FFF2-40B4-BE49-F238E27FC236}">
                <a16:creationId xmlns:a16="http://schemas.microsoft.com/office/drawing/2014/main" id="{2595ECA6-8F04-C0C5-E210-64E526909AD7}"/>
              </a:ext>
            </a:extLst>
          </p:cNvPr>
          <p:cNvSpPr txBox="1"/>
          <p:nvPr/>
        </p:nvSpPr>
        <p:spPr>
          <a:xfrm>
            <a:off x="9665004" y="3379549"/>
            <a:ext cx="2446936" cy="830997"/>
          </a:xfrm>
          <a:prstGeom prst="rect">
            <a:avLst/>
          </a:prstGeom>
          <a:noFill/>
          <a:ln w="25400">
            <a:solidFill>
              <a:srgbClr val="FFFF00"/>
            </a:solidFill>
          </a:ln>
        </p:spPr>
        <p:txBody>
          <a:bodyPr wrap="square" rtlCol="0">
            <a:spAutoFit/>
          </a:bodyPr>
          <a:lstStyle/>
          <a:p>
            <a:pPr algn="ctr"/>
            <a:r>
              <a:rPr lang="en-US" sz="2400" dirty="0">
                <a:solidFill>
                  <a:schemeClr val="bg1"/>
                </a:solidFill>
                <a:latin typeface="Segoe Print" panose="02000600000000000000" pitchFamily="2" charset="0"/>
                <a:cs typeface="Arial" panose="020B0604020202020204" pitchFamily="34" charset="0"/>
              </a:rPr>
              <a:t>High-Energies</a:t>
            </a:r>
          </a:p>
          <a:p>
            <a:pPr algn="ctr"/>
            <a:r>
              <a:rPr lang="en-US" sz="2400" dirty="0">
                <a:solidFill>
                  <a:schemeClr val="bg1"/>
                </a:solidFill>
                <a:latin typeface="Segoe Print" panose="02000600000000000000" pitchFamily="2" charset="0"/>
                <a:cs typeface="Arial" panose="020B0604020202020204" pitchFamily="34" charset="0"/>
              </a:rPr>
              <a:t>(from Earth)</a:t>
            </a:r>
          </a:p>
        </p:txBody>
      </p:sp>
      <p:sp>
        <p:nvSpPr>
          <p:cNvPr id="27" name="TextBox 13">
            <a:extLst>
              <a:ext uri="{FF2B5EF4-FFF2-40B4-BE49-F238E27FC236}">
                <a16:creationId xmlns:a16="http://schemas.microsoft.com/office/drawing/2014/main" id="{8ED3D55D-C4BA-E24C-747A-B38C64694A44}"/>
              </a:ext>
            </a:extLst>
          </p:cNvPr>
          <p:cNvSpPr txBox="1"/>
          <p:nvPr/>
        </p:nvSpPr>
        <p:spPr>
          <a:xfrm>
            <a:off x="6094687" y="3385887"/>
            <a:ext cx="3258641" cy="830997"/>
          </a:xfrm>
          <a:prstGeom prst="rect">
            <a:avLst/>
          </a:prstGeom>
          <a:noFill/>
        </p:spPr>
        <p:txBody>
          <a:bodyPr wrap="square" rtlCol="0">
            <a:spAutoFit/>
          </a:bodyPr>
          <a:lstStyle/>
          <a:p>
            <a:pPr marL="285750" indent="-285750" algn="ctr">
              <a:defRPr/>
            </a:pPr>
            <a:r>
              <a:rPr lang="en-US" sz="1600" dirty="0" err="1">
                <a:solidFill>
                  <a:srgbClr val="FFFF00"/>
                </a:solidFill>
                <a:latin typeface="Segoe Print" panose="02000600000000000000" pitchFamily="2" charset="0"/>
                <a:cs typeface="Arial" panose="020B0604020202020204" pitchFamily="34" charset="0"/>
                <a:sym typeface="Wingdings"/>
              </a:rPr>
              <a:t>Pevatrons</a:t>
            </a:r>
            <a:r>
              <a:rPr lang="en-US" sz="1600" dirty="0">
                <a:solidFill>
                  <a:srgbClr val="FFFF00"/>
                </a:solidFill>
                <a:latin typeface="Segoe Print" panose="02000600000000000000" pitchFamily="2" charset="0"/>
                <a:cs typeface="Arial" panose="020B0604020202020204" pitchFamily="34" charset="0"/>
                <a:sym typeface="Wingdings"/>
              </a:rPr>
              <a:t> </a:t>
            </a:r>
            <a:r>
              <a:rPr lang="en-US" sz="1600" dirty="0">
                <a:solidFill>
                  <a:schemeClr val="bg1"/>
                </a:solidFill>
                <a:latin typeface="Segoe Print" panose="02000600000000000000" pitchFamily="2" charset="0"/>
                <a:cs typeface="Arial" panose="020B0604020202020204" pitchFamily="34" charset="0"/>
                <a:sym typeface="Wingdings" panose="05000000000000000000" pitchFamily="2" charset="2"/>
              </a:rPr>
              <a:t> g-ray at E&gt;100 </a:t>
            </a:r>
            <a:r>
              <a:rPr lang="en-US" sz="1600" dirty="0" err="1">
                <a:solidFill>
                  <a:schemeClr val="bg1"/>
                </a:solidFill>
                <a:latin typeface="Segoe Print" panose="02000600000000000000" pitchFamily="2" charset="0"/>
                <a:cs typeface="Arial" panose="020B0604020202020204" pitchFamily="34" charset="0"/>
                <a:sym typeface="Wingdings" panose="05000000000000000000" pitchFamily="2" charset="2"/>
              </a:rPr>
              <a:t>TeV</a:t>
            </a:r>
            <a:r>
              <a:rPr lang="en-US" sz="1600" dirty="0">
                <a:solidFill>
                  <a:schemeClr val="bg1"/>
                </a:solidFill>
                <a:latin typeface="Segoe Print" panose="02000600000000000000" pitchFamily="2" charset="0"/>
                <a:cs typeface="Arial" panose="020B0604020202020204" pitchFamily="34" charset="0"/>
                <a:sym typeface="Wingdings" panose="05000000000000000000" pitchFamily="2" charset="2"/>
              </a:rPr>
              <a:t> only of hadronic origin (</a:t>
            </a:r>
            <a:r>
              <a:rPr lang="en-US" sz="1600" u="sng" dirty="0">
                <a:solidFill>
                  <a:srgbClr val="FFFF00"/>
                </a:solidFill>
                <a:latin typeface="Segoe Print" panose="02000600000000000000" pitchFamily="2" charset="0"/>
                <a:cs typeface="Arial" panose="020B0604020202020204" pitchFamily="34" charset="0"/>
                <a:sym typeface="Wingdings" panose="05000000000000000000" pitchFamily="2" charset="2"/>
              </a:rPr>
              <a:t>maybe…)</a:t>
            </a:r>
            <a:endParaRPr lang="en-US" sz="1600" dirty="0">
              <a:solidFill>
                <a:srgbClr val="FFFF00"/>
              </a:solidFill>
              <a:latin typeface="Segoe Print" panose="02000600000000000000" pitchFamily="2" charset="0"/>
              <a:cs typeface="Arial" panose="020B0604020202020204" pitchFamily="34" charset="0"/>
              <a:sym typeface="Wingdings"/>
            </a:endParaRPr>
          </a:p>
        </p:txBody>
      </p:sp>
      <p:sp>
        <p:nvSpPr>
          <p:cNvPr id="28" name="Rettangolo 24">
            <a:extLst>
              <a:ext uri="{FF2B5EF4-FFF2-40B4-BE49-F238E27FC236}">
                <a16:creationId xmlns:a16="http://schemas.microsoft.com/office/drawing/2014/main" id="{AF26073E-3579-DA37-806C-B53C6A3113FA}"/>
              </a:ext>
            </a:extLst>
          </p:cNvPr>
          <p:cNvSpPr/>
          <p:nvPr/>
        </p:nvSpPr>
        <p:spPr>
          <a:xfrm>
            <a:off x="4344100" y="2562118"/>
            <a:ext cx="3106941" cy="52322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2800" u="sng"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Direct </a:t>
            </a:r>
            <a:r>
              <a:rPr lang="en-US" sz="2800" u="sng"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evidences</a:t>
            </a:r>
          </a:p>
        </p:txBody>
      </p:sp>
      <p:grpSp>
        <p:nvGrpSpPr>
          <p:cNvPr id="40" name="Gruppo 39">
            <a:extLst>
              <a:ext uri="{FF2B5EF4-FFF2-40B4-BE49-F238E27FC236}">
                <a16:creationId xmlns:a16="http://schemas.microsoft.com/office/drawing/2014/main" id="{1C5F3E1B-7CA9-5F3F-0FA0-DB899B67371F}"/>
              </a:ext>
            </a:extLst>
          </p:cNvPr>
          <p:cNvGrpSpPr/>
          <p:nvPr/>
        </p:nvGrpSpPr>
        <p:grpSpPr>
          <a:xfrm>
            <a:off x="102600" y="4325567"/>
            <a:ext cx="3221246" cy="2435830"/>
            <a:chOff x="102600" y="4325567"/>
            <a:chExt cx="3221246" cy="2435830"/>
          </a:xfrm>
        </p:grpSpPr>
        <p:pic>
          <p:nvPicPr>
            <p:cNvPr id="29" name="Immagine 28">
              <a:extLst>
                <a:ext uri="{FF2B5EF4-FFF2-40B4-BE49-F238E27FC236}">
                  <a16:creationId xmlns:a16="http://schemas.microsoft.com/office/drawing/2014/main" id="{D87CEBB4-39A9-1ACD-8BB0-67069BB98A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600" y="4325567"/>
              <a:ext cx="3221246" cy="2408501"/>
            </a:xfrm>
            <a:prstGeom prst="rect">
              <a:avLst/>
            </a:prstGeom>
          </p:spPr>
        </p:pic>
        <p:sp>
          <p:nvSpPr>
            <p:cNvPr id="30" name="CasellaDiTesto 14">
              <a:extLst>
                <a:ext uri="{FF2B5EF4-FFF2-40B4-BE49-F238E27FC236}">
                  <a16:creationId xmlns:a16="http://schemas.microsoft.com/office/drawing/2014/main" id="{EFE80E40-65E5-26E6-56CD-D117C009E1C9}"/>
                </a:ext>
              </a:extLst>
            </p:cNvPr>
            <p:cNvSpPr txBox="1">
              <a:spLocks noChangeArrowheads="1"/>
            </p:cNvSpPr>
            <p:nvPr/>
          </p:nvSpPr>
          <p:spPr bwMode="auto">
            <a:xfrm>
              <a:off x="134525" y="6238177"/>
              <a:ext cx="2412146"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pPr algn="ctr" defTabSz="914400" fontAlgn="base">
                <a:spcBef>
                  <a:spcPct val="0"/>
                </a:spcBef>
                <a:spcAft>
                  <a:spcPct val="0"/>
                </a:spcAft>
              </a:pPr>
              <a:r>
                <a:rPr lang="en-US" sz="1400" b="1" dirty="0">
                  <a:solidFill>
                    <a:srgbClr val="FF0000"/>
                  </a:solidFill>
                  <a:latin typeface="Segoe Print" panose="02000600000000000000" pitchFamily="2" charset="0"/>
                  <a:cs typeface="Arial" charset="0"/>
                </a:rPr>
                <a:t>Lemoine-</a:t>
              </a:r>
              <a:r>
                <a:rPr lang="en-US" sz="1400" b="1" dirty="0" err="1">
                  <a:solidFill>
                    <a:srgbClr val="FF0000"/>
                  </a:solidFill>
                  <a:latin typeface="Segoe Print" panose="02000600000000000000" pitchFamily="2" charset="0"/>
                  <a:cs typeface="Arial" charset="0"/>
                </a:rPr>
                <a:t>Goumard</a:t>
              </a:r>
              <a:r>
                <a:rPr lang="en-US" sz="1400" b="1" dirty="0">
                  <a:solidFill>
                    <a:srgbClr val="FF0000"/>
                  </a:solidFill>
                  <a:latin typeface="Segoe Print" panose="02000600000000000000" pitchFamily="2" charset="0"/>
                  <a:cs typeface="Arial" charset="0"/>
                </a:rPr>
                <a:t> talk Gamma2022</a:t>
              </a:r>
            </a:p>
          </p:txBody>
        </p:sp>
      </p:grpSp>
      <p:sp>
        <p:nvSpPr>
          <p:cNvPr id="31" name="TextBox 18">
            <a:extLst>
              <a:ext uri="{FF2B5EF4-FFF2-40B4-BE49-F238E27FC236}">
                <a16:creationId xmlns:a16="http://schemas.microsoft.com/office/drawing/2014/main" id="{CE31F646-7352-A5D3-CF0A-E28099D469AF}"/>
              </a:ext>
            </a:extLst>
          </p:cNvPr>
          <p:cNvSpPr txBox="1"/>
          <p:nvPr/>
        </p:nvSpPr>
        <p:spPr>
          <a:xfrm>
            <a:off x="3428250" y="4639919"/>
            <a:ext cx="2480456" cy="1692771"/>
          </a:xfrm>
          <a:prstGeom prst="rect">
            <a:avLst/>
          </a:prstGeom>
          <a:noFill/>
          <a:ln>
            <a:solidFill>
              <a:srgbClr val="FFDB00"/>
            </a:solidFill>
          </a:ln>
        </p:spPr>
        <p:txBody>
          <a:bodyPr wrap="square" rtlCol="0">
            <a:spAutoFit/>
          </a:bodyPr>
          <a:lstStyle/>
          <a:p>
            <a:pPr algn="ctr"/>
            <a:r>
              <a:rPr lang="en-US" dirty="0">
                <a:solidFill>
                  <a:schemeClr val="bg1"/>
                </a:solidFill>
                <a:latin typeface="Segoe Print" panose="02000600000000000000" pitchFamily="2" charset="0"/>
                <a:cs typeface="Lucida Sans"/>
              </a:rPr>
              <a:t>Confirmation of the presence of CRs </a:t>
            </a:r>
            <a:r>
              <a:rPr lang="en-US" sz="1400" dirty="0">
                <a:solidFill>
                  <a:srgbClr val="FFFF00"/>
                </a:solidFill>
                <a:latin typeface="Segoe Print" panose="02000600000000000000" pitchFamily="2" charset="0"/>
                <a:cs typeface="Lucida Sans"/>
              </a:rPr>
              <a:t>[Giuliani,Cardillo+2011]</a:t>
            </a:r>
            <a:r>
              <a:rPr lang="en-US" dirty="0">
                <a:solidFill>
                  <a:schemeClr val="bg1"/>
                </a:solidFill>
                <a:latin typeface="Segoe Print" panose="02000600000000000000" pitchFamily="2" charset="0"/>
                <a:cs typeface="Lucida Sans"/>
              </a:rPr>
              <a:t>but no SNRs detected at E&gt;100 TeV</a:t>
            </a:r>
          </a:p>
        </p:txBody>
      </p:sp>
      <p:grpSp>
        <p:nvGrpSpPr>
          <p:cNvPr id="32" name="Gruppo 31">
            <a:extLst>
              <a:ext uri="{FF2B5EF4-FFF2-40B4-BE49-F238E27FC236}">
                <a16:creationId xmlns:a16="http://schemas.microsoft.com/office/drawing/2014/main" id="{12F565A4-575D-E14E-D475-6BB2A4FCEB51}"/>
              </a:ext>
            </a:extLst>
          </p:cNvPr>
          <p:cNvGrpSpPr/>
          <p:nvPr/>
        </p:nvGrpSpPr>
        <p:grpSpPr>
          <a:xfrm>
            <a:off x="8759868" y="4325567"/>
            <a:ext cx="3334918" cy="2487464"/>
            <a:chOff x="6105626" y="901521"/>
            <a:chExt cx="4562374" cy="3238438"/>
          </a:xfrm>
        </p:grpSpPr>
        <p:pic>
          <p:nvPicPr>
            <p:cNvPr id="33" name="Picture 3">
              <a:extLst>
                <a:ext uri="{FF2B5EF4-FFF2-40B4-BE49-F238E27FC236}">
                  <a16:creationId xmlns:a16="http://schemas.microsoft.com/office/drawing/2014/main" id="{EB17956D-640A-6C13-AE2C-A481C4FCB4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7434" y="901521"/>
              <a:ext cx="4530566" cy="3200400"/>
            </a:xfrm>
            <a:prstGeom prst="rect">
              <a:avLst/>
            </a:prstGeom>
          </p:spPr>
        </p:pic>
        <p:sp>
          <p:nvSpPr>
            <p:cNvPr id="34" name="Connettore 1 10">
              <a:extLst>
                <a:ext uri="{FF2B5EF4-FFF2-40B4-BE49-F238E27FC236}">
                  <a16:creationId xmlns:a16="http://schemas.microsoft.com/office/drawing/2014/main" id="{517456CA-BB40-489E-7E46-240F12565C22}"/>
                </a:ext>
              </a:extLst>
            </p:cNvPr>
            <p:cNvSpPr/>
            <p:nvPr/>
          </p:nvSpPr>
          <p:spPr>
            <a:xfrm>
              <a:off x="9740720" y="1687134"/>
              <a:ext cx="13577" cy="2143223"/>
            </a:xfrm>
            <a:prstGeom prst="line">
              <a:avLst/>
            </a:prstGeom>
            <a:noFill/>
            <a:ln w="22225">
              <a:solidFill>
                <a:srgbClr val="FF0000"/>
              </a:solidFill>
              <a:prstDash val="solid"/>
            </a:ln>
          </p:spPr>
          <p:txBody>
            <a:bodyPr lIns="81639" tIns="40820" rIns="81639" bIns="40820" anchor="ctr" anchorCtr="1" compatLnSpc="0"/>
            <a:lstStyle/>
            <a:p>
              <a:pPr hangingPunct="0">
                <a:defRPr/>
              </a:pPr>
              <a:endParaRPr lang="it-IT" sz="1600">
                <a:latin typeface="Segoe Print" panose="02000600000000000000" pitchFamily="2" charset="0"/>
                <a:ea typeface="Droid Sans Fallback" pitchFamily="2"/>
                <a:cs typeface="Lohit Hindi" pitchFamily="2"/>
              </a:endParaRPr>
            </a:p>
          </p:txBody>
        </p:sp>
        <p:sp>
          <p:nvSpPr>
            <p:cNvPr id="35" name="TextBox 7">
              <a:extLst>
                <a:ext uri="{FF2B5EF4-FFF2-40B4-BE49-F238E27FC236}">
                  <a16:creationId xmlns:a16="http://schemas.microsoft.com/office/drawing/2014/main" id="{0E9FEAE2-A7A0-2047-23FE-FCE17520D17E}"/>
                </a:ext>
              </a:extLst>
            </p:cNvPr>
            <p:cNvSpPr txBox="1"/>
            <p:nvPr/>
          </p:nvSpPr>
          <p:spPr>
            <a:xfrm>
              <a:off x="9220259" y="3391554"/>
              <a:ext cx="1396697" cy="408025"/>
            </a:xfrm>
            <a:prstGeom prst="rect">
              <a:avLst/>
            </a:prstGeom>
            <a:noFill/>
          </p:spPr>
          <p:txBody>
            <a:bodyPr wrap="square" rtlCol="0">
              <a:spAutoFit/>
            </a:bodyPr>
            <a:lstStyle/>
            <a:p>
              <a:r>
                <a:rPr lang="en-US" sz="1600" dirty="0">
                  <a:solidFill>
                    <a:srgbClr val="FF0000"/>
                  </a:solidFill>
                  <a:latin typeface="Segoe Print" panose="02000600000000000000" pitchFamily="2" charset="0"/>
                </a:rPr>
                <a:t>10 </a:t>
              </a:r>
              <a:r>
                <a:rPr lang="en-US" sz="1600" dirty="0" err="1">
                  <a:solidFill>
                    <a:srgbClr val="FF0000"/>
                  </a:solidFill>
                  <a:latin typeface="Segoe Print" panose="02000600000000000000" pitchFamily="2" charset="0"/>
                </a:rPr>
                <a:t>TeV</a:t>
              </a:r>
              <a:endParaRPr lang="en-US" sz="1600" dirty="0">
                <a:solidFill>
                  <a:srgbClr val="FF0000"/>
                </a:solidFill>
                <a:latin typeface="Segoe Print" panose="02000600000000000000" pitchFamily="2" charset="0"/>
              </a:endParaRPr>
            </a:p>
          </p:txBody>
        </p:sp>
        <p:sp>
          <p:nvSpPr>
            <p:cNvPr id="36" name="TextBox 3">
              <a:extLst>
                <a:ext uri="{FF2B5EF4-FFF2-40B4-BE49-F238E27FC236}">
                  <a16:creationId xmlns:a16="http://schemas.microsoft.com/office/drawing/2014/main" id="{7DB46F04-7F3A-B280-9F54-36D14995B71D}"/>
                </a:ext>
              </a:extLst>
            </p:cNvPr>
            <p:cNvSpPr txBox="1">
              <a:spLocks noChangeArrowheads="1"/>
            </p:cNvSpPr>
            <p:nvPr/>
          </p:nvSpPr>
          <p:spPr bwMode="auto">
            <a:xfrm>
              <a:off x="6105626" y="3832182"/>
              <a:ext cx="2025861"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it-IT" sz="1400" b="1" dirty="0" err="1">
                  <a:solidFill>
                    <a:srgbClr val="FF0000"/>
                  </a:solidFill>
                  <a:latin typeface="Segoe Print" panose="02000600000000000000" pitchFamily="2" charset="0"/>
                  <a:cs typeface="MV Boli" charset="0"/>
                </a:rPr>
                <a:t>Nahee</a:t>
              </a:r>
              <a:r>
                <a:rPr lang="it-IT" sz="1400" b="1" dirty="0">
                  <a:solidFill>
                    <a:srgbClr val="FF0000"/>
                  </a:solidFill>
                  <a:latin typeface="Segoe Print" panose="02000600000000000000" pitchFamily="2" charset="0"/>
                  <a:cs typeface="MV Boli" charset="0"/>
                </a:rPr>
                <a:t> 2015</a:t>
              </a:r>
            </a:p>
          </p:txBody>
        </p:sp>
      </p:grpSp>
      <p:sp>
        <p:nvSpPr>
          <p:cNvPr id="38" name="TextBox 18">
            <a:extLst>
              <a:ext uri="{FF2B5EF4-FFF2-40B4-BE49-F238E27FC236}">
                <a16:creationId xmlns:a16="http://schemas.microsoft.com/office/drawing/2014/main" id="{7EA80F80-EF44-E46B-D7BE-96A10EF557DD}"/>
              </a:ext>
            </a:extLst>
          </p:cNvPr>
          <p:cNvSpPr txBox="1"/>
          <p:nvPr/>
        </p:nvSpPr>
        <p:spPr>
          <a:xfrm>
            <a:off x="6254395" y="4307520"/>
            <a:ext cx="2424319" cy="1415772"/>
          </a:xfrm>
          <a:prstGeom prst="rect">
            <a:avLst/>
          </a:prstGeom>
          <a:noFill/>
          <a:ln>
            <a:solidFill>
              <a:srgbClr val="FFDB00"/>
            </a:solidFill>
          </a:ln>
        </p:spPr>
        <p:txBody>
          <a:bodyPr wrap="square" rtlCol="0">
            <a:spAutoFit/>
          </a:bodyPr>
          <a:lstStyle/>
          <a:p>
            <a:pPr algn="ctr"/>
            <a:r>
              <a:rPr lang="en-US" dirty="0">
                <a:solidFill>
                  <a:srgbClr val="FFFF00"/>
                </a:solidFill>
                <a:latin typeface="Segoe Print" panose="02000600000000000000" pitchFamily="2" charset="0"/>
                <a:cs typeface="Lucida Sans"/>
              </a:rPr>
              <a:t>Possible Detection problem </a:t>
            </a:r>
            <a:r>
              <a:rPr lang="en-US" dirty="0">
                <a:solidFill>
                  <a:schemeClr val="bg1"/>
                </a:solidFill>
                <a:latin typeface="Segoe Print" panose="02000600000000000000" pitchFamily="2" charset="0"/>
                <a:cs typeface="Lucida Sans"/>
                <a:sym typeface="Wingdings" panose="05000000000000000000" pitchFamily="2" charset="2"/>
              </a:rPr>
              <a:t> </a:t>
            </a:r>
            <a:r>
              <a:rPr lang="en-US" dirty="0" err="1">
                <a:solidFill>
                  <a:schemeClr val="bg1"/>
                </a:solidFill>
                <a:latin typeface="Segoe Print" panose="02000600000000000000" pitchFamily="2" charset="0"/>
                <a:cs typeface="Lucida Sans"/>
                <a:sym typeface="Wingdings" panose="05000000000000000000" pitchFamily="2" charset="2"/>
              </a:rPr>
              <a:t>PeVatrons</a:t>
            </a:r>
            <a:r>
              <a:rPr lang="en-US" dirty="0">
                <a:solidFill>
                  <a:schemeClr val="bg1"/>
                </a:solidFill>
                <a:latin typeface="Segoe Print" panose="02000600000000000000" pitchFamily="2" charset="0"/>
                <a:cs typeface="Lucida Sans"/>
                <a:sym typeface="Wingdings" panose="05000000000000000000" pitchFamily="2" charset="2"/>
              </a:rPr>
              <a:t> only in the first 100 years</a:t>
            </a:r>
          </a:p>
          <a:p>
            <a:pPr algn="ctr"/>
            <a:r>
              <a:rPr lang="en-US" sz="1400" dirty="0">
                <a:solidFill>
                  <a:srgbClr val="FFFF00"/>
                </a:solidFill>
                <a:latin typeface="Segoe Print" panose="02000600000000000000" pitchFamily="2" charset="0"/>
                <a:cs typeface="Lucida Sans"/>
                <a:sym typeface="Wingdings" panose="05000000000000000000" pitchFamily="2" charset="2"/>
              </a:rPr>
              <a:t>[MC+2015]</a:t>
            </a:r>
            <a:endParaRPr lang="en-US" sz="1400" dirty="0">
              <a:solidFill>
                <a:srgbClr val="FFFF00"/>
              </a:solidFill>
              <a:latin typeface="Segoe Print" panose="02000600000000000000" pitchFamily="2" charset="0"/>
              <a:cs typeface="Lucida Sans"/>
            </a:endParaRPr>
          </a:p>
        </p:txBody>
      </p:sp>
      <p:pic>
        <p:nvPicPr>
          <p:cNvPr id="10" name="Immagine 9">
            <a:extLst>
              <a:ext uri="{FF2B5EF4-FFF2-40B4-BE49-F238E27FC236}">
                <a16:creationId xmlns:a16="http://schemas.microsoft.com/office/drawing/2014/main" id="{C97A265B-CE5B-0644-E1D5-2768EDED2D87}"/>
              </a:ext>
            </a:extLst>
          </p:cNvPr>
          <p:cNvPicPr>
            <a:picLocks noChangeAspect="1"/>
          </p:cNvPicPr>
          <p:nvPr/>
        </p:nvPicPr>
        <p:blipFill>
          <a:blip r:embed="rId5" cstate="print">
            <a:extLst>
              <a:ext uri="{28A0092B-C50C-407E-A947-70E740481C1C}">
                <a14:useLocalDpi xmlns:a14="http://schemas.microsoft.com/office/drawing/2010/main" val="0"/>
              </a:ext>
            </a:extLst>
          </a:blip>
          <a:srcRect l="31861" r="28596"/>
          <a:stretch/>
        </p:blipFill>
        <p:spPr>
          <a:xfrm>
            <a:off x="11402655" y="2448246"/>
            <a:ext cx="654820" cy="867256"/>
          </a:xfrm>
          <a:prstGeom prst="rect">
            <a:avLst/>
          </a:prstGeom>
        </p:spPr>
      </p:pic>
      <p:sp>
        <p:nvSpPr>
          <p:cNvPr id="11" name="CasellaDiTesto 10">
            <a:extLst>
              <a:ext uri="{FF2B5EF4-FFF2-40B4-BE49-F238E27FC236}">
                <a16:creationId xmlns:a16="http://schemas.microsoft.com/office/drawing/2014/main" id="{A81822CE-DA23-A33A-53C4-D25275BA817D}"/>
              </a:ext>
            </a:extLst>
          </p:cNvPr>
          <p:cNvSpPr txBox="1"/>
          <p:nvPr/>
        </p:nvSpPr>
        <p:spPr>
          <a:xfrm>
            <a:off x="6356620" y="5773831"/>
            <a:ext cx="2227545"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Gamma-ray from MCs illuminated by escaped CRs </a:t>
            </a:r>
            <a:r>
              <a:rPr kumimoji="0" lang="en-US" sz="12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a:t>
            </a:r>
            <a:r>
              <a:rPr kumimoji="0" lang="en-US" sz="1200" b="0" i="0" u="none" strike="noStrike" kern="1200" cap="none" spc="0" normalizeH="0" baseline="0" noProof="0" dirty="0" err="1">
                <a:ln>
                  <a:noFill/>
                </a:ln>
                <a:solidFill>
                  <a:prstClr val="white"/>
                </a:solidFill>
                <a:effectLst/>
                <a:uLnTx/>
                <a:uFillTx/>
                <a:latin typeface="Segoe Print" panose="02000600000000000000" pitchFamily="2" charset="0"/>
                <a:ea typeface="+mn-ea"/>
                <a:cs typeface="+mn-cs"/>
              </a:rPr>
              <a:t>Gabici</a:t>
            </a:r>
            <a:r>
              <a:rPr kumimoji="0" lang="en-US" sz="12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rPr>
              <a:t> 09, Mitchell 21, Celli 23)</a:t>
            </a:r>
            <a:endParaRPr kumimoji="0" lang="en-US" sz="1600" b="0" i="0" u="none" strike="noStrike" kern="1200" cap="none" spc="0" normalizeH="0" baseline="0" noProof="0" dirty="0">
              <a:ln>
                <a:noFill/>
              </a:ln>
              <a:solidFill>
                <a:prstClr val="white"/>
              </a:solidFill>
              <a:effectLst/>
              <a:uLnTx/>
              <a:uFillTx/>
              <a:latin typeface="Segoe Print" panose="02000600000000000000" pitchFamily="2" charset="0"/>
              <a:ea typeface="+mn-ea"/>
              <a:cs typeface="+mn-cs"/>
            </a:endParaRPr>
          </a:p>
        </p:txBody>
      </p:sp>
      <p:sp>
        <p:nvSpPr>
          <p:cNvPr id="12" name="CasellaDiTesto 11">
            <a:extLst>
              <a:ext uri="{FF2B5EF4-FFF2-40B4-BE49-F238E27FC236}">
                <a16:creationId xmlns:a16="http://schemas.microsoft.com/office/drawing/2014/main" id="{00DBE9BF-5E3B-6EC0-CFB8-7FD138A2AF00}"/>
              </a:ext>
            </a:extLst>
          </p:cNvPr>
          <p:cNvSpPr txBox="1"/>
          <p:nvPr/>
        </p:nvSpPr>
        <p:spPr>
          <a:xfrm>
            <a:off x="9886571" y="2638272"/>
            <a:ext cx="16604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00"/>
                </a:solidFill>
                <a:effectLst/>
                <a:uLnTx/>
                <a:uFillTx/>
                <a:latin typeface="Segoe Print" panose="02000600000000000000" pitchFamily="2" charset="0"/>
                <a:ea typeface="+mn-ea"/>
                <a:cs typeface="+mn-cs"/>
              </a:rPr>
              <a:t>"Help us Molecular Clouds: you are our only hope.”</a:t>
            </a:r>
          </a:p>
        </p:txBody>
      </p:sp>
      <p:sp>
        <p:nvSpPr>
          <p:cNvPr id="13" name="Rettangolo 24">
            <a:extLst>
              <a:ext uri="{FF2B5EF4-FFF2-40B4-BE49-F238E27FC236}">
                <a16:creationId xmlns:a16="http://schemas.microsoft.com/office/drawing/2014/main" id="{D39369E4-6189-80B5-CE46-1346099A7C7E}"/>
              </a:ext>
            </a:extLst>
          </p:cNvPr>
          <p:cNvSpPr/>
          <p:nvPr/>
        </p:nvSpPr>
        <p:spPr>
          <a:xfrm>
            <a:off x="1047855" y="20904"/>
            <a:ext cx="10190610"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The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issue</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Cosmic</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Ray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origin</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(in a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nutshell</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endPar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Tree>
    <p:extLst>
      <p:ext uri="{BB962C8B-B14F-4D97-AF65-F5344CB8AC3E}">
        <p14:creationId xmlns:p14="http://schemas.microsoft.com/office/powerpoint/2010/main" val="331081504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animEffect transition="in" filter="fade">
                                      <p:cBhvr>
                                        <p:cTn id="15" dur="500"/>
                                        <p:tgtEl>
                                          <p:spTgt spid="8"/>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Effect transition="in" filter="fade">
                                      <p:cBhvr>
                                        <p:cTn id="26" dur="500"/>
                                        <p:tgtEl>
                                          <p:spTgt spid="2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500"/>
                                        <p:tgtEl>
                                          <p:spTgt spid="27"/>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anim calcmode="lin" valueType="num">
                                      <p:cBhvr>
                                        <p:cTn id="35" dur="500" fill="hold"/>
                                        <p:tgtEl>
                                          <p:spTgt spid="40"/>
                                        </p:tgtEl>
                                        <p:attrNameLst>
                                          <p:attrName>ppt_w</p:attrName>
                                        </p:attrNameLst>
                                      </p:cBhvr>
                                      <p:tavLst>
                                        <p:tav tm="0">
                                          <p:val>
                                            <p:fltVal val="0"/>
                                          </p:val>
                                        </p:tav>
                                        <p:tav tm="100000">
                                          <p:val>
                                            <p:strVal val="#ppt_w"/>
                                          </p:val>
                                        </p:tav>
                                      </p:tavLst>
                                    </p:anim>
                                    <p:anim calcmode="lin" valueType="num">
                                      <p:cBhvr>
                                        <p:cTn id="36" dur="500" fill="hold"/>
                                        <p:tgtEl>
                                          <p:spTgt spid="40"/>
                                        </p:tgtEl>
                                        <p:attrNameLst>
                                          <p:attrName>ppt_h</p:attrName>
                                        </p:attrNameLst>
                                      </p:cBhvr>
                                      <p:tavLst>
                                        <p:tav tm="0">
                                          <p:val>
                                            <p:fltVal val="0"/>
                                          </p:val>
                                        </p:tav>
                                        <p:tav tm="100000">
                                          <p:val>
                                            <p:strVal val="#ppt_h"/>
                                          </p:val>
                                        </p:tav>
                                      </p:tavLst>
                                    </p:anim>
                                    <p:animEffect transition="in" filter="fade">
                                      <p:cBhvr>
                                        <p:cTn id="37" dur="500"/>
                                        <p:tgtEl>
                                          <p:spTgt spid="40"/>
                                        </p:tgtEl>
                                      </p:cBhvr>
                                    </p:animEffect>
                                  </p:childTnLst>
                                </p:cTn>
                              </p:par>
                            </p:childTnLst>
                          </p:cTn>
                        </p:par>
                        <p:par>
                          <p:cTn id="38" fill="hold">
                            <p:stCondLst>
                              <p:cond delay="500"/>
                            </p:stCondLst>
                            <p:childTnLst>
                              <p:par>
                                <p:cTn id="39" presetID="53" presetClass="entr" presetSubtype="16" fill="hold" grpId="0" nodeType="afterEffect">
                                  <p:stCondLst>
                                    <p:cond delay="0"/>
                                  </p:stCondLst>
                                  <p:childTnLst>
                                    <p:set>
                                      <p:cBhvr>
                                        <p:cTn id="40" dur="1" fill="hold">
                                          <p:stCondLst>
                                            <p:cond delay="0"/>
                                          </p:stCondLst>
                                        </p:cTn>
                                        <p:tgtEl>
                                          <p:spTgt spid="31"/>
                                        </p:tgtEl>
                                        <p:attrNameLst>
                                          <p:attrName>style.visibility</p:attrName>
                                        </p:attrNameLst>
                                      </p:cBhvr>
                                      <p:to>
                                        <p:strVal val="visible"/>
                                      </p:to>
                                    </p:set>
                                    <p:anim calcmode="lin" valueType="num">
                                      <p:cBhvr>
                                        <p:cTn id="41" dur="500" fill="hold"/>
                                        <p:tgtEl>
                                          <p:spTgt spid="31"/>
                                        </p:tgtEl>
                                        <p:attrNameLst>
                                          <p:attrName>ppt_w</p:attrName>
                                        </p:attrNameLst>
                                      </p:cBhvr>
                                      <p:tavLst>
                                        <p:tav tm="0">
                                          <p:val>
                                            <p:fltVal val="0"/>
                                          </p:val>
                                        </p:tav>
                                        <p:tav tm="100000">
                                          <p:val>
                                            <p:strVal val="#ppt_w"/>
                                          </p:val>
                                        </p:tav>
                                      </p:tavLst>
                                    </p:anim>
                                    <p:anim calcmode="lin" valueType="num">
                                      <p:cBhvr>
                                        <p:cTn id="42" dur="500" fill="hold"/>
                                        <p:tgtEl>
                                          <p:spTgt spid="31"/>
                                        </p:tgtEl>
                                        <p:attrNameLst>
                                          <p:attrName>ppt_h</p:attrName>
                                        </p:attrNameLst>
                                      </p:cBhvr>
                                      <p:tavLst>
                                        <p:tav tm="0">
                                          <p:val>
                                            <p:fltVal val="0"/>
                                          </p:val>
                                        </p:tav>
                                        <p:tav tm="100000">
                                          <p:val>
                                            <p:strVal val="#ppt_h"/>
                                          </p:val>
                                        </p:tav>
                                      </p:tavLst>
                                    </p:anim>
                                    <p:animEffect transition="in" filter="fade">
                                      <p:cBhvr>
                                        <p:cTn id="43" dur="500"/>
                                        <p:tgtEl>
                                          <p:spTgt spid="31"/>
                                        </p:tgtEl>
                                      </p:cBhvr>
                                    </p:animEffect>
                                  </p:childTnLst>
                                </p:cTn>
                              </p:par>
                            </p:childTnLst>
                          </p:cTn>
                        </p:par>
                        <p:par>
                          <p:cTn id="44" fill="hold">
                            <p:stCondLst>
                              <p:cond delay="1000"/>
                            </p:stCondLst>
                            <p:childTnLst>
                              <p:par>
                                <p:cTn id="45" presetID="53" presetClass="entr" presetSubtype="16" fill="hold" nodeType="afterEffect">
                                  <p:stCondLst>
                                    <p:cond delay="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38"/>
                                        </p:tgtEl>
                                        <p:attrNameLst>
                                          <p:attrName>style.visibility</p:attrName>
                                        </p:attrNameLst>
                                      </p:cBhvr>
                                      <p:to>
                                        <p:strVal val="visible"/>
                                      </p:to>
                                    </p:set>
                                    <p:anim calcmode="lin" valueType="num">
                                      <p:cBhvr>
                                        <p:cTn id="54" dur="500" fill="hold"/>
                                        <p:tgtEl>
                                          <p:spTgt spid="38"/>
                                        </p:tgtEl>
                                        <p:attrNameLst>
                                          <p:attrName>ppt_w</p:attrName>
                                        </p:attrNameLst>
                                      </p:cBhvr>
                                      <p:tavLst>
                                        <p:tav tm="0">
                                          <p:val>
                                            <p:fltVal val="0"/>
                                          </p:val>
                                        </p:tav>
                                        <p:tav tm="100000">
                                          <p:val>
                                            <p:strVal val="#ppt_w"/>
                                          </p:val>
                                        </p:tav>
                                      </p:tavLst>
                                    </p:anim>
                                    <p:anim calcmode="lin" valueType="num">
                                      <p:cBhvr>
                                        <p:cTn id="55" dur="500" fill="hold"/>
                                        <p:tgtEl>
                                          <p:spTgt spid="38"/>
                                        </p:tgtEl>
                                        <p:attrNameLst>
                                          <p:attrName>ppt_h</p:attrName>
                                        </p:attrNameLst>
                                      </p:cBhvr>
                                      <p:tavLst>
                                        <p:tav tm="0">
                                          <p:val>
                                            <p:fltVal val="0"/>
                                          </p:val>
                                        </p:tav>
                                        <p:tav tm="100000">
                                          <p:val>
                                            <p:strVal val="#ppt_h"/>
                                          </p:val>
                                        </p:tav>
                                      </p:tavLst>
                                    </p:anim>
                                    <p:animEffect transition="in" filter="fade">
                                      <p:cBhvr>
                                        <p:cTn id="56" dur="500"/>
                                        <p:tgtEl>
                                          <p:spTgt spid="38"/>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barn(inVertical)">
                                      <p:cBhvr>
                                        <p:cTn id="61" dur="500"/>
                                        <p:tgtEl>
                                          <p:spTgt spid="11"/>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2"/>
                                        </p:tgtEl>
                                        <p:attrNameLst>
                                          <p:attrName>style.visibility</p:attrName>
                                        </p:attrNameLst>
                                      </p:cBhvr>
                                      <p:to>
                                        <p:strVal val="visible"/>
                                      </p:to>
                                    </p:set>
                                    <p:animEffect transition="in" filter="randombar(horizontal)">
                                      <p:cBhvr>
                                        <p:cTn id="64" dur="2000"/>
                                        <p:tgtEl>
                                          <p:spTgt spid="12"/>
                                        </p:tgtEl>
                                      </p:cBhvr>
                                    </p:animEffect>
                                  </p:childTnLst>
                                </p:cTn>
                              </p:par>
                              <p:par>
                                <p:cTn id="65" presetID="14" presetClass="entr" presetSubtype="10" fill="hold" nodeType="with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randombar(horizontal)">
                                      <p:cBhvr>
                                        <p:cTn id="6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26" grpId="0" animBg="1"/>
      <p:bldP spid="27" grpId="0"/>
      <p:bldP spid="28" grpId="0"/>
      <p:bldP spid="31" grpId="0" animBg="1"/>
      <p:bldP spid="38" grpId="0" animBg="1"/>
      <p:bldP spid="11" grpId="0"/>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magine 8" descr="Immagine che contiene cartone animato, giocattolo, giallo, interno&#10;&#10;Descrizione generata automaticamente">
            <a:extLst>
              <a:ext uri="{FF2B5EF4-FFF2-40B4-BE49-F238E27FC236}">
                <a16:creationId xmlns:a16="http://schemas.microsoft.com/office/drawing/2014/main" id="{68E65C14-BF71-8463-C3AD-21CE656CB3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78521" y="3139683"/>
            <a:ext cx="2142517" cy="963702"/>
          </a:xfrm>
          <a:prstGeom prst="rect">
            <a:avLst/>
          </a:prstGeom>
        </p:spPr>
      </p:pic>
      <p:sp>
        <p:nvSpPr>
          <p:cNvPr id="2" name="Rettangolo 24">
            <a:extLst>
              <a:ext uri="{FF2B5EF4-FFF2-40B4-BE49-F238E27FC236}">
                <a16:creationId xmlns:a16="http://schemas.microsoft.com/office/drawing/2014/main" id="{975904D0-4BBC-D2C7-0748-4CC61BBC971D}"/>
              </a:ext>
            </a:extLst>
          </p:cNvPr>
          <p:cNvSpPr/>
          <p:nvPr/>
        </p:nvSpPr>
        <p:spPr>
          <a:xfrm>
            <a:off x="1894265" y="20904"/>
            <a:ext cx="8497839"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Very recent results </a:t>
            </a:r>
            <a:r>
              <a:rPr lang="en-US" sz="20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(especially from ICRC 2023)</a:t>
            </a:r>
            <a:endPar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3" name="TextBox 3">
            <a:extLst>
              <a:ext uri="{FF2B5EF4-FFF2-40B4-BE49-F238E27FC236}">
                <a16:creationId xmlns:a16="http://schemas.microsoft.com/office/drawing/2014/main" id="{80149E87-A3C4-F69D-7F93-844793D0A82F}"/>
              </a:ext>
            </a:extLst>
          </p:cNvPr>
          <p:cNvSpPr txBox="1"/>
          <p:nvPr/>
        </p:nvSpPr>
        <p:spPr>
          <a:xfrm>
            <a:off x="0" y="727388"/>
            <a:ext cx="10657114" cy="9448740"/>
          </a:xfrm>
          <a:prstGeom prst="rect">
            <a:avLst/>
          </a:prstGeom>
          <a:noFill/>
        </p:spPr>
        <p:txBody>
          <a:bodyPr wrap="square" rtlCol="0">
            <a:spAutoFit/>
          </a:bodyPr>
          <a:lstStyle/>
          <a:p>
            <a:pPr marL="285750" indent="-285750">
              <a:buFont typeface="Wingdings" charset="2"/>
              <a:buChar char="²"/>
            </a:pPr>
            <a:r>
              <a:rPr lang="en-US" sz="2000" dirty="0">
                <a:solidFill>
                  <a:schemeClr val="bg1"/>
                </a:solidFill>
                <a:latin typeface="Segoe Print" panose="02000600000000000000" pitchFamily="2" charset="0"/>
              </a:rPr>
              <a:t> 12 </a:t>
            </a:r>
            <a:r>
              <a:rPr lang="en-US" sz="2000" dirty="0" err="1">
                <a:solidFill>
                  <a:schemeClr val="bg1"/>
                </a:solidFill>
                <a:latin typeface="Segoe Print" panose="02000600000000000000" pitchFamily="2" charset="0"/>
              </a:rPr>
              <a:t>PeVatrons</a:t>
            </a:r>
            <a:r>
              <a:rPr lang="en-US" sz="2000" dirty="0">
                <a:solidFill>
                  <a:schemeClr val="bg1"/>
                </a:solidFill>
                <a:latin typeface="Segoe Print" panose="02000600000000000000" pitchFamily="2" charset="0"/>
              </a:rPr>
              <a:t> studied with </a:t>
            </a:r>
            <a:r>
              <a:rPr lang="en-US" sz="2000" dirty="0">
                <a:solidFill>
                  <a:srgbClr val="FFC000"/>
                </a:solidFill>
                <a:latin typeface="Segoe Print" panose="02000600000000000000" pitchFamily="2" charset="0"/>
              </a:rPr>
              <a:t>LHAASO-WCDA</a:t>
            </a:r>
            <a:r>
              <a:rPr lang="en-US" sz="2000" dirty="0">
                <a:solidFill>
                  <a:schemeClr val="bg1"/>
                </a:solidFill>
                <a:latin typeface="Segoe Print" panose="02000600000000000000" pitchFamily="2" charset="0"/>
              </a:rPr>
              <a:t> </a:t>
            </a:r>
            <a:r>
              <a:rPr lang="en-US" sz="1600" dirty="0">
                <a:solidFill>
                  <a:srgbClr val="FFFF00"/>
                </a:solidFill>
                <a:latin typeface="Segoe Print" panose="02000600000000000000" pitchFamily="2" charset="0"/>
              </a:rPr>
              <a:t>[</a:t>
            </a:r>
            <a:r>
              <a:rPr lang="en-US" sz="1600" dirty="0" err="1">
                <a:solidFill>
                  <a:srgbClr val="FFFF00"/>
                </a:solidFill>
                <a:latin typeface="Segoe Print" panose="02000600000000000000" pitchFamily="2" charset="0"/>
              </a:rPr>
              <a:t>Chuandong</a:t>
            </a:r>
            <a:r>
              <a:rPr lang="en-US" sz="1600" dirty="0">
                <a:solidFill>
                  <a:srgbClr val="FFFF00"/>
                </a:solidFill>
                <a:latin typeface="Segoe Print" panose="02000600000000000000" pitchFamily="2" charset="0"/>
              </a:rPr>
              <a:t> ICRC23]</a:t>
            </a:r>
          </a:p>
          <a:p>
            <a:pPr marL="1257300" lvl="2" indent="-342900">
              <a:buFont typeface="Arial" panose="020B0604020202020204" pitchFamily="34" charset="0"/>
              <a:buChar char="•"/>
            </a:pPr>
            <a:r>
              <a:rPr lang="en-US" sz="1700" dirty="0">
                <a:solidFill>
                  <a:srgbClr val="FFC000"/>
                </a:solidFill>
                <a:latin typeface="Segoe Print" panose="02000600000000000000" pitchFamily="2" charset="0"/>
              </a:rPr>
              <a:t>LHAASO J1908+621 </a:t>
            </a:r>
            <a:r>
              <a:rPr lang="en-US" sz="1700" dirty="0">
                <a:solidFill>
                  <a:schemeClr val="bg1"/>
                </a:solidFill>
                <a:latin typeface="Segoe Print" panose="02000600000000000000" pitchFamily="2" charset="0"/>
              </a:rPr>
              <a:t>shows a break in the spectrum</a:t>
            </a:r>
          </a:p>
          <a:p>
            <a:pPr marL="1257300" lvl="2" indent="-342900">
              <a:buFont typeface="Arial" panose="020B0604020202020204" pitchFamily="34" charset="0"/>
              <a:buChar char="•"/>
            </a:pPr>
            <a:r>
              <a:rPr lang="en-US" sz="1700" dirty="0">
                <a:solidFill>
                  <a:srgbClr val="FFC000"/>
                </a:solidFill>
                <a:latin typeface="Segoe Print" panose="02000600000000000000" pitchFamily="2" charset="0"/>
              </a:rPr>
              <a:t>LHAASO J2032+4102 </a:t>
            </a:r>
            <a:r>
              <a:rPr lang="en-US" sz="1700" dirty="0">
                <a:solidFill>
                  <a:schemeClr val="bg1"/>
                </a:solidFill>
                <a:latin typeface="Segoe Print" panose="02000600000000000000" pitchFamily="2" charset="0"/>
              </a:rPr>
              <a:t>shows a </a:t>
            </a:r>
            <a:r>
              <a:rPr lang="en-US" sz="1700" dirty="0">
                <a:solidFill>
                  <a:srgbClr val="FFFF00"/>
                </a:solidFill>
                <a:latin typeface="Segoe Print" panose="02000600000000000000" pitchFamily="2" charset="0"/>
              </a:rPr>
              <a:t>possible Cut-Off</a:t>
            </a:r>
          </a:p>
          <a:p>
            <a:pPr marL="285750" indent="-285750">
              <a:buFont typeface="Wingdings" charset="2"/>
              <a:buChar char="²"/>
            </a:pPr>
            <a:endParaRPr lang="en-US" sz="2000" dirty="0">
              <a:solidFill>
                <a:schemeClr val="bg1"/>
              </a:solidFill>
              <a:latin typeface="Segoe Print" panose="02000600000000000000" pitchFamily="2" charset="0"/>
            </a:endParaRPr>
          </a:p>
          <a:p>
            <a:pPr marL="285750" indent="-285750">
              <a:buFont typeface="Wingdings" charset="2"/>
              <a:buChar char="²"/>
            </a:pPr>
            <a:r>
              <a:rPr lang="en-US" sz="2000" dirty="0">
                <a:solidFill>
                  <a:schemeClr val="bg1"/>
                </a:solidFill>
                <a:latin typeface="Segoe Print" panose="02000600000000000000" pitchFamily="2" charset="0"/>
              </a:rPr>
              <a:t> First LHAASO catalog with a total of </a:t>
            </a:r>
            <a:r>
              <a:rPr lang="en-US" sz="2000" dirty="0">
                <a:solidFill>
                  <a:srgbClr val="FFC000"/>
                </a:solidFill>
                <a:latin typeface="Segoe Print" panose="02000600000000000000" pitchFamily="2" charset="0"/>
              </a:rPr>
              <a:t>43 candidate </a:t>
            </a:r>
            <a:r>
              <a:rPr lang="en-US" sz="2000" dirty="0" err="1">
                <a:solidFill>
                  <a:srgbClr val="FFC000"/>
                </a:solidFill>
                <a:latin typeface="Segoe Print" panose="02000600000000000000" pitchFamily="2" charset="0"/>
              </a:rPr>
              <a:t>PeVatrons</a:t>
            </a:r>
            <a:r>
              <a:rPr lang="en-US" sz="2000" dirty="0">
                <a:solidFill>
                  <a:schemeClr val="bg1"/>
                </a:solidFill>
                <a:latin typeface="Segoe Print" panose="02000600000000000000" pitchFamily="2" charset="0"/>
              </a:rPr>
              <a:t>! (WCDA+KM2A) </a:t>
            </a:r>
            <a:r>
              <a:rPr lang="en-US" sz="1600" dirty="0">
                <a:solidFill>
                  <a:srgbClr val="FFFF00"/>
                </a:solidFill>
                <a:latin typeface="Segoe Print" panose="02000600000000000000" pitchFamily="2" charset="0"/>
                <a:hlinkClick r:id="rId3">
                  <a:extLst>
                    <a:ext uri="{A12FA001-AC4F-418D-AE19-62706E023703}">
                      <ahyp:hlinkClr xmlns:ahyp="http://schemas.microsoft.com/office/drawing/2018/hyperlinkcolor" val="tx"/>
                    </a:ext>
                  </a:extLst>
                </a:hlinkClick>
              </a:rPr>
              <a:t>https://arxiv.org/abs/2305.17030</a:t>
            </a:r>
            <a:r>
              <a:rPr lang="en-US" sz="1600" dirty="0">
                <a:solidFill>
                  <a:srgbClr val="FFFF00"/>
                </a:solidFill>
                <a:latin typeface="Segoe Print" panose="02000600000000000000" pitchFamily="2" charset="0"/>
              </a:rPr>
              <a:t> </a:t>
            </a:r>
            <a:endParaRPr lang="en-US" sz="2000" dirty="0">
              <a:solidFill>
                <a:srgbClr val="FFFF00"/>
              </a:solidFill>
              <a:latin typeface="Segoe Print" panose="02000600000000000000" pitchFamily="2" charset="0"/>
            </a:endParaRP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J2002+3238 </a:t>
            </a:r>
            <a:r>
              <a:rPr lang="en-US" dirty="0">
                <a:solidFill>
                  <a:schemeClr val="bg1"/>
                </a:solidFill>
                <a:latin typeface="Segoe Print" panose="02000600000000000000" pitchFamily="2" charset="0"/>
                <a:sym typeface="Wingdings" panose="05000000000000000000" pitchFamily="2" charset="2"/>
              </a:rPr>
              <a:t>coincident with </a:t>
            </a:r>
            <a:r>
              <a:rPr lang="en-US" dirty="0">
                <a:solidFill>
                  <a:srgbClr val="FFC000"/>
                </a:solidFill>
                <a:latin typeface="Segoe Print" panose="02000600000000000000" pitchFamily="2" charset="0"/>
                <a:sym typeface="Wingdings" panose="05000000000000000000" pitchFamily="2" charset="2"/>
              </a:rPr>
              <a:t>SNR G69.7+1.0</a:t>
            </a:r>
            <a:r>
              <a:rPr lang="en-US" dirty="0">
                <a:solidFill>
                  <a:srgbClr val="FFFF00"/>
                </a:solidFill>
                <a:latin typeface="Segoe Print" panose="02000600000000000000" pitchFamily="2" charset="0"/>
                <a:sym typeface="Wingdings" panose="05000000000000000000" pitchFamily="2" charset="2"/>
              </a:rPr>
              <a:t> </a:t>
            </a:r>
            <a:r>
              <a:rPr lang="en-US" sz="1400" dirty="0">
                <a:solidFill>
                  <a:srgbClr val="FFFF00"/>
                </a:solidFill>
                <a:latin typeface="Segoe Print" panose="02000600000000000000" pitchFamily="2" charset="0"/>
                <a:sym typeface="Wingdings" panose="05000000000000000000" pitchFamily="2" charset="2"/>
              </a:rPr>
              <a:t>[Hou et al. ICRC23]</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J1959+2850 </a:t>
            </a:r>
            <a:r>
              <a:rPr lang="en-US" dirty="0">
                <a:solidFill>
                  <a:schemeClr val="bg1"/>
                </a:solidFill>
                <a:latin typeface="Segoe Print" panose="02000600000000000000" pitchFamily="2" charset="0"/>
                <a:sym typeface="Wingdings" panose="05000000000000000000" pitchFamily="2" charset="2"/>
              </a:rPr>
              <a:t>coincident with PSR J1958+2845 and </a:t>
            </a:r>
          </a:p>
          <a:p>
            <a:pPr lvl="2"/>
            <a:r>
              <a:rPr lang="en-US" dirty="0">
                <a:solidFill>
                  <a:schemeClr val="bg1"/>
                </a:solidFill>
                <a:latin typeface="Segoe Print" panose="02000600000000000000" pitchFamily="2" charset="0"/>
                <a:sym typeface="Wingdings" panose="05000000000000000000" pitchFamily="2" charset="2"/>
              </a:rPr>
              <a:t>    </a:t>
            </a:r>
            <a:r>
              <a:rPr lang="en-US" dirty="0">
                <a:solidFill>
                  <a:srgbClr val="FFC000"/>
                </a:solidFill>
                <a:latin typeface="Segoe Print" panose="02000600000000000000" pitchFamily="2" charset="0"/>
                <a:sym typeface="Wingdings" panose="05000000000000000000" pitchFamily="2" charset="2"/>
              </a:rPr>
              <a:t>SNR G66.0-0.00 </a:t>
            </a:r>
            <a:r>
              <a:rPr lang="en-US" dirty="0">
                <a:solidFill>
                  <a:schemeClr val="bg1"/>
                </a:solidFill>
                <a:latin typeface="Segoe Print" panose="02000600000000000000" pitchFamily="2" charset="0"/>
                <a:sym typeface="Wingdings" panose="05000000000000000000" pitchFamily="2" charset="2"/>
              </a:rPr>
              <a:t>+ associated MC </a:t>
            </a:r>
            <a:r>
              <a:rPr lang="en-US" sz="1400" dirty="0">
                <a:solidFill>
                  <a:srgbClr val="FFFF00"/>
                </a:solidFill>
                <a:latin typeface="Segoe Print" panose="02000600000000000000" pitchFamily="2" charset="0"/>
                <a:sym typeface="Wingdings" panose="05000000000000000000" pitchFamily="2" charset="2"/>
              </a:rPr>
              <a:t>[Yu et al. ICRC23]</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J1740+1000:</a:t>
            </a:r>
            <a:r>
              <a:rPr lang="en-US" dirty="0">
                <a:solidFill>
                  <a:schemeClr val="bg1"/>
                </a:solidFill>
                <a:latin typeface="Segoe Print" panose="02000600000000000000" pitchFamily="2" charset="0"/>
                <a:sym typeface="Wingdings" panose="05000000000000000000" pitchFamily="2" charset="2"/>
              </a:rPr>
              <a:t> could be a bow-shock pulsar tail </a:t>
            </a:r>
            <a:r>
              <a:rPr lang="en-US" sz="1400" dirty="0">
                <a:solidFill>
                  <a:srgbClr val="FFFF00"/>
                </a:solidFill>
                <a:latin typeface="Segoe Print" panose="02000600000000000000" pitchFamily="2" charset="0"/>
                <a:sym typeface="Wingdings" panose="05000000000000000000" pitchFamily="2" charset="2"/>
              </a:rPr>
              <a:t>[Xu et al. ICRC23]</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J1922+1403</a:t>
            </a:r>
            <a:r>
              <a:rPr lang="en-US" dirty="0">
                <a:solidFill>
                  <a:schemeClr val="bg1"/>
                </a:solidFill>
                <a:latin typeface="Segoe Print" panose="02000600000000000000" pitchFamily="2" charset="0"/>
                <a:sym typeface="Wingdings" panose="05000000000000000000" pitchFamily="2" charset="2"/>
              </a:rPr>
              <a:t>: </a:t>
            </a:r>
            <a:r>
              <a:rPr lang="en-US" dirty="0">
                <a:solidFill>
                  <a:srgbClr val="FFC000"/>
                </a:solidFill>
                <a:latin typeface="Segoe Print" panose="02000600000000000000" pitchFamily="2" charset="0"/>
                <a:sym typeface="Wingdings" panose="05000000000000000000" pitchFamily="2" charset="2"/>
              </a:rPr>
              <a:t>W51c </a:t>
            </a:r>
            <a:r>
              <a:rPr lang="en-US" dirty="0">
                <a:solidFill>
                  <a:schemeClr val="bg1"/>
                </a:solidFill>
                <a:latin typeface="Segoe Print" panose="02000600000000000000" pitchFamily="2" charset="0"/>
                <a:sym typeface="Wingdings" panose="05000000000000000000" pitchFamily="2" charset="2"/>
              </a:rPr>
              <a:t>up to </a:t>
            </a:r>
            <a:r>
              <a:rPr lang="en-US" dirty="0">
                <a:solidFill>
                  <a:srgbClr val="FFC000"/>
                </a:solidFill>
                <a:latin typeface="Segoe Print" panose="02000600000000000000" pitchFamily="2" charset="0"/>
                <a:sym typeface="Wingdings" panose="05000000000000000000" pitchFamily="2" charset="2"/>
              </a:rPr>
              <a:t>300 </a:t>
            </a:r>
            <a:r>
              <a:rPr lang="en-US" dirty="0" err="1">
                <a:solidFill>
                  <a:srgbClr val="FFC000"/>
                </a:solidFill>
                <a:latin typeface="Segoe Print" panose="02000600000000000000" pitchFamily="2" charset="0"/>
                <a:sym typeface="Wingdings" panose="05000000000000000000" pitchFamily="2" charset="2"/>
              </a:rPr>
              <a:t>TeV</a:t>
            </a:r>
            <a:r>
              <a:rPr lang="en-US" dirty="0">
                <a:solidFill>
                  <a:schemeClr val="bg1"/>
                </a:solidFill>
                <a:latin typeface="Segoe Print" panose="02000600000000000000" pitchFamily="2" charset="0"/>
                <a:sym typeface="Wingdings" panose="05000000000000000000" pitchFamily="2" charset="2"/>
              </a:rPr>
              <a:t>! </a:t>
            </a:r>
            <a:r>
              <a:rPr lang="en-US" sz="1400" dirty="0">
                <a:solidFill>
                  <a:srgbClr val="FFFF00"/>
                </a:solidFill>
                <a:latin typeface="Segoe Print" panose="02000600000000000000" pitchFamily="2" charset="0"/>
                <a:sym typeface="Wingdings" panose="05000000000000000000" pitchFamily="2" charset="2"/>
              </a:rPr>
              <a:t>[Chen et al ICRC2023] </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SNR G150.3+4.5</a:t>
            </a:r>
            <a:r>
              <a:rPr lang="en-US" dirty="0">
                <a:solidFill>
                  <a:schemeClr val="bg1"/>
                </a:solidFill>
                <a:latin typeface="Segoe Print" panose="02000600000000000000" pitchFamily="2" charset="0"/>
                <a:sym typeface="Wingdings" panose="05000000000000000000" pitchFamily="2" charset="2"/>
              </a:rPr>
              <a:t>: coincident with 4FGL J0426.5, could be a PWN or a SNR/MC</a:t>
            </a:r>
            <a:r>
              <a:rPr lang="en-US" dirty="0">
                <a:solidFill>
                  <a:srgbClr val="FFFF00"/>
                </a:solidFill>
                <a:latin typeface="Segoe Print" panose="02000600000000000000" pitchFamily="2" charset="0"/>
                <a:sym typeface="Wingdings" panose="05000000000000000000" pitchFamily="2" charset="2"/>
              </a:rPr>
              <a:t> </a:t>
            </a:r>
            <a:r>
              <a:rPr lang="en-US" sz="1400" dirty="0">
                <a:solidFill>
                  <a:srgbClr val="FFFF00"/>
                </a:solidFill>
                <a:latin typeface="Segoe Print" panose="02000600000000000000" pitchFamily="2" charset="0"/>
                <a:sym typeface="Wingdings" panose="05000000000000000000" pitchFamily="2" charset="2"/>
              </a:rPr>
              <a:t>[Zeng et al ICRC23]</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GAMMA CYGNI: </a:t>
            </a:r>
            <a:r>
              <a:rPr lang="en-US" dirty="0">
                <a:solidFill>
                  <a:schemeClr val="bg1"/>
                </a:solidFill>
                <a:latin typeface="Segoe Print" panose="02000600000000000000" pitchFamily="2" charset="0"/>
                <a:sym typeface="Wingdings" panose="05000000000000000000" pitchFamily="2" charset="2"/>
              </a:rPr>
              <a:t>KM2A detected </a:t>
            </a:r>
            <a:r>
              <a:rPr lang="en-US" dirty="0" err="1">
                <a:solidFill>
                  <a:srgbClr val="FFC000"/>
                </a:solidFill>
                <a:latin typeface="Segoe Print" panose="02000600000000000000" pitchFamily="2" charset="0"/>
                <a:sym typeface="Wingdings" panose="05000000000000000000" pitchFamily="2" charset="2"/>
              </a:rPr>
              <a:t>PeV</a:t>
            </a:r>
            <a:r>
              <a:rPr lang="en-US" dirty="0">
                <a:solidFill>
                  <a:srgbClr val="FFC000"/>
                </a:solidFill>
                <a:latin typeface="Segoe Print" panose="02000600000000000000" pitchFamily="2" charset="0"/>
                <a:sym typeface="Wingdings" panose="05000000000000000000" pitchFamily="2" charset="2"/>
              </a:rPr>
              <a:t> emission! </a:t>
            </a:r>
            <a:r>
              <a:rPr lang="en-US" sz="1400" dirty="0">
                <a:solidFill>
                  <a:srgbClr val="FFFF00"/>
                </a:solidFill>
                <a:latin typeface="Segoe Print" panose="02000600000000000000" pitchFamily="2" charset="0"/>
                <a:sym typeface="Wingdings" panose="05000000000000000000" pitchFamily="2" charset="2"/>
              </a:rPr>
              <a:t>[Feng et al. ICRC23]</a:t>
            </a:r>
            <a:endParaRPr lang="en-US" sz="2000" dirty="0">
              <a:solidFill>
                <a:srgbClr val="FFFF00"/>
              </a:solidFill>
              <a:latin typeface="Segoe Print" panose="02000600000000000000" pitchFamily="2" charset="0"/>
              <a:sym typeface="Wingdings" panose="05000000000000000000" pitchFamily="2" charset="2"/>
            </a:endParaRPr>
          </a:p>
          <a:p>
            <a:pPr marL="285750" indent="-285750">
              <a:buFont typeface="Wingdings" charset="2"/>
              <a:buChar char="²"/>
            </a:pPr>
            <a:endParaRPr lang="en-US" sz="2000" dirty="0">
              <a:solidFill>
                <a:schemeClr val="bg1"/>
              </a:solidFill>
              <a:latin typeface="Segoe Print" panose="02000600000000000000" pitchFamily="2" charset="0"/>
              <a:sym typeface="Wingdings" panose="05000000000000000000" pitchFamily="2" charset="2"/>
            </a:endParaRPr>
          </a:p>
          <a:p>
            <a:pPr marL="285750" indent="-285750">
              <a:buFont typeface="Wingdings" charset="2"/>
              <a:buChar char="²"/>
            </a:pPr>
            <a:r>
              <a:rPr lang="en-US" sz="2000" dirty="0">
                <a:solidFill>
                  <a:schemeClr val="bg1"/>
                </a:solidFill>
                <a:latin typeface="Segoe Print" panose="02000600000000000000" pitchFamily="2" charset="0"/>
                <a:sym typeface="Wingdings" panose="05000000000000000000" pitchFamily="2" charset="2"/>
              </a:rPr>
              <a:t> Further studies from the </a:t>
            </a:r>
            <a:r>
              <a:rPr lang="en-US" sz="2000" dirty="0">
                <a:solidFill>
                  <a:srgbClr val="FFC000"/>
                </a:solidFill>
                <a:latin typeface="Segoe Print" panose="02000600000000000000" pitchFamily="2" charset="0"/>
                <a:sym typeface="Wingdings" panose="05000000000000000000" pitchFamily="2" charset="2"/>
              </a:rPr>
              <a:t>other instruments </a:t>
            </a:r>
            <a:r>
              <a:rPr lang="en-US" sz="2000" dirty="0">
                <a:solidFill>
                  <a:schemeClr val="bg1"/>
                </a:solidFill>
                <a:latin typeface="Segoe Print" panose="02000600000000000000" pitchFamily="2" charset="0"/>
                <a:sym typeface="Wingdings" panose="05000000000000000000" pitchFamily="2" charset="2"/>
              </a:rPr>
              <a:t>(see ICRC23 presentations) </a:t>
            </a:r>
          </a:p>
          <a:p>
            <a:r>
              <a:rPr lang="en-US" sz="2000" dirty="0">
                <a:solidFill>
                  <a:schemeClr val="bg1"/>
                </a:solidFill>
                <a:latin typeface="Segoe Print" panose="02000600000000000000" pitchFamily="2" charset="0"/>
                <a:sym typeface="Wingdings" panose="05000000000000000000" pitchFamily="2" charset="2"/>
              </a:rPr>
              <a:t>     the most </a:t>
            </a:r>
            <a:r>
              <a:rPr lang="en-US" sz="2000" dirty="0" err="1">
                <a:solidFill>
                  <a:schemeClr val="bg1"/>
                </a:solidFill>
                <a:latin typeface="Segoe Print" panose="02000600000000000000" pitchFamily="2" charset="0"/>
                <a:sym typeface="Wingdings" panose="05000000000000000000" pitchFamily="2" charset="2"/>
              </a:rPr>
              <a:t>analysed</a:t>
            </a:r>
            <a:r>
              <a:rPr lang="en-US" sz="2000" dirty="0">
                <a:solidFill>
                  <a:schemeClr val="bg1"/>
                </a:solidFill>
                <a:latin typeface="Segoe Print" panose="02000600000000000000" pitchFamily="2" charset="0"/>
                <a:sym typeface="Wingdings" panose="05000000000000000000" pitchFamily="2" charset="2"/>
              </a:rPr>
              <a:t>:</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J2108+5157 </a:t>
            </a:r>
            <a:r>
              <a:rPr lang="en-US" dirty="0">
                <a:solidFill>
                  <a:schemeClr val="bg1"/>
                </a:solidFill>
                <a:latin typeface="Segoe Print" panose="02000600000000000000" pitchFamily="2" charset="0"/>
                <a:sym typeface="Wingdings" panose="05000000000000000000" pitchFamily="2" charset="2"/>
              </a:rPr>
              <a:t>(VERITAS&amp;HAWC </a:t>
            </a:r>
            <a:r>
              <a:rPr lang="en-US" sz="1400" dirty="0">
                <a:solidFill>
                  <a:srgbClr val="FFFF00"/>
                </a:solidFill>
                <a:latin typeface="Segoe Print" panose="02000600000000000000" pitchFamily="2" charset="0"/>
                <a:sym typeface="Wingdings" panose="05000000000000000000" pitchFamily="2" charset="2"/>
              </a:rPr>
              <a:t>[Kumar et al. ICRC23] </a:t>
            </a:r>
            <a:r>
              <a:rPr lang="en-US" dirty="0">
                <a:solidFill>
                  <a:schemeClr val="bg1"/>
                </a:solidFill>
                <a:latin typeface="Segoe Print" panose="02000600000000000000" pitchFamily="2" charset="0"/>
                <a:sym typeface="Wingdings" panose="05000000000000000000" pitchFamily="2" charset="2"/>
              </a:rPr>
              <a:t>and MC </a:t>
            </a:r>
            <a:r>
              <a:rPr lang="en-US" sz="1400" dirty="0">
                <a:solidFill>
                  <a:srgbClr val="FFFF00"/>
                </a:solidFill>
                <a:latin typeface="Segoe Print" panose="02000600000000000000" pitchFamily="2" charset="0"/>
                <a:sym typeface="Wingdings" panose="05000000000000000000" pitchFamily="2" charset="2"/>
              </a:rPr>
              <a:t>[Toledano-Juarez ICRC23]</a:t>
            </a:r>
            <a:r>
              <a:rPr lang="en-US" sz="1400" dirty="0">
                <a:solidFill>
                  <a:schemeClr val="bg1"/>
                </a:solidFill>
                <a:latin typeface="Segoe Print" panose="02000600000000000000" pitchFamily="2" charset="0"/>
                <a:sym typeface="Wingdings" panose="05000000000000000000" pitchFamily="2" charset="2"/>
              </a:rPr>
              <a:t> </a:t>
            </a:r>
            <a:r>
              <a:rPr lang="en-US" dirty="0">
                <a:solidFill>
                  <a:schemeClr val="bg1"/>
                </a:solidFill>
                <a:latin typeface="Segoe Print" panose="02000600000000000000" pitchFamily="2" charset="0"/>
                <a:sym typeface="Wingdings" panose="05000000000000000000" pitchFamily="2" charset="2"/>
              </a:rPr>
              <a:t>)</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J2226+6057 </a:t>
            </a:r>
            <a:r>
              <a:rPr lang="en-US" dirty="0">
                <a:solidFill>
                  <a:schemeClr val="bg1"/>
                </a:solidFill>
                <a:latin typeface="Segoe Print" panose="02000600000000000000" pitchFamily="2" charset="0"/>
                <a:sym typeface="Wingdings" panose="05000000000000000000" pitchFamily="2" charset="2"/>
              </a:rPr>
              <a:t>(HAWC </a:t>
            </a:r>
            <a:r>
              <a:rPr lang="en-US" sz="1400" dirty="0">
                <a:solidFill>
                  <a:srgbClr val="FFFF00"/>
                </a:solidFill>
                <a:latin typeface="Segoe Print" panose="02000600000000000000" pitchFamily="2" charset="0"/>
                <a:sym typeface="Wingdings" panose="05000000000000000000" pitchFamily="2" charset="2"/>
              </a:rPr>
              <a:t>[Son et al. ICRC23] </a:t>
            </a:r>
            <a:r>
              <a:rPr lang="en-US" dirty="0">
                <a:solidFill>
                  <a:schemeClr val="bg1"/>
                </a:solidFill>
                <a:latin typeface="Segoe Print" panose="02000600000000000000" pitchFamily="2" charset="0"/>
                <a:sym typeface="Wingdings" panose="05000000000000000000" pitchFamily="2" charset="2"/>
              </a:rPr>
              <a:t>and VERITAS </a:t>
            </a:r>
            <a:r>
              <a:rPr lang="en-US" sz="1400" dirty="0">
                <a:solidFill>
                  <a:srgbClr val="FFFF00"/>
                </a:solidFill>
                <a:latin typeface="Segoe Print" panose="02000600000000000000" pitchFamily="2" charset="0"/>
                <a:sym typeface="Wingdings" panose="05000000000000000000" pitchFamily="2" charset="2"/>
              </a:rPr>
              <a:t>[Park et al. ICRC23]</a:t>
            </a:r>
            <a:r>
              <a:rPr lang="en-US" dirty="0">
                <a:solidFill>
                  <a:schemeClr val="bg1"/>
                </a:solidFill>
                <a:latin typeface="Segoe Print" panose="02000600000000000000" pitchFamily="2" charset="0"/>
                <a:sym typeface="Wingdings" panose="05000000000000000000" pitchFamily="2" charset="2"/>
              </a:rPr>
              <a:t>)</a:t>
            </a:r>
          </a:p>
          <a:p>
            <a:pPr marL="1257300" lvl="2" indent="-342900">
              <a:buFont typeface="Arial" panose="020B0604020202020204" pitchFamily="34" charset="0"/>
              <a:buChar char="•"/>
            </a:pPr>
            <a:r>
              <a:rPr lang="en-US" dirty="0">
                <a:solidFill>
                  <a:srgbClr val="FFC000"/>
                </a:solidFill>
                <a:latin typeface="Segoe Print" panose="02000600000000000000" pitchFamily="2" charset="0"/>
                <a:sym typeface="Wingdings" panose="05000000000000000000" pitchFamily="2" charset="2"/>
              </a:rPr>
              <a:t>LHAASO J1825-1326 </a:t>
            </a:r>
            <a:r>
              <a:rPr lang="en-US" dirty="0">
                <a:solidFill>
                  <a:schemeClr val="bg1"/>
                </a:solidFill>
                <a:latin typeface="Segoe Print" panose="02000600000000000000" pitchFamily="2" charset="0"/>
                <a:sym typeface="Wingdings" panose="05000000000000000000" pitchFamily="2" charset="2"/>
              </a:rPr>
              <a:t>(HAWC </a:t>
            </a:r>
            <a:r>
              <a:rPr lang="en-US" dirty="0">
                <a:solidFill>
                  <a:srgbClr val="66FF33"/>
                </a:solidFill>
                <a:latin typeface="Segoe Print" panose="02000600000000000000" pitchFamily="2" charset="0"/>
                <a:sym typeface="Wingdings" panose="05000000000000000000" pitchFamily="2" charset="2"/>
              </a:rPr>
              <a:t>[</a:t>
            </a:r>
            <a:r>
              <a:rPr lang="en-US" dirty="0" err="1">
                <a:solidFill>
                  <a:srgbClr val="66FF33"/>
                </a:solidFill>
                <a:latin typeface="Segoe Print" panose="02000600000000000000" pitchFamily="2" charset="0"/>
                <a:sym typeface="Wingdings" panose="05000000000000000000" pitchFamily="2" charset="2"/>
              </a:rPr>
              <a:t>Goksu</a:t>
            </a:r>
            <a:r>
              <a:rPr lang="en-US" dirty="0">
                <a:solidFill>
                  <a:srgbClr val="66FF33"/>
                </a:solidFill>
                <a:latin typeface="Segoe Print" panose="02000600000000000000" pitchFamily="2" charset="0"/>
                <a:sym typeface="Wingdings" panose="05000000000000000000" pitchFamily="2" charset="2"/>
              </a:rPr>
              <a:t> talk</a:t>
            </a:r>
            <a:r>
              <a:rPr lang="en-US" dirty="0">
                <a:solidFill>
                  <a:schemeClr val="bg1"/>
                </a:solidFill>
                <a:latin typeface="Segoe Print" panose="02000600000000000000" pitchFamily="2" charset="0"/>
                <a:sym typeface="Wingdings" panose="05000000000000000000" pitchFamily="2" charset="2"/>
              </a:rPr>
              <a:t>])</a:t>
            </a:r>
          </a:p>
          <a:p>
            <a:pPr marL="1257300" lvl="2" indent="-342900">
              <a:buFont typeface="Arial" panose="020B0604020202020204" pitchFamily="34" charset="0"/>
              <a:buChar char="•"/>
            </a:pPr>
            <a:endParaRPr lang="en-US" dirty="0">
              <a:solidFill>
                <a:schemeClr val="bg1"/>
              </a:solidFill>
              <a:latin typeface="Segoe Print" panose="02000600000000000000" pitchFamily="2" charset="0"/>
              <a:sym typeface="Wingdings" panose="05000000000000000000" pitchFamily="2" charset="2"/>
            </a:endParaRPr>
          </a:p>
          <a:p>
            <a:pPr marL="800100" lvl="1" indent="-342900">
              <a:buFont typeface="Arial" panose="020B0604020202020204" pitchFamily="34" charset="0"/>
              <a:buChar char="•"/>
            </a:pPr>
            <a:endParaRPr lang="en-US" sz="2000" dirty="0">
              <a:solidFill>
                <a:schemeClr val="bg1"/>
              </a:solidFill>
              <a:latin typeface="Segoe Print" panose="02000600000000000000" pitchFamily="2" charset="0"/>
              <a:sym typeface="Wingdings" panose="05000000000000000000" pitchFamily="2" charset="2"/>
            </a:endParaRPr>
          </a:p>
          <a:p>
            <a:pPr marL="800100" lvl="1" indent="-342900">
              <a:buFont typeface="Arial" panose="020B0604020202020204" pitchFamily="34" charset="0"/>
              <a:buChar char="•"/>
            </a:pPr>
            <a:endParaRPr lang="en-US" sz="2000" dirty="0">
              <a:solidFill>
                <a:schemeClr val="bg1"/>
              </a:solidFill>
              <a:latin typeface="Segoe Print" panose="02000600000000000000" pitchFamily="2" charset="0"/>
            </a:endParaRPr>
          </a:p>
          <a:p>
            <a:pPr marL="285750" indent="-285750">
              <a:buFont typeface="Wingdings" charset="2"/>
              <a:buChar char="²"/>
            </a:pPr>
            <a:endParaRPr lang="en-US" sz="2000" u="sng" dirty="0">
              <a:solidFill>
                <a:schemeClr val="bg1"/>
              </a:solidFill>
              <a:latin typeface="Segoe Print" panose="02000600000000000000" pitchFamily="2" charset="0"/>
            </a:endParaRPr>
          </a:p>
          <a:p>
            <a:pPr marL="285750" indent="-285750">
              <a:buFont typeface="Wingdings" charset="2"/>
              <a:buChar char="²"/>
            </a:pPr>
            <a:r>
              <a:rPr lang="en-US" sz="2000" dirty="0">
                <a:solidFill>
                  <a:schemeClr val="bg1"/>
                </a:solidFill>
                <a:latin typeface="Segoe Print" panose="02000600000000000000" pitchFamily="2" charset="0"/>
              </a:rPr>
              <a:t> </a:t>
            </a:r>
            <a:r>
              <a:rPr lang="en-US" sz="2000" dirty="0">
                <a:solidFill>
                  <a:srgbClr val="FFC000"/>
                </a:solidFill>
                <a:latin typeface="Segoe Print" panose="02000600000000000000" pitchFamily="2" charset="0"/>
              </a:rPr>
              <a:t>A lot of work to do </a:t>
            </a:r>
            <a:r>
              <a:rPr lang="en-US" sz="2000" dirty="0">
                <a:solidFill>
                  <a:srgbClr val="FFC000"/>
                </a:solidFill>
                <a:latin typeface="Segoe Print" panose="02000600000000000000" pitchFamily="2" charset="0"/>
                <a:sym typeface="Wingdings" panose="05000000000000000000" pitchFamily="2" charset="2"/>
              </a:rPr>
              <a:t> we need more specific and "focused" information </a:t>
            </a:r>
            <a:r>
              <a:rPr lang="en-US" sz="2000" dirty="0">
                <a:solidFill>
                  <a:srgbClr val="FFC000"/>
                </a:solidFill>
                <a:latin typeface="Segoe Print" panose="02000600000000000000" pitchFamily="2" charset="0"/>
              </a:rPr>
              <a:t>(taking into account the Observatory role of CTA</a:t>
            </a:r>
            <a:r>
              <a:rPr lang="en-US" sz="2000" dirty="0">
                <a:solidFill>
                  <a:srgbClr val="FFC000"/>
                </a:solidFill>
                <a:latin typeface="Segoe Print" panose="02000600000000000000" pitchFamily="2" charset="0"/>
                <a:sym typeface="Wingdings" panose="05000000000000000000" pitchFamily="2" charset="2"/>
              </a:rPr>
              <a:t> 40% of time for KSPs</a:t>
            </a:r>
            <a:r>
              <a:rPr lang="en-US" sz="2000" dirty="0">
                <a:solidFill>
                  <a:srgbClr val="FFC000"/>
                </a:solidFill>
                <a:latin typeface="Segoe Print" panose="02000600000000000000" pitchFamily="2" charset="0"/>
              </a:rPr>
              <a:t>):</a:t>
            </a:r>
            <a:r>
              <a:rPr lang="en-US" sz="2000" dirty="0">
                <a:solidFill>
                  <a:schemeClr val="bg1"/>
                </a:solidFill>
                <a:latin typeface="Segoe Print" panose="02000600000000000000" pitchFamily="2" charset="0"/>
              </a:rPr>
              <a:t> </a:t>
            </a:r>
          </a:p>
          <a:p>
            <a:pPr marL="742950" lvl="1" indent="-285750">
              <a:buFont typeface="Wingdings" charset="2"/>
              <a:buChar char="²"/>
            </a:pPr>
            <a:r>
              <a:rPr lang="en-US" sz="2000" dirty="0">
                <a:solidFill>
                  <a:schemeClr val="bg1"/>
                </a:solidFill>
                <a:latin typeface="Segoe Print" panose="02000600000000000000" pitchFamily="2" charset="0"/>
              </a:rPr>
              <a:t> choice of a few LHAASO "hadronic </a:t>
            </a:r>
            <a:r>
              <a:rPr lang="en-US" sz="2000" dirty="0" err="1">
                <a:solidFill>
                  <a:schemeClr val="bg1"/>
                </a:solidFill>
                <a:latin typeface="Segoe Print" panose="02000600000000000000" pitchFamily="2" charset="0"/>
              </a:rPr>
              <a:t>PeVatrons</a:t>
            </a:r>
            <a:r>
              <a:rPr lang="en-US" sz="2000" dirty="0">
                <a:solidFill>
                  <a:schemeClr val="bg1"/>
                </a:solidFill>
                <a:latin typeface="Segoe Print" panose="02000600000000000000" pitchFamily="2" charset="0"/>
              </a:rPr>
              <a:t>" candidates </a:t>
            </a:r>
            <a:r>
              <a:rPr lang="en-US" sz="2000" dirty="0">
                <a:solidFill>
                  <a:schemeClr val="bg1"/>
                </a:solidFill>
                <a:latin typeface="Segoe Print" panose="02000600000000000000" pitchFamily="2" charset="0"/>
                <a:sym typeface="Wingdings" panose="05000000000000000000" pitchFamily="2" charset="2"/>
              </a:rPr>
              <a:t> possibly of different kinds (e.g. SNR, YMSC)</a:t>
            </a:r>
            <a:r>
              <a:rPr lang="en-US" sz="2000" dirty="0">
                <a:solidFill>
                  <a:schemeClr val="bg1"/>
                </a:solidFill>
                <a:latin typeface="Segoe Print" panose="02000600000000000000" pitchFamily="2" charset="0"/>
              </a:rPr>
              <a:t> </a:t>
            </a:r>
          </a:p>
          <a:p>
            <a:pPr marL="742950" lvl="1" indent="-285750">
              <a:buFont typeface="Wingdings" charset="2"/>
              <a:buChar char="²"/>
            </a:pPr>
            <a:r>
              <a:rPr lang="en-US" sz="2000" dirty="0">
                <a:solidFill>
                  <a:schemeClr val="bg1"/>
                </a:solidFill>
                <a:latin typeface="Segoe Print" panose="02000600000000000000" pitchFamily="2" charset="0"/>
              </a:rPr>
              <a:t> estimation of exposure time necessary for these sources</a:t>
            </a:r>
          </a:p>
          <a:p>
            <a:pPr marL="742950" lvl="1" indent="-285750">
              <a:buFont typeface="Wingdings" charset="2"/>
              <a:buChar char="²"/>
            </a:pPr>
            <a:r>
              <a:rPr lang="en-US" sz="2000" dirty="0">
                <a:solidFill>
                  <a:schemeClr val="bg1"/>
                </a:solidFill>
                <a:latin typeface="Segoe Print" panose="02000600000000000000" pitchFamily="2" charset="0"/>
              </a:rPr>
              <a:t> simulation of observation from the two sites and combination of the results </a:t>
            </a:r>
            <a:r>
              <a:rPr lang="en-US" sz="2000" dirty="0">
                <a:solidFill>
                  <a:schemeClr val="bg1"/>
                </a:solidFill>
                <a:latin typeface="Segoe Print" panose="02000600000000000000" pitchFamily="2" charset="0"/>
                <a:sym typeface="Wingdings" panose="05000000000000000000" pitchFamily="2" charset="2"/>
              </a:rPr>
              <a:t> focus on the morphology reconstruction</a:t>
            </a:r>
            <a:endParaRPr lang="en-US" sz="2000" dirty="0">
              <a:solidFill>
                <a:schemeClr val="bg1"/>
              </a:solidFill>
              <a:latin typeface="Segoe Print" panose="02000600000000000000" pitchFamily="2" charset="0"/>
            </a:endParaRPr>
          </a:p>
        </p:txBody>
      </p:sp>
      <p:sp>
        <p:nvSpPr>
          <p:cNvPr id="4" name="CasellaDiTesto 8">
            <a:extLst>
              <a:ext uri="{FF2B5EF4-FFF2-40B4-BE49-F238E27FC236}">
                <a16:creationId xmlns:a16="http://schemas.microsoft.com/office/drawing/2014/main" id="{136A36D1-BACA-B9C0-F977-B1FBF5CC283A}"/>
              </a:ext>
            </a:extLst>
          </p:cNvPr>
          <p:cNvSpPr txBox="1"/>
          <p:nvPr/>
        </p:nvSpPr>
        <p:spPr>
          <a:xfrm rot="21196577">
            <a:off x="9997972" y="97527"/>
            <a:ext cx="2338138" cy="1231106"/>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it-IT" b="0" i="0" u="none" strike="noStrike" kern="1200" cap="none" spc="0" normalizeH="0" baseline="0" noProof="0" dirty="0" err="1">
                <a:ln>
                  <a:noFill/>
                </a:ln>
                <a:solidFill>
                  <a:srgbClr val="66FF33"/>
                </a:solidFill>
                <a:effectLst/>
                <a:uLnTx/>
                <a:uFillTx/>
                <a:latin typeface="Albertus MT Lt" pitchFamily="2" charset="0"/>
                <a:cs typeface="Aparajita" panose="020B0502040204020203" pitchFamily="18" charset="0"/>
              </a:rPr>
              <a:t>Yao</a:t>
            </a:r>
            <a:r>
              <a:rPr kumimoji="0" lang="it-IT"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 </a:t>
            </a:r>
            <a:r>
              <a:rPr lang="it-IT" dirty="0" err="1">
                <a:solidFill>
                  <a:srgbClr val="66FF33"/>
                </a:solidFill>
                <a:latin typeface="Albertus MT Lt" pitchFamily="2" charset="0"/>
                <a:cs typeface="Aparajita" panose="020B0502040204020203" pitchFamily="18" charset="0"/>
              </a:rPr>
              <a:t>TeVPa</a:t>
            </a:r>
            <a:r>
              <a:rPr lang="it-IT" dirty="0">
                <a:solidFill>
                  <a:srgbClr val="66FF33"/>
                </a:solidFill>
                <a:latin typeface="Albertus MT Lt" pitchFamily="2" charset="0"/>
                <a:cs typeface="Aparajita" panose="020B0502040204020203" pitchFamily="18" charset="0"/>
              </a:rPr>
              <a:t> 2023</a:t>
            </a:r>
            <a:r>
              <a:rPr kumimoji="0" lang="it-IT" sz="1400" b="0" i="0" u="none" strike="noStrike" kern="1200" cap="none" spc="0" normalizeH="0" baseline="0" noProof="0" dirty="0">
                <a:ln>
                  <a:noFill/>
                </a:ln>
                <a:solidFill>
                  <a:srgbClr val="66FF33"/>
                </a:solidFill>
                <a:effectLst/>
                <a:uLnTx/>
                <a:uFillTx/>
                <a:latin typeface="Albertus MT Lt" pitchFamily="2" charset="0"/>
                <a:cs typeface="Aparajita" panose="020B0502040204020203" pitchFamily="18" charset="0"/>
              </a:rPr>
              <a:t>,</a:t>
            </a:r>
          </a:p>
          <a:p>
            <a:pPr marR="0" lvl="0" algn="ctr" defTabSz="914400" rtl="0" eaLnBrk="1" fontAlgn="auto" latinLnBrk="0" hangingPunct="1">
              <a:lnSpc>
                <a:spcPct val="100000"/>
              </a:lnSpc>
              <a:spcBef>
                <a:spcPts val="0"/>
              </a:spcBef>
              <a:spcAft>
                <a:spcPts val="0"/>
              </a:spcAft>
              <a:buClrTx/>
              <a:buSzTx/>
              <a:tabLst/>
              <a:defRPr/>
            </a:pPr>
            <a:r>
              <a:rPr kumimoji="0" lang="it-IT" sz="1400" b="0" i="0" u="none" strike="noStrike" kern="1200" cap="none" spc="0" normalizeH="0" baseline="0" noProof="0" dirty="0">
                <a:ln>
                  <a:noFill/>
                </a:ln>
                <a:solidFill>
                  <a:srgbClr val="FFFF00"/>
                </a:solidFill>
                <a:effectLst/>
                <a:uLnTx/>
                <a:uFillTx/>
                <a:latin typeface="Albertus MT Lt" pitchFamily="2" charset="0"/>
                <a:cs typeface="Aparajita" panose="020B0502040204020203" pitchFamily="18" charset="0"/>
              </a:rPr>
              <a:t>LHAASO Highlight ICRC2023,</a:t>
            </a:r>
          </a:p>
          <a:p>
            <a:pPr marR="0" lvl="0" algn="ctr" defTabSz="914400" rtl="0" eaLnBrk="1" fontAlgn="auto" latinLnBrk="0" hangingPunct="1">
              <a:lnSpc>
                <a:spcPct val="100000"/>
              </a:lnSpc>
              <a:spcBef>
                <a:spcPts val="0"/>
              </a:spcBef>
              <a:spcAft>
                <a:spcPts val="0"/>
              </a:spcAft>
              <a:buClrTx/>
              <a:buSzTx/>
              <a:tabLst/>
              <a:defRPr/>
            </a:pPr>
            <a:r>
              <a:rPr lang="it-IT" sz="1400" dirty="0" err="1">
                <a:solidFill>
                  <a:srgbClr val="FFFF00"/>
                </a:solidFill>
                <a:latin typeface="Albertus MT Lt" pitchFamily="2" charset="0"/>
                <a:cs typeface="Aparajita" panose="020B0502040204020203" pitchFamily="18" charset="0"/>
              </a:rPr>
              <a:t>Lemoine-Goumard</a:t>
            </a:r>
            <a:r>
              <a:rPr lang="it-IT" sz="1400" dirty="0">
                <a:solidFill>
                  <a:srgbClr val="FFFF00"/>
                </a:solidFill>
                <a:latin typeface="Albertus MT Lt" pitchFamily="2" charset="0"/>
                <a:cs typeface="Aparajita" panose="020B0502040204020203" pitchFamily="18" charset="0"/>
              </a:rPr>
              <a:t> GA highlights ICRC2023</a:t>
            </a:r>
            <a:endParaRPr kumimoji="0" lang="it-IT" sz="1400" b="0" i="0" u="none" strike="noStrike" kern="1200" cap="none" spc="0" normalizeH="0" baseline="0" noProof="0" dirty="0">
              <a:ln>
                <a:noFill/>
              </a:ln>
              <a:solidFill>
                <a:srgbClr val="FFFF00"/>
              </a:solidFill>
              <a:effectLst/>
              <a:uLnTx/>
              <a:uFillTx/>
              <a:latin typeface="Albertus MT Lt" pitchFamily="2" charset="0"/>
              <a:cs typeface="Aparajita" panose="020B0502040204020203" pitchFamily="18" charset="0"/>
            </a:endParaRPr>
          </a:p>
        </p:txBody>
      </p:sp>
      <p:sp>
        <p:nvSpPr>
          <p:cNvPr id="5" name="Ovale 4">
            <a:extLst>
              <a:ext uri="{FF2B5EF4-FFF2-40B4-BE49-F238E27FC236}">
                <a16:creationId xmlns:a16="http://schemas.microsoft.com/office/drawing/2014/main" id="{E6B2DE0C-2A7C-0503-2D1C-3E17F3813555}"/>
              </a:ext>
            </a:extLst>
          </p:cNvPr>
          <p:cNvSpPr/>
          <p:nvPr/>
        </p:nvSpPr>
        <p:spPr>
          <a:xfrm rot="575324">
            <a:off x="8328240" y="900740"/>
            <a:ext cx="1985211" cy="11108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400" dirty="0" err="1">
                <a:latin typeface="Segoe Print" panose="02000600000000000000" pitchFamily="2" charset="0"/>
              </a:rPr>
              <a:t>Importance</a:t>
            </a:r>
            <a:r>
              <a:rPr lang="it-IT" sz="1400" dirty="0">
                <a:latin typeface="Segoe Print" panose="02000600000000000000" pitchFamily="2" charset="0"/>
              </a:rPr>
              <a:t> to combine GeV-TeV energies</a:t>
            </a:r>
          </a:p>
        </p:txBody>
      </p:sp>
      <p:sp>
        <p:nvSpPr>
          <p:cNvPr id="6" name="Ovale 5">
            <a:extLst>
              <a:ext uri="{FF2B5EF4-FFF2-40B4-BE49-F238E27FC236}">
                <a16:creationId xmlns:a16="http://schemas.microsoft.com/office/drawing/2014/main" id="{3736B179-FCE2-EBDA-7B30-DE95616FBFB1}"/>
              </a:ext>
            </a:extLst>
          </p:cNvPr>
          <p:cNvSpPr/>
          <p:nvPr/>
        </p:nvSpPr>
        <p:spPr>
          <a:xfrm rot="20490906">
            <a:off x="9747212" y="1935623"/>
            <a:ext cx="2375926" cy="1211565"/>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a:latin typeface="Segoe Print" panose="02000600000000000000" pitchFamily="2" charset="0"/>
              </a:rPr>
              <a:t>A </a:t>
            </a:r>
            <a:r>
              <a:rPr lang="it-IT" sz="1600" dirty="0" err="1">
                <a:latin typeface="Segoe Print" panose="02000600000000000000" pitchFamily="2" charset="0"/>
              </a:rPr>
              <a:t>lot</a:t>
            </a:r>
            <a:r>
              <a:rPr lang="it-IT" sz="1600" dirty="0">
                <a:latin typeface="Segoe Print" panose="02000600000000000000" pitchFamily="2" charset="0"/>
              </a:rPr>
              <a:t> of </a:t>
            </a:r>
            <a:r>
              <a:rPr lang="it-IT" sz="1600" dirty="0" err="1">
                <a:latin typeface="Segoe Print" panose="02000600000000000000" pitchFamily="2" charset="0"/>
              </a:rPr>
              <a:t>SNRs</a:t>
            </a:r>
            <a:r>
              <a:rPr lang="it-IT" sz="1600" dirty="0">
                <a:latin typeface="Segoe Print" panose="02000600000000000000" pitchFamily="2" charset="0"/>
              </a:rPr>
              <a:t>! </a:t>
            </a:r>
          </a:p>
          <a:p>
            <a:pPr algn="ctr"/>
            <a:r>
              <a:rPr lang="it-IT" sz="1600" dirty="0">
                <a:latin typeface="Segoe Print" panose="02000600000000000000" pitchFamily="2" charset="0"/>
              </a:rPr>
              <a:t>(</a:t>
            </a:r>
            <a:r>
              <a:rPr lang="it-IT" sz="1600" dirty="0" err="1">
                <a:latin typeface="Segoe Print" panose="02000600000000000000" pitchFamily="2" charset="0"/>
              </a:rPr>
              <a:t>young</a:t>
            </a:r>
            <a:r>
              <a:rPr lang="it-IT" sz="1600" dirty="0">
                <a:latin typeface="Segoe Print" panose="02000600000000000000" pitchFamily="2" charset="0"/>
              </a:rPr>
              <a:t> </a:t>
            </a:r>
            <a:r>
              <a:rPr lang="it-IT" sz="1600" dirty="0" err="1">
                <a:latin typeface="Segoe Print" panose="02000600000000000000" pitchFamily="2" charset="0"/>
              </a:rPr>
              <a:t>but</a:t>
            </a:r>
            <a:r>
              <a:rPr lang="it-IT" sz="1600" dirty="0">
                <a:latin typeface="Segoe Print" panose="02000600000000000000" pitchFamily="2" charset="0"/>
              </a:rPr>
              <a:t> </a:t>
            </a:r>
            <a:r>
              <a:rPr lang="it-IT" sz="1600" dirty="0" err="1">
                <a:latin typeface="Segoe Print" panose="02000600000000000000" pitchFamily="2" charset="0"/>
              </a:rPr>
              <a:t>als</a:t>
            </a:r>
            <a:r>
              <a:rPr lang="it-IT" sz="1600" dirty="0">
                <a:latin typeface="Segoe Print" panose="02000600000000000000" pitchFamily="2" charset="0"/>
              </a:rPr>
              <a:t> middle </a:t>
            </a:r>
            <a:r>
              <a:rPr lang="it-IT" sz="1600" dirty="0" err="1">
                <a:latin typeface="Segoe Print" panose="02000600000000000000" pitchFamily="2" charset="0"/>
              </a:rPr>
              <a:t>aged</a:t>
            </a:r>
            <a:r>
              <a:rPr lang="it-IT" sz="1600" dirty="0">
                <a:latin typeface="Segoe Print" panose="02000600000000000000" pitchFamily="2" charset="0"/>
              </a:rPr>
              <a:t>)</a:t>
            </a:r>
          </a:p>
        </p:txBody>
      </p:sp>
      <p:sp>
        <p:nvSpPr>
          <p:cNvPr id="7" name="Ovale 6">
            <a:extLst>
              <a:ext uri="{FF2B5EF4-FFF2-40B4-BE49-F238E27FC236}">
                <a16:creationId xmlns:a16="http://schemas.microsoft.com/office/drawing/2014/main" id="{820480B3-B7CB-5E02-56F4-CB8BC551DBB4}"/>
              </a:ext>
            </a:extLst>
          </p:cNvPr>
          <p:cNvSpPr/>
          <p:nvPr/>
        </p:nvSpPr>
        <p:spPr>
          <a:xfrm rot="464868">
            <a:off x="10108928" y="4596255"/>
            <a:ext cx="1951965" cy="1230302"/>
          </a:xfrm>
          <a:prstGeom prst="ellipse">
            <a:avLst/>
          </a:prstGeom>
          <a:solidFill>
            <a:srgbClr val="2E10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1600" dirty="0" err="1">
                <a:latin typeface="Segoe Print" panose="02000600000000000000" pitchFamily="2" charset="0"/>
              </a:rPr>
              <a:t>Importance</a:t>
            </a:r>
            <a:r>
              <a:rPr lang="it-IT" sz="1600" dirty="0">
                <a:latin typeface="Segoe Print" panose="02000600000000000000" pitchFamily="2" charset="0"/>
              </a:rPr>
              <a:t> of cross-</a:t>
            </a:r>
            <a:r>
              <a:rPr lang="it-IT" sz="1600" dirty="0" err="1">
                <a:latin typeface="Segoe Print" panose="02000600000000000000" pitchFamily="2" charset="0"/>
              </a:rPr>
              <a:t>correlation</a:t>
            </a:r>
            <a:endParaRPr lang="it-IT" sz="1600" dirty="0">
              <a:latin typeface="Segoe Print" panose="02000600000000000000" pitchFamily="2" charset="0"/>
            </a:endParaRPr>
          </a:p>
        </p:txBody>
      </p:sp>
    </p:spTree>
    <p:extLst>
      <p:ext uri="{BB962C8B-B14F-4D97-AF65-F5344CB8AC3E}">
        <p14:creationId xmlns:p14="http://schemas.microsoft.com/office/powerpoint/2010/main" val="235382110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wipe(left)">
                                      <p:cBhvr>
                                        <p:cTn id="14" dur="500"/>
                                        <p:tgtEl>
                                          <p:spTgt spid="3">
                                            <p:txEl>
                                              <p:pRg st="4" end="4"/>
                                            </p:txEl>
                                          </p:spTgt>
                                        </p:tgtEl>
                                      </p:cBhvr>
                                    </p:animEffect>
                                  </p:childTnLst>
                                </p:cTn>
                              </p:par>
                              <p:par>
                                <p:cTn id="15" presetID="22" presetClass="entr" presetSubtype="8"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wipe(left)">
                                      <p:cBhvr>
                                        <p:cTn id="17" dur="500"/>
                                        <p:tgtEl>
                                          <p:spTgt spid="3">
                                            <p:txEl>
                                              <p:pRg st="5" end="5"/>
                                            </p:txEl>
                                          </p:spTgt>
                                        </p:tgtEl>
                                      </p:cBhvr>
                                    </p:animEffect>
                                  </p:childTnLst>
                                </p:cTn>
                              </p:par>
                              <p:par>
                                <p:cTn id="18" presetID="22" presetClass="entr" presetSubtype="8"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wipe(left)">
                                      <p:cBhvr>
                                        <p:cTn id="20" dur="500"/>
                                        <p:tgtEl>
                                          <p:spTgt spid="3">
                                            <p:txEl>
                                              <p:pRg st="6" end="6"/>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wipe(left)">
                                      <p:cBhvr>
                                        <p:cTn id="23" dur="500"/>
                                        <p:tgtEl>
                                          <p:spTgt spid="3">
                                            <p:txEl>
                                              <p:pRg st="7" end="7"/>
                                            </p:txEl>
                                          </p:spTgt>
                                        </p:tgtEl>
                                      </p:cBhvr>
                                    </p:animEffect>
                                  </p:childTnLst>
                                </p:cTn>
                              </p:par>
                              <p:par>
                                <p:cTn id="24" presetID="22" presetClass="entr" presetSubtype="8" fill="hold" nodeType="with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wipe(left)">
                                      <p:cBhvr>
                                        <p:cTn id="26" dur="500"/>
                                        <p:tgtEl>
                                          <p:spTgt spid="3">
                                            <p:txEl>
                                              <p:pRg st="8" end="8"/>
                                            </p:txEl>
                                          </p:spTgt>
                                        </p:tgtEl>
                                      </p:cBhvr>
                                    </p:animEffect>
                                  </p:childTnLst>
                                </p:cTn>
                              </p:par>
                              <p:par>
                                <p:cTn id="27" presetID="22" presetClass="entr" presetSubtype="8"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animEffect transition="in" filter="wipe(left)">
                                      <p:cBhvr>
                                        <p:cTn id="29" dur="500"/>
                                        <p:tgtEl>
                                          <p:spTgt spid="3">
                                            <p:txEl>
                                              <p:pRg st="9" end="9"/>
                                            </p:txEl>
                                          </p:spTgt>
                                        </p:tgtEl>
                                      </p:cBhvr>
                                    </p:animEffect>
                                  </p:childTnLst>
                                </p:cTn>
                              </p:par>
                              <p:par>
                                <p:cTn id="30" presetID="22" presetClass="entr" presetSubtype="8" fill="hold" nodeType="with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wipe(left)">
                                      <p:cBhvr>
                                        <p:cTn id="32" dur="500"/>
                                        <p:tgtEl>
                                          <p:spTgt spid="3">
                                            <p:txEl>
                                              <p:pRg st="10" end="10"/>
                                            </p:txEl>
                                          </p:spTgt>
                                        </p:tgtEl>
                                      </p:cBhvr>
                                    </p:animEffect>
                                  </p:childTnLst>
                                </p:cTn>
                              </p:par>
                              <p:par>
                                <p:cTn id="33" presetID="22" presetClass="entr" presetSubtype="8" fill="hold" nodeType="with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wipe(left)">
                                      <p:cBhvr>
                                        <p:cTn id="35" dur="500"/>
                                        <p:tgtEl>
                                          <p:spTgt spid="3">
                                            <p:txEl>
                                              <p:pRg st="11" end="1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fltVal val="0"/>
                                          </p:val>
                                        </p:tav>
                                        <p:tav tm="100000">
                                          <p:val>
                                            <p:strVal val="#ppt_w"/>
                                          </p:val>
                                        </p:tav>
                                      </p:tavLst>
                                    </p:anim>
                                    <p:anim calcmode="lin" valueType="num">
                                      <p:cBhvr>
                                        <p:cTn id="41" dur="500" fill="hold"/>
                                        <p:tgtEl>
                                          <p:spTgt spid="6"/>
                                        </p:tgtEl>
                                        <p:attrNameLst>
                                          <p:attrName>ppt_h</p:attrName>
                                        </p:attrNameLst>
                                      </p:cBhvr>
                                      <p:tavLst>
                                        <p:tav tm="0">
                                          <p:val>
                                            <p:fltVal val="0"/>
                                          </p:val>
                                        </p:tav>
                                        <p:tav tm="100000">
                                          <p:val>
                                            <p:strVal val="#ppt_h"/>
                                          </p:val>
                                        </p:tav>
                                      </p:tavLst>
                                    </p:anim>
                                    <p:animEffect transition="in" filter="fade">
                                      <p:cBhvr>
                                        <p:cTn id="42" dur="500"/>
                                        <p:tgtEl>
                                          <p:spTgt spid="6"/>
                                        </p:tgtEl>
                                      </p:cBhvr>
                                    </p:animEffect>
                                  </p:childTnLst>
                                </p:cTn>
                              </p:par>
                              <p:par>
                                <p:cTn id="43" presetID="53" presetClass="entr" presetSubtype="16" fill="hold" nodeType="withEffect">
                                  <p:stCondLst>
                                    <p:cond delay="0"/>
                                  </p:stCondLst>
                                  <p:childTnLst>
                                    <p:set>
                                      <p:cBhvr>
                                        <p:cTn id="44" dur="1" fill="hold">
                                          <p:stCondLst>
                                            <p:cond delay="0"/>
                                          </p:stCondLst>
                                        </p:cTn>
                                        <p:tgtEl>
                                          <p:spTgt spid="9"/>
                                        </p:tgtEl>
                                        <p:attrNameLst>
                                          <p:attrName>style.visibility</p:attrName>
                                        </p:attrNameLst>
                                      </p:cBhvr>
                                      <p:to>
                                        <p:strVal val="visible"/>
                                      </p:to>
                                    </p:set>
                                    <p:anim calcmode="lin" valueType="num">
                                      <p:cBhvr>
                                        <p:cTn id="45" dur="500" fill="hold"/>
                                        <p:tgtEl>
                                          <p:spTgt spid="9"/>
                                        </p:tgtEl>
                                        <p:attrNameLst>
                                          <p:attrName>ppt_w</p:attrName>
                                        </p:attrNameLst>
                                      </p:cBhvr>
                                      <p:tavLst>
                                        <p:tav tm="0">
                                          <p:val>
                                            <p:fltVal val="0"/>
                                          </p:val>
                                        </p:tav>
                                        <p:tav tm="100000">
                                          <p:val>
                                            <p:strVal val="#ppt_w"/>
                                          </p:val>
                                        </p:tav>
                                      </p:tavLst>
                                    </p:anim>
                                    <p:anim calcmode="lin" valueType="num">
                                      <p:cBhvr>
                                        <p:cTn id="46" dur="500" fill="hold"/>
                                        <p:tgtEl>
                                          <p:spTgt spid="9"/>
                                        </p:tgtEl>
                                        <p:attrNameLst>
                                          <p:attrName>ppt_h</p:attrName>
                                        </p:attrNameLst>
                                      </p:cBhvr>
                                      <p:tavLst>
                                        <p:tav tm="0">
                                          <p:val>
                                            <p:fltVal val="0"/>
                                          </p:val>
                                        </p:tav>
                                        <p:tav tm="100000">
                                          <p:val>
                                            <p:strVal val="#ppt_h"/>
                                          </p:val>
                                        </p:tav>
                                      </p:tavLst>
                                    </p:anim>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3">
                                            <p:txEl>
                                              <p:pRg st="13" end="13"/>
                                            </p:txEl>
                                          </p:spTgt>
                                        </p:tgtEl>
                                        <p:attrNameLst>
                                          <p:attrName>style.visibility</p:attrName>
                                        </p:attrNameLst>
                                      </p:cBhvr>
                                      <p:to>
                                        <p:strVal val="visible"/>
                                      </p:to>
                                    </p:set>
                                    <p:animEffect transition="in" filter="wipe(left)">
                                      <p:cBhvr>
                                        <p:cTn id="52" dur="500"/>
                                        <p:tgtEl>
                                          <p:spTgt spid="3">
                                            <p:txEl>
                                              <p:pRg st="13" end="1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3">
                                            <p:txEl>
                                              <p:pRg st="14" end="14"/>
                                            </p:txEl>
                                          </p:spTgt>
                                        </p:tgtEl>
                                        <p:attrNameLst>
                                          <p:attrName>style.visibility</p:attrName>
                                        </p:attrNameLst>
                                      </p:cBhvr>
                                      <p:to>
                                        <p:strVal val="visible"/>
                                      </p:to>
                                    </p:set>
                                    <p:animEffect transition="in" filter="wipe(left)">
                                      <p:cBhvr>
                                        <p:cTn id="57" dur="500"/>
                                        <p:tgtEl>
                                          <p:spTgt spid="3">
                                            <p:txEl>
                                              <p:pRg st="14" end="14"/>
                                            </p:txEl>
                                          </p:spTgt>
                                        </p:tgtEl>
                                      </p:cBhvr>
                                    </p:animEffect>
                                  </p:childTnLst>
                                </p:cTn>
                              </p:par>
                            </p:childTnLst>
                          </p:cTn>
                        </p:par>
                        <p:par>
                          <p:cTn id="58" fill="hold">
                            <p:stCondLst>
                              <p:cond delay="500"/>
                            </p:stCondLst>
                            <p:childTnLst>
                              <p:par>
                                <p:cTn id="59" presetID="22" presetClass="entr" presetSubtype="8" fill="hold" nodeType="after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animEffect transition="in" filter="wipe(left)">
                                      <p:cBhvr>
                                        <p:cTn id="61" dur="500"/>
                                        <p:tgtEl>
                                          <p:spTgt spid="3">
                                            <p:txEl>
                                              <p:pRg st="15" end="15"/>
                                            </p:txEl>
                                          </p:spTgt>
                                        </p:tgtEl>
                                      </p:cBhvr>
                                    </p:animEffect>
                                  </p:childTnLst>
                                </p:cTn>
                              </p:par>
                              <p:par>
                                <p:cTn id="62" presetID="22" presetClass="entr" presetSubtype="8" fill="hold" nodeType="withEffect">
                                  <p:stCondLst>
                                    <p:cond delay="0"/>
                                  </p:stCondLst>
                                  <p:childTnLst>
                                    <p:set>
                                      <p:cBhvr>
                                        <p:cTn id="63" dur="1" fill="hold">
                                          <p:stCondLst>
                                            <p:cond delay="0"/>
                                          </p:stCondLst>
                                        </p:cTn>
                                        <p:tgtEl>
                                          <p:spTgt spid="3">
                                            <p:txEl>
                                              <p:pRg st="16" end="16"/>
                                            </p:txEl>
                                          </p:spTgt>
                                        </p:tgtEl>
                                        <p:attrNameLst>
                                          <p:attrName>style.visibility</p:attrName>
                                        </p:attrNameLst>
                                      </p:cBhvr>
                                      <p:to>
                                        <p:strVal val="visible"/>
                                      </p:to>
                                    </p:set>
                                    <p:animEffect transition="in" filter="wipe(left)">
                                      <p:cBhvr>
                                        <p:cTn id="64" dur="500"/>
                                        <p:tgtEl>
                                          <p:spTgt spid="3">
                                            <p:txEl>
                                              <p:pRg st="16" end="16"/>
                                            </p:txEl>
                                          </p:spTgt>
                                        </p:tgtEl>
                                      </p:cBhvr>
                                    </p:animEffect>
                                  </p:childTnLst>
                                </p:cTn>
                              </p:par>
                              <p:par>
                                <p:cTn id="65" presetID="22" presetClass="entr" presetSubtype="8" fill="hold" nodeType="withEffect">
                                  <p:stCondLst>
                                    <p:cond delay="0"/>
                                  </p:stCondLst>
                                  <p:childTnLst>
                                    <p:set>
                                      <p:cBhvr>
                                        <p:cTn id="66" dur="1" fill="hold">
                                          <p:stCondLst>
                                            <p:cond delay="0"/>
                                          </p:stCondLst>
                                        </p:cTn>
                                        <p:tgtEl>
                                          <p:spTgt spid="3">
                                            <p:txEl>
                                              <p:pRg st="17" end="17"/>
                                            </p:txEl>
                                          </p:spTgt>
                                        </p:tgtEl>
                                        <p:attrNameLst>
                                          <p:attrName>style.visibility</p:attrName>
                                        </p:attrNameLst>
                                      </p:cBhvr>
                                      <p:to>
                                        <p:strVal val="visible"/>
                                      </p:to>
                                    </p:set>
                                    <p:animEffect transition="in" filter="wipe(left)">
                                      <p:cBhvr>
                                        <p:cTn id="67" dur="500"/>
                                        <p:tgtEl>
                                          <p:spTgt spid="3">
                                            <p:txEl>
                                              <p:pRg st="17" end="1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anim calcmode="lin" valueType="num">
                                      <p:cBhvr>
                                        <p:cTn id="72" dur="500" fill="hold"/>
                                        <p:tgtEl>
                                          <p:spTgt spid="7"/>
                                        </p:tgtEl>
                                        <p:attrNameLst>
                                          <p:attrName>ppt_w</p:attrName>
                                        </p:attrNameLst>
                                      </p:cBhvr>
                                      <p:tavLst>
                                        <p:tav tm="0">
                                          <p:val>
                                            <p:fltVal val="0"/>
                                          </p:val>
                                        </p:tav>
                                        <p:tav tm="100000">
                                          <p:val>
                                            <p:strVal val="#ppt_w"/>
                                          </p:val>
                                        </p:tav>
                                      </p:tavLst>
                                    </p:anim>
                                    <p:anim calcmode="lin" valueType="num">
                                      <p:cBhvr>
                                        <p:cTn id="73" dur="500" fill="hold"/>
                                        <p:tgtEl>
                                          <p:spTgt spid="7"/>
                                        </p:tgtEl>
                                        <p:attrNameLst>
                                          <p:attrName>ppt_h</p:attrName>
                                        </p:attrNameLst>
                                      </p:cBhvr>
                                      <p:tavLst>
                                        <p:tav tm="0">
                                          <p:val>
                                            <p:fltVal val="0"/>
                                          </p:val>
                                        </p:tav>
                                        <p:tav tm="100000">
                                          <p:val>
                                            <p:strVal val="#ppt_h"/>
                                          </p:val>
                                        </p:tav>
                                      </p:tavLst>
                                    </p:anim>
                                    <p:animEffect transition="in" filter="fade">
                                      <p:cBhvr>
                                        <p:cTn id="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14BC57-C133-9EA3-65C5-0C30F21F8F9F}"/>
            </a:ext>
          </a:extLst>
        </p:cNvPr>
        <p:cNvGrpSpPr/>
        <p:nvPr/>
      </p:nvGrpSpPr>
      <p:grpSpPr>
        <a:xfrm>
          <a:off x="0" y="0"/>
          <a:ext cx="0" cy="0"/>
          <a:chOff x="0" y="0"/>
          <a:chExt cx="0" cy="0"/>
        </a:xfrm>
      </p:grpSpPr>
      <p:sp>
        <p:nvSpPr>
          <p:cNvPr id="2" name="Rettangolo 24">
            <a:extLst>
              <a:ext uri="{FF2B5EF4-FFF2-40B4-BE49-F238E27FC236}">
                <a16:creationId xmlns:a16="http://schemas.microsoft.com/office/drawing/2014/main" id="{25F1FEF8-E2D6-D1BF-9E4F-7CD1F4B853A1}"/>
              </a:ext>
            </a:extLst>
          </p:cNvPr>
          <p:cNvSpPr/>
          <p:nvPr/>
        </p:nvSpPr>
        <p:spPr>
          <a:xfrm>
            <a:off x="1047855" y="20904"/>
            <a:ext cx="10190610"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The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issue</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Cosmic</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Ray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origin</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(in a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nutshell</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endPar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6" name="CasellaDiTesto 5">
            <a:extLst>
              <a:ext uri="{FF2B5EF4-FFF2-40B4-BE49-F238E27FC236}">
                <a16:creationId xmlns:a16="http://schemas.microsoft.com/office/drawing/2014/main" id="{554C3EC8-5D8D-B54C-18F3-0568CCC73967}"/>
              </a:ext>
            </a:extLst>
          </p:cNvPr>
          <p:cNvSpPr txBox="1"/>
          <p:nvPr/>
        </p:nvSpPr>
        <p:spPr>
          <a:xfrm>
            <a:off x="6621148" y="795974"/>
            <a:ext cx="5125561" cy="1938992"/>
          </a:xfrm>
          <a:prstGeom prst="rect">
            <a:avLst/>
          </a:prstGeom>
          <a:noFill/>
        </p:spPr>
        <p:txBody>
          <a:bodyPr wrap="square" rtlCol="0">
            <a:spAutoFit/>
          </a:bodyPr>
          <a:lstStyle/>
          <a:p>
            <a:pPr algn="ctr"/>
            <a:r>
              <a:rPr lang="it-IT" sz="2000" dirty="0">
                <a:solidFill>
                  <a:srgbClr val="FFFF00"/>
                </a:solidFill>
                <a:latin typeface="Segoe Print" panose="02000600000000000000" pitchFamily="2" charset="0"/>
              </a:rPr>
              <a:t>OTHER SOURCES?</a:t>
            </a:r>
          </a:p>
          <a:p>
            <a:pPr algn="ctr"/>
            <a:endParaRPr lang="it-IT" sz="2000" dirty="0">
              <a:solidFill>
                <a:srgbClr val="FFFF00"/>
              </a:solidFill>
              <a:latin typeface="Segoe Print" panose="02000600000000000000" pitchFamily="2" charset="0"/>
            </a:endParaRPr>
          </a:p>
          <a:p>
            <a:pPr algn="ctr"/>
            <a:r>
              <a:rPr lang="it-IT" sz="2000" dirty="0">
                <a:solidFill>
                  <a:srgbClr val="FFC000"/>
                </a:solidFill>
                <a:latin typeface="Segoe Print" panose="02000600000000000000" pitchFamily="2" charset="0"/>
              </a:rPr>
              <a:t>Some first </a:t>
            </a:r>
            <a:r>
              <a:rPr lang="it-IT" sz="2000" dirty="0" err="1">
                <a:solidFill>
                  <a:srgbClr val="FFC000"/>
                </a:solidFill>
                <a:latin typeface="Segoe Print" panose="02000600000000000000" pitchFamily="2" charset="0"/>
              </a:rPr>
              <a:t>hints</a:t>
            </a:r>
            <a:r>
              <a:rPr lang="it-IT" sz="2000" dirty="0">
                <a:solidFill>
                  <a:srgbClr val="FFC000"/>
                </a:solidFill>
                <a:latin typeface="Segoe Print" panose="02000600000000000000" pitchFamily="2" charset="0"/>
              </a:rPr>
              <a:t> of </a:t>
            </a:r>
            <a:r>
              <a:rPr lang="it-IT" sz="2000" dirty="0" err="1">
                <a:solidFill>
                  <a:srgbClr val="FFC000"/>
                </a:solidFill>
                <a:latin typeface="Segoe Print" panose="02000600000000000000" pitchFamily="2" charset="0"/>
              </a:rPr>
              <a:t>PeVatron</a:t>
            </a:r>
            <a:r>
              <a:rPr lang="it-IT" sz="2000" dirty="0">
                <a:solidFill>
                  <a:srgbClr val="FFC000"/>
                </a:solidFill>
                <a:latin typeface="Segoe Print" panose="02000600000000000000" pitchFamily="2" charset="0"/>
              </a:rPr>
              <a:t> </a:t>
            </a:r>
            <a:r>
              <a:rPr lang="it-IT" sz="2000" dirty="0" err="1">
                <a:solidFill>
                  <a:srgbClr val="FFC000"/>
                </a:solidFill>
                <a:latin typeface="Segoe Print" panose="02000600000000000000" pitchFamily="2" charset="0"/>
              </a:rPr>
              <a:t>emission</a:t>
            </a:r>
            <a:r>
              <a:rPr lang="it-IT" sz="2000" dirty="0">
                <a:solidFill>
                  <a:srgbClr val="FFC000"/>
                </a:solidFill>
                <a:latin typeface="Segoe Print" panose="02000600000000000000" pitchFamily="2" charset="0"/>
              </a:rPr>
              <a:t> from </a:t>
            </a:r>
            <a:r>
              <a:rPr lang="it-IT" sz="2000" dirty="0" err="1">
                <a:solidFill>
                  <a:srgbClr val="FFC000"/>
                </a:solidFill>
                <a:latin typeface="Segoe Print" panose="02000600000000000000" pitchFamily="2" charset="0"/>
              </a:rPr>
              <a:t>different</a:t>
            </a:r>
            <a:r>
              <a:rPr lang="it-IT" sz="2000" dirty="0">
                <a:solidFill>
                  <a:srgbClr val="FFC000"/>
                </a:solidFill>
                <a:latin typeface="Segoe Print" panose="02000600000000000000" pitchFamily="2" charset="0"/>
              </a:rPr>
              <a:t> source </a:t>
            </a:r>
            <a:r>
              <a:rPr lang="it-IT" sz="2000" dirty="0" err="1">
                <a:solidFill>
                  <a:srgbClr val="FFC000"/>
                </a:solidFill>
                <a:latin typeface="Segoe Print" panose="02000600000000000000" pitchFamily="2" charset="0"/>
              </a:rPr>
              <a:t>typology</a:t>
            </a:r>
            <a:r>
              <a:rPr lang="it-IT" sz="2000" dirty="0">
                <a:solidFill>
                  <a:srgbClr val="FFC000"/>
                </a:solidFill>
                <a:latin typeface="Segoe Print" panose="02000600000000000000" pitchFamily="2" charset="0"/>
              </a:rPr>
              <a:t> </a:t>
            </a:r>
            <a:r>
              <a:rPr lang="it-IT" sz="2000" dirty="0" err="1">
                <a:solidFill>
                  <a:schemeClr val="bg1"/>
                </a:solidFill>
                <a:latin typeface="Segoe Print" panose="02000600000000000000" pitchFamily="2" charset="0"/>
              </a:rPr>
              <a:t>but</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only</a:t>
            </a:r>
            <a:r>
              <a:rPr lang="it-IT" sz="2000" dirty="0">
                <a:solidFill>
                  <a:schemeClr val="bg1"/>
                </a:solidFill>
                <a:latin typeface="Segoe Print" panose="02000600000000000000" pitchFamily="2" charset="0"/>
              </a:rPr>
              <a:t> in the </a:t>
            </a:r>
            <a:r>
              <a:rPr lang="it-IT" sz="2000" dirty="0" err="1">
                <a:solidFill>
                  <a:schemeClr val="bg1"/>
                </a:solidFill>
                <a:latin typeface="Segoe Print" panose="02000600000000000000" pitchFamily="2" charset="0"/>
              </a:rPr>
              <a:t>Crab</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were</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seen</a:t>
            </a:r>
            <a:r>
              <a:rPr lang="it-IT" sz="2000" dirty="0">
                <a:solidFill>
                  <a:schemeClr val="bg1"/>
                </a:solidFill>
                <a:latin typeface="Segoe Print" panose="02000600000000000000" pitchFamily="2" charset="0"/>
              </a:rPr>
              <a:t> gamma </a:t>
            </a:r>
            <a:r>
              <a:rPr lang="it-IT" sz="2000" dirty="0" err="1">
                <a:solidFill>
                  <a:schemeClr val="bg1"/>
                </a:solidFill>
                <a:latin typeface="Segoe Print" panose="02000600000000000000" pitchFamily="2" charset="0"/>
              </a:rPr>
              <a:t>photons</a:t>
            </a:r>
            <a:r>
              <a:rPr lang="it-IT" sz="2000" dirty="0">
                <a:solidFill>
                  <a:schemeClr val="bg1"/>
                </a:solidFill>
                <a:latin typeface="Segoe Print" panose="02000600000000000000" pitchFamily="2" charset="0"/>
              </a:rPr>
              <a:t> &gt; 100 TeV</a:t>
            </a:r>
          </a:p>
        </p:txBody>
      </p:sp>
      <p:pic>
        <p:nvPicPr>
          <p:cNvPr id="3" name="Immagine 2" descr="Immagine che contiene testo, interni, schermo&#10;&#10;Descrizione generata automaticamente">
            <a:extLst>
              <a:ext uri="{FF2B5EF4-FFF2-40B4-BE49-F238E27FC236}">
                <a16:creationId xmlns:a16="http://schemas.microsoft.com/office/drawing/2014/main" id="{736794DA-B8DF-A67A-C65D-25D45F94BF02}"/>
              </a:ext>
            </a:extLst>
          </p:cNvPr>
          <p:cNvPicPr>
            <a:picLocks noChangeAspect="1"/>
          </p:cNvPicPr>
          <p:nvPr/>
        </p:nvPicPr>
        <p:blipFill rotWithShape="1">
          <a:blip r:embed="rId2">
            <a:extLst>
              <a:ext uri="{28A0092B-C50C-407E-A947-70E740481C1C}">
                <a14:useLocalDpi xmlns:a14="http://schemas.microsoft.com/office/drawing/2010/main" val="0"/>
              </a:ext>
            </a:extLst>
          </a:blip>
          <a:srcRect r="1414"/>
          <a:stretch/>
        </p:blipFill>
        <p:spPr>
          <a:xfrm>
            <a:off x="1047855" y="625570"/>
            <a:ext cx="5270941" cy="2608828"/>
          </a:xfrm>
          <a:prstGeom prst="rect">
            <a:avLst/>
          </a:prstGeom>
        </p:spPr>
      </p:pic>
      <p:sp>
        <p:nvSpPr>
          <p:cNvPr id="4" name="CasellaDiTesto 3">
            <a:extLst>
              <a:ext uri="{FF2B5EF4-FFF2-40B4-BE49-F238E27FC236}">
                <a16:creationId xmlns:a16="http://schemas.microsoft.com/office/drawing/2014/main" id="{94BDAD36-2F99-02A5-0F2B-F67ED043C7C7}"/>
              </a:ext>
            </a:extLst>
          </p:cNvPr>
          <p:cNvSpPr txBox="1"/>
          <p:nvPr/>
        </p:nvSpPr>
        <p:spPr>
          <a:xfrm>
            <a:off x="0" y="3234398"/>
            <a:ext cx="6425404" cy="3508653"/>
          </a:xfrm>
          <a:prstGeom prst="rect">
            <a:avLst/>
          </a:prstGeom>
          <a:noFill/>
        </p:spPr>
        <p:txBody>
          <a:bodyPr wrap="square" rtlCol="0">
            <a:spAutoFit/>
          </a:bodyPr>
          <a:lstStyle/>
          <a:p>
            <a:pPr algn="ctr"/>
            <a:r>
              <a:rPr lang="it-IT" sz="2400" dirty="0">
                <a:solidFill>
                  <a:srgbClr val="FFFF00"/>
                </a:solidFill>
                <a:latin typeface="Segoe Print" panose="02000600000000000000" pitchFamily="2" charset="0"/>
              </a:rPr>
              <a:t>LHAASO </a:t>
            </a:r>
            <a:r>
              <a:rPr lang="it-IT" sz="2400" dirty="0" err="1">
                <a:solidFill>
                  <a:schemeClr val="bg1"/>
                </a:solidFill>
                <a:latin typeface="Segoe Print" panose="02000600000000000000" pitchFamily="2" charset="0"/>
              </a:rPr>
              <a:t>detected</a:t>
            </a:r>
            <a:r>
              <a:rPr lang="it-IT" sz="2400" dirty="0">
                <a:solidFill>
                  <a:schemeClr val="bg1"/>
                </a:solidFill>
                <a:latin typeface="Segoe Print" panose="02000600000000000000" pitchFamily="2" charset="0"/>
              </a:rPr>
              <a:t> a </a:t>
            </a:r>
            <a:r>
              <a:rPr lang="it-IT" sz="2400" dirty="0" err="1">
                <a:solidFill>
                  <a:schemeClr val="bg1"/>
                </a:solidFill>
                <a:latin typeface="Segoe Print" panose="02000600000000000000" pitchFamily="2" charset="0"/>
              </a:rPr>
              <a:t>lot</a:t>
            </a:r>
            <a:r>
              <a:rPr lang="it-IT" sz="2400" dirty="0">
                <a:solidFill>
                  <a:schemeClr val="bg1"/>
                </a:solidFill>
                <a:latin typeface="Segoe Print" panose="02000600000000000000" pitchFamily="2" charset="0"/>
              </a:rPr>
              <a:t> of </a:t>
            </a:r>
            <a:r>
              <a:rPr lang="it-IT" sz="2400" dirty="0" err="1">
                <a:solidFill>
                  <a:schemeClr val="bg1"/>
                </a:solidFill>
                <a:latin typeface="Segoe Print" panose="02000600000000000000" pitchFamily="2" charset="0"/>
              </a:rPr>
              <a:t>PeVatron</a:t>
            </a:r>
            <a:r>
              <a:rPr lang="it-IT" sz="2400" dirty="0">
                <a:solidFill>
                  <a:schemeClr val="bg1"/>
                </a:solidFill>
                <a:latin typeface="Segoe Print" panose="02000600000000000000" pitchFamily="2" charset="0"/>
              </a:rPr>
              <a:t> </a:t>
            </a:r>
            <a:r>
              <a:rPr lang="it-IT" sz="2400" dirty="0" err="1">
                <a:solidFill>
                  <a:schemeClr val="bg1"/>
                </a:solidFill>
                <a:latin typeface="Segoe Print" panose="02000600000000000000" pitchFamily="2" charset="0"/>
              </a:rPr>
              <a:t>regions</a:t>
            </a:r>
            <a:r>
              <a:rPr lang="it-IT" sz="2400" dirty="0">
                <a:solidFill>
                  <a:schemeClr val="bg1"/>
                </a:solidFill>
                <a:latin typeface="Segoe Print" panose="02000600000000000000" pitchFamily="2" charset="0"/>
              </a:rPr>
              <a:t>!</a:t>
            </a:r>
          </a:p>
          <a:p>
            <a:pPr algn="ctr"/>
            <a:r>
              <a:rPr lang="it-IT" sz="1200" dirty="0">
                <a:solidFill>
                  <a:srgbClr val="FFFF00"/>
                </a:solidFill>
                <a:latin typeface="Segoe Print" panose="02000600000000000000" pitchFamily="2" charset="0"/>
              </a:rPr>
              <a:t>(Cao+21, Cao+24)</a:t>
            </a:r>
          </a:p>
          <a:p>
            <a:pPr algn="ctr"/>
            <a:endParaRPr lang="it-IT" dirty="0">
              <a:solidFill>
                <a:schemeClr val="bg1"/>
              </a:solidFill>
              <a:latin typeface="Segoe Print" panose="02000600000000000000" pitchFamily="2" charset="0"/>
            </a:endParaRPr>
          </a:p>
          <a:p>
            <a:pPr marL="285750" indent="-285750">
              <a:buFont typeface="Arial" panose="020B0604020202020204" pitchFamily="34" charset="0"/>
              <a:buChar char="•"/>
            </a:pPr>
            <a:r>
              <a:rPr lang="it-IT" dirty="0">
                <a:solidFill>
                  <a:srgbClr val="FFFF00"/>
                </a:solidFill>
                <a:latin typeface="Segoe Print" panose="02000600000000000000" pitchFamily="2" charset="0"/>
              </a:rPr>
              <a:t>Good news:</a:t>
            </a:r>
          </a:p>
          <a:p>
            <a:pPr marL="742950" lvl="1" indent="-285750">
              <a:buFont typeface="Arial" panose="020B0604020202020204" pitchFamily="34" charset="0"/>
              <a:buChar char="•"/>
            </a:pPr>
            <a:r>
              <a:rPr lang="it-IT" dirty="0" err="1">
                <a:solidFill>
                  <a:schemeClr val="bg1"/>
                </a:solidFill>
                <a:latin typeface="Segoe Print" panose="02000600000000000000" pitchFamily="2" charset="0"/>
              </a:rPr>
              <a:t>There</a:t>
            </a:r>
            <a:r>
              <a:rPr lang="it-IT" dirty="0">
                <a:solidFill>
                  <a:schemeClr val="bg1"/>
                </a:solidFill>
                <a:latin typeface="Segoe Print" panose="02000600000000000000" pitchFamily="2" charset="0"/>
              </a:rPr>
              <a:t> are a </a:t>
            </a:r>
            <a:r>
              <a:rPr lang="it-IT" dirty="0" err="1">
                <a:solidFill>
                  <a:schemeClr val="bg1"/>
                </a:solidFill>
                <a:latin typeface="Segoe Print" panose="02000600000000000000" pitchFamily="2" charset="0"/>
              </a:rPr>
              <a:t>lot</a:t>
            </a:r>
            <a:r>
              <a:rPr lang="it-IT" dirty="0">
                <a:solidFill>
                  <a:schemeClr val="bg1"/>
                </a:solidFill>
                <a:latin typeface="Segoe Print" panose="02000600000000000000" pitchFamily="2" charset="0"/>
              </a:rPr>
              <a:t> of </a:t>
            </a:r>
            <a:r>
              <a:rPr lang="it-IT" dirty="0" err="1">
                <a:solidFill>
                  <a:schemeClr val="bg1"/>
                </a:solidFill>
                <a:latin typeface="Segoe Print" panose="02000600000000000000" pitchFamily="2" charset="0"/>
              </a:rPr>
              <a:t>possible</a:t>
            </a:r>
            <a:r>
              <a:rPr lang="it-IT" dirty="0">
                <a:solidFill>
                  <a:schemeClr val="bg1"/>
                </a:solidFill>
                <a:latin typeface="Segoe Print" panose="02000600000000000000" pitchFamily="2" charset="0"/>
              </a:rPr>
              <a:t> </a:t>
            </a:r>
            <a:r>
              <a:rPr lang="it-IT" dirty="0" err="1">
                <a:solidFill>
                  <a:schemeClr val="bg1"/>
                </a:solidFill>
                <a:latin typeface="Segoe Print" panose="02000600000000000000" pitchFamily="2" charset="0"/>
              </a:rPr>
              <a:t>candidates</a:t>
            </a:r>
            <a:r>
              <a:rPr lang="it-IT" dirty="0">
                <a:solidFill>
                  <a:schemeClr val="bg1"/>
                </a:solidFill>
                <a:latin typeface="Segoe Print" panose="02000600000000000000" pitchFamily="2" charset="0"/>
              </a:rPr>
              <a:t> </a:t>
            </a:r>
            <a:r>
              <a:rPr lang="it-IT" dirty="0" err="1">
                <a:solidFill>
                  <a:schemeClr val="bg1"/>
                </a:solidFill>
                <a:latin typeface="Segoe Print" panose="02000600000000000000" pitchFamily="2" charset="0"/>
              </a:rPr>
              <a:t>PeVatrons</a:t>
            </a:r>
            <a:r>
              <a:rPr lang="it-IT" dirty="0">
                <a:solidFill>
                  <a:schemeClr val="bg1"/>
                </a:solidFill>
                <a:latin typeface="Segoe Print" panose="02000600000000000000" pitchFamily="2" charset="0"/>
              </a:rPr>
              <a:t> (</a:t>
            </a:r>
            <a:r>
              <a:rPr lang="it-IT" dirty="0" err="1">
                <a:solidFill>
                  <a:schemeClr val="bg1"/>
                </a:solidFill>
                <a:latin typeface="Segoe Print" panose="02000600000000000000" pitchFamily="2" charset="0"/>
              </a:rPr>
              <a:t>PWNe</a:t>
            </a:r>
            <a:r>
              <a:rPr lang="it-IT" dirty="0">
                <a:solidFill>
                  <a:schemeClr val="bg1"/>
                </a:solidFill>
                <a:latin typeface="Segoe Print" panose="02000600000000000000" pitchFamily="2" charset="0"/>
              </a:rPr>
              <a:t>, </a:t>
            </a:r>
            <a:r>
              <a:rPr lang="it-IT" dirty="0" err="1">
                <a:solidFill>
                  <a:schemeClr val="bg1"/>
                </a:solidFill>
                <a:latin typeface="Segoe Print" panose="02000600000000000000" pitchFamily="2" charset="0"/>
              </a:rPr>
              <a:t>MQs</a:t>
            </a:r>
            <a:r>
              <a:rPr lang="it-IT" dirty="0">
                <a:solidFill>
                  <a:schemeClr val="bg1"/>
                </a:solidFill>
                <a:latin typeface="Segoe Print" panose="02000600000000000000" pitchFamily="2" charset="0"/>
              </a:rPr>
              <a:t>, </a:t>
            </a:r>
            <a:r>
              <a:rPr lang="it-IT" dirty="0" err="1">
                <a:solidFill>
                  <a:schemeClr val="bg1"/>
                </a:solidFill>
                <a:latin typeface="Segoe Print" panose="02000600000000000000" pitchFamily="2" charset="0"/>
              </a:rPr>
              <a:t>YMCs</a:t>
            </a:r>
            <a:r>
              <a:rPr lang="it-IT" dirty="0">
                <a:solidFill>
                  <a:schemeClr val="bg1"/>
                </a:solidFill>
                <a:latin typeface="Segoe Print" panose="02000600000000000000" pitchFamily="2" charset="0"/>
              </a:rPr>
              <a:t>, </a:t>
            </a:r>
            <a:r>
              <a:rPr lang="it-IT" dirty="0" err="1">
                <a:solidFill>
                  <a:schemeClr val="bg1"/>
                </a:solidFill>
                <a:latin typeface="Segoe Print" panose="02000600000000000000" pitchFamily="2" charset="0"/>
              </a:rPr>
              <a:t>MQs</a:t>
            </a:r>
            <a:r>
              <a:rPr lang="it-IT" dirty="0">
                <a:solidFill>
                  <a:schemeClr val="bg1"/>
                </a:solidFill>
                <a:latin typeface="Segoe Print" panose="02000600000000000000" pitchFamily="2" charset="0"/>
              </a:rPr>
              <a:t>)</a:t>
            </a:r>
          </a:p>
          <a:p>
            <a:pPr marL="285750" indent="-285750">
              <a:buFont typeface="Arial" panose="020B0604020202020204" pitchFamily="34" charset="0"/>
              <a:buChar char="•"/>
            </a:pPr>
            <a:r>
              <a:rPr lang="it-IT" dirty="0" err="1">
                <a:solidFill>
                  <a:srgbClr val="FFFF00"/>
                </a:solidFill>
                <a:latin typeface="Segoe Print" panose="02000600000000000000" pitchFamily="2" charset="0"/>
              </a:rPr>
              <a:t>Bad</a:t>
            </a:r>
            <a:r>
              <a:rPr lang="it-IT" dirty="0">
                <a:solidFill>
                  <a:srgbClr val="FFFF00"/>
                </a:solidFill>
                <a:latin typeface="Segoe Print" panose="02000600000000000000" pitchFamily="2" charset="0"/>
              </a:rPr>
              <a:t> news:</a:t>
            </a:r>
          </a:p>
          <a:p>
            <a:pPr marL="742950" lvl="1" indent="-285750">
              <a:buFont typeface="Arial" panose="020B0604020202020204" pitchFamily="34" charset="0"/>
              <a:buChar char="•"/>
            </a:pPr>
            <a:r>
              <a:rPr lang="it-IT" dirty="0" err="1">
                <a:solidFill>
                  <a:schemeClr val="bg1"/>
                </a:solidFill>
                <a:latin typeface="Segoe Print" panose="02000600000000000000" pitchFamily="2" charset="0"/>
              </a:rPr>
              <a:t>Also</a:t>
            </a:r>
            <a:r>
              <a:rPr lang="it-IT" dirty="0">
                <a:solidFill>
                  <a:schemeClr val="bg1"/>
                </a:solidFill>
                <a:latin typeface="Segoe Print" panose="02000600000000000000" pitchFamily="2" charset="0"/>
              </a:rPr>
              <a:t> </a:t>
            </a:r>
            <a:r>
              <a:rPr lang="it-IT" dirty="0" err="1">
                <a:solidFill>
                  <a:schemeClr val="bg1"/>
                </a:solidFill>
                <a:latin typeface="Segoe Print" panose="02000600000000000000" pitchFamily="2" charset="0"/>
              </a:rPr>
              <a:t>electrons</a:t>
            </a:r>
            <a:r>
              <a:rPr lang="it-IT" dirty="0">
                <a:solidFill>
                  <a:schemeClr val="bg1"/>
                </a:solidFill>
                <a:latin typeface="Segoe Print" panose="02000600000000000000" pitchFamily="2" charset="0"/>
              </a:rPr>
              <a:t> </a:t>
            </a:r>
            <a:r>
              <a:rPr lang="it-IT" dirty="0" err="1">
                <a:solidFill>
                  <a:schemeClr val="bg1"/>
                </a:solidFill>
                <a:latin typeface="Segoe Print" panose="02000600000000000000" pitchFamily="2" charset="0"/>
              </a:rPr>
              <a:t>reach</a:t>
            </a:r>
            <a:r>
              <a:rPr lang="it-IT" dirty="0">
                <a:solidFill>
                  <a:schemeClr val="bg1"/>
                </a:solidFill>
                <a:latin typeface="Segoe Print" panose="02000600000000000000" pitchFamily="2" charset="0"/>
              </a:rPr>
              <a:t> E&gt;100 TeV </a:t>
            </a:r>
            <a:r>
              <a:rPr lang="it-IT" dirty="0">
                <a:solidFill>
                  <a:schemeClr val="bg1"/>
                </a:solidFill>
                <a:latin typeface="Segoe Print" panose="02000600000000000000" pitchFamily="2" charset="0"/>
                <a:sym typeface="Wingdings" panose="05000000000000000000" pitchFamily="2" charset="2"/>
              </a:rPr>
              <a:t> </a:t>
            </a:r>
            <a:r>
              <a:rPr lang="it-IT" dirty="0" err="1">
                <a:solidFill>
                  <a:schemeClr val="bg1"/>
                </a:solidFill>
                <a:latin typeface="Segoe Print" panose="02000600000000000000" pitchFamily="2" charset="0"/>
                <a:sym typeface="Wingdings" panose="05000000000000000000" pitchFamily="2" charset="2"/>
              </a:rPr>
              <a:t>Pevatron</a:t>
            </a:r>
            <a:r>
              <a:rPr lang="it-IT" dirty="0">
                <a:solidFill>
                  <a:schemeClr val="bg1"/>
                </a:solidFill>
                <a:latin typeface="Segoe Print" panose="02000600000000000000" pitchFamily="2" charset="0"/>
                <a:sym typeface="Wingdings" panose="05000000000000000000" pitchFamily="2" charset="2"/>
              </a:rPr>
              <a:t> </a:t>
            </a:r>
            <a:r>
              <a:rPr lang="it-IT" dirty="0" err="1">
                <a:solidFill>
                  <a:schemeClr val="bg1"/>
                </a:solidFill>
                <a:latin typeface="Segoe Print" panose="02000600000000000000" pitchFamily="2" charset="0"/>
                <a:sym typeface="Wingdings" panose="05000000000000000000" pitchFamily="2" charset="2"/>
              </a:rPr>
              <a:t>emission</a:t>
            </a:r>
            <a:r>
              <a:rPr lang="it-IT" dirty="0">
                <a:solidFill>
                  <a:schemeClr val="bg1"/>
                </a:solidFill>
                <a:latin typeface="Segoe Print" panose="02000600000000000000" pitchFamily="2" charset="0"/>
                <a:sym typeface="Wingdings" panose="05000000000000000000" pitchFamily="2" charset="2"/>
              </a:rPr>
              <a:t> </a:t>
            </a:r>
            <a:r>
              <a:rPr lang="it-IT" dirty="0" err="1">
                <a:solidFill>
                  <a:schemeClr val="bg1"/>
                </a:solidFill>
                <a:latin typeface="Segoe Print" panose="02000600000000000000" pitchFamily="2" charset="0"/>
                <a:sym typeface="Wingdings" panose="05000000000000000000" pitchFamily="2" charset="2"/>
              </a:rPr>
              <a:t>is</a:t>
            </a:r>
            <a:r>
              <a:rPr lang="it-IT" dirty="0">
                <a:solidFill>
                  <a:schemeClr val="bg1"/>
                </a:solidFill>
                <a:latin typeface="Segoe Print" panose="02000600000000000000" pitchFamily="2" charset="0"/>
                <a:sym typeface="Wingdings" panose="05000000000000000000" pitchFamily="2" charset="2"/>
              </a:rPr>
              <a:t> no more a </a:t>
            </a:r>
            <a:r>
              <a:rPr lang="it-IT" dirty="0" err="1">
                <a:solidFill>
                  <a:schemeClr val="bg1"/>
                </a:solidFill>
                <a:latin typeface="Segoe Print" panose="02000600000000000000" pitchFamily="2" charset="0"/>
                <a:sym typeface="Wingdings" panose="05000000000000000000" pitchFamily="2" charset="2"/>
              </a:rPr>
              <a:t>hint</a:t>
            </a:r>
            <a:r>
              <a:rPr lang="it-IT" dirty="0">
                <a:solidFill>
                  <a:schemeClr val="bg1"/>
                </a:solidFill>
                <a:latin typeface="Segoe Print" panose="02000600000000000000" pitchFamily="2" charset="0"/>
                <a:sym typeface="Wingdings" panose="05000000000000000000" pitchFamily="2" charset="2"/>
              </a:rPr>
              <a:t> of CR </a:t>
            </a:r>
            <a:r>
              <a:rPr lang="it-IT" dirty="0" err="1">
                <a:solidFill>
                  <a:schemeClr val="bg1"/>
                </a:solidFill>
                <a:latin typeface="Segoe Print" panose="02000600000000000000" pitchFamily="2" charset="0"/>
                <a:sym typeface="Wingdings" panose="05000000000000000000" pitchFamily="2" charset="2"/>
              </a:rPr>
              <a:t>acceleration</a:t>
            </a:r>
            <a:endParaRPr lang="it-IT" dirty="0">
              <a:solidFill>
                <a:schemeClr val="bg1"/>
              </a:solidFill>
              <a:latin typeface="Segoe Print" panose="02000600000000000000" pitchFamily="2" charset="0"/>
              <a:sym typeface="Wingdings" panose="05000000000000000000" pitchFamily="2" charset="2"/>
            </a:endParaRPr>
          </a:p>
          <a:p>
            <a:pPr marL="742950" lvl="1" indent="-285750">
              <a:buFont typeface="Arial" panose="020B0604020202020204" pitchFamily="34" charset="0"/>
              <a:buChar char="•"/>
            </a:pPr>
            <a:r>
              <a:rPr lang="it-IT" dirty="0" err="1">
                <a:solidFill>
                  <a:schemeClr val="bg1"/>
                </a:solidFill>
                <a:latin typeface="Segoe Print" panose="02000600000000000000" pitchFamily="2" charset="0"/>
                <a:sym typeface="Wingdings" panose="05000000000000000000" pitchFamily="2" charset="2"/>
              </a:rPr>
              <a:t>Very</a:t>
            </a:r>
            <a:r>
              <a:rPr lang="it-IT" dirty="0">
                <a:solidFill>
                  <a:schemeClr val="bg1"/>
                </a:solidFill>
                <a:latin typeface="Segoe Print" panose="02000600000000000000" pitchFamily="2" charset="0"/>
                <a:sym typeface="Wingdings" panose="05000000000000000000" pitchFamily="2" charset="2"/>
              </a:rPr>
              <a:t> low </a:t>
            </a:r>
            <a:r>
              <a:rPr lang="it-IT" dirty="0" err="1">
                <a:solidFill>
                  <a:schemeClr val="bg1"/>
                </a:solidFill>
                <a:latin typeface="Segoe Print" panose="02000600000000000000" pitchFamily="2" charset="0"/>
                <a:sym typeface="Wingdings" panose="05000000000000000000" pitchFamily="2" charset="2"/>
              </a:rPr>
              <a:t>angular</a:t>
            </a:r>
            <a:r>
              <a:rPr lang="it-IT" dirty="0">
                <a:solidFill>
                  <a:schemeClr val="bg1"/>
                </a:solidFill>
                <a:latin typeface="Segoe Print" panose="02000600000000000000" pitchFamily="2" charset="0"/>
                <a:sym typeface="Wingdings" panose="05000000000000000000" pitchFamily="2" charset="2"/>
              </a:rPr>
              <a:t> </a:t>
            </a:r>
            <a:r>
              <a:rPr lang="it-IT" dirty="0" err="1">
                <a:solidFill>
                  <a:schemeClr val="bg1"/>
                </a:solidFill>
                <a:latin typeface="Segoe Print" panose="02000600000000000000" pitchFamily="2" charset="0"/>
                <a:sym typeface="Wingdings" panose="05000000000000000000" pitchFamily="2" charset="2"/>
              </a:rPr>
              <a:t>Resolution</a:t>
            </a:r>
            <a:r>
              <a:rPr lang="it-IT" dirty="0">
                <a:solidFill>
                  <a:schemeClr val="bg1"/>
                </a:solidFill>
                <a:latin typeface="Segoe Print" panose="02000600000000000000" pitchFamily="2" charset="0"/>
                <a:sym typeface="Wingdings" panose="05000000000000000000" pitchFamily="2" charset="2"/>
              </a:rPr>
              <a:t>  </a:t>
            </a:r>
            <a:r>
              <a:rPr lang="it-IT" dirty="0" err="1">
                <a:solidFill>
                  <a:schemeClr val="bg1"/>
                </a:solidFill>
                <a:latin typeface="Segoe Print" panose="02000600000000000000" pitchFamily="2" charset="0"/>
                <a:sym typeface="Wingdings" panose="05000000000000000000" pitchFamily="2" charset="2"/>
              </a:rPr>
              <a:t>it</a:t>
            </a:r>
            <a:r>
              <a:rPr lang="it-IT" dirty="0">
                <a:solidFill>
                  <a:schemeClr val="bg1"/>
                </a:solidFill>
                <a:latin typeface="Segoe Print" panose="02000600000000000000" pitchFamily="2" charset="0"/>
                <a:sym typeface="Wingdings" panose="05000000000000000000" pitchFamily="2" charset="2"/>
              </a:rPr>
              <a:t> </a:t>
            </a:r>
            <a:r>
              <a:rPr lang="it-IT" dirty="0" err="1">
                <a:solidFill>
                  <a:schemeClr val="bg1"/>
                </a:solidFill>
                <a:latin typeface="Segoe Print" panose="02000600000000000000" pitchFamily="2" charset="0"/>
                <a:sym typeface="Wingdings" panose="05000000000000000000" pitchFamily="2" charset="2"/>
              </a:rPr>
              <a:t>is</a:t>
            </a:r>
            <a:r>
              <a:rPr lang="it-IT" dirty="0">
                <a:solidFill>
                  <a:schemeClr val="bg1"/>
                </a:solidFill>
                <a:latin typeface="Segoe Print" panose="02000600000000000000" pitchFamily="2" charset="0"/>
                <a:sym typeface="Wingdings" panose="05000000000000000000" pitchFamily="2" charset="2"/>
              </a:rPr>
              <a:t> </a:t>
            </a:r>
            <a:r>
              <a:rPr lang="it-IT" dirty="0" err="1">
                <a:solidFill>
                  <a:schemeClr val="bg1"/>
                </a:solidFill>
                <a:latin typeface="Segoe Print" panose="02000600000000000000" pitchFamily="2" charset="0"/>
                <a:sym typeface="Wingdings" panose="05000000000000000000" pitchFamily="2" charset="2"/>
              </a:rPr>
              <a:t>very</a:t>
            </a:r>
            <a:r>
              <a:rPr lang="it-IT" dirty="0">
                <a:solidFill>
                  <a:schemeClr val="bg1"/>
                </a:solidFill>
                <a:latin typeface="Segoe Print" panose="02000600000000000000" pitchFamily="2" charset="0"/>
                <a:sym typeface="Wingdings" panose="05000000000000000000" pitchFamily="2" charset="2"/>
              </a:rPr>
              <a:t> </a:t>
            </a:r>
            <a:r>
              <a:rPr lang="it-IT" dirty="0" err="1">
                <a:solidFill>
                  <a:schemeClr val="bg1"/>
                </a:solidFill>
                <a:latin typeface="Segoe Print" panose="02000600000000000000" pitchFamily="2" charset="0"/>
                <a:sym typeface="Wingdings" panose="05000000000000000000" pitchFamily="2" charset="2"/>
              </a:rPr>
              <a:t>difficult</a:t>
            </a:r>
            <a:r>
              <a:rPr lang="it-IT" dirty="0">
                <a:solidFill>
                  <a:schemeClr val="bg1"/>
                </a:solidFill>
                <a:latin typeface="Segoe Print" panose="02000600000000000000" pitchFamily="2" charset="0"/>
                <a:sym typeface="Wingdings" panose="05000000000000000000" pitchFamily="2" charset="2"/>
              </a:rPr>
              <a:t> to </a:t>
            </a:r>
            <a:r>
              <a:rPr lang="it-IT" dirty="0" err="1">
                <a:solidFill>
                  <a:schemeClr val="bg1"/>
                </a:solidFill>
                <a:latin typeface="Segoe Print" panose="02000600000000000000" pitchFamily="2" charset="0"/>
                <a:sym typeface="Wingdings" panose="05000000000000000000" pitchFamily="2" charset="2"/>
              </a:rPr>
              <a:t>understand</a:t>
            </a:r>
            <a:r>
              <a:rPr lang="it-IT" dirty="0">
                <a:solidFill>
                  <a:schemeClr val="bg1"/>
                </a:solidFill>
                <a:latin typeface="Segoe Print" panose="02000600000000000000" pitchFamily="2" charset="0"/>
                <a:sym typeface="Wingdings" panose="05000000000000000000" pitchFamily="2" charset="2"/>
              </a:rPr>
              <a:t> the source </a:t>
            </a:r>
            <a:r>
              <a:rPr lang="it-IT" dirty="0" err="1">
                <a:solidFill>
                  <a:schemeClr val="bg1"/>
                </a:solidFill>
                <a:latin typeface="Segoe Print" panose="02000600000000000000" pitchFamily="2" charset="0"/>
                <a:sym typeface="Wingdings" panose="05000000000000000000" pitchFamily="2" charset="2"/>
              </a:rPr>
              <a:t>typology</a:t>
            </a:r>
            <a:endParaRPr lang="it-IT" dirty="0">
              <a:solidFill>
                <a:schemeClr val="bg1"/>
              </a:solidFill>
              <a:latin typeface="Segoe Print" panose="02000600000000000000" pitchFamily="2" charset="0"/>
            </a:endParaRPr>
          </a:p>
        </p:txBody>
      </p:sp>
      <p:pic>
        <p:nvPicPr>
          <p:cNvPr id="5" name="Immagine 4" descr="Immagine che contiene testo, luce, cielo notturno&#10;&#10;Descrizione generata automaticamente">
            <a:extLst>
              <a:ext uri="{FF2B5EF4-FFF2-40B4-BE49-F238E27FC236}">
                <a16:creationId xmlns:a16="http://schemas.microsoft.com/office/drawing/2014/main" id="{48D48DF1-9D65-EC9F-01B8-3651C54655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819" y="2991254"/>
            <a:ext cx="4991681" cy="3687177"/>
          </a:xfrm>
          <a:prstGeom prst="rect">
            <a:avLst/>
          </a:prstGeom>
        </p:spPr>
      </p:pic>
    </p:spTree>
    <p:extLst>
      <p:ext uri="{BB962C8B-B14F-4D97-AF65-F5344CB8AC3E}">
        <p14:creationId xmlns:p14="http://schemas.microsoft.com/office/powerpoint/2010/main" val="225659995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22" presetClass="entr" presetSubtype="8"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wipe(left)">
                                      <p:cBhvr>
                                        <p:cTn id="15" dur="500"/>
                                        <p:tgtEl>
                                          <p:spTgt spid="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xEl>
                                              <p:pRg st="3" end="3"/>
                                            </p:txEl>
                                          </p:spTgt>
                                        </p:tgtEl>
                                        <p:attrNameLst>
                                          <p:attrName>style.visibility</p:attrName>
                                        </p:attrNameLst>
                                      </p:cBhvr>
                                      <p:to>
                                        <p:strVal val="visible"/>
                                      </p:to>
                                    </p:set>
                                    <p:animEffect transition="in" filter="wipe(left)">
                                      <p:cBhvr>
                                        <p:cTn id="20" dur="500"/>
                                        <p:tgtEl>
                                          <p:spTgt spid="4">
                                            <p:txEl>
                                              <p:pRg st="3" end="3"/>
                                            </p:txEl>
                                          </p:spTgt>
                                        </p:tgtEl>
                                      </p:cBhvr>
                                    </p:animEffect>
                                  </p:childTnLst>
                                </p:cTn>
                              </p:par>
                              <p:par>
                                <p:cTn id="21" presetID="22" presetClass="entr" presetSubtype="8" fill="hold" nodeType="with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animEffect transition="in" filter="wipe(left)">
                                      <p:cBhvr>
                                        <p:cTn id="23" dur="500"/>
                                        <p:tgtEl>
                                          <p:spTgt spid="4">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4">
                                            <p:txEl>
                                              <p:pRg st="5" end="5"/>
                                            </p:txEl>
                                          </p:spTgt>
                                        </p:tgtEl>
                                        <p:attrNameLst>
                                          <p:attrName>style.visibility</p:attrName>
                                        </p:attrNameLst>
                                      </p:cBhvr>
                                      <p:to>
                                        <p:strVal val="visible"/>
                                      </p:to>
                                    </p:set>
                                    <p:animEffect transition="in" filter="wipe(left)">
                                      <p:cBhvr>
                                        <p:cTn id="28" dur="500"/>
                                        <p:tgtEl>
                                          <p:spTgt spid="4">
                                            <p:txEl>
                                              <p:pRg st="5" end="5"/>
                                            </p:txEl>
                                          </p:spTgt>
                                        </p:tgtEl>
                                      </p:cBhvr>
                                    </p:animEffect>
                                  </p:childTnLst>
                                </p:cTn>
                              </p:par>
                              <p:par>
                                <p:cTn id="29" presetID="22" presetClass="entr" presetSubtype="8" fill="hold" nodeType="with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animEffect transition="in" filter="wipe(left)">
                                      <p:cBhvr>
                                        <p:cTn id="31" dur="500"/>
                                        <p:tgtEl>
                                          <p:spTgt spid="4">
                                            <p:txEl>
                                              <p:pRg st="6" end="6"/>
                                            </p:txEl>
                                          </p:spTgt>
                                        </p:tgtEl>
                                      </p:cBhvr>
                                    </p:animEffect>
                                  </p:childTnLst>
                                </p:cTn>
                              </p:par>
                              <p:par>
                                <p:cTn id="32" presetID="22" presetClass="entr" presetSubtype="8" fill="hold" nodeType="withEffect">
                                  <p:stCondLst>
                                    <p:cond delay="0"/>
                                  </p:stCondLst>
                                  <p:childTnLst>
                                    <p:set>
                                      <p:cBhvr>
                                        <p:cTn id="33" dur="1" fill="hold">
                                          <p:stCondLst>
                                            <p:cond delay="0"/>
                                          </p:stCondLst>
                                        </p:cTn>
                                        <p:tgtEl>
                                          <p:spTgt spid="4">
                                            <p:txEl>
                                              <p:pRg st="7" end="7"/>
                                            </p:txEl>
                                          </p:spTgt>
                                        </p:tgtEl>
                                        <p:attrNameLst>
                                          <p:attrName>style.visibility</p:attrName>
                                        </p:attrNameLst>
                                      </p:cBhvr>
                                      <p:to>
                                        <p:strVal val="visible"/>
                                      </p:to>
                                    </p:set>
                                    <p:animEffect transition="in" filter="wipe(left)">
                                      <p:cBhvr>
                                        <p:cTn id="34"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1A1EC-2F97-C6C2-1E31-73AD832E83FD}"/>
            </a:ext>
          </a:extLst>
        </p:cNvPr>
        <p:cNvGrpSpPr/>
        <p:nvPr/>
      </p:nvGrpSpPr>
      <p:grpSpPr>
        <a:xfrm>
          <a:off x="0" y="0"/>
          <a:ext cx="0" cy="0"/>
          <a:chOff x="0" y="0"/>
          <a:chExt cx="0" cy="0"/>
        </a:xfrm>
      </p:grpSpPr>
      <p:sp>
        <p:nvSpPr>
          <p:cNvPr id="2" name="Rettangolo 24">
            <a:extLst>
              <a:ext uri="{FF2B5EF4-FFF2-40B4-BE49-F238E27FC236}">
                <a16:creationId xmlns:a16="http://schemas.microsoft.com/office/drawing/2014/main" id="{A70AAC51-67F5-DDF9-2C1B-16D96CA47136}"/>
              </a:ext>
            </a:extLst>
          </p:cNvPr>
          <p:cNvSpPr/>
          <p:nvPr/>
        </p:nvSpPr>
        <p:spPr>
          <a:xfrm>
            <a:off x="2058551" y="20904"/>
            <a:ext cx="8169224" cy="646331"/>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Cosmic</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Ray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origin</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what</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we</a:t>
            </a:r>
            <a:r>
              <a:rPr lang="it-IT"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 </a:t>
            </a:r>
            <a:r>
              <a:rPr lang="it-IT" sz="36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need</a:t>
            </a:r>
            <a:endParaRPr lang="en-US" sz="36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endParaRPr>
          </a:p>
        </p:txBody>
      </p:sp>
      <p:sp>
        <p:nvSpPr>
          <p:cNvPr id="14" name="CasellaDiTesto 13">
            <a:extLst>
              <a:ext uri="{FF2B5EF4-FFF2-40B4-BE49-F238E27FC236}">
                <a16:creationId xmlns:a16="http://schemas.microsoft.com/office/drawing/2014/main" id="{E9045AAE-076B-D04A-7A0C-1959A4F0DA71}"/>
              </a:ext>
            </a:extLst>
          </p:cNvPr>
          <p:cNvSpPr txBox="1"/>
          <p:nvPr/>
        </p:nvSpPr>
        <p:spPr>
          <a:xfrm>
            <a:off x="0" y="831765"/>
            <a:ext cx="6639560" cy="1631216"/>
          </a:xfrm>
          <a:prstGeom prst="rect">
            <a:avLst/>
          </a:prstGeom>
          <a:noFill/>
        </p:spPr>
        <p:txBody>
          <a:bodyPr wrap="square" rtlCol="0">
            <a:spAutoFit/>
          </a:bodyPr>
          <a:lstStyle/>
          <a:p>
            <a:pPr marL="285750" indent="-285750">
              <a:buFont typeface="Arial" panose="020B0604020202020204" pitchFamily="34" charset="0"/>
              <a:buChar char="•"/>
            </a:pPr>
            <a:r>
              <a:rPr lang="it-IT" sz="2000" dirty="0">
                <a:solidFill>
                  <a:srgbClr val="FFC000"/>
                </a:solidFill>
                <a:latin typeface="Segoe Print" panose="02000600000000000000" pitchFamily="2" charset="0"/>
              </a:rPr>
              <a:t>Better </a:t>
            </a:r>
            <a:r>
              <a:rPr lang="it-IT" sz="2000" dirty="0" err="1">
                <a:solidFill>
                  <a:srgbClr val="FFC000"/>
                </a:solidFill>
                <a:latin typeface="Segoe Print" panose="02000600000000000000" pitchFamily="2" charset="0"/>
              </a:rPr>
              <a:t>Angular</a:t>
            </a:r>
            <a:r>
              <a:rPr lang="it-IT" sz="2000" dirty="0">
                <a:solidFill>
                  <a:srgbClr val="FFC000"/>
                </a:solidFill>
                <a:latin typeface="Segoe Print" panose="02000600000000000000" pitchFamily="2" charset="0"/>
              </a:rPr>
              <a:t> </a:t>
            </a:r>
            <a:r>
              <a:rPr lang="it-IT" sz="2000" dirty="0" err="1">
                <a:solidFill>
                  <a:srgbClr val="FFC000"/>
                </a:solidFill>
                <a:latin typeface="Segoe Print" panose="02000600000000000000" pitchFamily="2" charset="0"/>
              </a:rPr>
              <a:t>Resolution</a:t>
            </a:r>
            <a:r>
              <a:rPr lang="it-IT" sz="2000" dirty="0">
                <a:solidFill>
                  <a:srgbClr val="FFC000"/>
                </a:solidFill>
                <a:latin typeface="Segoe Print" panose="02000600000000000000" pitchFamily="2" charset="0"/>
              </a:rPr>
              <a:t> </a:t>
            </a:r>
            <a:r>
              <a:rPr lang="it-IT" sz="2000" dirty="0">
                <a:solidFill>
                  <a:schemeClr val="bg1"/>
                </a:solidFill>
                <a:latin typeface="Segoe Print" panose="02000600000000000000" pitchFamily="2" charset="0"/>
                <a:sym typeface="Wingdings" panose="05000000000000000000" pitchFamily="2" charset="2"/>
              </a:rPr>
              <a:t> in </a:t>
            </a:r>
            <a:r>
              <a:rPr lang="it-IT" sz="2000" dirty="0" err="1">
                <a:solidFill>
                  <a:schemeClr val="bg1"/>
                </a:solidFill>
                <a:latin typeface="Segoe Print" panose="02000600000000000000" pitchFamily="2" charset="0"/>
                <a:sym typeface="Wingdings" panose="05000000000000000000" pitchFamily="2" charset="2"/>
              </a:rPr>
              <a:t>this</a:t>
            </a:r>
            <a:r>
              <a:rPr lang="it-IT" sz="2000" dirty="0">
                <a:solidFill>
                  <a:schemeClr val="bg1"/>
                </a:solidFill>
                <a:latin typeface="Segoe Print" panose="02000600000000000000" pitchFamily="2" charset="0"/>
                <a:sym typeface="Wingdings" panose="05000000000000000000" pitchFamily="2" charset="2"/>
              </a:rPr>
              <a:t> way </a:t>
            </a:r>
            <a:r>
              <a:rPr lang="it-IT" sz="2000" dirty="0" err="1">
                <a:solidFill>
                  <a:schemeClr val="bg1"/>
                </a:solidFill>
                <a:latin typeface="Segoe Print" panose="02000600000000000000" pitchFamily="2" charset="0"/>
                <a:sym typeface="Wingdings" panose="05000000000000000000" pitchFamily="2" charset="2"/>
              </a:rPr>
              <a:t>we</a:t>
            </a:r>
            <a:r>
              <a:rPr lang="it-IT" sz="2000" dirty="0">
                <a:solidFill>
                  <a:schemeClr val="bg1"/>
                </a:solidFill>
                <a:latin typeface="Segoe Print" panose="02000600000000000000" pitchFamily="2" charset="0"/>
                <a:sym typeface="Wingdings" panose="05000000000000000000" pitchFamily="2" charset="2"/>
              </a:rPr>
              <a:t> can limited the </a:t>
            </a:r>
            <a:r>
              <a:rPr lang="it-IT" sz="2000" dirty="0" err="1">
                <a:solidFill>
                  <a:schemeClr val="bg1"/>
                </a:solidFill>
                <a:latin typeface="Segoe Print" panose="02000600000000000000" pitchFamily="2" charset="0"/>
                <a:sym typeface="Wingdings" panose="05000000000000000000" pitchFamily="2" charset="2"/>
              </a:rPr>
              <a:t>PeV</a:t>
            </a:r>
            <a:r>
              <a:rPr lang="it-IT" sz="2000" dirty="0">
                <a:solidFill>
                  <a:schemeClr val="bg1"/>
                </a:solidFill>
                <a:latin typeface="Segoe Print" panose="02000600000000000000" pitchFamily="2" charset="0"/>
                <a:sym typeface="Wingdings" panose="05000000000000000000" pitchFamily="2" charset="2"/>
              </a:rPr>
              <a:t> gamma-</a:t>
            </a:r>
            <a:r>
              <a:rPr lang="it-IT" sz="2000" dirty="0" err="1">
                <a:solidFill>
                  <a:schemeClr val="bg1"/>
                </a:solidFill>
                <a:latin typeface="Segoe Print" panose="02000600000000000000" pitchFamily="2" charset="0"/>
                <a:sym typeface="Wingdings" panose="05000000000000000000" pitchFamily="2" charset="2"/>
              </a:rPr>
              <a:t>rayu</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emission</a:t>
            </a:r>
            <a:endParaRPr lang="it-IT" sz="2000" dirty="0">
              <a:solidFill>
                <a:schemeClr val="bg1"/>
              </a:solidFill>
              <a:latin typeface="Segoe Print" panose="02000600000000000000" pitchFamily="2" charset="0"/>
              <a:sym typeface="Wingdings" panose="05000000000000000000" pitchFamily="2" charset="2"/>
            </a:endParaRPr>
          </a:p>
          <a:p>
            <a:pPr marL="742950" lvl="1" indent="-285750">
              <a:buFont typeface="Arial" panose="020B0604020202020204" pitchFamily="34" charset="0"/>
              <a:buChar char="•"/>
            </a:pPr>
            <a:r>
              <a:rPr lang="it-IT" sz="2000" dirty="0">
                <a:solidFill>
                  <a:srgbClr val="FFFF00"/>
                </a:solidFill>
                <a:latin typeface="Segoe Print" panose="02000600000000000000" pitchFamily="2" charset="0"/>
              </a:rPr>
              <a:t>ASTRI Mini-Array and the </a:t>
            </a:r>
            <a:r>
              <a:rPr lang="it-IT" sz="2000" dirty="0" err="1">
                <a:solidFill>
                  <a:srgbClr val="FFFF00"/>
                </a:solidFill>
                <a:latin typeface="Segoe Print" panose="02000600000000000000" pitchFamily="2" charset="0"/>
              </a:rPr>
              <a:t>Cherenkov</a:t>
            </a:r>
            <a:r>
              <a:rPr lang="it-IT" sz="2000" dirty="0">
                <a:solidFill>
                  <a:srgbClr val="FFFF00"/>
                </a:solidFill>
                <a:latin typeface="Segoe Print" panose="02000600000000000000" pitchFamily="2" charset="0"/>
              </a:rPr>
              <a:t> </a:t>
            </a:r>
            <a:r>
              <a:rPr lang="it-IT" sz="2000" dirty="0" err="1">
                <a:solidFill>
                  <a:srgbClr val="FFFF00"/>
                </a:solidFill>
                <a:latin typeface="Segoe Print" panose="02000600000000000000" pitchFamily="2" charset="0"/>
              </a:rPr>
              <a:t>Telescope</a:t>
            </a:r>
            <a:r>
              <a:rPr lang="it-IT" sz="2000" dirty="0">
                <a:solidFill>
                  <a:srgbClr val="FFFF00"/>
                </a:solidFill>
                <a:latin typeface="Segoe Print" panose="02000600000000000000" pitchFamily="2" charset="0"/>
              </a:rPr>
              <a:t> Array </a:t>
            </a:r>
            <a:r>
              <a:rPr lang="it-IT" sz="2000" dirty="0" err="1">
                <a:solidFill>
                  <a:srgbClr val="FFFF00"/>
                </a:solidFill>
                <a:latin typeface="Segoe Print" panose="02000600000000000000" pitchFamily="2" charset="0"/>
              </a:rPr>
              <a:t>Observatory</a:t>
            </a:r>
            <a:r>
              <a:rPr lang="it-IT" sz="2000" dirty="0">
                <a:solidFill>
                  <a:srgbClr val="FFFF00"/>
                </a:solidFill>
                <a:latin typeface="Segoe Print" panose="02000600000000000000" pitchFamily="2" charset="0"/>
              </a:rPr>
              <a:t> (CTAO)</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important</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need</a:t>
            </a:r>
            <a:r>
              <a:rPr lang="it-IT" sz="2000" dirty="0">
                <a:solidFill>
                  <a:schemeClr val="bg1"/>
                </a:solidFill>
                <a:latin typeface="Segoe Print" panose="02000600000000000000" pitchFamily="2" charset="0"/>
                <a:sym typeface="Wingdings" panose="05000000000000000000" pitchFamily="2" charset="2"/>
              </a:rPr>
              <a:t> to multi-frequency </a:t>
            </a:r>
            <a:r>
              <a:rPr lang="it-IT" sz="2000" dirty="0" err="1">
                <a:solidFill>
                  <a:schemeClr val="bg1"/>
                </a:solidFill>
                <a:latin typeface="Segoe Print" panose="02000600000000000000" pitchFamily="2" charset="0"/>
                <a:sym typeface="Wingdings" panose="05000000000000000000" pitchFamily="2" charset="2"/>
              </a:rPr>
              <a:t>view</a:t>
            </a:r>
            <a:endParaRPr lang="it-IT" sz="2000" dirty="0">
              <a:solidFill>
                <a:schemeClr val="bg1"/>
              </a:solidFill>
              <a:latin typeface="Segoe Print" panose="02000600000000000000" pitchFamily="2" charset="0"/>
            </a:endParaRPr>
          </a:p>
        </p:txBody>
      </p:sp>
      <p:pic>
        <p:nvPicPr>
          <p:cNvPr id="6" name="Immagine 5" descr="Immagine che contiene testo, linea, diagramma, Diagramma&#10;&#10;Descrizione generata automaticamente">
            <a:extLst>
              <a:ext uri="{FF2B5EF4-FFF2-40B4-BE49-F238E27FC236}">
                <a16:creationId xmlns:a16="http://schemas.microsoft.com/office/drawing/2014/main" id="{FACBF57D-D2DE-5C34-1D3A-CC3F7DFB209F}"/>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517994" y="701700"/>
            <a:ext cx="2651760" cy="2120816"/>
          </a:xfrm>
          <a:prstGeom prst="rect">
            <a:avLst/>
          </a:prstGeom>
        </p:spPr>
      </p:pic>
      <p:pic>
        <p:nvPicPr>
          <p:cNvPr id="3" name="Immagine 2" descr="Immagine che contiene testo, diagramma, linea, Diagramma&#10;&#10;Descrizione generata automaticamente">
            <a:extLst>
              <a:ext uri="{FF2B5EF4-FFF2-40B4-BE49-F238E27FC236}">
                <a16:creationId xmlns:a16="http://schemas.microsoft.com/office/drawing/2014/main" id="{6366E327-0426-007B-040F-990D579BA2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69754" y="701700"/>
            <a:ext cx="2890623" cy="2120816"/>
          </a:xfrm>
          <a:prstGeom prst="rect">
            <a:avLst/>
          </a:prstGeom>
        </p:spPr>
      </p:pic>
      <p:pic>
        <p:nvPicPr>
          <p:cNvPr id="4" name="Immagine 3">
            <a:extLst>
              <a:ext uri="{FF2B5EF4-FFF2-40B4-BE49-F238E27FC236}">
                <a16:creationId xmlns:a16="http://schemas.microsoft.com/office/drawing/2014/main" id="{87941C3A-4DF5-F8CC-AA12-C3ED370F53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8589" y="2593046"/>
            <a:ext cx="3891967" cy="2159566"/>
          </a:xfrm>
          <a:prstGeom prst="rect">
            <a:avLst/>
          </a:prstGeom>
        </p:spPr>
      </p:pic>
      <p:pic>
        <p:nvPicPr>
          <p:cNvPr id="5" name="Immagine 4" descr="Immagine che contiene testo, schermata, diagramma, Carattere&#10;&#10;Il contenuto generato dall'IA potrebbe non essere corretto.">
            <a:extLst>
              <a:ext uri="{FF2B5EF4-FFF2-40B4-BE49-F238E27FC236}">
                <a16:creationId xmlns:a16="http://schemas.microsoft.com/office/drawing/2014/main" id="{08FB1E06-7DC5-8CB8-4A38-55D8A04CBA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4500" y="4351165"/>
            <a:ext cx="3404571" cy="2421594"/>
          </a:xfrm>
          <a:prstGeom prst="rect">
            <a:avLst/>
          </a:prstGeom>
        </p:spPr>
      </p:pic>
      <p:sp>
        <p:nvSpPr>
          <p:cNvPr id="8" name="CasellaDiTesto 7">
            <a:extLst>
              <a:ext uri="{FF2B5EF4-FFF2-40B4-BE49-F238E27FC236}">
                <a16:creationId xmlns:a16="http://schemas.microsoft.com/office/drawing/2014/main" id="{A1EF54B1-826B-AAAC-43EA-DA9F6721AC1B}"/>
              </a:ext>
            </a:extLst>
          </p:cNvPr>
          <p:cNvSpPr txBox="1"/>
          <p:nvPr/>
        </p:nvSpPr>
        <p:spPr>
          <a:xfrm>
            <a:off x="4153547" y="2627511"/>
            <a:ext cx="8038454" cy="1938992"/>
          </a:xfrm>
          <a:prstGeom prst="rect">
            <a:avLst/>
          </a:prstGeom>
          <a:noFill/>
        </p:spPr>
        <p:txBody>
          <a:bodyPr wrap="square">
            <a:spAutoFit/>
          </a:bodyPr>
          <a:lstStyle/>
          <a:p>
            <a:pPr lvl="1"/>
            <a:endParaRPr lang="it-IT" sz="2000" dirty="0">
              <a:solidFill>
                <a:schemeClr val="bg1"/>
              </a:solidFill>
              <a:latin typeface="Segoe Print" panose="02000600000000000000" pitchFamily="2" charset="0"/>
            </a:endParaRPr>
          </a:p>
          <a:p>
            <a:pPr marL="285750" indent="-285750">
              <a:buFont typeface="Arial" panose="020B0604020202020204" pitchFamily="34" charset="0"/>
              <a:buChar char="•"/>
            </a:pPr>
            <a:r>
              <a:rPr lang="it-IT" sz="2000" dirty="0">
                <a:solidFill>
                  <a:srgbClr val="FFC000"/>
                </a:solidFill>
                <a:latin typeface="Segoe Print" panose="02000600000000000000" pitchFamily="2" charset="0"/>
              </a:rPr>
              <a:t>Neutrino </a:t>
            </a:r>
            <a:r>
              <a:rPr lang="it-IT" sz="2000" dirty="0" err="1">
                <a:solidFill>
                  <a:srgbClr val="FFC000"/>
                </a:solidFill>
                <a:latin typeface="Segoe Print" panose="02000600000000000000" pitchFamily="2" charset="0"/>
              </a:rPr>
              <a:t>detection</a:t>
            </a:r>
            <a:r>
              <a:rPr lang="it-IT" sz="2000" dirty="0">
                <a:solidFill>
                  <a:srgbClr val="FFC000"/>
                </a:solidFill>
                <a:latin typeface="Segoe Print" panose="02000600000000000000" pitchFamily="2" charset="0"/>
              </a:rPr>
              <a:t> </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If</a:t>
            </a:r>
            <a:r>
              <a:rPr lang="it-IT" sz="2000" dirty="0">
                <a:solidFill>
                  <a:schemeClr val="bg1"/>
                </a:solidFill>
                <a:latin typeface="Segoe Print" panose="02000600000000000000" pitchFamily="2" charset="0"/>
                <a:sym typeface="Wingdings" panose="05000000000000000000" pitchFamily="2" charset="2"/>
              </a:rPr>
              <a:t> in </a:t>
            </a:r>
            <a:r>
              <a:rPr lang="it-IT" sz="2000" dirty="0" err="1">
                <a:solidFill>
                  <a:schemeClr val="bg1"/>
                </a:solidFill>
                <a:latin typeface="Segoe Print" panose="02000600000000000000" pitchFamily="2" charset="0"/>
                <a:sym typeface="Wingdings" panose="05000000000000000000" pitchFamily="2" charset="2"/>
              </a:rPr>
              <a:t>correspondence</a:t>
            </a:r>
            <a:r>
              <a:rPr lang="it-IT" sz="2000" dirty="0">
                <a:solidFill>
                  <a:schemeClr val="bg1"/>
                </a:solidFill>
                <a:latin typeface="Segoe Print" panose="02000600000000000000" pitchFamily="2" charset="0"/>
                <a:sym typeface="Wingdings" panose="05000000000000000000" pitchFamily="2" charset="2"/>
              </a:rPr>
              <a:t> of gamma-ray </a:t>
            </a:r>
            <a:r>
              <a:rPr lang="it-IT" sz="2000" dirty="0" err="1">
                <a:solidFill>
                  <a:schemeClr val="bg1"/>
                </a:solidFill>
                <a:latin typeface="Segoe Print" panose="02000600000000000000" pitchFamily="2" charset="0"/>
                <a:sym typeface="Wingdings" panose="05000000000000000000" pitchFamily="2" charset="2"/>
              </a:rPr>
              <a:t>emission</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it</a:t>
            </a:r>
            <a:r>
              <a:rPr lang="it-IT" sz="2000" dirty="0">
                <a:solidFill>
                  <a:schemeClr val="bg1"/>
                </a:solidFill>
                <a:latin typeface="Segoe Print" panose="02000600000000000000" pitchFamily="2" charset="0"/>
                <a:sym typeface="Wingdings" panose="05000000000000000000" pitchFamily="2" charset="2"/>
              </a:rPr>
              <a:t> can be due </a:t>
            </a:r>
            <a:r>
              <a:rPr lang="it-IT" sz="2000" dirty="0" err="1">
                <a:solidFill>
                  <a:schemeClr val="bg1"/>
                </a:solidFill>
                <a:latin typeface="Segoe Print" panose="02000600000000000000" pitchFamily="2" charset="0"/>
                <a:sym typeface="Wingdings" panose="05000000000000000000" pitchFamily="2" charset="2"/>
              </a:rPr>
              <a:t>only</a:t>
            </a:r>
            <a:r>
              <a:rPr lang="it-IT" sz="2000" dirty="0">
                <a:solidFill>
                  <a:schemeClr val="bg1"/>
                </a:solidFill>
                <a:latin typeface="Segoe Print" panose="02000600000000000000" pitchFamily="2" charset="0"/>
                <a:sym typeface="Wingdings" panose="05000000000000000000" pitchFamily="2" charset="2"/>
              </a:rPr>
              <a:t> to </a:t>
            </a:r>
            <a:r>
              <a:rPr lang="it-IT" sz="2000" dirty="0" err="1">
                <a:solidFill>
                  <a:schemeClr val="bg1"/>
                </a:solidFill>
                <a:latin typeface="Segoe Print" panose="02000600000000000000" pitchFamily="2" charset="0"/>
                <a:sym typeface="Wingdings" panose="05000000000000000000" pitchFamily="2" charset="2"/>
              </a:rPr>
              <a:t>CRs</a:t>
            </a:r>
            <a:endParaRPr lang="it-IT" sz="2000" dirty="0">
              <a:solidFill>
                <a:schemeClr val="bg1"/>
              </a:solidFill>
              <a:latin typeface="Segoe Print" panose="02000600000000000000" pitchFamily="2" charset="0"/>
              <a:sym typeface="Wingdings" panose="05000000000000000000" pitchFamily="2" charset="2"/>
            </a:endParaRPr>
          </a:p>
          <a:p>
            <a:pPr marL="742950" lvl="1" indent="-285750">
              <a:buFont typeface="Arial" panose="020B0604020202020204" pitchFamily="34" charset="0"/>
              <a:buChar char="•"/>
            </a:pPr>
            <a:r>
              <a:rPr lang="it-IT" sz="2000" dirty="0" err="1">
                <a:solidFill>
                  <a:srgbClr val="FFFF00"/>
                </a:solidFill>
                <a:latin typeface="Segoe Print" panose="02000600000000000000" pitchFamily="2" charset="0"/>
              </a:rPr>
              <a:t>Problem</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Current</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neutrinos</a:t>
            </a:r>
            <a:r>
              <a:rPr lang="it-IT" sz="2000" dirty="0">
                <a:solidFill>
                  <a:schemeClr val="bg1"/>
                </a:solidFill>
                <a:latin typeface="Segoe Print" panose="02000600000000000000" pitchFamily="2" charset="0"/>
              </a:rPr>
              <a:t> detector </a:t>
            </a:r>
            <a:r>
              <a:rPr lang="it-IT" sz="2000" dirty="0" err="1">
                <a:solidFill>
                  <a:schemeClr val="bg1"/>
                </a:solidFill>
                <a:latin typeface="Segoe Print" panose="02000600000000000000" pitchFamily="2" charset="0"/>
              </a:rPr>
              <a:t>have</a:t>
            </a:r>
            <a:r>
              <a:rPr lang="it-IT" sz="2000" dirty="0">
                <a:solidFill>
                  <a:schemeClr val="bg1"/>
                </a:solidFill>
                <a:latin typeface="Segoe Print" panose="02000600000000000000" pitchFamily="2" charset="0"/>
              </a:rPr>
              <a:t> no </a:t>
            </a:r>
            <a:r>
              <a:rPr lang="it-IT" sz="2000" dirty="0" err="1">
                <a:solidFill>
                  <a:schemeClr val="bg1"/>
                </a:solidFill>
                <a:latin typeface="Segoe Print" panose="02000600000000000000" pitchFamily="2" charset="0"/>
              </a:rPr>
              <a:t>sufficient</a:t>
            </a:r>
            <a:r>
              <a:rPr lang="it-IT" sz="2000" dirty="0">
                <a:solidFill>
                  <a:schemeClr val="bg1"/>
                </a:solidFill>
                <a:latin typeface="Segoe Print" panose="02000600000000000000" pitchFamily="2" charset="0"/>
              </a:rPr>
              <a:t> sensitivities and data format </a:t>
            </a:r>
            <a:r>
              <a:rPr lang="it-IT" sz="2000" dirty="0" err="1">
                <a:solidFill>
                  <a:schemeClr val="bg1"/>
                </a:solidFill>
                <a:latin typeface="Segoe Print" panose="02000600000000000000" pitchFamily="2" charset="0"/>
              </a:rPr>
              <a:t>totally</a:t>
            </a:r>
            <a:r>
              <a:rPr lang="it-IT" sz="2000" dirty="0">
                <a:solidFill>
                  <a:schemeClr val="bg1"/>
                </a:solidFill>
                <a:latin typeface="Segoe Print" panose="02000600000000000000" pitchFamily="2" charset="0"/>
              </a:rPr>
              <a:t> </a:t>
            </a:r>
            <a:r>
              <a:rPr lang="it-IT" sz="2000" dirty="0" err="1">
                <a:solidFill>
                  <a:schemeClr val="bg1"/>
                </a:solidFill>
                <a:latin typeface="Segoe Print" panose="02000600000000000000" pitchFamily="2" charset="0"/>
              </a:rPr>
              <a:t>different</a:t>
            </a:r>
            <a:r>
              <a:rPr lang="it-IT" sz="2000" dirty="0">
                <a:solidFill>
                  <a:schemeClr val="bg1"/>
                </a:solidFill>
                <a:latin typeface="Segoe Print" panose="02000600000000000000" pitchFamily="2" charset="0"/>
              </a:rPr>
              <a:t> from the gamma-ray</a:t>
            </a:r>
            <a:r>
              <a:rPr lang="it-IT" sz="2000" dirty="0">
                <a:solidFill>
                  <a:schemeClr val="bg1"/>
                </a:solidFill>
                <a:latin typeface="Segoe Print" panose="02000600000000000000" pitchFamily="2" charset="0"/>
                <a:sym typeface="Wingdings" panose="05000000000000000000" pitchFamily="2" charset="2"/>
              </a:rPr>
              <a:t>s</a:t>
            </a:r>
          </a:p>
        </p:txBody>
      </p:sp>
      <p:sp>
        <p:nvSpPr>
          <p:cNvPr id="10" name="CasellaDiTesto 9">
            <a:extLst>
              <a:ext uri="{FF2B5EF4-FFF2-40B4-BE49-F238E27FC236}">
                <a16:creationId xmlns:a16="http://schemas.microsoft.com/office/drawing/2014/main" id="{29743F70-08A8-2535-8043-246C0B2BE74E}"/>
              </a:ext>
            </a:extLst>
          </p:cNvPr>
          <p:cNvSpPr txBox="1"/>
          <p:nvPr/>
        </p:nvSpPr>
        <p:spPr>
          <a:xfrm>
            <a:off x="-1" y="4917142"/>
            <a:ext cx="7676827" cy="1631216"/>
          </a:xfrm>
          <a:prstGeom prst="rect">
            <a:avLst/>
          </a:prstGeom>
          <a:noFill/>
        </p:spPr>
        <p:txBody>
          <a:bodyPr wrap="square">
            <a:spAutoFit/>
          </a:bodyPr>
          <a:lstStyle/>
          <a:p>
            <a:pPr marL="285750" indent="-285750">
              <a:buFont typeface="Arial" panose="020B0604020202020204" pitchFamily="34" charset="0"/>
              <a:buChar char="•"/>
            </a:pPr>
            <a:r>
              <a:rPr lang="it-IT" sz="2000" dirty="0">
                <a:solidFill>
                  <a:srgbClr val="FFC000"/>
                </a:solidFill>
                <a:latin typeface="Segoe Print" panose="02000600000000000000" pitchFamily="2" charset="0"/>
                <a:sym typeface="Wingdings" panose="05000000000000000000" pitchFamily="2" charset="2"/>
              </a:rPr>
              <a:t>An MeV-</a:t>
            </a:r>
            <a:r>
              <a:rPr lang="it-IT" sz="2000" dirty="0" err="1">
                <a:solidFill>
                  <a:srgbClr val="FFC000"/>
                </a:solidFill>
                <a:latin typeface="Segoe Print" panose="02000600000000000000" pitchFamily="2" charset="0"/>
                <a:sym typeface="Wingdings" panose="05000000000000000000" pitchFamily="2" charset="2"/>
              </a:rPr>
              <a:t>focused</a:t>
            </a:r>
            <a:r>
              <a:rPr lang="it-IT" sz="2000" dirty="0">
                <a:solidFill>
                  <a:srgbClr val="FFC000"/>
                </a:solidFill>
                <a:latin typeface="Segoe Print" panose="02000600000000000000" pitchFamily="2" charset="0"/>
                <a:sym typeface="Wingdings" panose="05000000000000000000" pitchFamily="2" charset="2"/>
              </a:rPr>
              <a:t> Mission </a:t>
            </a:r>
            <a:r>
              <a:rPr lang="it-IT" sz="2000" dirty="0">
                <a:solidFill>
                  <a:schemeClr val="bg1"/>
                </a:solidFill>
                <a:latin typeface="Segoe Print" panose="02000600000000000000" pitchFamily="2" charset="0"/>
                <a:sym typeface="Wingdings" panose="05000000000000000000" pitchFamily="2" charset="2"/>
              </a:rPr>
              <a:t>in </a:t>
            </a:r>
            <a:r>
              <a:rPr lang="it-IT" sz="2000" dirty="0" err="1">
                <a:solidFill>
                  <a:schemeClr val="bg1"/>
                </a:solidFill>
                <a:latin typeface="Segoe Print" panose="02000600000000000000" pitchFamily="2" charset="0"/>
                <a:sym typeface="Wingdings" panose="05000000000000000000" pitchFamily="2" charset="2"/>
              </a:rPr>
              <a:t>order</a:t>
            </a:r>
            <a:r>
              <a:rPr lang="it-IT" sz="2000" dirty="0">
                <a:solidFill>
                  <a:schemeClr val="bg1"/>
                </a:solidFill>
                <a:latin typeface="Segoe Print" panose="02000600000000000000" pitchFamily="2" charset="0"/>
                <a:sym typeface="Wingdings" panose="05000000000000000000" pitchFamily="2" charset="2"/>
              </a:rPr>
              <a:t> to </a:t>
            </a:r>
            <a:r>
              <a:rPr lang="it-IT" sz="2000" dirty="0" err="1">
                <a:solidFill>
                  <a:schemeClr val="bg1"/>
                </a:solidFill>
                <a:latin typeface="Segoe Print" panose="02000600000000000000" pitchFamily="2" charset="0"/>
                <a:sym typeface="Wingdings" panose="05000000000000000000" pitchFamily="2" charset="2"/>
              </a:rPr>
              <a:t>detect</a:t>
            </a:r>
            <a:r>
              <a:rPr lang="it-IT" sz="2000" dirty="0">
                <a:solidFill>
                  <a:schemeClr val="bg1"/>
                </a:solidFill>
                <a:latin typeface="Segoe Print" panose="02000600000000000000" pitchFamily="2" charset="0"/>
                <a:sym typeface="Wingdings" panose="05000000000000000000" pitchFamily="2" charset="2"/>
              </a:rPr>
              <a:t> the </a:t>
            </a:r>
            <a:r>
              <a:rPr lang="it-IT" sz="2000" dirty="0" err="1">
                <a:solidFill>
                  <a:schemeClr val="bg1"/>
                </a:solidFill>
                <a:latin typeface="Segoe Print" panose="02000600000000000000" pitchFamily="2" charset="0"/>
                <a:sym typeface="Wingdings" panose="05000000000000000000" pitchFamily="2" charset="2"/>
              </a:rPr>
              <a:t>pion</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bump</a:t>
            </a:r>
            <a:r>
              <a:rPr lang="it-IT" sz="2000" dirty="0">
                <a:solidFill>
                  <a:schemeClr val="bg1"/>
                </a:solidFill>
                <a:latin typeface="Segoe Print" panose="02000600000000000000" pitchFamily="2" charset="0"/>
                <a:sym typeface="Wingdings" panose="05000000000000000000" pitchFamily="2" charset="2"/>
              </a:rPr>
              <a:t> in </a:t>
            </a:r>
            <a:r>
              <a:rPr lang="it-IT" sz="2000" dirty="0" err="1">
                <a:solidFill>
                  <a:schemeClr val="bg1"/>
                </a:solidFill>
                <a:latin typeface="Segoe Print" panose="02000600000000000000" pitchFamily="2" charset="0"/>
                <a:sym typeface="Wingdings" panose="05000000000000000000" pitchFamily="2" charset="2"/>
              </a:rPr>
              <a:t>correspondence</a:t>
            </a:r>
            <a:r>
              <a:rPr lang="it-IT" sz="2000" dirty="0">
                <a:solidFill>
                  <a:schemeClr val="bg1"/>
                </a:solidFill>
                <a:latin typeface="Segoe Print" panose="02000600000000000000" pitchFamily="2" charset="0"/>
                <a:sym typeface="Wingdings" panose="05000000000000000000" pitchFamily="2" charset="2"/>
              </a:rPr>
              <a:t> of the LHAASO </a:t>
            </a:r>
            <a:r>
              <a:rPr lang="it-IT" sz="2000" dirty="0" err="1">
                <a:solidFill>
                  <a:schemeClr val="bg1"/>
                </a:solidFill>
                <a:latin typeface="Segoe Print" panose="02000600000000000000" pitchFamily="2" charset="0"/>
                <a:sym typeface="Wingdings" panose="05000000000000000000" pitchFamily="2" charset="2"/>
              </a:rPr>
              <a:t>candidates</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PeVatrons</a:t>
            </a:r>
            <a:endParaRPr lang="it-IT" sz="2000" dirty="0">
              <a:solidFill>
                <a:schemeClr val="bg1"/>
              </a:solidFill>
              <a:latin typeface="Segoe Print" panose="02000600000000000000" pitchFamily="2" charset="0"/>
              <a:sym typeface="Wingdings" panose="05000000000000000000" pitchFamily="2" charset="2"/>
            </a:endParaRPr>
          </a:p>
          <a:p>
            <a:pPr marL="742950" lvl="1" indent="-285750">
              <a:buFont typeface="Arial" panose="020B0604020202020204" pitchFamily="34" charset="0"/>
              <a:buChar char="•"/>
            </a:pPr>
            <a:r>
              <a:rPr lang="it-IT" sz="2000" dirty="0" err="1">
                <a:solidFill>
                  <a:srgbClr val="FFFF00"/>
                </a:solidFill>
                <a:latin typeface="Segoe Print" panose="02000600000000000000" pitchFamily="2" charset="0"/>
                <a:sym typeface="Wingdings" panose="05000000000000000000" pitchFamily="2" charset="2"/>
              </a:rPr>
              <a:t>Problem</a:t>
            </a:r>
            <a:r>
              <a:rPr lang="it-IT" sz="2000" dirty="0">
                <a:solidFill>
                  <a:srgbClr val="FFFF00"/>
                </a:solidFill>
                <a:latin typeface="Segoe Print" panose="02000600000000000000" pitchFamily="2" charset="0"/>
                <a:sym typeface="Wingdings" panose="05000000000000000000" pitchFamily="2" charset="2"/>
              </a:rPr>
              <a:t>:</a:t>
            </a:r>
            <a:r>
              <a:rPr lang="it-IT" sz="2000" dirty="0">
                <a:solidFill>
                  <a:schemeClr val="bg1"/>
                </a:solidFill>
                <a:latin typeface="Segoe Print" panose="02000600000000000000" pitchFamily="2" charset="0"/>
                <a:sym typeface="Wingdings" panose="05000000000000000000" pitchFamily="2" charset="2"/>
              </a:rPr>
              <a:t> no </a:t>
            </a:r>
            <a:r>
              <a:rPr lang="it-IT" sz="2000" dirty="0" err="1">
                <a:solidFill>
                  <a:schemeClr val="bg1"/>
                </a:solidFill>
                <a:latin typeface="Segoe Print" panose="02000600000000000000" pitchFamily="2" charset="0"/>
                <a:sym typeface="Wingdings" panose="05000000000000000000" pitchFamily="2" charset="2"/>
              </a:rPr>
              <a:t>proposed</a:t>
            </a:r>
            <a:r>
              <a:rPr lang="it-IT" sz="2000" dirty="0">
                <a:solidFill>
                  <a:schemeClr val="bg1"/>
                </a:solidFill>
                <a:latin typeface="Segoe Print" panose="02000600000000000000" pitchFamily="2" charset="0"/>
                <a:sym typeface="Wingdings" panose="05000000000000000000" pitchFamily="2" charset="2"/>
              </a:rPr>
              <a:t> MeV missions </a:t>
            </a:r>
            <a:r>
              <a:rPr lang="it-IT" sz="2000" dirty="0" err="1">
                <a:solidFill>
                  <a:schemeClr val="bg1"/>
                </a:solidFill>
                <a:latin typeface="Segoe Print" panose="02000600000000000000" pitchFamily="2" charset="0"/>
                <a:sym typeface="Wingdings" panose="05000000000000000000" pitchFamily="2" charset="2"/>
              </a:rPr>
              <a:t>have</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passed</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any</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selection</a:t>
            </a:r>
            <a:r>
              <a:rPr lang="it-IT" sz="2000" dirty="0">
                <a:solidFill>
                  <a:schemeClr val="bg1"/>
                </a:solidFill>
                <a:latin typeface="Segoe Print" panose="02000600000000000000" pitchFamily="2" charset="0"/>
                <a:sym typeface="Wingdings" panose="05000000000000000000" pitchFamily="2" charset="2"/>
              </a:rPr>
              <a:t> </a:t>
            </a:r>
            <a:r>
              <a:rPr lang="it-IT" sz="2000" dirty="0" err="1">
                <a:solidFill>
                  <a:schemeClr val="bg1"/>
                </a:solidFill>
                <a:latin typeface="Segoe Print" panose="02000600000000000000" pitchFamily="2" charset="0"/>
                <a:sym typeface="Wingdings" panose="05000000000000000000" pitchFamily="2" charset="2"/>
              </a:rPr>
              <a:t>criteria</a:t>
            </a:r>
            <a:r>
              <a:rPr lang="it-IT" sz="2000" dirty="0">
                <a:solidFill>
                  <a:schemeClr val="bg1"/>
                </a:solidFill>
                <a:latin typeface="Segoe Print" panose="02000600000000000000" pitchFamily="2" charset="0"/>
                <a:sym typeface="Wingdings" panose="05000000000000000000" pitchFamily="2" charset="2"/>
              </a:rPr>
              <a:t>  MeV gap</a:t>
            </a:r>
            <a:endParaRPr lang="it-IT" sz="20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364850420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22" presetClass="entr" presetSubtype="8" fill="hold" nodeType="with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wipe(left)">
                                      <p:cBhvr>
                                        <p:cTn id="12" dur="500"/>
                                        <p:tgtEl>
                                          <p:spTgt spid="8">
                                            <p:txEl>
                                              <p:pRg st="1" end="1"/>
                                            </p:txEl>
                                          </p:spTgt>
                                        </p:tgtEl>
                                      </p:cBhvr>
                                    </p:animEffect>
                                  </p:childTnLst>
                                </p:cTn>
                              </p:par>
                              <p:par>
                                <p:cTn id="13" presetID="22" presetClass="entr" presetSubtype="8"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wipe(left)">
                                      <p:cBhvr>
                                        <p:cTn id="15" dur="5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0F7850-2FDB-7346-872B-B8DAE8B58E50}"/>
            </a:ext>
          </a:extLst>
        </p:cNvPr>
        <p:cNvGrpSpPr/>
        <p:nvPr/>
      </p:nvGrpSpPr>
      <p:grpSpPr>
        <a:xfrm>
          <a:off x="0" y="0"/>
          <a:ext cx="0" cy="0"/>
          <a:chOff x="0" y="0"/>
          <a:chExt cx="0" cy="0"/>
        </a:xfrm>
      </p:grpSpPr>
      <p:pic>
        <p:nvPicPr>
          <p:cNvPr id="24" name="Immagine 23" descr="Immagine che contiene cielo, esterni, telescopio&#10;&#10;Descrizione generata automaticamente">
            <a:extLst>
              <a:ext uri="{FF2B5EF4-FFF2-40B4-BE49-F238E27FC236}">
                <a16:creationId xmlns:a16="http://schemas.microsoft.com/office/drawing/2014/main" id="{1801276D-328A-1F5F-2ADF-750DD19303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709" r="1796" b="-4"/>
          <a:stretch/>
        </p:blipFill>
        <p:spPr>
          <a:xfrm>
            <a:off x="9901084" y="4916346"/>
            <a:ext cx="2290916" cy="1941654"/>
          </a:xfrm>
          <a:custGeom>
            <a:avLst/>
            <a:gdLst/>
            <a:ahLst/>
            <a:cxnLst/>
            <a:rect l="l" t="t" r="r" b="b"/>
            <a:pathLst>
              <a:path w="3747932" h="3176541">
                <a:moveTo>
                  <a:pt x="3239865" y="21"/>
                </a:moveTo>
                <a:cubicBezTo>
                  <a:pt x="3261821" y="112"/>
                  <a:pt x="3278837" y="498"/>
                  <a:pt x="3290337" y="938"/>
                </a:cubicBezTo>
                <a:cubicBezTo>
                  <a:pt x="3401766" y="5376"/>
                  <a:pt x="3510165" y="23128"/>
                  <a:pt x="3616543" y="49449"/>
                </a:cubicBezTo>
                <a:lnTo>
                  <a:pt x="3747932" y="87091"/>
                </a:lnTo>
                <a:lnTo>
                  <a:pt x="3747932" y="3176541"/>
                </a:lnTo>
                <a:lnTo>
                  <a:pt x="401358" y="3176541"/>
                </a:lnTo>
                <a:lnTo>
                  <a:pt x="398780" y="3136258"/>
                </a:lnTo>
                <a:cubicBezTo>
                  <a:pt x="400956" y="3079023"/>
                  <a:pt x="437945" y="3052703"/>
                  <a:pt x="483325" y="3030665"/>
                </a:cubicBezTo>
                <a:cubicBezTo>
                  <a:pt x="498866" y="3023015"/>
                  <a:pt x="520932" y="3023320"/>
                  <a:pt x="526840" y="2999447"/>
                </a:cubicBezTo>
                <a:cubicBezTo>
                  <a:pt x="501352" y="2976798"/>
                  <a:pt x="470270" y="2995161"/>
                  <a:pt x="442916" y="2988735"/>
                </a:cubicBezTo>
                <a:cubicBezTo>
                  <a:pt x="420228" y="2983533"/>
                  <a:pt x="382618" y="2986286"/>
                  <a:pt x="413701" y="2944662"/>
                </a:cubicBezTo>
                <a:cubicBezTo>
                  <a:pt x="422716" y="2932726"/>
                  <a:pt x="412147" y="2923542"/>
                  <a:pt x="400645" y="2922625"/>
                </a:cubicBezTo>
                <a:cubicBezTo>
                  <a:pt x="308644" y="2913137"/>
                  <a:pt x="350915" y="2828968"/>
                  <a:pt x="321386" y="2784590"/>
                </a:cubicBezTo>
                <a:cubicBezTo>
                  <a:pt x="313307" y="2772348"/>
                  <a:pt x="322010" y="2751230"/>
                  <a:pt x="334753" y="2746027"/>
                </a:cubicBezTo>
                <a:cubicBezTo>
                  <a:pt x="416187" y="2711746"/>
                  <a:pt x="427377" y="2630027"/>
                  <a:pt x="466852" y="2559632"/>
                </a:cubicBezTo>
                <a:cubicBezTo>
                  <a:pt x="423957" y="2531782"/>
                  <a:pt x="372673" y="2525661"/>
                  <a:pt x="326361" y="2507602"/>
                </a:cubicBezTo>
                <a:cubicBezTo>
                  <a:pt x="278183" y="2488626"/>
                  <a:pt x="278183" y="2474547"/>
                  <a:pt x="317968" y="2419457"/>
                </a:cubicBezTo>
                <a:cubicBezTo>
                  <a:pt x="214465" y="2407519"/>
                  <a:pt x="214465" y="2407519"/>
                  <a:pt x="246479" y="2320903"/>
                </a:cubicBezTo>
                <a:cubicBezTo>
                  <a:pt x="159758" y="2312945"/>
                  <a:pt x="102570" y="2271933"/>
                  <a:pt x="89205" y="2182255"/>
                </a:cubicBezTo>
                <a:cubicBezTo>
                  <a:pt x="82677" y="2138795"/>
                  <a:pt x="43514" y="2118290"/>
                  <a:pt x="0" y="2089213"/>
                </a:cubicBezTo>
                <a:cubicBezTo>
                  <a:pt x="54081" y="2061053"/>
                  <a:pt x="90759" y="2002290"/>
                  <a:pt x="153855" y="2064423"/>
                </a:cubicBezTo>
                <a:cubicBezTo>
                  <a:pt x="176855" y="2087070"/>
                  <a:pt x="174683" y="2058300"/>
                  <a:pt x="177788" y="2050037"/>
                </a:cubicBezTo>
                <a:cubicBezTo>
                  <a:pt x="185247" y="2029838"/>
                  <a:pt x="169707" y="2016369"/>
                  <a:pt x="159450" y="2001067"/>
                </a:cubicBezTo>
                <a:cubicBezTo>
                  <a:pt x="149504" y="1985763"/>
                  <a:pt x="137691" y="1969543"/>
                  <a:pt x="134895" y="1952400"/>
                </a:cubicBezTo>
                <a:cubicBezTo>
                  <a:pt x="133031" y="1940465"/>
                  <a:pt x="142044" y="1923021"/>
                  <a:pt x="151990" y="1914144"/>
                </a:cubicBezTo>
                <a:cubicBezTo>
                  <a:pt x="204209" y="1867316"/>
                  <a:pt x="173127" y="1762030"/>
                  <a:pt x="271969" y="1748562"/>
                </a:cubicBezTo>
                <a:cubicBezTo>
                  <a:pt x="316415" y="1742443"/>
                  <a:pt x="337860" y="1703878"/>
                  <a:pt x="370497" y="1682760"/>
                </a:cubicBezTo>
                <a:cubicBezTo>
                  <a:pt x="483946" y="1608999"/>
                  <a:pt x="559787" y="1514119"/>
                  <a:pt x="594908" y="1383735"/>
                </a:cubicBezTo>
                <a:cubicBezTo>
                  <a:pt x="604543" y="1347620"/>
                  <a:pt x="641532" y="1318542"/>
                  <a:pt x="665465" y="1286713"/>
                </a:cubicBezTo>
                <a:cubicBezTo>
                  <a:pt x="653963" y="1263452"/>
                  <a:pt x="591178" y="1313647"/>
                  <a:pt x="613246" y="1252435"/>
                </a:cubicBezTo>
                <a:cubicBezTo>
                  <a:pt x="630030" y="1206524"/>
                  <a:pt x="672925" y="1178060"/>
                  <a:pt x="713332" y="1150820"/>
                </a:cubicBezTo>
                <a:cubicBezTo>
                  <a:pt x="759333" y="1119908"/>
                  <a:pt x="810307" y="1095117"/>
                  <a:pt x="831133" y="1037883"/>
                </a:cubicBezTo>
                <a:cubicBezTo>
                  <a:pt x="835485" y="1025640"/>
                  <a:pt x="849470" y="1012785"/>
                  <a:pt x="861903" y="1007887"/>
                </a:cubicBezTo>
                <a:cubicBezTo>
                  <a:pt x="1469751" y="63584"/>
                  <a:pt x="2910527" y="-1353"/>
                  <a:pt x="3239865" y="21"/>
                </a:cubicBezTo>
                <a:close/>
              </a:path>
            </a:pathLst>
          </a:custGeom>
        </p:spPr>
      </p:pic>
      <p:pic>
        <p:nvPicPr>
          <p:cNvPr id="29" name="Immagine 28" descr="Immagine che contiene cielo, esterni, persone, costa&#10;&#10;Descrizione generata automaticamente">
            <a:extLst>
              <a:ext uri="{FF2B5EF4-FFF2-40B4-BE49-F238E27FC236}">
                <a16:creationId xmlns:a16="http://schemas.microsoft.com/office/drawing/2014/main" id="{1CB142E1-271F-4E96-6570-88A5F2AAA664}"/>
              </a:ext>
            </a:extLst>
          </p:cNvPr>
          <p:cNvPicPr>
            <a:picLocks noChangeAspect="1"/>
          </p:cNvPicPr>
          <p:nvPr/>
        </p:nvPicPr>
        <p:blipFill rotWithShape="1">
          <a:blip r:embed="rId4">
            <a:extLst>
              <a:ext uri="{28A0092B-C50C-407E-A947-70E740481C1C}">
                <a14:useLocalDpi xmlns:a14="http://schemas.microsoft.com/office/drawing/2010/main" val="0"/>
              </a:ext>
            </a:extLst>
          </a:blip>
          <a:srcRect t="24998"/>
          <a:stretch/>
        </p:blipFill>
        <p:spPr>
          <a:xfrm>
            <a:off x="8980958" y="1937649"/>
            <a:ext cx="3211042" cy="828008"/>
          </a:xfrm>
          <a:prstGeom prst="rect">
            <a:avLst/>
          </a:prstGeom>
        </p:spPr>
      </p:pic>
      <p:pic>
        <p:nvPicPr>
          <p:cNvPr id="30" name="Immagine 29" descr="Immagine che contiene erba, esterni, parecchi&#10;&#10;Descrizione generata automaticamente">
            <a:extLst>
              <a:ext uri="{FF2B5EF4-FFF2-40B4-BE49-F238E27FC236}">
                <a16:creationId xmlns:a16="http://schemas.microsoft.com/office/drawing/2014/main" id="{EB68820D-4DD8-144B-7D48-E5A35F36C43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0959" y="1038937"/>
            <a:ext cx="3211041" cy="890975"/>
          </a:xfrm>
          <a:prstGeom prst="rect">
            <a:avLst/>
          </a:prstGeom>
        </p:spPr>
      </p:pic>
      <p:pic>
        <p:nvPicPr>
          <p:cNvPr id="31" name="Immagine 30">
            <a:extLst>
              <a:ext uri="{FF2B5EF4-FFF2-40B4-BE49-F238E27FC236}">
                <a16:creationId xmlns:a16="http://schemas.microsoft.com/office/drawing/2014/main" id="{8DC222B8-BEC8-35EE-2913-CDE146BEFB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30702" y="-10692"/>
            <a:ext cx="4815840" cy="1034808"/>
          </a:xfrm>
          <a:prstGeom prst="rect">
            <a:avLst/>
          </a:prstGeom>
          <a:gradFill flip="none" rotWithShape="1">
            <a:gsLst>
              <a:gs pos="4400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13500000" scaled="1"/>
            <a:tileRect/>
          </a:gradFill>
        </p:spPr>
      </p:pic>
      <p:sp>
        <p:nvSpPr>
          <p:cNvPr id="32" name="Rettangolo 31">
            <a:extLst>
              <a:ext uri="{FF2B5EF4-FFF2-40B4-BE49-F238E27FC236}">
                <a16:creationId xmlns:a16="http://schemas.microsoft.com/office/drawing/2014/main" id="{96DA44F3-2E7A-81F4-6D6A-6D9BBA22C66E}"/>
              </a:ext>
            </a:extLst>
          </p:cNvPr>
          <p:cNvSpPr/>
          <p:nvPr/>
        </p:nvSpPr>
        <p:spPr>
          <a:xfrm>
            <a:off x="9318307" y="1662407"/>
            <a:ext cx="2536343" cy="469734"/>
          </a:xfrm>
          <a:prstGeom prst="rect">
            <a:avLst/>
          </a:prstGeom>
        </p:spPr>
        <p:txBody>
          <a:bodyPr vert="horz" lIns="91440" tIns="45720" rIns="91440" bIns="45720" rtlCol="0">
            <a:norm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CTA North (La Palma)</a:t>
            </a:r>
          </a:p>
        </p:txBody>
      </p:sp>
      <p:sp>
        <p:nvSpPr>
          <p:cNvPr id="33" name="Rettangolo 32">
            <a:extLst>
              <a:ext uri="{FF2B5EF4-FFF2-40B4-BE49-F238E27FC236}">
                <a16:creationId xmlns:a16="http://schemas.microsoft.com/office/drawing/2014/main" id="{DFF5D635-492D-A093-0ED5-7DD44BEAF0DF}"/>
              </a:ext>
            </a:extLst>
          </p:cNvPr>
          <p:cNvSpPr/>
          <p:nvPr/>
        </p:nvSpPr>
        <p:spPr>
          <a:xfrm>
            <a:off x="8406984" y="2559318"/>
            <a:ext cx="4114801" cy="469734"/>
          </a:xfrm>
          <a:prstGeom prst="rect">
            <a:avLst/>
          </a:prstGeom>
        </p:spPr>
        <p:txBody>
          <a:bodyPr vert="horz" lIns="91440" tIns="45720" rIns="91440" bIns="45720" rtlCol="0">
            <a:norm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sz="1600"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CTA South (</a:t>
            </a:r>
            <a:r>
              <a:rPr kumimoji="0" lang="en-US" sz="1600" b="1" i="0" u="none" strike="noStrike" kern="1200" cap="none" spc="0" normalizeH="0" baseline="0" noProof="0" dirty="0" err="1">
                <a:ln/>
                <a:solidFill>
                  <a:srgbClr val="FFFF00"/>
                </a:solidFill>
                <a:effectLst/>
                <a:uLnTx/>
                <a:uFillTx/>
                <a:latin typeface="Arial" panose="020B0604020202020204" pitchFamily="34" charset="0"/>
                <a:cs typeface="Arial" panose="020B0604020202020204" pitchFamily="34" charset="0"/>
              </a:rPr>
              <a:t>Cile</a:t>
            </a:r>
            <a:r>
              <a:rPr kumimoji="0" lang="en-US" sz="1600"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a:t>
            </a:r>
          </a:p>
        </p:txBody>
      </p:sp>
      <p:pic>
        <p:nvPicPr>
          <p:cNvPr id="34" name="Immagine 33">
            <a:extLst>
              <a:ext uri="{FF2B5EF4-FFF2-40B4-BE49-F238E27FC236}">
                <a16:creationId xmlns:a16="http://schemas.microsoft.com/office/drawing/2014/main" id="{334CF804-988F-FAD6-5895-06E8C35F63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72224" y="2841355"/>
            <a:ext cx="3266164" cy="2086197"/>
          </a:xfrm>
          <a:prstGeom prst="rect">
            <a:avLst/>
          </a:prstGeom>
        </p:spPr>
      </p:pic>
      <p:pic>
        <p:nvPicPr>
          <p:cNvPr id="35" name="Immagine 34">
            <a:extLst>
              <a:ext uri="{FF2B5EF4-FFF2-40B4-BE49-F238E27FC236}">
                <a16:creationId xmlns:a16="http://schemas.microsoft.com/office/drawing/2014/main" id="{9969FD47-A051-AAE8-B960-998E5386F1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230575" y="2832752"/>
            <a:ext cx="2925990" cy="2103401"/>
          </a:xfrm>
          <a:prstGeom prst="rect">
            <a:avLst/>
          </a:prstGeom>
        </p:spPr>
      </p:pic>
      <p:sp>
        <p:nvSpPr>
          <p:cNvPr id="36" name="CasellaDiTesto 8">
            <a:extLst>
              <a:ext uri="{FF2B5EF4-FFF2-40B4-BE49-F238E27FC236}">
                <a16:creationId xmlns:a16="http://schemas.microsoft.com/office/drawing/2014/main" id="{16F630B7-4939-A5FF-5885-3B6FB4108815}"/>
              </a:ext>
            </a:extLst>
          </p:cNvPr>
          <p:cNvSpPr txBox="1"/>
          <p:nvPr/>
        </p:nvSpPr>
        <p:spPr>
          <a:xfrm>
            <a:off x="9522278" y="4966899"/>
            <a:ext cx="2488928" cy="307777"/>
          </a:xfrm>
          <a:prstGeom prst="rect">
            <a:avLst/>
          </a:prstGeom>
          <a:noFill/>
        </p:spPr>
        <p:txBody>
          <a:bodyPr wrap="square" rtlCol="0">
            <a:spAutoFit/>
          </a:bodyPr>
          <a:lstStyle/>
          <a:p>
            <a:pPr algn="ctr" hangingPunct="1">
              <a:defRPr/>
            </a:pPr>
            <a:r>
              <a:rPr lang="it-IT" sz="1400" b="1" kern="1200" dirty="0">
                <a:solidFill>
                  <a:schemeClr val="accent2">
                    <a:lumMod val="40000"/>
                    <a:lumOff val="60000"/>
                  </a:schemeClr>
                </a:solidFill>
                <a:latin typeface="Segoe Print" panose="02000600000000000000" pitchFamily="2" charset="0"/>
                <a:ea typeface="+mn-ea"/>
                <a:cs typeface="+mn-cs"/>
              </a:rPr>
              <a:t>CTA </a:t>
            </a:r>
            <a:r>
              <a:rPr lang="it-IT" sz="1400" b="1" kern="1200" dirty="0" err="1">
                <a:solidFill>
                  <a:schemeClr val="accent2">
                    <a:lumMod val="40000"/>
                    <a:lumOff val="60000"/>
                  </a:schemeClr>
                </a:solidFill>
                <a:latin typeface="Segoe Print" panose="02000600000000000000" pitchFamily="2" charset="0"/>
                <a:ea typeface="+mn-ea"/>
                <a:cs typeface="+mn-cs"/>
              </a:rPr>
              <a:t>Angular</a:t>
            </a:r>
            <a:r>
              <a:rPr lang="it-IT" sz="1400" b="1" kern="1200" dirty="0">
                <a:solidFill>
                  <a:schemeClr val="accent2">
                    <a:lumMod val="40000"/>
                    <a:lumOff val="60000"/>
                  </a:schemeClr>
                </a:solidFill>
                <a:latin typeface="Segoe Print" panose="02000600000000000000" pitchFamily="2" charset="0"/>
                <a:ea typeface="+mn-ea"/>
                <a:cs typeface="+mn-cs"/>
              </a:rPr>
              <a:t> </a:t>
            </a:r>
            <a:r>
              <a:rPr lang="it-IT" sz="1400" b="1" kern="1200" dirty="0" err="1">
                <a:solidFill>
                  <a:schemeClr val="accent2">
                    <a:lumMod val="40000"/>
                    <a:lumOff val="60000"/>
                  </a:schemeClr>
                </a:solidFill>
                <a:latin typeface="Segoe Print" panose="02000600000000000000" pitchFamily="2" charset="0"/>
                <a:ea typeface="+mn-ea"/>
                <a:cs typeface="+mn-cs"/>
              </a:rPr>
              <a:t>Resolution</a:t>
            </a:r>
            <a:endParaRPr lang="it-IT" sz="1400" b="1" kern="1200" dirty="0">
              <a:solidFill>
                <a:schemeClr val="accent2">
                  <a:lumMod val="40000"/>
                  <a:lumOff val="60000"/>
                </a:schemeClr>
              </a:solidFill>
              <a:latin typeface="Segoe Print" panose="02000600000000000000" pitchFamily="2" charset="0"/>
              <a:ea typeface="+mn-ea"/>
              <a:cs typeface="+mn-cs"/>
            </a:endParaRPr>
          </a:p>
        </p:txBody>
      </p:sp>
      <p:sp>
        <p:nvSpPr>
          <p:cNvPr id="37" name="CasellaDiTesto 8">
            <a:extLst>
              <a:ext uri="{FF2B5EF4-FFF2-40B4-BE49-F238E27FC236}">
                <a16:creationId xmlns:a16="http://schemas.microsoft.com/office/drawing/2014/main" id="{A1ADF837-80FC-42CF-DB3F-F21E7D0E2640}"/>
              </a:ext>
            </a:extLst>
          </p:cNvPr>
          <p:cNvSpPr txBox="1"/>
          <p:nvPr/>
        </p:nvSpPr>
        <p:spPr>
          <a:xfrm>
            <a:off x="6492030" y="4942373"/>
            <a:ext cx="2488928" cy="307777"/>
          </a:xfrm>
          <a:prstGeom prst="rect">
            <a:avLst/>
          </a:prstGeom>
          <a:noFill/>
        </p:spPr>
        <p:txBody>
          <a:bodyPr wrap="square" rtlCol="0">
            <a:spAutoFit/>
          </a:bodyPr>
          <a:lstStyle/>
          <a:p>
            <a:pPr algn="ctr" hangingPunct="1">
              <a:defRPr/>
            </a:pPr>
            <a:r>
              <a:rPr lang="it-IT" sz="1400" b="1" kern="1200" dirty="0">
                <a:solidFill>
                  <a:schemeClr val="accent2">
                    <a:lumMod val="40000"/>
                    <a:lumOff val="60000"/>
                  </a:schemeClr>
                </a:solidFill>
                <a:latin typeface="Segoe Print" panose="02000600000000000000" pitchFamily="2" charset="0"/>
                <a:ea typeface="+mn-ea"/>
                <a:cs typeface="+mn-cs"/>
              </a:rPr>
              <a:t>CTA </a:t>
            </a:r>
            <a:r>
              <a:rPr lang="it-IT" sz="1400" b="1" kern="1200" dirty="0" err="1">
                <a:solidFill>
                  <a:schemeClr val="accent2">
                    <a:lumMod val="40000"/>
                    <a:lumOff val="60000"/>
                  </a:schemeClr>
                </a:solidFill>
                <a:latin typeface="Segoe Print" panose="02000600000000000000" pitchFamily="2" charset="0"/>
                <a:ea typeface="+mn-ea"/>
                <a:cs typeface="+mn-cs"/>
              </a:rPr>
              <a:t>Sensitivity</a:t>
            </a:r>
            <a:endParaRPr lang="it-IT" sz="1400" b="1" kern="1200" dirty="0">
              <a:solidFill>
                <a:schemeClr val="accent2">
                  <a:lumMod val="40000"/>
                  <a:lumOff val="60000"/>
                </a:schemeClr>
              </a:solidFill>
              <a:latin typeface="Segoe Print" panose="02000600000000000000" pitchFamily="2" charset="0"/>
              <a:ea typeface="+mn-ea"/>
              <a:cs typeface="+mn-cs"/>
            </a:endParaRPr>
          </a:p>
        </p:txBody>
      </p:sp>
      <p:sp>
        <p:nvSpPr>
          <p:cNvPr id="38" name="TextBox 1">
            <a:extLst>
              <a:ext uri="{FF2B5EF4-FFF2-40B4-BE49-F238E27FC236}">
                <a16:creationId xmlns:a16="http://schemas.microsoft.com/office/drawing/2014/main" id="{E6468426-73A7-392A-5F22-C53E79732ED7}"/>
              </a:ext>
            </a:extLst>
          </p:cNvPr>
          <p:cNvSpPr txBox="1"/>
          <p:nvPr/>
        </p:nvSpPr>
        <p:spPr>
          <a:xfrm>
            <a:off x="6675169" y="5315410"/>
            <a:ext cx="3713954" cy="954107"/>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4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rPr>
              <a:t>CTA website (</a:t>
            </a:r>
            <a:r>
              <a:rPr kumimoji="0" lang="en-US" sz="14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hlinkClick r:id="rId9"/>
              </a:rPr>
              <a:t>https://www.cta-observatory.org/science/ctao-performance/#1472563157648 91558872-faf1</a:t>
            </a:r>
            <a:r>
              <a:rPr kumimoji="0" lang="en-US" sz="14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rPr>
              <a:t>)</a:t>
            </a:r>
          </a:p>
        </p:txBody>
      </p:sp>
      <p:pic>
        <p:nvPicPr>
          <p:cNvPr id="43" name="Immagine 42">
            <a:extLst>
              <a:ext uri="{FF2B5EF4-FFF2-40B4-BE49-F238E27FC236}">
                <a16:creationId xmlns:a16="http://schemas.microsoft.com/office/drawing/2014/main" id="{88B1C67C-7F1E-AB8D-9CD5-084E82870F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86" y="2803115"/>
            <a:ext cx="2755438" cy="1932701"/>
          </a:xfrm>
          <a:prstGeom prst="rect">
            <a:avLst/>
          </a:prstGeom>
        </p:spPr>
      </p:pic>
      <p:pic>
        <p:nvPicPr>
          <p:cNvPr id="44" name="Immagine 43">
            <a:extLst>
              <a:ext uri="{FF2B5EF4-FFF2-40B4-BE49-F238E27FC236}">
                <a16:creationId xmlns:a16="http://schemas.microsoft.com/office/drawing/2014/main" id="{DEC732E2-8E7D-F71F-5035-AD18AB3D159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9886" y="4735816"/>
            <a:ext cx="2755438" cy="1915777"/>
          </a:xfrm>
          <a:prstGeom prst="rect">
            <a:avLst/>
          </a:prstGeom>
        </p:spPr>
      </p:pic>
      <p:pic>
        <p:nvPicPr>
          <p:cNvPr id="45" name="Immagine 44">
            <a:extLst>
              <a:ext uri="{FF2B5EF4-FFF2-40B4-BE49-F238E27FC236}">
                <a16:creationId xmlns:a16="http://schemas.microsoft.com/office/drawing/2014/main" id="{DFBE51C6-CB65-CE7C-D47F-DA9635FF286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742938" y="3512987"/>
            <a:ext cx="2818449" cy="2018626"/>
          </a:xfrm>
          <a:prstGeom prst="rect">
            <a:avLst/>
          </a:prstGeom>
        </p:spPr>
      </p:pic>
      <p:sp>
        <p:nvSpPr>
          <p:cNvPr id="46" name="CasellaDiTesto 8">
            <a:extLst>
              <a:ext uri="{FF2B5EF4-FFF2-40B4-BE49-F238E27FC236}">
                <a16:creationId xmlns:a16="http://schemas.microsoft.com/office/drawing/2014/main" id="{59E8123D-E2C1-06D5-D360-9728F2CF5563}"/>
              </a:ext>
            </a:extLst>
          </p:cNvPr>
          <p:cNvSpPr txBox="1"/>
          <p:nvPr/>
        </p:nvSpPr>
        <p:spPr>
          <a:xfrm>
            <a:off x="3582179" y="4060635"/>
            <a:ext cx="1783190" cy="461665"/>
          </a:xfrm>
          <a:prstGeom prst="rect">
            <a:avLst/>
          </a:prstGeom>
          <a:noFill/>
        </p:spPr>
        <p:txBody>
          <a:bodyPr wrap="square" rtlCol="0">
            <a:spAutoFit/>
          </a:bodyPr>
          <a:lstStyle/>
          <a:p>
            <a:pPr algn="ctr" hangingPunct="1">
              <a:defRPr/>
            </a:pPr>
            <a:r>
              <a:rPr lang="it-IT" sz="1200" b="1" kern="1200" dirty="0">
                <a:solidFill>
                  <a:srgbClr val="003399"/>
                </a:solidFill>
                <a:latin typeface="Segoe Print" panose="02000600000000000000" pitchFamily="2" charset="0"/>
                <a:ea typeface="+mn-ea"/>
                <a:cs typeface="+mn-cs"/>
              </a:rPr>
              <a:t>ASTRI Mini-Array</a:t>
            </a:r>
          </a:p>
          <a:p>
            <a:pPr algn="ctr" hangingPunct="1">
              <a:defRPr/>
            </a:pPr>
            <a:r>
              <a:rPr lang="it-IT" sz="1200" b="1" kern="1200" dirty="0" err="1">
                <a:solidFill>
                  <a:srgbClr val="003399"/>
                </a:solidFill>
                <a:latin typeface="Segoe Print" panose="02000600000000000000" pitchFamily="2" charset="0"/>
                <a:ea typeface="+mn-ea"/>
                <a:cs typeface="+mn-cs"/>
              </a:rPr>
              <a:t>Angular</a:t>
            </a:r>
            <a:r>
              <a:rPr lang="it-IT" sz="1200" b="1" kern="1200" dirty="0">
                <a:solidFill>
                  <a:srgbClr val="003399"/>
                </a:solidFill>
                <a:latin typeface="Segoe Print" panose="02000600000000000000" pitchFamily="2" charset="0"/>
                <a:ea typeface="+mn-ea"/>
                <a:cs typeface="+mn-cs"/>
              </a:rPr>
              <a:t> </a:t>
            </a:r>
            <a:r>
              <a:rPr lang="it-IT" sz="1200" b="1" kern="1200" dirty="0" err="1">
                <a:solidFill>
                  <a:srgbClr val="003399"/>
                </a:solidFill>
                <a:latin typeface="Segoe Print" panose="02000600000000000000" pitchFamily="2" charset="0"/>
                <a:ea typeface="+mn-ea"/>
                <a:cs typeface="+mn-cs"/>
              </a:rPr>
              <a:t>Resolution</a:t>
            </a:r>
            <a:endParaRPr lang="it-IT" sz="1200" b="1" kern="1200" dirty="0">
              <a:solidFill>
                <a:srgbClr val="003399"/>
              </a:solidFill>
              <a:latin typeface="Segoe Print" panose="02000600000000000000" pitchFamily="2" charset="0"/>
              <a:ea typeface="+mn-ea"/>
              <a:cs typeface="+mn-cs"/>
            </a:endParaRPr>
          </a:p>
        </p:txBody>
      </p:sp>
      <p:sp>
        <p:nvSpPr>
          <p:cNvPr id="47" name="Rectangle 13">
            <a:extLst>
              <a:ext uri="{FF2B5EF4-FFF2-40B4-BE49-F238E27FC236}">
                <a16:creationId xmlns:a16="http://schemas.microsoft.com/office/drawing/2014/main" id="{52206B25-0591-47D3-7841-8C036F79D739}"/>
              </a:ext>
            </a:extLst>
          </p:cNvPr>
          <p:cNvSpPr/>
          <p:nvPr/>
        </p:nvSpPr>
        <p:spPr>
          <a:xfrm>
            <a:off x="2850446" y="5592957"/>
            <a:ext cx="2183834" cy="276999"/>
          </a:xfrm>
          <a:prstGeom prst="rect">
            <a:avLst/>
          </a:prstGeom>
          <a:ln>
            <a:solidFill>
              <a:srgbClr val="FFC000"/>
            </a:solidFill>
          </a:ln>
        </p:spPr>
        <p:txBody>
          <a:bodyPr wrap="square">
            <a:spAutoFit/>
          </a:bodyPr>
          <a:lstStyle/>
          <a:p>
            <a:pPr eaLnBrk="0" fontAlgn="base">
              <a:spcBef>
                <a:spcPct val="0"/>
              </a:spcBef>
              <a:spcAft>
                <a:spcPct val="0"/>
              </a:spcAft>
              <a:defRPr/>
            </a:pPr>
            <a:r>
              <a:rPr lang="it-IT" altLang="en-US" sz="12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End to end </a:t>
            </a:r>
            <a:r>
              <a:rPr lang="it-IT" altLang="en-US" sz="1200" b="1" kern="1200" dirty="0" err="1">
                <a:solidFill>
                  <a:srgbClr val="FFFF00"/>
                </a:solidFill>
                <a:latin typeface="Segoe Print" panose="02000600000000000000" pitchFamily="2" charset="0"/>
                <a:ea typeface="Times New Roman" panose="02020603050405020304" pitchFamily="18" charset="0"/>
                <a:cs typeface="Arial" panose="020B0604020202020204" pitchFamily="34" charset="0"/>
              </a:rPr>
              <a:t>approach</a:t>
            </a:r>
            <a:endParaRPr lang="it-IT" altLang="en-US" sz="12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endParaRPr>
          </a:p>
        </p:txBody>
      </p:sp>
      <p:sp>
        <p:nvSpPr>
          <p:cNvPr id="48" name="Rectangle 13">
            <a:extLst>
              <a:ext uri="{FF2B5EF4-FFF2-40B4-BE49-F238E27FC236}">
                <a16:creationId xmlns:a16="http://schemas.microsoft.com/office/drawing/2014/main" id="{AEF97490-41F8-895D-6166-94CA82306E4E}"/>
              </a:ext>
            </a:extLst>
          </p:cNvPr>
          <p:cNvSpPr/>
          <p:nvPr/>
        </p:nvSpPr>
        <p:spPr>
          <a:xfrm>
            <a:off x="2844884" y="5900734"/>
            <a:ext cx="3247138" cy="276999"/>
          </a:xfrm>
          <a:prstGeom prst="rect">
            <a:avLst/>
          </a:prstGeom>
          <a:ln>
            <a:solidFill>
              <a:srgbClr val="FFC000"/>
            </a:solidFill>
          </a:ln>
        </p:spPr>
        <p:txBody>
          <a:bodyPr wrap="square">
            <a:spAutoFit/>
          </a:bodyPr>
          <a:lstStyle/>
          <a:p>
            <a:pPr eaLnBrk="0" fontAlgn="base">
              <a:spcBef>
                <a:spcPct val="0"/>
              </a:spcBef>
              <a:spcAft>
                <a:spcPct val="0"/>
              </a:spcAft>
              <a:defRPr/>
            </a:pPr>
            <a:r>
              <a:rPr lang="it-IT" altLang="en-US" sz="12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Core Science </a:t>
            </a:r>
            <a:r>
              <a:rPr lang="it-IT" altLang="en-US" sz="1200" b="1" kern="1200" dirty="0" err="1">
                <a:solidFill>
                  <a:srgbClr val="FFFF00"/>
                </a:solidFill>
                <a:latin typeface="Segoe Print" panose="02000600000000000000" pitchFamily="2" charset="0"/>
                <a:ea typeface="Times New Roman" panose="02020603050405020304" pitchFamily="18" charset="0"/>
                <a:cs typeface="Arial" panose="020B0604020202020204" pitchFamily="34" charset="0"/>
              </a:rPr>
              <a:t>program</a:t>
            </a:r>
            <a:r>
              <a:rPr lang="it-IT" altLang="en-US" sz="12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 in the first 4 </a:t>
            </a:r>
            <a:r>
              <a:rPr lang="it-IT" altLang="en-US" sz="1200" b="1" kern="1200" dirty="0" err="1">
                <a:solidFill>
                  <a:srgbClr val="FFFF00"/>
                </a:solidFill>
                <a:latin typeface="Segoe Print" panose="02000600000000000000" pitchFamily="2" charset="0"/>
                <a:ea typeface="Times New Roman" panose="02020603050405020304" pitchFamily="18" charset="0"/>
                <a:cs typeface="Arial" panose="020B0604020202020204" pitchFamily="34" charset="0"/>
              </a:rPr>
              <a:t>yrs</a:t>
            </a:r>
            <a:endParaRPr lang="it-IT" altLang="en-US" sz="12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endParaRPr>
          </a:p>
        </p:txBody>
      </p:sp>
      <p:sp>
        <p:nvSpPr>
          <p:cNvPr id="49" name="Rectangle 13">
            <a:extLst>
              <a:ext uri="{FF2B5EF4-FFF2-40B4-BE49-F238E27FC236}">
                <a16:creationId xmlns:a16="http://schemas.microsoft.com/office/drawing/2014/main" id="{E8275C4A-A19A-885B-0391-1AC0E0AEBCCB}"/>
              </a:ext>
            </a:extLst>
          </p:cNvPr>
          <p:cNvSpPr/>
          <p:nvPr/>
        </p:nvSpPr>
        <p:spPr>
          <a:xfrm>
            <a:off x="2844884" y="6209690"/>
            <a:ext cx="3247138" cy="461665"/>
          </a:xfrm>
          <a:prstGeom prst="rect">
            <a:avLst/>
          </a:prstGeom>
          <a:ln>
            <a:solidFill>
              <a:srgbClr val="FFC000"/>
            </a:solidFill>
          </a:ln>
        </p:spPr>
        <p:txBody>
          <a:bodyPr wrap="square">
            <a:spAutoFit/>
          </a:bodyPr>
          <a:lstStyle/>
          <a:p>
            <a:pPr algn="just" eaLnBrk="0" fontAlgn="base">
              <a:spcBef>
                <a:spcPct val="0"/>
              </a:spcBef>
              <a:spcAft>
                <a:spcPct val="0"/>
              </a:spcAft>
              <a:defRPr/>
            </a:pPr>
            <a:r>
              <a:rPr lang="it-IT" altLang="en-US" sz="1200" b="1" kern="1200" dirty="0" err="1">
                <a:solidFill>
                  <a:srgbClr val="FFFF00"/>
                </a:solidFill>
                <a:latin typeface="Segoe Print" panose="02000600000000000000" pitchFamily="2" charset="0"/>
                <a:ea typeface="Times New Roman" panose="02020603050405020304" pitchFamily="18" charset="0"/>
                <a:cs typeface="Arial" panose="020B0604020202020204" pitchFamily="34" charset="0"/>
              </a:rPr>
              <a:t>Important</a:t>
            </a:r>
            <a:r>
              <a:rPr lang="it-IT" altLang="en-US" sz="12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 </a:t>
            </a:r>
            <a:r>
              <a:rPr lang="it-IT" altLang="en-US" sz="1200" b="1" kern="1200" dirty="0" err="1">
                <a:solidFill>
                  <a:srgbClr val="FFFF00"/>
                </a:solidFill>
                <a:latin typeface="Segoe Print" panose="02000600000000000000" pitchFamily="2" charset="0"/>
                <a:ea typeface="Times New Roman" panose="02020603050405020304" pitchFamily="18" charset="0"/>
                <a:cs typeface="Arial" panose="020B0604020202020204" pitchFamily="34" charset="0"/>
              </a:rPr>
              <a:t>synergies</a:t>
            </a:r>
            <a:r>
              <a:rPr lang="it-IT" altLang="en-US" sz="12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 with Northern ground </a:t>
            </a:r>
            <a:r>
              <a:rPr lang="it-IT" altLang="en-US" sz="1200" b="1" kern="1200" dirty="0" err="1">
                <a:solidFill>
                  <a:srgbClr val="FFFF00"/>
                </a:solidFill>
                <a:latin typeface="Segoe Print" panose="02000600000000000000" pitchFamily="2" charset="0"/>
                <a:ea typeface="Times New Roman" panose="02020603050405020304" pitchFamily="18" charset="0"/>
                <a:cs typeface="Arial" panose="020B0604020202020204" pitchFamily="34" charset="0"/>
              </a:rPr>
              <a:t>based</a:t>
            </a:r>
            <a:r>
              <a:rPr lang="it-IT" altLang="en-US" sz="1200" b="1" kern="1200" dirty="0">
                <a:solidFill>
                  <a:srgbClr val="FFFF00"/>
                </a:solidFill>
                <a:latin typeface="Segoe Print" panose="02000600000000000000" pitchFamily="2" charset="0"/>
                <a:ea typeface="Times New Roman" panose="02020603050405020304" pitchFamily="18" charset="0"/>
                <a:cs typeface="Arial" panose="020B0604020202020204" pitchFamily="34" charset="0"/>
              </a:rPr>
              <a:t> gamma-ray facilities</a:t>
            </a:r>
          </a:p>
        </p:txBody>
      </p:sp>
      <p:pic>
        <p:nvPicPr>
          <p:cNvPr id="50" name="Content Placeholder 8">
            <a:extLst>
              <a:ext uri="{FF2B5EF4-FFF2-40B4-BE49-F238E27FC236}">
                <a16:creationId xmlns:a16="http://schemas.microsoft.com/office/drawing/2014/main" id="{9D25F224-C831-54C5-4F8F-5F394C3E9D31}"/>
              </a:ext>
            </a:extLst>
          </p:cNvPr>
          <p:cNvPicPr>
            <a:picLocks noChangeAspect="1"/>
          </p:cNvPicPr>
          <p:nvPr/>
        </p:nvPicPr>
        <p:blipFill rotWithShape="1">
          <a:blip r:embed="rId13">
            <a:extLst>
              <a:ext uri="{28A0092B-C50C-407E-A947-70E740481C1C}">
                <a14:useLocalDpi xmlns:a14="http://schemas.microsoft.com/office/drawing/2010/main" val="0"/>
              </a:ext>
            </a:extLst>
          </a:blip>
          <a:srcRect l="1248" r="1326" b="10396"/>
          <a:stretch/>
        </p:blipFill>
        <p:spPr>
          <a:xfrm>
            <a:off x="3104254" y="-3659"/>
            <a:ext cx="2486103" cy="1051812"/>
          </a:xfrm>
          <a:prstGeom prst="rect">
            <a:avLst/>
          </a:prstGeom>
        </p:spPr>
      </p:pic>
      <p:pic>
        <p:nvPicPr>
          <p:cNvPr id="51" name="Picture 24">
            <a:extLst>
              <a:ext uri="{FF2B5EF4-FFF2-40B4-BE49-F238E27FC236}">
                <a16:creationId xmlns:a16="http://schemas.microsoft.com/office/drawing/2014/main" id="{78F78963-2142-849F-54C0-99911D21F89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555847" y="1034808"/>
            <a:ext cx="3379661" cy="1190549"/>
          </a:xfrm>
          <a:prstGeom prst="rect">
            <a:avLst/>
          </a:prstGeom>
        </p:spPr>
      </p:pic>
      <p:sp>
        <p:nvSpPr>
          <p:cNvPr id="52" name="Rettangolo 51">
            <a:extLst>
              <a:ext uri="{FF2B5EF4-FFF2-40B4-BE49-F238E27FC236}">
                <a16:creationId xmlns:a16="http://schemas.microsoft.com/office/drawing/2014/main" id="{B7DE5CC8-A450-777D-C755-398FD21081CB}"/>
              </a:ext>
            </a:extLst>
          </p:cNvPr>
          <p:cNvSpPr/>
          <p:nvPr/>
        </p:nvSpPr>
        <p:spPr>
          <a:xfrm>
            <a:off x="2352157" y="2254276"/>
            <a:ext cx="2057558" cy="469734"/>
          </a:xfrm>
          <a:prstGeom prst="rect">
            <a:avLst/>
          </a:prstGeom>
        </p:spPr>
        <p:txBody>
          <a:bodyPr vert="horz" lIns="91440" tIns="45720" rIns="91440" bIns="45720" rtlCol="0">
            <a:normAutofit fontScale="77500" lnSpcReduction="20000"/>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Teide Observatory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(Tenerife)</a:t>
            </a:r>
          </a:p>
        </p:txBody>
      </p:sp>
      <p:pic>
        <p:nvPicPr>
          <p:cNvPr id="53" name="Immagine 52" descr="Immagine che contiene esterni, trasporto, rosso, macchina agricola&#10;&#10;Descrizione generata automaticamente">
            <a:extLst>
              <a:ext uri="{FF2B5EF4-FFF2-40B4-BE49-F238E27FC236}">
                <a16:creationId xmlns:a16="http://schemas.microsoft.com/office/drawing/2014/main" id="{C2E27DF6-9CBF-39AE-746F-98277D201F92}"/>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5400000">
            <a:off x="-253320" y="266753"/>
            <a:ext cx="2254161" cy="1690621"/>
          </a:xfrm>
          <a:prstGeom prst="rect">
            <a:avLst/>
          </a:prstGeom>
        </p:spPr>
      </p:pic>
      <p:sp>
        <p:nvSpPr>
          <p:cNvPr id="42" name="Rettangolo 41">
            <a:extLst>
              <a:ext uri="{FF2B5EF4-FFF2-40B4-BE49-F238E27FC236}">
                <a16:creationId xmlns:a16="http://schemas.microsoft.com/office/drawing/2014/main" id="{F5169A68-D26C-1343-A79D-D555CC99D9F2}"/>
              </a:ext>
            </a:extLst>
          </p:cNvPr>
          <p:cNvSpPr/>
          <p:nvPr/>
        </p:nvSpPr>
        <p:spPr>
          <a:xfrm>
            <a:off x="-236630" y="2235862"/>
            <a:ext cx="2057558" cy="469734"/>
          </a:xfrm>
          <a:prstGeom prst="rect">
            <a:avLst/>
          </a:prstGeom>
        </p:spPr>
        <p:txBody>
          <a:bodyPr vert="horz" lIns="91440" tIns="45720" rIns="91440" bIns="45720" rtlCol="0">
            <a:normAutofit fontScale="77500" lnSpcReduction="20000"/>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Serra La Nave </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(Sicily)</a:t>
            </a:r>
          </a:p>
        </p:txBody>
      </p:sp>
      <p:sp>
        <p:nvSpPr>
          <p:cNvPr id="54" name="Rettangolo 53">
            <a:extLst>
              <a:ext uri="{FF2B5EF4-FFF2-40B4-BE49-F238E27FC236}">
                <a16:creationId xmlns:a16="http://schemas.microsoft.com/office/drawing/2014/main" id="{DC93B05F-AF4D-F4D4-2012-BDE9CD33C430}"/>
              </a:ext>
            </a:extLst>
          </p:cNvPr>
          <p:cNvSpPr/>
          <p:nvPr/>
        </p:nvSpPr>
        <p:spPr>
          <a:xfrm>
            <a:off x="8270777" y="6402644"/>
            <a:ext cx="2057558" cy="469734"/>
          </a:xfrm>
          <a:prstGeom prst="rect">
            <a:avLst/>
          </a:prstGeom>
        </p:spPr>
        <p:txBody>
          <a:bodyPr vert="horz" lIns="91440" tIns="45720" rIns="91440" bIns="45720" rtlCol="0">
            <a:normAutofit fontScale="77500" lnSpcReduction="20000"/>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LST1, La Palma</a:t>
            </a:r>
          </a:p>
          <a:p>
            <a:pPr marL="0" marR="0" lvl="0" indent="0" algn="ctr" defTabSz="914400" rtl="0" eaLnBrk="1" fontAlgn="auto" latinLnBrk="0" hangingPunct="1">
              <a:lnSpc>
                <a:spcPct val="90000"/>
              </a:lnSpc>
              <a:spcBef>
                <a:spcPts val="0"/>
              </a:spcBef>
              <a:spcAft>
                <a:spcPts val="600"/>
              </a:spcAft>
              <a:buClrTx/>
              <a:buSzTx/>
              <a:buFontTx/>
              <a:buNone/>
              <a:tabLst/>
              <a:defRPr/>
            </a:pP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a:t>
            </a:r>
            <a:r>
              <a:rPr kumimoji="0" lang="en-US" b="1" i="0" u="none" strike="noStrike" kern="1200" cap="none" spc="0" normalizeH="0" baseline="0" noProof="0" dirty="0" err="1">
                <a:ln/>
                <a:solidFill>
                  <a:srgbClr val="FFFF00"/>
                </a:solidFill>
                <a:effectLst/>
                <a:uLnTx/>
                <a:uFillTx/>
                <a:latin typeface="Arial" panose="020B0604020202020204" pitchFamily="34" charset="0"/>
                <a:cs typeface="Arial" panose="020B0604020202020204" pitchFamily="34" charset="0"/>
              </a:rPr>
              <a:t>Canarian</a:t>
            </a:r>
            <a:r>
              <a:rPr kumimoji="0" lang="en-US" b="1" i="0" u="none" strike="noStrike" kern="1200" cap="none" spc="0" normalizeH="0" baseline="0" noProof="0" dirty="0">
                <a:ln/>
                <a:solidFill>
                  <a:srgbClr val="FFFF00"/>
                </a:solidFill>
                <a:effectLst/>
                <a:uLnTx/>
                <a:uFillTx/>
                <a:latin typeface="Arial" panose="020B0604020202020204" pitchFamily="34" charset="0"/>
                <a:cs typeface="Arial" panose="020B0604020202020204" pitchFamily="34" charset="0"/>
              </a:rPr>
              <a:t> Islands)</a:t>
            </a:r>
          </a:p>
        </p:txBody>
      </p:sp>
      <p:sp>
        <p:nvSpPr>
          <p:cNvPr id="81" name="CasellaDiTesto 8">
            <a:extLst>
              <a:ext uri="{FF2B5EF4-FFF2-40B4-BE49-F238E27FC236}">
                <a16:creationId xmlns:a16="http://schemas.microsoft.com/office/drawing/2014/main" id="{11083C6D-7723-B2FD-6FFE-E4C56F4930A9}"/>
              </a:ext>
            </a:extLst>
          </p:cNvPr>
          <p:cNvSpPr txBox="1"/>
          <p:nvPr/>
        </p:nvSpPr>
        <p:spPr>
          <a:xfrm>
            <a:off x="1172127" y="2931088"/>
            <a:ext cx="1523496" cy="646331"/>
          </a:xfrm>
          <a:prstGeom prst="rect">
            <a:avLst/>
          </a:prstGeom>
          <a:noFill/>
        </p:spPr>
        <p:txBody>
          <a:bodyPr wrap="square" rtlCol="0">
            <a:spAutoFit/>
          </a:bodyPr>
          <a:lstStyle/>
          <a:p>
            <a:pPr algn="ctr" hangingPunct="1">
              <a:defRPr/>
            </a:pPr>
            <a:r>
              <a:rPr lang="it-IT" sz="1200" b="1" kern="1200" dirty="0">
                <a:solidFill>
                  <a:srgbClr val="003399"/>
                </a:solidFill>
                <a:latin typeface="Segoe Print" panose="02000600000000000000" pitchFamily="2" charset="0"/>
                <a:ea typeface="+mn-ea"/>
                <a:cs typeface="+mn-cs"/>
              </a:rPr>
              <a:t>ASTRI Mini-Array</a:t>
            </a:r>
          </a:p>
          <a:p>
            <a:pPr algn="ctr" hangingPunct="1">
              <a:defRPr/>
            </a:pPr>
            <a:r>
              <a:rPr lang="it-IT" sz="1200" b="1" kern="1200" dirty="0" err="1">
                <a:solidFill>
                  <a:srgbClr val="003399"/>
                </a:solidFill>
                <a:latin typeface="Segoe Print" panose="02000600000000000000" pitchFamily="2" charset="0"/>
                <a:ea typeface="+mn-ea"/>
                <a:cs typeface="+mn-cs"/>
              </a:rPr>
              <a:t>Sensitivity</a:t>
            </a:r>
            <a:endParaRPr lang="it-IT" sz="1200" b="1" kern="1200" dirty="0">
              <a:solidFill>
                <a:srgbClr val="003399"/>
              </a:solidFill>
              <a:latin typeface="Segoe Print" panose="02000600000000000000" pitchFamily="2" charset="0"/>
              <a:ea typeface="+mn-ea"/>
              <a:cs typeface="+mn-cs"/>
            </a:endParaRPr>
          </a:p>
        </p:txBody>
      </p:sp>
      <p:sp>
        <p:nvSpPr>
          <p:cNvPr id="3" name="CasellaDiTesto 2">
            <a:extLst>
              <a:ext uri="{FF2B5EF4-FFF2-40B4-BE49-F238E27FC236}">
                <a16:creationId xmlns:a16="http://schemas.microsoft.com/office/drawing/2014/main" id="{27759B74-5C13-308F-E612-B716B98ACB93}"/>
              </a:ext>
            </a:extLst>
          </p:cNvPr>
          <p:cNvSpPr txBox="1"/>
          <p:nvPr/>
        </p:nvSpPr>
        <p:spPr>
          <a:xfrm rot="21140011">
            <a:off x="6496626" y="1774965"/>
            <a:ext cx="2101156" cy="646331"/>
          </a:xfrm>
          <a:prstGeom prst="rect">
            <a:avLst/>
          </a:prstGeom>
          <a:noFill/>
        </p:spPr>
        <p:txBody>
          <a:bodyPr wrap="square">
            <a:spAutoFit/>
          </a:bodyPr>
          <a:lstStyle/>
          <a:p>
            <a:pPr algn="ctr"/>
            <a:r>
              <a:rPr lang="en-US" b="1" dirty="0" err="1">
                <a:solidFill>
                  <a:schemeClr val="bg1"/>
                </a:solidFill>
                <a:latin typeface="Segoe Print" panose="02000600000000000000" pitchFamily="2" charset="0"/>
                <a:ea typeface="Handwriting - Dakota" charset="0"/>
                <a:cs typeface="Handwriting - Dakota" charset="0"/>
              </a:rPr>
              <a:t>Hoffman&amp;Zanin</a:t>
            </a:r>
            <a:r>
              <a:rPr lang="en-US" b="1" dirty="0">
                <a:solidFill>
                  <a:schemeClr val="bg1"/>
                </a:solidFill>
                <a:latin typeface="Segoe Print" panose="02000600000000000000" pitchFamily="2" charset="0"/>
                <a:ea typeface="Handwriting - Dakota" charset="0"/>
                <a:cs typeface="Handwriting - Dakota" charset="0"/>
              </a:rPr>
              <a:t> 2023</a:t>
            </a:r>
            <a:endParaRPr lang="it-IT" dirty="0">
              <a:solidFill>
                <a:schemeClr val="bg1"/>
              </a:solidFill>
            </a:endParaRPr>
          </a:p>
        </p:txBody>
      </p:sp>
      <p:sp>
        <p:nvSpPr>
          <p:cNvPr id="2" name="TextBox 1">
            <a:extLst>
              <a:ext uri="{FF2B5EF4-FFF2-40B4-BE49-F238E27FC236}">
                <a16:creationId xmlns:a16="http://schemas.microsoft.com/office/drawing/2014/main" id="{359A3CE9-770B-C008-8FD0-031C1122754D}"/>
              </a:ext>
            </a:extLst>
          </p:cNvPr>
          <p:cNvSpPr txBox="1"/>
          <p:nvPr/>
        </p:nvSpPr>
        <p:spPr>
          <a:xfrm>
            <a:off x="2536621" y="2698682"/>
            <a:ext cx="3694081" cy="830997"/>
          </a:xfrm>
          <a:prstGeom prst="rect">
            <a:avLst/>
          </a:prstGeom>
          <a:no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n-US" sz="12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hlinkClick r:id="rId16">
                  <a:extLst>
                    <a:ext uri="{A12FA001-AC4F-418D-AE19-62706E023703}">
                      <ahyp:hlinkClr xmlns:ahyp="http://schemas.microsoft.com/office/drawing/2018/hyperlinkcolor" val="tx"/>
                    </a:ext>
                  </a:extLst>
                </a:hlinkClick>
              </a:rPr>
              <a:t>Scuderi et al. 2022, JHEAP, 35, 52</a:t>
            </a:r>
            <a:endParaRPr kumimoji="0" lang="en-US" sz="1200" b="1" i="1" u="none"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endParaRPr>
          </a:p>
          <a:p>
            <a:pPr marR="0" lvl="0" algn="ctr" defTabSz="914400" rtl="0" eaLnBrk="1" fontAlgn="auto" latinLnBrk="0" hangingPunct="1">
              <a:lnSpc>
                <a:spcPct val="100000"/>
              </a:lnSpc>
              <a:spcBef>
                <a:spcPts val="0"/>
              </a:spcBef>
              <a:spcAft>
                <a:spcPts val="0"/>
              </a:spcAft>
              <a:buClrTx/>
              <a:buSzTx/>
              <a:tabLst/>
              <a:defRPr/>
            </a:pPr>
            <a:r>
              <a:rPr lang="en-US" sz="1200" b="1" i="1" u="sng" dirty="0" err="1">
                <a:solidFill>
                  <a:schemeClr val="bg1"/>
                </a:solidFill>
                <a:latin typeface="Segoe Print" panose="02000600000000000000" pitchFamily="2" charset="0"/>
                <a:ea typeface="Handwriting - Dakota" charset="0"/>
                <a:cs typeface="Handwriting - Dakota" charset="0"/>
              </a:rPr>
              <a:t>Vercellone</a:t>
            </a:r>
            <a:r>
              <a:rPr lang="en-US" sz="1200" b="1" i="1" u="sng" dirty="0">
                <a:solidFill>
                  <a:schemeClr val="bg1"/>
                </a:solidFill>
                <a:latin typeface="Segoe Print" panose="02000600000000000000" pitchFamily="2" charset="0"/>
                <a:ea typeface="Handwriting - Dakota" charset="0"/>
                <a:cs typeface="Handwriting - Dakota" charset="0"/>
              </a:rPr>
              <a:t> et al., 2022, JHEAP, 35, 1</a:t>
            </a:r>
            <a:endParaRPr kumimoji="0" lang="en-US" sz="1200" b="1" i="1" u="sng" strike="noStrike" kern="1200" cap="none" spc="0" normalizeH="0" baseline="0" noProof="0" dirty="0">
              <a:ln>
                <a:noFill/>
              </a:ln>
              <a:solidFill>
                <a:schemeClr val="bg1"/>
              </a:solidFill>
              <a:effectLst/>
              <a:uLnTx/>
              <a:uFillTx/>
              <a:latin typeface="Segoe Print" panose="02000600000000000000" pitchFamily="2" charset="0"/>
              <a:ea typeface="Handwriting - Dakota" charset="0"/>
              <a:cs typeface="Handwriting - Dakota" charset="0"/>
            </a:endParaRPr>
          </a:p>
          <a:p>
            <a:pPr marR="0" lvl="0" algn="ctr" defTabSz="914400" rtl="0" eaLnBrk="1" fontAlgn="auto" latinLnBrk="0" hangingPunct="1">
              <a:lnSpc>
                <a:spcPct val="100000"/>
              </a:lnSpc>
              <a:spcBef>
                <a:spcPts val="0"/>
              </a:spcBef>
              <a:spcAft>
                <a:spcPts val="0"/>
              </a:spcAft>
              <a:buClrTx/>
              <a:buSzTx/>
              <a:tabLst/>
              <a:defRPr/>
            </a:pPr>
            <a:r>
              <a:rPr lang="en-US" sz="1200" b="1" i="1" dirty="0" err="1">
                <a:solidFill>
                  <a:schemeClr val="bg1"/>
                </a:solidFill>
                <a:latin typeface="Segoe Print" panose="02000600000000000000" pitchFamily="2" charset="0"/>
                <a:ea typeface="Handwriting - Dakota" charset="0"/>
                <a:cs typeface="Handwriting - Dakota" charset="0"/>
                <a:hlinkClick r:id="rId17">
                  <a:extLst>
                    <a:ext uri="{A12FA001-AC4F-418D-AE19-62706E023703}">
                      <ahyp:hlinkClr xmlns:ahyp="http://schemas.microsoft.com/office/drawing/2018/hyperlinkcolor" val="tx"/>
                    </a:ext>
                  </a:extLst>
                </a:hlinkClick>
              </a:rPr>
              <a:t>D'Aì</a:t>
            </a:r>
            <a:r>
              <a:rPr lang="en-US" sz="1200" b="1" i="1" dirty="0">
                <a:solidFill>
                  <a:schemeClr val="bg1"/>
                </a:solidFill>
                <a:latin typeface="Segoe Print" panose="02000600000000000000" pitchFamily="2" charset="0"/>
                <a:ea typeface="Handwriting - Dakota" charset="0"/>
                <a:cs typeface="Handwriting - Dakota" charset="0"/>
                <a:hlinkClick r:id="rId17">
                  <a:extLst>
                    <a:ext uri="{A12FA001-AC4F-418D-AE19-62706E023703}">
                      <ahyp:hlinkClr xmlns:ahyp="http://schemas.microsoft.com/office/drawing/2018/hyperlinkcolor" val="tx"/>
                    </a:ext>
                  </a:extLst>
                </a:hlinkClick>
              </a:rPr>
              <a:t> et al., 2022, JHEAP, 35, 139</a:t>
            </a:r>
            <a:endParaRPr lang="en-US" sz="1200" b="1" i="1" dirty="0">
              <a:solidFill>
                <a:schemeClr val="bg1"/>
              </a:solidFill>
              <a:latin typeface="Segoe Print" panose="02000600000000000000" pitchFamily="2" charset="0"/>
              <a:ea typeface="Handwriting - Dakota" charset="0"/>
              <a:cs typeface="Handwriting - Dakota" charset="0"/>
            </a:endParaRPr>
          </a:p>
          <a:p>
            <a:pPr marR="0" lvl="0" algn="ctr" defTabSz="914400" rtl="0" eaLnBrk="1" fontAlgn="auto" latinLnBrk="0" hangingPunct="1">
              <a:lnSpc>
                <a:spcPct val="100000"/>
              </a:lnSpc>
              <a:spcBef>
                <a:spcPts val="0"/>
              </a:spcBef>
              <a:spcAft>
                <a:spcPts val="0"/>
              </a:spcAft>
              <a:buClrTx/>
              <a:buSzTx/>
              <a:tabLst/>
              <a:defRPr/>
            </a:pPr>
            <a:r>
              <a:rPr lang="en-US" sz="1200" b="1" i="1" dirty="0" err="1">
                <a:solidFill>
                  <a:schemeClr val="bg1"/>
                </a:solidFill>
                <a:latin typeface="Segoe Print" panose="02000600000000000000" pitchFamily="2" charset="0"/>
                <a:ea typeface="Handwriting - Dakota" charset="0"/>
                <a:cs typeface="Handwriting - Dakota" charset="0"/>
              </a:rPr>
              <a:t>Saturni</a:t>
            </a:r>
            <a:r>
              <a:rPr lang="en-US" sz="1200" b="1" i="1" dirty="0">
                <a:solidFill>
                  <a:schemeClr val="bg1"/>
                </a:solidFill>
                <a:latin typeface="Segoe Print" panose="02000600000000000000" pitchFamily="2" charset="0"/>
                <a:ea typeface="Handwriting - Dakota" charset="0"/>
                <a:cs typeface="Handwriting - Dakota" charset="0"/>
              </a:rPr>
              <a:t> et al. 2022, JHEAP, 35,91</a:t>
            </a:r>
          </a:p>
        </p:txBody>
      </p:sp>
    </p:spTree>
    <p:extLst>
      <p:ext uri="{BB962C8B-B14F-4D97-AF65-F5344CB8AC3E}">
        <p14:creationId xmlns:p14="http://schemas.microsoft.com/office/powerpoint/2010/main" val="293446119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5FE25-5842-FD5B-18CF-16478D0F45A4}"/>
            </a:ext>
          </a:extLst>
        </p:cNvPr>
        <p:cNvGrpSpPr/>
        <p:nvPr/>
      </p:nvGrpSpPr>
      <p:grpSpPr>
        <a:xfrm>
          <a:off x="0" y="0"/>
          <a:ext cx="0" cy="0"/>
          <a:chOff x="0" y="0"/>
          <a:chExt cx="0" cy="0"/>
        </a:xfrm>
      </p:grpSpPr>
      <p:sp>
        <p:nvSpPr>
          <p:cNvPr id="7" name="Rectangle 5">
            <a:extLst>
              <a:ext uri="{FF2B5EF4-FFF2-40B4-BE49-F238E27FC236}">
                <a16:creationId xmlns:a16="http://schemas.microsoft.com/office/drawing/2014/main" id="{0CFE42DD-9368-4E35-B9AB-31DC759B939F}"/>
              </a:ext>
            </a:extLst>
          </p:cNvPr>
          <p:cNvSpPr>
            <a:spLocks noChangeArrowheads="1"/>
          </p:cNvSpPr>
          <p:nvPr/>
        </p:nvSpPr>
        <p:spPr bwMode="auto">
          <a:xfrm>
            <a:off x="0" y="1056366"/>
            <a:ext cx="546608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algn="ctr" eaLnBrk="0" fontAlgn="base" hangingPunct="0">
              <a:spcBef>
                <a:spcPct val="0"/>
              </a:spcBef>
              <a:spcAft>
                <a:spcPct val="0"/>
              </a:spcAft>
            </a:pPr>
            <a:r>
              <a:rPr kumimoji="0" lang="it-IT" altLang="it-IT" b="1" i="0" u="none" strike="noStrike" cap="none" normalizeH="0" baseline="0" dirty="0" err="1">
                <a:ln>
                  <a:noFill/>
                </a:ln>
                <a:solidFill>
                  <a:srgbClr val="FFFF00"/>
                </a:solidFill>
                <a:effectLst/>
                <a:latin typeface="Segoe Print" panose="02000600000000000000" pitchFamily="2" charset="0"/>
              </a:rPr>
              <a:t>Toward</a:t>
            </a:r>
            <a:r>
              <a:rPr kumimoji="0" lang="it-IT" altLang="it-IT" b="1" i="0" u="none" strike="noStrike" cap="none" normalizeH="0" baseline="0" dirty="0">
                <a:ln>
                  <a:noFill/>
                </a:ln>
                <a:solidFill>
                  <a:srgbClr val="FFFF00"/>
                </a:solidFill>
                <a:effectLst/>
                <a:latin typeface="Segoe Print" panose="02000600000000000000" pitchFamily="2" charset="0"/>
              </a:rPr>
              <a:t> an Open </a:t>
            </a:r>
            <a:r>
              <a:rPr kumimoji="0" lang="it-IT" altLang="it-IT" b="1" i="0" u="none" strike="noStrike" cap="none" normalizeH="0" baseline="0" dirty="0" err="1">
                <a:ln>
                  <a:noFill/>
                </a:ln>
                <a:solidFill>
                  <a:srgbClr val="FFFF00"/>
                </a:solidFill>
                <a:effectLst/>
                <a:latin typeface="Segoe Print" panose="02000600000000000000" pitchFamily="2" charset="0"/>
              </a:rPr>
              <a:t>Observatory</a:t>
            </a:r>
            <a:r>
              <a:rPr kumimoji="0" lang="it-IT" altLang="it-IT" b="1" i="0" u="none" strike="noStrike" cap="none" normalizeH="0" baseline="0" dirty="0">
                <a:ln>
                  <a:noFill/>
                </a:ln>
                <a:solidFill>
                  <a:srgbClr val="FFFF00"/>
                </a:solidFill>
                <a:effectLst/>
                <a:latin typeface="Segoe Print" panose="02000600000000000000" pitchFamily="2" charset="0"/>
              </a:rPr>
              <a:t>: </a:t>
            </a:r>
            <a:endParaRPr lang="it-IT" altLang="it-IT" b="1" dirty="0">
              <a:solidFill>
                <a:srgbClr val="FFFF00"/>
              </a:solidFill>
              <a:latin typeface="Segoe Print" panose="02000600000000000000" pitchFamily="2" charset="0"/>
            </a:endParaRPr>
          </a:p>
          <a:p>
            <a:pPr lvl="0" eaLnBrk="0" fontAlgn="base" hangingPunct="0">
              <a:spcBef>
                <a:spcPct val="0"/>
              </a:spcBef>
              <a:spcAft>
                <a:spcPct val="0"/>
              </a:spcAft>
              <a:buFontTx/>
              <a:buChar char="•"/>
            </a:pPr>
            <a:endParaRPr kumimoji="0" lang="it-IT" altLang="it-IT" b="1" i="0" u="none" strike="noStrike" cap="none" normalizeH="0" baseline="0" dirty="0">
              <a:ln>
                <a:noFill/>
              </a:ln>
              <a:solidFill>
                <a:schemeClr val="bg1"/>
              </a:solidFill>
              <a:effectLst/>
              <a:latin typeface="Segoe Print" panose="02000600000000000000" pitchFamily="2" charset="0"/>
            </a:endParaRPr>
          </a:p>
          <a:p>
            <a:pPr lvl="0" eaLnBrk="0" fontAlgn="base" hangingPunct="0">
              <a:spcBef>
                <a:spcPct val="0"/>
              </a:spcBef>
              <a:spcAft>
                <a:spcPct val="0"/>
              </a:spcAft>
              <a:buFontTx/>
              <a:buChar char="•"/>
            </a:pPr>
            <a:r>
              <a:rPr kumimoji="0" lang="it-IT" altLang="it-IT" b="1" i="0" u="none" strike="noStrike" cap="none" normalizeH="0" baseline="0" dirty="0">
                <a:ln>
                  <a:noFill/>
                </a:ln>
                <a:solidFill>
                  <a:schemeClr val="bg1"/>
                </a:solidFill>
                <a:effectLst/>
                <a:latin typeface="Segoe Print" panose="02000600000000000000" pitchFamily="2" charset="0"/>
              </a:rPr>
              <a:t> </a:t>
            </a:r>
            <a:r>
              <a:rPr kumimoji="0" lang="it-IT" altLang="it-IT" b="1" i="0" u="none" strike="noStrike" cap="none" normalizeH="0" baseline="0" dirty="0">
                <a:ln>
                  <a:noFill/>
                </a:ln>
                <a:solidFill>
                  <a:srgbClr val="FFC000"/>
                </a:solidFill>
                <a:effectLst/>
                <a:latin typeface="Segoe Print" panose="02000600000000000000" pitchFamily="2" charset="0"/>
              </a:rPr>
              <a:t>MAGIC, HESS, VERITAS</a:t>
            </a:r>
            <a:r>
              <a:rPr kumimoji="0" lang="it-IT" altLang="it-IT" b="1" i="0" u="none" strike="noStrike" cap="none" normalizeH="0" baseline="0" dirty="0">
                <a:ln>
                  <a:noFill/>
                </a:ln>
                <a:solidFill>
                  <a:schemeClr val="bg1"/>
                </a:solidFill>
                <a:effectLst/>
                <a:latin typeface="Segoe Print" panose="02000600000000000000" pitchFamily="2" charset="0"/>
              </a:rPr>
              <a:t>: </a:t>
            </a:r>
          </a:p>
          <a:p>
            <a:pPr lvl="1" eaLnBrk="0" fontAlgn="base" hangingPunct="0">
              <a:spcBef>
                <a:spcPct val="0"/>
              </a:spcBef>
              <a:spcAft>
                <a:spcPct val="0"/>
              </a:spcAft>
            </a:pPr>
            <a:r>
              <a:rPr kumimoji="0" lang="it-IT" altLang="it-IT" b="1" i="0" u="none" strike="noStrike" cap="none" normalizeH="0" baseline="0" dirty="0" err="1">
                <a:ln>
                  <a:noFill/>
                </a:ln>
                <a:solidFill>
                  <a:schemeClr val="bg1"/>
                </a:solidFill>
                <a:effectLst/>
                <a:latin typeface="Segoe Print" panose="02000600000000000000" pitchFamily="2" charset="0"/>
              </a:rPr>
              <a:t>internally</a:t>
            </a:r>
            <a:r>
              <a:rPr kumimoji="0" lang="it-IT" altLang="it-IT" b="1" i="0" u="none" strike="noStrike" cap="none" normalizeH="0" baseline="0" dirty="0">
                <a:ln>
                  <a:noFill/>
                </a:ln>
                <a:solidFill>
                  <a:schemeClr val="bg1"/>
                </a:solidFill>
                <a:effectLst/>
                <a:latin typeface="Segoe Print" panose="02000600000000000000" pitchFamily="2" charset="0"/>
              </a:rPr>
              <a:t> </a:t>
            </a:r>
            <a:r>
              <a:rPr kumimoji="0" lang="it-IT" altLang="it-IT" b="1" i="0" u="none" strike="noStrike" cap="none" normalizeH="0" baseline="0" dirty="0" err="1">
                <a:ln>
                  <a:noFill/>
                </a:ln>
                <a:solidFill>
                  <a:schemeClr val="bg1"/>
                </a:solidFill>
                <a:effectLst/>
                <a:latin typeface="Segoe Print" panose="02000600000000000000" pitchFamily="2" charset="0"/>
              </a:rPr>
              <a:t>managed</a:t>
            </a:r>
            <a:r>
              <a:rPr kumimoji="0" lang="it-IT" altLang="it-IT" b="1" i="0" u="none" strike="noStrike" cap="none" normalizeH="0" baseline="0" dirty="0">
                <a:ln>
                  <a:noFill/>
                </a:ln>
                <a:solidFill>
                  <a:schemeClr val="bg1"/>
                </a:solidFill>
                <a:effectLst/>
                <a:latin typeface="Segoe Print" panose="02000600000000000000" pitchFamily="2" charset="0"/>
              </a:rPr>
              <a:t> and no </a:t>
            </a:r>
            <a:r>
              <a:rPr kumimoji="0" lang="it-IT" altLang="it-IT" b="1" i="0" u="none" strike="noStrike" cap="none" normalizeH="0" baseline="0" dirty="0" err="1">
                <a:ln>
                  <a:noFill/>
                </a:ln>
                <a:solidFill>
                  <a:schemeClr val="bg1"/>
                </a:solidFill>
                <a:effectLst/>
                <a:latin typeface="Segoe Print" panose="02000600000000000000" pitchFamily="2" charset="0"/>
              </a:rPr>
              <a:t>archives</a:t>
            </a:r>
            <a:r>
              <a:rPr kumimoji="0" lang="it-IT" altLang="it-IT" b="1" i="0" u="none" strike="noStrike" cap="none" normalizeH="0" baseline="0" dirty="0">
                <a:ln>
                  <a:noFill/>
                </a:ln>
                <a:solidFill>
                  <a:schemeClr val="bg1"/>
                </a:solidFill>
                <a:effectLst/>
                <a:latin typeface="Segoe Print" panose="02000600000000000000" pitchFamily="2" charset="0"/>
              </a:rPr>
              <a:t> </a:t>
            </a:r>
          </a:p>
          <a:p>
            <a:pPr lvl="0" eaLnBrk="0" fontAlgn="base" hangingPunct="0">
              <a:spcBef>
                <a:spcPct val="0"/>
              </a:spcBef>
              <a:spcAft>
                <a:spcPct val="0"/>
              </a:spcAft>
            </a:pPr>
            <a:endParaRPr lang="it-IT" altLang="it-IT" dirty="0">
              <a:solidFill>
                <a:schemeClr val="bg1"/>
              </a:solidFill>
              <a:latin typeface="Segoe Print" panose="02000600000000000000" pitchFamily="2" charset="0"/>
            </a:endParaRPr>
          </a:p>
          <a:p>
            <a:pPr lvl="0" eaLnBrk="0" fontAlgn="base" hangingPunct="0">
              <a:spcBef>
                <a:spcPct val="0"/>
              </a:spcBef>
              <a:spcAft>
                <a:spcPct val="0"/>
              </a:spcAft>
              <a:buFontTx/>
              <a:buChar char="•"/>
            </a:pPr>
            <a:r>
              <a:rPr lang="it-IT" altLang="it-IT" b="1" dirty="0">
                <a:solidFill>
                  <a:schemeClr val="bg1"/>
                </a:solidFill>
                <a:latin typeface="Segoe Print" panose="02000600000000000000" pitchFamily="2" charset="0"/>
              </a:rPr>
              <a:t> </a:t>
            </a:r>
            <a:r>
              <a:rPr lang="it-IT" altLang="it-IT" b="1" dirty="0">
                <a:solidFill>
                  <a:srgbClr val="FFC000"/>
                </a:solidFill>
                <a:latin typeface="Segoe Print" panose="02000600000000000000" pitchFamily="2" charset="0"/>
              </a:rPr>
              <a:t>LHAASO</a:t>
            </a:r>
            <a:r>
              <a:rPr lang="it-IT" altLang="it-IT" dirty="0">
                <a:solidFill>
                  <a:srgbClr val="FFC000"/>
                </a:solidFill>
                <a:latin typeface="Segoe Print" panose="02000600000000000000" pitchFamily="2" charset="0"/>
              </a:rPr>
              <a:t> </a:t>
            </a:r>
          </a:p>
          <a:p>
            <a:pPr lvl="1" eaLnBrk="0" fontAlgn="base" hangingPunct="0">
              <a:spcBef>
                <a:spcPct val="0"/>
              </a:spcBef>
              <a:spcAft>
                <a:spcPct val="0"/>
              </a:spcAft>
            </a:pPr>
            <a:r>
              <a:rPr lang="it-IT" altLang="it-IT" dirty="0">
                <a:solidFill>
                  <a:schemeClr val="bg1"/>
                </a:solidFill>
                <a:latin typeface="Segoe Print" panose="02000600000000000000" pitchFamily="2" charset="0"/>
              </a:rPr>
              <a:t>releases </a:t>
            </a:r>
            <a:r>
              <a:rPr lang="it-IT" altLang="it-IT" b="1" dirty="0">
                <a:solidFill>
                  <a:schemeClr val="bg1"/>
                </a:solidFill>
                <a:latin typeface="Segoe Print" panose="02000600000000000000" pitchFamily="2" charset="0"/>
              </a:rPr>
              <a:t>science-ready products </a:t>
            </a:r>
            <a:r>
              <a:rPr lang="it-IT" altLang="it-IT" b="1" dirty="0" err="1">
                <a:solidFill>
                  <a:schemeClr val="bg1"/>
                </a:solidFill>
                <a:latin typeface="Segoe Print" panose="02000600000000000000" pitchFamily="2" charset="0"/>
              </a:rPr>
              <a:t>such</a:t>
            </a:r>
            <a:r>
              <a:rPr lang="it-IT" altLang="it-IT" b="1" dirty="0">
                <a:solidFill>
                  <a:schemeClr val="bg1"/>
                </a:solidFill>
                <a:latin typeface="Segoe Print" panose="02000600000000000000" pitchFamily="2" charset="0"/>
              </a:rPr>
              <a:t> </a:t>
            </a:r>
            <a:r>
              <a:rPr lang="it-IT" altLang="it-IT" b="1" dirty="0" err="1">
                <a:solidFill>
                  <a:schemeClr val="bg1"/>
                </a:solidFill>
                <a:latin typeface="Segoe Print" panose="02000600000000000000" pitchFamily="2" charset="0"/>
              </a:rPr>
              <a:t>as</a:t>
            </a:r>
            <a:r>
              <a:rPr lang="it-IT" altLang="it-IT" b="1" dirty="0">
                <a:solidFill>
                  <a:schemeClr val="bg1"/>
                </a:solidFill>
                <a:latin typeface="Segoe Print" panose="02000600000000000000" pitchFamily="2" charset="0"/>
              </a:rPr>
              <a:t> source </a:t>
            </a:r>
            <a:r>
              <a:rPr lang="it-IT" altLang="it-IT" b="1" dirty="0" err="1">
                <a:solidFill>
                  <a:schemeClr val="bg1"/>
                </a:solidFill>
                <a:latin typeface="Segoe Print" panose="02000600000000000000" pitchFamily="2" charset="0"/>
              </a:rPr>
              <a:t>catalogs</a:t>
            </a:r>
            <a:r>
              <a:rPr lang="it-IT" altLang="it-IT" dirty="0">
                <a:solidFill>
                  <a:schemeClr val="bg1"/>
                </a:solidFill>
                <a:latin typeface="Segoe Print" panose="02000600000000000000" pitchFamily="2" charset="0"/>
              </a:rPr>
              <a:t>; </a:t>
            </a:r>
            <a:r>
              <a:rPr lang="it-IT" altLang="it-IT" dirty="0" err="1">
                <a:solidFill>
                  <a:schemeClr val="bg1"/>
                </a:solidFill>
                <a:latin typeface="Segoe Print" panose="02000600000000000000" pitchFamily="2" charset="0"/>
              </a:rPr>
              <a:t>direct</a:t>
            </a:r>
            <a:r>
              <a:rPr lang="it-IT" altLang="it-IT" dirty="0">
                <a:solidFill>
                  <a:schemeClr val="bg1"/>
                </a:solidFill>
                <a:latin typeface="Segoe Print" panose="02000600000000000000" pitchFamily="2" charset="0"/>
              </a:rPr>
              <a:t> access </a:t>
            </a:r>
            <a:r>
              <a:rPr lang="it-IT" altLang="it-IT" dirty="0" err="1">
                <a:solidFill>
                  <a:schemeClr val="bg1"/>
                </a:solidFill>
                <a:latin typeface="Segoe Print" panose="02000600000000000000" pitchFamily="2" charset="0"/>
              </a:rPr>
              <a:t>only</a:t>
            </a:r>
            <a:r>
              <a:rPr lang="it-IT" altLang="it-IT" dirty="0">
                <a:solidFill>
                  <a:schemeClr val="bg1"/>
                </a:solidFill>
                <a:latin typeface="Segoe Print" panose="02000600000000000000" pitchFamily="2" charset="0"/>
              </a:rPr>
              <a:t> for the </a:t>
            </a:r>
            <a:r>
              <a:rPr lang="it-IT" altLang="it-IT" b="1" dirty="0" err="1">
                <a:solidFill>
                  <a:schemeClr val="bg1"/>
                </a:solidFill>
                <a:latin typeface="Segoe Print" panose="02000600000000000000" pitchFamily="2" charset="0"/>
              </a:rPr>
              <a:t>collaboration</a:t>
            </a:r>
            <a:r>
              <a:rPr lang="it-IT" altLang="it-IT" dirty="0">
                <a:solidFill>
                  <a:schemeClr val="bg1"/>
                </a:solidFill>
                <a:latin typeface="Segoe Print" panose="02000600000000000000" pitchFamily="2" charset="0"/>
              </a:rPr>
              <a:t>.</a:t>
            </a:r>
          </a:p>
          <a:p>
            <a:pPr lvl="0" eaLnBrk="0" fontAlgn="base" hangingPunct="0">
              <a:spcBef>
                <a:spcPct val="0"/>
              </a:spcBef>
              <a:spcAft>
                <a:spcPct val="0"/>
              </a:spcAft>
              <a:buFontTx/>
              <a:buChar char="•"/>
            </a:pPr>
            <a:endParaRPr lang="it-IT" altLang="it-IT" dirty="0">
              <a:solidFill>
                <a:schemeClr val="bg1"/>
              </a:solidFill>
              <a:latin typeface="Segoe Print" panose="02000600000000000000" pitchFamily="2" charset="0"/>
            </a:endParaRPr>
          </a:p>
          <a:p>
            <a:pPr eaLnBrk="0" fontAlgn="base" hangingPunct="0">
              <a:spcBef>
                <a:spcPct val="0"/>
              </a:spcBef>
              <a:spcAft>
                <a:spcPct val="0"/>
              </a:spcAft>
              <a:buFontTx/>
              <a:buChar char="•"/>
            </a:pPr>
            <a:r>
              <a:rPr lang="it-IT" altLang="it-IT" b="1" dirty="0">
                <a:solidFill>
                  <a:schemeClr val="bg1"/>
                </a:solidFill>
                <a:latin typeface="Segoe Print" panose="02000600000000000000" pitchFamily="2" charset="0"/>
              </a:rPr>
              <a:t> </a:t>
            </a:r>
            <a:r>
              <a:rPr lang="it-IT" altLang="it-IT" b="1" dirty="0">
                <a:solidFill>
                  <a:srgbClr val="FFC000"/>
                </a:solidFill>
                <a:latin typeface="Segoe Print" panose="02000600000000000000" pitchFamily="2" charset="0"/>
              </a:rPr>
              <a:t>ASTRI Mini-Array</a:t>
            </a:r>
          </a:p>
          <a:p>
            <a:pPr lvl="1" eaLnBrk="0" fontAlgn="base" hangingPunct="0">
              <a:spcBef>
                <a:spcPct val="0"/>
              </a:spcBef>
              <a:spcAft>
                <a:spcPct val="0"/>
              </a:spcAft>
            </a:pPr>
            <a:r>
              <a:rPr lang="it-IT" altLang="it-IT" dirty="0">
                <a:solidFill>
                  <a:schemeClr val="bg1"/>
                </a:solidFill>
                <a:latin typeface="Segoe Print" panose="02000600000000000000" pitchFamily="2" charset="0"/>
              </a:rPr>
              <a:t> </a:t>
            </a:r>
            <a:r>
              <a:rPr lang="it-IT" altLang="it-IT" dirty="0" err="1">
                <a:solidFill>
                  <a:schemeClr val="bg1"/>
                </a:solidFill>
                <a:latin typeface="Segoe Print" panose="02000600000000000000" pitchFamily="2" charset="0"/>
              </a:rPr>
              <a:t>initially</a:t>
            </a:r>
            <a:r>
              <a:rPr lang="it-IT" altLang="it-IT" dirty="0">
                <a:solidFill>
                  <a:schemeClr val="bg1"/>
                </a:solidFill>
                <a:latin typeface="Segoe Print" panose="02000600000000000000" pitchFamily="2" charset="0"/>
              </a:rPr>
              <a:t> </a:t>
            </a:r>
            <a:r>
              <a:rPr lang="it-IT" altLang="it-IT" b="1" dirty="0" err="1">
                <a:solidFill>
                  <a:schemeClr val="bg1"/>
                </a:solidFill>
                <a:latin typeface="Segoe Print" panose="02000600000000000000" pitchFamily="2" charset="0"/>
              </a:rPr>
              <a:t>internally</a:t>
            </a:r>
            <a:r>
              <a:rPr lang="it-IT" altLang="it-IT" b="1" dirty="0">
                <a:solidFill>
                  <a:schemeClr val="bg1"/>
                </a:solidFill>
                <a:latin typeface="Segoe Print" panose="02000600000000000000" pitchFamily="2" charset="0"/>
              </a:rPr>
              <a:t> </a:t>
            </a:r>
            <a:r>
              <a:rPr lang="it-IT" altLang="it-IT" b="1" dirty="0" err="1">
                <a:solidFill>
                  <a:schemeClr val="bg1"/>
                </a:solidFill>
                <a:latin typeface="Segoe Print" panose="02000600000000000000" pitchFamily="2" charset="0"/>
              </a:rPr>
              <a:t>managed</a:t>
            </a:r>
            <a:r>
              <a:rPr lang="it-IT" altLang="it-IT" b="1" dirty="0">
                <a:solidFill>
                  <a:schemeClr val="bg1"/>
                </a:solidFill>
                <a:latin typeface="Segoe Print" panose="02000600000000000000" pitchFamily="2" charset="0"/>
              </a:rPr>
              <a:t> </a:t>
            </a:r>
            <a:r>
              <a:rPr lang="it-IT" altLang="it-IT" b="1" dirty="0" err="1">
                <a:solidFill>
                  <a:schemeClr val="bg1"/>
                </a:solidFill>
                <a:latin typeface="Segoe Print" panose="02000600000000000000" pitchFamily="2" charset="0"/>
              </a:rPr>
              <a:t>experiment</a:t>
            </a:r>
            <a:r>
              <a:rPr lang="it-IT" altLang="it-IT" dirty="0">
                <a:solidFill>
                  <a:schemeClr val="bg1"/>
                </a:solidFill>
                <a:latin typeface="Segoe Print" panose="02000600000000000000" pitchFamily="2" charset="0"/>
              </a:rPr>
              <a:t>, </a:t>
            </a:r>
            <a:r>
              <a:rPr lang="it-IT" altLang="it-IT" dirty="0" err="1">
                <a:solidFill>
                  <a:schemeClr val="bg1"/>
                </a:solidFill>
                <a:latin typeface="Segoe Print" panose="02000600000000000000" pitchFamily="2" charset="0"/>
              </a:rPr>
              <a:t>but</a:t>
            </a:r>
            <a:r>
              <a:rPr lang="it-IT" altLang="it-IT" dirty="0">
                <a:solidFill>
                  <a:schemeClr val="bg1"/>
                </a:solidFill>
                <a:latin typeface="Segoe Print" panose="02000600000000000000" pitchFamily="2" charset="0"/>
              </a:rPr>
              <a:t> </a:t>
            </a:r>
            <a:r>
              <a:rPr lang="it-IT" altLang="it-IT" dirty="0" err="1">
                <a:solidFill>
                  <a:schemeClr val="bg1"/>
                </a:solidFill>
                <a:latin typeface="Segoe Print" panose="02000600000000000000" pitchFamily="2" charset="0"/>
              </a:rPr>
              <a:t>it</a:t>
            </a:r>
            <a:r>
              <a:rPr lang="it-IT" altLang="it-IT" dirty="0">
                <a:solidFill>
                  <a:schemeClr val="bg1"/>
                </a:solidFill>
                <a:latin typeface="Segoe Print" panose="02000600000000000000" pitchFamily="2" charset="0"/>
              </a:rPr>
              <a:t> </a:t>
            </a:r>
            <a:r>
              <a:rPr lang="it-IT" altLang="it-IT" dirty="0" err="1">
                <a:solidFill>
                  <a:schemeClr val="bg1"/>
                </a:solidFill>
                <a:latin typeface="Segoe Print" panose="02000600000000000000" pitchFamily="2" charset="0"/>
              </a:rPr>
              <a:t>is</a:t>
            </a:r>
            <a:r>
              <a:rPr lang="it-IT" altLang="it-IT" dirty="0">
                <a:solidFill>
                  <a:schemeClr val="bg1"/>
                </a:solidFill>
                <a:latin typeface="Segoe Print" panose="02000600000000000000" pitchFamily="2" charset="0"/>
              </a:rPr>
              <a:t> </a:t>
            </a:r>
            <a:r>
              <a:rPr lang="it-IT" altLang="it-IT" dirty="0" err="1">
                <a:solidFill>
                  <a:schemeClr val="bg1"/>
                </a:solidFill>
                <a:latin typeface="Segoe Print" panose="02000600000000000000" pitchFamily="2" charset="0"/>
              </a:rPr>
              <a:t>designed</a:t>
            </a:r>
            <a:r>
              <a:rPr lang="it-IT" altLang="it-IT" dirty="0">
                <a:solidFill>
                  <a:schemeClr val="bg1"/>
                </a:solidFill>
                <a:latin typeface="Segoe Print" panose="02000600000000000000" pitchFamily="2" charset="0"/>
              </a:rPr>
              <a:t> to </a:t>
            </a:r>
            <a:r>
              <a:rPr lang="it-IT" altLang="it-IT" b="1" dirty="0">
                <a:solidFill>
                  <a:schemeClr val="bg1"/>
                </a:solidFill>
                <a:latin typeface="Segoe Print" panose="02000600000000000000" pitchFamily="2" charset="0"/>
              </a:rPr>
              <a:t>evolve </a:t>
            </a:r>
            <a:r>
              <a:rPr lang="it-IT" altLang="it-IT" b="1" dirty="0" err="1">
                <a:solidFill>
                  <a:schemeClr val="bg1"/>
                </a:solidFill>
                <a:latin typeface="Segoe Print" panose="02000600000000000000" pitchFamily="2" charset="0"/>
              </a:rPr>
              <a:t>into</a:t>
            </a:r>
            <a:r>
              <a:rPr lang="it-IT" altLang="it-IT" b="1" dirty="0">
                <a:solidFill>
                  <a:schemeClr val="bg1"/>
                </a:solidFill>
                <a:latin typeface="Segoe Print" panose="02000600000000000000" pitchFamily="2" charset="0"/>
              </a:rPr>
              <a:t> an open </a:t>
            </a:r>
            <a:r>
              <a:rPr lang="it-IT" altLang="it-IT" b="1" dirty="0" err="1">
                <a:solidFill>
                  <a:schemeClr val="bg1"/>
                </a:solidFill>
                <a:latin typeface="Segoe Print" panose="02000600000000000000" pitchFamily="2" charset="0"/>
              </a:rPr>
              <a:t>observatory</a:t>
            </a:r>
            <a:endParaRPr lang="it-IT" altLang="it-IT" b="1" dirty="0">
              <a:solidFill>
                <a:schemeClr val="bg1"/>
              </a:solidFill>
              <a:latin typeface="Segoe Print" panose="02000600000000000000" pitchFamily="2" charset="0"/>
            </a:endParaRPr>
          </a:p>
          <a:p>
            <a:pPr lvl="1" eaLnBrk="0" fontAlgn="base" hangingPunct="0">
              <a:spcBef>
                <a:spcPct val="0"/>
              </a:spcBef>
              <a:spcAft>
                <a:spcPct val="0"/>
              </a:spcAft>
            </a:pPr>
            <a:endParaRPr lang="it-IT" altLang="it-IT" b="1" dirty="0">
              <a:solidFill>
                <a:schemeClr val="bg1"/>
              </a:solidFill>
              <a:latin typeface="Segoe Print" panose="02000600000000000000" pitchFamily="2" charset="0"/>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it-IT" altLang="it-IT" b="1" i="0" u="none" strike="noStrike" cap="none" normalizeH="0" baseline="0" dirty="0">
                <a:ln>
                  <a:noFill/>
                </a:ln>
                <a:solidFill>
                  <a:schemeClr val="bg1"/>
                </a:solidFill>
                <a:effectLst/>
                <a:latin typeface="Segoe Print" panose="02000600000000000000" pitchFamily="2" charset="0"/>
              </a:rPr>
              <a:t> </a:t>
            </a:r>
            <a:r>
              <a:rPr kumimoji="0" lang="it-IT" altLang="it-IT" b="1" i="0" u="none" strike="noStrike" cap="none" normalizeH="0" baseline="0" dirty="0">
                <a:ln>
                  <a:noFill/>
                </a:ln>
                <a:solidFill>
                  <a:srgbClr val="FFC000"/>
                </a:solidFill>
                <a:effectLst/>
                <a:latin typeface="Segoe Print" panose="02000600000000000000" pitchFamily="2" charset="0"/>
              </a:rPr>
              <a:t>CTAO</a:t>
            </a:r>
            <a:r>
              <a:rPr kumimoji="0" lang="it-IT" altLang="it-IT" b="0" i="0" u="none" strike="noStrike" cap="none" normalizeH="0" baseline="0" dirty="0">
                <a:ln>
                  <a:noFill/>
                </a:ln>
                <a:solidFill>
                  <a:srgbClr val="FFC000"/>
                </a:solidFill>
                <a:effectLst/>
                <a:latin typeface="Segoe Print" panose="02000600000000000000" pitchFamily="2" charset="0"/>
              </a:rPr>
              <a:t> </a:t>
            </a:r>
            <a:r>
              <a:rPr kumimoji="0" lang="it-IT" altLang="it-IT" b="0" i="0" u="none" strike="noStrike" cap="none" normalizeH="0" baseline="0" dirty="0" err="1">
                <a:ln>
                  <a:noFill/>
                </a:ln>
                <a:solidFill>
                  <a:srgbClr val="FFC000"/>
                </a:solidFill>
                <a:effectLst/>
                <a:latin typeface="Segoe Print" panose="02000600000000000000" pitchFamily="2" charset="0"/>
              </a:rPr>
              <a:t>is</a:t>
            </a:r>
            <a:r>
              <a:rPr kumimoji="0" lang="it-IT" altLang="it-IT" b="0" i="0" u="none" strike="noStrike" cap="none" normalizeH="0" baseline="0" dirty="0">
                <a:ln>
                  <a:noFill/>
                </a:ln>
                <a:solidFill>
                  <a:srgbClr val="FFC000"/>
                </a:solidFill>
                <a:effectLst/>
                <a:latin typeface="Segoe Print" panose="02000600000000000000" pitchFamily="2" charset="0"/>
              </a:rPr>
              <a:t> </a:t>
            </a:r>
            <a:r>
              <a:rPr kumimoji="0" lang="it-IT" altLang="it-IT" b="0" i="0" u="none" strike="noStrike" cap="none" normalizeH="0" baseline="0" dirty="0" err="1">
                <a:ln>
                  <a:noFill/>
                </a:ln>
                <a:solidFill>
                  <a:srgbClr val="FFC000"/>
                </a:solidFill>
                <a:effectLst/>
                <a:latin typeface="Segoe Print" panose="02000600000000000000" pitchFamily="2" charset="0"/>
              </a:rPr>
              <a:t>designed</a:t>
            </a:r>
            <a:r>
              <a:rPr kumimoji="0" lang="it-IT" altLang="it-IT" b="0" i="0" u="none" strike="noStrike" cap="none" normalizeH="0" baseline="0" dirty="0">
                <a:ln>
                  <a:noFill/>
                </a:ln>
                <a:solidFill>
                  <a:srgbClr val="FFC000"/>
                </a:solidFill>
                <a:effectLst/>
                <a:latin typeface="Segoe Print" panose="02000600000000000000" pitchFamily="2" charset="0"/>
              </a:rPr>
              <a:t> </a:t>
            </a:r>
            <a:r>
              <a:rPr kumimoji="0" lang="it-IT" altLang="it-IT" b="0" i="0" u="none" strike="noStrike" cap="none" normalizeH="0" baseline="0" dirty="0" err="1">
                <a:ln>
                  <a:noFill/>
                </a:ln>
                <a:solidFill>
                  <a:srgbClr val="FFC000"/>
                </a:solidFill>
                <a:effectLst/>
                <a:latin typeface="Segoe Print" panose="02000600000000000000" pitchFamily="2" charset="0"/>
              </a:rPr>
              <a:t>as</a:t>
            </a:r>
            <a:r>
              <a:rPr kumimoji="0" lang="it-IT" altLang="it-IT" b="0" i="0" u="none" strike="noStrike" cap="none" normalizeH="0" baseline="0" dirty="0">
                <a:ln>
                  <a:noFill/>
                </a:ln>
                <a:solidFill>
                  <a:srgbClr val="FFC000"/>
                </a:solidFill>
                <a:effectLst/>
                <a:latin typeface="Segoe Print" panose="02000600000000000000" pitchFamily="2" charset="0"/>
              </a:rPr>
              <a:t> an </a:t>
            </a:r>
            <a:r>
              <a:rPr kumimoji="0" lang="it-IT" altLang="it-IT" b="1" i="0" u="none" strike="noStrike" cap="none" normalizeH="0" baseline="0" dirty="0">
                <a:ln>
                  <a:noFill/>
                </a:ln>
                <a:solidFill>
                  <a:srgbClr val="FFC000"/>
                </a:solidFill>
                <a:effectLst/>
                <a:latin typeface="Segoe Print" panose="02000600000000000000" pitchFamily="2" charset="0"/>
              </a:rPr>
              <a:t>open </a:t>
            </a:r>
            <a:r>
              <a:rPr kumimoji="0" lang="it-IT" altLang="it-IT" b="1" i="0" u="none" strike="noStrike" cap="none" normalizeH="0" baseline="0" dirty="0" err="1">
                <a:ln>
                  <a:noFill/>
                </a:ln>
                <a:solidFill>
                  <a:srgbClr val="FFC000"/>
                </a:solidFill>
                <a:effectLst/>
                <a:latin typeface="Segoe Print" panose="02000600000000000000" pitchFamily="2" charset="0"/>
              </a:rPr>
              <a:t>observatory</a:t>
            </a:r>
            <a:r>
              <a:rPr kumimoji="0" lang="it-IT" altLang="it-IT" b="0" i="0" u="none" strike="noStrike" cap="none" normalizeH="0" baseline="0" dirty="0">
                <a:ln>
                  <a:noFill/>
                </a:ln>
                <a:solidFill>
                  <a:schemeClr val="bg1"/>
                </a:solidFill>
                <a:effectLst/>
                <a:latin typeface="Segoe Print" panose="02000600000000000000" pitchFamily="2" charset="0"/>
              </a:rPr>
              <a:t>,</a:t>
            </a:r>
          </a:p>
          <a:p>
            <a:pPr lvl="1" eaLnBrk="0" fontAlgn="base" hangingPunct="0">
              <a:spcBef>
                <a:spcPct val="0"/>
              </a:spcBef>
              <a:spcAft>
                <a:spcPct val="0"/>
              </a:spcAft>
            </a:pPr>
            <a:r>
              <a:rPr kumimoji="0" lang="it-IT" altLang="it-IT" b="0" i="0" u="none" strike="noStrike" cap="none" normalizeH="0" baseline="0" dirty="0">
                <a:ln>
                  <a:noFill/>
                </a:ln>
                <a:solidFill>
                  <a:schemeClr val="bg1"/>
                </a:solidFill>
                <a:effectLst/>
                <a:latin typeface="Segoe Print" panose="02000600000000000000" pitchFamily="2" charset="0"/>
              </a:rPr>
              <a:t>data and software </a:t>
            </a:r>
            <a:r>
              <a:rPr kumimoji="0" lang="it-IT" altLang="it-IT" b="0" i="0" u="none" strike="noStrike" cap="none" normalizeH="0" baseline="0" dirty="0" err="1">
                <a:ln>
                  <a:noFill/>
                </a:ln>
                <a:solidFill>
                  <a:schemeClr val="bg1"/>
                </a:solidFill>
                <a:effectLst/>
                <a:latin typeface="Segoe Print" panose="02000600000000000000" pitchFamily="2" charset="0"/>
              </a:rPr>
              <a:t>available</a:t>
            </a:r>
            <a:r>
              <a:rPr kumimoji="0" lang="it-IT" altLang="it-IT" b="0" i="0" u="none" strike="noStrike" cap="none" normalizeH="0" baseline="0" dirty="0">
                <a:ln>
                  <a:noFill/>
                </a:ln>
                <a:solidFill>
                  <a:schemeClr val="bg1"/>
                </a:solidFill>
                <a:effectLst/>
                <a:latin typeface="Segoe Print" panose="02000600000000000000" pitchFamily="2" charset="0"/>
              </a:rPr>
              <a:t> to the </a:t>
            </a:r>
            <a:r>
              <a:rPr kumimoji="0" lang="it-IT" altLang="it-IT" b="0" i="0" u="none" strike="noStrike" cap="none" normalizeH="0" baseline="0" dirty="0" err="1">
                <a:ln>
                  <a:noFill/>
                </a:ln>
                <a:solidFill>
                  <a:schemeClr val="bg1"/>
                </a:solidFill>
                <a:effectLst/>
                <a:latin typeface="Segoe Print" panose="02000600000000000000" pitchFamily="2" charset="0"/>
              </a:rPr>
              <a:t>scientific</a:t>
            </a:r>
            <a:r>
              <a:rPr kumimoji="0" lang="it-IT" altLang="it-IT" b="0" i="0" u="none" strike="noStrike" cap="none" normalizeH="0" baseline="0" dirty="0">
                <a:ln>
                  <a:noFill/>
                </a:ln>
                <a:solidFill>
                  <a:schemeClr val="bg1"/>
                </a:solidFill>
                <a:effectLst/>
                <a:latin typeface="Segoe Print" panose="02000600000000000000" pitchFamily="2" charset="0"/>
              </a:rPr>
              <a:t> community </a:t>
            </a:r>
            <a:r>
              <a:rPr kumimoji="0" lang="it-IT" altLang="it-IT" b="0" i="0" u="none" strike="noStrike" cap="none" normalizeH="0" baseline="0" dirty="0" err="1">
                <a:ln>
                  <a:noFill/>
                </a:ln>
                <a:solidFill>
                  <a:schemeClr val="bg1"/>
                </a:solidFill>
                <a:effectLst/>
                <a:latin typeface="Segoe Print" panose="02000600000000000000" pitchFamily="2" charset="0"/>
              </a:rPr>
              <a:t>according</a:t>
            </a:r>
            <a:r>
              <a:rPr kumimoji="0" lang="it-IT" altLang="it-IT" b="0" i="0" u="none" strike="noStrike" cap="none" normalizeH="0" baseline="0" dirty="0">
                <a:ln>
                  <a:noFill/>
                </a:ln>
                <a:solidFill>
                  <a:schemeClr val="bg1"/>
                </a:solidFill>
                <a:effectLst/>
                <a:latin typeface="Segoe Print" panose="02000600000000000000" pitchFamily="2" charset="0"/>
              </a:rPr>
              <a:t> to </a:t>
            </a:r>
            <a:r>
              <a:rPr kumimoji="0" lang="it-IT" altLang="it-IT" b="1" i="0" u="none" strike="noStrike" cap="none" normalizeH="0" baseline="0" dirty="0">
                <a:ln>
                  <a:noFill/>
                </a:ln>
                <a:solidFill>
                  <a:schemeClr val="bg1"/>
                </a:solidFill>
                <a:effectLst/>
                <a:latin typeface="Segoe Print" panose="02000600000000000000" pitchFamily="2" charset="0"/>
              </a:rPr>
              <a:t>FAIR </a:t>
            </a:r>
            <a:r>
              <a:rPr kumimoji="0" lang="it-IT" altLang="it-IT" b="1" i="0" u="none" strike="noStrike" cap="none" normalizeH="0" baseline="0" dirty="0" err="1">
                <a:ln>
                  <a:noFill/>
                </a:ln>
                <a:solidFill>
                  <a:schemeClr val="bg1"/>
                </a:solidFill>
                <a:effectLst/>
                <a:latin typeface="Segoe Print" panose="02000600000000000000" pitchFamily="2" charset="0"/>
              </a:rPr>
              <a:t>principles</a:t>
            </a:r>
            <a:r>
              <a:rPr lang="it-IT" altLang="it-IT" dirty="0">
                <a:solidFill>
                  <a:schemeClr val="bg1"/>
                </a:solidFill>
                <a:latin typeface="Segoe Print" panose="02000600000000000000" pitchFamily="2" charset="0"/>
              </a:rPr>
              <a:t> (</a:t>
            </a:r>
            <a:r>
              <a:rPr lang="it-IT" altLang="it-IT" dirty="0" err="1">
                <a:solidFill>
                  <a:schemeClr val="bg1"/>
                </a:solidFill>
                <a:latin typeface="Segoe Print" panose="02000600000000000000" pitchFamily="2" charset="0"/>
              </a:rPr>
              <a:t>Findable</a:t>
            </a:r>
            <a:r>
              <a:rPr lang="it-IT" altLang="it-IT" dirty="0">
                <a:solidFill>
                  <a:schemeClr val="bg1"/>
                </a:solidFill>
                <a:latin typeface="Segoe Print" panose="02000600000000000000" pitchFamily="2" charset="0"/>
              </a:rPr>
              <a:t>, </a:t>
            </a:r>
            <a:r>
              <a:rPr lang="it-IT" altLang="it-IT" dirty="0" err="1">
                <a:solidFill>
                  <a:schemeClr val="bg1"/>
                </a:solidFill>
                <a:latin typeface="Segoe Print" panose="02000600000000000000" pitchFamily="2" charset="0"/>
              </a:rPr>
              <a:t>Accessible</a:t>
            </a:r>
            <a:r>
              <a:rPr lang="it-IT" altLang="it-IT" dirty="0">
                <a:solidFill>
                  <a:schemeClr val="bg1"/>
                </a:solidFill>
                <a:latin typeface="Segoe Print" panose="02000600000000000000" pitchFamily="2" charset="0"/>
              </a:rPr>
              <a:t>, </a:t>
            </a:r>
            <a:r>
              <a:rPr lang="it-IT" altLang="it-IT" dirty="0" err="1">
                <a:solidFill>
                  <a:schemeClr val="bg1"/>
                </a:solidFill>
                <a:latin typeface="Segoe Print" panose="02000600000000000000" pitchFamily="2" charset="0"/>
              </a:rPr>
              <a:t>Interoperable</a:t>
            </a:r>
            <a:r>
              <a:rPr lang="it-IT" altLang="it-IT" dirty="0">
                <a:solidFill>
                  <a:schemeClr val="bg1"/>
                </a:solidFill>
                <a:latin typeface="Segoe Print" panose="02000600000000000000" pitchFamily="2" charset="0"/>
              </a:rPr>
              <a:t>, </a:t>
            </a:r>
            <a:r>
              <a:rPr lang="it-IT" altLang="it-IT" dirty="0" err="1">
                <a:solidFill>
                  <a:schemeClr val="bg1"/>
                </a:solidFill>
                <a:latin typeface="Segoe Print" panose="02000600000000000000" pitchFamily="2" charset="0"/>
              </a:rPr>
              <a:t>Reusable</a:t>
            </a:r>
            <a:r>
              <a:rPr lang="it-IT" altLang="it-IT" dirty="0">
                <a:solidFill>
                  <a:schemeClr val="bg1"/>
                </a:solidFill>
                <a:latin typeface="Segoe Print" panose="02000600000000000000" pitchFamily="2" charset="0"/>
              </a:rPr>
              <a:t>). </a:t>
            </a:r>
            <a:endParaRPr kumimoji="0" lang="it-IT" altLang="it-IT" b="0" i="0" u="none" strike="noStrike" cap="none" normalizeH="0" baseline="0" dirty="0">
              <a:ln>
                <a:noFill/>
              </a:ln>
              <a:solidFill>
                <a:schemeClr val="bg1"/>
              </a:solidFill>
              <a:effectLst/>
              <a:latin typeface="Segoe Print" panose="02000600000000000000" pitchFamily="2" charset="0"/>
            </a:endParaRPr>
          </a:p>
        </p:txBody>
      </p:sp>
      <p:sp>
        <p:nvSpPr>
          <p:cNvPr id="8" name="Rettangolo 24">
            <a:extLst>
              <a:ext uri="{FF2B5EF4-FFF2-40B4-BE49-F238E27FC236}">
                <a16:creationId xmlns:a16="http://schemas.microsoft.com/office/drawing/2014/main" id="{B020D171-C5B4-0321-D9CA-41B6E23C748F}"/>
              </a:ext>
            </a:extLst>
          </p:cNvPr>
          <p:cNvSpPr/>
          <p:nvPr/>
        </p:nvSpPr>
        <p:spPr>
          <a:xfrm>
            <a:off x="2451278" y="10856"/>
            <a:ext cx="7383753" cy="954107"/>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it-IT" sz="2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Multi-frequency and multi-</a:t>
            </a:r>
            <a:r>
              <a:rPr lang="it-IT" sz="2800" dirty="0" err="1">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messengers</a:t>
            </a:r>
            <a:r>
              <a:rPr lang="it-IT" sz="2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a:t>
            </a:r>
          </a:p>
          <a:p>
            <a:pPr algn="ctr">
              <a:defRPr/>
            </a:pPr>
            <a:r>
              <a:rPr lang="it-IT" sz="2800" dirty="0">
                <a:ln w="11430"/>
                <a:gradFill>
                  <a:gsLst>
                    <a:gs pos="0">
                      <a:srgbClr val="F79646">
                        <a:tint val="90000"/>
                        <a:satMod val="120000"/>
                      </a:srgbClr>
                    </a:gs>
                    <a:gs pos="25000">
                      <a:srgbClr val="F79646">
                        <a:tint val="93000"/>
                        <a:satMod val="120000"/>
                      </a:srgbClr>
                    </a:gs>
                    <a:gs pos="50000">
                      <a:srgbClr val="F79646">
                        <a:shade val="89000"/>
                        <a:satMod val="110000"/>
                      </a:srgbClr>
                    </a:gs>
                    <a:gs pos="75000">
                      <a:srgbClr val="F79646">
                        <a:tint val="93000"/>
                        <a:satMod val="120000"/>
                      </a:srgbClr>
                    </a:gs>
                    <a:gs pos="100000">
                      <a:srgbClr val="F79646">
                        <a:tint val="90000"/>
                        <a:satMod val="120000"/>
                      </a:srgbClr>
                    </a:gs>
                  </a:gsLst>
                  <a:lin ang="5400000"/>
                </a:gradFill>
                <a:effectLst>
                  <a:outerShdw blurRad="80000" dist="40000" dir="5040000" algn="tl">
                    <a:srgbClr val="000000">
                      <a:alpha val="30000"/>
                    </a:srgbClr>
                  </a:outerShdw>
                </a:effectLst>
                <a:latin typeface="Segoe Print" panose="02000600000000000000" pitchFamily="2" charset="0"/>
                <a:ea typeface="Chalkboard" charset="0"/>
                <a:cs typeface="Chalkboard" charset="0"/>
              </a:rPr>
              <a:t>FAIR Data policy and standard Format</a:t>
            </a:r>
          </a:p>
        </p:txBody>
      </p:sp>
      <p:sp>
        <p:nvSpPr>
          <p:cNvPr id="2" name="Rectangle 5">
            <a:extLst>
              <a:ext uri="{FF2B5EF4-FFF2-40B4-BE49-F238E27FC236}">
                <a16:creationId xmlns:a16="http://schemas.microsoft.com/office/drawing/2014/main" id="{1324A55C-07B2-DAB1-355C-42D2E11A41BC}"/>
              </a:ext>
            </a:extLst>
          </p:cNvPr>
          <p:cNvSpPr>
            <a:spLocks noChangeArrowheads="1"/>
          </p:cNvSpPr>
          <p:nvPr/>
        </p:nvSpPr>
        <p:spPr bwMode="auto">
          <a:xfrm>
            <a:off x="5649443" y="1072219"/>
            <a:ext cx="6453197" cy="5355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tabLst/>
            </a:pPr>
            <a:r>
              <a:rPr lang="it-IT" altLang="it-IT" b="1" dirty="0">
                <a:solidFill>
                  <a:srgbClr val="FFFF00"/>
                </a:solidFill>
                <a:latin typeface="Segoe Print" panose="02000600000000000000" pitchFamily="2" charset="0"/>
              </a:rPr>
              <a:t>From GADF to VODF</a:t>
            </a:r>
          </a:p>
          <a:p>
            <a:pPr marL="0" marR="0" lvl="0" indent="0" algn="ctr" defTabSz="914400" rtl="0" eaLnBrk="0" fontAlgn="base" latinLnBrk="0" hangingPunct="0">
              <a:lnSpc>
                <a:spcPct val="100000"/>
              </a:lnSpc>
              <a:spcBef>
                <a:spcPct val="0"/>
              </a:spcBef>
              <a:spcAft>
                <a:spcPct val="0"/>
              </a:spcAft>
              <a:buClrTx/>
              <a:buSzTx/>
              <a:tabLst/>
            </a:pPr>
            <a:endParaRPr lang="it-IT" altLang="it-IT" b="1" dirty="0">
              <a:solidFill>
                <a:srgbClr val="FFFF00"/>
              </a:solidFill>
              <a:latin typeface="Segoe Print" panose="02000600000000000000" pitchFamily="2" charset="0"/>
            </a:endParaRPr>
          </a:p>
          <a:p>
            <a:pPr marR="0" lvl="0" algn="l" defTabSz="914400" rtl="0" eaLnBrk="0" fontAlgn="base" latinLnBrk="0" hangingPunct="0">
              <a:lnSpc>
                <a:spcPct val="100000"/>
              </a:lnSpc>
              <a:spcBef>
                <a:spcPct val="0"/>
              </a:spcBef>
              <a:spcAft>
                <a:spcPct val="0"/>
              </a:spcAft>
              <a:buClrTx/>
              <a:buSzTx/>
              <a:tabLst/>
            </a:pPr>
            <a:r>
              <a:rPr kumimoji="0" lang="en-US" altLang="it-IT" sz="1700" b="1" i="0" u="none" strike="noStrike" cap="none" normalizeH="0" baseline="0" dirty="0">
                <a:ln>
                  <a:noFill/>
                </a:ln>
                <a:solidFill>
                  <a:srgbClr val="FFC000"/>
                </a:solidFill>
                <a:effectLst/>
                <a:latin typeface="Segoe Print" panose="02000600000000000000" pitchFamily="2" charset="0"/>
              </a:rPr>
              <a:t>GADF - Gamma-ray Astro Data Formats</a:t>
            </a:r>
            <a:r>
              <a:rPr kumimoji="0" lang="en-US" altLang="it-IT" sz="1700" b="1" i="0" u="none" strike="noStrike" cap="none" normalizeH="0" baseline="0" dirty="0">
                <a:ln>
                  <a:noFill/>
                </a:ln>
                <a:solidFill>
                  <a:schemeClr val="bg1"/>
                </a:solidFill>
                <a:effectLst/>
                <a:latin typeface="Segoe Print" panose="02000600000000000000" pitchFamily="2" charset="0"/>
              </a:rPr>
              <a:t>: first step toward standardization of high-level IACT gamma-ray data </a:t>
            </a:r>
            <a:r>
              <a:rPr kumimoji="0" lang="en-US" altLang="it-IT" sz="1700" b="1" i="0" u="none" strike="noStrike" cap="none" normalizeH="0" baseline="0" dirty="0">
                <a:ln>
                  <a:noFill/>
                </a:ln>
                <a:solidFill>
                  <a:schemeClr val="bg1"/>
                </a:solidFill>
                <a:effectLst/>
                <a:latin typeface="Segoe Print" panose="02000600000000000000" pitchFamily="2" charset="0"/>
                <a:sym typeface="Wingdings" panose="05000000000000000000" pitchFamily="2" charset="2"/>
              </a:rPr>
              <a:t> </a:t>
            </a:r>
            <a:r>
              <a:rPr kumimoji="0" lang="en-US" altLang="it-IT" sz="1700" b="1" i="0" u="none" strike="noStrike" cap="none" normalizeH="0" baseline="0" dirty="0">
                <a:ln>
                  <a:noFill/>
                </a:ln>
                <a:solidFill>
                  <a:srgbClr val="FFFF00"/>
                </a:solidFill>
                <a:effectLst/>
                <a:latin typeface="Segoe Print" panose="02000600000000000000" pitchFamily="2" charset="0"/>
              </a:rPr>
              <a:t>Limitations:</a:t>
            </a:r>
            <a:r>
              <a:rPr kumimoji="0" lang="en-US" altLang="it-IT" sz="1700" b="1" i="0" u="none" strike="noStrike" cap="none" normalizeH="0" baseline="0" dirty="0">
                <a:ln>
                  <a:noFill/>
                </a:ln>
                <a:solidFill>
                  <a:schemeClr val="bg1"/>
                </a:solidFill>
                <a:effectLst/>
                <a:latin typeface="Segoe Print" panose="02000600000000000000" pitchFamily="2" charset="0"/>
              </a:rPr>
              <a:t> gamma-only, instrument-oriented, not multi-messenger ready</a:t>
            </a:r>
          </a:p>
          <a:p>
            <a:pPr marR="0" lvl="0" algn="l" defTabSz="914400" rtl="0" eaLnBrk="0" fontAlgn="base" latinLnBrk="0" hangingPunct="0">
              <a:lnSpc>
                <a:spcPct val="100000"/>
              </a:lnSpc>
              <a:spcBef>
                <a:spcPct val="0"/>
              </a:spcBef>
              <a:spcAft>
                <a:spcPct val="0"/>
              </a:spcAft>
              <a:buClrTx/>
              <a:buSzTx/>
              <a:tabLst/>
            </a:pPr>
            <a:endParaRPr kumimoji="0" lang="it-IT" altLang="it-IT" sz="1700" b="1" i="0" u="none" strike="noStrike" cap="none" normalizeH="0" baseline="0" dirty="0">
              <a:ln>
                <a:noFill/>
              </a:ln>
              <a:solidFill>
                <a:schemeClr val="bg1"/>
              </a:solidFill>
              <a:effectLst/>
              <a:latin typeface="Segoe Print" panose="02000600000000000000" pitchFamily="2" charset="0"/>
            </a:endParaRPr>
          </a:p>
          <a:p>
            <a:pPr marR="0" lvl="0" algn="l" defTabSz="914400" rtl="0" eaLnBrk="0" fontAlgn="base" latinLnBrk="0" hangingPunct="0">
              <a:lnSpc>
                <a:spcPct val="100000"/>
              </a:lnSpc>
              <a:spcBef>
                <a:spcPct val="0"/>
              </a:spcBef>
              <a:spcAft>
                <a:spcPct val="0"/>
              </a:spcAft>
              <a:buClrTx/>
              <a:buSzTx/>
              <a:tabLst/>
            </a:pPr>
            <a:r>
              <a:rPr kumimoji="0" lang="it-IT" altLang="it-IT" sz="1700" b="1" i="0" u="none" strike="noStrike" cap="none" normalizeH="0" baseline="0" dirty="0">
                <a:ln>
                  <a:noFill/>
                </a:ln>
                <a:solidFill>
                  <a:srgbClr val="FFC000"/>
                </a:solidFill>
                <a:effectLst/>
                <a:latin typeface="Segoe Print" panose="02000600000000000000" pitchFamily="2" charset="0"/>
              </a:rPr>
              <a:t>VODF – </a:t>
            </a:r>
            <a:r>
              <a:rPr kumimoji="0" lang="it-IT" altLang="it-IT" sz="1700" b="1" i="0" u="none" strike="noStrike" cap="none" normalizeH="0" baseline="0" dirty="0" err="1">
                <a:ln>
                  <a:noFill/>
                </a:ln>
                <a:solidFill>
                  <a:srgbClr val="FFC000"/>
                </a:solidFill>
                <a:effectLst/>
                <a:latin typeface="Segoe Print" panose="02000600000000000000" pitchFamily="2" charset="0"/>
              </a:rPr>
              <a:t>Very</a:t>
            </a:r>
            <a:r>
              <a:rPr kumimoji="0" lang="it-IT" altLang="it-IT" sz="1700" b="1" i="0" u="none" strike="noStrike" cap="none" normalizeH="0" baseline="0" dirty="0">
                <a:ln>
                  <a:noFill/>
                </a:ln>
                <a:solidFill>
                  <a:srgbClr val="FFC000"/>
                </a:solidFill>
                <a:effectLst/>
                <a:latin typeface="Segoe Print" panose="02000600000000000000" pitchFamily="2" charset="0"/>
              </a:rPr>
              <a:t>-High-Energy Open Data Format</a:t>
            </a:r>
            <a:r>
              <a:rPr kumimoji="0" lang="it-IT" altLang="it-IT" sz="1700" b="1" i="0" u="none" strike="noStrike" cap="none" normalizeH="0" baseline="0" dirty="0">
                <a:ln>
                  <a:noFill/>
                </a:ln>
                <a:solidFill>
                  <a:schemeClr val="bg1"/>
                </a:solidFill>
                <a:effectLst/>
                <a:latin typeface="Segoe Print" panose="02000600000000000000" pitchFamily="2" charset="0"/>
              </a:rPr>
              <a:t> for VHE gamma-ray &amp; neutrino </a:t>
            </a:r>
            <a:r>
              <a:rPr kumimoji="0" lang="it-IT" altLang="it-IT" sz="1700" b="1" i="0" u="none" strike="noStrike" cap="none" normalizeH="0" baseline="0" dirty="0" err="1">
                <a:ln>
                  <a:noFill/>
                </a:ln>
                <a:solidFill>
                  <a:schemeClr val="bg1"/>
                </a:solidFill>
                <a:effectLst/>
                <a:latin typeface="Segoe Print" panose="02000600000000000000" pitchFamily="2" charset="0"/>
              </a:rPr>
              <a:t>astronomy</a:t>
            </a:r>
            <a:r>
              <a:rPr kumimoji="0" lang="it-IT" altLang="it-IT" sz="1700" b="1" i="0" u="none" strike="noStrike" cap="none" normalizeH="0" baseline="0" dirty="0">
                <a:ln>
                  <a:noFill/>
                </a:ln>
                <a:solidFill>
                  <a:schemeClr val="bg1"/>
                </a:solidFill>
                <a:effectLst/>
                <a:latin typeface="Segoe Print" panose="02000600000000000000" pitchFamily="2" charset="0"/>
              </a:rPr>
              <a:t>: open data model &amp; format.</a:t>
            </a:r>
          </a:p>
          <a:p>
            <a:pPr lvl="1" eaLnBrk="0" fontAlgn="base" hangingPunct="0">
              <a:spcBef>
                <a:spcPct val="0"/>
              </a:spcBef>
              <a:spcAft>
                <a:spcPct val="0"/>
              </a:spcAft>
              <a:buFontTx/>
              <a:buChar char="•"/>
            </a:pPr>
            <a:r>
              <a:rPr lang="it-IT" altLang="it-IT" sz="1700" b="1" dirty="0">
                <a:solidFill>
                  <a:schemeClr val="bg1"/>
                </a:solidFill>
                <a:latin typeface="Segoe Print" panose="02000600000000000000" pitchFamily="2" charset="0"/>
              </a:rPr>
              <a:t> </a:t>
            </a:r>
            <a:r>
              <a:rPr kumimoji="0" lang="it-IT" altLang="it-IT" sz="1700" b="1" i="0" u="none" strike="noStrike" cap="none" normalizeH="0" baseline="0" dirty="0" err="1">
                <a:ln>
                  <a:noFill/>
                </a:ln>
                <a:solidFill>
                  <a:srgbClr val="FFFF00"/>
                </a:solidFill>
                <a:effectLst/>
                <a:latin typeface="Segoe Print" panose="02000600000000000000" pitchFamily="2" charset="0"/>
              </a:rPr>
              <a:t>Standardizes</a:t>
            </a:r>
            <a:r>
              <a:rPr kumimoji="0" lang="it-IT" altLang="it-IT" sz="1700" b="1" i="0" u="none" strike="noStrike" cap="none" normalizeH="0" baseline="0" dirty="0">
                <a:ln>
                  <a:noFill/>
                </a:ln>
                <a:solidFill>
                  <a:srgbClr val="FFFF00"/>
                </a:solidFill>
                <a:effectLst/>
                <a:latin typeface="Segoe Print" panose="02000600000000000000" pitchFamily="2" charset="0"/>
              </a:rPr>
              <a:t> data </a:t>
            </a:r>
            <a:r>
              <a:rPr kumimoji="0" lang="it-IT" altLang="it-IT" sz="1700" b="1" i="0" u="none" strike="noStrike" cap="none" normalizeH="0" baseline="0" dirty="0">
                <a:ln>
                  <a:noFill/>
                </a:ln>
                <a:solidFill>
                  <a:schemeClr val="bg1"/>
                </a:solidFill>
                <a:effectLst/>
                <a:latin typeface="Segoe Print" panose="02000600000000000000" pitchFamily="2" charset="0"/>
              </a:rPr>
              <a:t>from </a:t>
            </a:r>
            <a:r>
              <a:rPr kumimoji="0" lang="it-IT" altLang="it-IT" sz="1700" b="1" i="0" u="none" strike="noStrike" cap="none" normalizeH="0" baseline="0" dirty="0" err="1">
                <a:ln>
                  <a:noFill/>
                </a:ln>
                <a:solidFill>
                  <a:schemeClr val="bg1"/>
                </a:solidFill>
                <a:effectLst/>
                <a:latin typeface="Segoe Print" panose="02000600000000000000" pitchFamily="2" charset="0"/>
              </a:rPr>
              <a:t>reconstructed</a:t>
            </a:r>
            <a:r>
              <a:rPr kumimoji="0" lang="it-IT" altLang="it-IT" sz="1700" b="1" i="0" u="none" strike="noStrike" cap="none" normalizeH="0" baseline="0" dirty="0">
                <a:ln>
                  <a:noFill/>
                </a:ln>
                <a:solidFill>
                  <a:schemeClr val="bg1"/>
                </a:solidFill>
                <a:effectLst/>
                <a:latin typeface="Segoe Print" panose="02000600000000000000" pitchFamily="2" charset="0"/>
              </a:rPr>
              <a:t> events to high-</a:t>
            </a:r>
            <a:r>
              <a:rPr kumimoji="0" lang="it-IT" altLang="it-IT" sz="1700" b="1" i="0" u="none" strike="noStrike" cap="none" normalizeH="0" baseline="0" dirty="0" err="1">
                <a:ln>
                  <a:noFill/>
                </a:ln>
                <a:solidFill>
                  <a:schemeClr val="bg1"/>
                </a:solidFill>
                <a:effectLst/>
                <a:latin typeface="Segoe Print" panose="02000600000000000000" pitchFamily="2" charset="0"/>
              </a:rPr>
              <a:t>level</a:t>
            </a:r>
            <a:r>
              <a:rPr kumimoji="0" lang="it-IT" altLang="it-IT" sz="1700" b="1" i="0" u="none" strike="noStrike" cap="none" normalizeH="0" baseline="0" dirty="0">
                <a:ln>
                  <a:noFill/>
                </a:ln>
                <a:solidFill>
                  <a:schemeClr val="bg1"/>
                </a:solidFill>
                <a:effectLst/>
                <a:latin typeface="Segoe Print" panose="02000600000000000000" pitchFamily="2" charset="0"/>
              </a:rPr>
              <a:t> products (</a:t>
            </a:r>
            <a:r>
              <a:rPr kumimoji="0" lang="it-IT" altLang="it-IT" sz="1700" b="1" i="0" u="none" strike="noStrike" cap="none" normalizeH="0" baseline="0" dirty="0" err="1">
                <a:ln>
                  <a:noFill/>
                </a:ln>
                <a:solidFill>
                  <a:schemeClr val="bg1"/>
                </a:solidFill>
                <a:effectLst/>
                <a:latin typeface="Segoe Print" panose="02000600000000000000" pitchFamily="2" charset="0"/>
              </a:rPr>
              <a:t>maps</a:t>
            </a:r>
            <a:r>
              <a:rPr kumimoji="0" lang="it-IT" altLang="it-IT" sz="1700" b="1" i="0" u="none" strike="noStrike" cap="none" normalizeH="0" baseline="0" dirty="0">
                <a:ln>
                  <a:noFill/>
                </a:ln>
                <a:solidFill>
                  <a:schemeClr val="bg1"/>
                </a:solidFill>
                <a:effectLst/>
                <a:latin typeface="Segoe Print" panose="02000600000000000000" pitchFamily="2" charset="0"/>
              </a:rPr>
              <a:t>, </a:t>
            </a:r>
            <a:r>
              <a:rPr kumimoji="0" lang="it-IT" altLang="it-IT" sz="1700" b="1" i="0" u="none" strike="noStrike" cap="none" normalizeH="0" baseline="0" dirty="0" err="1">
                <a:ln>
                  <a:noFill/>
                </a:ln>
                <a:solidFill>
                  <a:schemeClr val="bg1"/>
                </a:solidFill>
                <a:effectLst/>
                <a:latin typeface="Segoe Print" panose="02000600000000000000" pitchFamily="2" charset="0"/>
              </a:rPr>
              <a:t>spectra</a:t>
            </a:r>
            <a:r>
              <a:rPr kumimoji="0" lang="it-IT" altLang="it-IT" sz="1700" b="1" i="0" u="none" strike="noStrike" cap="none" normalizeH="0" baseline="0" dirty="0">
                <a:ln>
                  <a:noFill/>
                </a:ln>
                <a:solidFill>
                  <a:schemeClr val="bg1"/>
                </a:solidFill>
                <a:effectLst/>
                <a:latin typeface="Segoe Print" panose="02000600000000000000" pitchFamily="2" charset="0"/>
              </a:rPr>
              <a:t>, light </a:t>
            </a:r>
            <a:r>
              <a:rPr kumimoji="0" lang="it-IT" altLang="it-IT" sz="1700" b="1" i="0" u="none" strike="noStrike" cap="none" normalizeH="0" baseline="0" dirty="0" err="1">
                <a:ln>
                  <a:noFill/>
                </a:ln>
                <a:solidFill>
                  <a:schemeClr val="bg1"/>
                </a:solidFill>
                <a:effectLst/>
                <a:latin typeface="Segoe Print" panose="02000600000000000000" pitchFamily="2" charset="0"/>
              </a:rPr>
              <a:t>curves</a:t>
            </a:r>
            <a:r>
              <a:rPr kumimoji="0" lang="it-IT" altLang="it-IT" sz="1700" b="1" i="0" u="none" strike="noStrike" cap="none" normalizeH="0" baseline="0" dirty="0">
                <a:ln>
                  <a:noFill/>
                </a:ln>
                <a:solidFill>
                  <a:schemeClr val="bg1"/>
                </a:solidFill>
                <a:effectLst/>
                <a:latin typeface="Segoe Print" panose="02000600000000000000" pitchFamily="2" charset="0"/>
              </a:rPr>
              <a:t>, </a:t>
            </a:r>
            <a:r>
              <a:rPr kumimoji="0" lang="it-IT" altLang="it-IT" sz="1700" b="1" i="0" u="none" strike="noStrike" cap="none" normalizeH="0" baseline="0" dirty="0" err="1">
                <a:ln>
                  <a:noFill/>
                </a:ln>
                <a:solidFill>
                  <a:schemeClr val="bg1"/>
                </a:solidFill>
                <a:effectLst/>
                <a:latin typeface="Segoe Print" panose="02000600000000000000" pitchFamily="2" charset="0"/>
              </a:rPr>
              <a:t>catalogs</a:t>
            </a:r>
            <a:r>
              <a:rPr kumimoji="0" lang="it-IT" altLang="it-IT" sz="1700" b="1" i="0" u="none" strike="noStrike" cap="none" normalizeH="0" baseline="0" dirty="0">
                <a:ln>
                  <a:noFill/>
                </a:ln>
                <a:solidFill>
                  <a:schemeClr val="bg1"/>
                </a:solidFill>
                <a:effectLst/>
                <a:latin typeface="Segoe Print" panose="02000600000000000000" pitchFamily="2" charset="0"/>
              </a:rPr>
              <a:t>).</a:t>
            </a:r>
          </a:p>
          <a:p>
            <a:pPr lvl="1" eaLnBrk="0" fontAlgn="base" hangingPunct="0">
              <a:spcBef>
                <a:spcPct val="0"/>
              </a:spcBef>
              <a:spcAft>
                <a:spcPct val="0"/>
              </a:spcAft>
              <a:buFontTx/>
              <a:buChar char="•"/>
            </a:pPr>
            <a:r>
              <a:rPr lang="it-IT" altLang="it-IT" sz="1700" b="1" dirty="0">
                <a:solidFill>
                  <a:schemeClr val="bg1"/>
                </a:solidFill>
                <a:latin typeface="Segoe Print" panose="02000600000000000000" pitchFamily="2" charset="0"/>
              </a:rPr>
              <a:t> </a:t>
            </a:r>
            <a:r>
              <a:rPr kumimoji="0" lang="it-IT" altLang="it-IT" sz="1700" b="1" i="0" u="none" strike="noStrike" cap="none" normalizeH="0" baseline="0" dirty="0">
                <a:ln>
                  <a:noFill/>
                </a:ln>
                <a:solidFill>
                  <a:srgbClr val="FFFF00"/>
                </a:solidFill>
                <a:effectLst/>
                <a:latin typeface="Segoe Print" panose="02000600000000000000" pitchFamily="2" charset="0"/>
              </a:rPr>
              <a:t>A community-</a:t>
            </a:r>
            <a:r>
              <a:rPr kumimoji="0" lang="it-IT" altLang="it-IT" sz="1700" b="1" i="0" u="none" strike="noStrike" cap="none" normalizeH="0" baseline="0" dirty="0" err="1">
                <a:ln>
                  <a:noFill/>
                </a:ln>
                <a:solidFill>
                  <a:srgbClr val="FFFF00"/>
                </a:solidFill>
                <a:effectLst/>
                <a:latin typeface="Segoe Print" panose="02000600000000000000" pitchFamily="2" charset="0"/>
              </a:rPr>
              <a:t>driven</a:t>
            </a:r>
            <a:r>
              <a:rPr kumimoji="0" lang="it-IT" altLang="it-IT" sz="1700" b="1" i="0" u="none" strike="noStrike" cap="none" normalizeH="0" baseline="0" dirty="0">
                <a:ln>
                  <a:noFill/>
                </a:ln>
                <a:solidFill>
                  <a:srgbClr val="FFFF00"/>
                </a:solidFill>
                <a:effectLst/>
                <a:latin typeface="Segoe Print" panose="02000600000000000000" pitchFamily="2" charset="0"/>
              </a:rPr>
              <a:t> </a:t>
            </a:r>
            <a:r>
              <a:rPr kumimoji="0" lang="it-IT" altLang="it-IT" sz="1700" b="1" i="0" u="none" strike="noStrike" cap="none" normalizeH="0" baseline="0" dirty="0" err="1">
                <a:ln>
                  <a:noFill/>
                </a:ln>
                <a:solidFill>
                  <a:schemeClr val="bg1"/>
                </a:solidFill>
                <a:effectLst/>
                <a:latin typeface="Segoe Print" panose="02000600000000000000" pitchFamily="2" charset="0"/>
              </a:rPr>
              <a:t>initiative</a:t>
            </a:r>
            <a:r>
              <a:rPr kumimoji="0" lang="it-IT" altLang="it-IT" sz="1700" b="1" i="0" u="none" strike="noStrike" cap="none" normalizeH="0" baseline="0" dirty="0">
                <a:ln>
                  <a:noFill/>
                </a:ln>
                <a:solidFill>
                  <a:schemeClr val="bg1"/>
                </a:solidFill>
                <a:effectLst/>
                <a:latin typeface="Segoe Print" panose="02000600000000000000" pitchFamily="2" charset="0"/>
              </a:rPr>
              <a:t> </a:t>
            </a:r>
            <a:r>
              <a:rPr lang="it-IT" altLang="it-IT" sz="1700" b="1" dirty="0">
                <a:solidFill>
                  <a:schemeClr val="bg1"/>
                </a:solidFill>
                <a:latin typeface="Segoe Print" panose="02000600000000000000" pitchFamily="2" charset="0"/>
              </a:rPr>
              <a:t>(</a:t>
            </a:r>
            <a:r>
              <a:rPr kumimoji="0" lang="it-IT" altLang="it-IT" sz="1700" b="1" i="0" u="none" strike="noStrike" cap="none" normalizeH="0" baseline="0" dirty="0">
                <a:ln>
                  <a:noFill/>
                </a:ln>
                <a:solidFill>
                  <a:schemeClr val="bg1"/>
                </a:solidFill>
                <a:effectLst/>
                <a:latin typeface="Segoe Print" panose="02000600000000000000" pitchFamily="2" charset="0"/>
              </a:rPr>
              <a:t>CTAO, ASTRI, H.E.S.S., MAGIC, VERITAS, HAWC, Fermi-LAT, </a:t>
            </a:r>
            <a:r>
              <a:rPr kumimoji="0" lang="it-IT" altLang="it-IT" sz="1700" b="1" i="0" u="none" strike="noStrike" cap="none" normalizeH="0" baseline="0" dirty="0" err="1">
                <a:ln>
                  <a:noFill/>
                </a:ln>
                <a:solidFill>
                  <a:schemeClr val="bg1"/>
                </a:solidFill>
                <a:effectLst/>
                <a:latin typeface="Segoe Print" panose="02000600000000000000" pitchFamily="2" charset="0"/>
              </a:rPr>
              <a:t>IceCube</a:t>
            </a:r>
            <a:r>
              <a:rPr kumimoji="0" lang="it-IT" altLang="it-IT" sz="1700" b="1" i="0" u="none" strike="noStrike" cap="none" normalizeH="0" baseline="0" dirty="0">
                <a:ln>
                  <a:noFill/>
                </a:ln>
                <a:solidFill>
                  <a:schemeClr val="bg1"/>
                </a:solidFill>
                <a:effectLst/>
                <a:latin typeface="Segoe Print" panose="02000600000000000000" pitchFamily="2" charset="0"/>
              </a:rPr>
              <a:t>, KM3NeT, SWGO, FACT)</a:t>
            </a:r>
          </a:p>
          <a:p>
            <a:pPr lvl="1" eaLnBrk="0" fontAlgn="base" hangingPunct="0">
              <a:spcBef>
                <a:spcPct val="0"/>
              </a:spcBef>
              <a:spcAft>
                <a:spcPct val="0"/>
              </a:spcAft>
              <a:buFontTx/>
              <a:buChar char="•"/>
            </a:pPr>
            <a:r>
              <a:rPr lang="it-IT" altLang="it-IT" sz="1700" b="1" dirty="0">
                <a:solidFill>
                  <a:schemeClr val="bg1"/>
                </a:solidFill>
                <a:latin typeface="Segoe Print" panose="02000600000000000000" pitchFamily="2" charset="0"/>
              </a:rPr>
              <a:t> </a:t>
            </a:r>
            <a:r>
              <a:rPr kumimoji="0" lang="it-IT" altLang="it-IT" sz="1700" b="1" i="0" u="none" strike="noStrike" cap="none" normalizeH="0" baseline="0" dirty="0" err="1">
                <a:ln>
                  <a:noFill/>
                </a:ln>
                <a:solidFill>
                  <a:schemeClr val="bg1"/>
                </a:solidFill>
                <a:effectLst/>
                <a:latin typeface="Segoe Print" panose="02000600000000000000" pitchFamily="2" charset="0"/>
              </a:rPr>
              <a:t>Designed</a:t>
            </a:r>
            <a:r>
              <a:rPr kumimoji="0" lang="it-IT" altLang="it-IT" sz="1700" b="1" i="0" u="none" strike="noStrike" cap="none" normalizeH="0" baseline="0" dirty="0">
                <a:ln>
                  <a:noFill/>
                </a:ln>
                <a:solidFill>
                  <a:schemeClr val="bg1"/>
                </a:solidFill>
                <a:effectLst/>
                <a:latin typeface="Segoe Print" panose="02000600000000000000" pitchFamily="2" charset="0"/>
              </a:rPr>
              <a:t> for </a:t>
            </a:r>
            <a:r>
              <a:rPr kumimoji="0" lang="it-IT" altLang="it-IT" sz="1700" b="1" i="0" u="none" strike="noStrike" cap="none" normalizeH="0" baseline="0" dirty="0" err="1">
                <a:ln>
                  <a:noFill/>
                </a:ln>
                <a:solidFill>
                  <a:schemeClr val="bg1"/>
                </a:solidFill>
                <a:effectLst/>
                <a:latin typeface="Segoe Print" panose="02000600000000000000" pitchFamily="2" charset="0"/>
              </a:rPr>
              <a:t>interoperability</a:t>
            </a:r>
            <a:r>
              <a:rPr kumimoji="0" lang="it-IT" altLang="it-IT" sz="1700" b="1" i="0" u="none" strike="noStrike" cap="none" normalizeH="0" baseline="0" dirty="0">
                <a:ln>
                  <a:noFill/>
                </a:ln>
                <a:solidFill>
                  <a:schemeClr val="bg1"/>
                </a:solidFill>
                <a:effectLst/>
                <a:latin typeface="Segoe Print" panose="02000600000000000000" pitchFamily="2" charset="0"/>
              </a:rPr>
              <a:t>, </a:t>
            </a:r>
            <a:r>
              <a:rPr kumimoji="0" lang="it-IT" altLang="it-IT" sz="1700" b="1" i="0" u="none" strike="noStrike" cap="none" normalizeH="0" baseline="0" dirty="0">
                <a:ln>
                  <a:noFill/>
                </a:ln>
                <a:solidFill>
                  <a:srgbClr val="FFFF00"/>
                </a:solidFill>
                <a:effectLst/>
                <a:latin typeface="Segoe Print" panose="02000600000000000000" pitchFamily="2" charset="0"/>
              </a:rPr>
              <a:t>IVOA compliance</a:t>
            </a:r>
            <a:r>
              <a:rPr kumimoji="0" lang="it-IT" altLang="it-IT" sz="1700" b="1" i="0" u="none" strike="noStrike" cap="none" normalizeH="0" baseline="0" dirty="0">
                <a:ln>
                  <a:noFill/>
                </a:ln>
                <a:solidFill>
                  <a:schemeClr val="bg1"/>
                </a:solidFill>
                <a:effectLst/>
                <a:latin typeface="Segoe Print" panose="02000600000000000000" pitchFamily="2" charset="0"/>
              </a:rPr>
              <a:t>, and </a:t>
            </a:r>
            <a:r>
              <a:rPr kumimoji="0" lang="it-IT" altLang="it-IT" sz="1700" b="1" i="0" u="none" strike="noStrike" cap="none" normalizeH="0" baseline="0" dirty="0">
                <a:ln>
                  <a:noFill/>
                </a:ln>
                <a:solidFill>
                  <a:srgbClr val="FFFF00"/>
                </a:solidFill>
                <a:effectLst/>
                <a:latin typeface="Segoe Print" panose="02000600000000000000" pitchFamily="2" charset="0"/>
              </a:rPr>
              <a:t>FAIR data </a:t>
            </a:r>
            <a:r>
              <a:rPr kumimoji="0" lang="it-IT" altLang="it-IT" sz="1700" b="1" i="0" u="none" strike="noStrike" cap="none" normalizeH="0" baseline="0" dirty="0" err="1">
                <a:ln>
                  <a:noFill/>
                </a:ln>
                <a:solidFill>
                  <a:schemeClr val="bg1"/>
                </a:solidFill>
                <a:effectLst/>
                <a:latin typeface="Segoe Print" panose="02000600000000000000" pitchFamily="2" charset="0"/>
              </a:rPr>
              <a:t>principles</a:t>
            </a:r>
            <a:r>
              <a:rPr kumimoji="0" lang="it-IT" altLang="it-IT" sz="1700" b="1" i="0" u="none" strike="noStrike" cap="none" normalizeH="0" baseline="0" dirty="0">
                <a:ln>
                  <a:noFill/>
                </a:ln>
                <a:solidFill>
                  <a:schemeClr val="bg1"/>
                </a:solidFill>
                <a:effectLst/>
                <a:latin typeface="Segoe Print" panose="02000600000000000000" pitchFamily="2" charset="0"/>
              </a:rPr>
              <a:t>.</a:t>
            </a:r>
          </a:p>
          <a:p>
            <a:pPr lvl="1" eaLnBrk="0" fontAlgn="base" hangingPunct="0">
              <a:spcBef>
                <a:spcPct val="0"/>
              </a:spcBef>
              <a:spcAft>
                <a:spcPct val="0"/>
              </a:spcAft>
              <a:buFontTx/>
              <a:buChar char="•"/>
            </a:pPr>
            <a:r>
              <a:rPr lang="it-IT" altLang="it-IT" sz="1700" b="1" dirty="0">
                <a:solidFill>
                  <a:schemeClr val="bg1"/>
                </a:solidFill>
                <a:latin typeface="Segoe Print" panose="02000600000000000000" pitchFamily="2" charset="0"/>
              </a:rPr>
              <a:t> </a:t>
            </a:r>
            <a:r>
              <a:rPr kumimoji="0" lang="it-IT" altLang="it-IT" sz="1700" b="1" i="0" u="none" strike="noStrike" cap="none" normalizeH="0" baseline="0" dirty="0">
                <a:ln>
                  <a:noFill/>
                </a:ln>
                <a:solidFill>
                  <a:schemeClr val="bg1"/>
                </a:solidFill>
                <a:effectLst/>
                <a:latin typeface="Segoe Print" panose="02000600000000000000" pitchFamily="2" charset="0"/>
              </a:rPr>
              <a:t>Common tools - multi-</a:t>
            </a:r>
            <a:r>
              <a:rPr kumimoji="0" lang="it-IT" altLang="it-IT" sz="1700" b="1" i="0" u="none" strike="noStrike" cap="none" normalizeH="0" baseline="0" dirty="0" err="1">
                <a:ln>
                  <a:noFill/>
                </a:ln>
                <a:solidFill>
                  <a:schemeClr val="bg1"/>
                </a:solidFill>
                <a:effectLst/>
                <a:latin typeface="Segoe Print" panose="02000600000000000000" pitchFamily="2" charset="0"/>
              </a:rPr>
              <a:t>instrument</a:t>
            </a:r>
            <a:r>
              <a:rPr kumimoji="0" lang="it-IT" altLang="it-IT" sz="1700" b="1" i="0" u="none" strike="noStrike" cap="none" normalizeH="0" baseline="0" dirty="0">
                <a:ln>
                  <a:noFill/>
                </a:ln>
                <a:solidFill>
                  <a:schemeClr val="bg1"/>
                </a:solidFill>
                <a:effectLst/>
                <a:latin typeface="Segoe Print" panose="02000600000000000000" pitchFamily="2" charset="0"/>
              </a:rPr>
              <a:t> </a:t>
            </a:r>
            <a:r>
              <a:rPr kumimoji="0" lang="it-IT" altLang="it-IT" sz="1700" b="1" i="0" u="none" strike="noStrike" cap="none" normalizeH="0" baseline="0" dirty="0" err="1">
                <a:ln>
                  <a:noFill/>
                </a:ln>
                <a:solidFill>
                  <a:schemeClr val="bg1"/>
                </a:solidFill>
                <a:effectLst/>
                <a:latin typeface="Segoe Print" panose="02000600000000000000" pitchFamily="2" charset="0"/>
              </a:rPr>
              <a:t>analyses</a:t>
            </a:r>
            <a:r>
              <a:rPr kumimoji="0" lang="it-IT" altLang="it-IT" sz="1700" b="1" i="0" u="none" strike="noStrike" cap="none" normalizeH="0" baseline="0" dirty="0">
                <a:ln>
                  <a:noFill/>
                </a:ln>
                <a:solidFill>
                  <a:schemeClr val="bg1"/>
                </a:solidFill>
                <a:effectLst/>
                <a:latin typeface="Segoe Print" panose="02000600000000000000" pitchFamily="2" charset="0"/>
              </a:rPr>
              <a:t> </a:t>
            </a:r>
            <a:r>
              <a:rPr kumimoji="0" lang="it-IT" altLang="it-IT" sz="1700" b="1" i="0" u="none" strike="noStrike" cap="none" normalizeH="0" baseline="0" dirty="0" err="1">
                <a:ln>
                  <a:noFill/>
                </a:ln>
                <a:solidFill>
                  <a:schemeClr val="bg1"/>
                </a:solidFill>
                <a:effectLst/>
                <a:latin typeface="Segoe Print" panose="02000600000000000000" pitchFamily="2" charset="0"/>
              </a:rPr>
              <a:t>across</a:t>
            </a:r>
            <a:r>
              <a:rPr kumimoji="0" lang="it-IT" altLang="it-IT" sz="1700" b="1" i="0" u="none" strike="noStrike" cap="none" normalizeH="0" baseline="0" dirty="0">
                <a:ln>
                  <a:noFill/>
                </a:ln>
                <a:solidFill>
                  <a:schemeClr val="bg1"/>
                </a:solidFill>
                <a:effectLst/>
                <a:latin typeface="Segoe Print" panose="02000600000000000000" pitchFamily="2" charset="0"/>
              </a:rPr>
              <a:t> the VHE and multi-</a:t>
            </a:r>
            <a:r>
              <a:rPr kumimoji="0" lang="it-IT" altLang="it-IT" sz="1700" b="1" i="0" u="none" strike="noStrike" cap="none" normalizeH="0" baseline="0" dirty="0" err="1">
                <a:ln>
                  <a:noFill/>
                </a:ln>
                <a:solidFill>
                  <a:schemeClr val="bg1"/>
                </a:solidFill>
                <a:effectLst/>
                <a:latin typeface="Segoe Print" panose="02000600000000000000" pitchFamily="2" charset="0"/>
              </a:rPr>
              <a:t>messenger</a:t>
            </a:r>
            <a:r>
              <a:rPr kumimoji="0" lang="it-IT" altLang="it-IT" sz="1700" b="1" i="0" u="none" strike="noStrike" cap="none" normalizeH="0" baseline="0" dirty="0">
                <a:ln>
                  <a:noFill/>
                </a:ln>
                <a:solidFill>
                  <a:schemeClr val="bg1"/>
                </a:solidFill>
                <a:effectLst/>
                <a:latin typeface="Segoe Print" panose="02000600000000000000" pitchFamily="2" charset="0"/>
              </a:rPr>
              <a:t> </a:t>
            </a:r>
            <a:r>
              <a:rPr kumimoji="0" lang="it-IT" altLang="it-IT" sz="1700" b="1" i="0" u="none" strike="noStrike" cap="none" normalizeH="0" baseline="0" dirty="0" err="1">
                <a:ln>
                  <a:noFill/>
                </a:ln>
                <a:solidFill>
                  <a:schemeClr val="bg1"/>
                </a:solidFill>
                <a:effectLst/>
                <a:latin typeface="Segoe Print" panose="02000600000000000000" pitchFamily="2" charset="0"/>
              </a:rPr>
              <a:t>landscape</a:t>
            </a:r>
            <a:r>
              <a:rPr kumimoji="0" lang="it-IT" altLang="it-IT" sz="1700" b="1" i="0" u="none" strike="noStrike" cap="none" normalizeH="0" baseline="0" dirty="0">
                <a:ln>
                  <a:noFill/>
                </a:ln>
                <a:solidFill>
                  <a:schemeClr val="bg1"/>
                </a:solidFill>
                <a:effectLst/>
                <a:latin typeface="Segoe Print" panose="02000600000000000000" pitchFamily="2" charset="0"/>
              </a:rPr>
              <a:t>.</a:t>
            </a:r>
            <a:endParaRPr kumimoji="0" lang="it-IT" altLang="it-IT" sz="1700" b="0" i="0" u="none" strike="noStrike" cap="none" normalizeH="0" baseline="0" dirty="0">
              <a:ln>
                <a:noFill/>
              </a:ln>
              <a:solidFill>
                <a:schemeClr val="bg1"/>
              </a:solidFill>
              <a:effectLst/>
              <a:latin typeface="Segoe Print" panose="02000600000000000000" pitchFamily="2" charset="0"/>
            </a:endParaRPr>
          </a:p>
        </p:txBody>
      </p:sp>
      <p:sp>
        <p:nvSpPr>
          <p:cNvPr id="4" name="CasellaDiTesto 3">
            <a:extLst>
              <a:ext uri="{FF2B5EF4-FFF2-40B4-BE49-F238E27FC236}">
                <a16:creationId xmlns:a16="http://schemas.microsoft.com/office/drawing/2014/main" id="{A82A90A0-32E9-39DA-5BAF-D665DA157B24}"/>
              </a:ext>
            </a:extLst>
          </p:cNvPr>
          <p:cNvSpPr txBox="1"/>
          <p:nvPr/>
        </p:nvSpPr>
        <p:spPr>
          <a:xfrm>
            <a:off x="7480693" y="6534788"/>
            <a:ext cx="4708676" cy="307777"/>
          </a:xfrm>
          <a:prstGeom prst="rect">
            <a:avLst/>
          </a:prstGeom>
          <a:noFill/>
        </p:spPr>
        <p:txBody>
          <a:bodyPr wrap="square">
            <a:spAutoFit/>
          </a:bodyPr>
          <a:lstStyle/>
          <a:p>
            <a:pPr algn="ctr"/>
            <a:r>
              <a:rPr lang="en-US" sz="1400" dirty="0">
                <a:solidFill>
                  <a:srgbClr val="FFFF00"/>
                </a:solidFill>
                <a:latin typeface="Segoe Print" panose="02000600000000000000" pitchFamily="2" charset="0"/>
                <a:sym typeface="Wingdings" panose="05000000000000000000" pitchFamily="2" charset="2"/>
              </a:rPr>
              <a:t>[Khelifi+2023 ICRC23 proc., Unbenhaum+23]</a:t>
            </a:r>
            <a:r>
              <a:rPr lang="en-US" sz="1400" dirty="0">
                <a:solidFill>
                  <a:schemeClr val="bg1"/>
                </a:solidFill>
                <a:latin typeface="Segoe Print" panose="02000600000000000000" pitchFamily="2" charset="0"/>
                <a:sym typeface="Wingdings" panose="05000000000000000000" pitchFamily="2" charset="2"/>
              </a:rPr>
              <a:t>)</a:t>
            </a:r>
            <a:endParaRPr lang="en-US" sz="1600" dirty="0">
              <a:solidFill>
                <a:schemeClr val="bg1"/>
              </a:solidFill>
              <a:latin typeface="Segoe Print" panose="02000600000000000000" pitchFamily="2" charset="0"/>
            </a:endParaRPr>
          </a:p>
        </p:txBody>
      </p:sp>
    </p:spTree>
    <p:extLst>
      <p:ext uri="{BB962C8B-B14F-4D97-AF65-F5344CB8AC3E}">
        <p14:creationId xmlns:p14="http://schemas.microsoft.com/office/powerpoint/2010/main" val="25210206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 grpId="0"/>
      <p:bldP spid="4" grpId="0"/>
    </p:bld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8025</Words>
  <Application>Microsoft Office PowerPoint</Application>
  <PresentationFormat>Widescreen</PresentationFormat>
  <Paragraphs>870</Paragraphs>
  <Slides>50</Slides>
  <Notes>32</Notes>
  <HiddenSlides>0</HiddenSlides>
  <MMClips>0</MMClips>
  <ScaleCrop>false</ScaleCrop>
  <HeadingPairs>
    <vt:vector size="6" baseType="variant">
      <vt:variant>
        <vt:lpstr>Caratteri utilizzati</vt:lpstr>
      </vt:variant>
      <vt:variant>
        <vt:i4>33</vt:i4>
      </vt:variant>
      <vt:variant>
        <vt:lpstr>Tema</vt:lpstr>
      </vt:variant>
      <vt:variant>
        <vt:i4>2</vt:i4>
      </vt:variant>
      <vt:variant>
        <vt:lpstr>Titoli diapositive</vt:lpstr>
      </vt:variant>
      <vt:variant>
        <vt:i4>50</vt:i4>
      </vt:variant>
    </vt:vector>
  </HeadingPairs>
  <TitlesOfParts>
    <vt:vector size="85" baseType="lpstr">
      <vt:lpstr>AAAAA L+ STIX General</vt:lpstr>
      <vt:lpstr>AAAAAE+IowanOldStyle-Bold</vt:lpstr>
      <vt:lpstr>AAAAAF+IowanOldStyle-Roman</vt:lpstr>
      <vt:lpstr>AAAAAG+IowanOldStyle-Italic</vt:lpstr>
      <vt:lpstr>ACALE I+ Times</vt:lpstr>
      <vt:lpstr>Albertus MT Lt</vt:lpstr>
      <vt:lpstr>Arial</vt:lpstr>
      <vt:lpstr>Avenir Next Demi Bold</vt:lpstr>
      <vt:lpstr>Calibri</vt:lpstr>
      <vt:lpstr>Calibri Light</vt:lpstr>
      <vt:lpstr>Cambria Math</vt:lpstr>
      <vt:lpstr>Carlito</vt:lpstr>
      <vt:lpstr>CMMI10</vt:lpstr>
      <vt:lpstr>CMMI7</vt:lpstr>
      <vt:lpstr>CMR10</vt:lpstr>
      <vt:lpstr>CMSY10</vt:lpstr>
      <vt:lpstr>Kristen ITC</vt:lpstr>
      <vt:lpstr>LiberationSans</vt:lpstr>
      <vt:lpstr>LiberationSans-Bold</vt:lpstr>
      <vt:lpstr>LiberationSans-BoldItalic</vt:lpstr>
      <vt:lpstr>MV Boli</vt:lpstr>
      <vt:lpstr>NimbusRomNo9L-Regu</vt:lpstr>
      <vt:lpstr>PazoMath</vt:lpstr>
      <vt:lpstr>PazoMath-Italic</vt:lpstr>
      <vt:lpstr>Roboto</vt:lpstr>
      <vt:lpstr>rtxmi</vt:lpstr>
      <vt:lpstr>Segoe Print</vt:lpstr>
      <vt:lpstr>SFSS0500</vt:lpstr>
      <vt:lpstr>Tekton Pro</vt:lpstr>
      <vt:lpstr>Tempus Sans ITC</vt:lpstr>
      <vt:lpstr>URWPalladioL-Ital</vt:lpstr>
      <vt:lpstr>URWPalladioL-Roma</vt:lpstr>
      <vt:lpstr>Wingdings</vt:lpstr>
      <vt:lpstr>Tema di Office</vt:lpstr>
      <vt:lpstr>1_Tema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Martina Cardillo</dc:creator>
  <cp:lastModifiedBy>Martina Cardillo</cp:lastModifiedBy>
  <cp:revision>91</cp:revision>
  <cp:lastPrinted>2025-10-23T01:16:54Z</cp:lastPrinted>
  <dcterms:created xsi:type="dcterms:W3CDTF">2022-06-27T10:13:01Z</dcterms:created>
  <dcterms:modified xsi:type="dcterms:W3CDTF">2026-02-04T10:05:58Z</dcterms:modified>
</cp:coreProperties>
</file>