
<file path=[Content_Types].xml><?xml version="1.0" encoding="utf-8"?>
<Types xmlns="http://schemas.openxmlformats.org/package/2006/content-types">
  <Default Extension="emf" ContentType="image/x-emf"/>
  <Default Extension="mpg" ContentType="video/m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18"/>
  </p:notesMasterIdLst>
  <p:sldIdLst>
    <p:sldId id="256" r:id="rId2"/>
    <p:sldId id="257" r:id="rId3"/>
    <p:sldId id="260" r:id="rId4"/>
    <p:sldId id="261" r:id="rId5"/>
    <p:sldId id="258" r:id="rId6"/>
    <p:sldId id="262" r:id="rId7"/>
    <p:sldId id="264" r:id="rId8"/>
    <p:sldId id="263" r:id="rId9"/>
    <p:sldId id="266" r:id="rId10"/>
    <p:sldId id="267" r:id="rId11"/>
    <p:sldId id="269" r:id="rId12"/>
    <p:sldId id="270" r:id="rId13"/>
    <p:sldId id="268" r:id="rId14"/>
    <p:sldId id="265" r:id="rId15"/>
    <p:sldId id="271" r:id="rId16"/>
    <p:sldId id="259" r:id="rId17"/>
  </p:sldIdLst>
  <p:sldSz cx="24384000" cy="13716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52" d="100"/>
          <a:sy n="52" d="100"/>
        </p:scale>
        <p:origin x="232"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60C2-F59F-6FBC-CB32-D83FB5B17B70}"/>
              </a:ext>
            </a:extLst>
          </p:cNvPr>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IT"/>
          </a:p>
        </p:txBody>
      </p:sp>
      <p:sp>
        <p:nvSpPr>
          <p:cNvPr id="3" name="Subtitle 2">
            <a:extLst>
              <a:ext uri="{FF2B5EF4-FFF2-40B4-BE49-F238E27FC236}">
                <a16:creationId xmlns:a16="http://schemas.microsoft.com/office/drawing/2014/main" id="{767806B9-5296-2E2E-22FD-059A59BAE82C}"/>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EA6F0F5A-0059-BCF5-B5A6-0BBD1CF100A4}"/>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39D2C94B-1A70-203D-945E-E0AC4DE9665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27ED7EC-88B5-809F-2650-15F012FF3949}"/>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321647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9E13-B78E-7C2B-64B2-FD3017CB8833}"/>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3263610-3854-8BC9-2835-DDE0543D09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F4D182A-D51D-8720-96A5-18C7122AFA15}"/>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73EED94E-CDDB-6FC5-FD0D-793E6BAFB3B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E57DA2A-B5C3-43C6-A7EA-EDE06E363A5F}"/>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72026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CE8C98-0A3D-E6E3-25C9-F062EBED4791}"/>
              </a:ext>
            </a:extLst>
          </p:cNvPr>
          <p:cNvSpPr>
            <a:spLocks noGrp="1"/>
          </p:cNvSpPr>
          <p:nvPr>
            <p:ph type="title" orient="vert"/>
          </p:nvPr>
        </p:nvSpPr>
        <p:spPr>
          <a:xfrm>
            <a:off x="17449800" y="730250"/>
            <a:ext cx="5257800" cy="11623676"/>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F8BD4E6D-A68A-2EE2-44E9-90F423EDC907}"/>
              </a:ext>
            </a:extLst>
          </p:cNvPr>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FB134E6-0D52-3750-CB27-EB9121A5B3F8}"/>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ACB0301B-8D09-F7BF-83E0-274F434000F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277B747-197C-207A-93FE-55B0A4788A74}"/>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3162585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2" name="Slide Number"/>
          <p:cNvSpPr txBox="1">
            <a:spLocks noGrp="1"/>
          </p:cNvSpPr>
          <p:nvPr>
            <p:ph type="sldNum" sz="quarter" idx="2"/>
          </p:nvPr>
        </p:nvSpPr>
        <p:spPr>
          <a:xfrm>
            <a:off x="11970028" y="11472416"/>
            <a:ext cx="430550" cy="437357"/>
          </a:xfrm>
          <a:prstGeom prst="rect">
            <a:avLst/>
          </a:prstGeom>
        </p:spPr>
        <p:txBody>
          <a:bodyPr lIns="53578" tIns="53578" rIns="53578" bIns="53578"/>
          <a:lstStyle>
            <a:lvl1pPr defTabSz="821531">
              <a:defRPr sz="2200"/>
            </a:lvl1pPr>
          </a:lstStyle>
          <a:p>
            <a:fld id="{86CB4B4D-7CA3-9044-876B-883B54F8677D}" type="slidenum">
              <a:t>‹#›</a:t>
            </a:fld>
            <a:endParaRPr/>
          </a:p>
        </p:txBody>
      </p:sp>
    </p:spTree>
    <p:extLst>
      <p:ext uri="{BB962C8B-B14F-4D97-AF65-F5344CB8AC3E}">
        <p14:creationId xmlns:p14="http://schemas.microsoft.com/office/powerpoint/2010/main" val="16786487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626D-0060-DA44-A9A0-9C0DAA50B1C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9057213-A6D5-CAD5-EB6B-F9139220AD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317AC641-46EB-FC07-5D63-12AE38656094}"/>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FA67239A-ED47-0DA4-C5AB-6E5FA60879C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BBAA922-AD95-C52E-B4F5-C4EF87184FBC}"/>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27790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0C9B-F50A-3833-F771-188EED024C84}"/>
              </a:ext>
            </a:extLst>
          </p:cNvPr>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B81C4885-14F1-978C-918A-B049C0B644A9}"/>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125EE36-45A9-C3E3-8084-F1D975FF700E}"/>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05EC6DFB-EE1E-A0FC-8C4E-19486CB021C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8F440DC8-4FC9-9B84-45AE-3587DFC2B2C9}"/>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50339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C1690-970B-FB23-94CF-1327EFDBF6EE}"/>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E047C33-33F9-ACD8-6B37-17679DA43100}"/>
              </a:ext>
            </a:extLst>
          </p:cNvPr>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8CAFAFA7-999D-B3AB-6DB0-CCA7DDECF229}"/>
              </a:ext>
            </a:extLst>
          </p:cNvPr>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320AE833-C7F9-328A-A6BA-AC9930393633}"/>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6" name="Footer Placeholder 5">
            <a:extLst>
              <a:ext uri="{FF2B5EF4-FFF2-40B4-BE49-F238E27FC236}">
                <a16:creationId xmlns:a16="http://schemas.microsoft.com/office/drawing/2014/main" id="{BB8507E3-CD27-F496-2EFB-3A0A8BB9766E}"/>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4A83E5DF-0E1C-265A-316D-742F807B18D2}"/>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28179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5402-F181-6D8D-9D55-2B9D13F34870}"/>
              </a:ext>
            </a:extLst>
          </p:cNvPr>
          <p:cNvSpPr>
            <a:spLocks noGrp="1"/>
          </p:cNvSpPr>
          <p:nvPr>
            <p:ph type="title"/>
          </p:nvPr>
        </p:nvSpPr>
        <p:spPr>
          <a:xfrm>
            <a:off x="1679576" y="730251"/>
            <a:ext cx="21031200" cy="2651126"/>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2CE54E98-EF31-A991-0F5F-2C936AF54FD4}"/>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3E4E3478-53AC-3525-3CDF-557DBF1B40D2}"/>
              </a:ext>
            </a:extLst>
          </p:cNvPr>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49522276-7F20-341E-9C64-C761AE846B88}"/>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28109243-CB25-1C3F-4BCD-724B3733BBC0}"/>
              </a:ext>
            </a:extLst>
          </p:cNvPr>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6CE15504-7FD2-15B3-D4E4-38BA54089B37}"/>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8" name="Footer Placeholder 7">
            <a:extLst>
              <a:ext uri="{FF2B5EF4-FFF2-40B4-BE49-F238E27FC236}">
                <a16:creationId xmlns:a16="http://schemas.microsoft.com/office/drawing/2014/main" id="{C917A323-8B4C-0775-9E2E-639D91CCAE3E}"/>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CA11137F-ACFA-5401-97BE-EB540668E27E}"/>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404203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4AD0-5993-D1C9-0D85-CAFA33ABD4BC}"/>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6519FC2E-C598-401C-B3AA-889D67A1833D}"/>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4" name="Footer Placeholder 3">
            <a:extLst>
              <a:ext uri="{FF2B5EF4-FFF2-40B4-BE49-F238E27FC236}">
                <a16:creationId xmlns:a16="http://schemas.microsoft.com/office/drawing/2014/main" id="{0A034204-061D-E789-95CF-DF3F89002A6F}"/>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42239EEF-30C2-AA72-2EE0-713E6FBCFE12}"/>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07815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D23B2-2AA6-A632-629A-21B4B4A413F8}"/>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3" name="Footer Placeholder 2">
            <a:extLst>
              <a:ext uri="{FF2B5EF4-FFF2-40B4-BE49-F238E27FC236}">
                <a16:creationId xmlns:a16="http://schemas.microsoft.com/office/drawing/2014/main" id="{75AB2147-2BD5-3459-00C4-57E7D6CD7DD2}"/>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BAAB835B-3DA9-1941-79FD-B5231688028B}"/>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400222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1ECA-4BF3-C46D-2422-E6FB641965FF}"/>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2DB2DAA1-C47D-35EA-27B5-F03D7E38CEA2}"/>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98BE2450-EB5C-3BEE-1A82-0F62102B305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7B14C793-3E71-3A33-EE8E-9986C04A6334}"/>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6" name="Footer Placeholder 5">
            <a:extLst>
              <a:ext uri="{FF2B5EF4-FFF2-40B4-BE49-F238E27FC236}">
                <a16:creationId xmlns:a16="http://schemas.microsoft.com/office/drawing/2014/main" id="{ADFC7554-F7E9-B0F9-FC4B-BC2496644ECF}"/>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89D30922-7847-21D9-F1FD-08008F26E0BA}"/>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223064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680-85F7-DDB1-9B79-4A0306F11A10}"/>
              </a:ext>
            </a:extLst>
          </p:cNvPr>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8DEDE112-8492-9769-E5F9-01EBD2D2C20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IT"/>
          </a:p>
        </p:txBody>
      </p:sp>
      <p:sp>
        <p:nvSpPr>
          <p:cNvPr id="4" name="Text Placeholder 3">
            <a:extLst>
              <a:ext uri="{FF2B5EF4-FFF2-40B4-BE49-F238E27FC236}">
                <a16:creationId xmlns:a16="http://schemas.microsoft.com/office/drawing/2014/main" id="{644AAE04-A829-A718-7396-3C64ABC3A1E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4A1BE2A9-D8DA-6155-0077-076BB9C4896C}"/>
              </a:ext>
            </a:extLst>
          </p:cNvPr>
          <p:cNvSpPr>
            <a:spLocks noGrp="1"/>
          </p:cNvSpPr>
          <p:nvPr>
            <p:ph type="dt" sz="half" idx="10"/>
          </p:nvPr>
        </p:nvSpPr>
        <p:spPr/>
        <p:txBody>
          <a:bodyPr/>
          <a:lstStyle/>
          <a:p>
            <a:fld id="{9FF8A8ED-67B3-9845-A097-E921C16637E4}" type="datetimeFigureOut">
              <a:rPr lang="en-IT" smtClean="0"/>
              <a:t>03/02/26</a:t>
            </a:fld>
            <a:endParaRPr lang="en-IT"/>
          </a:p>
        </p:txBody>
      </p:sp>
      <p:sp>
        <p:nvSpPr>
          <p:cNvPr id="6" name="Footer Placeholder 5">
            <a:extLst>
              <a:ext uri="{FF2B5EF4-FFF2-40B4-BE49-F238E27FC236}">
                <a16:creationId xmlns:a16="http://schemas.microsoft.com/office/drawing/2014/main" id="{A9908942-4FA0-346C-8702-27C77DB67842}"/>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4AD15B8-6450-0ADC-0F7A-252D281129E3}"/>
              </a:ext>
            </a:extLst>
          </p:cNvPr>
          <p:cNvSpPr>
            <a:spLocks noGrp="1"/>
          </p:cNvSpPr>
          <p:nvPr>
            <p:ph type="sldNum" sz="quarter" idx="12"/>
          </p:nvPr>
        </p:nvSpPr>
        <p:spPr/>
        <p:txBody>
          <a:bodyPr/>
          <a:lstStyle/>
          <a:p>
            <a:fld id="{86CB4B4D-7CA3-9044-876B-883B54F8677D}" type="slidenum">
              <a:rPr lang="en-IT" smtClean="0"/>
              <a:t>‹#›</a:t>
            </a:fld>
            <a:endParaRPr lang="en-IT"/>
          </a:p>
        </p:txBody>
      </p:sp>
    </p:spTree>
    <p:extLst>
      <p:ext uri="{BB962C8B-B14F-4D97-AF65-F5344CB8AC3E}">
        <p14:creationId xmlns:p14="http://schemas.microsoft.com/office/powerpoint/2010/main" val="1536615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710F6-8CBB-4BDC-2111-D907E0A46A55}"/>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1CB1213-515D-9652-76AA-FAFF9C0F54A4}"/>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237845E-1764-0055-B345-54A703813889}"/>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9FF8A8ED-67B3-9845-A097-E921C16637E4}" type="datetimeFigureOut">
              <a:rPr lang="en-IT" smtClean="0"/>
              <a:t>03/02/26</a:t>
            </a:fld>
            <a:endParaRPr lang="en-IT"/>
          </a:p>
        </p:txBody>
      </p:sp>
      <p:sp>
        <p:nvSpPr>
          <p:cNvPr id="5" name="Footer Placeholder 4">
            <a:extLst>
              <a:ext uri="{FF2B5EF4-FFF2-40B4-BE49-F238E27FC236}">
                <a16:creationId xmlns:a16="http://schemas.microsoft.com/office/drawing/2014/main" id="{6D8BAF16-1358-5997-2E75-F69871D0E61A}"/>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DFA280F8-0720-DED2-2193-010C13E6E6BE}"/>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86CB4B4D-7CA3-9044-876B-883B54F8677D}" type="slidenum">
              <a:rPr lang="en-IT" smtClean="0"/>
              <a:t>‹#›</a:t>
            </a:fld>
            <a:endParaRPr lang="en-IT"/>
          </a:p>
        </p:txBody>
      </p:sp>
    </p:spTree>
    <p:extLst>
      <p:ext uri="{BB962C8B-B14F-4D97-AF65-F5344CB8AC3E}">
        <p14:creationId xmlns:p14="http://schemas.microsoft.com/office/powerpoint/2010/main" val="67541349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IT"/>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tmp"/></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g"/><Relationship Id="rId7" Type="http://schemas.openxmlformats.org/officeDocument/2006/relationships/image" Target="../media/image5.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3.png"/><Relationship Id="rId5" Type="http://schemas.openxmlformats.org/officeDocument/2006/relationships/slideLayout" Target="../slideLayouts/slideLayout12.xml"/><Relationship Id="rId4" Type="http://schemas.openxmlformats.org/officeDocument/2006/relationships/video" Target="../media/media2.m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1Department of Physic and Astronomy, University of Florence, Firenze, Italy…"/>
          <p:cNvSpPr txBox="1"/>
          <p:nvPr/>
        </p:nvSpPr>
        <p:spPr>
          <a:xfrm>
            <a:off x="5077746" y="7734877"/>
            <a:ext cx="14228508" cy="1909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oAutofit/>
          </a:bodyPr>
          <a:lstStyle/>
          <a:p>
            <a:pPr algn="l" defTabSz="821531">
              <a:defRPr sz="3200">
                <a:latin typeface="Calibri"/>
                <a:ea typeface="Calibri"/>
                <a:cs typeface="Calibri"/>
                <a:sym typeface="Calibri"/>
              </a:defRPr>
            </a:pPr>
            <a:r>
              <a:rPr sz="3600" baseline="31999" dirty="0"/>
              <a:t>1</a:t>
            </a:r>
            <a:r>
              <a:rPr sz="3600" dirty="0"/>
              <a:t>Department of Physic and Astronomy, University of Florence, Firenze, Italy</a:t>
            </a:r>
          </a:p>
          <a:p>
            <a:pPr algn="l" defTabSz="821531">
              <a:defRPr sz="3200">
                <a:latin typeface="Calibri"/>
                <a:ea typeface="Calibri"/>
                <a:cs typeface="Calibri"/>
                <a:sym typeface="Calibri"/>
              </a:defRPr>
            </a:pPr>
            <a:endParaRPr sz="3600" dirty="0"/>
          </a:p>
          <a:p>
            <a:pPr algn="l" defTabSz="821531">
              <a:defRPr sz="3200">
                <a:latin typeface="Calibri"/>
                <a:ea typeface="Calibri"/>
                <a:cs typeface="Calibri"/>
                <a:sym typeface="Calibri"/>
              </a:defRPr>
            </a:pPr>
            <a:r>
              <a:rPr sz="3600" baseline="31999" dirty="0"/>
              <a:t>2</a:t>
            </a:r>
            <a:r>
              <a:rPr sz="3600" dirty="0"/>
              <a:t>University of Helsinki, Finland</a:t>
            </a:r>
          </a:p>
        </p:txBody>
      </p:sp>
      <p:sp>
        <p:nvSpPr>
          <p:cNvPr id="132" name="M. Sangalli1, S. Landi1, A. Verdini1, E. Kilpua2, J. Pomoell2, S. Good2"/>
          <p:cNvSpPr txBox="1"/>
          <p:nvPr/>
        </p:nvSpPr>
        <p:spPr>
          <a:xfrm>
            <a:off x="4440420" y="6399575"/>
            <a:ext cx="14819417" cy="653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nchor="ctr">
            <a:spAutoFit/>
          </a:bodyPr>
          <a:lstStyle/>
          <a:p>
            <a:pPr defTabSz="821531">
              <a:defRPr sz="3600">
                <a:latin typeface="Helvetica"/>
                <a:ea typeface="Helvetica"/>
                <a:cs typeface="Helvetica"/>
                <a:sym typeface="Helvetica"/>
              </a:defRPr>
            </a:pPr>
            <a:r>
              <a:rPr dirty="0"/>
              <a:t>  M. Sangalli</a:t>
            </a:r>
            <a:r>
              <a:rPr baseline="31999" dirty="0"/>
              <a:t>1</a:t>
            </a:r>
            <a:r>
              <a:rPr dirty="0"/>
              <a:t>, </a:t>
            </a:r>
            <a:r>
              <a:rPr u="sng" dirty="0"/>
              <a:t>S. Landi</a:t>
            </a:r>
            <a:r>
              <a:rPr baseline="31999" dirty="0"/>
              <a:t>1</a:t>
            </a:r>
            <a:r>
              <a:rPr dirty="0"/>
              <a:t>, A. Verdini</a:t>
            </a:r>
            <a:r>
              <a:rPr baseline="31999" dirty="0"/>
              <a:t>1</a:t>
            </a:r>
            <a:r>
              <a:rPr dirty="0"/>
              <a:t>, E. Kilpua</a:t>
            </a:r>
            <a:r>
              <a:rPr baseline="31999" dirty="0"/>
              <a:t>2</a:t>
            </a:r>
            <a:r>
              <a:rPr dirty="0"/>
              <a:t>, J. Pomoell</a:t>
            </a:r>
            <a:r>
              <a:rPr baseline="31999" dirty="0"/>
              <a:t>2</a:t>
            </a:r>
            <a:r>
              <a:rPr dirty="0"/>
              <a:t>, S. Good</a:t>
            </a:r>
            <a:r>
              <a:rPr baseline="31999" dirty="0"/>
              <a:t>2</a:t>
            </a:r>
          </a:p>
        </p:txBody>
      </p:sp>
      <p:sp>
        <p:nvSpPr>
          <p:cNvPr id="133" name="MHD simulations of expanding magnetic clouds in a turbulent interplanetary plasma: virtual spacecraft analysis of magnetic cloud coherence and structure"/>
          <p:cNvSpPr txBox="1"/>
          <p:nvPr/>
        </p:nvSpPr>
        <p:spPr>
          <a:xfrm>
            <a:off x="1062681" y="3398947"/>
            <a:ext cx="21574897" cy="2318583"/>
          </a:xfrm>
          <a:prstGeom prst="rect">
            <a:avLst/>
          </a:prstGeom>
          <a:ln w="25400">
            <a:solidFill>
              <a:srgbClr val="85888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200">
                <a:latin typeface="Helvetica"/>
                <a:ea typeface="Helvetica"/>
                <a:cs typeface="Helvetica"/>
                <a:sym typeface="Helvetica"/>
              </a:defRPr>
            </a:lvl1pPr>
          </a:lstStyle>
          <a:p>
            <a:r>
              <a:rPr sz="4800" dirty="0">
                <a:latin typeface="Chalkboard" panose="03050602040202020205" pitchFamily="66" charset="77"/>
              </a:rPr>
              <a:t>MHD simulations of expanding magnetic clouds in a turbulent interplanetary plasma: virtual spacecraft analysis of magnetic cloud coherence and structure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ME, ICME, MC and MB: a brief introduction to acronyms">
            <a:extLst>
              <a:ext uri="{FF2B5EF4-FFF2-40B4-BE49-F238E27FC236}">
                <a16:creationId xmlns:a16="http://schemas.microsoft.com/office/drawing/2014/main" id="{EFF600EE-CE9E-7541-AE8D-5177532C7ADB}"/>
              </a:ext>
            </a:extLst>
          </p:cNvPr>
          <p:cNvSpPr txBox="1"/>
          <p:nvPr/>
        </p:nvSpPr>
        <p:spPr>
          <a:xfrm>
            <a:off x="9080205" y="9499456"/>
            <a:ext cx="8776768" cy="3980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3600" dirty="0">
                <a:latin typeface="Chalkboard" panose="03050602040202020205" pitchFamily="66" charset="77"/>
              </a:rPr>
              <a:t>A s/c </a:t>
            </a:r>
            <a:r>
              <a:rPr lang="en-US" sz="3600" dirty="0" err="1">
                <a:latin typeface="Chalkboard" panose="03050602040202020205" pitchFamily="66" charset="77"/>
              </a:rPr>
              <a:t>colud</a:t>
            </a:r>
            <a:r>
              <a:rPr lang="en-US" sz="3600" dirty="0">
                <a:latin typeface="Chalkboard" panose="03050602040202020205" pitchFamily="66" charset="77"/>
              </a:rPr>
              <a:t> cross the MC radially (x) at different impact parameters </a:t>
            </a:r>
            <a:r>
              <a:rPr lang="en-US" sz="3600" dirty="0" err="1">
                <a:latin typeface="Chalkboard" panose="03050602040202020205" pitchFamily="66" charset="77"/>
              </a:rPr>
              <a:t>wrt</a:t>
            </a:r>
            <a:r>
              <a:rPr lang="en-US" sz="3600" dirty="0">
                <a:latin typeface="Chalkboard" panose="03050602040202020205" pitchFamily="66" charset="77"/>
              </a:rPr>
              <a:t> main axis of the FR </a:t>
            </a:r>
            <a:r>
              <a:rPr lang="en-US" sz="3600" dirty="0" err="1">
                <a:latin typeface="Chalkboard" panose="03050602040202020205" pitchFamily="66" charset="77"/>
              </a:rPr>
              <a:t>masuring</a:t>
            </a:r>
            <a:r>
              <a:rPr lang="en-US" sz="3600" dirty="0">
                <a:latin typeface="Chalkboard" panose="03050602040202020205" pitchFamily="66" charset="77"/>
              </a:rPr>
              <a:t>:</a:t>
            </a:r>
          </a:p>
          <a:p>
            <a:pPr algn="ctr"/>
            <a:endParaRPr lang="en-US" sz="3600" dirty="0">
              <a:latin typeface="Chalkboard" panose="03050602040202020205" pitchFamily="66" charset="77"/>
            </a:endParaRPr>
          </a:p>
          <a:p>
            <a:pPr marL="457200" indent="-457200" algn="ctr">
              <a:buFont typeface="Arial" panose="020B0604020202020204" pitchFamily="34" charset="0"/>
              <a:buChar char="•"/>
            </a:pPr>
            <a:r>
              <a:rPr lang="en-US" sz="3600" dirty="0">
                <a:latin typeface="Chalkboard" panose="03050602040202020205" pitchFamily="66" charset="77"/>
              </a:rPr>
              <a:t>A FR</a:t>
            </a:r>
          </a:p>
          <a:p>
            <a:pPr marL="457200" indent="-457200" algn="ctr">
              <a:buFont typeface="Arial" panose="020B0604020202020204" pitchFamily="34" charset="0"/>
              <a:buChar char="•"/>
            </a:pPr>
            <a:r>
              <a:rPr lang="en-US" sz="3600" dirty="0">
                <a:latin typeface="Chalkboard" panose="03050602040202020205" pitchFamily="66" charset="77"/>
              </a:rPr>
              <a:t>A Magnetic enhancement with no FR </a:t>
            </a:r>
          </a:p>
          <a:p>
            <a:pPr marL="457200" indent="-457200" algn="ctr">
              <a:buFont typeface="Arial" panose="020B0604020202020204" pitchFamily="34" charset="0"/>
              <a:buChar char="•"/>
            </a:pPr>
            <a:r>
              <a:rPr lang="en-US" sz="3600" dirty="0">
                <a:latin typeface="Chalkboard" panose="03050602040202020205" pitchFamily="66" charset="77"/>
              </a:rPr>
              <a:t>Almost none</a:t>
            </a:r>
          </a:p>
        </p:txBody>
      </p:sp>
      <p:pic>
        <p:nvPicPr>
          <p:cNvPr id="7" name="Picture 6" descr="A group of graphing lines&#10;&#10;AI-generated content may be incorrect.">
            <a:extLst>
              <a:ext uri="{FF2B5EF4-FFF2-40B4-BE49-F238E27FC236}">
                <a16:creationId xmlns:a16="http://schemas.microsoft.com/office/drawing/2014/main" id="{51AD40F9-35ED-5348-CCA7-B161FB069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9608" y="2064522"/>
            <a:ext cx="12584439" cy="7396819"/>
          </a:xfrm>
          <a:prstGeom prst="rect">
            <a:avLst/>
          </a:prstGeom>
        </p:spPr>
      </p:pic>
      <p:pic>
        <p:nvPicPr>
          <p:cNvPr id="3" name="Picture 2" descr="A diagram of a heat wave&#10;&#10;AI-generated content may be incorrect.">
            <a:extLst>
              <a:ext uri="{FF2B5EF4-FFF2-40B4-BE49-F238E27FC236}">
                <a16:creationId xmlns:a16="http://schemas.microsoft.com/office/drawing/2014/main" id="{23979779-B18E-8EAD-2AD9-A07E80E75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4" y="2015095"/>
            <a:ext cx="8776768" cy="11651477"/>
          </a:xfrm>
          <a:prstGeom prst="rect">
            <a:avLst/>
          </a:prstGeom>
        </p:spPr>
      </p:pic>
      <p:sp>
        <p:nvSpPr>
          <p:cNvPr id="8" name="CME, ICME, MC and MB: a brief introduction to acronyms">
            <a:extLst>
              <a:ext uri="{FF2B5EF4-FFF2-40B4-BE49-F238E27FC236}">
                <a16:creationId xmlns:a16="http://schemas.microsoft.com/office/drawing/2014/main" id="{26F5333A-B3A6-48AF-FD14-0C9A4BC77180}"/>
              </a:ext>
            </a:extLst>
          </p:cNvPr>
          <p:cNvSpPr txBox="1"/>
          <p:nvPr/>
        </p:nvSpPr>
        <p:spPr>
          <a:xfrm>
            <a:off x="687062" y="1346377"/>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Virtual s/c analysis (Sangalli et al, in prep.)</a:t>
            </a:r>
            <a:endParaRPr sz="4000" b="1" dirty="0">
              <a:latin typeface="Chalkboard" panose="03050602040202020205" pitchFamily="66" charset="77"/>
            </a:endParaRPr>
          </a:p>
        </p:txBody>
      </p:sp>
      <p:pic>
        <p:nvPicPr>
          <p:cNvPr id="9" name="Picture 8" descr="A graph of a graph&#10;&#10;AI-generated content may be incorrect.">
            <a:extLst>
              <a:ext uri="{FF2B5EF4-FFF2-40B4-BE49-F238E27FC236}">
                <a16:creationId xmlns:a16="http://schemas.microsoft.com/office/drawing/2014/main" id="{866A1477-10FA-79C6-4A45-BB376A647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2515" y="10037135"/>
            <a:ext cx="5821485" cy="2905219"/>
          </a:xfrm>
          <a:prstGeom prst="rect">
            <a:avLst/>
          </a:prstGeom>
        </p:spPr>
      </p:pic>
      <p:cxnSp>
        <p:nvCxnSpPr>
          <p:cNvPr id="2" name="Straight Arrow Connector 1">
            <a:extLst>
              <a:ext uri="{FF2B5EF4-FFF2-40B4-BE49-F238E27FC236}">
                <a16:creationId xmlns:a16="http://schemas.microsoft.com/office/drawing/2014/main" id="{21BF49FF-36B9-054E-96CE-91DDE5C31613}"/>
              </a:ext>
            </a:extLst>
          </p:cNvPr>
          <p:cNvCxnSpPr>
            <a:cxnSpLocks/>
          </p:cNvCxnSpPr>
          <p:nvPr/>
        </p:nvCxnSpPr>
        <p:spPr>
          <a:xfrm flipV="1">
            <a:off x="2126512" y="6050828"/>
            <a:ext cx="11015330" cy="1839432"/>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5D36B8F-FBAF-C759-80A0-B02F691D6FA2}"/>
              </a:ext>
            </a:extLst>
          </p:cNvPr>
          <p:cNvCxnSpPr>
            <a:cxnSpLocks/>
          </p:cNvCxnSpPr>
          <p:nvPr/>
        </p:nvCxnSpPr>
        <p:spPr>
          <a:xfrm flipV="1">
            <a:off x="4253024" y="4037072"/>
            <a:ext cx="12872483" cy="3176248"/>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8EEA74E-0B7C-FAD9-E68E-C583E200078F}"/>
              </a:ext>
            </a:extLst>
          </p:cNvPr>
          <p:cNvCxnSpPr>
            <a:cxnSpLocks/>
          </p:cNvCxnSpPr>
          <p:nvPr/>
        </p:nvCxnSpPr>
        <p:spPr>
          <a:xfrm flipV="1">
            <a:off x="3870251" y="2926210"/>
            <a:ext cx="9385005" cy="3931790"/>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8FD4679-492B-21FC-2489-6B44F8C52CF9}"/>
              </a:ext>
            </a:extLst>
          </p:cNvPr>
          <p:cNvCxnSpPr>
            <a:cxnSpLocks/>
          </p:cNvCxnSpPr>
          <p:nvPr/>
        </p:nvCxnSpPr>
        <p:spPr>
          <a:xfrm>
            <a:off x="0" y="13202370"/>
            <a:ext cx="8776768" cy="0"/>
          </a:xfrm>
          <a:prstGeom prst="straightConnector1">
            <a:avLst/>
          </a:prstGeom>
          <a:ln w="101600">
            <a:tailEnd type="arrow"/>
          </a:ln>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1CC183FD-EECE-A96F-7A77-5AB2F9FF1753}"/>
              </a:ext>
            </a:extLst>
          </p:cNvPr>
          <p:cNvPicPr>
            <a:picLocks noChangeAspect="1"/>
          </p:cNvPicPr>
          <p:nvPr/>
        </p:nvPicPr>
        <p:blipFill>
          <a:blip r:embed="rId5"/>
          <a:stretch>
            <a:fillRect/>
          </a:stretch>
        </p:blipFill>
        <p:spPr>
          <a:xfrm>
            <a:off x="423677" y="12536775"/>
            <a:ext cx="432000" cy="432000"/>
          </a:xfrm>
          <a:prstGeom prst="rect">
            <a:avLst/>
          </a:prstGeom>
        </p:spPr>
      </p:pic>
      <p:cxnSp>
        <p:nvCxnSpPr>
          <p:cNvPr id="19" name="Straight Arrow Connector 18">
            <a:extLst>
              <a:ext uri="{FF2B5EF4-FFF2-40B4-BE49-F238E27FC236}">
                <a16:creationId xmlns:a16="http://schemas.microsoft.com/office/drawing/2014/main" id="{B212F213-2B7F-1780-7BE7-1393A03037C7}"/>
              </a:ext>
            </a:extLst>
          </p:cNvPr>
          <p:cNvCxnSpPr>
            <a:cxnSpLocks/>
          </p:cNvCxnSpPr>
          <p:nvPr/>
        </p:nvCxnSpPr>
        <p:spPr>
          <a:xfrm>
            <a:off x="0" y="12058155"/>
            <a:ext cx="8776768" cy="0"/>
          </a:xfrm>
          <a:prstGeom prst="straightConnector1">
            <a:avLst/>
          </a:prstGeom>
          <a:ln w="101600">
            <a:solidFill>
              <a:srgbClr val="C00000"/>
            </a:solidFill>
            <a:headEnd type="arrow"/>
            <a:tailEnd type="none" w="med" len="med"/>
          </a:ln>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FA8A993-0335-632F-A570-EB7B609AF84C}"/>
              </a:ext>
            </a:extLst>
          </p:cNvPr>
          <p:cNvPicPr>
            <a:picLocks noChangeAspect="1"/>
          </p:cNvPicPr>
          <p:nvPr/>
        </p:nvPicPr>
        <p:blipFill>
          <a:blip r:embed="rId6"/>
          <a:stretch>
            <a:fillRect/>
          </a:stretch>
        </p:blipFill>
        <p:spPr>
          <a:xfrm>
            <a:off x="1847111" y="11437070"/>
            <a:ext cx="613162" cy="432000"/>
          </a:xfrm>
          <a:prstGeom prst="rect">
            <a:avLst/>
          </a:prstGeom>
        </p:spPr>
      </p:pic>
    </p:spTree>
    <p:extLst>
      <p:ext uri="{BB962C8B-B14F-4D97-AF65-F5344CB8AC3E}">
        <p14:creationId xmlns:p14="http://schemas.microsoft.com/office/powerpoint/2010/main" val="296460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mages of a heat wave&#10;&#10;AI-generated content may be incorrect.">
            <a:extLst>
              <a:ext uri="{FF2B5EF4-FFF2-40B4-BE49-F238E27FC236}">
                <a16:creationId xmlns:a16="http://schemas.microsoft.com/office/drawing/2014/main" id="{E580C234-D740-E21E-0490-A8D51290E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4238"/>
            <a:ext cx="14114526" cy="7611762"/>
          </a:xfrm>
          <a:prstGeom prst="rect">
            <a:avLst/>
          </a:prstGeom>
        </p:spPr>
      </p:pic>
      <p:sp>
        <p:nvSpPr>
          <p:cNvPr id="4"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CA897557-950A-0A17-5ED3-6695156BC07F}"/>
              </a:ext>
            </a:extLst>
          </p:cNvPr>
          <p:cNvSpPr txBox="1"/>
          <p:nvPr/>
        </p:nvSpPr>
        <p:spPr>
          <a:xfrm>
            <a:off x="0"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Reference</a:t>
            </a:r>
          </a:p>
          <a:p>
            <a:pPr algn="ctr">
              <a:buSzPct val="50000"/>
              <a:defRPr sz="3600">
                <a:latin typeface="Chalkboard"/>
                <a:ea typeface="Chalkboard"/>
                <a:cs typeface="Chalkboard"/>
                <a:sym typeface="Chalkboard"/>
              </a:defRPr>
            </a:pPr>
            <a:endParaRPr dirty="0"/>
          </a:p>
        </p:txBody>
      </p:sp>
      <p:sp>
        <p:nvSpPr>
          <p:cNvPr id="5"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C561101D-9523-5C41-9E15-8AA60BA8029A}"/>
              </a:ext>
            </a:extLst>
          </p:cNvPr>
          <p:cNvSpPr txBox="1"/>
          <p:nvPr/>
        </p:nvSpPr>
        <p:spPr>
          <a:xfrm>
            <a:off x="2945027"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Turb ↑︎</a:t>
            </a:r>
          </a:p>
          <a:p>
            <a:pPr algn="ctr">
              <a:buSzPct val="50000"/>
              <a:defRPr sz="3600">
                <a:latin typeface="Chalkboard"/>
                <a:ea typeface="Chalkboard"/>
                <a:cs typeface="Chalkboard"/>
                <a:sym typeface="Chalkboard"/>
              </a:defRPr>
            </a:pPr>
            <a:endParaRPr dirty="0"/>
          </a:p>
        </p:txBody>
      </p:sp>
      <p:sp>
        <p:nvSpPr>
          <p:cNvPr id="6"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8654305C-E582-AC3B-7928-8594EAFACC33}"/>
              </a:ext>
            </a:extLst>
          </p:cNvPr>
          <p:cNvSpPr txBox="1"/>
          <p:nvPr/>
        </p:nvSpPr>
        <p:spPr>
          <a:xfrm>
            <a:off x="5405577"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Tension ↓</a:t>
            </a:r>
          </a:p>
          <a:p>
            <a:pPr algn="ctr">
              <a:buSzPct val="50000"/>
              <a:defRPr sz="3600">
                <a:latin typeface="Chalkboard"/>
                <a:ea typeface="Chalkboard"/>
                <a:cs typeface="Chalkboard"/>
                <a:sym typeface="Chalkboard"/>
              </a:defRPr>
            </a:pPr>
            <a:endParaRPr dirty="0"/>
          </a:p>
        </p:txBody>
      </p:sp>
      <p:sp>
        <p:nvSpPr>
          <p:cNvPr id="7"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2A31BC9B-7129-1B25-683C-25281AEDBF47}"/>
              </a:ext>
            </a:extLst>
          </p:cNvPr>
          <p:cNvSpPr txBox="1"/>
          <p:nvPr/>
        </p:nvSpPr>
        <p:spPr>
          <a:xfrm>
            <a:off x="8108365"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Faster</a:t>
            </a:r>
          </a:p>
          <a:p>
            <a:pPr algn="ctr">
              <a:buSzPct val="50000"/>
              <a:defRPr sz="3600">
                <a:latin typeface="Chalkboard"/>
                <a:ea typeface="Chalkboard"/>
                <a:cs typeface="Chalkboard"/>
                <a:sym typeface="Chalkboard"/>
              </a:defRPr>
            </a:pPr>
            <a:endParaRPr dirty="0"/>
          </a:p>
        </p:txBody>
      </p:sp>
      <p:sp>
        <p:nvSpPr>
          <p:cNvPr id="8"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B3A10515-DC00-08FD-A68D-9F6C146ECAED}"/>
              </a:ext>
            </a:extLst>
          </p:cNvPr>
          <p:cNvSpPr txBox="1"/>
          <p:nvPr/>
        </p:nvSpPr>
        <p:spPr>
          <a:xfrm>
            <a:off x="10811154" y="5043374"/>
            <a:ext cx="3303372"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Faster and more confined</a:t>
            </a:r>
          </a:p>
          <a:p>
            <a:pPr algn="ctr">
              <a:buSzPct val="50000"/>
              <a:defRPr sz="3600">
                <a:latin typeface="Chalkboard"/>
                <a:ea typeface="Chalkboard"/>
                <a:cs typeface="Chalkboard"/>
                <a:sym typeface="Chalkboard"/>
              </a:defRPr>
            </a:pPr>
            <a:endParaRPr dirty="0"/>
          </a:p>
        </p:txBody>
      </p:sp>
      <p:sp>
        <p:nvSpPr>
          <p:cNvPr id="12" name="CME, ICME, MC and MB: a brief introduction to acronyms">
            <a:extLst>
              <a:ext uri="{FF2B5EF4-FFF2-40B4-BE49-F238E27FC236}">
                <a16:creationId xmlns:a16="http://schemas.microsoft.com/office/drawing/2014/main" id="{3C715B92-2126-4536-BA89-AECCD72EDBA9}"/>
              </a:ext>
            </a:extLst>
          </p:cNvPr>
          <p:cNvSpPr txBox="1"/>
          <p:nvPr/>
        </p:nvSpPr>
        <p:spPr>
          <a:xfrm>
            <a:off x="401866" y="1856922"/>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Virtual s/c analysis (Sangalli et al, in prep.)</a:t>
            </a:r>
            <a:endParaRPr sz="4000" b="1" dirty="0">
              <a:latin typeface="Chalkboard" panose="03050602040202020205" pitchFamily="66" charset="77"/>
            </a:endParaRPr>
          </a:p>
        </p:txBody>
      </p:sp>
      <p:sp>
        <p:nvSpPr>
          <p:cNvPr id="2"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7CF3451F-92E6-03EB-628A-A9B7C9D294E0}"/>
              </a:ext>
            </a:extLst>
          </p:cNvPr>
          <p:cNvSpPr txBox="1"/>
          <p:nvPr/>
        </p:nvSpPr>
        <p:spPr>
          <a:xfrm>
            <a:off x="543075" y="2748356"/>
            <a:ext cx="18433952"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3"/>
              </a:buBlip>
              <a:defRPr sz="3600">
                <a:latin typeface="Chalkboard"/>
                <a:ea typeface="Chalkboard"/>
                <a:cs typeface="Chalkboard"/>
                <a:sym typeface="Chalkboard"/>
              </a:defRPr>
            </a:pPr>
            <a:r>
              <a:rPr lang="en-US" dirty="0"/>
              <a:t>Different values of turbulence, magnetic tension, MC velocity and confinement of the initial axial MF inside the FR can modify the distortion properties of the MC in the interplanetary medium</a:t>
            </a:r>
          </a:p>
        </p:txBody>
      </p:sp>
      <p:sp>
        <p:nvSpPr>
          <p:cNvPr id="9" name="TextBox 8">
            <a:extLst>
              <a:ext uri="{FF2B5EF4-FFF2-40B4-BE49-F238E27FC236}">
                <a16:creationId xmlns:a16="http://schemas.microsoft.com/office/drawing/2014/main" id="{4736663A-53DC-1F00-5C13-94BD8B44CAB8}"/>
              </a:ext>
            </a:extLst>
          </p:cNvPr>
          <p:cNvSpPr txBox="1"/>
          <p:nvPr/>
        </p:nvSpPr>
        <p:spPr>
          <a:xfrm>
            <a:off x="14767054" y="7421022"/>
            <a:ext cx="8809638" cy="2862322"/>
          </a:xfrm>
          <a:prstGeom prst="rect">
            <a:avLst/>
          </a:prstGeom>
          <a:noFill/>
        </p:spPr>
        <p:txBody>
          <a:bodyPr wrap="square">
            <a:spAutoFit/>
          </a:bodyPr>
          <a:lstStyle/>
          <a:p>
            <a:pPr algn="l">
              <a:buSzPct val="50000"/>
              <a:defRPr sz="3600">
                <a:latin typeface="Chalkboard"/>
                <a:ea typeface="Chalkboard"/>
                <a:cs typeface="Chalkboard"/>
                <a:sym typeface="Chalkboard"/>
              </a:defRPr>
            </a:pPr>
            <a:r>
              <a:rPr lang="en-US" dirty="0"/>
              <a:t>Stronger turbulence, less tension and faster expansions introduce larger deformations allowing the presence of signatures at larger distances from the center </a:t>
            </a:r>
          </a:p>
        </p:txBody>
      </p:sp>
    </p:spTree>
    <p:extLst>
      <p:ext uri="{BB962C8B-B14F-4D97-AF65-F5344CB8AC3E}">
        <p14:creationId xmlns:p14="http://schemas.microsoft.com/office/powerpoint/2010/main" val="76679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D4E2-7EA7-131D-E321-CA4B523E9121}"/>
            </a:ext>
          </a:extLst>
        </p:cNvPr>
        <p:cNvGrpSpPr/>
        <p:nvPr/>
      </p:nvGrpSpPr>
      <p:grpSpPr>
        <a:xfrm>
          <a:off x="0" y="0"/>
          <a:ext cx="0" cy="0"/>
          <a:chOff x="0" y="0"/>
          <a:chExt cx="0" cy="0"/>
        </a:xfrm>
      </p:grpSpPr>
      <p:sp>
        <p:nvSpPr>
          <p:cNvPr id="4"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854B6557-BA16-79BA-4961-74EAB09382AD}"/>
              </a:ext>
            </a:extLst>
          </p:cNvPr>
          <p:cNvSpPr txBox="1"/>
          <p:nvPr/>
        </p:nvSpPr>
        <p:spPr>
          <a:xfrm>
            <a:off x="0"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Reference</a:t>
            </a:r>
          </a:p>
          <a:p>
            <a:pPr algn="ctr">
              <a:buSzPct val="50000"/>
              <a:defRPr sz="3600">
                <a:latin typeface="Chalkboard"/>
                <a:ea typeface="Chalkboard"/>
                <a:cs typeface="Chalkboard"/>
                <a:sym typeface="Chalkboard"/>
              </a:defRPr>
            </a:pPr>
            <a:endParaRPr dirty="0"/>
          </a:p>
        </p:txBody>
      </p:sp>
      <p:sp>
        <p:nvSpPr>
          <p:cNvPr id="5"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6909B156-3D61-1C7F-CF7A-8FE2FCF7435B}"/>
              </a:ext>
            </a:extLst>
          </p:cNvPr>
          <p:cNvSpPr txBox="1"/>
          <p:nvPr/>
        </p:nvSpPr>
        <p:spPr>
          <a:xfrm>
            <a:off x="2945027"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Turb ↑︎</a:t>
            </a:r>
          </a:p>
          <a:p>
            <a:pPr algn="ctr">
              <a:buSzPct val="50000"/>
              <a:defRPr sz="3600">
                <a:latin typeface="Chalkboard"/>
                <a:ea typeface="Chalkboard"/>
                <a:cs typeface="Chalkboard"/>
                <a:sym typeface="Chalkboard"/>
              </a:defRPr>
            </a:pPr>
            <a:endParaRPr dirty="0"/>
          </a:p>
        </p:txBody>
      </p:sp>
      <p:sp>
        <p:nvSpPr>
          <p:cNvPr id="6"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83F16215-574B-BB14-50D3-B3A253FC116D}"/>
              </a:ext>
            </a:extLst>
          </p:cNvPr>
          <p:cNvSpPr txBox="1"/>
          <p:nvPr/>
        </p:nvSpPr>
        <p:spPr>
          <a:xfrm>
            <a:off x="5405577" y="5320373"/>
            <a:ext cx="330337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Tension ↓</a:t>
            </a:r>
          </a:p>
          <a:p>
            <a:pPr algn="ctr">
              <a:buSzPct val="50000"/>
              <a:defRPr sz="3600">
                <a:latin typeface="Chalkboard"/>
                <a:ea typeface="Chalkboard"/>
                <a:cs typeface="Chalkboard"/>
                <a:sym typeface="Chalkboard"/>
              </a:defRPr>
            </a:pPr>
            <a:endParaRPr dirty="0"/>
          </a:p>
        </p:txBody>
      </p:sp>
      <p:pic>
        <p:nvPicPr>
          <p:cNvPr id="10" name="Picture 9" descr="A graph of different colored lines&#10;&#10;AI-generated content may be incorrect.">
            <a:extLst>
              <a:ext uri="{FF2B5EF4-FFF2-40B4-BE49-F238E27FC236}">
                <a16:creationId xmlns:a16="http://schemas.microsoft.com/office/drawing/2014/main" id="{0BC41017-1D74-CFC6-DDA6-26E835B82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916" y="1801222"/>
            <a:ext cx="10326057" cy="10365849"/>
          </a:xfrm>
          <a:prstGeom prst="rect">
            <a:avLst/>
          </a:prstGeom>
        </p:spPr>
      </p:pic>
      <p:pic>
        <p:nvPicPr>
          <p:cNvPr id="2" name="Picture 1" descr="A diagram of a heat wave&#10;&#10;AI-generated content may be incorrect.">
            <a:extLst>
              <a:ext uri="{FF2B5EF4-FFF2-40B4-BE49-F238E27FC236}">
                <a16:creationId xmlns:a16="http://schemas.microsoft.com/office/drawing/2014/main" id="{60E7B60A-07ED-D2B9-F194-3FE0DD38E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0" y="2619209"/>
            <a:ext cx="7660029" cy="9484629"/>
          </a:xfrm>
          <a:prstGeom prst="rect">
            <a:avLst/>
          </a:prstGeom>
        </p:spPr>
      </p:pic>
      <p:sp>
        <p:nvSpPr>
          <p:cNvPr id="9"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1E7C7189-DFEE-C841-FA21-74E5BF94D9B6}"/>
              </a:ext>
            </a:extLst>
          </p:cNvPr>
          <p:cNvSpPr txBox="1"/>
          <p:nvPr/>
        </p:nvSpPr>
        <p:spPr>
          <a:xfrm>
            <a:off x="12938049" y="2982080"/>
            <a:ext cx="234366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MO</a:t>
            </a:r>
          </a:p>
        </p:txBody>
      </p:sp>
      <p:sp>
        <p:nvSpPr>
          <p:cNvPr id="11"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5CEAC4B4-D438-4A13-1FF2-70E0953657E1}"/>
              </a:ext>
            </a:extLst>
          </p:cNvPr>
          <p:cNvSpPr txBox="1"/>
          <p:nvPr/>
        </p:nvSpPr>
        <p:spPr>
          <a:xfrm>
            <a:off x="4115337" y="1685620"/>
            <a:ext cx="366941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Faster and more confined</a:t>
            </a:r>
          </a:p>
        </p:txBody>
      </p:sp>
      <p:sp>
        <p:nvSpPr>
          <p:cNvPr id="13" name="TextBox 12">
            <a:extLst>
              <a:ext uri="{FF2B5EF4-FFF2-40B4-BE49-F238E27FC236}">
                <a16:creationId xmlns:a16="http://schemas.microsoft.com/office/drawing/2014/main" id="{7A8974D3-FDA5-EBA5-F41A-56D99ADB9E03}"/>
              </a:ext>
            </a:extLst>
          </p:cNvPr>
          <p:cNvSpPr txBox="1"/>
          <p:nvPr/>
        </p:nvSpPr>
        <p:spPr>
          <a:xfrm>
            <a:off x="1186249" y="12046105"/>
            <a:ext cx="22242162" cy="1200329"/>
          </a:xfrm>
          <a:prstGeom prst="rect">
            <a:avLst/>
          </a:prstGeom>
          <a:noFill/>
        </p:spPr>
        <p:txBody>
          <a:bodyPr wrap="square">
            <a:spAutoFit/>
          </a:bodyPr>
          <a:lstStyle/>
          <a:p>
            <a:pPr algn="l">
              <a:buSzPct val="50000"/>
              <a:defRPr sz="3600">
                <a:latin typeface="Chalkboard"/>
                <a:ea typeface="Chalkboard"/>
                <a:cs typeface="Chalkboard"/>
                <a:sym typeface="Chalkboard"/>
              </a:defRPr>
            </a:pPr>
            <a:r>
              <a:rPr lang="en-US" dirty="0"/>
              <a:t>The presence of MO can be linked to the magnetic properties of the ejecta near the Sun. If the axial field is more confined at the beginning the MO are no more observed</a:t>
            </a:r>
          </a:p>
        </p:txBody>
      </p:sp>
      <p:cxnSp>
        <p:nvCxnSpPr>
          <p:cNvPr id="15" name="Straight Arrow Connector 14">
            <a:extLst>
              <a:ext uri="{FF2B5EF4-FFF2-40B4-BE49-F238E27FC236}">
                <a16:creationId xmlns:a16="http://schemas.microsoft.com/office/drawing/2014/main" id="{BEDE692C-FD93-9903-3619-A43FBA57AB93}"/>
              </a:ext>
            </a:extLst>
          </p:cNvPr>
          <p:cNvCxnSpPr/>
          <p:nvPr/>
        </p:nvCxnSpPr>
        <p:spPr>
          <a:xfrm flipV="1">
            <a:off x="2323070" y="2896208"/>
            <a:ext cx="10379676" cy="3405738"/>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153FABC-FFB0-C086-0AC4-2AEB26E5598D}"/>
              </a:ext>
            </a:extLst>
          </p:cNvPr>
          <p:cNvCxnSpPr>
            <a:cxnSpLocks/>
          </p:cNvCxnSpPr>
          <p:nvPr/>
        </p:nvCxnSpPr>
        <p:spPr>
          <a:xfrm>
            <a:off x="2380772" y="6301946"/>
            <a:ext cx="11310514" cy="3138616"/>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19"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7A412E84-6261-2E1C-9AF4-C89636E3E7B5}"/>
              </a:ext>
            </a:extLst>
          </p:cNvPr>
          <p:cNvSpPr txBox="1"/>
          <p:nvPr/>
        </p:nvSpPr>
        <p:spPr>
          <a:xfrm>
            <a:off x="317083" y="2115019"/>
            <a:ext cx="3303372"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Faster</a:t>
            </a:r>
          </a:p>
        </p:txBody>
      </p:sp>
      <p:sp>
        <p:nvSpPr>
          <p:cNvPr id="22"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8DF29A3F-0B27-C69D-7E1B-8E7B10E1EB2D}"/>
              </a:ext>
            </a:extLst>
          </p:cNvPr>
          <p:cNvSpPr txBox="1"/>
          <p:nvPr/>
        </p:nvSpPr>
        <p:spPr>
          <a:xfrm>
            <a:off x="18609874" y="2653785"/>
            <a:ext cx="234366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No-MO</a:t>
            </a:r>
          </a:p>
        </p:txBody>
      </p:sp>
      <p:cxnSp>
        <p:nvCxnSpPr>
          <p:cNvPr id="23" name="Straight Arrow Connector 22">
            <a:extLst>
              <a:ext uri="{FF2B5EF4-FFF2-40B4-BE49-F238E27FC236}">
                <a16:creationId xmlns:a16="http://schemas.microsoft.com/office/drawing/2014/main" id="{7C0AD24E-67E6-ADC6-35B6-0CC9056C6ED4}"/>
              </a:ext>
            </a:extLst>
          </p:cNvPr>
          <p:cNvCxnSpPr>
            <a:cxnSpLocks/>
          </p:cNvCxnSpPr>
          <p:nvPr/>
        </p:nvCxnSpPr>
        <p:spPr>
          <a:xfrm flipV="1">
            <a:off x="5610492" y="3575437"/>
            <a:ext cx="12999382" cy="2812381"/>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32E6C99-0EFC-2DA2-C22E-8D04EE667876}"/>
              </a:ext>
            </a:extLst>
          </p:cNvPr>
          <p:cNvCxnSpPr>
            <a:cxnSpLocks/>
          </p:cNvCxnSpPr>
          <p:nvPr/>
        </p:nvCxnSpPr>
        <p:spPr>
          <a:xfrm>
            <a:off x="5610492" y="6426545"/>
            <a:ext cx="13286114" cy="2463781"/>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270C9F3-BE3E-2F1C-8C9B-DBAF7036031A}"/>
              </a:ext>
            </a:extLst>
          </p:cNvPr>
          <p:cNvCxnSpPr/>
          <p:nvPr/>
        </p:nvCxnSpPr>
        <p:spPr>
          <a:xfrm>
            <a:off x="4817349" y="9638270"/>
            <a:ext cx="1176456" cy="0"/>
          </a:xfrm>
          <a:prstGeom prst="straightConnector1">
            <a:avLst/>
          </a:prstGeom>
          <a:ln w="53975">
            <a:headEnd type="arrow"/>
            <a:tailEnd type="arrow"/>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79776B25-1CF6-E667-59A2-A35E17916C20}"/>
              </a:ext>
            </a:extLst>
          </p:cNvPr>
          <p:cNvPicPr>
            <a:picLocks noChangeAspect="1"/>
          </p:cNvPicPr>
          <p:nvPr/>
        </p:nvPicPr>
        <p:blipFill>
          <a:blip r:embed="rId4"/>
          <a:stretch>
            <a:fillRect/>
          </a:stretch>
        </p:blipFill>
        <p:spPr>
          <a:xfrm>
            <a:off x="4472127" y="10098800"/>
            <a:ext cx="1866900" cy="355600"/>
          </a:xfrm>
          <a:prstGeom prst="rect">
            <a:avLst/>
          </a:prstGeom>
        </p:spPr>
      </p:pic>
    </p:spTree>
    <p:extLst>
      <p:ext uri="{BB962C8B-B14F-4D97-AF65-F5344CB8AC3E}">
        <p14:creationId xmlns:p14="http://schemas.microsoft.com/office/powerpoint/2010/main" val="2356924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raphs showing different types of data&#10;&#10;AI-generated content may be incorrect.">
            <a:extLst>
              <a:ext uri="{FF2B5EF4-FFF2-40B4-BE49-F238E27FC236}">
                <a16:creationId xmlns:a16="http://schemas.microsoft.com/office/drawing/2014/main" id="{93357FBD-B67D-C00A-6A22-05A81ACFA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59" y="4539192"/>
            <a:ext cx="13638338" cy="9085980"/>
          </a:xfrm>
          <a:prstGeom prst="rect">
            <a:avLst/>
          </a:prstGeom>
        </p:spPr>
      </p:pic>
      <p:sp>
        <p:nvSpPr>
          <p:cNvPr id="9" name="CME, ICME, MC and MB: a brief introduction to acronyms">
            <a:extLst>
              <a:ext uri="{FF2B5EF4-FFF2-40B4-BE49-F238E27FC236}">
                <a16:creationId xmlns:a16="http://schemas.microsoft.com/office/drawing/2014/main" id="{847760EF-4D2F-587B-FC3F-9EFC7925E4D2}"/>
              </a:ext>
            </a:extLst>
          </p:cNvPr>
          <p:cNvSpPr txBox="1"/>
          <p:nvPr/>
        </p:nvSpPr>
        <p:spPr>
          <a:xfrm>
            <a:off x="4040371" y="1077847"/>
            <a:ext cx="1487089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Virtual s/c analysis (Sangalli et al, in prep.)</a:t>
            </a:r>
            <a:endParaRPr sz="4000" b="1" dirty="0">
              <a:latin typeface="Chalkboard" panose="03050602040202020205" pitchFamily="66" charset="77"/>
            </a:endParaRPr>
          </a:p>
        </p:txBody>
      </p:sp>
      <p:pic>
        <p:nvPicPr>
          <p:cNvPr id="11" name="Picture 10" descr="A diagram of a solar system&#10;&#10;AI-generated content may be incorrect.">
            <a:extLst>
              <a:ext uri="{FF2B5EF4-FFF2-40B4-BE49-F238E27FC236}">
                <a16:creationId xmlns:a16="http://schemas.microsoft.com/office/drawing/2014/main" id="{0A4D94FF-319B-1B88-3119-ABF3E1339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68960" y="-1760008"/>
            <a:ext cx="2743200" cy="9855200"/>
          </a:xfrm>
          <a:prstGeom prst="rect">
            <a:avLst/>
          </a:prstGeom>
        </p:spPr>
      </p:pic>
      <p:cxnSp>
        <p:nvCxnSpPr>
          <p:cNvPr id="12" name="Straight Arrow Connector 11">
            <a:extLst>
              <a:ext uri="{FF2B5EF4-FFF2-40B4-BE49-F238E27FC236}">
                <a16:creationId xmlns:a16="http://schemas.microsoft.com/office/drawing/2014/main" id="{2B47A72A-F70A-7E4C-D0A2-D21F40BA9350}"/>
              </a:ext>
            </a:extLst>
          </p:cNvPr>
          <p:cNvCxnSpPr>
            <a:cxnSpLocks/>
          </p:cNvCxnSpPr>
          <p:nvPr/>
        </p:nvCxnSpPr>
        <p:spPr>
          <a:xfrm>
            <a:off x="8180331" y="3384310"/>
            <a:ext cx="5450608" cy="2309764"/>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E947828-E1ED-BF9E-C475-6E9193E8ACA0}"/>
              </a:ext>
            </a:extLst>
          </p:cNvPr>
          <p:cNvCxnSpPr>
            <a:cxnSpLocks/>
          </p:cNvCxnSpPr>
          <p:nvPr/>
        </p:nvCxnSpPr>
        <p:spPr>
          <a:xfrm flipH="1">
            <a:off x="4458431" y="3536710"/>
            <a:ext cx="3082129" cy="3321290"/>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171B246-F805-D112-646B-1390B8B49908}"/>
              </a:ext>
            </a:extLst>
          </p:cNvPr>
          <p:cNvCxnSpPr>
            <a:cxnSpLocks/>
          </p:cNvCxnSpPr>
          <p:nvPr/>
        </p:nvCxnSpPr>
        <p:spPr>
          <a:xfrm>
            <a:off x="7977963" y="3536710"/>
            <a:ext cx="970665" cy="3473690"/>
          </a:xfrm>
          <a:prstGeom prst="straightConnector1">
            <a:avLst/>
          </a:prstGeom>
          <a:ln w="762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ACB60F4A-D55F-58A8-79A9-0EF5A4C95925}"/>
              </a:ext>
            </a:extLst>
          </p:cNvPr>
          <p:cNvSpPr txBox="1"/>
          <p:nvPr/>
        </p:nvSpPr>
        <p:spPr>
          <a:xfrm>
            <a:off x="16052800" y="5197355"/>
            <a:ext cx="8018162" cy="2308324"/>
          </a:xfrm>
          <a:prstGeom prst="rect">
            <a:avLst/>
          </a:prstGeom>
          <a:noFill/>
        </p:spPr>
        <p:txBody>
          <a:bodyPr wrap="square">
            <a:spAutoFit/>
          </a:bodyPr>
          <a:lstStyle/>
          <a:p>
            <a:pPr algn="l">
              <a:buSzPct val="50000"/>
              <a:defRPr sz="3600">
                <a:latin typeface="Chalkboard"/>
                <a:ea typeface="Chalkboard"/>
                <a:cs typeface="Chalkboard"/>
                <a:sym typeface="Chalkboard"/>
              </a:defRPr>
            </a:pPr>
            <a:r>
              <a:rPr lang="en-US" dirty="0"/>
              <a:t>At say 1 AU a FR or a MO can be observed depending om the impact parameter with respect to the central axis of the FR</a:t>
            </a:r>
          </a:p>
        </p:txBody>
      </p:sp>
      <p:sp>
        <p:nvSpPr>
          <p:cNvPr id="3" name="TextBox 2">
            <a:extLst>
              <a:ext uri="{FF2B5EF4-FFF2-40B4-BE49-F238E27FC236}">
                <a16:creationId xmlns:a16="http://schemas.microsoft.com/office/drawing/2014/main" id="{107302D1-65D1-D814-4090-50565A2AC13E}"/>
              </a:ext>
            </a:extLst>
          </p:cNvPr>
          <p:cNvSpPr txBox="1"/>
          <p:nvPr/>
        </p:nvSpPr>
        <p:spPr>
          <a:xfrm>
            <a:off x="16052800" y="8966132"/>
            <a:ext cx="8018162" cy="1754326"/>
          </a:xfrm>
          <a:prstGeom prst="rect">
            <a:avLst/>
          </a:prstGeom>
          <a:noFill/>
        </p:spPr>
        <p:txBody>
          <a:bodyPr wrap="square">
            <a:spAutoFit/>
          </a:bodyPr>
          <a:lstStyle/>
          <a:p>
            <a:pPr algn="l">
              <a:buSzPct val="50000"/>
              <a:defRPr sz="3600">
                <a:latin typeface="Chalkboard"/>
                <a:ea typeface="Chalkboard"/>
                <a:cs typeface="Chalkboard"/>
                <a:sym typeface="Chalkboard"/>
              </a:defRPr>
            </a:pPr>
            <a:r>
              <a:rPr lang="en-US" b="1" dirty="0">
                <a:solidFill>
                  <a:srgbClr val="C00000"/>
                </a:solidFill>
              </a:rPr>
              <a:t>A MO measurements can be the signature of a nearby stronger FR of an expanding ICME</a:t>
            </a:r>
          </a:p>
        </p:txBody>
      </p:sp>
    </p:spTree>
    <p:extLst>
      <p:ext uri="{BB962C8B-B14F-4D97-AF65-F5344CB8AC3E}">
        <p14:creationId xmlns:p14="http://schemas.microsoft.com/office/powerpoint/2010/main" val="2545968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5130-B166-C422-B1B6-A97071371A8F}"/>
            </a:ext>
          </a:extLst>
        </p:cNvPr>
        <p:cNvGrpSpPr/>
        <p:nvPr/>
      </p:nvGrpSpPr>
      <p:grpSpPr>
        <a:xfrm>
          <a:off x="0" y="0"/>
          <a:ext cx="0" cy="0"/>
          <a:chOff x="0" y="0"/>
          <a:chExt cx="0" cy="0"/>
        </a:xfrm>
      </p:grpSpPr>
      <p:sp>
        <p:nvSpPr>
          <p:cNvPr id="2" name="Rettangolo 5">
            <a:extLst>
              <a:ext uri="{FF2B5EF4-FFF2-40B4-BE49-F238E27FC236}">
                <a16:creationId xmlns:a16="http://schemas.microsoft.com/office/drawing/2014/main" id="{47B04C79-C3E3-132E-01AD-195FC52E5275}"/>
              </a:ext>
            </a:extLst>
          </p:cNvPr>
          <p:cNvSpPr/>
          <p:nvPr/>
        </p:nvSpPr>
        <p:spPr>
          <a:xfrm>
            <a:off x="2294716" y="1096539"/>
            <a:ext cx="17768540" cy="1508105"/>
          </a:xfrm>
          <a:prstGeom prst="rect">
            <a:avLst/>
          </a:prstGeom>
        </p:spPr>
        <p:txBody>
          <a:bodyPr wrap="square">
            <a:spAutoFit/>
          </a:bodyPr>
          <a:lstStyle/>
          <a:p>
            <a:pPr algn="ctr"/>
            <a:r>
              <a:rPr lang="en-US" sz="4800" dirty="0">
                <a:solidFill>
                  <a:schemeClr val="tx1"/>
                </a:solidFill>
                <a:latin typeface="Chalkboard" panose="03050602040202020205" pitchFamily="66" charset="77"/>
              </a:rPr>
              <a:t>HENON</a:t>
            </a:r>
          </a:p>
          <a:p>
            <a:pPr algn="ctr"/>
            <a:r>
              <a:rPr lang="en-US" sz="4400" dirty="0" err="1">
                <a:solidFill>
                  <a:schemeClr val="tx1"/>
                </a:solidFill>
                <a:latin typeface="Chalkboard" panose="03050602040202020205" pitchFamily="66" charset="77"/>
              </a:rPr>
              <a:t>HEliospheric</a:t>
            </a:r>
            <a:r>
              <a:rPr lang="en-US" sz="4400" dirty="0">
                <a:solidFill>
                  <a:schemeClr val="tx1"/>
                </a:solidFill>
                <a:latin typeface="Chalkboard" panose="03050602040202020205" pitchFamily="66" charset="77"/>
              </a:rPr>
              <a:t> </a:t>
            </a:r>
            <a:r>
              <a:rPr lang="en-US" sz="4400" dirty="0" err="1">
                <a:solidFill>
                  <a:schemeClr val="tx1"/>
                </a:solidFill>
                <a:latin typeface="Chalkboard" panose="03050602040202020205" pitchFamily="66" charset="77"/>
              </a:rPr>
              <a:t>pioNeer</a:t>
            </a:r>
            <a:r>
              <a:rPr lang="en-US" sz="4400" dirty="0">
                <a:solidFill>
                  <a:schemeClr val="tx1"/>
                </a:solidFill>
                <a:latin typeface="Chalkboard" panose="03050602040202020205" pitchFamily="66" charset="77"/>
              </a:rPr>
              <a:t> for </a:t>
            </a:r>
            <a:r>
              <a:rPr lang="en-US" sz="4400" dirty="0" err="1">
                <a:solidFill>
                  <a:schemeClr val="tx1"/>
                </a:solidFill>
                <a:latin typeface="Chalkboard" panose="03050602040202020205" pitchFamily="66" charset="77"/>
              </a:rPr>
              <a:t>sOlar</a:t>
            </a:r>
            <a:r>
              <a:rPr lang="en-US" sz="4400" dirty="0">
                <a:solidFill>
                  <a:schemeClr val="tx1"/>
                </a:solidFill>
                <a:latin typeface="Chalkboard" panose="03050602040202020205" pitchFamily="66" charset="77"/>
              </a:rPr>
              <a:t> and interplanetary threats </a:t>
            </a:r>
            <a:r>
              <a:rPr lang="en-US" sz="4400" dirty="0" err="1">
                <a:solidFill>
                  <a:schemeClr val="tx1"/>
                </a:solidFill>
                <a:latin typeface="Chalkboard" panose="03050602040202020205" pitchFamily="66" charset="77"/>
              </a:rPr>
              <a:t>defeNce</a:t>
            </a:r>
            <a:endParaRPr lang="en-US" sz="4400" dirty="0">
              <a:solidFill>
                <a:schemeClr val="tx1"/>
              </a:solidFill>
              <a:latin typeface="Chalkboard" panose="03050602040202020205" pitchFamily="66" charset="77"/>
            </a:endParaRPr>
          </a:p>
        </p:txBody>
      </p:sp>
      <p:sp>
        <p:nvSpPr>
          <p:cNvPr id="3" name="CasellaDiTesto 1">
            <a:extLst>
              <a:ext uri="{FF2B5EF4-FFF2-40B4-BE49-F238E27FC236}">
                <a16:creationId xmlns:a16="http://schemas.microsoft.com/office/drawing/2014/main" id="{0855B1EE-B592-58C2-7F16-3F283F924CB1}"/>
              </a:ext>
            </a:extLst>
          </p:cNvPr>
          <p:cNvSpPr txBox="1"/>
          <p:nvPr/>
        </p:nvSpPr>
        <p:spPr>
          <a:xfrm>
            <a:off x="468254" y="4145751"/>
            <a:ext cx="13840870" cy="9448740"/>
          </a:xfrm>
          <a:prstGeom prst="rect">
            <a:avLst/>
          </a:prstGeom>
          <a:noFill/>
        </p:spPr>
        <p:txBody>
          <a:bodyPr wrap="square" rtlCol="0">
            <a:spAutoFit/>
          </a:bodyPr>
          <a:lstStyle/>
          <a:p>
            <a:pPr algn="just"/>
            <a:endParaRPr lang="en-GB" dirty="0"/>
          </a:p>
          <a:p>
            <a:pPr algn="just"/>
            <a:r>
              <a:rPr lang="en-GB" sz="3200" b="1" dirty="0">
                <a:latin typeface="Chalkboard" panose="03050602040202020205" pitchFamily="66" charset="77"/>
              </a:rPr>
              <a:t>HENON </a:t>
            </a:r>
            <a:r>
              <a:rPr lang="en-GB" sz="3200" dirty="0">
                <a:latin typeface="Chalkboard" panose="03050602040202020205" pitchFamily="66" charset="77"/>
              </a:rPr>
              <a:t>is a </a:t>
            </a:r>
            <a:r>
              <a:rPr lang="en-GB" sz="3200" b="1" dirty="0">
                <a:latin typeface="Chalkboard" panose="03050602040202020205" pitchFamily="66" charset="77"/>
              </a:rPr>
              <a:t>pathfinder </a:t>
            </a:r>
            <a:r>
              <a:rPr lang="en-GB" sz="3200" dirty="0">
                <a:latin typeface="Chalkboard" panose="03050602040202020205" pitchFamily="66" charset="77"/>
              </a:rPr>
              <a:t>mission </a:t>
            </a:r>
            <a:r>
              <a:rPr lang="en-GB" sz="3200" b="1" dirty="0">
                <a:latin typeface="Chalkboard" panose="03050602040202020205" pitchFamily="66" charset="77"/>
              </a:rPr>
              <a:t>(ASI-ESA)</a:t>
            </a:r>
            <a:r>
              <a:rPr lang="en-GB" sz="3200" dirty="0">
                <a:latin typeface="Chalkboard" panose="03050602040202020205" pitchFamily="66" charset="77"/>
              </a:rPr>
              <a:t> that will explore for the first time ever the </a:t>
            </a:r>
            <a:r>
              <a:rPr lang="en-GB" sz="3200" i="1" dirty="0">
                <a:latin typeface="Chalkboard" panose="03050602040202020205" pitchFamily="66" charset="77"/>
              </a:rPr>
              <a:t>DRO orbits </a:t>
            </a:r>
            <a:r>
              <a:rPr lang="en-GB" sz="3200" dirty="0">
                <a:latin typeface="Chalkboard" panose="03050602040202020205" pitchFamily="66" charset="77"/>
              </a:rPr>
              <a:t>bringing a payload tailored for Space Weather operations and science. ITALY: INAF,UNIFI,UNICAL, ARGOTEC, SPACEDYS</a:t>
            </a:r>
          </a:p>
          <a:p>
            <a:pPr algn="just"/>
            <a:endParaRPr lang="en-US" sz="3200" dirty="0">
              <a:latin typeface="Chalkboard" panose="03050602040202020205" pitchFamily="66" charset="77"/>
            </a:endParaRPr>
          </a:p>
          <a:p>
            <a:pPr marL="6350" indent="-6350" algn="just"/>
            <a:r>
              <a:rPr lang="en-GB" sz="3200" dirty="0">
                <a:latin typeface="Chalkboard" panose="03050602040202020205" pitchFamily="66" charset="77"/>
              </a:rPr>
              <a:t>1 </a:t>
            </a:r>
            <a:r>
              <a:rPr lang="en-GB" sz="3200" dirty="0" err="1">
                <a:latin typeface="Chalkboard" panose="03050602040202020205" pitchFamily="66" charset="77"/>
              </a:rPr>
              <a:t>cubesat</a:t>
            </a:r>
            <a:r>
              <a:rPr lang="en-GB" sz="3200" dirty="0">
                <a:latin typeface="Chalkboard" panose="03050602040202020205" pitchFamily="66" charset="77"/>
              </a:rPr>
              <a:t> 12U that embarks a radiation monitor (REPE) together with magnetic field (MAGIC) and plasma instruments (FARADY CUP)</a:t>
            </a:r>
          </a:p>
          <a:p>
            <a:pPr marL="6350" indent="-6350" algn="just"/>
            <a:endParaRPr lang="en-GB" sz="3200" dirty="0">
              <a:latin typeface="Chalkboard" panose="03050602040202020205" pitchFamily="66" charset="77"/>
            </a:endParaRPr>
          </a:p>
          <a:p>
            <a:pPr marL="6350" indent="-6350" algn="just"/>
            <a:r>
              <a:rPr lang="en-GB" sz="3200" dirty="0">
                <a:latin typeface="Chalkboard" panose="03050602040202020205" pitchFamily="66" charset="77"/>
              </a:rPr>
              <a:t>Using DRO orbits will remain </a:t>
            </a:r>
            <a:r>
              <a:rPr lang="en-US" sz="3200" b="1" dirty="0">
                <a:solidFill>
                  <a:schemeClr val="dk1"/>
                </a:solidFill>
                <a:latin typeface="Chalkboard" panose="03050602040202020205" pitchFamily="66" charset="77"/>
                <a:ea typeface="Calibri"/>
                <a:cs typeface="Calibri"/>
                <a:sym typeface="Calibri"/>
              </a:rPr>
              <a:t>long time upstream of the Earth at a distance much larger than L1 </a:t>
            </a:r>
            <a:r>
              <a:rPr lang="en-US" sz="3200" dirty="0">
                <a:solidFill>
                  <a:schemeClr val="dk1"/>
                </a:solidFill>
                <a:latin typeface="Chalkboard" panose="03050602040202020205" pitchFamily="66" charset="77"/>
                <a:ea typeface="Calibri"/>
                <a:cs typeface="Calibri"/>
                <a:sym typeface="Wingdings" pitchFamily="2" charset="2"/>
              </a:rPr>
              <a:t> alerts much earlier (~5 h)</a:t>
            </a:r>
            <a:endParaRPr lang="en-GB" sz="3200" dirty="0">
              <a:latin typeface="Chalkboard" panose="03050602040202020205" pitchFamily="66" charset="77"/>
            </a:endParaRPr>
          </a:p>
          <a:p>
            <a:pPr marL="6350" indent="-6350" algn="just"/>
            <a:endParaRPr lang="en-GB" sz="3200" b="1" dirty="0">
              <a:latin typeface="Chalkboard" panose="03050602040202020205" pitchFamily="66" charset="77"/>
            </a:endParaRPr>
          </a:p>
          <a:p>
            <a:pPr indent="4763" algn="just"/>
            <a:r>
              <a:rPr lang="en-US" sz="3600" b="1" dirty="0">
                <a:solidFill>
                  <a:srgbClr val="000000"/>
                </a:solidFill>
                <a:latin typeface="Calibri" panose="020F0502020204030204" pitchFamily="34" charset="0"/>
              </a:rPr>
              <a:t>Lunched as </a:t>
            </a:r>
            <a:r>
              <a:rPr lang="en-US" sz="3600" b="1" dirty="0" err="1">
                <a:solidFill>
                  <a:srgbClr val="000000"/>
                </a:solidFill>
                <a:latin typeface="Calibri" panose="020F0502020204030204" pitchFamily="34" charset="0"/>
              </a:rPr>
              <a:t>Piggybag</a:t>
            </a:r>
            <a:r>
              <a:rPr lang="en-US" sz="3600" b="1" dirty="0">
                <a:solidFill>
                  <a:srgbClr val="000000"/>
                </a:solidFill>
                <a:latin typeface="Calibri" panose="020F0502020204030204" pitchFamily="34" charset="0"/>
              </a:rPr>
              <a:t> toward L2 with ESA-PLATO mission (early 2027)</a:t>
            </a:r>
          </a:p>
          <a:p>
            <a:pPr indent="4763" algn="just"/>
            <a:endParaRPr lang="en-US" sz="3200" b="1" dirty="0">
              <a:solidFill>
                <a:srgbClr val="000000"/>
              </a:solidFill>
              <a:latin typeface="Calibri" panose="020F0502020204030204" pitchFamily="34" charset="0"/>
            </a:endParaRPr>
          </a:p>
          <a:p>
            <a:pPr indent="4763" algn="just"/>
            <a:r>
              <a:rPr lang="en-US" sz="3600" b="1" dirty="0">
                <a:solidFill>
                  <a:srgbClr val="000000"/>
                </a:solidFill>
                <a:latin typeface="Calibri" panose="020F0502020204030204" pitchFamily="34" charset="0"/>
              </a:rPr>
              <a:t>Final orbit at 0.085 AU after about 1 year from the lunch </a:t>
            </a:r>
            <a:endParaRPr lang="en-US" sz="3200" b="1" dirty="0">
              <a:solidFill>
                <a:srgbClr val="000000"/>
              </a:solidFill>
              <a:latin typeface="Calibri" panose="020F0502020204030204" pitchFamily="34" charset="0"/>
            </a:endParaRPr>
          </a:p>
          <a:p>
            <a:pPr marL="6350" indent="-6350" algn="just"/>
            <a:endParaRPr lang="en-GB" sz="3200" b="1" dirty="0">
              <a:latin typeface="Chalkboard" panose="03050602040202020205" pitchFamily="66" charset="77"/>
            </a:endParaRPr>
          </a:p>
          <a:p>
            <a:pPr algn="just"/>
            <a:r>
              <a:rPr lang="en-US" sz="3200" b="1" dirty="0">
                <a:latin typeface="Chalkboard" panose="03050602040202020205" pitchFamily="66" charset="77"/>
              </a:rPr>
              <a:t>Depending on HENON results a multiple CubeSat mission can be taken into consideration.</a:t>
            </a:r>
          </a:p>
          <a:p>
            <a:endParaRPr lang="en-US" sz="2000" dirty="0">
              <a:latin typeface="Chalkboard" panose="03050602040202020205" pitchFamily="66" charset="77"/>
            </a:endParaRPr>
          </a:p>
          <a:p>
            <a:pPr marL="6350" indent="-6350"/>
            <a:endParaRPr lang="en-GB" b="1" dirty="0"/>
          </a:p>
        </p:txBody>
      </p:sp>
      <p:pic>
        <p:nvPicPr>
          <p:cNvPr id="6" name="Picture 5">
            <a:extLst>
              <a:ext uri="{FF2B5EF4-FFF2-40B4-BE49-F238E27FC236}">
                <a16:creationId xmlns:a16="http://schemas.microsoft.com/office/drawing/2014/main" id="{F3F1ED8A-8C24-5565-3097-6F51C7FAE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5720"/>
            <a:ext cx="16744521" cy="1087879"/>
          </a:xfrm>
          <a:prstGeom prst="rect">
            <a:avLst/>
          </a:prstGeom>
        </p:spPr>
      </p:pic>
      <p:pic>
        <p:nvPicPr>
          <p:cNvPr id="7" name="Google Shape;103;p1" descr="A picture containing text, food, beverage&#10;&#10;Description automatically generated">
            <a:extLst>
              <a:ext uri="{FF2B5EF4-FFF2-40B4-BE49-F238E27FC236}">
                <a16:creationId xmlns:a16="http://schemas.microsoft.com/office/drawing/2014/main" id="{5EFB9938-6578-1E50-7BBF-BBA4FA7BA03C}"/>
              </a:ext>
            </a:extLst>
          </p:cNvPr>
          <p:cNvPicPr preferRelativeResize="0"/>
          <p:nvPr/>
        </p:nvPicPr>
        <p:blipFill rotWithShape="1">
          <a:blip r:embed="rId3">
            <a:alphaModFix/>
          </a:blip>
          <a:srcRect/>
          <a:stretch/>
        </p:blipFill>
        <p:spPr>
          <a:xfrm>
            <a:off x="20420755" y="577468"/>
            <a:ext cx="3269167" cy="3266131"/>
          </a:xfrm>
          <a:prstGeom prst="rect">
            <a:avLst/>
          </a:prstGeom>
          <a:noFill/>
          <a:ln>
            <a:noFill/>
          </a:ln>
        </p:spPr>
      </p:pic>
      <p:cxnSp>
        <p:nvCxnSpPr>
          <p:cNvPr id="11" name="Curved Connector 10">
            <a:extLst>
              <a:ext uri="{FF2B5EF4-FFF2-40B4-BE49-F238E27FC236}">
                <a16:creationId xmlns:a16="http://schemas.microsoft.com/office/drawing/2014/main" id="{27DD744E-670E-3E22-A71D-9D190A07123E}"/>
              </a:ext>
            </a:extLst>
          </p:cNvPr>
          <p:cNvCxnSpPr>
            <a:stCxn id="9" idx="3"/>
          </p:cNvCxnSpPr>
          <p:nvPr/>
        </p:nvCxnSpPr>
        <p:spPr>
          <a:xfrm rot="16200000" flipH="1">
            <a:off x="22690641" y="9073491"/>
            <a:ext cx="1268724" cy="1096502"/>
          </a:xfrm>
          <a:prstGeom prst="curvedConnector3">
            <a:avLst/>
          </a:prstGeom>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98315DAD-6DF9-1087-56F1-0C1F58AC786C}"/>
              </a:ext>
            </a:extLst>
          </p:cNvPr>
          <p:cNvGrpSpPr/>
          <p:nvPr/>
        </p:nvGrpSpPr>
        <p:grpSpPr>
          <a:xfrm>
            <a:off x="14877535" y="4324861"/>
            <a:ext cx="9605322" cy="9156770"/>
            <a:chOff x="15643655" y="5138701"/>
            <a:chExt cx="8839202" cy="8540642"/>
          </a:xfrm>
        </p:grpSpPr>
        <p:pic>
          <p:nvPicPr>
            <p:cNvPr id="8" name="Immagine 1" descr="Ritaglio schermata">
              <a:extLst>
                <a:ext uri="{FF2B5EF4-FFF2-40B4-BE49-F238E27FC236}">
                  <a16:creationId xmlns:a16="http://schemas.microsoft.com/office/drawing/2014/main" id="{B4BE93DB-0DFF-20A5-898D-D301245C0217}"/>
                </a:ext>
              </a:extLst>
            </p:cNvPr>
            <p:cNvPicPr>
              <a:picLocks noChangeAspect="1"/>
            </p:cNvPicPr>
            <p:nvPr/>
          </p:nvPicPr>
          <p:blipFill rotWithShape="1">
            <a:blip r:embed="rId4">
              <a:extLst>
                <a:ext uri="{28A0092B-C50C-407E-A947-70E740481C1C}">
                  <a14:useLocalDpi xmlns:a14="http://schemas.microsoft.com/office/drawing/2010/main" val="0"/>
                </a:ext>
              </a:extLst>
            </a:blip>
            <a:srcRect l="8630" t="5983" r="47623" b="19246"/>
            <a:stretch/>
          </p:blipFill>
          <p:spPr>
            <a:xfrm>
              <a:off x="15643655" y="5138701"/>
              <a:ext cx="8839202" cy="8540642"/>
            </a:xfrm>
            <a:prstGeom prst="rect">
              <a:avLst/>
            </a:prstGeom>
          </p:spPr>
        </p:pic>
        <p:sp>
          <p:nvSpPr>
            <p:cNvPr id="9" name="Oval 8">
              <a:extLst>
                <a:ext uri="{FF2B5EF4-FFF2-40B4-BE49-F238E27FC236}">
                  <a16:creationId xmlns:a16="http://schemas.microsoft.com/office/drawing/2014/main" id="{82DFC5D1-EAAC-1970-26E5-1C593E0A1404}"/>
                </a:ext>
              </a:extLst>
            </p:cNvPr>
            <p:cNvSpPr/>
            <p:nvPr/>
          </p:nvSpPr>
          <p:spPr>
            <a:xfrm>
              <a:off x="22778920" y="8081316"/>
              <a:ext cx="914400" cy="1647441"/>
            </a:xfrm>
            <a:prstGeom prst="ellipse">
              <a:avLst/>
            </a:prstGeom>
            <a:no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Arc 11">
              <a:extLst>
                <a:ext uri="{FF2B5EF4-FFF2-40B4-BE49-F238E27FC236}">
                  <a16:creationId xmlns:a16="http://schemas.microsoft.com/office/drawing/2014/main" id="{9D77F2FC-33D8-633D-C150-722A83BCF495}"/>
                </a:ext>
              </a:extLst>
            </p:cNvPr>
            <p:cNvSpPr/>
            <p:nvPr/>
          </p:nvSpPr>
          <p:spPr>
            <a:xfrm rot="14700000">
              <a:off x="22269798" y="8754093"/>
              <a:ext cx="2638507" cy="1309856"/>
            </a:xfrm>
            <a:prstGeom prst="arc">
              <a:avLst/>
            </a:prstGeom>
            <a:ln w="127000">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p>
          </p:txBody>
        </p:sp>
      </p:grpSp>
    </p:spTree>
    <p:extLst>
      <p:ext uri="{BB962C8B-B14F-4D97-AF65-F5344CB8AC3E}">
        <p14:creationId xmlns:p14="http://schemas.microsoft.com/office/powerpoint/2010/main" val="29965387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DAC77-F646-78B2-F0DA-DA475B7607C3}"/>
            </a:ext>
          </a:extLst>
        </p:cNvPr>
        <p:cNvGrpSpPr/>
        <p:nvPr/>
      </p:nvGrpSpPr>
      <p:grpSpPr>
        <a:xfrm>
          <a:off x="0" y="0"/>
          <a:ext cx="0" cy="0"/>
          <a:chOff x="0" y="0"/>
          <a:chExt cx="0" cy="0"/>
        </a:xfrm>
      </p:grpSpPr>
      <p:sp>
        <p:nvSpPr>
          <p:cNvPr id="12" name="CME, ICME, MC and MB: a brief introduction to acronyms">
            <a:extLst>
              <a:ext uri="{FF2B5EF4-FFF2-40B4-BE49-F238E27FC236}">
                <a16:creationId xmlns:a16="http://schemas.microsoft.com/office/drawing/2014/main" id="{DC84294D-C9AD-4D2D-6403-4729AFD2FC63}"/>
              </a:ext>
            </a:extLst>
          </p:cNvPr>
          <p:cNvSpPr txBox="1"/>
          <p:nvPr/>
        </p:nvSpPr>
        <p:spPr>
          <a:xfrm>
            <a:off x="612922" y="2112496"/>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Work in progress 3D analysis</a:t>
            </a:r>
            <a:endParaRPr sz="4000" b="1" dirty="0">
              <a:latin typeface="Chalkboard" panose="03050602040202020205" pitchFamily="66" charset="77"/>
            </a:endParaRPr>
          </a:p>
        </p:txBody>
      </p:sp>
      <p:pic>
        <p:nvPicPr>
          <p:cNvPr id="2" name="Picture 1">
            <a:extLst>
              <a:ext uri="{FF2B5EF4-FFF2-40B4-BE49-F238E27FC236}">
                <a16:creationId xmlns:a16="http://schemas.microsoft.com/office/drawing/2014/main" id="{F4358AAE-74D6-EBA7-86C1-19B8C91B891C}"/>
              </a:ext>
            </a:extLst>
          </p:cNvPr>
          <p:cNvPicPr>
            <a:picLocks noChangeAspect="1"/>
          </p:cNvPicPr>
          <p:nvPr/>
        </p:nvPicPr>
        <p:blipFill>
          <a:blip r:embed="rId2"/>
          <a:stretch>
            <a:fillRect/>
          </a:stretch>
        </p:blipFill>
        <p:spPr>
          <a:xfrm>
            <a:off x="12069533" y="2830641"/>
            <a:ext cx="12314467" cy="10107828"/>
          </a:xfrm>
          <a:prstGeom prst="rect">
            <a:avLst/>
          </a:prstGeom>
        </p:spPr>
      </p:pic>
      <p:sp>
        <p:nvSpPr>
          <p:cNvPr id="9" name="TextBox 8">
            <a:extLst>
              <a:ext uri="{FF2B5EF4-FFF2-40B4-BE49-F238E27FC236}">
                <a16:creationId xmlns:a16="http://schemas.microsoft.com/office/drawing/2014/main" id="{D4254B20-FEB0-6F03-3EAA-EB1AB4D0CF56}"/>
              </a:ext>
            </a:extLst>
          </p:cNvPr>
          <p:cNvSpPr txBox="1"/>
          <p:nvPr/>
        </p:nvSpPr>
        <p:spPr>
          <a:xfrm>
            <a:off x="1051698" y="3608173"/>
            <a:ext cx="8018162" cy="7848302"/>
          </a:xfrm>
          <a:prstGeom prst="rect">
            <a:avLst/>
          </a:prstGeom>
          <a:noFill/>
        </p:spPr>
        <p:txBody>
          <a:bodyPr wrap="square">
            <a:spAutoFit/>
          </a:bodyPr>
          <a:lstStyle/>
          <a:p>
            <a:pPr algn="l">
              <a:buSzPct val="50000"/>
              <a:defRPr sz="3600">
                <a:latin typeface="Chalkboard"/>
                <a:ea typeface="Chalkboard"/>
                <a:cs typeface="Chalkboard"/>
                <a:sym typeface="Chalkboard"/>
              </a:defRPr>
            </a:pPr>
            <a:r>
              <a:rPr lang="en-US" dirty="0"/>
              <a:t>Full 3D simulations could  introduce</a:t>
            </a:r>
          </a:p>
          <a:p>
            <a:pPr algn="l">
              <a:buSzPct val="50000"/>
              <a:defRPr sz="3600">
                <a:latin typeface="Chalkboard"/>
                <a:ea typeface="Chalkboard"/>
                <a:cs typeface="Chalkboard"/>
                <a:sym typeface="Chalkboard"/>
              </a:defRPr>
            </a:pPr>
            <a:endParaRPr lang="en-US" dirty="0"/>
          </a:p>
          <a:p>
            <a:pPr marL="571500" indent="-571500" algn="l">
              <a:buSzPct val="50000"/>
              <a:buFont typeface="Wingdings" pitchFamily="2" charset="2"/>
              <a:buChar char="q"/>
              <a:defRPr sz="3600">
                <a:latin typeface="Chalkboard"/>
                <a:ea typeface="Chalkboard"/>
                <a:cs typeface="Chalkboard"/>
                <a:sym typeface="Chalkboard"/>
              </a:defRPr>
            </a:pPr>
            <a:r>
              <a:rPr lang="en-US" dirty="0"/>
              <a:t>Finite coherence length along the main axis of the ICME</a:t>
            </a:r>
          </a:p>
          <a:p>
            <a:pPr marL="571500" indent="-571500" algn="l">
              <a:buSzPct val="50000"/>
              <a:buFont typeface="Wingdings" pitchFamily="2" charset="2"/>
              <a:buChar char="q"/>
              <a:defRPr sz="3600">
                <a:latin typeface="Chalkboard"/>
                <a:ea typeface="Chalkboard"/>
                <a:cs typeface="Chalkboard"/>
                <a:sym typeface="Chalkboard"/>
              </a:defRPr>
            </a:pPr>
            <a:endParaRPr lang="en-US" dirty="0"/>
          </a:p>
          <a:p>
            <a:pPr marL="571500" indent="-571500" algn="l">
              <a:buSzPct val="50000"/>
              <a:buFont typeface="Wingdings" pitchFamily="2" charset="2"/>
              <a:buChar char="q"/>
              <a:defRPr sz="3600">
                <a:latin typeface="Chalkboard"/>
                <a:ea typeface="Chalkboard"/>
                <a:cs typeface="Chalkboard"/>
                <a:sym typeface="Chalkboard"/>
              </a:defRPr>
            </a:pPr>
            <a:r>
              <a:rPr lang="en-US" dirty="0"/>
              <a:t>Deformations due to different interactions with the </a:t>
            </a:r>
            <a:r>
              <a:rPr lang="en-US" dirty="0" err="1"/>
              <a:t>backroung</a:t>
            </a:r>
            <a:r>
              <a:rPr lang="en-US" dirty="0"/>
              <a:t> turbulence</a:t>
            </a:r>
          </a:p>
          <a:p>
            <a:pPr marL="571500" indent="-571500" algn="l">
              <a:buSzPct val="50000"/>
              <a:buFont typeface="Wingdings" pitchFamily="2" charset="2"/>
              <a:buChar char="q"/>
              <a:defRPr sz="3600">
                <a:latin typeface="Chalkboard"/>
                <a:ea typeface="Chalkboard"/>
                <a:cs typeface="Chalkboard"/>
                <a:sym typeface="Chalkboard"/>
              </a:defRPr>
            </a:pPr>
            <a:endParaRPr lang="en-US" dirty="0"/>
          </a:p>
          <a:p>
            <a:pPr marL="571500" indent="-571500" algn="l">
              <a:buSzPct val="50000"/>
              <a:buFont typeface="Wingdings" pitchFamily="2" charset="2"/>
              <a:buChar char="q"/>
              <a:defRPr sz="3600">
                <a:latin typeface="Chalkboard"/>
                <a:ea typeface="Chalkboard"/>
                <a:cs typeface="Chalkboard"/>
                <a:sym typeface="Chalkboard"/>
              </a:defRPr>
            </a:pPr>
            <a:r>
              <a:rPr lang="en-US" dirty="0"/>
              <a:t>Deformations due to the self-destabilization (kink-sausage instabilities)</a:t>
            </a:r>
          </a:p>
          <a:p>
            <a:pPr marL="571500" indent="-571500" algn="l">
              <a:buSzPct val="50000"/>
              <a:buFont typeface="Wingdings" pitchFamily="2" charset="2"/>
              <a:buChar char="q"/>
              <a:defRPr sz="3600">
                <a:latin typeface="Chalkboard"/>
                <a:ea typeface="Chalkboard"/>
                <a:cs typeface="Chalkboard"/>
                <a:sym typeface="Chalkboard"/>
              </a:defRPr>
            </a:pPr>
            <a:endParaRPr lang="en-US" dirty="0"/>
          </a:p>
          <a:p>
            <a:pPr marL="571500" indent="-571500" algn="l">
              <a:buSzPct val="50000"/>
              <a:buFont typeface="Wingdings" pitchFamily="2" charset="2"/>
              <a:buChar char="q"/>
              <a:defRPr sz="3600">
                <a:latin typeface="Chalkboard"/>
                <a:ea typeface="Chalkboard"/>
                <a:cs typeface="Chalkboard"/>
                <a:sym typeface="Chalkboard"/>
              </a:defRPr>
            </a:pPr>
            <a:r>
              <a:rPr lang="en-US" dirty="0"/>
              <a:t>Wind shears driven deformations</a:t>
            </a:r>
          </a:p>
        </p:txBody>
      </p:sp>
    </p:spTree>
    <p:extLst>
      <p:ext uri="{BB962C8B-B14F-4D97-AF65-F5344CB8AC3E}">
        <p14:creationId xmlns:p14="http://schemas.microsoft.com/office/powerpoint/2010/main" val="330888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onclusions"/>
          <p:cNvSpPr txBox="1"/>
          <p:nvPr/>
        </p:nvSpPr>
        <p:spPr>
          <a:xfrm>
            <a:off x="8509518" y="2295453"/>
            <a:ext cx="4552529"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latin typeface="Helvetica"/>
                <a:ea typeface="Helvetica"/>
                <a:cs typeface="Helvetica"/>
                <a:sym typeface="Helvetica"/>
              </a:defRPr>
            </a:lvl1pPr>
          </a:lstStyle>
          <a:p>
            <a:pPr algn="ctr"/>
            <a:r>
              <a:rPr sz="6600" b="1" dirty="0">
                <a:latin typeface="Chalkboard" panose="03050602040202020205" pitchFamily="66" charset="77"/>
              </a:rPr>
              <a:t>Conclusions</a:t>
            </a:r>
          </a:p>
        </p:txBody>
      </p:sp>
      <p:sp>
        <p:nvSpPr>
          <p:cNvPr id="141" name="The pressure strain term is one possible channel to transfer energy between the kinetic+magnetic energy and the internal one.…"/>
          <p:cNvSpPr txBox="1"/>
          <p:nvPr/>
        </p:nvSpPr>
        <p:spPr>
          <a:xfrm>
            <a:off x="1456553" y="3408877"/>
            <a:ext cx="20290487" cy="9335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10576" indent="-610576" algn="l">
              <a:buSzPct val="50000"/>
              <a:buBlip>
                <a:blip r:embed="rId2"/>
              </a:buBlip>
              <a:defRPr sz="4500">
                <a:latin typeface="Helvetica"/>
                <a:ea typeface="Helvetica"/>
                <a:cs typeface="Helvetica"/>
                <a:sym typeface="Helvetica"/>
              </a:defRPr>
            </a:pPr>
            <a:r>
              <a:rPr lang="en-US" sz="4000" dirty="0">
                <a:latin typeface="Chalkboard" panose="03050602040202020205" pitchFamily="66" charset="77"/>
              </a:rPr>
              <a:t>A magnetic flux rope embedded in a spherical flow develops an internal dynamics, which provide a radial expansion as observed in MC</a:t>
            </a:r>
            <a:endParaRPr sz="4000" dirty="0">
              <a:latin typeface="Chalkboard" panose="03050602040202020205" pitchFamily="66" charset="77"/>
            </a:endParaRPr>
          </a:p>
          <a:p>
            <a:pPr algn="l">
              <a:defRPr sz="4500">
                <a:latin typeface="Helvetica"/>
                <a:ea typeface="Helvetica"/>
                <a:cs typeface="Helvetica"/>
                <a:sym typeface="Helvetica"/>
              </a:defRPr>
            </a:pPr>
            <a:endParaRPr sz="4000" dirty="0">
              <a:latin typeface="Chalkboard" panose="03050602040202020205" pitchFamily="66" charset="77"/>
            </a:endParaRPr>
          </a:p>
          <a:p>
            <a:pPr marL="610576" indent="-610576" algn="l">
              <a:buSzPct val="50000"/>
              <a:buBlip>
                <a:blip r:embed="rId2"/>
              </a:buBlip>
              <a:defRPr sz="4500">
                <a:latin typeface="Helvetica"/>
                <a:ea typeface="Helvetica"/>
                <a:cs typeface="Helvetica"/>
                <a:sym typeface="Helvetica"/>
              </a:defRPr>
            </a:pPr>
            <a:r>
              <a:rPr lang="en-US" sz="4000" dirty="0">
                <a:latin typeface="Chalkboard" panose="03050602040202020205" pitchFamily="66" charset="77"/>
              </a:rPr>
              <a:t>Strong and relatively long-lived turbulence alters the flux-rope dynamics but it keeps its coherence </a:t>
            </a:r>
            <a:endParaRPr sz="4000" dirty="0">
              <a:latin typeface="Chalkboard" panose="03050602040202020205" pitchFamily="66" charset="77"/>
            </a:endParaRPr>
          </a:p>
          <a:p>
            <a:pPr algn="l">
              <a:defRPr sz="4500">
                <a:latin typeface="Helvetica"/>
                <a:ea typeface="Helvetica"/>
                <a:cs typeface="Helvetica"/>
                <a:sym typeface="Helvetica"/>
              </a:defRPr>
            </a:pPr>
            <a:endParaRPr sz="4000" dirty="0">
              <a:latin typeface="Chalkboard" panose="03050602040202020205" pitchFamily="66" charset="77"/>
            </a:endParaRPr>
          </a:p>
          <a:p>
            <a:pPr marL="610576" indent="-610576" algn="l">
              <a:buSzPct val="50000"/>
              <a:buBlip>
                <a:blip r:embed="rId2"/>
              </a:buBlip>
              <a:defRPr sz="4500">
                <a:latin typeface="Helvetica"/>
                <a:ea typeface="Helvetica"/>
                <a:cs typeface="Helvetica"/>
                <a:sym typeface="Helvetica"/>
              </a:defRPr>
            </a:pPr>
            <a:r>
              <a:rPr lang="en-US" sz="4000" dirty="0">
                <a:latin typeface="Chalkboard" panose="03050602040202020205" pitchFamily="66" charset="77"/>
              </a:rPr>
              <a:t>Fluctuations may produce the detachment of secondary flux ropes  </a:t>
            </a:r>
            <a:endParaRPr sz="4000" dirty="0">
              <a:latin typeface="Chalkboard" panose="03050602040202020205" pitchFamily="66" charset="77"/>
            </a:endParaRPr>
          </a:p>
          <a:p>
            <a:pPr marL="610576" indent="-610576" algn="l">
              <a:buSzPct val="50000"/>
              <a:buBlip>
                <a:blip r:embed="rId2"/>
              </a:buBlip>
              <a:defRPr sz="4500">
                <a:latin typeface="Helvetica"/>
                <a:ea typeface="Helvetica"/>
                <a:cs typeface="Helvetica"/>
                <a:sym typeface="Helvetica"/>
              </a:defRPr>
            </a:pPr>
            <a:endParaRPr sz="4000" dirty="0">
              <a:latin typeface="Chalkboard" panose="03050602040202020205" pitchFamily="66" charset="77"/>
            </a:endParaRPr>
          </a:p>
          <a:p>
            <a:pPr marL="610576" indent="-610576" algn="l">
              <a:buSzPct val="50000"/>
              <a:buBlip>
                <a:blip r:embed="rId2"/>
              </a:buBlip>
              <a:defRPr sz="4500">
                <a:latin typeface="Helvetica"/>
                <a:ea typeface="Helvetica"/>
                <a:cs typeface="Helvetica"/>
                <a:sym typeface="Helvetica"/>
              </a:defRPr>
            </a:pPr>
            <a:r>
              <a:rPr lang="en-US" sz="4000" dirty="0">
                <a:latin typeface="Chalkboard" panose="03050602040202020205" pitchFamily="66" charset="77"/>
              </a:rPr>
              <a:t>Virtual S/C crossing shows that the observation of MC or MO could be related to the impact parameter of the s/c with respect the main axis of the MC flux-rope </a:t>
            </a:r>
            <a:r>
              <a:rPr lang="en-US" sz="4000" dirty="0">
                <a:latin typeface="Chalkboard" panose="03050602040202020205" pitchFamily="66" charset="77"/>
                <a:sym typeface="Wingdings" pitchFamily="2" charset="2"/>
              </a:rPr>
              <a:t> better interpretation of the data &amp; forecast predictions for future missions (e. g. HENON)</a:t>
            </a:r>
          </a:p>
          <a:p>
            <a:pPr marL="610576" indent="-610576" algn="l">
              <a:buSzPct val="50000"/>
              <a:buBlip>
                <a:blip r:embed="rId2"/>
              </a:buBlip>
              <a:defRPr sz="4500">
                <a:latin typeface="Helvetica"/>
                <a:ea typeface="Helvetica"/>
                <a:cs typeface="Helvetica"/>
                <a:sym typeface="Helvetica"/>
              </a:defRPr>
            </a:pPr>
            <a:endParaRPr lang="en-US" sz="4000" dirty="0">
              <a:latin typeface="Chalkboard" panose="03050602040202020205" pitchFamily="66" charset="77"/>
              <a:sym typeface="Wingdings" pitchFamily="2" charset="2"/>
            </a:endParaRPr>
          </a:p>
          <a:p>
            <a:pPr marL="610576" indent="-610576" algn="l">
              <a:buSzPct val="50000"/>
              <a:buBlip>
                <a:blip r:embed="rId2"/>
              </a:buBlip>
              <a:defRPr sz="4500">
                <a:latin typeface="Helvetica"/>
                <a:ea typeface="Helvetica"/>
                <a:cs typeface="Helvetica"/>
                <a:sym typeface="Helvetica"/>
              </a:defRPr>
            </a:pPr>
            <a:r>
              <a:rPr lang="en-US" sz="4000" dirty="0">
                <a:latin typeface="Chalkboard" panose="03050602040202020205" pitchFamily="66" charset="77"/>
                <a:sym typeface="Wingdings" pitchFamily="2" charset="2"/>
              </a:rPr>
              <a:t>The presence of MO can be related to the initial (launch) condition of the CME in the interplanetary medium</a:t>
            </a:r>
            <a:endParaRPr sz="4000" dirty="0">
              <a:latin typeface="Chalkboard" panose="03050602040202020205" pitchFamily="66" charset="77"/>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ME, ICME, MC and MB: a brief introduction to acronyms"/>
          <p:cNvSpPr txBox="1"/>
          <p:nvPr/>
        </p:nvSpPr>
        <p:spPr>
          <a:xfrm>
            <a:off x="2140510" y="2464565"/>
            <a:ext cx="13796772"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latin typeface="Helvetica"/>
                <a:ea typeface="Helvetica"/>
                <a:cs typeface="Helvetica"/>
                <a:sym typeface="Helvetica"/>
              </a:defRPr>
            </a:lvl1pPr>
          </a:lstStyle>
          <a:p>
            <a:r>
              <a:rPr sz="3600" b="1" dirty="0">
                <a:latin typeface="Chalkboard" panose="03050602040202020205" pitchFamily="66" charset="77"/>
              </a:rPr>
              <a:t>CME, ICME, MC and M</a:t>
            </a:r>
            <a:r>
              <a:rPr lang="en-US" sz="3600" b="1" dirty="0">
                <a:latin typeface="Chalkboard" panose="03050602040202020205" pitchFamily="66" charset="77"/>
              </a:rPr>
              <a:t>O</a:t>
            </a:r>
            <a:r>
              <a:rPr sz="3600" b="1" dirty="0">
                <a:latin typeface="Chalkboard" panose="03050602040202020205" pitchFamily="66" charset="77"/>
              </a:rPr>
              <a:t>: a brief introduction to acronyms</a:t>
            </a:r>
          </a:p>
        </p:txBody>
      </p:sp>
      <p:sp>
        <p:nvSpPr>
          <p:cNvPr id="136" name="CMEs (Coronal Mass Ejections) are the most powerful transients driven by the solar atmosphere in the interplanetary medium: they release up to 1013 kg of mass with velocities up to about 1000 km/s and associated bulk kinetic energy up to 1033 erg…"/>
          <p:cNvSpPr txBox="1"/>
          <p:nvPr/>
        </p:nvSpPr>
        <p:spPr>
          <a:xfrm>
            <a:off x="286555" y="5290252"/>
            <a:ext cx="9112627" cy="6750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2"/>
              </a:buBlip>
              <a:defRPr sz="3600">
                <a:latin typeface="Chalkboard"/>
                <a:ea typeface="Chalkboard"/>
                <a:cs typeface="Chalkboard"/>
                <a:sym typeface="Chalkboard"/>
              </a:defRPr>
            </a:pPr>
            <a:r>
              <a:rPr dirty="0"/>
              <a:t>CMEs (Coronal Mass Ejections) are the most powerful transients driven by the solar atmosphere in the interplanetary medium: they release up to 10</a:t>
            </a:r>
            <a:r>
              <a:rPr baseline="31999" dirty="0"/>
              <a:t>13</a:t>
            </a:r>
            <a:r>
              <a:rPr dirty="0"/>
              <a:t> kg of mass with velocities up to about 1000 km/s and associated bulk kinetic energy up to 10</a:t>
            </a:r>
            <a:r>
              <a:rPr baseline="31999" dirty="0"/>
              <a:t>33</a:t>
            </a:r>
            <a:r>
              <a:rPr dirty="0"/>
              <a:t> erg</a:t>
            </a:r>
          </a:p>
          <a:p>
            <a:pPr marL="610576" indent="-610576" algn="l">
              <a:buSzPct val="50000"/>
              <a:buBlip>
                <a:blip r:embed="rId2"/>
              </a:buBlip>
              <a:defRPr sz="3600">
                <a:latin typeface="Chalkboard"/>
                <a:ea typeface="Chalkboard"/>
                <a:cs typeface="Chalkboard"/>
                <a:sym typeface="Chalkboard"/>
              </a:defRPr>
            </a:pPr>
            <a:endParaRPr lang="en-US" dirty="0"/>
          </a:p>
          <a:p>
            <a:pPr algn="l">
              <a:buSzPct val="50000"/>
              <a:defRPr sz="3600">
                <a:latin typeface="Chalkboard"/>
                <a:ea typeface="Chalkboard"/>
                <a:cs typeface="Chalkboard"/>
                <a:sym typeface="Chalkboard"/>
              </a:defRPr>
            </a:pPr>
            <a:endParaRPr lang="en-US" dirty="0"/>
          </a:p>
          <a:p>
            <a:pPr marL="610576" indent="-610576" algn="l">
              <a:buSzPct val="50000"/>
              <a:buBlip>
                <a:blip r:embed="rId2"/>
              </a:buBlip>
              <a:defRPr sz="3600">
                <a:latin typeface="Chalkboard"/>
                <a:ea typeface="Chalkboard"/>
                <a:cs typeface="Chalkboard"/>
                <a:sym typeface="Chalkboard"/>
              </a:defRPr>
            </a:pPr>
            <a:r>
              <a:rPr dirty="0"/>
              <a:t>ICME are the counterpart in the interplanetary medium of the CME</a:t>
            </a:r>
          </a:p>
          <a:p>
            <a:pPr algn="l">
              <a:buSzPct val="50000"/>
              <a:defRPr sz="3600">
                <a:latin typeface="Chalkboard"/>
                <a:ea typeface="Chalkboard"/>
                <a:cs typeface="Chalkboard"/>
                <a:sym typeface="Chalkboard"/>
              </a:defRPr>
            </a:pPr>
            <a:endParaRPr dirty="0"/>
          </a:p>
        </p:txBody>
      </p:sp>
      <p:pic>
        <p:nvPicPr>
          <p:cNvPr id="137" name="Screenshot 2026-01-28 at 09.27.36.png" descr="Screenshot 2026-01-28 at 09.27.36.png"/>
          <p:cNvPicPr>
            <a:picLocks noChangeAspect="1"/>
          </p:cNvPicPr>
          <p:nvPr/>
        </p:nvPicPr>
        <p:blipFill>
          <a:blip r:embed="rId3"/>
          <a:stretch>
            <a:fillRect/>
          </a:stretch>
        </p:blipFill>
        <p:spPr>
          <a:xfrm>
            <a:off x="9610268" y="4947167"/>
            <a:ext cx="14773732" cy="779098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A9254-3703-8F36-FAF7-8B89789FD8A7}"/>
            </a:ext>
          </a:extLst>
        </p:cNvPr>
        <p:cNvGrpSpPr/>
        <p:nvPr/>
      </p:nvGrpSpPr>
      <p:grpSpPr>
        <a:xfrm>
          <a:off x="0" y="0"/>
          <a:ext cx="0" cy="0"/>
          <a:chOff x="0" y="0"/>
          <a:chExt cx="0" cy="0"/>
        </a:xfrm>
      </p:grpSpPr>
      <p:sp>
        <p:nvSpPr>
          <p:cNvPr id="135" name="CME, ICME, MC and MB: a brief introduction to acronyms">
            <a:extLst>
              <a:ext uri="{FF2B5EF4-FFF2-40B4-BE49-F238E27FC236}">
                <a16:creationId xmlns:a16="http://schemas.microsoft.com/office/drawing/2014/main" id="{1BA6A4FD-063A-3FF1-DB5D-AB40D89C9910}"/>
              </a:ext>
            </a:extLst>
          </p:cNvPr>
          <p:cNvSpPr txBox="1"/>
          <p:nvPr/>
        </p:nvSpPr>
        <p:spPr>
          <a:xfrm>
            <a:off x="0" y="3054363"/>
            <a:ext cx="1647796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r>
              <a:rPr dirty="0"/>
              <a:t>CME, ICME, MC and MB: a brief introduction to</a:t>
            </a:r>
            <a:r>
              <a:rPr lang="en-US" dirty="0"/>
              <a:t> </a:t>
            </a:r>
            <a:r>
              <a:rPr dirty="0"/>
              <a:t>acronyms</a:t>
            </a:r>
          </a:p>
        </p:txBody>
      </p:sp>
      <p:sp>
        <p:nvSpPr>
          <p:cNvPr id="136"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2EA6F757-51B5-F1C1-D36E-9E9D5564A0DE}"/>
              </a:ext>
            </a:extLst>
          </p:cNvPr>
          <p:cNvSpPr txBox="1"/>
          <p:nvPr/>
        </p:nvSpPr>
        <p:spPr>
          <a:xfrm>
            <a:off x="0" y="3926397"/>
            <a:ext cx="12505038" cy="3980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r>
              <a:rPr dirty="0"/>
              <a:t>CMEs (Coronal Mass Ejections) are the most powerful transients driven by the solar atmosphere in the interplanetary medium: they release up to 10</a:t>
            </a:r>
            <a:r>
              <a:rPr baseline="31999" dirty="0"/>
              <a:t>13</a:t>
            </a:r>
            <a:r>
              <a:rPr dirty="0"/>
              <a:t> kg of mass with velocities up to about 1000 km/s and associated bulk kinetic energy up to 10</a:t>
            </a:r>
            <a:r>
              <a:rPr baseline="31999" dirty="0"/>
              <a:t>33</a:t>
            </a:r>
            <a:r>
              <a:rPr dirty="0"/>
              <a:t> erg</a:t>
            </a:r>
          </a:p>
          <a:p>
            <a:pPr marL="610576" indent="-610576" algn="l">
              <a:buSzPct val="50000"/>
              <a:buBlip>
                <a:blip r:embed="rId6"/>
              </a:buBlip>
              <a:defRPr sz="3600">
                <a:latin typeface="Chalkboard"/>
                <a:ea typeface="Chalkboard"/>
                <a:cs typeface="Chalkboard"/>
                <a:sym typeface="Chalkboard"/>
              </a:defRPr>
            </a:pPr>
            <a:endParaRPr lang="en-US" dirty="0"/>
          </a:p>
          <a:p>
            <a:pPr algn="l">
              <a:buSzPct val="50000"/>
              <a:defRPr sz="3600">
                <a:latin typeface="Chalkboard"/>
                <a:ea typeface="Chalkboard"/>
                <a:cs typeface="Chalkboard"/>
                <a:sym typeface="Chalkboard"/>
              </a:defRPr>
            </a:pPr>
            <a:endParaRPr dirty="0"/>
          </a:p>
        </p:txBody>
      </p:sp>
      <p:pic>
        <p:nvPicPr>
          <p:cNvPr id="2" name="cme_240501_c2">
            <a:hlinkClick r:id="" action="ppaction://media"/>
            <a:extLst>
              <a:ext uri="{FF2B5EF4-FFF2-40B4-BE49-F238E27FC236}">
                <a16:creationId xmlns:a16="http://schemas.microsoft.com/office/drawing/2014/main" id="{CD3A388D-031E-31AE-7475-ED47CBF77A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881600" y="2919820"/>
            <a:ext cx="6502400" cy="6502400"/>
          </a:xfrm>
          <a:prstGeom prst="rect">
            <a:avLst/>
          </a:prstGeom>
        </p:spPr>
      </p:pic>
      <p:pic>
        <p:nvPicPr>
          <p:cNvPr id="4" name="cme_240501_c3">
            <a:hlinkClick r:id="" action="ppaction://media"/>
            <a:extLst>
              <a:ext uri="{FF2B5EF4-FFF2-40B4-BE49-F238E27FC236}">
                <a16:creationId xmlns:a16="http://schemas.microsoft.com/office/drawing/2014/main" id="{CC32E704-D941-1B11-BDC8-B10CF5D1C50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3033301" y="7213600"/>
            <a:ext cx="6502400" cy="6502400"/>
          </a:xfrm>
          <a:prstGeom prst="rect">
            <a:avLst/>
          </a:prstGeom>
        </p:spPr>
      </p:pic>
      <p:sp>
        <p:nvSpPr>
          <p:cNvPr id="5"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CF1021D1-0A4B-EC52-4E54-E383818F7371}"/>
              </a:ext>
            </a:extLst>
          </p:cNvPr>
          <p:cNvSpPr txBox="1"/>
          <p:nvPr/>
        </p:nvSpPr>
        <p:spPr>
          <a:xfrm>
            <a:off x="749182" y="9093191"/>
            <a:ext cx="11006674"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endParaRPr lang="en-US" dirty="0"/>
          </a:p>
          <a:p>
            <a:pPr algn="l">
              <a:buSzPct val="50000"/>
              <a:defRPr sz="3600">
                <a:latin typeface="Chalkboard"/>
                <a:ea typeface="Chalkboard"/>
                <a:cs typeface="Chalkboard"/>
                <a:sym typeface="Chalkboard"/>
              </a:defRPr>
            </a:pPr>
            <a:r>
              <a:rPr dirty="0"/>
              <a:t>ICME are the counterpart in the interplanetary medium of the CME</a:t>
            </a:r>
          </a:p>
          <a:p>
            <a:pPr algn="l">
              <a:buSzPct val="50000"/>
              <a:defRPr sz="3600">
                <a:latin typeface="Chalkboard"/>
                <a:ea typeface="Chalkboard"/>
                <a:cs typeface="Chalkboard"/>
                <a:sym typeface="Chalkboard"/>
              </a:defRPr>
            </a:pPr>
            <a:endParaRPr dirty="0"/>
          </a:p>
        </p:txBody>
      </p:sp>
    </p:spTree>
    <p:extLst>
      <p:ext uri="{BB962C8B-B14F-4D97-AF65-F5344CB8AC3E}">
        <p14:creationId xmlns:p14="http://schemas.microsoft.com/office/powerpoint/2010/main" val="2997630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AC37-47F9-2ECD-EF04-2A867509FDF0}"/>
            </a:ext>
          </a:extLst>
        </p:cNvPr>
        <p:cNvGrpSpPr/>
        <p:nvPr/>
      </p:nvGrpSpPr>
      <p:grpSpPr>
        <a:xfrm>
          <a:off x="0" y="0"/>
          <a:ext cx="0" cy="0"/>
          <a:chOff x="0" y="0"/>
          <a:chExt cx="0" cy="0"/>
        </a:xfrm>
      </p:grpSpPr>
      <p:sp>
        <p:nvSpPr>
          <p:cNvPr id="136"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6C3C2082-6568-FC43-E593-A8CC5978CEAF}"/>
              </a:ext>
            </a:extLst>
          </p:cNvPr>
          <p:cNvSpPr txBox="1"/>
          <p:nvPr/>
        </p:nvSpPr>
        <p:spPr>
          <a:xfrm>
            <a:off x="596088" y="3748640"/>
            <a:ext cx="15907991" cy="5088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10576" indent="-610576" algn="l">
              <a:buSzPct val="50000"/>
              <a:buBlip>
                <a:blip r:embed="rId2"/>
              </a:buBlip>
              <a:defRPr sz="3600">
                <a:latin typeface="Chalkboard"/>
                <a:ea typeface="Chalkboard"/>
                <a:cs typeface="Chalkboard"/>
                <a:sym typeface="Chalkboard"/>
              </a:defRPr>
            </a:pPr>
            <a:r>
              <a:rPr lang="en-US" dirty="0"/>
              <a:t>The counterparts in the interplanetary medium (ICMEs) are typically identified by the presence of a forward shock, followed by a sheath cloud.</a:t>
            </a:r>
          </a:p>
          <a:p>
            <a:pPr marL="610576" indent="-610576" algn="l">
              <a:buSzPct val="50000"/>
              <a:buBlip>
                <a:blip r:embed="rId2"/>
              </a:buBlip>
              <a:defRPr sz="3600">
                <a:latin typeface="Chalkboard"/>
                <a:ea typeface="Chalkboard"/>
                <a:cs typeface="Chalkboard"/>
                <a:sym typeface="Chalkboard"/>
              </a:defRPr>
            </a:pPr>
            <a:endParaRPr lang="en-US" dirty="0"/>
          </a:p>
          <a:p>
            <a:pPr marL="610576" indent="-610576" algn="l">
              <a:buSzPct val="50000"/>
              <a:buBlip>
                <a:blip r:embed="rId2"/>
              </a:buBlip>
              <a:defRPr sz="3600">
                <a:latin typeface="Chalkboard"/>
                <a:ea typeface="Chalkboard"/>
                <a:cs typeface="Chalkboard"/>
                <a:sym typeface="Chalkboard"/>
              </a:defRPr>
            </a:pPr>
            <a:r>
              <a:rPr lang="en-US" dirty="0"/>
              <a:t>Behind the sheath a more coherent structure appears, the magnetic cloud (MC) often assuming the shape of a twisted </a:t>
            </a:r>
            <a:r>
              <a:rPr lang="en-US" u="sng" dirty="0"/>
              <a:t>magnetic flux rope</a:t>
            </a:r>
            <a:r>
              <a:rPr lang="en-US" dirty="0"/>
              <a:t>. If the structure is less evident is named magnetic ejecta or magnetic obstacles (MO)</a:t>
            </a:r>
          </a:p>
          <a:p>
            <a:pPr algn="l">
              <a:buSzPct val="50000"/>
              <a:defRPr sz="3600">
                <a:latin typeface="Chalkboard"/>
                <a:ea typeface="Chalkboard"/>
                <a:cs typeface="Chalkboard"/>
                <a:sym typeface="Chalkboard"/>
              </a:defRPr>
            </a:pPr>
            <a:endParaRPr dirty="0"/>
          </a:p>
        </p:txBody>
      </p:sp>
      <p:pic>
        <p:nvPicPr>
          <p:cNvPr id="3" name="Picture 2" descr="A graph of a graph of a graph&#10;&#10;AI-generated content may be incorrect.">
            <a:extLst>
              <a:ext uri="{FF2B5EF4-FFF2-40B4-BE49-F238E27FC236}">
                <a16:creationId xmlns:a16="http://schemas.microsoft.com/office/drawing/2014/main" id="{4C2976D1-8B86-52E6-06CE-F99E748BD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727" y="2654406"/>
            <a:ext cx="8343273" cy="9754268"/>
          </a:xfrm>
          <a:prstGeom prst="rect">
            <a:avLst/>
          </a:prstGeom>
        </p:spPr>
      </p:pic>
      <p:sp>
        <p:nvSpPr>
          <p:cNvPr id="4" name="TextBox 3">
            <a:extLst>
              <a:ext uri="{FF2B5EF4-FFF2-40B4-BE49-F238E27FC236}">
                <a16:creationId xmlns:a16="http://schemas.microsoft.com/office/drawing/2014/main" id="{982D59B3-6D62-1C43-93E0-8DFFFDF1D165}"/>
              </a:ext>
            </a:extLst>
          </p:cNvPr>
          <p:cNvSpPr txBox="1"/>
          <p:nvPr/>
        </p:nvSpPr>
        <p:spPr>
          <a:xfrm>
            <a:off x="10557738" y="2174427"/>
            <a:ext cx="326852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T" sz="3600" b="1" i="0" u="none" strike="noStrike" cap="none" spc="0" normalizeH="0" baseline="0" dirty="0">
                <a:ln>
                  <a:noFill/>
                </a:ln>
                <a:solidFill>
                  <a:schemeClr val="accent3"/>
                </a:solidFill>
                <a:effectLst/>
                <a:uFillTx/>
                <a:latin typeface="Chalkboard" panose="03050602040202020205" pitchFamily="66" charset="77"/>
                <a:sym typeface="Helvetica Light"/>
              </a:rPr>
              <a:t>Forward shock</a:t>
            </a:r>
          </a:p>
        </p:txBody>
      </p:sp>
      <p:sp>
        <p:nvSpPr>
          <p:cNvPr id="5" name="TextBox 4">
            <a:extLst>
              <a:ext uri="{FF2B5EF4-FFF2-40B4-BE49-F238E27FC236}">
                <a16:creationId xmlns:a16="http://schemas.microsoft.com/office/drawing/2014/main" id="{872CC995-AD09-3746-96E2-E1AA66683DDF}"/>
              </a:ext>
            </a:extLst>
          </p:cNvPr>
          <p:cNvSpPr txBox="1"/>
          <p:nvPr/>
        </p:nvSpPr>
        <p:spPr>
          <a:xfrm>
            <a:off x="20020240" y="7500763"/>
            <a:ext cx="150682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T" sz="3600" i="0" u="none" strike="noStrike" normalizeH="0" baseline="0" dirty="0">
                <a:ln w="0"/>
                <a:solidFill>
                  <a:schemeClr val="accent1"/>
                </a:solidFill>
                <a:effectLst>
                  <a:outerShdw blurRad="38100" dist="25400" dir="5400000" algn="ctr" rotWithShape="0">
                    <a:srgbClr val="6E747A">
                      <a:alpha val="43000"/>
                    </a:srgbClr>
                  </a:outerShdw>
                </a:effectLst>
                <a:uFillTx/>
                <a:latin typeface="+mn-lt"/>
                <a:ea typeface="+mn-ea"/>
                <a:cs typeface="+mn-cs"/>
                <a:sym typeface="Helvetica Light"/>
              </a:rPr>
              <a:t>Sheath</a:t>
            </a:r>
          </a:p>
        </p:txBody>
      </p:sp>
      <p:sp>
        <p:nvSpPr>
          <p:cNvPr id="6" name="TextBox 5">
            <a:extLst>
              <a:ext uri="{FF2B5EF4-FFF2-40B4-BE49-F238E27FC236}">
                <a16:creationId xmlns:a16="http://schemas.microsoft.com/office/drawing/2014/main" id="{07FACDB9-125E-AFA1-26BC-DB0A774CABDD}"/>
              </a:ext>
            </a:extLst>
          </p:cNvPr>
          <p:cNvSpPr txBox="1"/>
          <p:nvPr/>
        </p:nvSpPr>
        <p:spPr>
          <a:xfrm>
            <a:off x="19272848" y="4694718"/>
            <a:ext cx="303774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T" sz="3600" b="1" i="0" u="none" strike="noStrike" cap="none" spc="0" normalizeH="0" baseline="0" dirty="0">
                <a:ln>
                  <a:noFill/>
                </a:ln>
                <a:solidFill>
                  <a:schemeClr val="accent2"/>
                </a:solidFill>
                <a:effectLst/>
                <a:uFillTx/>
                <a:latin typeface="+mn-lt"/>
                <a:ea typeface="+mn-ea"/>
                <a:cs typeface="+mn-cs"/>
                <a:sym typeface="Helvetica Light"/>
              </a:rPr>
              <a:t>Magnetic Cloud</a:t>
            </a:r>
          </a:p>
        </p:txBody>
      </p:sp>
      <p:cxnSp>
        <p:nvCxnSpPr>
          <p:cNvPr id="8" name="Straight Arrow Connector 7">
            <a:extLst>
              <a:ext uri="{FF2B5EF4-FFF2-40B4-BE49-F238E27FC236}">
                <a16:creationId xmlns:a16="http://schemas.microsoft.com/office/drawing/2014/main" id="{60419E99-C3FD-584C-8B24-2AC757155D59}"/>
              </a:ext>
            </a:extLst>
          </p:cNvPr>
          <p:cNvCxnSpPr>
            <a:cxnSpLocks/>
          </p:cNvCxnSpPr>
          <p:nvPr/>
        </p:nvCxnSpPr>
        <p:spPr>
          <a:xfrm>
            <a:off x="13946010" y="2502722"/>
            <a:ext cx="4189433" cy="1245918"/>
          </a:xfrm>
          <a:prstGeom prst="straightConnector1">
            <a:avLst/>
          </a:prstGeom>
          <a:ln w="63500">
            <a:solidFill>
              <a:schemeClr val="accent3"/>
            </a:solidFill>
            <a:tailEnd type="arrow"/>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8F84C2B7-BA91-1C2C-3DE1-3A254B5B6C07}"/>
              </a:ext>
            </a:extLst>
          </p:cNvPr>
          <p:cNvCxnSpPr>
            <a:cxnSpLocks/>
          </p:cNvCxnSpPr>
          <p:nvPr/>
        </p:nvCxnSpPr>
        <p:spPr>
          <a:xfrm flipH="1" flipV="1">
            <a:off x="18543386" y="6858000"/>
            <a:ext cx="1458925" cy="97105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13" name="Picture 12" descr="A graph of a graph&#10;&#10;AI-generated content may be incorrect.">
            <a:extLst>
              <a:ext uri="{FF2B5EF4-FFF2-40B4-BE49-F238E27FC236}">
                <a16:creationId xmlns:a16="http://schemas.microsoft.com/office/drawing/2014/main" id="{3C2A1B98-5E04-3FDE-492D-B60EEBAD3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39" y="8996336"/>
            <a:ext cx="8273788" cy="4129044"/>
          </a:xfrm>
          <a:prstGeom prst="rect">
            <a:avLst/>
          </a:prstGeom>
        </p:spPr>
      </p:pic>
      <p:sp>
        <p:nvSpPr>
          <p:cNvPr id="14" name="TextBox 13">
            <a:extLst>
              <a:ext uri="{FF2B5EF4-FFF2-40B4-BE49-F238E27FC236}">
                <a16:creationId xmlns:a16="http://schemas.microsoft.com/office/drawing/2014/main" id="{9D60CD70-EB4E-A2B1-63B4-76CA1AD781AB}"/>
              </a:ext>
            </a:extLst>
          </p:cNvPr>
          <p:cNvSpPr txBox="1"/>
          <p:nvPr/>
        </p:nvSpPr>
        <p:spPr>
          <a:xfrm>
            <a:off x="9170967" y="13125380"/>
            <a:ext cx="371896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T" sz="2800" b="1" i="0" u="none" strike="noStrike" cap="none" spc="0" normalizeH="0" baseline="0" dirty="0">
                <a:ln>
                  <a:noFill/>
                </a:ln>
                <a:solidFill>
                  <a:srgbClr val="000000"/>
                </a:solidFill>
                <a:effectLst/>
                <a:uFillTx/>
                <a:latin typeface="+mn-lt"/>
                <a:ea typeface="+mn-ea"/>
                <a:cs typeface="+mn-cs"/>
                <a:sym typeface="Helvetica Light"/>
              </a:rPr>
              <a:t>Good et al, ApJL 2023</a:t>
            </a:r>
          </a:p>
        </p:txBody>
      </p:sp>
      <p:sp>
        <p:nvSpPr>
          <p:cNvPr id="19"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028D06FB-4AA6-0967-DFB1-B0C6CED2DEC8}"/>
              </a:ext>
            </a:extLst>
          </p:cNvPr>
          <p:cNvSpPr txBox="1"/>
          <p:nvPr/>
        </p:nvSpPr>
        <p:spPr>
          <a:xfrm>
            <a:off x="-163479" y="11340276"/>
            <a:ext cx="7587049"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2"/>
              </a:buBlip>
              <a:defRPr sz="3600">
                <a:latin typeface="Chalkboard"/>
                <a:ea typeface="Chalkboard"/>
                <a:cs typeface="Chalkboard"/>
                <a:sym typeface="Chalkboard"/>
              </a:defRPr>
            </a:pPr>
            <a:r>
              <a:rPr lang="en-US" dirty="0">
                <a:solidFill>
                  <a:srgbClr val="C00000"/>
                </a:solidFill>
              </a:rPr>
              <a:t>Sheaths and MCs are highly dynamical with large fluctuations at many scales</a:t>
            </a:r>
          </a:p>
          <a:p>
            <a:pPr algn="l">
              <a:buSzPct val="50000"/>
              <a:defRPr sz="3600">
                <a:latin typeface="Chalkboard"/>
                <a:ea typeface="Chalkboard"/>
                <a:cs typeface="Chalkboard"/>
                <a:sym typeface="Chalkboard"/>
              </a:defRPr>
            </a:pPr>
            <a:endParaRPr dirty="0"/>
          </a:p>
        </p:txBody>
      </p:sp>
      <p:cxnSp>
        <p:nvCxnSpPr>
          <p:cNvPr id="7" name="Straight Arrow Connector 6">
            <a:extLst>
              <a:ext uri="{FF2B5EF4-FFF2-40B4-BE49-F238E27FC236}">
                <a16:creationId xmlns:a16="http://schemas.microsoft.com/office/drawing/2014/main" id="{D6B839CD-1873-548A-249B-DBF6A2164D23}"/>
              </a:ext>
            </a:extLst>
          </p:cNvPr>
          <p:cNvCxnSpPr>
            <a:cxnSpLocks/>
          </p:cNvCxnSpPr>
          <p:nvPr/>
        </p:nvCxnSpPr>
        <p:spPr>
          <a:xfrm flipH="1">
            <a:off x="18985114" y="5778130"/>
            <a:ext cx="3632718" cy="0"/>
          </a:xfrm>
          <a:prstGeom prst="straightConnector1">
            <a:avLst/>
          </a:prstGeom>
          <a:ln w="635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BDB175-2031-E448-7312-4294D64FAD1A}"/>
              </a:ext>
            </a:extLst>
          </p:cNvPr>
          <p:cNvSpPr txBox="1"/>
          <p:nvPr/>
        </p:nvSpPr>
        <p:spPr>
          <a:xfrm>
            <a:off x="17870149" y="12560358"/>
            <a:ext cx="424956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T" sz="2800" b="1" i="0" u="none" strike="noStrike" cap="none" spc="0" normalizeH="0" baseline="0" dirty="0">
                <a:ln>
                  <a:noFill/>
                </a:ln>
                <a:solidFill>
                  <a:srgbClr val="000000"/>
                </a:solidFill>
                <a:effectLst/>
                <a:uFillTx/>
                <a:latin typeface="+mn-lt"/>
                <a:ea typeface="+mn-ea"/>
                <a:cs typeface="+mn-cs"/>
                <a:sym typeface="Helvetica Light"/>
              </a:rPr>
              <a:t>ICME SOLO obs @0.49 AU</a:t>
            </a:r>
          </a:p>
        </p:txBody>
      </p:sp>
    </p:spTree>
    <p:extLst>
      <p:ext uri="{BB962C8B-B14F-4D97-AF65-F5344CB8AC3E}">
        <p14:creationId xmlns:p14="http://schemas.microsoft.com/office/powerpoint/2010/main" val="16987063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solar system&#10;&#10;AI-generated content may be incorrect.">
            <a:extLst>
              <a:ext uri="{FF2B5EF4-FFF2-40B4-BE49-F238E27FC236}">
                <a16:creationId xmlns:a16="http://schemas.microsoft.com/office/drawing/2014/main" id="{225B87F6-7BA0-F536-5FD4-EA2B640BD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8803" y="5037247"/>
            <a:ext cx="11135197" cy="8332763"/>
          </a:xfrm>
          <a:prstGeom prst="rect">
            <a:avLst/>
          </a:prstGeom>
        </p:spPr>
      </p:pic>
      <p:sp>
        <p:nvSpPr>
          <p:cNvPr id="4" name="CME, ICME, MC and MB: a brief introduction to acronyms">
            <a:extLst>
              <a:ext uri="{FF2B5EF4-FFF2-40B4-BE49-F238E27FC236}">
                <a16:creationId xmlns:a16="http://schemas.microsoft.com/office/drawing/2014/main" id="{3CD74603-B677-4F09-6583-1343195C3060}"/>
              </a:ext>
            </a:extLst>
          </p:cNvPr>
          <p:cNvSpPr txBox="1"/>
          <p:nvPr/>
        </p:nvSpPr>
        <p:spPr>
          <a:xfrm>
            <a:off x="2955852" y="2620369"/>
            <a:ext cx="1864950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r>
              <a:rPr lang="en-US" sz="4000" b="1" dirty="0">
                <a:latin typeface="Chalkboard" panose="03050602040202020205" pitchFamily="66" charset="77"/>
              </a:rPr>
              <a:t>How to simulate local dynamic driven by global evolution in the heliosphere</a:t>
            </a:r>
            <a:endParaRPr sz="4000" b="1" dirty="0">
              <a:latin typeface="Chalkboard" panose="03050602040202020205" pitchFamily="66" charset="77"/>
            </a:endParaRPr>
          </a:p>
        </p:txBody>
      </p:sp>
      <p:sp>
        <p:nvSpPr>
          <p:cNvPr id="5"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BBAE3887-EB9A-BB8D-AB30-DEFA0A3FE339}"/>
              </a:ext>
            </a:extLst>
          </p:cNvPr>
          <p:cNvSpPr txBox="1"/>
          <p:nvPr/>
        </p:nvSpPr>
        <p:spPr>
          <a:xfrm>
            <a:off x="299526" y="4153056"/>
            <a:ext cx="12699783" cy="8966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3"/>
              </a:buBlip>
              <a:defRPr sz="3600">
                <a:latin typeface="Chalkboard"/>
                <a:ea typeface="Chalkboard"/>
                <a:cs typeface="Chalkboard"/>
                <a:sym typeface="Chalkboard"/>
              </a:defRPr>
            </a:pPr>
            <a:r>
              <a:rPr lang="en-US" dirty="0"/>
              <a:t>Small scale (Earth-size) dynamic is driven by the local properties of the plasma (mean quantities and fluctuations) </a:t>
            </a:r>
          </a:p>
          <a:p>
            <a:pPr marL="610576" indent="-610576">
              <a:buSzPct val="50000"/>
              <a:buBlip>
                <a:blip r:embed="rId3"/>
              </a:buBlip>
              <a:defRPr sz="3600">
                <a:latin typeface="Chalkboard"/>
                <a:ea typeface="Chalkboard"/>
                <a:cs typeface="Chalkboard"/>
                <a:sym typeface="Chalkboard"/>
              </a:defRPr>
            </a:pPr>
            <a:endParaRPr lang="en-US" dirty="0"/>
          </a:p>
          <a:p>
            <a:pPr marL="610576" indent="-610576">
              <a:buSzPct val="50000"/>
              <a:buBlip>
                <a:blip r:embed="rId3"/>
              </a:buBlip>
              <a:defRPr sz="3600">
                <a:latin typeface="Chalkboard"/>
                <a:ea typeface="Chalkboard"/>
                <a:cs typeface="Chalkboard"/>
                <a:sym typeface="Chalkboard"/>
              </a:defRPr>
            </a:pPr>
            <a:r>
              <a:rPr lang="en-US" dirty="0"/>
              <a:t>Moreover the background solar wind fluctuations interact with the ICME at local scales</a:t>
            </a:r>
          </a:p>
          <a:p>
            <a:pPr algn="l">
              <a:buSzPct val="50000"/>
              <a:defRPr sz="3600">
                <a:latin typeface="Chalkboard"/>
                <a:ea typeface="Chalkboard"/>
                <a:cs typeface="Chalkboard"/>
                <a:sym typeface="Chalkboard"/>
              </a:defRPr>
            </a:pPr>
            <a:endParaRPr lang="en-US" dirty="0"/>
          </a:p>
          <a:p>
            <a:pPr marL="610576" indent="-610576" algn="l">
              <a:buSzPct val="50000"/>
              <a:buBlip>
                <a:blip r:embed="rId3"/>
              </a:buBlip>
              <a:defRPr sz="3600">
                <a:latin typeface="Chalkboard"/>
                <a:ea typeface="Chalkboard"/>
                <a:cs typeface="Chalkboard"/>
                <a:sym typeface="Chalkboard"/>
              </a:defRPr>
            </a:pPr>
            <a:endParaRPr lang="en-US" dirty="0"/>
          </a:p>
          <a:p>
            <a:pPr marL="610576" indent="-610576" algn="l">
              <a:buSzPct val="50000"/>
              <a:buBlip>
                <a:blip r:embed="rId3"/>
              </a:buBlip>
              <a:defRPr sz="3600">
                <a:latin typeface="Chalkboard"/>
                <a:ea typeface="Chalkboard"/>
                <a:cs typeface="Chalkboard"/>
                <a:sym typeface="Chalkboard"/>
              </a:defRPr>
            </a:pPr>
            <a:r>
              <a:rPr lang="en-US" dirty="0"/>
              <a:t>At the same time the global expansion of the structure themselves changes its characteristic length and time-scales as well as its coherence </a:t>
            </a:r>
          </a:p>
          <a:p>
            <a:pPr marL="610576" indent="-610576" algn="l">
              <a:buSzPct val="50000"/>
              <a:buBlip>
                <a:blip r:embed="rId3"/>
              </a:buBlip>
              <a:defRPr sz="3600">
                <a:latin typeface="Chalkboard"/>
                <a:ea typeface="Chalkboard"/>
                <a:cs typeface="Chalkboard"/>
                <a:sym typeface="Chalkboard"/>
              </a:defRPr>
            </a:pPr>
            <a:endParaRPr lang="en-US" dirty="0"/>
          </a:p>
          <a:p>
            <a:pPr marL="610576" indent="-610576" algn="l">
              <a:buSzPct val="50000"/>
              <a:buBlip>
                <a:blip r:embed="rId3"/>
              </a:buBlip>
              <a:defRPr sz="3600">
                <a:latin typeface="Chalkboard"/>
                <a:ea typeface="Chalkboard"/>
                <a:cs typeface="Chalkboard"/>
                <a:sym typeface="Chalkboard"/>
              </a:defRPr>
            </a:pPr>
            <a:endParaRPr lang="en-US" dirty="0"/>
          </a:p>
          <a:p>
            <a:pPr marL="610576" indent="-610576" algn="l">
              <a:buSzPct val="50000"/>
              <a:buBlip>
                <a:blip r:embed="rId3"/>
              </a:buBlip>
              <a:defRPr sz="3600">
                <a:latin typeface="Chalkboard"/>
                <a:ea typeface="Chalkboard"/>
                <a:cs typeface="Chalkboard"/>
                <a:sym typeface="Chalkboard"/>
              </a:defRPr>
            </a:pPr>
            <a:r>
              <a:rPr lang="en-US" b="1" dirty="0">
                <a:solidFill>
                  <a:srgbClr val="C00000"/>
                </a:solidFill>
              </a:rPr>
              <a:t>Not enough resolution to keep local dynamics in a global simulation</a:t>
            </a:r>
          </a:p>
          <a:p>
            <a:pPr algn="l">
              <a:buSzPct val="50000"/>
              <a:defRPr sz="3600">
                <a:latin typeface="Chalkboard"/>
                <a:ea typeface="Chalkboard"/>
                <a:cs typeface="Chalkboard"/>
                <a:sym typeface="Chalkboard"/>
              </a:defRPr>
            </a:pP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5C491-4897-0FF3-3362-2B6329911416}"/>
            </a:ext>
          </a:extLst>
        </p:cNvPr>
        <p:cNvGrpSpPr/>
        <p:nvPr/>
      </p:nvGrpSpPr>
      <p:grpSpPr>
        <a:xfrm>
          <a:off x="0" y="0"/>
          <a:ext cx="0" cy="0"/>
          <a:chOff x="0" y="0"/>
          <a:chExt cx="0" cy="0"/>
        </a:xfrm>
      </p:grpSpPr>
      <p:sp>
        <p:nvSpPr>
          <p:cNvPr id="5" name="CME, ICME, MC and MB: a brief introduction to acronyms">
            <a:extLst>
              <a:ext uri="{FF2B5EF4-FFF2-40B4-BE49-F238E27FC236}">
                <a16:creationId xmlns:a16="http://schemas.microsoft.com/office/drawing/2014/main" id="{61AD6A94-45C1-762A-37E6-E7C10DD5916D}"/>
              </a:ext>
            </a:extLst>
          </p:cNvPr>
          <p:cNvSpPr txBox="1"/>
          <p:nvPr/>
        </p:nvSpPr>
        <p:spPr>
          <a:xfrm>
            <a:off x="503609" y="1751599"/>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The Expanding Box Model strategy</a:t>
            </a:r>
            <a:endParaRPr sz="4000" b="1" dirty="0">
              <a:latin typeface="Chalkboard" panose="03050602040202020205" pitchFamily="66" charset="77"/>
            </a:endParaRPr>
          </a:p>
        </p:txBody>
      </p:sp>
      <p:pic>
        <p:nvPicPr>
          <p:cNvPr id="7" name="Picture 6" descr="A diagram of a square with arrows&#10;&#10;AI-generated content may be incorrect.">
            <a:extLst>
              <a:ext uri="{FF2B5EF4-FFF2-40B4-BE49-F238E27FC236}">
                <a16:creationId xmlns:a16="http://schemas.microsoft.com/office/drawing/2014/main" id="{3A354AC4-0FEE-7275-7C0F-6C7EC4672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3005" y="2664642"/>
            <a:ext cx="9069758" cy="4001878"/>
          </a:xfrm>
          <a:prstGeom prst="rect">
            <a:avLst/>
          </a:prstGeom>
        </p:spPr>
      </p:pic>
      <p:pic>
        <p:nvPicPr>
          <p:cNvPr id="10" name="Picture 9" descr="A diagram of a circle with arrows pointing to the center&#10;&#10;AI-generated content may be incorrect.">
            <a:extLst>
              <a:ext uri="{FF2B5EF4-FFF2-40B4-BE49-F238E27FC236}">
                <a16:creationId xmlns:a16="http://schemas.microsoft.com/office/drawing/2014/main" id="{4ABEFCF6-81C2-53C5-271C-9D9E8A70D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09" y="2664642"/>
            <a:ext cx="9895589" cy="3837833"/>
          </a:xfrm>
          <a:prstGeom prst="rect">
            <a:avLst/>
          </a:prstGeom>
        </p:spPr>
      </p:pic>
      <p:sp>
        <p:nvSpPr>
          <p:cNvPr id="11" name="Right Arrow 10">
            <a:extLst>
              <a:ext uri="{FF2B5EF4-FFF2-40B4-BE49-F238E27FC236}">
                <a16:creationId xmlns:a16="http://schemas.microsoft.com/office/drawing/2014/main" id="{B2B3988D-FA10-85F3-CB77-CFA98DDE4EC6}"/>
              </a:ext>
            </a:extLst>
          </p:cNvPr>
          <p:cNvSpPr/>
          <p:nvPr/>
        </p:nvSpPr>
        <p:spPr>
          <a:xfrm>
            <a:off x="10328453" y="4229563"/>
            <a:ext cx="3336324" cy="87203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T"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4" name="Picture 13">
            <a:extLst>
              <a:ext uri="{FF2B5EF4-FFF2-40B4-BE49-F238E27FC236}">
                <a16:creationId xmlns:a16="http://schemas.microsoft.com/office/drawing/2014/main" id="{DA302D6C-FB5D-A939-0ED0-F3C42CFD8CE5}"/>
              </a:ext>
            </a:extLst>
          </p:cNvPr>
          <p:cNvPicPr>
            <a:picLocks noChangeAspect="1"/>
          </p:cNvPicPr>
          <p:nvPr/>
        </p:nvPicPr>
        <p:blipFill>
          <a:blip r:embed="rId4"/>
          <a:stretch>
            <a:fillRect/>
          </a:stretch>
        </p:blipFill>
        <p:spPr>
          <a:xfrm>
            <a:off x="16611600" y="8322150"/>
            <a:ext cx="7772400" cy="5506063"/>
          </a:xfrm>
          <a:prstGeom prst="rect">
            <a:avLst/>
          </a:prstGeom>
        </p:spPr>
      </p:pic>
      <p:sp>
        <p:nvSpPr>
          <p:cNvPr id="16"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1826B2D8-BDF2-6E5B-2B84-C5492126EBD4}"/>
              </a:ext>
            </a:extLst>
          </p:cNvPr>
          <p:cNvSpPr txBox="1"/>
          <p:nvPr/>
        </p:nvSpPr>
        <p:spPr>
          <a:xfrm>
            <a:off x="0" y="6858000"/>
            <a:ext cx="8904969"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5"/>
              </a:buBlip>
              <a:defRPr sz="3600">
                <a:latin typeface="Chalkboard"/>
                <a:ea typeface="Chalkboard"/>
                <a:cs typeface="Chalkboard"/>
                <a:sym typeface="Chalkboard"/>
              </a:defRPr>
            </a:pPr>
            <a:r>
              <a:rPr lang="en-US" dirty="0"/>
              <a:t>The solar wind is a spherical flow where a parcel of plasma expands </a:t>
            </a:r>
          </a:p>
          <a:p>
            <a:pPr algn="l">
              <a:buSzPct val="50000"/>
              <a:defRPr sz="3600">
                <a:latin typeface="Chalkboard"/>
                <a:ea typeface="Chalkboard"/>
                <a:cs typeface="Chalkboard"/>
                <a:sym typeface="Chalkboard"/>
              </a:defRPr>
            </a:pPr>
            <a:endParaRPr dirty="0"/>
          </a:p>
        </p:txBody>
      </p:sp>
      <p:sp>
        <p:nvSpPr>
          <p:cNvPr id="17"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5D611D71-54C8-22DE-12AB-8A77C4F4025E}"/>
              </a:ext>
            </a:extLst>
          </p:cNvPr>
          <p:cNvSpPr txBox="1"/>
          <p:nvPr/>
        </p:nvSpPr>
        <p:spPr>
          <a:xfrm>
            <a:off x="11318495" y="6858000"/>
            <a:ext cx="12859942"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5"/>
              </a:buBlip>
              <a:defRPr sz="3600">
                <a:latin typeface="Chalkboard"/>
                <a:ea typeface="Chalkboard"/>
                <a:cs typeface="Chalkboard"/>
                <a:sym typeface="Chalkboard"/>
              </a:defRPr>
            </a:pPr>
            <a:r>
              <a:rPr lang="en-US" dirty="0"/>
              <a:t>A local approach can be used where apparent forces work on the fluid element stretching its volume and keeping a cartesian geometry (curvature effects neglected)</a:t>
            </a:r>
          </a:p>
          <a:p>
            <a:pPr algn="l">
              <a:buSzPct val="50000"/>
              <a:defRPr sz="3600">
                <a:latin typeface="Chalkboard"/>
                <a:ea typeface="Chalkboard"/>
                <a:cs typeface="Chalkboard"/>
                <a:sym typeface="Chalkboard"/>
              </a:defRPr>
            </a:pPr>
            <a:endParaRPr dirty="0"/>
          </a:p>
        </p:txBody>
      </p:sp>
      <p:sp>
        <p:nvSpPr>
          <p:cNvPr id="18"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DAEFE193-4D3A-5AD7-FC3D-564EED28E274}"/>
              </a:ext>
            </a:extLst>
          </p:cNvPr>
          <p:cNvSpPr txBox="1"/>
          <p:nvPr/>
        </p:nvSpPr>
        <p:spPr>
          <a:xfrm>
            <a:off x="-18041" y="9826023"/>
            <a:ext cx="8904969"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5"/>
              </a:buBlip>
              <a:defRPr sz="3600">
                <a:latin typeface="Chalkboard"/>
                <a:ea typeface="Chalkboard"/>
                <a:cs typeface="Chalkboard"/>
                <a:sym typeface="Chalkboard"/>
              </a:defRPr>
            </a:pPr>
            <a:r>
              <a:rPr lang="en-US" dirty="0"/>
              <a:t>Mass flux, angular momentum magnetic flux and energy flux are conserved as the system, expand spherically</a:t>
            </a:r>
          </a:p>
          <a:p>
            <a:pPr algn="l">
              <a:buSzPct val="50000"/>
              <a:defRPr sz="3600">
                <a:latin typeface="Chalkboard"/>
                <a:ea typeface="Chalkboard"/>
                <a:cs typeface="Chalkboard"/>
                <a:sym typeface="Chalkboard"/>
              </a:defRPr>
            </a:pPr>
            <a:endParaRPr dirty="0"/>
          </a:p>
        </p:txBody>
      </p:sp>
      <p:pic>
        <p:nvPicPr>
          <p:cNvPr id="2" name="Picture 1">
            <a:extLst>
              <a:ext uri="{FF2B5EF4-FFF2-40B4-BE49-F238E27FC236}">
                <a16:creationId xmlns:a16="http://schemas.microsoft.com/office/drawing/2014/main" id="{74040CC6-D3C6-99AD-5CC7-3031F78EAE08}"/>
              </a:ext>
            </a:extLst>
          </p:cNvPr>
          <p:cNvPicPr>
            <a:picLocks noChangeAspect="1"/>
          </p:cNvPicPr>
          <p:nvPr/>
        </p:nvPicPr>
        <p:blipFill>
          <a:blip r:embed="rId6"/>
          <a:stretch>
            <a:fillRect/>
          </a:stretch>
        </p:blipFill>
        <p:spPr>
          <a:xfrm>
            <a:off x="13413005" y="9521829"/>
            <a:ext cx="1320800" cy="939800"/>
          </a:xfrm>
          <a:prstGeom prst="rect">
            <a:avLst/>
          </a:prstGeom>
        </p:spPr>
      </p:pic>
      <p:pic>
        <p:nvPicPr>
          <p:cNvPr id="3" name="Picture 2">
            <a:extLst>
              <a:ext uri="{FF2B5EF4-FFF2-40B4-BE49-F238E27FC236}">
                <a16:creationId xmlns:a16="http://schemas.microsoft.com/office/drawing/2014/main" id="{8A0F212C-172A-2FC7-D538-52F64D3E4DD8}"/>
              </a:ext>
            </a:extLst>
          </p:cNvPr>
          <p:cNvPicPr>
            <a:picLocks noChangeAspect="1"/>
          </p:cNvPicPr>
          <p:nvPr/>
        </p:nvPicPr>
        <p:blipFill>
          <a:blip r:embed="rId7"/>
          <a:stretch>
            <a:fillRect/>
          </a:stretch>
        </p:blipFill>
        <p:spPr>
          <a:xfrm>
            <a:off x="12667115" y="10571874"/>
            <a:ext cx="3378200" cy="939800"/>
          </a:xfrm>
          <a:prstGeom prst="rect">
            <a:avLst/>
          </a:prstGeom>
        </p:spPr>
      </p:pic>
      <p:pic>
        <p:nvPicPr>
          <p:cNvPr id="4" name="Picture 3">
            <a:extLst>
              <a:ext uri="{FF2B5EF4-FFF2-40B4-BE49-F238E27FC236}">
                <a16:creationId xmlns:a16="http://schemas.microsoft.com/office/drawing/2014/main" id="{E6ADAADE-6838-E041-0FF7-1CC9F66EDF1F}"/>
              </a:ext>
            </a:extLst>
          </p:cNvPr>
          <p:cNvPicPr>
            <a:picLocks noChangeAspect="1"/>
          </p:cNvPicPr>
          <p:nvPr/>
        </p:nvPicPr>
        <p:blipFill>
          <a:blip r:embed="rId8"/>
          <a:stretch>
            <a:fillRect/>
          </a:stretch>
        </p:blipFill>
        <p:spPr>
          <a:xfrm>
            <a:off x="12667115" y="11664449"/>
            <a:ext cx="3797300" cy="939800"/>
          </a:xfrm>
          <a:prstGeom prst="rect">
            <a:avLst/>
          </a:prstGeom>
        </p:spPr>
      </p:pic>
      <p:pic>
        <p:nvPicPr>
          <p:cNvPr id="6" name="Picture 5">
            <a:extLst>
              <a:ext uri="{FF2B5EF4-FFF2-40B4-BE49-F238E27FC236}">
                <a16:creationId xmlns:a16="http://schemas.microsoft.com/office/drawing/2014/main" id="{DB955058-0F28-6B4C-71E9-80AA68998BAE}"/>
              </a:ext>
            </a:extLst>
          </p:cNvPr>
          <p:cNvPicPr>
            <a:picLocks noChangeAspect="1"/>
          </p:cNvPicPr>
          <p:nvPr/>
        </p:nvPicPr>
        <p:blipFill>
          <a:blip r:embed="rId9"/>
          <a:stretch>
            <a:fillRect/>
          </a:stretch>
        </p:blipFill>
        <p:spPr>
          <a:xfrm>
            <a:off x="13413005" y="12735279"/>
            <a:ext cx="1790700" cy="952500"/>
          </a:xfrm>
          <a:prstGeom prst="rect">
            <a:avLst/>
          </a:prstGeom>
        </p:spPr>
      </p:pic>
      <p:sp>
        <p:nvSpPr>
          <p:cNvPr id="8" name="Right Arrow 7">
            <a:extLst>
              <a:ext uri="{FF2B5EF4-FFF2-40B4-BE49-F238E27FC236}">
                <a16:creationId xmlns:a16="http://schemas.microsoft.com/office/drawing/2014/main" id="{847007A7-BA7C-C4CB-3B17-543A2FED5BE7}"/>
              </a:ext>
            </a:extLst>
          </p:cNvPr>
          <p:cNvSpPr/>
          <p:nvPr/>
        </p:nvSpPr>
        <p:spPr>
          <a:xfrm>
            <a:off x="8971854" y="11262314"/>
            <a:ext cx="3336324" cy="87203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IT"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369608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AE5AC-9850-80DE-84B6-8844F7A8D35D}"/>
            </a:ext>
          </a:extLst>
        </p:cNvPr>
        <p:cNvGrpSpPr/>
        <p:nvPr/>
      </p:nvGrpSpPr>
      <p:grpSpPr>
        <a:xfrm>
          <a:off x="0" y="0"/>
          <a:ext cx="0" cy="0"/>
          <a:chOff x="0" y="0"/>
          <a:chExt cx="0" cy="0"/>
        </a:xfrm>
      </p:grpSpPr>
      <p:pic>
        <p:nvPicPr>
          <p:cNvPr id="4" name="Picture 3" descr="A diagram of the solar system&#10;&#10;AI-generated content may be incorrect.">
            <a:extLst>
              <a:ext uri="{FF2B5EF4-FFF2-40B4-BE49-F238E27FC236}">
                <a16:creationId xmlns:a16="http://schemas.microsoft.com/office/drawing/2014/main" id="{4A4551BD-F277-6E9B-13CF-9064B0773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031"/>
            <a:ext cx="24588699" cy="3876969"/>
          </a:xfrm>
          <a:prstGeom prst="rect">
            <a:avLst/>
          </a:prstGeom>
        </p:spPr>
      </p:pic>
      <p:sp>
        <p:nvSpPr>
          <p:cNvPr id="5" name="CME, ICME, MC and MB: a brief introduction to acronyms">
            <a:extLst>
              <a:ext uri="{FF2B5EF4-FFF2-40B4-BE49-F238E27FC236}">
                <a16:creationId xmlns:a16="http://schemas.microsoft.com/office/drawing/2014/main" id="{346542AF-1DD4-C3D9-EB6C-96E1ED9E27C7}"/>
              </a:ext>
            </a:extLst>
          </p:cNvPr>
          <p:cNvSpPr txBox="1"/>
          <p:nvPr/>
        </p:nvSpPr>
        <p:spPr>
          <a:xfrm>
            <a:off x="736489" y="1954348"/>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The ICME in the Expanding Box Model (Sangalli et al, A&amp;A 2025)</a:t>
            </a:r>
            <a:endParaRPr sz="4000" b="1" dirty="0">
              <a:latin typeface="Chalkboard" panose="03050602040202020205" pitchFamily="66" charset="77"/>
            </a:endParaRPr>
          </a:p>
        </p:txBody>
      </p:sp>
      <p:pic>
        <p:nvPicPr>
          <p:cNvPr id="3" name="Picture 2" descr="A diagram of a graph&#10;&#10;AI-generated content may be incorrect.">
            <a:extLst>
              <a:ext uri="{FF2B5EF4-FFF2-40B4-BE49-F238E27FC236}">
                <a16:creationId xmlns:a16="http://schemas.microsoft.com/office/drawing/2014/main" id="{9F997879-84DC-9EB2-859A-BF2FCCC20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8736" y="7482438"/>
            <a:ext cx="5695264" cy="5336384"/>
          </a:xfrm>
          <a:prstGeom prst="rect">
            <a:avLst/>
          </a:prstGeom>
        </p:spPr>
      </p:pic>
      <p:pic>
        <p:nvPicPr>
          <p:cNvPr id="8" name="Picture 7" descr="A diagram of a spiraling line&#10;&#10;AI-generated content may be incorrect.">
            <a:extLst>
              <a:ext uri="{FF2B5EF4-FFF2-40B4-BE49-F238E27FC236}">
                <a16:creationId xmlns:a16="http://schemas.microsoft.com/office/drawing/2014/main" id="{0B14180F-5441-CB09-C6E1-CB1F261F2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984" y="7482438"/>
            <a:ext cx="3939752" cy="5336384"/>
          </a:xfrm>
          <a:prstGeom prst="rect">
            <a:avLst/>
          </a:prstGeom>
        </p:spPr>
      </p:pic>
      <p:sp>
        <p:nvSpPr>
          <p:cNvPr id="9"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CA791FE6-BA7D-143E-5236-CDA639BD7441}"/>
              </a:ext>
            </a:extLst>
          </p:cNvPr>
          <p:cNvSpPr txBox="1"/>
          <p:nvPr/>
        </p:nvSpPr>
        <p:spPr>
          <a:xfrm>
            <a:off x="416632" y="7759437"/>
            <a:ext cx="1295337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50000"/>
              <a:defRPr sz="3600">
                <a:latin typeface="Chalkboard"/>
                <a:ea typeface="Chalkboard"/>
                <a:cs typeface="Chalkboard"/>
                <a:sym typeface="Chalkboard"/>
              </a:defRPr>
            </a:pPr>
            <a:r>
              <a:rPr lang="en-US" dirty="0"/>
              <a:t>We assume the ICME as a flux-rope expanding in the solar wind (2.5D invariant along the main axis of the FR)</a:t>
            </a:r>
          </a:p>
        </p:txBody>
      </p:sp>
      <p:sp>
        <p:nvSpPr>
          <p:cNvPr id="12"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71ED1C87-738C-2214-BE36-C3AE907704F0}"/>
              </a:ext>
            </a:extLst>
          </p:cNvPr>
          <p:cNvSpPr txBox="1"/>
          <p:nvPr/>
        </p:nvSpPr>
        <p:spPr>
          <a:xfrm>
            <a:off x="416631" y="9247024"/>
            <a:ext cx="12953377" cy="3980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50000"/>
              <a:defRPr sz="3600">
                <a:latin typeface="Chalkboard"/>
                <a:ea typeface="Chalkboard"/>
                <a:cs typeface="Chalkboard"/>
                <a:sym typeface="Chalkboard"/>
              </a:defRPr>
            </a:pPr>
            <a:r>
              <a:rPr lang="en-US" dirty="0"/>
              <a:t>Two main ingredients: </a:t>
            </a:r>
          </a:p>
          <a:p>
            <a:pPr marL="610576" indent="-610576" algn="l">
              <a:buSzPct val="50000"/>
              <a:buBlip>
                <a:blip r:embed="rId5"/>
              </a:buBlip>
              <a:defRPr sz="3600">
                <a:latin typeface="Chalkboard"/>
                <a:ea typeface="Chalkboard"/>
                <a:cs typeface="Chalkboard"/>
                <a:sym typeface="Chalkboard"/>
              </a:defRPr>
            </a:pPr>
            <a:endParaRPr lang="en-US" dirty="0"/>
          </a:p>
          <a:p>
            <a:pPr marL="610576" indent="-610576" algn="l">
              <a:buSzPct val="50000"/>
              <a:buBlip>
                <a:blip r:embed="rId5"/>
              </a:buBlip>
              <a:defRPr sz="3600">
                <a:latin typeface="Chalkboard"/>
                <a:ea typeface="Chalkboard"/>
                <a:cs typeface="Chalkboard"/>
                <a:sym typeface="Chalkboard"/>
              </a:defRPr>
            </a:pPr>
            <a:r>
              <a:rPr lang="en-US" dirty="0"/>
              <a:t>local equilibrium between gas pressure, magnetic pressure and magnetic tension</a:t>
            </a:r>
          </a:p>
          <a:p>
            <a:pPr marL="610576" indent="-610576" algn="l">
              <a:buSzPct val="50000"/>
              <a:buBlip>
                <a:blip r:embed="rId5"/>
              </a:buBlip>
              <a:defRPr sz="3600">
                <a:latin typeface="Chalkboard"/>
                <a:ea typeface="Chalkboard"/>
                <a:cs typeface="Chalkboard"/>
                <a:sym typeface="Chalkboard"/>
              </a:defRPr>
            </a:pPr>
            <a:endParaRPr lang="en-US" dirty="0"/>
          </a:p>
          <a:p>
            <a:pPr marL="610576" indent="-610576" algn="l">
              <a:buSzPct val="50000"/>
              <a:buBlip>
                <a:blip r:embed="rId5"/>
              </a:buBlip>
              <a:defRPr sz="3600">
                <a:latin typeface="Chalkboard"/>
                <a:ea typeface="Chalkboard"/>
                <a:cs typeface="Chalkboard"/>
                <a:sym typeface="Chalkboard"/>
              </a:defRPr>
            </a:pPr>
            <a:r>
              <a:rPr lang="en-US" dirty="0"/>
              <a:t>Spherical expansion </a:t>
            </a:r>
          </a:p>
          <a:p>
            <a:pPr algn="l">
              <a:buSzPct val="50000"/>
              <a:defRPr sz="3600">
                <a:latin typeface="Chalkboard"/>
                <a:ea typeface="Chalkboard"/>
                <a:cs typeface="Chalkboard"/>
                <a:sym typeface="Chalkboard"/>
              </a:defRPr>
            </a:pPr>
            <a:endParaRPr dirty="0"/>
          </a:p>
        </p:txBody>
      </p:sp>
    </p:spTree>
    <p:extLst>
      <p:ext uri="{BB962C8B-B14F-4D97-AF65-F5344CB8AC3E}">
        <p14:creationId xmlns:p14="http://schemas.microsoft.com/office/powerpoint/2010/main" val="9624032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FC56-1151-99BE-65A4-E751F00B362F}"/>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F1F5C11-80BC-80DB-02C9-5FC273D0228E}"/>
              </a:ext>
            </a:extLst>
          </p:cNvPr>
          <p:cNvGrpSpPr/>
          <p:nvPr/>
        </p:nvGrpSpPr>
        <p:grpSpPr>
          <a:xfrm>
            <a:off x="17911477" y="3037057"/>
            <a:ext cx="5793478" cy="9089159"/>
            <a:chOff x="14439497" y="3507005"/>
            <a:chExt cx="4568350" cy="8067806"/>
          </a:xfrm>
        </p:grpSpPr>
        <p:pic>
          <p:nvPicPr>
            <p:cNvPr id="6" name="Picture 5" descr="A graph of lines and numbers&#10;&#10;AI-generated content may be incorrect.">
              <a:extLst>
                <a:ext uri="{FF2B5EF4-FFF2-40B4-BE49-F238E27FC236}">
                  <a16:creationId xmlns:a16="http://schemas.microsoft.com/office/drawing/2014/main" id="{9BFF216D-B20A-33D3-CD9E-9EC815875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9497" y="4459505"/>
              <a:ext cx="4568350" cy="7115306"/>
            </a:xfrm>
            <a:prstGeom prst="rect">
              <a:avLst/>
            </a:prstGeom>
          </p:spPr>
        </p:pic>
        <p:pic>
          <p:nvPicPr>
            <p:cNvPr id="7" name="Picture 6">
              <a:extLst>
                <a:ext uri="{FF2B5EF4-FFF2-40B4-BE49-F238E27FC236}">
                  <a16:creationId xmlns:a16="http://schemas.microsoft.com/office/drawing/2014/main" id="{F0D9FFDB-7324-D2E0-96F8-23DBC0074BEE}"/>
                </a:ext>
              </a:extLst>
            </p:cNvPr>
            <p:cNvPicPr>
              <a:picLocks noChangeAspect="1"/>
            </p:cNvPicPr>
            <p:nvPr/>
          </p:nvPicPr>
          <p:blipFill>
            <a:blip r:embed="rId3"/>
            <a:stretch>
              <a:fillRect/>
            </a:stretch>
          </p:blipFill>
          <p:spPr>
            <a:xfrm>
              <a:off x="15336399" y="3507005"/>
              <a:ext cx="1854200" cy="952500"/>
            </a:xfrm>
            <a:prstGeom prst="rect">
              <a:avLst/>
            </a:prstGeom>
          </p:spPr>
        </p:pic>
      </p:grpSp>
      <p:grpSp>
        <p:nvGrpSpPr>
          <p:cNvPr id="9" name="Group 8">
            <a:extLst>
              <a:ext uri="{FF2B5EF4-FFF2-40B4-BE49-F238E27FC236}">
                <a16:creationId xmlns:a16="http://schemas.microsoft.com/office/drawing/2014/main" id="{69277756-5FDE-2E2B-09B6-B00BDC289BF1}"/>
              </a:ext>
            </a:extLst>
          </p:cNvPr>
          <p:cNvGrpSpPr/>
          <p:nvPr/>
        </p:nvGrpSpPr>
        <p:grpSpPr>
          <a:xfrm>
            <a:off x="207742" y="3237470"/>
            <a:ext cx="8443609" cy="9305239"/>
            <a:chOff x="0" y="4280605"/>
            <a:chExt cx="8443609" cy="7691894"/>
          </a:xfrm>
        </p:grpSpPr>
        <p:pic>
          <p:nvPicPr>
            <p:cNvPr id="3" name="Picture 2" descr="A diagram of a graph&#10;&#10;AI-generated content may be incorrect.">
              <a:extLst>
                <a:ext uri="{FF2B5EF4-FFF2-40B4-BE49-F238E27FC236}">
                  <a16:creationId xmlns:a16="http://schemas.microsoft.com/office/drawing/2014/main" id="{CB045FD6-2742-C22C-8ECD-D6BA816F0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85899"/>
              <a:ext cx="8443609" cy="7086600"/>
            </a:xfrm>
            <a:prstGeom prst="rect">
              <a:avLst/>
            </a:prstGeom>
          </p:spPr>
        </p:pic>
        <p:sp>
          <p:nvSpPr>
            <p:cNvPr id="8"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9E5CA63D-E9DC-CB96-DD99-35DDC9E898C6}"/>
                </a:ext>
              </a:extLst>
            </p:cNvPr>
            <p:cNvSpPr txBox="1"/>
            <p:nvPr/>
          </p:nvSpPr>
          <p:spPr>
            <a:xfrm>
              <a:off x="60980" y="4280605"/>
              <a:ext cx="8382629"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3600" dirty="0"/>
                <a:t>Laminar case</a:t>
              </a:r>
            </a:p>
            <a:p>
              <a:pPr algn="ctr">
                <a:buSzPct val="50000"/>
                <a:defRPr sz="3600">
                  <a:latin typeface="Chalkboard"/>
                  <a:ea typeface="Chalkboard"/>
                  <a:cs typeface="Chalkboard"/>
                  <a:sym typeface="Chalkboard"/>
                </a:defRPr>
              </a:pPr>
              <a:endParaRPr dirty="0"/>
            </a:p>
          </p:txBody>
        </p:sp>
      </p:grpSp>
      <p:sp>
        <p:nvSpPr>
          <p:cNvPr id="10"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2D032D6E-93AC-1F6D-B19C-B5AFA9D38CA5}"/>
              </a:ext>
            </a:extLst>
          </p:cNvPr>
          <p:cNvSpPr txBox="1"/>
          <p:nvPr/>
        </p:nvSpPr>
        <p:spPr>
          <a:xfrm>
            <a:off x="8784087" y="2897651"/>
            <a:ext cx="8904969" cy="804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buSzPct val="50000"/>
              <a:defRPr sz="3600">
                <a:latin typeface="Chalkboard"/>
                <a:ea typeface="Chalkboard"/>
                <a:cs typeface="Chalkboard"/>
                <a:sym typeface="Chalkboard"/>
              </a:defRPr>
            </a:pPr>
            <a:r>
              <a:rPr lang="en-US" sz="3200" dirty="0"/>
              <a:t>Effect of the expansion (kinematic) and local dynamics (distortion)</a:t>
            </a:r>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r>
              <a:rPr lang="en-US" sz="3200" dirty="0"/>
              <a:t>The spherical flow perturbs the internal balance of forces</a:t>
            </a:r>
          </a:p>
          <a:p>
            <a:pPr marL="457200" indent="-457200" algn="l">
              <a:buSzPct val="50000"/>
              <a:buFont typeface="Courier New" panose="02070309020205020404" pitchFamily="49" charset="0"/>
              <a:buChar char="o"/>
              <a:defRPr sz="3600">
                <a:latin typeface="Chalkboard"/>
                <a:ea typeface="Chalkboard"/>
                <a:cs typeface="Chalkboard"/>
                <a:sym typeface="Chalkboard"/>
              </a:defRPr>
            </a:pPr>
            <a:r>
              <a:rPr lang="en-US" sz="3200" dirty="0"/>
              <a:t>Over-pressure in the radial (stretching)</a:t>
            </a:r>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endParaRPr lang="en-US" sz="3200" dirty="0"/>
          </a:p>
          <a:p>
            <a:pPr algn="l">
              <a:buSzPct val="50000"/>
              <a:defRPr sz="3600">
                <a:latin typeface="Chalkboard"/>
                <a:ea typeface="Chalkboard"/>
                <a:cs typeface="Chalkboard"/>
                <a:sym typeface="Chalkboard"/>
              </a:defRPr>
            </a:pPr>
            <a:r>
              <a:rPr lang="en-US" sz="3200" dirty="0"/>
              <a:t>Over-tension in the transverse (compression)  </a:t>
            </a:r>
          </a:p>
          <a:p>
            <a:pPr algn="l">
              <a:buSzPct val="50000"/>
              <a:defRPr sz="3600">
                <a:latin typeface="Chalkboard"/>
                <a:ea typeface="Chalkboard"/>
                <a:cs typeface="Chalkboard"/>
                <a:sym typeface="Chalkboard"/>
              </a:defRPr>
            </a:pPr>
            <a:endParaRPr dirty="0"/>
          </a:p>
        </p:txBody>
      </p:sp>
      <p:pic>
        <p:nvPicPr>
          <p:cNvPr id="13" name="Picture 12" descr="A diagram of a graph showing the same direction&#10;&#10;AI-generated content may be incorrect.">
            <a:extLst>
              <a:ext uri="{FF2B5EF4-FFF2-40B4-BE49-F238E27FC236}">
                <a16:creationId xmlns:a16="http://schemas.microsoft.com/office/drawing/2014/main" id="{B303B0BE-1009-24CA-AB32-24177BB26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93" y="10331683"/>
            <a:ext cx="4019578" cy="3243069"/>
          </a:xfrm>
          <a:prstGeom prst="rect">
            <a:avLst/>
          </a:prstGeom>
        </p:spPr>
      </p:pic>
      <p:pic>
        <p:nvPicPr>
          <p:cNvPr id="15" name="Picture 14" descr="A diagram of a red blue and white graph&#10;&#10;AI-generated content may be incorrect.">
            <a:extLst>
              <a:ext uri="{FF2B5EF4-FFF2-40B4-BE49-F238E27FC236}">
                <a16:creationId xmlns:a16="http://schemas.microsoft.com/office/drawing/2014/main" id="{944A896E-D4ED-88A4-360D-4464D6F05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5850" y="6114249"/>
            <a:ext cx="3960407" cy="3358064"/>
          </a:xfrm>
          <a:prstGeom prst="rect">
            <a:avLst/>
          </a:prstGeom>
        </p:spPr>
      </p:pic>
      <p:sp>
        <p:nvSpPr>
          <p:cNvPr id="16" name="CME, ICME, MC and MB: a brief introduction to acronyms">
            <a:extLst>
              <a:ext uri="{FF2B5EF4-FFF2-40B4-BE49-F238E27FC236}">
                <a16:creationId xmlns:a16="http://schemas.microsoft.com/office/drawing/2014/main" id="{4303CF07-5075-7E61-F826-DA6383223DFC}"/>
              </a:ext>
            </a:extLst>
          </p:cNvPr>
          <p:cNvSpPr txBox="1"/>
          <p:nvPr/>
        </p:nvSpPr>
        <p:spPr>
          <a:xfrm>
            <a:off x="736489" y="1954348"/>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The ICME in the Expanding Box Model (Sangalli et al, A&amp;A 2025)</a:t>
            </a:r>
            <a:endParaRPr sz="4000" b="1" dirty="0">
              <a:latin typeface="Chalkboard" panose="03050602040202020205" pitchFamily="66" charset="77"/>
            </a:endParaRPr>
          </a:p>
        </p:txBody>
      </p:sp>
      <p:sp>
        <p:nvSpPr>
          <p:cNvPr id="17"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4E93071B-AC28-7A88-C0DA-BF42CC11E734}"/>
              </a:ext>
            </a:extLst>
          </p:cNvPr>
          <p:cNvSpPr txBox="1"/>
          <p:nvPr/>
        </p:nvSpPr>
        <p:spPr>
          <a:xfrm>
            <a:off x="15136180" y="12542709"/>
            <a:ext cx="8904969"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7"/>
              </a:buBlip>
              <a:defRPr sz="3600">
                <a:latin typeface="Chalkboard"/>
                <a:ea typeface="Chalkboard"/>
                <a:cs typeface="Chalkboard"/>
                <a:sym typeface="Chalkboard"/>
              </a:defRPr>
            </a:pPr>
            <a:r>
              <a:rPr lang="en-US" dirty="0"/>
              <a:t>Faster expansion -&gt; more kinematic</a:t>
            </a:r>
          </a:p>
        </p:txBody>
      </p:sp>
    </p:spTree>
    <p:extLst>
      <p:ext uri="{BB962C8B-B14F-4D97-AF65-F5344CB8AC3E}">
        <p14:creationId xmlns:p14="http://schemas.microsoft.com/office/powerpoint/2010/main" val="4992888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ME, ICME, MC and MB: a brief introduction to acronyms">
            <a:extLst>
              <a:ext uri="{FF2B5EF4-FFF2-40B4-BE49-F238E27FC236}">
                <a16:creationId xmlns:a16="http://schemas.microsoft.com/office/drawing/2014/main" id="{15F2EFA2-C97B-DF48-023C-706477F45BB3}"/>
              </a:ext>
            </a:extLst>
          </p:cNvPr>
          <p:cNvSpPr txBox="1"/>
          <p:nvPr/>
        </p:nvSpPr>
        <p:spPr>
          <a:xfrm>
            <a:off x="736489" y="1954348"/>
            <a:ext cx="2201974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latin typeface="Helvetica"/>
                <a:ea typeface="Helvetica"/>
                <a:cs typeface="Helvetica"/>
                <a:sym typeface="Helvetica"/>
              </a:defRPr>
            </a:lvl1pPr>
          </a:lstStyle>
          <a:p>
            <a:pPr algn="ctr"/>
            <a:r>
              <a:rPr lang="en-US" sz="4000" b="1" dirty="0">
                <a:latin typeface="Chalkboard" panose="03050602040202020205" pitchFamily="66" charset="77"/>
              </a:rPr>
              <a:t>The ICME in the Expanding Box Model (Sangalli et al, A&amp;A 2025)</a:t>
            </a:r>
            <a:endParaRPr sz="4000" b="1" dirty="0">
              <a:latin typeface="Chalkboard" panose="03050602040202020205" pitchFamily="66" charset="77"/>
            </a:endParaRPr>
          </a:p>
        </p:txBody>
      </p:sp>
      <p:pic>
        <p:nvPicPr>
          <p:cNvPr id="3" name="Picture 2" descr="A screenshot of a graph&#10;&#10;Description automatically generated">
            <a:extLst>
              <a:ext uri="{FF2B5EF4-FFF2-40B4-BE49-F238E27FC236}">
                <a16:creationId xmlns:a16="http://schemas.microsoft.com/office/drawing/2014/main" id="{1E63E739-91D4-4EE0-9C70-D38A6574BBBA}"/>
              </a:ext>
            </a:extLst>
          </p:cNvPr>
          <p:cNvPicPr>
            <a:picLocks noChangeAspect="1"/>
          </p:cNvPicPr>
          <p:nvPr/>
        </p:nvPicPr>
        <p:blipFill>
          <a:blip r:embed="rId2"/>
          <a:stretch>
            <a:fillRect/>
          </a:stretch>
        </p:blipFill>
        <p:spPr>
          <a:xfrm>
            <a:off x="0" y="3849285"/>
            <a:ext cx="10653823" cy="6835184"/>
          </a:xfrm>
          <a:prstGeom prst="rect">
            <a:avLst/>
          </a:prstGeom>
        </p:spPr>
      </p:pic>
      <p:cxnSp>
        <p:nvCxnSpPr>
          <p:cNvPr id="5" name="Straight Arrow Connector 4">
            <a:extLst>
              <a:ext uri="{FF2B5EF4-FFF2-40B4-BE49-F238E27FC236}">
                <a16:creationId xmlns:a16="http://schemas.microsoft.com/office/drawing/2014/main" id="{C216FBB8-F735-FBD5-4BD2-3754E886C0FC}"/>
              </a:ext>
            </a:extLst>
          </p:cNvPr>
          <p:cNvCxnSpPr>
            <a:cxnSpLocks/>
          </p:cNvCxnSpPr>
          <p:nvPr/>
        </p:nvCxnSpPr>
        <p:spPr>
          <a:xfrm>
            <a:off x="0" y="11085448"/>
            <a:ext cx="10653823" cy="0"/>
          </a:xfrm>
          <a:prstGeom prst="straightConnector1">
            <a:avLst/>
          </a:prstGeom>
          <a:ln w="101600">
            <a:tailEnd type="arrow"/>
          </a:ln>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452902EA-9641-91D9-DDC2-CD05F1EF0AD0}"/>
              </a:ext>
            </a:extLst>
          </p:cNvPr>
          <p:cNvPicPr>
            <a:picLocks noChangeAspect="1"/>
          </p:cNvPicPr>
          <p:nvPr/>
        </p:nvPicPr>
        <p:blipFill>
          <a:blip r:embed="rId3"/>
          <a:stretch>
            <a:fillRect/>
          </a:stretch>
        </p:blipFill>
        <p:spPr>
          <a:xfrm>
            <a:off x="0" y="11583852"/>
            <a:ext cx="1612900" cy="355600"/>
          </a:xfrm>
          <a:prstGeom prst="rect">
            <a:avLst/>
          </a:prstGeom>
        </p:spPr>
      </p:pic>
      <p:pic>
        <p:nvPicPr>
          <p:cNvPr id="8" name="Picture 7">
            <a:extLst>
              <a:ext uri="{FF2B5EF4-FFF2-40B4-BE49-F238E27FC236}">
                <a16:creationId xmlns:a16="http://schemas.microsoft.com/office/drawing/2014/main" id="{E78C9EB4-4A62-DA8A-62A2-B62D71D26EAB}"/>
              </a:ext>
            </a:extLst>
          </p:cNvPr>
          <p:cNvPicPr>
            <a:picLocks noChangeAspect="1"/>
          </p:cNvPicPr>
          <p:nvPr/>
        </p:nvPicPr>
        <p:blipFill>
          <a:blip r:embed="rId4"/>
          <a:stretch>
            <a:fillRect/>
          </a:stretch>
        </p:blipFill>
        <p:spPr>
          <a:xfrm>
            <a:off x="9140476" y="11505661"/>
            <a:ext cx="1358900" cy="355600"/>
          </a:xfrm>
          <a:prstGeom prst="rect">
            <a:avLst/>
          </a:prstGeom>
        </p:spPr>
      </p:pic>
      <p:sp>
        <p:nvSpPr>
          <p:cNvPr id="9"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C8B98D83-4586-E8C0-635F-8A25B92FA974}"/>
              </a:ext>
            </a:extLst>
          </p:cNvPr>
          <p:cNvSpPr txBox="1"/>
          <p:nvPr/>
        </p:nvSpPr>
        <p:spPr>
          <a:xfrm>
            <a:off x="264469" y="2934194"/>
            <a:ext cx="8382629"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buSzPct val="50000"/>
              <a:defRPr sz="3600">
                <a:latin typeface="Chalkboard"/>
                <a:ea typeface="Chalkboard"/>
                <a:cs typeface="Chalkboard"/>
                <a:sym typeface="Chalkboard"/>
              </a:defRPr>
            </a:pPr>
            <a:r>
              <a:rPr lang="en-US" sz="4400" dirty="0"/>
              <a:t>Turbulent case</a:t>
            </a:r>
          </a:p>
        </p:txBody>
      </p:sp>
      <p:pic>
        <p:nvPicPr>
          <p:cNvPr id="10" name="Picture 9" descr="A screenshot of a graph&#10;&#10;Description automatically generated">
            <a:extLst>
              <a:ext uri="{FF2B5EF4-FFF2-40B4-BE49-F238E27FC236}">
                <a16:creationId xmlns:a16="http://schemas.microsoft.com/office/drawing/2014/main" id="{B308E155-C3DD-072F-BB25-5742E03E22AE}"/>
              </a:ext>
            </a:extLst>
          </p:cNvPr>
          <p:cNvPicPr>
            <a:picLocks noChangeAspect="1"/>
          </p:cNvPicPr>
          <p:nvPr/>
        </p:nvPicPr>
        <p:blipFill>
          <a:blip r:embed="rId5"/>
          <a:stretch>
            <a:fillRect/>
          </a:stretch>
        </p:blipFill>
        <p:spPr>
          <a:xfrm>
            <a:off x="13149858" y="2672493"/>
            <a:ext cx="8499784" cy="7119108"/>
          </a:xfrm>
          <a:prstGeom prst="rect">
            <a:avLst/>
          </a:prstGeom>
        </p:spPr>
      </p:pic>
      <p:sp>
        <p:nvSpPr>
          <p:cNvPr id="4"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F0008DE2-4B42-304A-BD55-E1E095364377}"/>
              </a:ext>
            </a:extLst>
          </p:cNvPr>
          <p:cNvSpPr txBox="1"/>
          <p:nvPr/>
        </p:nvSpPr>
        <p:spPr>
          <a:xfrm>
            <a:off x="0" y="12133575"/>
            <a:ext cx="1012219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r>
              <a:rPr lang="en-US" dirty="0"/>
              <a:t>CME evolution in an expanding and turbulent wind </a:t>
            </a:r>
          </a:p>
        </p:txBody>
      </p:sp>
      <p:sp>
        <p:nvSpPr>
          <p:cNvPr id="11"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742F034B-BC6F-3C11-AD80-FD34F1F405EF}"/>
              </a:ext>
            </a:extLst>
          </p:cNvPr>
          <p:cNvSpPr txBox="1"/>
          <p:nvPr/>
        </p:nvSpPr>
        <p:spPr>
          <a:xfrm>
            <a:off x="12170852" y="9976106"/>
            <a:ext cx="1171219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r>
              <a:rPr lang="en-US" dirty="0"/>
              <a:t>Turbulence changes the internal dynamics </a:t>
            </a:r>
          </a:p>
        </p:txBody>
      </p:sp>
      <p:sp>
        <p:nvSpPr>
          <p:cNvPr id="12"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68269DF2-57C0-8AA2-D52A-CB8B70F48620}"/>
              </a:ext>
            </a:extLst>
          </p:cNvPr>
          <p:cNvSpPr txBox="1"/>
          <p:nvPr/>
        </p:nvSpPr>
        <p:spPr>
          <a:xfrm>
            <a:off x="12192000" y="10792297"/>
            <a:ext cx="1171219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r>
              <a:rPr lang="en-US" dirty="0"/>
              <a:t>Even in presence of strong turbulence the FR keeps its large scale coherency </a:t>
            </a:r>
          </a:p>
        </p:txBody>
      </p:sp>
      <p:sp>
        <p:nvSpPr>
          <p:cNvPr id="13" name="CMEs (Coronal Mass Ejections) are the most powerful transients driven by the solar atmosphere in the interplanetary medium: they release up to 1013 kg of mass with velocities up to about 1000 km/s and associated bulk kinetic energy up to 1033 erg…">
            <a:extLst>
              <a:ext uri="{FF2B5EF4-FFF2-40B4-BE49-F238E27FC236}">
                <a16:creationId xmlns:a16="http://schemas.microsoft.com/office/drawing/2014/main" id="{92AE811F-14DD-F5EE-AAE6-25A60B39049D}"/>
              </a:ext>
            </a:extLst>
          </p:cNvPr>
          <p:cNvSpPr txBox="1"/>
          <p:nvPr/>
        </p:nvSpPr>
        <p:spPr>
          <a:xfrm>
            <a:off x="12170852" y="12261342"/>
            <a:ext cx="11712195"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10576" indent="-610576" algn="l">
              <a:buSzPct val="50000"/>
              <a:buBlip>
                <a:blip r:embed="rId6"/>
              </a:buBlip>
              <a:defRPr sz="3600">
                <a:latin typeface="Chalkboard"/>
                <a:ea typeface="Chalkboard"/>
                <a:cs typeface="Chalkboard"/>
                <a:sym typeface="Chalkboard"/>
              </a:defRPr>
            </a:pPr>
            <a:r>
              <a:rPr lang="en-US" dirty="0">
                <a:solidFill>
                  <a:srgbClr val="C00000"/>
                </a:solidFill>
              </a:rPr>
              <a:t>Strong turbulence may </a:t>
            </a:r>
            <a:r>
              <a:rPr lang="en-US" dirty="0" err="1">
                <a:solidFill>
                  <a:srgbClr val="C00000"/>
                </a:solidFill>
              </a:rPr>
              <a:t>favour</a:t>
            </a:r>
            <a:r>
              <a:rPr lang="en-US" dirty="0">
                <a:solidFill>
                  <a:srgbClr val="C00000"/>
                </a:solidFill>
              </a:rPr>
              <a:t> detachment of secondary magnetic enhancements.</a:t>
            </a:r>
          </a:p>
        </p:txBody>
      </p:sp>
    </p:spTree>
    <p:extLst>
      <p:ext uri="{BB962C8B-B14F-4D97-AF65-F5344CB8AC3E}">
        <p14:creationId xmlns:p14="http://schemas.microsoft.com/office/powerpoint/2010/main" val="20587223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11130</TotalTime>
  <Words>1144</Words>
  <Application>Microsoft Macintosh PowerPoint</Application>
  <PresentationFormat>Custom</PresentationFormat>
  <Paragraphs>125</Paragraphs>
  <Slides>16</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Aptos Display</vt:lpstr>
      <vt:lpstr>Arial</vt:lpstr>
      <vt:lpstr>Calibri</vt:lpstr>
      <vt:lpstr>Chalkboard</vt:lpstr>
      <vt:lpstr>Courier New</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Simone Landi</cp:lastModifiedBy>
  <cp:revision>34</cp:revision>
  <dcterms:modified xsi:type="dcterms:W3CDTF">2026-02-05T10:52:32Z</dcterms:modified>
</cp:coreProperties>
</file>