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ppm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1606" r:id="rId6"/>
    <p:sldId id="1610" r:id="rId7"/>
    <p:sldId id="508" r:id="rId8"/>
    <p:sldId id="471" r:id="rId9"/>
    <p:sldId id="474" r:id="rId10"/>
    <p:sldId id="526" r:id="rId11"/>
    <p:sldId id="1588" r:id="rId12"/>
    <p:sldId id="523" r:id="rId13"/>
    <p:sldId id="1592" r:id="rId14"/>
    <p:sldId id="1593" r:id="rId15"/>
    <p:sldId id="1609" r:id="rId16"/>
    <p:sldId id="1604" r:id="rId17"/>
    <p:sldId id="1603" r:id="rId18"/>
    <p:sldId id="1608" r:id="rId19"/>
    <p:sldId id="1605" r:id="rId20"/>
    <p:sldId id="463" r:id="rId21"/>
    <p:sldId id="1611" r:id="rId22"/>
    <p:sldId id="1598" r:id="rId23"/>
    <p:sldId id="757" r:id="rId24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auci Roberto" initials="FR" lastIdx="19" clrIdx="0"/>
  <p:cmAuthor id="1" name="Ricci Daniele" initials="RD" lastIdx="1" clrIdx="1">
    <p:extLst>
      <p:ext uri="{19B8F6BF-5375-455C-9EA6-DF929625EA0E}">
        <p15:presenceInfo xmlns:p15="http://schemas.microsoft.com/office/powerpoint/2012/main" userId="S-1-5-21-62873138-23557228-1278814174-83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382880"/>
    <a:srgbClr val="F5DC32"/>
    <a:srgbClr val="ECF6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31" autoAdjust="0"/>
  </p:normalViewPr>
  <p:slideViewPr>
    <p:cSldViewPr snapToGrid="0">
      <p:cViewPr varScale="1">
        <p:scale>
          <a:sx n="68" d="100"/>
          <a:sy n="68" d="100"/>
        </p:scale>
        <p:origin x="5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 Panelli" userId="2794ad5d-f8dc-40a8-97b8-8bae161b6240" providerId="ADAL" clId="{D6F236EB-EC34-40CC-98A2-4DEE1F743C62}"/>
    <pc:docChg chg="delSld modSld">
      <pc:chgData name="Mario Panelli" userId="2794ad5d-f8dc-40a8-97b8-8bae161b6240" providerId="ADAL" clId="{D6F236EB-EC34-40CC-98A2-4DEE1F743C62}" dt="2026-02-04T09:20:47.630" v="12" actId="20577"/>
      <pc:docMkLst>
        <pc:docMk/>
      </pc:docMkLst>
      <pc:sldChg chg="del">
        <pc:chgData name="Mario Panelli" userId="2794ad5d-f8dc-40a8-97b8-8bae161b6240" providerId="ADAL" clId="{D6F236EB-EC34-40CC-98A2-4DEE1F743C62}" dt="2026-02-04T09:17:48.999" v="0" actId="47"/>
        <pc:sldMkLst>
          <pc:docMk/>
          <pc:sldMk cId="4213403430" sldId="498"/>
        </pc:sldMkLst>
      </pc:sldChg>
      <pc:sldChg chg="del">
        <pc:chgData name="Mario Panelli" userId="2794ad5d-f8dc-40a8-97b8-8bae161b6240" providerId="ADAL" clId="{D6F236EB-EC34-40CC-98A2-4DEE1F743C62}" dt="2026-02-04T09:17:48.999" v="0" actId="47"/>
        <pc:sldMkLst>
          <pc:docMk/>
          <pc:sldMk cId="1013199273" sldId="507"/>
        </pc:sldMkLst>
      </pc:sldChg>
      <pc:sldChg chg="modSp mod">
        <pc:chgData name="Mario Panelli" userId="2794ad5d-f8dc-40a8-97b8-8bae161b6240" providerId="ADAL" clId="{D6F236EB-EC34-40CC-98A2-4DEE1F743C62}" dt="2026-02-04T09:19:40.955" v="11" actId="12"/>
        <pc:sldMkLst>
          <pc:docMk/>
          <pc:sldMk cId="1700194278" sldId="1603"/>
        </pc:sldMkLst>
        <pc:spChg chg="mod">
          <ac:chgData name="Mario Panelli" userId="2794ad5d-f8dc-40a8-97b8-8bae161b6240" providerId="ADAL" clId="{D6F236EB-EC34-40CC-98A2-4DEE1F743C62}" dt="2026-02-04T09:19:40.955" v="11" actId="12"/>
          <ac:spMkLst>
            <pc:docMk/>
            <pc:sldMk cId="1700194278" sldId="1603"/>
            <ac:spMk id="24" creationId="{AA4D532F-92DB-0766-3B9D-C199DCD8FD04}"/>
          </ac:spMkLst>
        </pc:spChg>
      </pc:sldChg>
      <pc:sldChg chg="modSp mod">
        <pc:chgData name="Mario Panelli" userId="2794ad5d-f8dc-40a8-97b8-8bae161b6240" providerId="ADAL" clId="{D6F236EB-EC34-40CC-98A2-4DEE1F743C62}" dt="2026-02-04T09:19:19.831" v="10" actId="1076"/>
        <pc:sldMkLst>
          <pc:docMk/>
          <pc:sldMk cId="2218055203" sldId="1604"/>
        </pc:sldMkLst>
        <pc:spChg chg="mod">
          <ac:chgData name="Mario Panelli" userId="2794ad5d-f8dc-40a8-97b8-8bae161b6240" providerId="ADAL" clId="{D6F236EB-EC34-40CC-98A2-4DEE1F743C62}" dt="2026-02-04T09:19:19.831" v="10" actId="1076"/>
          <ac:spMkLst>
            <pc:docMk/>
            <pc:sldMk cId="2218055203" sldId="1604"/>
            <ac:spMk id="4" creationId="{01C85FE4-96EB-3C35-F95C-8E3B52EA9101}"/>
          </ac:spMkLst>
        </pc:spChg>
      </pc:sldChg>
      <pc:sldChg chg="del">
        <pc:chgData name="Mario Panelli" userId="2794ad5d-f8dc-40a8-97b8-8bae161b6240" providerId="ADAL" clId="{D6F236EB-EC34-40CC-98A2-4DEE1F743C62}" dt="2026-02-04T09:17:48.999" v="0" actId="47"/>
        <pc:sldMkLst>
          <pc:docMk/>
          <pc:sldMk cId="791926300" sldId="1607"/>
        </pc:sldMkLst>
      </pc:sldChg>
      <pc:sldChg chg="modSp mod">
        <pc:chgData name="Mario Panelli" userId="2794ad5d-f8dc-40a8-97b8-8bae161b6240" providerId="ADAL" clId="{D6F236EB-EC34-40CC-98A2-4DEE1F743C62}" dt="2026-02-04T09:20:47.630" v="12" actId="20577"/>
        <pc:sldMkLst>
          <pc:docMk/>
          <pc:sldMk cId="1983862271" sldId="1611"/>
        </pc:sldMkLst>
        <pc:spChg chg="mod">
          <ac:chgData name="Mario Panelli" userId="2794ad5d-f8dc-40a8-97b8-8bae161b6240" providerId="ADAL" clId="{D6F236EB-EC34-40CC-98A2-4DEE1F743C62}" dt="2026-02-04T09:20:47.630" v="12" actId="20577"/>
          <ac:spMkLst>
            <pc:docMk/>
            <pc:sldMk cId="1983862271" sldId="1611"/>
            <ac:spMk id="18" creationId="{290DEC21-E284-7C62-C7DA-A8A34E39C82F}"/>
          </ac:spMkLst>
        </pc:spChg>
      </pc:sldChg>
      <pc:sldChg chg="del">
        <pc:chgData name="Mario Panelli" userId="2794ad5d-f8dc-40a8-97b8-8bae161b6240" providerId="ADAL" clId="{D6F236EB-EC34-40CC-98A2-4DEE1F743C62}" dt="2026-02-04T09:17:48.999" v="0" actId="47"/>
        <pc:sldMkLst>
          <pc:docMk/>
          <pc:sldMk cId="2839138867" sldId="161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63E322-FBD1-42FC-8392-234212EE019B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24308F36-EFC2-4F8C-B86C-ABE71A6055D0}">
      <dgm:prSet phldrT="[Testo]" phldr="0" custT="1"/>
      <dgm:spPr/>
      <dgm:t>
        <a:bodyPr/>
        <a:lstStyle/>
        <a:p>
          <a:r>
            <a:rPr lang="it-IT" sz="1600" dirty="0"/>
            <a:t>Electric Propulsion</a:t>
          </a:r>
        </a:p>
      </dgm:t>
    </dgm:pt>
    <dgm:pt modelId="{D5EA9EC5-E677-4A61-9511-E9C8EC9A68F8}" type="parTrans" cxnId="{41BC00EA-94DC-4A81-B985-0B0058996671}">
      <dgm:prSet/>
      <dgm:spPr/>
      <dgm:t>
        <a:bodyPr/>
        <a:lstStyle/>
        <a:p>
          <a:endParaRPr lang="it-IT" sz="1600"/>
        </a:p>
      </dgm:t>
    </dgm:pt>
    <dgm:pt modelId="{10D489EF-9393-4277-BCC6-E3F459F4559F}" type="sibTrans" cxnId="{41BC00EA-94DC-4A81-B985-0B0058996671}">
      <dgm:prSet/>
      <dgm:spPr/>
      <dgm:t>
        <a:bodyPr/>
        <a:lstStyle/>
        <a:p>
          <a:endParaRPr lang="it-IT" sz="1600"/>
        </a:p>
      </dgm:t>
    </dgm:pt>
    <dgm:pt modelId="{A1D37DF8-4770-4D3E-B3DF-F4B4F277DB5B}">
      <dgm:prSet phldrT="[Testo]" phldr="0" custT="1"/>
      <dgm:spPr>
        <a:solidFill>
          <a:srgbClr val="FF0000"/>
        </a:solidFill>
      </dgm:spPr>
      <dgm:t>
        <a:bodyPr/>
        <a:lstStyle/>
        <a:p>
          <a:r>
            <a:rPr lang="it-IT" sz="1600" dirty="0" err="1"/>
            <a:t>ElectroThermal</a:t>
          </a:r>
          <a:endParaRPr lang="it-IT" sz="1600" dirty="0"/>
        </a:p>
      </dgm:t>
    </dgm:pt>
    <dgm:pt modelId="{47CEC233-BC0A-457A-B9E3-E0CB67FE9A6D}" type="parTrans" cxnId="{544C88F1-5D6F-4724-B7D5-E8F4BFE95C51}">
      <dgm:prSet/>
      <dgm:spPr/>
      <dgm:t>
        <a:bodyPr/>
        <a:lstStyle/>
        <a:p>
          <a:endParaRPr lang="it-IT" sz="1600"/>
        </a:p>
      </dgm:t>
    </dgm:pt>
    <dgm:pt modelId="{8A3FCD76-6DE9-4396-BC3D-98E479722217}" type="sibTrans" cxnId="{544C88F1-5D6F-4724-B7D5-E8F4BFE95C51}">
      <dgm:prSet/>
      <dgm:spPr/>
      <dgm:t>
        <a:bodyPr/>
        <a:lstStyle/>
        <a:p>
          <a:endParaRPr lang="it-IT" sz="1600"/>
        </a:p>
      </dgm:t>
    </dgm:pt>
    <dgm:pt modelId="{C28AF8E0-96AD-4533-8523-31C520B9ED4C}">
      <dgm:prSet phldrT="[Testo]" phldr="0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it-IT" sz="1600" dirty="0" err="1"/>
            <a:t>ElectroStatic</a:t>
          </a:r>
          <a:endParaRPr lang="it-IT" sz="1600" dirty="0"/>
        </a:p>
      </dgm:t>
    </dgm:pt>
    <dgm:pt modelId="{6D57983B-B950-470F-A4C9-DA360E79E39D}" type="parTrans" cxnId="{95145321-F2DF-4ED2-B3FC-C1CB190E771F}">
      <dgm:prSet/>
      <dgm:spPr/>
      <dgm:t>
        <a:bodyPr/>
        <a:lstStyle/>
        <a:p>
          <a:endParaRPr lang="it-IT" sz="1600"/>
        </a:p>
      </dgm:t>
    </dgm:pt>
    <dgm:pt modelId="{AD16F070-5C8D-46DE-AFB7-6FA7E81E46C0}" type="sibTrans" cxnId="{95145321-F2DF-4ED2-B3FC-C1CB190E771F}">
      <dgm:prSet/>
      <dgm:spPr/>
      <dgm:t>
        <a:bodyPr/>
        <a:lstStyle/>
        <a:p>
          <a:endParaRPr lang="it-IT" sz="1600"/>
        </a:p>
      </dgm:t>
    </dgm:pt>
    <dgm:pt modelId="{8A834C91-9A95-48FB-8DCE-5FBBED969A5E}">
      <dgm:prSet phldrT="[Testo]" phldr="0" custT="1"/>
      <dgm:spPr>
        <a:solidFill>
          <a:srgbClr val="00B050"/>
        </a:solidFill>
      </dgm:spPr>
      <dgm:t>
        <a:bodyPr/>
        <a:lstStyle/>
        <a:p>
          <a:r>
            <a:rPr lang="it-IT" sz="1600" dirty="0" err="1"/>
            <a:t>ElectroMagnetic</a:t>
          </a:r>
          <a:endParaRPr lang="it-IT" sz="1600" dirty="0"/>
        </a:p>
      </dgm:t>
    </dgm:pt>
    <dgm:pt modelId="{FFA35E13-5C8C-4983-8D47-EEB662010435}" type="parTrans" cxnId="{14BE584D-DBED-4818-9F01-5C41625056BF}">
      <dgm:prSet/>
      <dgm:spPr/>
      <dgm:t>
        <a:bodyPr/>
        <a:lstStyle/>
        <a:p>
          <a:endParaRPr lang="it-IT" sz="1600"/>
        </a:p>
      </dgm:t>
    </dgm:pt>
    <dgm:pt modelId="{CF308845-B9BF-431A-9CF3-D128111C5EE3}" type="sibTrans" cxnId="{14BE584D-DBED-4818-9F01-5C41625056BF}">
      <dgm:prSet/>
      <dgm:spPr/>
      <dgm:t>
        <a:bodyPr/>
        <a:lstStyle/>
        <a:p>
          <a:endParaRPr lang="it-IT" sz="1600"/>
        </a:p>
      </dgm:t>
    </dgm:pt>
    <dgm:pt modelId="{1DEA525A-80AD-4B90-B492-74BFDB91269C}" type="pres">
      <dgm:prSet presAssocID="{3663E322-FBD1-42FC-8392-234212EE01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CD4582E-605C-4B28-BE85-AFE8CC5AD2E3}" type="pres">
      <dgm:prSet presAssocID="{24308F36-EFC2-4F8C-B86C-ABE71A6055D0}" presName="hierRoot1" presStyleCnt="0">
        <dgm:presLayoutVars>
          <dgm:hierBranch val="init"/>
        </dgm:presLayoutVars>
      </dgm:prSet>
      <dgm:spPr/>
    </dgm:pt>
    <dgm:pt modelId="{23FF1E69-CBB0-4B43-9F56-2CAEC87F03AD}" type="pres">
      <dgm:prSet presAssocID="{24308F36-EFC2-4F8C-B86C-ABE71A6055D0}" presName="rootComposite1" presStyleCnt="0"/>
      <dgm:spPr/>
    </dgm:pt>
    <dgm:pt modelId="{03D75707-7FDC-49D5-BE3C-1ACA372A8FE8}" type="pres">
      <dgm:prSet presAssocID="{24308F36-EFC2-4F8C-B86C-ABE71A6055D0}" presName="rootText1" presStyleLbl="node0" presStyleIdx="0" presStyleCnt="1">
        <dgm:presLayoutVars>
          <dgm:chPref val="3"/>
        </dgm:presLayoutVars>
      </dgm:prSet>
      <dgm:spPr/>
    </dgm:pt>
    <dgm:pt modelId="{04C4C694-C42E-4F34-8031-DC5A071CCB00}" type="pres">
      <dgm:prSet presAssocID="{24308F36-EFC2-4F8C-B86C-ABE71A6055D0}" presName="rootConnector1" presStyleLbl="node1" presStyleIdx="0" presStyleCnt="0"/>
      <dgm:spPr/>
    </dgm:pt>
    <dgm:pt modelId="{4D2E126F-8FB4-415D-8F69-CD2CECE017AC}" type="pres">
      <dgm:prSet presAssocID="{24308F36-EFC2-4F8C-B86C-ABE71A6055D0}" presName="hierChild2" presStyleCnt="0"/>
      <dgm:spPr/>
    </dgm:pt>
    <dgm:pt modelId="{50C6A4CA-E233-4E03-A080-CCDB2269B084}" type="pres">
      <dgm:prSet presAssocID="{47CEC233-BC0A-457A-B9E3-E0CB67FE9A6D}" presName="Name37" presStyleLbl="parChTrans1D2" presStyleIdx="0" presStyleCnt="3"/>
      <dgm:spPr/>
    </dgm:pt>
    <dgm:pt modelId="{DC5E5A2C-8716-44DD-83BF-C4F214BC591A}" type="pres">
      <dgm:prSet presAssocID="{A1D37DF8-4770-4D3E-B3DF-F4B4F277DB5B}" presName="hierRoot2" presStyleCnt="0">
        <dgm:presLayoutVars>
          <dgm:hierBranch val="init"/>
        </dgm:presLayoutVars>
      </dgm:prSet>
      <dgm:spPr/>
    </dgm:pt>
    <dgm:pt modelId="{06F5A282-ABE7-46A3-A059-E78AD4532E93}" type="pres">
      <dgm:prSet presAssocID="{A1D37DF8-4770-4D3E-B3DF-F4B4F277DB5B}" presName="rootComposite" presStyleCnt="0"/>
      <dgm:spPr/>
    </dgm:pt>
    <dgm:pt modelId="{B6753B53-98C7-4389-BCE3-5B47C46A0866}" type="pres">
      <dgm:prSet presAssocID="{A1D37DF8-4770-4D3E-B3DF-F4B4F277DB5B}" presName="rootText" presStyleLbl="node2" presStyleIdx="0" presStyleCnt="3">
        <dgm:presLayoutVars>
          <dgm:chPref val="3"/>
        </dgm:presLayoutVars>
      </dgm:prSet>
      <dgm:spPr/>
    </dgm:pt>
    <dgm:pt modelId="{1201638A-DC5E-4858-87D6-A01C5E0E606C}" type="pres">
      <dgm:prSet presAssocID="{A1D37DF8-4770-4D3E-B3DF-F4B4F277DB5B}" presName="rootConnector" presStyleLbl="node2" presStyleIdx="0" presStyleCnt="3"/>
      <dgm:spPr/>
    </dgm:pt>
    <dgm:pt modelId="{9BA1B131-A661-4653-A1F3-05E020725ACA}" type="pres">
      <dgm:prSet presAssocID="{A1D37DF8-4770-4D3E-B3DF-F4B4F277DB5B}" presName="hierChild4" presStyleCnt="0"/>
      <dgm:spPr/>
    </dgm:pt>
    <dgm:pt modelId="{B7BAE727-1884-49BF-A5E3-CF175EAD898F}" type="pres">
      <dgm:prSet presAssocID="{A1D37DF8-4770-4D3E-B3DF-F4B4F277DB5B}" presName="hierChild5" presStyleCnt="0"/>
      <dgm:spPr/>
    </dgm:pt>
    <dgm:pt modelId="{EC19AAFD-4CED-4E1B-8D18-03FAC818BE5A}" type="pres">
      <dgm:prSet presAssocID="{6D57983B-B950-470F-A4C9-DA360E79E39D}" presName="Name37" presStyleLbl="parChTrans1D2" presStyleIdx="1" presStyleCnt="3"/>
      <dgm:spPr/>
    </dgm:pt>
    <dgm:pt modelId="{D7EFDE8B-8309-4DB6-80A6-8735C3B99E8F}" type="pres">
      <dgm:prSet presAssocID="{C28AF8E0-96AD-4533-8523-31C520B9ED4C}" presName="hierRoot2" presStyleCnt="0">
        <dgm:presLayoutVars>
          <dgm:hierBranch val="init"/>
        </dgm:presLayoutVars>
      </dgm:prSet>
      <dgm:spPr/>
    </dgm:pt>
    <dgm:pt modelId="{9CE3A0B5-8E30-41EB-AAE5-1278585D3F7D}" type="pres">
      <dgm:prSet presAssocID="{C28AF8E0-96AD-4533-8523-31C520B9ED4C}" presName="rootComposite" presStyleCnt="0"/>
      <dgm:spPr/>
    </dgm:pt>
    <dgm:pt modelId="{E639B8E8-16D4-42DD-99A7-2BB67B33EC35}" type="pres">
      <dgm:prSet presAssocID="{C28AF8E0-96AD-4533-8523-31C520B9ED4C}" presName="rootText" presStyleLbl="node2" presStyleIdx="1" presStyleCnt="3">
        <dgm:presLayoutVars>
          <dgm:chPref val="3"/>
        </dgm:presLayoutVars>
      </dgm:prSet>
      <dgm:spPr/>
    </dgm:pt>
    <dgm:pt modelId="{44BE80C1-5001-44EC-B34A-F6B6EE9233B9}" type="pres">
      <dgm:prSet presAssocID="{C28AF8E0-96AD-4533-8523-31C520B9ED4C}" presName="rootConnector" presStyleLbl="node2" presStyleIdx="1" presStyleCnt="3"/>
      <dgm:spPr/>
    </dgm:pt>
    <dgm:pt modelId="{D03FFCDB-93F9-44F8-88EE-33C1EF3EE22D}" type="pres">
      <dgm:prSet presAssocID="{C28AF8E0-96AD-4533-8523-31C520B9ED4C}" presName="hierChild4" presStyleCnt="0"/>
      <dgm:spPr/>
    </dgm:pt>
    <dgm:pt modelId="{068A655C-F521-46A4-AC94-A29D57B1314C}" type="pres">
      <dgm:prSet presAssocID="{C28AF8E0-96AD-4533-8523-31C520B9ED4C}" presName="hierChild5" presStyleCnt="0"/>
      <dgm:spPr/>
    </dgm:pt>
    <dgm:pt modelId="{9870E107-5537-4535-8055-E66AF465D61E}" type="pres">
      <dgm:prSet presAssocID="{FFA35E13-5C8C-4983-8D47-EEB662010435}" presName="Name37" presStyleLbl="parChTrans1D2" presStyleIdx="2" presStyleCnt="3"/>
      <dgm:spPr/>
    </dgm:pt>
    <dgm:pt modelId="{8BE50DC9-D7A0-4E86-A706-0D972ED75D22}" type="pres">
      <dgm:prSet presAssocID="{8A834C91-9A95-48FB-8DCE-5FBBED969A5E}" presName="hierRoot2" presStyleCnt="0">
        <dgm:presLayoutVars>
          <dgm:hierBranch val="init"/>
        </dgm:presLayoutVars>
      </dgm:prSet>
      <dgm:spPr/>
    </dgm:pt>
    <dgm:pt modelId="{6AA1F912-7E60-4F94-B427-7BB1B0B9B821}" type="pres">
      <dgm:prSet presAssocID="{8A834C91-9A95-48FB-8DCE-5FBBED969A5E}" presName="rootComposite" presStyleCnt="0"/>
      <dgm:spPr/>
    </dgm:pt>
    <dgm:pt modelId="{FC8FA3CC-FC48-4195-BA1B-9EF122CDDEC7}" type="pres">
      <dgm:prSet presAssocID="{8A834C91-9A95-48FB-8DCE-5FBBED969A5E}" presName="rootText" presStyleLbl="node2" presStyleIdx="2" presStyleCnt="3">
        <dgm:presLayoutVars>
          <dgm:chPref val="3"/>
        </dgm:presLayoutVars>
      </dgm:prSet>
      <dgm:spPr/>
    </dgm:pt>
    <dgm:pt modelId="{4097FB7D-9E45-470F-A015-BD773C1B0AD1}" type="pres">
      <dgm:prSet presAssocID="{8A834C91-9A95-48FB-8DCE-5FBBED969A5E}" presName="rootConnector" presStyleLbl="node2" presStyleIdx="2" presStyleCnt="3"/>
      <dgm:spPr/>
    </dgm:pt>
    <dgm:pt modelId="{BCDD8CC4-B85A-40CB-9342-ADFD087B2A8D}" type="pres">
      <dgm:prSet presAssocID="{8A834C91-9A95-48FB-8DCE-5FBBED969A5E}" presName="hierChild4" presStyleCnt="0"/>
      <dgm:spPr/>
    </dgm:pt>
    <dgm:pt modelId="{808B064D-C9E2-49A0-8263-FE44E65338E5}" type="pres">
      <dgm:prSet presAssocID="{8A834C91-9A95-48FB-8DCE-5FBBED969A5E}" presName="hierChild5" presStyleCnt="0"/>
      <dgm:spPr/>
    </dgm:pt>
    <dgm:pt modelId="{DF086589-2250-4BFE-9C9C-C3BDB9F5768D}" type="pres">
      <dgm:prSet presAssocID="{24308F36-EFC2-4F8C-B86C-ABE71A6055D0}" presName="hierChild3" presStyleCnt="0"/>
      <dgm:spPr/>
    </dgm:pt>
  </dgm:ptLst>
  <dgm:cxnLst>
    <dgm:cxn modelId="{405AD908-D534-431C-AC95-612875AEBF43}" type="presOf" srcId="{3663E322-FBD1-42FC-8392-234212EE019B}" destId="{1DEA525A-80AD-4B90-B492-74BFDB91269C}" srcOrd="0" destOrd="0" presId="urn:microsoft.com/office/officeart/2005/8/layout/orgChart1"/>
    <dgm:cxn modelId="{95145321-F2DF-4ED2-B3FC-C1CB190E771F}" srcId="{24308F36-EFC2-4F8C-B86C-ABE71A6055D0}" destId="{C28AF8E0-96AD-4533-8523-31C520B9ED4C}" srcOrd="1" destOrd="0" parTransId="{6D57983B-B950-470F-A4C9-DA360E79E39D}" sibTransId="{AD16F070-5C8D-46DE-AFB7-6FA7E81E46C0}"/>
    <dgm:cxn modelId="{F8930E3B-52AA-4C7B-9B76-CA2B8697AA21}" type="presOf" srcId="{C28AF8E0-96AD-4533-8523-31C520B9ED4C}" destId="{E639B8E8-16D4-42DD-99A7-2BB67B33EC35}" srcOrd="0" destOrd="0" presId="urn:microsoft.com/office/officeart/2005/8/layout/orgChart1"/>
    <dgm:cxn modelId="{E8A6935D-2647-497E-A161-DF9936895000}" type="presOf" srcId="{8A834C91-9A95-48FB-8DCE-5FBBED969A5E}" destId="{4097FB7D-9E45-470F-A015-BD773C1B0AD1}" srcOrd="1" destOrd="0" presId="urn:microsoft.com/office/officeart/2005/8/layout/orgChart1"/>
    <dgm:cxn modelId="{ECBF6645-ED0C-4228-A00E-974556DBE3A4}" type="presOf" srcId="{FFA35E13-5C8C-4983-8D47-EEB662010435}" destId="{9870E107-5537-4535-8055-E66AF465D61E}" srcOrd="0" destOrd="0" presId="urn:microsoft.com/office/officeart/2005/8/layout/orgChart1"/>
    <dgm:cxn modelId="{0F544D45-F19E-490C-8357-68139BB541E0}" type="presOf" srcId="{A1D37DF8-4770-4D3E-B3DF-F4B4F277DB5B}" destId="{B6753B53-98C7-4389-BCE3-5B47C46A0866}" srcOrd="0" destOrd="0" presId="urn:microsoft.com/office/officeart/2005/8/layout/orgChart1"/>
    <dgm:cxn modelId="{14BE584D-DBED-4818-9F01-5C41625056BF}" srcId="{24308F36-EFC2-4F8C-B86C-ABE71A6055D0}" destId="{8A834C91-9A95-48FB-8DCE-5FBBED969A5E}" srcOrd="2" destOrd="0" parTransId="{FFA35E13-5C8C-4983-8D47-EEB662010435}" sibTransId="{CF308845-B9BF-431A-9CF3-D128111C5EE3}"/>
    <dgm:cxn modelId="{DEB36494-DB74-42DF-A4A2-B2025F46275C}" type="presOf" srcId="{A1D37DF8-4770-4D3E-B3DF-F4B4F277DB5B}" destId="{1201638A-DC5E-4858-87D6-A01C5E0E606C}" srcOrd="1" destOrd="0" presId="urn:microsoft.com/office/officeart/2005/8/layout/orgChart1"/>
    <dgm:cxn modelId="{C2AB87B0-6175-4AAC-9F30-A0E3583D02E5}" type="presOf" srcId="{6D57983B-B950-470F-A4C9-DA360E79E39D}" destId="{EC19AAFD-4CED-4E1B-8D18-03FAC818BE5A}" srcOrd="0" destOrd="0" presId="urn:microsoft.com/office/officeart/2005/8/layout/orgChart1"/>
    <dgm:cxn modelId="{96F8C2CF-A650-428E-9EC8-8B61D5A919B3}" type="presOf" srcId="{47CEC233-BC0A-457A-B9E3-E0CB67FE9A6D}" destId="{50C6A4CA-E233-4E03-A080-CCDB2269B084}" srcOrd="0" destOrd="0" presId="urn:microsoft.com/office/officeart/2005/8/layout/orgChart1"/>
    <dgm:cxn modelId="{B3ECABD1-1546-431C-9470-873F8A1E29B5}" type="presOf" srcId="{C28AF8E0-96AD-4533-8523-31C520B9ED4C}" destId="{44BE80C1-5001-44EC-B34A-F6B6EE9233B9}" srcOrd="1" destOrd="0" presId="urn:microsoft.com/office/officeart/2005/8/layout/orgChart1"/>
    <dgm:cxn modelId="{41BC00EA-94DC-4A81-B985-0B0058996671}" srcId="{3663E322-FBD1-42FC-8392-234212EE019B}" destId="{24308F36-EFC2-4F8C-B86C-ABE71A6055D0}" srcOrd="0" destOrd="0" parTransId="{D5EA9EC5-E677-4A61-9511-E9C8EC9A68F8}" sibTransId="{10D489EF-9393-4277-BCC6-E3F459F4559F}"/>
    <dgm:cxn modelId="{5DAC76EE-C783-4489-808C-408EEDC2AE48}" type="presOf" srcId="{24308F36-EFC2-4F8C-B86C-ABE71A6055D0}" destId="{03D75707-7FDC-49D5-BE3C-1ACA372A8FE8}" srcOrd="0" destOrd="0" presId="urn:microsoft.com/office/officeart/2005/8/layout/orgChart1"/>
    <dgm:cxn modelId="{544C88F1-5D6F-4724-B7D5-E8F4BFE95C51}" srcId="{24308F36-EFC2-4F8C-B86C-ABE71A6055D0}" destId="{A1D37DF8-4770-4D3E-B3DF-F4B4F277DB5B}" srcOrd="0" destOrd="0" parTransId="{47CEC233-BC0A-457A-B9E3-E0CB67FE9A6D}" sibTransId="{8A3FCD76-6DE9-4396-BC3D-98E479722217}"/>
    <dgm:cxn modelId="{957C73F3-8496-487C-A79A-0F13012E257E}" type="presOf" srcId="{8A834C91-9A95-48FB-8DCE-5FBBED969A5E}" destId="{FC8FA3CC-FC48-4195-BA1B-9EF122CDDEC7}" srcOrd="0" destOrd="0" presId="urn:microsoft.com/office/officeart/2005/8/layout/orgChart1"/>
    <dgm:cxn modelId="{2D6F54FF-05CE-4D33-99AC-4C3ECEF6C62B}" type="presOf" srcId="{24308F36-EFC2-4F8C-B86C-ABE71A6055D0}" destId="{04C4C694-C42E-4F34-8031-DC5A071CCB00}" srcOrd="1" destOrd="0" presId="urn:microsoft.com/office/officeart/2005/8/layout/orgChart1"/>
    <dgm:cxn modelId="{E640E93B-875F-43BD-A9B8-3AC0EF4FBA5D}" type="presParOf" srcId="{1DEA525A-80AD-4B90-B492-74BFDB91269C}" destId="{BCD4582E-605C-4B28-BE85-AFE8CC5AD2E3}" srcOrd="0" destOrd="0" presId="urn:microsoft.com/office/officeart/2005/8/layout/orgChart1"/>
    <dgm:cxn modelId="{4FB70C1D-654D-49C1-A3D1-C02FD1FE2256}" type="presParOf" srcId="{BCD4582E-605C-4B28-BE85-AFE8CC5AD2E3}" destId="{23FF1E69-CBB0-4B43-9F56-2CAEC87F03AD}" srcOrd="0" destOrd="0" presId="urn:microsoft.com/office/officeart/2005/8/layout/orgChart1"/>
    <dgm:cxn modelId="{C57BDFD9-6ACE-4D4F-AB55-C413DE80E95E}" type="presParOf" srcId="{23FF1E69-CBB0-4B43-9F56-2CAEC87F03AD}" destId="{03D75707-7FDC-49D5-BE3C-1ACA372A8FE8}" srcOrd="0" destOrd="0" presId="urn:microsoft.com/office/officeart/2005/8/layout/orgChart1"/>
    <dgm:cxn modelId="{72618008-F12C-442A-871D-E99AB24025DB}" type="presParOf" srcId="{23FF1E69-CBB0-4B43-9F56-2CAEC87F03AD}" destId="{04C4C694-C42E-4F34-8031-DC5A071CCB00}" srcOrd="1" destOrd="0" presId="urn:microsoft.com/office/officeart/2005/8/layout/orgChart1"/>
    <dgm:cxn modelId="{D9212E6F-48F2-4E9D-ACF0-0A93A417BCF6}" type="presParOf" srcId="{BCD4582E-605C-4B28-BE85-AFE8CC5AD2E3}" destId="{4D2E126F-8FB4-415D-8F69-CD2CECE017AC}" srcOrd="1" destOrd="0" presId="urn:microsoft.com/office/officeart/2005/8/layout/orgChart1"/>
    <dgm:cxn modelId="{21072642-79C9-472E-B59D-7F0B69401BB1}" type="presParOf" srcId="{4D2E126F-8FB4-415D-8F69-CD2CECE017AC}" destId="{50C6A4CA-E233-4E03-A080-CCDB2269B084}" srcOrd="0" destOrd="0" presId="urn:microsoft.com/office/officeart/2005/8/layout/orgChart1"/>
    <dgm:cxn modelId="{C0A9F975-B417-4698-AB18-5F1F5779EDC2}" type="presParOf" srcId="{4D2E126F-8FB4-415D-8F69-CD2CECE017AC}" destId="{DC5E5A2C-8716-44DD-83BF-C4F214BC591A}" srcOrd="1" destOrd="0" presId="urn:microsoft.com/office/officeart/2005/8/layout/orgChart1"/>
    <dgm:cxn modelId="{775C66CE-2EEA-4EC3-AEEE-36D4181C298B}" type="presParOf" srcId="{DC5E5A2C-8716-44DD-83BF-C4F214BC591A}" destId="{06F5A282-ABE7-46A3-A059-E78AD4532E93}" srcOrd="0" destOrd="0" presId="urn:microsoft.com/office/officeart/2005/8/layout/orgChart1"/>
    <dgm:cxn modelId="{172E3DE9-79F7-4CB9-94A1-E97DB1B154B8}" type="presParOf" srcId="{06F5A282-ABE7-46A3-A059-E78AD4532E93}" destId="{B6753B53-98C7-4389-BCE3-5B47C46A0866}" srcOrd="0" destOrd="0" presId="urn:microsoft.com/office/officeart/2005/8/layout/orgChart1"/>
    <dgm:cxn modelId="{A66C57E0-BB7E-4911-ABDA-7A7774B2FA94}" type="presParOf" srcId="{06F5A282-ABE7-46A3-A059-E78AD4532E93}" destId="{1201638A-DC5E-4858-87D6-A01C5E0E606C}" srcOrd="1" destOrd="0" presId="urn:microsoft.com/office/officeart/2005/8/layout/orgChart1"/>
    <dgm:cxn modelId="{BCD004AA-C240-4DED-A863-DEA52C6B4DC3}" type="presParOf" srcId="{DC5E5A2C-8716-44DD-83BF-C4F214BC591A}" destId="{9BA1B131-A661-4653-A1F3-05E020725ACA}" srcOrd="1" destOrd="0" presId="urn:microsoft.com/office/officeart/2005/8/layout/orgChart1"/>
    <dgm:cxn modelId="{177AF6D8-8B53-4BD2-AEA2-2E8099106124}" type="presParOf" srcId="{DC5E5A2C-8716-44DD-83BF-C4F214BC591A}" destId="{B7BAE727-1884-49BF-A5E3-CF175EAD898F}" srcOrd="2" destOrd="0" presId="urn:microsoft.com/office/officeart/2005/8/layout/orgChart1"/>
    <dgm:cxn modelId="{674A0556-346B-481D-9A98-1CCBB264D358}" type="presParOf" srcId="{4D2E126F-8FB4-415D-8F69-CD2CECE017AC}" destId="{EC19AAFD-4CED-4E1B-8D18-03FAC818BE5A}" srcOrd="2" destOrd="0" presId="urn:microsoft.com/office/officeart/2005/8/layout/orgChart1"/>
    <dgm:cxn modelId="{FD6CE4BC-7224-4114-BEF3-A6CFEBD7ACA0}" type="presParOf" srcId="{4D2E126F-8FB4-415D-8F69-CD2CECE017AC}" destId="{D7EFDE8B-8309-4DB6-80A6-8735C3B99E8F}" srcOrd="3" destOrd="0" presId="urn:microsoft.com/office/officeart/2005/8/layout/orgChart1"/>
    <dgm:cxn modelId="{B401B9B5-D5B1-486B-9907-2297AB140312}" type="presParOf" srcId="{D7EFDE8B-8309-4DB6-80A6-8735C3B99E8F}" destId="{9CE3A0B5-8E30-41EB-AAE5-1278585D3F7D}" srcOrd="0" destOrd="0" presId="urn:microsoft.com/office/officeart/2005/8/layout/orgChart1"/>
    <dgm:cxn modelId="{32A296F4-3696-4428-8327-1585529682DD}" type="presParOf" srcId="{9CE3A0B5-8E30-41EB-AAE5-1278585D3F7D}" destId="{E639B8E8-16D4-42DD-99A7-2BB67B33EC35}" srcOrd="0" destOrd="0" presId="urn:microsoft.com/office/officeart/2005/8/layout/orgChart1"/>
    <dgm:cxn modelId="{7683FC99-21BF-4273-BAC4-DFEB7861200F}" type="presParOf" srcId="{9CE3A0B5-8E30-41EB-AAE5-1278585D3F7D}" destId="{44BE80C1-5001-44EC-B34A-F6B6EE9233B9}" srcOrd="1" destOrd="0" presId="urn:microsoft.com/office/officeart/2005/8/layout/orgChart1"/>
    <dgm:cxn modelId="{88C3563C-62FF-482A-8DC0-A4BFD7A114B1}" type="presParOf" srcId="{D7EFDE8B-8309-4DB6-80A6-8735C3B99E8F}" destId="{D03FFCDB-93F9-44F8-88EE-33C1EF3EE22D}" srcOrd="1" destOrd="0" presId="urn:microsoft.com/office/officeart/2005/8/layout/orgChart1"/>
    <dgm:cxn modelId="{533CEE2B-C1DF-4E78-B675-7FAD6B63EB26}" type="presParOf" srcId="{D7EFDE8B-8309-4DB6-80A6-8735C3B99E8F}" destId="{068A655C-F521-46A4-AC94-A29D57B1314C}" srcOrd="2" destOrd="0" presId="urn:microsoft.com/office/officeart/2005/8/layout/orgChart1"/>
    <dgm:cxn modelId="{DF076F72-EAF4-446E-B8DF-0946F2C1AEFE}" type="presParOf" srcId="{4D2E126F-8FB4-415D-8F69-CD2CECE017AC}" destId="{9870E107-5537-4535-8055-E66AF465D61E}" srcOrd="4" destOrd="0" presId="urn:microsoft.com/office/officeart/2005/8/layout/orgChart1"/>
    <dgm:cxn modelId="{ACD74D3A-36E0-46F4-9AE4-2BCE960A6F42}" type="presParOf" srcId="{4D2E126F-8FB4-415D-8F69-CD2CECE017AC}" destId="{8BE50DC9-D7A0-4E86-A706-0D972ED75D22}" srcOrd="5" destOrd="0" presId="urn:microsoft.com/office/officeart/2005/8/layout/orgChart1"/>
    <dgm:cxn modelId="{86829E83-EB61-4174-83EE-9DA6A4BDB45E}" type="presParOf" srcId="{8BE50DC9-D7A0-4E86-A706-0D972ED75D22}" destId="{6AA1F912-7E60-4F94-B427-7BB1B0B9B821}" srcOrd="0" destOrd="0" presId="urn:microsoft.com/office/officeart/2005/8/layout/orgChart1"/>
    <dgm:cxn modelId="{598AD8E7-127A-4A7F-B3A7-A3D2A9DE885F}" type="presParOf" srcId="{6AA1F912-7E60-4F94-B427-7BB1B0B9B821}" destId="{FC8FA3CC-FC48-4195-BA1B-9EF122CDDEC7}" srcOrd="0" destOrd="0" presId="urn:microsoft.com/office/officeart/2005/8/layout/orgChart1"/>
    <dgm:cxn modelId="{689C1F35-6FAB-4DB7-8A84-EB8C6C07CD9F}" type="presParOf" srcId="{6AA1F912-7E60-4F94-B427-7BB1B0B9B821}" destId="{4097FB7D-9E45-470F-A015-BD773C1B0AD1}" srcOrd="1" destOrd="0" presId="urn:microsoft.com/office/officeart/2005/8/layout/orgChart1"/>
    <dgm:cxn modelId="{DDF2FE19-563F-442A-BDAB-B761E776768D}" type="presParOf" srcId="{8BE50DC9-D7A0-4E86-A706-0D972ED75D22}" destId="{BCDD8CC4-B85A-40CB-9342-ADFD087B2A8D}" srcOrd="1" destOrd="0" presId="urn:microsoft.com/office/officeart/2005/8/layout/orgChart1"/>
    <dgm:cxn modelId="{B2EF3B0C-A83D-4747-9DFD-DF3070119A15}" type="presParOf" srcId="{8BE50DC9-D7A0-4E86-A706-0D972ED75D22}" destId="{808B064D-C9E2-49A0-8263-FE44E65338E5}" srcOrd="2" destOrd="0" presId="urn:microsoft.com/office/officeart/2005/8/layout/orgChart1"/>
    <dgm:cxn modelId="{5A70FBC5-947A-41E2-882C-58354883B4A3}" type="presParOf" srcId="{BCD4582E-605C-4B28-BE85-AFE8CC5AD2E3}" destId="{DF086589-2250-4BFE-9C9C-C3BDB9F576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8F646E-19D1-FC42-B0B3-56F81FB34667}" type="doc">
      <dgm:prSet loTypeId="urn:microsoft.com/office/officeart/2005/8/layout/cycle6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70EA0002-C623-E141-98F6-4E9D2853AA35}">
      <dgm:prSet phldrT="[Testo]" custT="1"/>
      <dgm:spPr/>
      <dgm:t>
        <a:bodyPr/>
        <a:lstStyle/>
        <a:p>
          <a:r>
            <a:rPr lang="it-IT" sz="900" b="0"/>
            <a:t>Gas </a:t>
          </a:r>
          <a:r>
            <a:rPr lang="it-IT" sz="900" b="0" err="1"/>
            <a:t>Dynamic</a:t>
          </a:r>
          <a:r>
            <a:rPr lang="it-IT" sz="900" b="0"/>
            <a:t> design  </a:t>
          </a:r>
        </a:p>
      </dgm:t>
    </dgm:pt>
    <dgm:pt modelId="{2776F862-4C0B-3542-ADEF-CC638765912D}" type="parTrans" cxnId="{45317FCC-4C1F-0C4B-BA2A-40169488A9F0}">
      <dgm:prSet/>
      <dgm:spPr/>
      <dgm:t>
        <a:bodyPr/>
        <a:lstStyle/>
        <a:p>
          <a:endParaRPr lang="it-IT"/>
        </a:p>
      </dgm:t>
    </dgm:pt>
    <dgm:pt modelId="{F87E530A-F2DB-BB4A-9670-2B28B3D287A7}" type="sibTrans" cxnId="{45317FCC-4C1F-0C4B-BA2A-40169488A9F0}">
      <dgm:prSet/>
      <dgm:spPr/>
      <dgm:t>
        <a:bodyPr/>
        <a:lstStyle/>
        <a:p>
          <a:endParaRPr lang="it-IT"/>
        </a:p>
      </dgm:t>
    </dgm:pt>
    <dgm:pt modelId="{1814A869-281E-F449-8590-2301453F4FA7}">
      <dgm:prSet phldrT="[Testo]" custT="1"/>
      <dgm:spPr/>
      <dgm:t>
        <a:bodyPr/>
        <a:lstStyle/>
        <a:p>
          <a:r>
            <a:rPr lang="it-IT" sz="900" b="0" err="1"/>
            <a:t>Assmbly</a:t>
          </a:r>
          <a:r>
            <a:rPr lang="it-IT" sz="900" b="0"/>
            <a:t> Manufacturing and </a:t>
          </a:r>
          <a:r>
            <a:rPr lang="it-IT" sz="900" b="0" err="1"/>
            <a:t>integration</a:t>
          </a:r>
          <a:r>
            <a:rPr lang="it-IT" sz="900" b="0"/>
            <a:t> </a:t>
          </a:r>
        </a:p>
      </dgm:t>
    </dgm:pt>
    <dgm:pt modelId="{7ED7144D-9BCE-6F45-B416-2DC165104017}" type="parTrans" cxnId="{F6440561-C65D-EA46-AC79-1AD76BE40240}">
      <dgm:prSet/>
      <dgm:spPr/>
      <dgm:t>
        <a:bodyPr/>
        <a:lstStyle/>
        <a:p>
          <a:endParaRPr lang="it-IT"/>
        </a:p>
      </dgm:t>
    </dgm:pt>
    <dgm:pt modelId="{DF676559-5772-494D-8177-91C69BF66B88}" type="sibTrans" cxnId="{F6440561-C65D-EA46-AC79-1AD76BE40240}">
      <dgm:prSet/>
      <dgm:spPr/>
      <dgm:t>
        <a:bodyPr/>
        <a:lstStyle/>
        <a:p>
          <a:endParaRPr lang="it-IT"/>
        </a:p>
      </dgm:t>
    </dgm:pt>
    <dgm:pt modelId="{4CE64BA6-2E72-DB4A-ACA5-E84945958F31}">
      <dgm:prSet phldrT="[Testo]" custT="1"/>
      <dgm:spPr/>
      <dgm:t>
        <a:bodyPr/>
        <a:lstStyle/>
        <a:p>
          <a:r>
            <a:rPr lang="it-IT" sz="900" b="0"/>
            <a:t>Plasma </a:t>
          </a:r>
          <a:r>
            <a:rPr lang="it-IT" sz="900" b="0" err="1"/>
            <a:t>modeling</a:t>
          </a:r>
          <a:r>
            <a:rPr lang="it-IT" sz="900" b="0"/>
            <a:t> </a:t>
          </a:r>
        </a:p>
      </dgm:t>
    </dgm:pt>
    <dgm:pt modelId="{C83B3707-C45D-DB46-8733-3214C97524C4}" type="parTrans" cxnId="{0353E74E-EAE0-6242-814C-609EB81B6890}">
      <dgm:prSet/>
      <dgm:spPr/>
      <dgm:t>
        <a:bodyPr/>
        <a:lstStyle/>
        <a:p>
          <a:endParaRPr lang="it-IT"/>
        </a:p>
      </dgm:t>
    </dgm:pt>
    <dgm:pt modelId="{968C1B36-961F-9241-827F-1420AB0ECC57}" type="sibTrans" cxnId="{0353E74E-EAE0-6242-814C-609EB81B6890}">
      <dgm:prSet/>
      <dgm:spPr/>
      <dgm:t>
        <a:bodyPr/>
        <a:lstStyle/>
        <a:p>
          <a:endParaRPr lang="it-IT"/>
        </a:p>
      </dgm:t>
    </dgm:pt>
    <dgm:pt modelId="{EB468644-F187-C14F-B872-7921BD9744EB}">
      <dgm:prSet phldrT="[Testo]" custT="1"/>
      <dgm:spPr/>
      <dgm:t>
        <a:bodyPr/>
        <a:lstStyle/>
        <a:p>
          <a:r>
            <a:rPr lang="it-IT" sz="900" b="0" err="1"/>
            <a:t>Magnetic</a:t>
          </a:r>
          <a:r>
            <a:rPr lang="it-IT" sz="900" b="0"/>
            <a:t> </a:t>
          </a:r>
          <a:r>
            <a:rPr lang="it-IT" sz="900" b="0" err="1"/>
            <a:t>field</a:t>
          </a:r>
          <a:r>
            <a:rPr lang="it-IT" sz="900" b="0"/>
            <a:t> </a:t>
          </a:r>
          <a:r>
            <a:rPr lang="it-IT" sz="900" b="0" err="1"/>
            <a:t>modeling</a:t>
          </a:r>
          <a:r>
            <a:rPr lang="it-IT" sz="900" b="0"/>
            <a:t> and </a:t>
          </a:r>
          <a:r>
            <a:rPr lang="it-IT" sz="900" b="0" err="1"/>
            <a:t>optimization</a:t>
          </a:r>
          <a:endParaRPr lang="it-IT" sz="900" b="0"/>
        </a:p>
      </dgm:t>
    </dgm:pt>
    <dgm:pt modelId="{4F656308-B661-3E4C-8416-B5BCB84C1CEA}" type="parTrans" cxnId="{20FE435A-3BAA-134F-B150-F9D0B3F7941C}">
      <dgm:prSet/>
      <dgm:spPr/>
      <dgm:t>
        <a:bodyPr/>
        <a:lstStyle/>
        <a:p>
          <a:endParaRPr lang="it-IT"/>
        </a:p>
      </dgm:t>
    </dgm:pt>
    <dgm:pt modelId="{B276DDD1-E297-5446-857F-21A20453C340}" type="sibTrans" cxnId="{20FE435A-3BAA-134F-B150-F9D0B3F7941C}">
      <dgm:prSet/>
      <dgm:spPr/>
      <dgm:t>
        <a:bodyPr/>
        <a:lstStyle/>
        <a:p>
          <a:endParaRPr lang="it-IT"/>
        </a:p>
      </dgm:t>
    </dgm:pt>
    <dgm:pt modelId="{3CC42C90-E066-324A-A598-EA4D22C0D384}">
      <dgm:prSet phldrT="[Testo]" custT="1"/>
      <dgm:spPr/>
      <dgm:t>
        <a:bodyPr/>
        <a:lstStyle/>
        <a:p>
          <a:r>
            <a:rPr lang="en-GB" sz="900" b="0" noProof="0"/>
            <a:t>Thermo-structural</a:t>
          </a:r>
          <a:r>
            <a:rPr lang="it-IT" sz="900" b="0"/>
            <a:t> </a:t>
          </a:r>
          <a:r>
            <a:rPr lang="it-IT" sz="900" b="0" err="1"/>
            <a:t>modeling</a:t>
          </a:r>
          <a:endParaRPr lang="it-IT" sz="900" b="0"/>
        </a:p>
      </dgm:t>
    </dgm:pt>
    <dgm:pt modelId="{BED360A5-E7CF-DC4C-B919-41167FE79AB6}" type="parTrans" cxnId="{D5EF7FD1-3DC5-2045-9CF7-7741878FF199}">
      <dgm:prSet/>
      <dgm:spPr/>
      <dgm:t>
        <a:bodyPr/>
        <a:lstStyle/>
        <a:p>
          <a:endParaRPr lang="it-IT"/>
        </a:p>
      </dgm:t>
    </dgm:pt>
    <dgm:pt modelId="{B080EC90-5F99-AE46-8B8A-1E4789A637C1}" type="sibTrans" cxnId="{D5EF7FD1-3DC5-2045-9CF7-7741878FF199}">
      <dgm:prSet/>
      <dgm:spPr/>
      <dgm:t>
        <a:bodyPr/>
        <a:lstStyle/>
        <a:p>
          <a:endParaRPr lang="it-IT"/>
        </a:p>
      </dgm:t>
    </dgm:pt>
    <dgm:pt modelId="{0F0B9B9F-4CBC-014E-8D57-B34D25CB2AF4}">
      <dgm:prSet phldrT="[Testo]" custT="1"/>
      <dgm:spPr/>
      <dgm:t>
        <a:bodyPr/>
        <a:lstStyle/>
        <a:p>
          <a:r>
            <a:rPr lang="it-IT" sz="900" b="0" err="1"/>
            <a:t>Erosion</a:t>
          </a:r>
          <a:r>
            <a:rPr lang="it-IT" sz="900" b="0"/>
            <a:t> </a:t>
          </a:r>
          <a:r>
            <a:rPr lang="it-IT" sz="900" b="0" err="1"/>
            <a:t>phenomena</a:t>
          </a:r>
          <a:r>
            <a:rPr lang="it-IT" sz="900" b="0"/>
            <a:t> </a:t>
          </a:r>
          <a:r>
            <a:rPr lang="it-IT" sz="900" b="0" err="1"/>
            <a:t>modeling</a:t>
          </a:r>
          <a:endParaRPr lang="it-IT" sz="900" b="0"/>
        </a:p>
      </dgm:t>
    </dgm:pt>
    <dgm:pt modelId="{1E5C3A1E-59AD-FB48-87D2-3BFE0F61CF2A}" type="parTrans" cxnId="{4F76ACC8-ACA8-E94F-B75D-01902C494CF6}">
      <dgm:prSet/>
      <dgm:spPr/>
      <dgm:t>
        <a:bodyPr/>
        <a:lstStyle/>
        <a:p>
          <a:endParaRPr lang="it-IT"/>
        </a:p>
      </dgm:t>
    </dgm:pt>
    <dgm:pt modelId="{50ED0C74-88B4-1D4C-BAAC-5BEC1539B620}" type="sibTrans" cxnId="{4F76ACC8-ACA8-E94F-B75D-01902C494CF6}">
      <dgm:prSet/>
      <dgm:spPr/>
      <dgm:t>
        <a:bodyPr/>
        <a:lstStyle/>
        <a:p>
          <a:endParaRPr lang="it-IT"/>
        </a:p>
      </dgm:t>
    </dgm:pt>
    <dgm:pt modelId="{B496C907-3654-BE49-86A1-20B31C9A58BA}">
      <dgm:prSet phldrT="[Testo]" custT="1"/>
      <dgm:spPr/>
      <dgm:t>
        <a:bodyPr/>
        <a:lstStyle/>
        <a:p>
          <a:r>
            <a:rPr lang="it-IT" sz="900" b="0" err="1"/>
            <a:t>Testing</a:t>
          </a:r>
          <a:r>
            <a:rPr lang="it-IT" sz="900" b="0"/>
            <a:t>   </a:t>
          </a:r>
        </a:p>
      </dgm:t>
    </dgm:pt>
    <dgm:pt modelId="{2D816284-FE72-C548-A6EF-C4C117048BD5}" type="parTrans" cxnId="{4E33D627-2510-AD49-810C-F3C0E4AE65BA}">
      <dgm:prSet/>
      <dgm:spPr/>
      <dgm:t>
        <a:bodyPr/>
        <a:lstStyle/>
        <a:p>
          <a:endParaRPr lang="it-IT"/>
        </a:p>
      </dgm:t>
    </dgm:pt>
    <dgm:pt modelId="{E858CA13-A92C-C744-B3B2-3FC6D56C1A4F}" type="sibTrans" cxnId="{4E33D627-2510-AD49-810C-F3C0E4AE65BA}">
      <dgm:prSet/>
      <dgm:spPr/>
      <dgm:t>
        <a:bodyPr/>
        <a:lstStyle/>
        <a:p>
          <a:endParaRPr lang="it-IT"/>
        </a:p>
      </dgm:t>
    </dgm:pt>
    <dgm:pt modelId="{4D368E96-A448-5041-8233-B2BAA4C70D15}">
      <dgm:prSet custT="1"/>
      <dgm:spPr/>
      <dgm:t>
        <a:bodyPr/>
        <a:lstStyle/>
        <a:p>
          <a:r>
            <a:rPr lang="it-IT" sz="900" b="0" err="1"/>
            <a:t>Scaling</a:t>
          </a:r>
          <a:r>
            <a:rPr lang="it-IT" sz="900" b="0"/>
            <a:t> and </a:t>
          </a:r>
          <a:r>
            <a:rPr lang="it-IT" sz="900" b="0" err="1"/>
            <a:t>pre</a:t>
          </a:r>
          <a:r>
            <a:rPr lang="it-IT" sz="900" b="0"/>
            <a:t>-design  </a:t>
          </a:r>
        </a:p>
      </dgm:t>
    </dgm:pt>
    <dgm:pt modelId="{1FD1C080-C858-CE45-90BB-52A35986265D}" type="parTrans" cxnId="{DC696AF3-1057-9B44-B715-184F6F8BD9E8}">
      <dgm:prSet/>
      <dgm:spPr/>
      <dgm:t>
        <a:bodyPr/>
        <a:lstStyle/>
        <a:p>
          <a:endParaRPr lang="it-IT"/>
        </a:p>
      </dgm:t>
    </dgm:pt>
    <dgm:pt modelId="{5BE64A90-4D84-924C-9DB4-DD155A739388}" type="sibTrans" cxnId="{DC696AF3-1057-9B44-B715-184F6F8BD9E8}">
      <dgm:prSet/>
      <dgm:spPr/>
      <dgm:t>
        <a:bodyPr/>
        <a:lstStyle/>
        <a:p>
          <a:endParaRPr lang="it-IT"/>
        </a:p>
      </dgm:t>
    </dgm:pt>
    <dgm:pt modelId="{AE0FC69F-DD73-C642-9FB9-75CE2145B1FA}" type="pres">
      <dgm:prSet presAssocID="{F68F646E-19D1-FC42-B0B3-56F81FB34667}" presName="cycle" presStyleCnt="0">
        <dgm:presLayoutVars>
          <dgm:dir/>
          <dgm:resizeHandles val="exact"/>
        </dgm:presLayoutVars>
      </dgm:prSet>
      <dgm:spPr/>
    </dgm:pt>
    <dgm:pt modelId="{4BE89314-52DB-5643-B4AD-40E0CECC60B8}" type="pres">
      <dgm:prSet presAssocID="{B496C907-3654-BE49-86A1-20B31C9A58BA}" presName="node" presStyleLbl="node1" presStyleIdx="0" presStyleCnt="8">
        <dgm:presLayoutVars>
          <dgm:bulletEnabled val="1"/>
        </dgm:presLayoutVars>
      </dgm:prSet>
      <dgm:spPr/>
    </dgm:pt>
    <dgm:pt modelId="{6B8FE6D4-B83A-FB41-A9C4-0F4DC65754A0}" type="pres">
      <dgm:prSet presAssocID="{B496C907-3654-BE49-86A1-20B31C9A58BA}" presName="spNode" presStyleCnt="0"/>
      <dgm:spPr/>
    </dgm:pt>
    <dgm:pt modelId="{4E7329A3-64E1-6244-B8B3-920DDAC6BF18}" type="pres">
      <dgm:prSet presAssocID="{E858CA13-A92C-C744-B3B2-3FC6D56C1A4F}" presName="sibTrans" presStyleLbl="sibTrans1D1" presStyleIdx="0" presStyleCnt="8"/>
      <dgm:spPr/>
    </dgm:pt>
    <dgm:pt modelId="{B92645FA-A144-C54C-BE9E-C5B3E38AFE3D}" type="pres">
      <dgm:prSet presAssocID="{70EA0002-C623-E141-98F6-4E9D2853AA35}" presName="node" presStyleLbl="node1" presStyleIdx="1" presStyleCnt="8">
        <dgm:presLayoutVars>
          <dgm:bulletEnabled val="1"/>
        </dgm:presLayoutVars>
      </dgm:prSet>
      <dgm:spPr/>
    </dgm:pt>
    <dgm:pt modelId="{28959EC7-2408-E948-A7C9-0F7C81482653}" type="pres">
      <dgm:prSet presAssocID="{70EA0002-C623-E141-98F6-4E9D2853AA35}" presName="spNode" presStyleCnt="0"/>
      <dgm:spPr/>
    </dgm:pt>
    <dgm:pt modelId="{F75E84AF-FC87-6A44-B7E0-A45EBB614300}" type="pres">
      <dgm:prSet presAssocID="{F87E530A-F2DB-BB4A-9670-2B28B3D287A7}" presName="sibTrans" presStyleLbl="sibTrans1D1" presStyleIdx="1" presStyleCnt="8"/>
      <dgm:spPr/>
    </dgm:pt>
    <dgm:pt modelId="{0AFB5E28-BECF-CE4A-B043-A276783BD096}" type="pres">
      <dgm:prSet presAssocID="{1814A869-281E-F449-8590-2301453F4FA7}" presName="node" presStyleLbl="node1" presStyleIdx="2" presStyleCnt="8">
        <dgm:presLayoutVars>
          <dgm:bulletEnabled val="1"/>
        </dgm:presLayoutVars>
      </dgm:prSet>
      <dgm:spPr/>
    </dgm:pt>
    <dgm:pt modelId="{E58C0CD2-C315-9041-9C1A-786461193056}" type="pres">
      <dgm:prSet presAssocID="{1814A869-281E-F449-8590-2301453F4FA7}" presName="spNode" presStyleCnt="0"/>
      <dgm:spPr/>
    </dgm:pt>
    <dgm:pt modelId="{35F607BA-0803-044C-8BBE-2834F8EF9BDD}" type="pres">
      <dgm:prSet presAssocID="{DF676559-5772-494D-8177-91C69BF66B88}" presName="sibTrans" presStyleLbl="sibTrans1D1" presStyleIdx="2" presStyleCnt="8"/>
      <dgm:spPr/>
    </dgm:pt>
    <dgm:pt modelId="{23B6E495-30F3-9146-8BD4-CBB2FFD62C0B}" type="pres">
      <dgm:prSet presAssocID="{4CE64BA6-2E72-DB4A-ACA5-E84945958F31}" presName="node" presStyleLbl="node1" presStyleIdx="3" presStyleCnt="8">
        <dgm:presLayoutVars>
          <dgm:bulletEnabled val="1"/>
        </dgm:presLayoutVars>
      </dgm:prSet>
      <dgm:spPr/>
    </dgm:pt>
    <dgm:pt modelId="{C0273EB8-8651-D749-AF59-ED7FD0A20B19}" type="pres">
      <dgm:prSet presAssocID="{4CE64BA6-2E72-DB4A-ACA5-E84945958F31}" presName="spNode" presStyleCnt="0"/>
      <dgm:spPr/>
    </dgm:pt>
    <dgm:pt modelId="{B345AF51-6A17-B946-BABD-577A0923EB20}" type="pres">
      <dgm:prSet presAssocID="{968C1B36-961F-9241-827F-1420AB0ECC57}" presName="sibTrans" presStyleLbl="sibTrans1D1" presStyleIdx="3" presStyleCnt="8"/>
      <dgm:spPr/>
    </dgm:pt>
    <dgm:pt modelId="{AC19121F-621A-4140-AD76-C80F932D3942}" type="pres">
      <dgm:prSet presAssocID="{4D368E96-A448-5041-8233-B2BAA4C70D15}" presName="node" presStyleLbl="node1" presStyleIdx="4" presStyleCnt="8" custRadScaleRad="102820" custRadScaleInc="17563">
        <dgm:presLayoutVars>
          <dgm:bulletEnabled val="1"/>
        </dgm:presLayoutVars>
      </dgm:prSet>
      <dgm:spPr/>
    </dgm:pt>
    <dgm:pt modelId="{E29C7C5F-2B3E-3C41-B86D-15B60D35A8EF}" type="pres">
      <dgm:prSet presAssocID="{4D368E96-A448-5041-8233-B2BAA4C70D15}" presName="spNode" presStyleCnt="0"/>
      <dgm:spPr/>
    </dgm:pt>
    <dgm:pt modelId="{5923FE86-4F75-6241-BE4D-4DE76F74EE81}" type="pres">
      <dgm:prSet presAssocID="{5BE64A90-4D84-924C-9DB4-DD155A739388}" presName="sibTrans" presStyleLbl="sibTrans1D1" presStyleIdx="4" presStyleCnt="8"/>
      <dgm:spPr/>
    </dgm:pt>
    <dgm:pt modelId="{D610D1B0-9A6E-9547-B39E-D4EA46BAB8A5}" type="pres">
      <dgm:prSet presAssocID="{EB468644-F187-C14F-B872-7921BD9744EB}" presName="node" presStyleLbl="node1" presStyleIdx="5" presStyleCnt="8">
        <dgm:presLayoutVars>
          <dgm:bulletEnabled val="1"/>
        </dgm:presLayoutVars>
      </dgm:prSet>
      <dgm:spPr/>
    </dgm:pt>
    <dgm:pt modelId="{4BEDEB3A-B7FD-E14C-BC94-02DB54D16B6C}" type="pres">
      <dgm:prSet presAssocID="{EB468644-F187-C14F-B872-7921BD9744EB}" presName="spNode" presStyleCnt="0"/>
      <dgm:spPr/>
    </dgm:pt>
    <dgm:pt modelId="{ED3846E2-E50A-354B-86CF-CF3A5107F239}" type="pres">
      <dgm:prSet presAssocID="{B276DDD1-E297-5446-857F-21A20453C340}" presName="sibTrans" presStyleLbl="sibTrans1D1" presStyleIdx="5" presStyleCnt="8"/>
      <dgm:spPr/>
    </dgm:pt>
    <dgm:pt modelId="{043D189C-823A-8647-A28E-8AF4136EFD2F}" type="pres">
      <dgm:prSet presAssocID="{3CC42C90-E066-324A-A598-EA4D22C0D384}" presName="node" presStyleLbl="node1" presStyleIdx="6" presStyleCnt="8" custScaleX="125266">
        <dgm:presLayoutVars>
          <dgm:bulletEnabled val="1"/>
        </dgm:presLayoutVars>
      </dgm:prSet>
      <dgm:spPr/>
    </dgm:pt>
    <dgm:pt modelId="{2AF7703C-2746-7F4B-ADC5-39BFE6F01F97}" type="pres">
      <dgm:prSet presAssocID="{3CC42C90-E066-324A-A598-EA4D22C0D384}" presName="spNode" presStyleCnt="0"/>
      <dgm:spPr/>
    </dgm:pt>
    <dgm:pt modelId="{4F8B53F2-9AD8-4E45-A4DA-3C4C01E59B55}" type="pres">
      <dgm:prSet presAssocID="{B080EC90-5F99-AE46-8B8A-1E4789A637C1}" presName="sibTrans" presStyleLbl="sibTrans1D1" presStyleIdx="6" presStyleCnt="8"/>
      <dgm:spPr/>
    </dgm:pt>
    <dgm:pt modelId="{3D4A62E5-2F69-3345-A727-3428F59678F0}" type="pres">
      <dgm:prSet presAssocID="{0F0B9B9F-4CBC-014E-8D57-B34D25CB2AF4}" presName="node" presStyleLbl="node1" presStyleIdx="7" presStyleCnt="8">
        <dgm:presLayoutVars>
          <dgm:bulletEnabled val="1"/>
        </dgm:presLayoutVars>
      </dgm:prSet>
      <dgm:spPr/>
    </dgm:pt>
    <dgm:pt modelId="{E161F7BE-A211-F84F-B4B2-73B374E04F46}" type="pres">
      <dgm:prSet presAssocID="{0F0B9B9F-4CBC-014E-8D57-B34D25CB2AF4}" presName="spNode" presStyleCnt="0"/>
      <dgm:spPr/>
    </dgm:pt>
    <dgm:pt modelId="{C857E0D1-A3C8-A540-9774-F4A105BBB1A1}" type="pres">
      <dgm:prSet presAssocID="{50ED0C74-88B4-1D4C-BAAC-5BEC1539B620}" presName="sibTrans" presStyleLbl="sibTrans1D1" presStyleIdx="7" presStyleCnt="8"/>
      <dgm:spPr/>
    </dgm:pt>
  </dgm:ptLst>
  <dgm:cxnLst>
    <dgm:cxn modelId="{515C0D0B-F398-5D45-BD04-A2342515831D}" type="presOf" srcId="{70EA0002-C623-E141-98F6-4E9D2853AA35}" destId="{B92645FA-A144-C54C-BE9E-C5B3E38AFE3D}" srcOrd="0" destOrd="0" presId="urn:microsoft.com/office/officeart/2005/8/layout/cycle6"/>
    <dgm:cxn modelId="{B72B1512-CE72-CF43-A969-08C717458E81}" type="presOf" srcId="{4CE64BA6-2E72-DB4A-ACA5-E84945958F31}" destId="{23B6E495-30F3-9146-8BD4-CBB2FFD62C0B}" srcOrd="0" destOrd="0" presId="urn:microsoft.com/office/officeart/2005/8/layout/cycle6"/>
    <dgm:cxn modelId="{4E6B8012-35DF-094E-85CA-FFEDB052E8AA}" type="presOf" srcId="{E858CA13-A92C-C744-B3B2-3FC6D56C1A4F}" destId="{4E7329A3-64E1-6244-B8B3-920DDAC6BF18}" srcOrd="0" destOrd="0" presId="urn:microsoft.com/office/officeart/2005/8/layout/cycle6"/>
    <dgm:cxn modelId="{03485D15-1A9D-1044-B578-9ABBF648D559}" type="presOf" srcId="{968C1B36-961F-9241-827F-1420AB0ECC57}" destId="{B345AF51-6A17-B946-BABD-577A0923EB20}" srcOrd="0" destOrd="0" presId="urn:microsoft.com/office/officeart/2005/8/layout/cycle6"/>
    <dgm:cxn modelId="{4E33D627-2510-AD49-810C-F3C0E4AE65BA}" srcId="{F68F646E-19D1-FC42-B0B3-56F81FB34667}" destId="{B496C907-3654-BE49-86A1-20B31C9A58BA}" srcOrd="0" destOrd="0" parTransId="{2D816284-FE72-C548-A6EF-C4C117048BD5}" sibTransId="{E858CA13-A92C-C744-B3B2-3FC6D56C1A4F}"/>
    <dgm:cxn modelId="{E13EC52E-3EAF-714B-A399-4BED78FBC39A}" type="presOf" srcId="{1814A869-281E-F449-8590-2301453F4FA7}" destId="{0AFB5E28-BECF-CE4A-B043-A276783BD096}" srcOrd="0" destOrd="0" presId="urn:microsoft.com/office/officeart/2005/8/layout/cycle6"/>
    <dgm:cxn modelId="{60DA292F-CBD3-3747-B0B1-4243436E94EA}" type="presOf" srcId="{DF676559-5772-494D-8177-91C69BF66B88}" destId="{35F607BA-0803-044C-8BBE-2834F8EF9BDD}" srcOrd="0" destOrd="0" presId="urn:microsoft.com/office/officeart/2005/8/layout/cycle6"/>
    <dgm:cxn modelId="{52712538-0F26-3746-8EE1-9A543589F8A7}" type="presOf" srcId="{F68F646E-19D1-FC42-B0B3-56F81FB34667}" destId="{AE0FC69F-DD73-C642-9FB9-75CE2145B1FA}" srcOrd="0" destOrd="0" presId="urn:microsoft.com/office/officeart/2005/8/layout/cycle6"/>
    <dgm:cxn modelId="{E5580C5E-AE39-804E-9268-67B7D5CF5854}" type="presOf" srcId="{B276DDD1-E297-5446-857F-21A20453C340}" destId="{ED3846E2-E50A-354B-86CF-CF3A5107F239}" srcOrd="0" destOrd="0" presId="urn:microsoft.com/office/officeart/2005/8/layout/cycle6"/>
    <dgm:cxn modelId="{F6440561-C65D-EA46-AC79-1AD76BE40240}" srcId="{F68F646E-19D1-FC42-B0B3-56F81FB34667}" destId="{1814A869-281E-F449-8590-2301453F4FA7}" srcOrd="2" destOrd="0" parTransId="{7ED7144D-9BCE-6F45-B416-2DC165104017}" sibTransId="{DF676559-5772-494D-8177-91C69BF66B88}"/>
    <dgm:cxn modelId="{E6961042-48CF-DC40-B905-8F20B7C95D63}" type="presOf" srcId="{EB468644-F187-C14F-B872-7921BD9744EB}" destId="{D610D1B0-9A6E-9547-B39E-D4EA46BAB8A5}" srcOrd="0" destOrd="0" presId="urn:microsoft.com/office/officeart/2005/8/layout/cycle6"/>
    <dgm:cxn modelId="{BCCF7D6B-EEA4-5B45-8071-D0E2683FE43B}" type="presOf" srcId="{0F0B9B9F-4CBC-014E-8D57-B34D25CB2AF4}" destId="{3D4A62E5-2F69-3345-A727-3428F59678F0}" srcOrd="0" destOrd="0" presId="urn:microsoft.com/office/officeart/2005/8/layout/cycle6"/>
    <dgm:cxn modelId="{0353E74E-EAE0-6242-814C-609EB81B6890}" srcId="{F68F646E-19D1-FC42-B0B3-56F81FB34667}" destId="{4CE64BA6-2E72-DB4A-ACA5-E84945958F31}" srcOrd="3" destOrd="0" parTransId="{C83B3707-C45D-DB46-8733-3214C97524C4}" sibTransId="{968C1B36-961F-9241-827F-1420AB0ECC57}"/>
    <dgm:cxn modelId="{8432524F-A3DB-3E47-B4E6-B772D1BDFF83}" type="presOf" srcId="{3CC42C90-E066-324A-A598-EA4D22C0D384}" destId="{043D189C-823A-8647-A28E-8AF4136EFD2F}" srcOrd="0" destOrd="0" presId="urn:microsoft.com/office/officeart/2005/8/layout/cycle6"/>
    <dgm:cxn modelId="{81C38D75-DAAD-3148-A3BD-7BFA00FD24E9}" type="presOf" srcId="{B080EC90-5F99-AE46-8B8A-1E4789A637C1}" destId="{4F8B53F2-9AD8-4E45-A4DA-3C4C01E59B55}" srcOrd="0" destOrd="0" presId="urn:microsoft.com/office/officeart/2005/8/layout/cycle6"/>
    <dgm:cxn modelId="{20FE435A-3BAA-134F-B150-F9D0B3F7941C}" srcId="{F68F646E-19D1-FC42-B0B3-56F81FB34667}" destId="{EB468644-F187-C14F-B872-7921BD9744EB}" srcOrd="5" destOrd="0" parTransId="{4F656308-B661-3E4C-8416-B5BCB84C1CEA}" sibTransId="{B276DDD1-E297-5446-857F-21A20453C340}"/>
    <dgm:cxn modelId="{16C44A7C-F361-1C45-8561-F859137CB484}" type="presOf" srcId="{B496C907-3654-BE49-86A1-20B31C9A58BA}" destId="{4BE89314-52DB-5643-B4AD-40E0CECC60B8}" srcOrd="0" destOrd="0" presId="urn:microsoft.com/office/officeart/2005/8/layout/cycle6"/>
    <dgm:cxn modelId="{9FBBA485-A4FE-0C4D-B4D9-DC0C8E736EC9}" type="presOf" srcId="{5BE64A90-4D84-924C-9DB4-DD155A739388}" destId="{5923FE86-4F75-6241-BE4D-4DE76F74EE81}" srcOrd="0" destOrd="0" presId="urn:microsoft.com/office/officeart/2005/8/layout/cycle6"/>
    <dgm:cxn modelId="{57F05BC6-B68B-E44D-A98B-9324E673E964}" type="presOf" srcId="{4D368E96-A448-5041-8233-B2BAA4C70D15}" destId="{AC19121F-621A-4140-AD76-C80F932D3942}" srcOrd="0" destOrd="0" presId="urn:microsoft.com/office/officeart/2005/8/layout/cycle6"/>
    <dgm:cxn modelId="{4F76ACC8-ACA8-E94F-B75D-01902C494CF6}" srcId="{F68F646E-19D1-FC42-B0B3-56F81FB34667}" destId="{0F0B9B9F-4CBC-014E-8D57-B34D25CB2AF4}" srcOrd="7" destOrd="0" parTransId="{1E5C3A1E-59AD-FB48-87D2-3BFE0F61CF2A}" sibTransId="{50ED0C74-88B4-1D4C-BAAC-5BEC1539B620}"/>
    <dgm:cxn modelId="{45317FCC-4C1F-0C4B-BA2A-40169488A9F0}" srcId="{F68F646E-19D1-FC42-B0B3-56F81FB34667}" destId="{70EA0002-C623-E141-98F6-4E9D2853AA35}" srcOrd="1" destOrd="0" parTransId="{2776F862-4C0B-3542-ADEF-CC638765912D}" sibTransId="{F87E530A-F2DB-BB4A-9670-2B28B3D287A7}"/>
    <dgm:cxn modelId="{D5EF7FD1-3DC5-2045-9CF7-7741878FF199}" srcId="{F68F646E-19D1-FC42-B0B3-56F81FB34667}" destId="{3CC42C90-E066-324A-A598-EA4D22C0D384}" srcOrd="6" destOrd="0" parTransId="{BED360A5-E7CF-DC4C-B919-41167FE79AB6}" sibTransId="{B080EC90-5F99-AE46-8B8A-1E4789A637C1}"/>
    <dgm:cxn modelId="{DC696AF3-1057-9B44-B715-184F6F8BD9E8}" srcId="{F68F646E-19D1-FC42-B0B3-56F81FB34667}" destId="{4D368E96-A448-5041-8233-B2BAA4C70D15}" srcOrd="4" destOrd="0" parTransId="{1FD1C080-C858-CE45-90BB-52A35986265D}" sibTransId="{5BE64A90-4D84-924C-9DB4-DD155A739388}"/>
    <dgm:cxn modelId="{3304F5F4-5AA0-6E4E-ABF3-24CDFFD3D160}" type="presOf" srcId="{F87E530A-F2DB-BB4A-9670-2B28B3D287A7}" destId="{F75E84AF-FC87-6A44-B7E0-A45EBB614300}" srcOrd="0" destOrd="0" presId="urn:microsoft.com/office/officeart/2005/8/layout/cycle6"/>
    <dgm:cxn modelId="{A7DE8FFB-652F-3E4A-B5EE-DB75B1A5B2E4}" type="presOf" srcId="{50ED0C74-88B4-1D4C-BAAC-5BEC1539B620}" destId="{C857E0D1-A3C8-A540-9774-F4A105BBB1A1}" srcOrd="0" destOrd="0" presId="urn:microsoft.com/office/officeart/2005/8/layout/cycle6"/>
    <dgm:cxn modelId="{DA20F479-B2B5-D04C-BDA3-AC62C799246E}" type="presParOf" srcId="{AE0FC69F-DD73-C642-9FB9-75CE2145B1FA}" destId="{4BE89314-52DB-5643-B4AD-40E0CECC60B8}" srcOrd="0" destOrd="0" presId="urn:microsoft.com/office/officeart/2005/8/layout/cycle6"/>
    <dgm:cxn modelId="{80C428FF-A044-354C-92EA-81B00D40FC2C}" type="presParOf" srcId="{AE0FC69F-DD73-C642-9FB9-75CE2145B1FA}" destId="{6B8FE6D4-B83A-FB41-A9C4-0F4DC65754A0}" srcOrd="1" destOrd="0" presId="urn:microsoft.com/office/officeart/2005/8/layout/cycle6"/>
    <dgm:cxn modelId="{5BB4E055-7AA5-FB4E-80D1-8C4D0D64DCE6}" type="presParOf" srcId="{AE0FC69F-DD73-C642-9FB9-75CE2145B1FA}" destId="{4E7329A3-64E1-6244-B8B3-920DDAC6BF18}" srcOrd="2" destOrd="0" presId="urn:microsoft.com/office/officeart/2005/8/layout/cycle6"/>
    <dgm:cxn modelId="{D6C26607-A3F6-3C44-BDF8-D8319FB32A13}" type="presParOf" srcId="{AE0FC69F-DD73-C642-9FB9-75CE2145B1FA}" destId="{B92645FA-A144-C54C-BE9E-C5B3E38AFE3D}" srcOrd="3" destOrd="0" presId="urn:microsoft.com/office/officeart/2005/8/layout/cycle6"/>
    <dgm:cxn modelId="{AB4F3A13-3572-F846-BD2A-1DB496444FD2}" type="presParOf" srcId="{AE0FC69F-DD73-C642-9FB9-75CE2145B1FA}" destId="{28959EC7-2408-E948-A7C9-0F7C81482653}" srcOrd="4" destOrd="0" presId="urn:microsoft.com/office/officeart/2005/8/layout/cycle6"/>
    <dgm:cxn modelId="{026E2E81-3D7F-6D4F-A624-9BF069585C46}" type="presParOf" srcId="{AE0FC69F-DD73-C642-9FB9-75CE2145B1FA}" destId="{F75E84AF-FC87-6A44-B7E0-A45EBB614300}" srcOrd="5" destOrd="0" presId="urn:microsoft.com/office/officeart/2005/8/layout/cycle6"/>
    <dgm:cxn modelId="{52CC5F38-9862-DB43-8A4C-B6122E474C51}" type="presParOf" srcId="{AE0FC69F-DD73-C642-9FB9-75CE2145B1FA}" destId="{0AFB5E28-BECF-CE4A-B043-A276783BD096}" srcOrd="6" destOrd="0" presId="urn:microsoft.com/office/officeart/2005/8/layout/cycle6"/>
    <dgm:cxn modelId="{9941E2C2-74B4-604E-BAFF-13C885FA6FF4}" type="presParOf" srcId="{AE0FC69F-DD73-C642-9FB9-75CE2145B1FA}" destId="{E58C0CD2-C315-9041-9C1A-786461193056}" srcOrd="7" destOrd="0" presId="urn:microsoft.com/office/officeart/2005/8/layout/cycle6"/>
    <dgm:cxn modelId="{10CDAB28-80A1-7F42-889D-75424EB8A0B0}" type="presParOf" srcId="{AE0FC69F-DD73-C642-9FB9-75CE2145B1FA}" destId="{35F607BA-0803-044C-8BBE-2834F8EF9BDD}" srcOrd="8" destOrd="0" presId="urn:microsoft.com/office/officeart/2005/8/layout/cycle6"/>
    <dgm:cxn modelId="{9B1AB679-8E3F-FE47-A03A-CB8A25F97DC6}" type="presParOf" srcId="{AE0FC69F-DD73-C642-9FB9-75CE2145B1FA}" destId="{23B6E495-30F3-9146-8BD4-CBB2FFD62C0B}" srcOrd="9" destOrd="0" presId="urn:microsoft.com/office/officeart/2005/8/layout/cycle6"/>
    <dgm:cxn modelId="{B897F65F-78F9-2E4F-9D59-CD12513E702E}" type="presParOf" srcId="{AE0FC69F-DD73-C642-9FB9-75CE2145B1FA}" destId="{C0273EB8-8651-D749-AF59-ED7FD0A20B19}" srcOrd="10" destOrd="0" presId="urn:microsoft.com/office/officeart/2005/8/layout/cycle6"/>
    <dgm:cxn modelId="{786EEF5A-347D-9948-BB52-ED5DC0A05DEC}" type="presParOf" srcId="{AE0FC69F-DD73-C642-9FB9-75CE2145B1FA}" destId="{B345AF51-6A17-B946-BABD-577A0923EB20}" srcOrd="11" destOrd="0" presId="urn:microsoft.com/office/officeart/2005/8/layout/cycle6"/>
    <dgm:cxn modelId="{AD00E4B2-771D-D240-9634-C8DE6A89E3FB}" type="presParOf" srcId="{AE0FC69F-DD73-C642-9FB9-75CE2145B1FA}" destId="{AC19121F-621A-4140-AD76-C80F932D3942}" srcOrd="12" destOrd="0" presId="urn:microsoft.com/office/officeart/2005/8/layout/cycle6"/>
    <dgm:cxn modelId="{C085F5BA-55D6-EF49-8AAF-6845BDBA169E}" type="presParOf" srcId="{AE0FC69F-DD73-C642-9FB9-75CE2145B1FA}" destId="{E29C7C5F-2B3E-3C41-B86D-15B60D35A8EF}" srcOrd="13" destOrd="0" presId="urn:microsoft.com/office/officeart/2005/8/layout/cycle6"/>
    <dgm:cxn modelId="{41B8EDF0-FB65-F042-800F-3A74B96822D1}" type="presParOf" srcId="{AE0FC69F-DD73-C642-9FB9-75CE2145B1FA}" destId="{5923FE86-4F75-6241-BE4D-4DE76F74EE81}" srcOrd="14" destOrd="0" presId="urn:microsoft.com/office/officeart/2005/8/layout/cycle6"/>
    <dgm:cxn modelId="{388AF536-128D-D144-8A03-6DC248B3AD82}" type="presParOf" srcId="{AE0FC69F-DD73-C642-9FB9-75CE2145B1FA}" destId="{D610D1B0-9A6E-9547-B39E-D4EA46BAB8A5}" srcOrd="15" destOrd="0" presId="urn:microsoft.com/office/officeart/2005/8/layout/cycle6"/>
    <dgm:cxn modelId="{6FF15D24-B336-5640-AA18-47DB7C1483C5}" type="presParOf" srcId="{AE0FC69F-DD73-C642-9FB9-75CE2145B1FA}" destId="{4BEDEB3A-B7FD-E14C-BC94-02DB54D16B6C}" srcOrd="16" destOrd="0" presId="urn:microsoft.com/office/officeart/2005/8/layout/cycle6"/>
    <dgm:cxn modelId="{90F2C694-4EF9-2041-B3F1-2FFF6BF7D9AE}" type="presParOf" srcId="{AE0FC69F-DD73-C642-9FB9-75CE2145B1FA}" destId="{ED3846E2-E50A-354B-86CF-CF3A5107F239}" srcOrd="17" destOrd="0" presId="urn:microsoft.com/office/officeart/2005/8/layout/cycle6"/>
    <dgm:cxn modelId="{02CE3A06-38B1-B746-97A1-B29E111B8E2B}" type="presParOf" srcId="{AE0FC69F-DD73-C642-9FB9-75CE2145B1FA}" destId="{043D189C-823A-8647-A28E-8AF4136EFD2F}" srcOrd="18" destOrd="0" presId="urn:microsoft.com/office/officeart/2005/8/layout/cycle6"/>
    <dgm:cxn modelId="{C4BA4BF7-DC3D-AD4C-B48D-FCD42292A638}" type="presParOf" srcId="{AE0FC69F-DD73-C642-9FB9-75CE2145B1FA}" destId="{2AF7703C-2746-7F4B-ADC5-39BFE6F01F97}" srcOrd="19" destOrd="0" presId="urn:microsoft.com/office/officeart/2005/8/layout/cycle6"/>
    <dgm:cxn modelId="{5E4400F7-6B27-2742-A313-908ECADCD401}" type="presParOf" srcId="{AE0FC69F-DD73-C642-9FB9-75CE2145B1FA}" destId="{4F8B53F2-9AD8-4E45-A4DA-3C4C01E59B55}" srcOrd="20" destOrd="0" presId="urn:microsoft.com/office/officeart/2005/8/layout/cycle6"/>
    <dgm:cxn modelId="{D9DB317B-BD03-C549-A05C-500AC3B7FD34}" type="presParOf" srcId="{AE0FC69F-DD73-C642-9FB9-75CE2145B1FA}" destId="{3D4A62E5-2F69-3345-A727-3428F59678F0}" srcOrd="21" destOrd="0" presId="urn:microsoft.com/office/officeart/2005/8/layout/cycle6"/>
    <dgm:cxn modelId="{9DD851FE-E558-7F4A-AE63-A07E8FD46F6E}" type="presParOf" srcId="{AE0FC69F-DD73-C642-9FB9-75CE2145B1FA}" destId="{E161F7BE-A211-F84F-B4B2-73B374E04F46}" srcOrd="22" destOrd="0" presId="urn:microsoft.com/office/officeart/2005/8/layout/cycle6"/>
    <dgm:cxn modelId="{653A2BD6-C6D7-FD44-8757-D6A4D9137A5B}" type="presParOf" srcId="{AE0FC69F-DD73-C642-9FB9-75CE2145B1FA}" destId="{C857E0D1-A3C8-A540-9774-F4A105BBB1A1}" srcOrd="23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517412-10DA-402A-A041-DEB00BFDD19E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881A3FCD-CE4D-4213-834F-97B8AD99E500}">
      <dgm:prSet phldrT="[Testo]" phldr="0" custT="1"/>
      <dgm:spPr/>
      <dgm:t>
        <a:bodyPr/>
        <a:lstStyle/>
        <a:p>
          <a:r>
            <a:rPr lang="it-IT" sz="4000" dirty="0"/>
            <a:t>Plasma Model</a:t>
          </a:r>
        </a:p>
      </dgm:t>
    </dgm:pt>
    <dgm:pt modelId="{91E5BD3A-FE91-4CC8-9B08-A448977E4202}" type="parTrans" cxnId="{B6AC1872-5B82-4BD8-A5B5-4FEC90831569}">
      <dgm:prSet/>
      <dgm:spPr/>
      <dgm:t>
        <a:bodyPr/>
        <a:lstStyle/>
        <a:p>
          <a:endParaRPr lang="it-IT"/>
        </a:p>
      </dgm:t>
    </dgm:pt>
    <dgm:pt modelId="{9E678B30-CB6A-4B59-98C7-E87BE183AA4F}" type="sibTrans" cxnId="{B6AC1872-5B82-4BD8-A5B5-4FEC90831569}">
      <dgm:prSet/>
      <dgm:spPr/>
      <dgm:t>
        <a:bodyPr/>
        <a:lstStyle/>
        <a:p>
          <a:endParaRPr lang="it-IT"/>
        </a:p>
      </dgm:t>
    </dgm:pt>
    <dgm:pt modelId="{8E022AD4-1526-4C0E-8A27-7F29E8260534}">
      <dgm:prSet phldrT="[Testo]" phldr="0"/>
      <dgm:spPr/>
      <dgm:t>
        <a:bodyPr/>
        <a:lstStyle/>
        <a:p>
          <a:r>
            <a:rPr lang="it-IT" dirty="0" err="1"/>
            <a:t>Other</a:t>
          </a:r>
          <a:r>
            <a:rPr lang="it-IT" dirty="0"/>
            <a:t> Models (Thermal, </a:t>
          </a:r>
          <a:r>
            <a:rPr lang="it-IT" dirty="0" err="1"/>
            <a:t>Magnetics</a:t>
          </a:r>
          <a:r>
            <a:rPr lang="it-IT" dirty="0"/>
            <a:t>)</a:t>
          </a:r>
        </a:p>
      </dgm:t>
    </dgm:pt>
    <dgm:pt modelId="{00D4F19A-E347-4B1C-8DE6-105591288495}" type="parTrans" cxnId="{04FE0EBD-8703-424C-A560-308EDC944B79}">
      <dgm:prSet/>
      <dgm:spPr/>
      <dgm:t>
        <a:bodyPr/>
        <a:lstStyle/>
        <a:p>
          <a:endParaRPr lang="it-IT"/>
        </a:p>
      </dgm:t>
    </dgm:pt>
    <dgm:pt modelId="{3DE2EB1D-83BB-44F6-9082-F7E4CD05F246}" type="sibTrans" cxnId="{04FE0EBD-8703-424C-A560-308EDC944B79}">
      <dgm:prSet/>
      <dgm:spPr/>
      <dgm:t>
        <a:bodyPr/>
        <a:lstStyle/>
        <a:p>
          <a:endParaRPr lang="it-IT"/>
        </a:p>
      </dgm:t>
    </dgm:pt>
    <dgm:pt modelId="{F612F6FC-2909-40F5-AB4D-51A35C09697C}">
      <dgm:prSet phldrT="[Testo]" phldr="0"/>
      <dgm:spPr/>
      <dgm:t>
        <a:bodyPr/>
        <a:lstStyle/>
        <a:p>
          <a:r>
            <a:rPr lang="it-IT" dirty="0"/>
            <a:t>Curve Fitting </a:t>
          </a:r>
          <a:r>
            <a:rPr lang="it-IT" dirty="0" err="1"/>
            <a:t>Approach</a:t>
          </a:r>
          <a:endParaRPr lang="it-IT" dirty="0"/>
        </a:p>
      </dgm:t>
    </dgm:pt>
    <dgm:pt modelId="{2F4BF7DC-E1DC-40D7-9321-6EADD1D2BAB2}" type="parTrans" cxnId="{65C2B57D-8456-4640-B948-5338E3E65CCC}">
      <dgm:prSet/>
      <dgm:spPr/>
      <dgm:t>
        <a:bodyPr/>
        <a:lstStyle/>
        <a:p>
          <a:endParaRPr lang="it-IT"/>
        </a:p>
      </dgm:t>
    </dgm:pt>
    <dgm:pt modelId="{C702A589-F469-4A1E-9542-17A4B24C39BB}" type="sibTrans" cxnId="{65C2B57D-8456-4640-B948-5338E3E65CCC}">
      <dgm:prSet/>
      <dgm:spPr/>
      <dgm:t>
        <a:bodyPr/>
        <a:lstStyle/>
        <a:p>
          <a:endParaRPr lang="it-IT"/>
        </a:p>
      </dgm:t>
    </dgm:pt>
    <dgm:pt modelId="{054FFCDD-4410-4EE5-80F5-D593C08FAFFD}" type="pres">
      <dgm:prSet presAssocID="{E9517412-10DA-402A-A041-DEB00BFDD19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1B35C2D-B4D2-4B32-A619-A42ADAB434B4}" type="pres">
      <dgm:prSet presAssocID="{881A3FCD-CE4D-4213-834F-97B8AD99E500}" presName="gear1" presStyleLbl="node1" presStyleIdx="0" presStyleCnt="3">
        <dgm:presLayoutVars>
          <dgm:chMax val="1"/>
          <dgm:bulletEnabled val="1"/>
        </dgm:presLayoutVars>
      </dgm:prSet>
      <dgm:spPr/>
    </dgm:pt>
    <dgm:pt modelId="{906D4E59-7F6D-45D4-AB2F-9EA0472A5846}" type="pres">
      <dgm:prSet presAssocID="{881A3FCD-CE4D-4213-834F-97B8AD99E500}" presName="gear1srcNode" presStyleLbl="node1" presStyleIdx="0" presStyleCnt="3"/>
      <dgm:spPr/>
    </dgm:pt>
    <dgm:pt modelId="{7DDD409F-89E8-466A-A85C-44EC57C16B96}" type="pres">
      <dgm:prSet presAssocID="{881A3FCD-CE4D-4213-834F-97B8AD99E500}" presName="gear1dstNode" presStyleLbl="node1" presStyleIdx="0" presStyleCnt="3"/>
      <dgm:spPr/>
    </dgm:pt>
    <dgm:pt modelId="{BA583A72-950F-480A-9A58-6276C1BC435B}" type="pres">
      <dgm:prSet presAssocID="{8E022AD4-1526-4C0E-8A27-7F29E8260534}" presName="gear2" presStyleLbl="node1" presStyleIdx="1" presStyleCnt="3">
        <dgm:presLayoutVars>
          <dgm:chMax val="1"/>
          <dgm:bulletEnabled val="1"/>
        </dgm:presLayoutVars>
      </dgm:prSet>
      <dgm:spPr/>
    </dgm:pt>
    <dgm:pt modelId="{23544CF0-5374-4AF9-88C4-B9F1AF785602}" type="pres">
      <dgm:prSet presAssocID="{8E022AD4-1526-4C0E-8A27-7F29E8260534}" presName="gear2srcNode" presStyleLbl="node1" presStyleIdx="1" presStyleCnt="3"/>
      <dgm:spPr/>
    </dgm:pt>
    <dgm:pt modelId="{047C41BD-E770-4314-9B4E-9852231AC556}" type="pres">
      <dgm:prSet presAssocID="{8E022AD4-1526-4C0E-8A27-7F29E8260534}" presName="gear2dstNode" presStyleLbl="node1" presStyleIdx="1" presStyleCnt="3"/>
      <dgm:spPr/>
    </dgm:pt>
    <dgm:pt modelId="{0D5AD5A2-2B9F-45E1-91BC-9130539EDDC5}" type="pres">
      <dgm:prSet presAssocID="{F612F6FC-2909-40F5-AB4D-51A35C09697C}" presName="gear3" presStyleLbl="node1" presStyleIdx="2" presStyleCnt="3"/>
      <dgm:spPr/>
    </dgm:pt>
    <dgm:pt modelId="{DD011495-AF0B-4F22-9A0C-4676AA4EB782}" type="pres">
      <dgm:prSet presAssocID="{F612F6FC-2909-40F5-AB4D-51A35C09697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D18A1FD-7A0B-4A23-84CA-233141B19C02}" type="pres">
      <dgm:prSet presAssocID="{F612F6FC-2909-40F5-AB4D-51A35C09697C}" presName="gear3srcNode" presStyleLbl="node1" presStyleIdx="2" presStyleCnt="3"/>
      <dgm:spPr/>
    </dgm:pt>
    <dgm:pt modelId="{B17AF82E-59DD-4153-9D60-33F1EEDAD818}" type="pres">
      <dgm:prSet presAssocID="{F612F6FC-2909-40F5-AB4D-51A35C09697C}" presName="gear3dstNode" presStyleLbl="node1" presStyleIdx="2" presStyleCnt="3"/>
      <dgm:spPr/>
    </dgm:pt>
    <dgm:pt modelId="{7986C0B2-73A9-4858-BCF7-949A13A28454}" type="pres">
      <dgm:prSet presAssocID="{9E678B30-CB6A-4B59-98C7-E87BE183AA4F}" presName="connector1" presStyleLbl="sibTrans2D1" presStyleIdx="0" presStyleCnt="3"/>
      <dgm:spPr/>
    </dgm:pt>
    <dgm:pt modelId="{F98116AF-B6E9-422D-8F43-92895CA0B72B}" type="pres">
      <dgm:prSet presAssocID="{3DE2EB1D-83BB-44F6-9082-F7E4CD05F246}" presName="connector2" presStyleLbl="sibTrans2D1" presStyleIdx="1" presStyleCnt="3"/>
      <dgm:spPr/>
    </dgm:pt>
    <dgm:pt modelId="{51694848-ECF0-40AB-9A7B-90941956CF34}" type="pres">
      <dgm:prSet presAssocID="{C702A589-F469-4A1E-9542-17A4B24C39BB}" presName="connector3" presStyleLbl="sibTrans2D1" presStyleIdx="2" presStyleCnt="3"/>
      <dgm:spPr/>
    </dgm:pt>
  </dgm:ptLst>
  <dgm:cxnLst>
    <dgm:cxn modelId="{3D099D0F-F704-4EB1-9A1C-625C7DF7881F}" type="presOf" srcId="{C702A589-F469-4A1E-9542-17A4B24C39BB}" destId="{51694848-ECF0-40AB-9A7B-90941956CF34}" srcOrd="0" destOrd="0" presId="urn:microsoft.com/office/officeart/2005/8/layout/gear1"/>
    <dgm:cxn modelId="{8E13962B-0CA2-4560-B9B1-D7C48111B047}" type="presOf" srcId="{F612F6FC-2909-40F5-AB4D-51A35C09697C}" destId="{0D5AD5A2-2B9F-45E1-91BC-9130539EDDC5}" srcOrd="0" destOrd="0" presId="urn:microsoft.com/office/officeart/2005/8/layout/gear1"/>
    <dgm:cxn modelId="{A3A18566-AAC7-4D9B-B7EA-D069B6C6CF0C}" type="presOf" srcId="{F612F6FC-2909-40F5-AB4D-51A35C09697C}" destId="{DD18A1FD-7A0B-4A23-84CA-233141B19C02}" srcOrd="2" destOrd="0" presId="urn:microsoft.com/office/officeart/2005/8/layout/gear1"/>
    <dgm:cxn modelId="{B6AC1872-5B82-4BD8-A5B5-4FEC90831569}" srcId="{E9517412-10DA-402A-A041-DEB00BFDD19E}" destId="{881A3FCD-CE4D-4213-834F-97B8AD99E500}" srcOrd="0" destOrd="0" parTransId="{91E5BD3A-FE91-4CC8-9B08-A448977E4202}" sibTransId="{9E678B30-CB6A-4B59-98C7-E87BE183AA4F}"/>
    <dgm:cxn modelId="{9BEF2676-B843-4A18-A714-FA093A6D3CFE}" type="presOf" srcId="{8E022AD4-1526-4C0E-8A27-7F29E8260534}" destId="{047C41BD-E770-4314-9B4E-9852231AC556}" srcOrd="2" destOrd="0" presId="urn:microsoft.com/office/officeart/2005/8/layout/gear1"/>
    <dgm:cxn modelId="{4576777C-0C14-4E98-97D3-5895DE896E04}" type="presOf" srcId="{F612F6FC-2909-40F5-AB4D-51A35C09697C}" destId="{B17AF82E-59DD-4153-9D60-33F1EEDAD818}" srcOrd="3" destOrd="0" presId="urn:microsoft.com/office/officeart/2005/8/layout/gear1"/>
    <dgm:cxn modelId="{65C2B57D-8456-4640-B948-5338E3E65CCC}" srcId="{E9517412-10DA-402A-A041-DEB00BFDD19E}" destId="{F612F6FC-2909-40F5-AB4D-51A35C09697C}" srcOrd="2" destOrd="0" parTransId="{2F4BF7DC-E1DC-40D7-9321-6EADD1D2BAB2}" sibTransId="{C702A589-F469-4A1E-9542-17A4B24C39BB}"/>
    <dgm:cxn modelId="{9CBBBF7D-7D9B-4397-87E1-73E0FCBC41F9}" type="presOf" srcId="{881A3FCD-CE4D-4213-834F-97B8AD99E500}" destId="{C1B35C2D-B4D2-4B32-A619-A42ADAB434B4}" srcOrd="0" destOrd="0" presId="urn:microsoft.com/office/officeart/2005/8/layout/gear1"/>
    <dgm:cxn modelId="{DB3D227F-7626-4A27-A8A6-3FD200459B91}" type="presOf" srcId="{3DE2EB1D-83BB-44F6-9082-F7E4CD05F246}" destId="{F98116AF-B6E9-422D-8F43-92895CA0B72B}" srcOrd="0" destOrd="0" presId="urn:microsoft.com/office/officeart/2005/8/layout/gear1"/>
    <dgm:cxn modelId="{AE589490-3921-4F1B-B6FD-64308838D855}" type="presOf" srcId="{8E022AD4-1526-4C0E-8A27-7F29E8260534}" destId="{23544CF0-5374-4AF9-88C4-B9F1AF785602}" srcOrd="1" destOrd="0" presId="urn:microsoft.com/office/officeart/2005/8/layout/gear1"/>
    <dgm:cxn modelId="{DCAFB695-259C-4BCB-8935-A1374667FDDA}" type="presOf" srcId="{F612F6FC-2909-40F5-AB4D-51A35C09697C}" destId="{DD011495-AF0B-4F22-9A0C-4676AA4EB782}" srcOrd="1" destOrd="0" presId="urn:microsoft.com/office/officeart/2005/8/layout/gear1"/>
    <dgm:cxn modelId="{7CCAC89C-78F4-43F0-9F4E-453B7170C081}" type="presOf" srcId="{881A3FCD-CE4D-4213-834F-97B8AD99E500}" destId="{7DDD409F-89E8-466A-A85C-44EC57C16B96}" srcOrd="2" destOrd="0" presId="urn:microsoft.com/office/officeart/2005/8/layout/gear1"/>
    <dgm:cxn modelId="{8AF2009E-1407-428E-9D66-C36E29C2DE96}" type="presOf" srcId="{9E678B30-CB6A-4B59-98C7-E87BE183AA4F}" destId="{7986C0B2-73A9-4858-BCF7-949A13A28454}" srcOrd="0" destOrd="0" presId="urn:microsoft.com/office/officeart/2005/8/layout/gear1"/>
    <dgm:cxn modelId="{04FE0EBD-8703-424C-A560-308EDC944B79}" srcId="{E9517412-10DA-402A-A041-DEB00BFDD19E}" destId="{8E022AD4-1526-4C0E-8A27-7F29E8260534}" srcOrd="1" destOrd="0" parTransId="{00D4F19A-E347-4B1C-8DE6-105591288495}" sibTransId="{3DE2EB1D-83BB-44F6-9082-F7E4CD05F246}"/>
    <dgm:cxn modelId="{86E230D9-ACA1-4CCE-96B3-57B942421916}" type="presOf" srcId="{8E022AD4-1526-4C0E-8A27-7F29E8260534}" destId="{BA583A72-950F-480A-9A58-6276C1BC435B}" srcOrd="0" destOrd="0" presId="urn:microsoft.com/office/officeart/2005/8/layout/gear1"/>
    <dgm:cxn modelId="{E8A3A9F1-D812-4292-9F51-531B629F5DBD}" type="presOf" srcId="{E9517412-10DA-402A-A041-DEB00BFDD19E}" destId="{054FFCDD-4410-4EE5-80F5-D593C08FAFFD}" srcOrd="0" destOrd="0" presId="urn:microsoft.com/office/officeart/2005/8/layout/gear1"/>
    <dgm:cxn modelId="{8CFF65F7-157A-4F50-BB2A-88E666373C11}" type="presOf" srcId="{881A3FCD-CE4D-4213-834F-97B8AD99E500}" destId="{906D4E59-7F6D-45D4-AB2F-9EA0472A5846}" srcOrd="1" destOrd="0" presId="urn:microsoft.com/office/officeart/2005/8/layout/gear1"/>
    <dgm:cxn modelId="{3F94B3E5-68F4-4BFC-A1E9-187AAF32CEB3}" type="presParOf" srcId="{054FFCDD-4410-4EE5-80F5-D593C08FAFFD}" destId="{C1B35C2D-B4D2-4B32-A619-A42ADAB434B4}" srcOrd="0" destOrd="0" presId="urn:microsoft.com/office/officeart/2005/8/layout/gear1"/>
    <dgm:cxn modelId="{49F38572-5F42-4E62-850C-95F080E34AE7}" type="presParOf" srcId="{054FFCDD-4410-4EE5-80F5-D593C08FAFFD}" destId="{906D4E59-7F6D-45D4-AB2F-9EA0472A5846}" srcOrd="1" destOrd="0" presId="urn:microsoft.com/office/officeart/2005/8/layout/gear1"/>
    <dgm:cxn modelId="{D7A5DFE8-BECA-4350-BD02-DFF090F6CA21}" type="presParOf" srcId="{054FFCDD-4410-4EE5-80F5-D593C08FAFFD}" destId="{7DDD409F-89E8-466A-A85C-44EC57C16B96}" srcOrd="2" destOrd="0" presId="urn:microsoft.com/office/officeart/2005/8/layout/gear1"/>
    <dgm:cxn modelId="{23107ECD-C541-41DC-B1F8-6EA2175870FE}" type="presParOf" srcId="{054FFCDD-4410-4EE5-80F5-D593C08FAFFD}" destId="{BA583A72-950F-480A-9A58-6276C1BC435B}" srcOrd="3" destOrd="0" presId="urn:microsoft.com/office/officeart/2005/8/layout/gear1"/>
    <dgm:cxn modelId="{3ACBEF3A-9173-4F89-B8A9-8CE32C2EDEFD}" type="presParOf" srcId="{054FFCDD-4410-4EE5-80F5-D593C08FAFFD}" destId="{23544CF0-5374-4AF9-88C4-B9F1AF785602}" srcOrd="4" destOrd="0" presId="urn:microsoft.com/office/officeart/2005/8/layout/gear1"/>
    <dgm:cxn modelId="{7FE2F23C-FE7B-44DC-96CF-4ADA71F8FF4C}" type="presParOf" srcId="{054FFCDD-4410-4EE5-80F5-D593C08FAFFD}" destId="{047C41BD-E770-4314-9B4E-9852231AC556}" srcOrd="5" destOrd="0" presId="urn:microsoft.com/office/officeart/2005/8/layout/gear1"/>
    <dgm:cxn modelId="{9BBCA3A9-DF81-48CB-8B35-7E116042BCEB}" type="presParOf" srcId="{054FFCDD-4410-4EE5-80F5-D593C08FAFFD}" destId="{0D5AD5A2-2B9F-45E1-91BC-9130539EDDC5}" srcOrd="6" destOrd="0" presId="urn:microsoft.com/office/officeart/2005/8/layout/gear1"/>
    <dgm:cxn modelId="{EC294C27-6EBF-4133-8340-3C04B7F1F676}" type="presParOf" srcId="{054FFCDD-4410-4EE5-80F5-D593C08FAFFD}" destId="{DD011495-AF0B-4F22-9A0C-4676AA4EB782}" srcOrd="7" destOrd="0" presId="urn:microsoft.com/office/officeart/2005/8/layout/gear1"/>
    <dgm:cxn modelId="{53CF8C3F-7B4B-4135-AFF5-C7A341A55732}" type="presParOf" srcId="{054FFCDD-4410-4EE5-80F5-D593C08FAFFD}" destId="{DD18A1FD-7A0B-4A23-84CA-233141B19C02}" srcOrd="8" destOrd="0" presId="urn:microsoft.com/office/officeart/2005/8/layout/gear1"/>
    <dgm:cxn modelId="{686FECB7-F09E-49AF-A6AC-B01FD2525A94}" type="presParOf" srcId="{054FFCDD-4410-4EE5-80F5-D593C08FAFFD}" destId="{B17AF82E-59DD-4153-9D60-33F1EEDAD818}" srcOrd="9" destOrd="0" presId="urn:microsoft.com/office/officeart/2005/8/layout/gear1"/>
    <dgm:cxn modelId="{EFB42753-4292-4ECD-8532-AA046AD35F77}" type="presParOf" srcId="{054FFCDD-4410-4EE5-80F5-D593C08FAFFD}" destId="{7986C0B2-73A9-4858-BCF7-949A13A28454}" srcOrd="10" destOrd="0" presId="urn:microsoft.com/office/officeart/2005/8/layout/gear1"/>
    <dgm:cxn modelId="{8B3B4D5D-1E1D-4DC4-95C4-24ADE7B6C5D4}" type="presParOf" srcId="{054FFCDD-4410-4EE5-80F5-D593C08FAFFD}" destId="{F98116AF-B6E9-422D-8F43-92895CA0B72B}" srcOrd="11" destOrd="0" presId="urn:microsoft.com/office/officeart/2005/8/layout/gear1"/>
    <dgm:cxn modelId="{1C3CCF18-6B3A-4A45-9DAB-358BBF6D11D8}" type="presParOf" srcId="{054FFCDD-4410-4EE5-80F5-D593C08FAFFD}" destId="{51694848-ECF0-40AB-9A7B-90941956CF3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0E107-5537-4535-8055-E66AF465D61E}">
      <dsp:nvSpPr>
        <dsp:cNvPr id="0" name=""/>
        <dsp:cNvSpPr/>
      </dsp:nvSpPr>
      <dsp:spPr>
        <a:xfrm>
          <a:off x="2475357" y="1747330"/>
          <a:ext cx="1751333" cy="303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975"/>
              </a:lnTo>
              <a:lnTo>
                <a:pt x="1751333" y="151975"/>
              </a:lnTo>
              <a:lnTo>
                <a:pt x="1751333" y="3039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9AAFD-4CED-4E1B-8D18-03FAC818BE5A}">
      <dsp:nvSpPr>
        <dsp:cNvPr id="0" name=""/>
        <dsp:cNvSpPr/>
      </dsp:nvSpPr>
      <dsp:spPr>
        <a:xfrm>
          <a:off x="2429637" y="1747330"/>
          <a:ext cx="91440" cy="3039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39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C6A4CA-E233-4E03-A080-CCDB2269B084}">
      <dsp:nvSpPr>
        <dsp:cNvPr id="0" name=""/>
        <dsp:cNvSpPr/>
      </dsp:nvSpPr>
      <dsp:spPr>
        <a:xfrm>
          <a:off x="724023" y="1747330"/>
          <a:ext cx="1751333" cy="303950"/>
        </a:xfrm>
        <a:custGeom>
          <a:avLst/>
          <a:gdLst/>
          <a:ahLst/>
          <a:cxnLst/>
          <a:rect l="0" t="0" r="0" b="0"/>
          <a:pathLst>
            <a:path>
              <a:moveTo>
                <a:pt x="1751333" y="0"/>
              </a:moveTo>
              <a:lnTo>
                <a:pt x="1751333" y="151975"/>
              </a:lnTo>
              <a:lnTo>
                <a:pt x="0" y="151975"/>
              </a:lnTo>
              <a:lnTo>
                <a:pt x="0" y="3039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75707-7FDC-49D5-BE3C-1ACA372A8FE8}">
      <dsp:nvSpPr>
        <dsp:cNvPr id="0" name=""/>
        <dsp:cNvSpPr/>
      </dsp:nvSpPr>
      <dsp:spPr>
        <a:xfrm>
          <a:off x="1751665" y="1023639"/>
          <a:ext cx="1447382" cy="7236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Electric Propulsion</a:t>
          </a:r>
        </a:p>
      </dsp:txBody>
      <dsp:txXfrm>
        <a:off x="1751665" y="1023639"/>
        <a:ext cx="1447382" cy="723691"/>
      </dsp:txXfrm>
    </dsp:sp>
    <dsp:sp modelId="{B6753B53-98C7-4389-BCE3-5B47C46A0866}">
      <dsp:nvSpPr>
        <dsp:cNvPr id="0" name=""/>
        <dsp:cNvSpPr/>
      </dsp:nvSpPr>
      <dsp:spPr>
        <a:xfrm>
          <a:off x="332" y="2051281"/>
          <a:ext cx="1447382" cy="723691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/>
            <a:t>ElectroThermal</a:t>
          </a:r>
          <a:endParaRPr lang="it-IT" sz="1600" kern="1200" dirty="0"/>
        </a:p>
      </dsp:txBody>
      <dsp:txXfrm>
        <a:off x="332" y="2051281"/>
        <a:ext cx="1447382" cy="723691"/>
      </dsp:txXfrm>
    </dsp:sp>
    <dsp:sp modelId="{E639B8E8-16D4-42DD-99A7-2BB67B33EC35}">
      <dsp:nvSpPr>
        <dsp:cNvPr id="0" name=""/>
        <dsp:cNvSpPr/>
      </dsp:nvSpPr>
      <dsp:spPr>
        <a:xfrm>
          <a:off x="1751665" y="2051281"/>
          <a:ext cx="1447382" cy="723691"/>
        </a:xfrm>
        <a:prstGeom prst="rect">
          <a:avLst/>
        </a:prstGeom>
        <a:solidFill>
          <a:srgbClr val="00B05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/>
            <a:t>ElectroStatic</a:t>
          </a:r>
          <a:endParaRPr lang="it-IT" sz="1600" kern="1200" dirty="0"/>
        </a:p>
      </dsp:txBody>
      <dsp:txXfrm>
        <a:off x="1751665" y="2051281"/>
        <a:ext cx="1447382" cy="723691"/>
      </dsp:txXfrm>
    </dsp:sp>
    <dsp:sp modelId="{FC8FA3CC-FC48-4195-BA1B-9EF122CDDEC7}">
      <dsp:nvSpPr>
        <dsp:cNvPr id="0" name=""/>
        <dsp:cNvSpPr/>
      </dsp:nvSpPr>
      <dsp:spPr>
        <a:xfrm>
          <a:off x="3502998" y="2051281"/>
          <a:ext cx="1447382" cy="723691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/>
            <a:t>ElectroMagnetic</a:t>
          </a:r>
          <a:endParaRPr lang="it-IT" sz="1600" kern="1200" dirty="0"/>
        </a:p>
      </dsp:txBody>
      <dsp:txXfrm>
        <a:off x="3502998" y="2051281"/>
        <a:ext cx="1447382" cy="7236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89314-52DB-5643-B4AD-40E0CECC60B8}">
      <dsp:nvSpPr>
        <dsp:cNvPr id="0" name=""/>
        <dsp:cNvSpPr/>
      </dsp:nvSpPr>
      <dsp:spPr>
        <a:xfrm>
          <a:off x="3284799" y="2809"/>
          <a:ext cx="925921" cy="6018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err="1"/>
            <a:t>Testing</a:t>
          </a:r>
          <a:r>
            <a:rPr lang="it-IT" sz="900" b="0" kern="1200"/>
            <a:t>   </a:t>
          </a:r>
        </a:p>
      </dsp:txBody>
      <dsp:txXfrm>
        <a:off x="3314179" y="32189"/>
        <a:ext cx="867161" cy="543088"/>
      </dsp:txXfrm>
    </dsp:sp>
    <dsp:sp modelId="{4E7329A3-64E1-6244-B8B3-920DDAC6BF18}">
      <dsp:nvSpPr>
        <dsp:cNvPr id="0" name=""/>
        <dsp:cNvSpPr/>
      </dsp:nvSpPr>
      <dsp:spPr>
        <a:xfrm>
          <a:off x="1656686" y="303733"/>
          <a:ext cx="4182146" cy="4182146"/>
        </a:xfrm>
        <a:custGeom>
          <a:avLst/>
          <a:gdLst/>
          <a:ahLst/>
          <a:cxnLst/>
          <a:rect l="0" t="0" r="0" b="0"/>
          <a:pathLst>
            <a:path>
              <a:moveTo>
                <a:pt x="2560722" y="53423"/>
              </a:moveTo>
              <a:arcTo wR="2091073" hR="2091073" stAng="16978752" swAng="111062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2645FA-A144-C54C-BE9E-C5B3E38AFE3D}">
      <dsp:nvSpPr>
        <dsp:cNvPr id="0" name=""/>
        <dsp:cNvSpPr/>
      </dsp:nvSpPr>
      <dsp:spPr>
        <a:xfrm>
          <a:off x="4763411" y="615270"/>
          <a:ext cx="925921" cy="601848"/>
        </a:xfrm>
        <a:prstGeom prst="roundRect">
          <a:avLst/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/>
            <a:t>Gas </a:t>
          </a:r>
          <a:r>
            <a:rPr lang="it-IT" sz="900" b="0" kern="1200" err="1"/>
            <a:t>Dynamic</a:t>
          </a:r>
          <a:r>
            <a:rPr lang="it-IT" sz="900" b="0" kern="1200"/>
            <a:t> design  </a:t>
          </a:r>
        </a:p>
      </dsp:txBody>
      <dsp:txXfrm>
        <a:off x="4792791" y="644650"/>
        <a:ext cx="867161" cy="543088"/>
      </dsp:txXfrm>
    </dsp:sp>
    <dsp:sp modelId="{F75E84AF-FC87-6A44-B7E0-A45EBB614300}">
      <dsp:nvSpPr>
        <dsp:cNvPr id="0" name=""/>
        <dsp:cNvSpPr/>
      </dsp:nvSpPr>
      <dsp:spPr>
        <a:xfrm>
          <a:off x="1656686" y="303733"/>
          <a:ext cx="4182146" cy="4182146"/>
        </a:xfrm>
        <a:custGeom>
          <a:avLst/>
          <a:gdLst/>
          <a:ahLst/>
          <a:cxnLst/>
          <a:rect l="0" t="0" r="0" b="0"/>
          <a:pathLst>
            <a:path>
              <a:moveTo>
                <a:pt x="3824255" y="921172"/>
              </a:moveTo>
              <a:arcTo wR="2091073" hR="2091073" stAng="19558834" swAng="1529251"/>
            </a:path>
          </a:pathLst>
        </a:custGeom>
        <a:noFill/>
        <a:ln w="9525" cap="flat" cmpd="sng" algn="ctr">
          <a:solidFill>
            <a:schemeClr val="accent4">
              <a:hueOff val="-637824"/>
              <a:satOff val="3843"/>
              <a:lumOff val="3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B5E28-BECF-CE4A-B043-A276783BD096}">
      <dsp:nvSpPr>
        <dsp:cNvPr id="0" name=""/>
        <dsp:cNvSpPr/>
      </dsp:nvSpPr>
      <dsp:spPr>
        <a:xfrm>
          <a:off x="5375872" y="2093882"/>
          <a:ext cx="925921" cy="601848"/>
        </a:xfrm>
        <a:prstGeom prst="roundRect">
          <a:avLst/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err="1"/>
            <a:t>Assmbly</a:t>
          </a:r>
          <a:r>
            <a:rPr lang="it-IT" sz="900" b="0" kern="1200"/>
            <a:t> Manufacturing and </a:t>
          </a:r>
          <a:r>
            <a:rPr lang="it-IT" sz="900" b="0" kern="1200" err="1"/>
            <a:t>integration</a:t>
          </a:r>
          <a:r>
            <a:rPr lang="it-IT" sz="900" b="0" kern="1200"/>
            <a:t> </a:t>
          </a:r>
        </a:p>
      </dsp:txBody>
      <dsp:txXfrm>
        <a:off x="5405252" y="2123262"/>
        <a:ext cx="867161" cy="543088"/>
      </dsp:txXfrm>
    </dsp:sp>
    <dsp:sp modelId="{35F607BA-0803-044C-8BBE-2834F8EF9BDD}">
      <dsp:nvSpPr>
        <dsp:cNvPr id="0" name=""/>
        <dsp:cNvSpPr/>
      </dsp:nvSpPr>
      <dsp:spPr>
        <a:xfrm>
          <a:off x="1656686" y="303733"/>
          <a:ext cx="4182146" cy="4182146"/>
        </a:xfrm>
        <a:custGeom>
          <a:avLst/>
          <a:gdLst/>
          <a:ahLst/>
          <a:cxnLst/>
          <a:rect l="0" t="0" r="0" b="0"/>
          <a:pathLst>
            <a:path>
              <a:moveTo>
                <a:pt x="4159005" y="2401305"/>
              </a:moveTo>
              <a:arcTo wR="2091073" hR="2091073" stAng="511915" swAng="1529251"/>
            </a:path>
          </a:pathLst>
        </a:custGeom>
        <a:noFill/>
        <a:ln w="9525" cap="flat" cmpd="sng" algn="ctr">
          <a:solidFill>
            <a:schemeClr val="accent4">
              <a:hueOff val="-1275649"/>
              <a:satOff val="7685"/>
              <a:lumOff val="6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B6E495-30F3-9146-8BD4-CBB2FFD62C0B}">
      <dsp:nvSpPr>
        <dsp:cNvPr id="0" name=""/>
        <dsp:cNvSpPr/>
      </dsp:nvSpPr>
      <dsp:spPr>
        <a:xfrm>
          <a:off x="4763411" y="3572494"/>
          <a:ext cx="925921" cy="601848"/>
        </a:xfrm>
        <a:prstGeom prst="roundRect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/>
            <a:t>Plasma </a:t>
          </a:r>
          <a:r>
            <a:rPr lang="it-IT" sz="900" b="0" kern="1200" err="1"/>
            <a:t>modeling</a:t>
          </a:r>
          <a:r>
            <a:rPr lang="it-IT" sz="900" b="0" kern="1200"/>
            <a:t> </a:t>
          </a:r>
        </a:p>
      </dsp:txBody>
      <dsp:txXfrm>
        <a:off x="4792791" y="3601874"/>
        <a:ext cx="867161" cy="543088"/>
      </dsp:txXfrm>
    </dsp:sp>
    <dsp:sp modelId="{B345AF51-6A17-B946-BABD-577A0923EB20}">
      <dsp:nvSpPr>
        <dsp:cNvPr id="0" name=""/>
        <dsp:cNvSpPr/>
      </dsp:nvSpPr>
      <dsp:spPr>
        <a:xfrm>
          <a:off x="1644874" y="311076"/>
          <a:ext cx="4182146" cy="4182146"/>
        </a:xfrm>
        <a:custGeom>
          <a:avLst/>
          <a:gdLst/>
          <a:ahLst/>
          <a:cxnLst/>
          <a:rect l="0" t="0" r="0" b="0"/>
          <a:pathLst>
            <a:path>
              <a:moveTo>
                <a:pt x="3194311" y="3867432"/>
              </a:moveTo>
              <a:arcTo wR="2091073" hR="2091073" stAng="3489417" swAng="1276197"/>
            </a:path>
          </a:pathLst>
        </a:custGeom>
        <a:noFill/>
        <a:ln w="9525" cap="flat" cmpd="sng" algn="ctr">
          <a:solidFill>
            <a:schemeClr val="accent4">
              <a:hueOff val="-1913473"/>
              <a:satOff val="11528"/>
              <a:lumOff val="92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19121F-621A-4140-AD76-C80F932D3942}">
      <dsp:nvSpPr>
        <dsp:cNvPr id="0" name=""/>
        <dsp:cNvSpPr/>
      </dsp:nvSpPr>
      <dsp:spPr>
        <a:xfrm>
          <a:off x="3185975" y="4187765"/>
          <a:ext cx="925921" cy="601848"/>
        </a:xfrm>
        <a:prstGeom prst="roundRect">
          <a:avLst/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err="1"/>
            <a:t>Scaling</a:t>
          </a:r>
          <a:r>
            <a:rPr lang="it-IT" sz="900" b="0" kern="1200"/>
            <a:t> and </a:t>
          </a:r>
          <a:r>
            <a:rPr lang="it-IT" sz="900" b="0" kern="1200" err="1"/>
            <a:t>pre</a:t>
          </a:r>
          <a:r>
            <a:rPr lang="it-IT" sz="900" b="0" kern="1200"/>
            <a:t>-design  </a:t>
          </a:r>
        </a:p>
      </dsp:txBody>
      <dsp:txXfrm>
        <a:off x="3215355" y="4217145"/>
        <a:ext cx="867161" cy="543088"/>
      </dsp:txXfrm>
    </dsp:sp>
    <dsp:sp modelId="{5923FE86-4F75-6241-BE4D-4DE76F74EE81}">
      <dsp:nvSpPr>
        <dsp:cNvPr id="0" name=""/>
        <dsp:cNvSpPr/>
      </dsp:nvSpPr>
      <dsp:spPr>
        <a:xfrm>
          <a:off x="1672375" y="313511"/>
          <a:ext cx="4182146" cy="4182146"/>
        </a:xfrm>
        <a:custGeom>
          <a:avLst/>
          <a:gdLst/>
          <a:ahLst/>
          <a:cxnLst/>
          <a:rect l="0" t="0" r="0" b="0"/>
          <a:pathLst>
            <a:path>
              <a:moveTo>
                <a:pt x="1507954" y="4099196"/>
              </a:moveTo>
              <a:arcTo wR="2091073" hR="2091073" stAng="6371534" swAng="949859"/>
            </a:path>
          </a:pathLst>
        </a:custGeom>
        <a:noFill/>
        <a:ln w="9525" cap="flat" cmpd="sng" algn="ctr">
          <a:solidFill>
            <a:schemeClr val="accent4">
              <a:hueOff val="-2551297"/>
              <a:satOff val="15371"/>
              <a:lumOff val="12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0D1B0-9A6E-9547-B39E-D4EA46BAB8A5}">
      <dsp:nvSpPr>
        <dsp:cNvPr id="0" name=""/>
        <dsp:cNvSpPr/>
      </dsp:nvSpPr>
      <dsp:spPr>
        <a:xfrm>
          <a:off x="1806186" y="3572494"/>
          <a:ext cx="925921" cy="601848"/>
        </a:xfrm>
        <a:prstGeom prst="roundRect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err="1"/>
            <a:t>Magnetic</a:t>
          </a:r>
          <a:r>
            <a:rPr lang="it-IT" sz="900" b="0" kern="1200"/>
            <a:t> </a:t>
          </a:r>
          <a:r>
            <a:rPr lang="it-IT" sz="900" b="0" kern="1200" err="1"/>
            <a:t>field</a:t>
          </a:r>
          <a:r>
            <a:rPr lang="it-IT" sz="900" b="0" kern="1200"/>
            <a:t> </a:t>
          </a:r>
          <a:r>
            <a:rPr lang="it-IT" sz="900" b="0" kern="1200" err="1"/>
            <a:t>modeling</a:t>
          </a:r>
          <a:r>
            <a:rPr lang="it-IT" sz="900" b="0" kern="1200"/>
            <a:t> and </a:t>
          </a:r>
          <a:r>
            <a:rPr lang="it-IT" sz="900" b="0" kern="1200" err="1"/>
            <a:t>optimization</a:t>
          </a:r>
          <a:endParaRPr lang="it-IT" sz="900" b="0" kern="1200"/>
        </a:p>
      </dsp:txBody>
      <dsp:txXfrm>
        <a:off x="1835566" y="3601874"/>
        <a:ext cx="867161" cy="543088"/>
      </dsp:txXfrm>
    </dsp:sp>
    <dsp:sp modelId="{ED3846E2-E50A-354B-86CF-CF3A5107F239}">
      <dsp:nvSpPr>
        <dsp:cNvPr id="0" name=""/>
        <dsp:cNvSpPr/>
      </dsp:nvSpPr>
      <dsp:spPr>
        <a:xfrm>
          <a:off x="1656686" y="303733"/>
          <a:ext cx="4182146" cy="4182146"/>
        </a:xfrm>
        <a:custGeom>
          <a:avLst/>
          <a:gdLst/>
          <a:ahLst/>
          <a:cxnLst/>
          <a:rect l="0" t="0" r="0" b="0"/>
          <a:pathLst>
            <a:path>
              <a:moveTo>
                <a:pt x="357891" y="3260974"/>
              </a:moveTo>
              <a:arcTo wR="2091073" hR="2091073" stAng="8758834" swAng="1529251"/>
            </a:path>
          </a:pathLst>
        </a:custGeom>
        <a:noFill/>
        <a:ln w="9525" cap="flat" cmpd="sng" algn="ctr">
          <a:solidFill>
            <a:schemeClr val="accent4">
              <a:hueOff val="-3189121"/>
              <a:satOff val="19214"/>
              <a:lumOff val="15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D189C-823A-8647-A28E-8AF4136EFD2F}">
      <dsp:nvSpPr>
        <dsp:cNvPr id="0" name=""/>
        <dsp:cNvSpPr/>
      </dsp:nvSpPr>
      <dsp:spPr>
        <a:xfrm>
          <a:off x="1076754" y="2093882"/>
          <a:ext cx="1159864" cy="601848"/>
        </a:xfrm>
        <a:prstGeom prst="roundRect">
          <a:avLst/>
        </a:prstGeom>
        <a:solidFill>
          <a:schemeClr val="accent4">
            <a:hueOff val="-3826945"/>
            <a:satOff val="23056"/>
            <a:lumOff val="18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0" kern="1200" noProof="0"/>
            <a:t>Thermo-structural</a:t>
          </a:r>
          <a:r>
            <a:rPr lang="it-IT" sz="900" b="0" kern="1200"/>
            <a:t> </a:t>
          </a:r>
          <a:r>
            <a:rPr lang="it-IT" sz="900" b="0" kern="1200" err="1"/>
            <a:t>modeling</a:t>
          </a:r>
          <a:endParaRPr lang="it-IT" sz="900" b="0" kern="1200"/>
        </a:p>
      </dsp:txBody>
      <dsp:txXfrm>
        <a:off x="1106134" y="2123262"/>
        <a:ext cx="1101104" cy="543088"/>
      </dsp:txXfrm>
    </dsp:sp>
    <dsp:sp modelId="{4F8B53F2-9AD8-4E45-A4DA-3C4C01E59B55}">
      <dsp:nvSpPr>
        <dsp:cNvPr id="0" name=""/>
        <dsp:cNvSpPr/>
      </dsp:nvSpPr>
      <dsp:spPr>
        <a:xfrm>
          <a:off x="1656686" y="303733"/>
          <a:ext cx="4182146" cy="4182146"/>
        </a:xfrm>
        <a:custGeom>
          <a:avLst/>
          <a:gdLst/>
          <a:ahLst/>
          <a:cxnLst/>
          <a:rect l="0" t="0" r="0" b="0"/>
          <a:pathLst>
            <a:path>
              <a:moveTo>
                <a:pt x="23141" y="1780841"/>
              </a:moveTo>
              <a:arcTo wR="2091073" hR="2091073" stAng="11311915" swAng="1529251"/>
            </a:path>
          </a:pathLst>
        </a:custGeom>
        <a:noFill/>
        <a:ln w="9525" cap="flat" cmpd="sng" algn="ctr">
          <a:solidFill>
            <a:schemeClr val="accent4">
              <a:hueOff val="-3826945"/>
              <a:satOff val="23056"/>
              <a:lumOff val="18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A62E5-2F69-3345-A727-3428F59678F0}">
      <dsp:nvSpPr>
        <dsp:cNvPr id="0" name=""/>
        <dsp:cNvSpPr/>
      </dsp:nvSpPr>
      <dsp:spPr>
        <a:xfrm>
          <a:off x="1806186" y="615270"/>
          <a:ext cx="925921" cy="601848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err="1"/>
            <a:t>Erosion</a:t>
          </a:r>
          <a:r>
            <a:rPr lang="it-IT" sz="900" b="0" kern="1200"/>
            <a:t> </a:t>
          </a:r>
          <a:r>
            <a:rPr lang="it-IT" sz="900" b="0" kern="1200" err="1"/>
            <a:t>phenomena</a:t>
          </a:r>
          <a:r>
            <a:rPr lang="it-IT" sz="900" b="0" kern="1200"/>
            <a:t> </a:t>
          </a:r>
          <a:r>
            <a:rPr lang="it-IT" sz="900" b="0" kern="1200" err="1"/>
            <a:t>modeling</a:t>
          </a:r>
          <a:endParaRPr lang="it-IT" sz="900" b="0" kern="1200"/>
        </a:p>
      </dsp:txBody>
      <dsp:txXfrm>
        <a:off x="1835566" y="644650"/>
        <a:ext cx="867161" cy="543088"/>
      </dsp:txXfrm>
    </dsp:sp>
    <dsp:sp modelId="{C857E0D1-A3C8-A540-9774-F4A105BBB1A1}">
      <dsp:nvSpPr>
        <dsp:cNvPr id="0" name=""/>
        <dsp:cNvSpPr/>
      </dsp:nvSpPr>
      <dsp:spPr>
        <a:xfrm>
          <a:off x="1656686" y="303733"/>
          <a:ext cx="4182146" cy="4182146"/>
        </a:xfrm>
        <a:custGeom>
          <a:avLst/>
          <a:gdLst/>
          <a:ahLst/>
          <a:cxnLst/>
          <a:rect l="0" t="0" r="0" b="0"/>
          <a:pathLst>
            <a:path>
              <a:moveTo>
                <a:pt x="998812" y="307943"/>
              </a:moveTo>
              <a:arcTo wR="2091073" hR="2091073" stAng="14310621" swAng="1110627"/>
            </a:path>
          </a:pathLst>
        </a:custGeom>
        <a:noFill/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35C2D-B4D2-4B32-A619-A42ADAB434B4}">
      <dsp:nvSpPr>
        <dsp:cNvPr id="0" name=""/>
        <dsp:cNvSpPr/>
      </dsp:nvSpPr>
      <dsp:spPr>
        <a:xfrm>
          <a:off x="3927777" y="2513121"/>
          <a:ext cx="3071593" cy="3071593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/>
            <a:t>Plasma Model</a:t>
          </a:r>
        </a:p>
      </dsp:txBody>
      <dsp:txXfrm>
        <a:off x="4545304" y="3232627"/>
        <a:ext cx="1836539" cy="1578862"/>
      </dsp:txXfrm>
    </dsp:sp>
    <dsp:sp modelId="{BA583A72-950F-480A-9A58-6276C1BC435B}">
      <dsp:nvSpPr>
        <dsp:cNvPr id="0" name=""/>
        <dsp:cNvSpPr/>
      </dsp:nvSpPr>
      <dsp:spPr>
        <a:xfrm>
          <a:off x="2140668" y="1787108"/>
          <a:ext cx="2233886" cy="2233886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/>
            <a:t>Other</a:t>
          </a:r>
          <a:r>
            <a:rPr lang="it-IT" sz="1800" kern="1200" dirty="0"/>
            <a:t> Models (Thermal, </a:t>
          </a:r>
          <a:r>
            <a:rPr lang="it-IT" sz="1800" kern="1200" dirty="0" err="1"/>
            <a:t>Magnetics</a:t>
          </a:r>
          <a:r>
            <a:rPr lang="it-IT" sz="1800" kern="1200" dirty="0"/>
            <a:t>)</a:t>
          </a:r>
        </a:p>
      </dsp:txBody>
      <dsp:txXfrm>
        <a:off x="2703056" y="2352895"/>
        <a:ext cx="1109110" cy="1102312"/>
      </dsp:txXfrm>
    </dsp:sp>
    <dsp:sp modelId="{0D5AD5A2-2B9F-45E1-91BC-9130539EDDC5}">
      <dsp:nvSpPr>
        <dsp:cNvPr id="0" name=""/>
        <dsp:cNvSpPr/>
      </dsp:nvSpPr>
      <dsp:spPr>
        <a:xfrm rot="20700000">
          <a:off x="3391872" y="245955"/>
          <a:ext cx="2188752" cy="2188752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Curve Fitting </a:t>
          </a:r>
          <a:r>
            <a:rPr lang="it-IT" sz="1800" kern="1200" dirty="0" err="1"/>
            <a:t>Approach</a:t>
          </a:r>
          <a:endParaRPr lang="it-IT" sz="1800" kern="1200" dirty="0"/>
        </a:p>
      </dsp:txBody>
      <dsp:txXfrm rot="-20700000">
        <a:off x="3871930" y="726012"/>
        <a:ext cx="1228637" cy="1228637"/>
      </dsp:txXfrm>
    </dsp:sp>
    <dsp:sp modelId="{7986C0B2-73A9-4858-BCF7-949A13A28454}">
      <dsp:nvSpPr>
        <dsp:cNvPr id="0" name=""/>
        <dsp:cNvSpPr/>
      </dsp:nvSpPr>
      <dsp:spPr>
        <a:xfrm>
          <a:off x="3707152" y="2040720"/>
          <a:ext cx="3931639" cy="3931639"/>
        </a:xfrm>
        <a:prstGeom prst="circularArrow">
          <a:avLst>
            <a:gd name="adj1" fmla="val 4687"/>
            <a:gd name="adj2" fmla="val 299029"/>
            <a:gd name="adj3" fmla="val 2541721"/>
            <a:gd name="adj4" fmla="val 15807284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116AF-B6E9-422D-8F43-92895CA0B72B}">
      <dsp:nvSpPr>
        <dsp:cNvPr id="0" name=""/>
        <dsp:cNvSpPr/>
      </dsp:nvSpPr>
      <dsp:spPr>
        <a:xfrm>
          <a:off x="1745051" y="1286867"/>
          <a:ext cx="2856581" cy="285658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94848-ECF0-40AB-9A7B-90941956CF34}">
      <dsp:nvSpPr>
        <dsp:cNvPr id="0" name=""/>
        <dsp:cNvSpPr/>
      </dsp:nvSpPr>
      <dsp:spPr>
        <a:xfrm>
          <a:off x="2885591" y="-239430"/>
          <a:ext cx="3079970" cy="307997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45F9B4-EEBA-6C44-9F89-E608F30036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FCDCC4-74E9-8B4F-8FA4-C9B71C2537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423" y="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2A9E041F-55DF-624B-9132-00EE22DDF7B7}" type="datetimeFigureOut">
              <a:rPr lang="it-IT" smtClean="0"/>
              <a:t>04/02/2026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F89E78-3A76-EA47-8C2E-C6EDBC1635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092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72DF6B-0391-F241-A25B-BD11C8B4D1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423" y="972092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BF696DC5-7251-1F48-ADD1-BF64EDDA99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982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1"/>
          </a:xfrm>
          <a:prstGeom prst="rect">
            <a:avLst/>
          </a:prstGeom>
        </p:spPr>
        <p:txBody>
          <a:bodyPr vert="horz" lIns="94779" tIns="47390" rIns="94779" bIns="4739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4" y="1"/>
            <a:ext cx="3078427" cy="511731"/>
          </a:xfrm>
          <a:prstGeom prst="rect">
            <a:avLst/>
          </a:prstGeom>
        </p:spPr>
        <p:txBody>
          <a:bodyPr vert="horz" lIns="94779" tIns="47390" rIns="94779" bIns="47390" rtlCol="0"/>
          <a:lstStyle>
            <a:lvl1pPr algn="r">
              <a:defRPr sz="1200"/>
            </a:lvl1pPr>
          </a:lstStyle>
          <a:p>
            <a:fld id="{34DCEEDA-588B-4F1D-8DDF-2AE2B8098FE4}" type="datetimeFigureOut">
              <a:rPr lang="it-IT" smtClean="0"/>
              <a:t>04/02/2026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466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9" tIns="47390" rIns="94779" bIns="4739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4779" tIns="47390" rIns="94779" bIns="4739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4779" tIns="47390" rIns="94779" bIns="4739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4779" tIns="47390" rIns="94779" bIns="47390" rtlCol="0" anchor="b"/>
          <a:lstStyle>
            <a:lvl1pPr algn="r">
              <a:defRPr sz="1200"/>
            </a:lvl1pPr>
          </a:lstStyle>
          <a:p>
            <a:fld id="{0D5B9BA0-974B-4018-8C21-14557B3A99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201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602EE-9F54-3368-E87D-F35E9ECC1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8C08031-D6E8-D95C-BDEE-8DF03DE3C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7EB6591-43D1-E06D-8C65-8E78933C9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93E996-5452-2341-F1B9-5902E7375E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277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479F2-7004-66A0-29EF-034209A25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EB525CF-E665-3AFB-CD7D-3EABBB555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CD64BE4-C470-611D-A029-3D12868D8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B6ECB3-8E65-738A-41EF-E3D845B4E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725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0EE83-5D95-CEDC-19F7-3590D75E3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7981F75-56C6-2148-6C2D-59A7999BA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36B772D-4112-5AE9-F7A3-D481782D5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3557D0-8203-0984-489F-71A14FB36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168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774C2-42CA-C067-9436-3EFA84E3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F73CD1F-36A6-7CDD-CC0C-D93524B20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D31BDE3-EC01-2162-7C4B-CEAECD93F1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B2297E-96B8-2DF4-4E10-4D01CEC01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423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441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16A57-2168-BCD7-6D8F-917E271B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672AEC6-29D1-22DB-3015-5BA85B0D7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D0F6658-3DF1-A501-DE86-813F38BE5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EC50FD-9818-2B6E-9C48-9B7A88BD9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533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 advantages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specific impulse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efficiency (fuel and mass savings)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 running times or large radii of action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 ignitions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accuracy of thrust, modulation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Re-usability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Easiness of thrust distribution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Compactness of lay-out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 disadvantages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low thrust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Acceleration takes time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 life time issues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530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particular, going in detail for each project LPEP is devoted mainly to the upgrade of the MSVC laboratory and to further develop small scale hall thrusters; HPEP is mainly focused to the realization of a Large scale facility and MATI is the project devoted to to investigate alternatives for electric propulsion and to improve low TRL solutions. </a:t>
            </a:r>
            <a:endParaRPr lang="it-IT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476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607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Stiamo lavorando ad un modello di mobilità elettronica diverso.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621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287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691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47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B72BC-E7F4-6CFB-9EC2-FA3E05A4A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F19E31-69D1-FEAA-4267-4DC12B954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E5CBA6F-794D-76F7-BF51-178612E52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E4F213-9152-7EDB-0281-79BA3942A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B9BA0-974B-4018-8C21-14557B3A99B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35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>
            <a:spLocks noChangeArrowheads="1"/>
          </p:cNvSpPr>
          <p:nvPr userDrawn="1"/>
        </p:nvSpPr>
        <p:spPr bwMode="auto">
          <a:xfrm>
            <a:off x="0" y="1"/>
            <a:ext cx="12192000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16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r"/>
            <a:r>
              <a:rPr lang="en-US" sz="900">
                <a:solidFill>
                  <a:schemeClr val="bg1"/>
                </a:solidFill>
              </a:rPr>
              <a:t>Use or disclosure of the information contained herein is subject to specific written approval from CIRA          </a:t>
            </a:r>
          </a:p>
        </p:txBody>
      </p:sp>
      <p:pic>
        <p:nvPicPr>
          <p:cNvPr id="1026" name="Picture 2" descr="Risultati immagini per Cira logo ingles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6" y="54322"/>
            <a:ext cx="1336463" cy="7556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1073"/>
            <a:ext cx="12192000" cy="57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4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2880769" y="6586225"/>
            <a:ext cx="8638131" cy="25153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r"/>
            <a:r>
              <a:rPr lang="en-US" sz="900">
                <a:solidFill>
                  <a:schemeClr val="bg1"/>
                </a:solidFill>
              </a:rPr>
              <a:t>Use or disclosure of the information contained herein is subject to specific written approval from CIRA          </a:t>
            </a:r>
          </a:p>
        </p:txBody>
      </p:sp>
      <p:sp>
        <p:nvSpPr>
          <p:cNvPr id="12" name="Titolo 5"/>
          <p:cNvSpPr>
            <a:spLocks noGrp="1"/>
          </p:cNvSpPr>
          <p:nvPr>
            <p:ph type="title" hasCustomPrompt="1"/>
          </p:nvPr>
        </p:nvSpPr>
        <p:spPr>
          <a:xfrm>
            <a:off x="1871531" y="209550"/>
            <a:ext cx="9247423" cy="434618"/>
          </a:xfrm>
          <a:prstGeom prst="rect">
            <a:avLst/>
          </a:prstGeom>
        </p:spPr>
        <p:txBody>
          <a:bodyPr/>
          <a:lstStyle>
            <a:lvl1pPr>
              <a:def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r"/>
            <a:r>
              <a:rPr lang="it-IT"/>
              <a:t> </a:t>
            </a:r>
          </a:p>
        </p:txBody>
      </p:sp>
      <p:sp>
        <p:nvSpPr>
          <p:cNvPr id="6" name="Segnaposto numero diapositiva 5"/>
          <p:cNvSpPr txBox="1">
            <a:spLocks/>
          </p:cNvSpPr>
          <p:nvPr userDrawn="1"/>
        </p:nvSpPr>
        <p:spPr>
          <a:xfrm>
            <a:off x="11518900" y="6564313"/>
            <a:ext cx="618067" cy="2286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ED003D8-81E5-440D-B757-0FE42E88FB2C}" type="slidenum">
              <a:rPr lang="it-IT" sz="1050" smtClean="0">
                <a:solidFill>
                  <a:schemeClr val="accent1"/>
                </a:solidFill>
              </a:rPr>
              <a:pPr algn="r">
                <a:defRPr/>
              </a:pPr>
              <a:t>‹N›</a:t>
            </a:fld>
            <a:endParaRPr lang="it-IT" sz="1050">
              <a:solidFill>
                <a:schemeClr val="accent1"/>
              </a:solidFill>
            </a:endParaRPr>
          </a:p>
        </p:txBody>
      </p:sp>
      <p:sp>
        <p:nvSpPr>
          <p:cNvPr id="7" name="Segnaposto piè di pagina 4"/>
          <p:cNvSpPr txBox="1">
            <a:spLocks/>
          </p:cNvSpPr>
          <p:nvPr userDrawn="1"/>
        </p:nvSpPr>
        <p:spPr>
          <a:xfrm>
            <a:off x="921184" y="6572896"/>
            <a:ext cx="3699308" cy="20841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i="1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Feb. 4</a:t>
            </a:r>
            <a:r>
              <a:rPr lang="en-US" sz="1050" b="1" i="1" kern="1200" baseline="300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050" b="1" i="1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2026</a:t>
            </a:r>
            <a:r>
              <a:rPr lang="en-US" sz="1050" b="1" i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, Frascati, IT </a:t>
            </a:r>
          </a:p>
        </p:txBody>
      </p:sp>
      <p:cxnSp>
        <p:nvCxnSpPr>
          <p:cNvPr id="3" name="Connettore 1 2"/>
          <p:cNvCxnSpPr/>
          <p:nvPr userDrawn="1"/>
        </p:nvCxnSpPr>
        <p:spPr>
          <a:xfrm flipV="1">
            <a:off x="0" y="832920"/>
            <a:ext cx="12192000" cy="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 userDrawn="1"/>
        </p:nvCxnSpPr>
        <p:spPr>
          <a:xfrm flipV="1">
            <a:off x="-10556" y="6526060"/>
            <a:ext cx="12192000" cy="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id="{6328C20B-27D0-49ED-B87F-AC7CB19311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61043" y="260171"/>
            <a:ext cx="472440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73844" indent="-273844" algn="l"/>
            <a:r>
              <a:rPr lang="en-US" sz="1400" b="1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cs typeface="Consolas" panose="020B0609020204030204" pitchFamily="49" charset="0"/>
              </a:rPr>
              <a:t>Overview of CIRA development in Plasma Electric Propulsion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24F0FC-3AA3-96D2-FB0A-8C00EA79BE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859" t="13360" r="78796" b="34869"/>
          <a:stretch>
            <a:fillRect/>
          </a:stretch>
        </p:blipFill>
        <p:spPr>
          <a:xfrm>
            <a:off x="303117" y="6552015"/>
            <a:ext cx="492314" cy="30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8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1"/>
            <a:ext cx="12192000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3" name="Titolo 5"/>
          <p:cNvSpPr txBox="1">
            <a:spLocks/>
          </p:cNvSpPr>
          <p:nvPr userDrawn="1"/>
        </p:nvSpPr>
        <p:spPr>
          <a:xfrm>
            <a:off x="1871531" y="209550"/>
            <a:ext cx="10094912" cy="4346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it-IT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/>
              <a:t> </a:t>
            </a:r>
          </a:p>
        </p:txBody>
      </p:sp>
      <p:sp>
        <p:nvSpPr>
          <p:cNvPr id="5" name="Segnaposto numero diapositiva 5"/>
          <p:cNvSpPr txBox="1">
            <a:spLocks/>
          </p:cNvSpPr>
          <p:nvPr userDrawn="1"/>
        </p:nvSpPr>
        <p:spPr>
          <a:xfrm>
            <a:off x="11518900" y="6564313"/>
            <a:ext cx="618067" cy="2286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ED003D8-81E5-440D-B757-0FE42E88FB2C}" type="slidenum">
              <a:rPr lang="it-IT" sz="1050" smtClean="0">
                <a:solidFill>
                  <a:schemeClr val="bg1"/>
                </a:solidFill>
              </a:rPr>
              <a:pPr algn="r">
                <a:defRPr/>
              </a:pPr>
              <a:t>‹N›</a:t>
            </a:fld>
            <a:endParaRPr lang="it-IT" sz="1050">
              <a:solidFill>
                <a:schemeClr val="bg1"/>
              </a:solidFill>
            </a:endParaRPr>
          </a:p>
        </p:txBody>
      </p:sp>
      <p:pic>
        <p:nvPicPr>
          <p:cNvPr id="6" name="Picture 2" descr="Risultati immagini per Cira logo ingles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6" y="63375"/>
            <a:ext cx="1222219" cy="6910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36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1.png"/><Relationship Id="rId10" Type="http://schemas.openxmlformats.org/officeDocument/2006/relationships/image" Target="../media/image66.png"/><Relationship Id="rId4" Type="http://schemas.openxmlformats.org/officeDocument/2006/relationships/image" Target="../media/image90.png"/><Relationship Id="rId9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oleObject" Target="../embeddings/oleObject1.bin"/><Relationship Id="rId3" Type="http://schemas.openxmlformats.org/officeDocument/2006/relationships/image" Target="../media/image94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97.png"/><Relationship Id="rId5" Type="http://schemas.openxmlformats.org/officeDocument/2006/relationships/diagramLayout" Target="../diagrams/layout3.xml"/><Relationship Id="rId15" Type="http://schemas.openxmlformats.org/officeDocument/2006/relationships/image" Target="../media/image100.png"/><Relationship Id="rId10" Type="http://schemas.openxmlformats.org/officeDocument/2006/relationships/image" Target="../media/image96.emf"/><Relationship Id="rId4" Type="http://schemas.openxmlformats.org/officeDocument/2006/relationships/diagramData" Target="../diagrams/data3.xml"/><Relationship Id="rId9" Type="http://schemas.openxmlformats.org/officeDocument/2006/relationships/image" Target="../media/image95.emf"/><Relationship Id="rId14" Type="http://schemas.openxmlformats.org/officeDocument/2006/relationships/image" Target="../media/image9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image" Target="../media/image101.png"/><Relationship Id="rId7" Type="http://schemas.openxmlformats.org/officeDocument/2006/relationships/image" Target="../media/image9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0.png"/><Relationship Id="rId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007/s42496-024-00203-x" TargetMode="External"/><Relationship Id="rId3" Type="http://schemas.openxmlformats.org/officeDocument/2006/relationships/hyperlink" Target="https://doi.org/10.%202514/6.2007-5267" TargetMode="External"/><Relationship Id="rId7" Type="http://schemas.openxmlformats.org/officeDocument/2006/relationships/hyperlink" Target="https://doi.org/10.3390/app13095600" TargetMode="External"/><Relationship Id="rId2" Type="http://schemas.openxmlformats.org/officeDocument/2006/relationships/hyperlink" Target="https://doi.org/10.13009/EUCASS2025-5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63/5.0149430" TargetMode="External"/><Relationship Id="rId5" Type="http://schemas.openxmlformats.org/officeDocument/2006/relationships/hyperlink" Target="https://doi.org/10.3390/app14135831" TargetMode="External"/><Relationship Id="rId4" Type="http://schemas.openxmlformats.org/officeDocument/2006/relationships/hyperlink" Target="https://doi.org/10.3390/particles7010007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jpeg"/><Relationship Id="rId21" Type="http://schemas.openxmlformats.org/officeDocument/2006/relationships/image" Target="../media/image25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hyperlink" Target="mailto:f.battista@cira.it" TargetMode="External"/><Relationship Id="rId3" Type="http://schemas.openxmlformats.org/officeDocument/2006/relationships/hyperlink" Target="https://www.facebook.com/centroitalianoricercheaerospaziali/" TargetMode="External"/><Relationship Id="rId7" Type="http://schemas.openxmlformats.org/officeDocument/2006/relationships/hyperlink" Target="https://www.linkedin.com/company/cira/mycompany/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hyperlink" Target="http://www.cira.it/" TargetMode="External"/><Relationship Id="rId5" Type="http://schemas.openxmlformats.org/officeDocument/2006/relationships/hyperlink" Target="https://twitter.com/CIRA_Scpa" TargetMode="External"/><Relationship Id="rId10" Type="http://schemas.openxmlformats.org/officeDocument/2006/relationships/image" Target="../media/image109.png"/><Relationship Id="rId4" Type="http://schemas.openxmlformats.org/officeDocument/2006/relationships/image" Target="../media/image106.png"/><Relationship Id="rId9" Type="http://schemas.openxmlformats.org/officeDocument/2006/relationships/hyperlink" Target="https://www.youtube.com/user/CIRAChannel" TargetMode="External"/><Relationship Id="rId14" Type="http://schemas.openxmlformats.org/officeDocument/2006/relationships/hyperlink" Target="mailto:m.panelli@cira.i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8.jpeg"/><Relationship Id="rId4" Type="http://schemas.openxmlformats.org/officeDocument/2006/relationships/diagramData" Target="../diagrams/data1.xml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tiff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image" Target="../media/image49.ppm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3.jpe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19" Type="http://schemas.openxmlformats.org/officeDocument/2006/relationships/image" Target="../media/image6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0.png"/><Relationship Id="rId10" Type="http://schemas.openxmlformats.org/officeDocument/2006/relationships/image" Target="../media/image71.png"/><Relationship Id="rId4" Type="http://schemas.openxmlformats.org/officeDocument/2006/relationships/image" Target="../media/image650.pn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2409714" y="483325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7" name="Titolo 10"/>
          <p:cNvSpPr txBox="1">
            <a:spLocks/>
          </p:cNvSpPr>
          <p:nvPr/>
        </p:nvSpPr>
        <p:spPr>
          <a:xfrm>
            <a:off x="600069" y="1739532"/>
            <a:ext cx="7515231" cy="11282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CIRA development in Plasma Electric Propulsion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186982" y="2782271"/>
            <a:ext cx="7305586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144145" algn="ctr">
              <a:spcAft>
                <a:spcPts val="1200"/>
              </a:spcAft>
            </a:pPr>
            <a:r>
              <a:rPr lang="it-IT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Mincho"/>
                <a:cs typeface="Arial"/>
              </a:rPr>
              <a:t>F. Battista, </a:t>
            </a:r>
            <a:r>
              <a:rPr lang="it-IT" sz="14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Mincho"/>
                <a:cs typeface="Arial"/>
              </a:rPr>
              <a:t>M. Panelli</a:t>
            </a:r>
            <a:r>
              <a:rPr lang="it-IT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Mincho"/>
                <a:cs typeface="Arial"/>
              </a:rPr>
              <a:t>, D. Ricci, G. Coppola, P. Natale, M. Fragiacomo</a:t>
            </a:r>
            <a:endParaRPr lang="it-IT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S Mincho"/>
              <a:cs typeface="Aria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1028700" y="3090048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ctr">
              <a:spcAft>
                <a:spcPts val="300"/>
              </a:spcAft>
            </a:pPr>
            <a:r>
              <a:rPr lang="it-IT" sz="1100" i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CIRA (</a:t>
            </a:r>
            <a:r>
              <a:rPr lang="it-IT" sz="1100" i="1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Italian</a:t>
            </a:r>
            <a:r>
              <a:rPr lang="it-IT" sz="1100" i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Aerospace Research Centre) - Via </a:t>
            </a:r>
            <a:r>
              <a:rPr lang="it-IT" sz="1100" i="1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Maiorise</a:t>
            </a:r>
            <a:r>
              <a:rPr lang="it-IT" sz="1100" i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81043 Capua (CE), </a:t>
            </a:r>
            <a:r>
              <a:rPr lang="it-IT" sz="1100" i="1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Italy</a:t>
            </a:r>
            <a:r>
              <a:rPr lang="it-IT" sz="1100" i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www.cira.it </a:t>
            </a:r>
            <a:endParaRPr lang="it-IT" sz="1100" i="1">
              <a:solidFill>
                <a:schemeClr val="bg1"/>
              </a:solidFill>
              <a:latin typeface="Times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magine 10"/>
          <p:cNvPicPr/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4132" y="143216"/>
            <a:ext cx="487680" cy="518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Casella di testo 2"/>
          <p:cNvSpPr txBox="1">
            <a:spLocks noChangeArrowheads="1"/>
          </p:cNvSpPr>
          <p:nvPr/>
        </p:nvSpPr>
        <p:spPr bwMode="auto">
          <a:xfrm>
            <a:off x="9534437" y="263796"/>
            <a:ext cx="1818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1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Space Propulsion Unit</a:t>
            </a:r>
            <a:endParaRPr lang="it-IT" sz="20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3764BB3-3DB2-E713-D199-FD22FEB79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45" y="4057080"/>
            <a:ext cx="2649855" cy="2119884"/>
          </a:xfrm>
          <a:prstGeom prst="rect">
            <a:avLst/>
          </a:prstGeom>
        </p:spPr>
      </p:pic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308C4B58-CF71-C51F-BEBE-D0F246855450}"/>
              </a:ext>
            </a:extLst>
          </p:cNvPr>
          <p:cNvSpPr txBox="1">
            <a:spLocks/>
          </p:cNvSpPr>
          <p:nvPr/>
        </p:nvSpPr>
        <p:spPr>
          <a:xfrm>
            <a:off x="600069" y="3525759"/>
            <a:ext cx="4042832" cy="769431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1" kern="1200" baseline="0" dirty="0">
                <a:solidFill>
                  <a:srgbClr val="38288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Feb. 4</a:t>
            </a:r>
            <a:r>
              <a:rPr lang="en-US" sz="16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</a:t>
            </a:r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2026, ENEA Frascati, IT </a:t>
            </a:r>
          </a:p>
        </p:txBody>
      </p:sp>
    </p:spTree>
    <p:extLst>
      <p:ext uri="{BB962C8B-B14F-4D97-AF65-F5344CB8AC3E}">
        <p14:creationId xmlns:p14="http://schemas.microsoft.com/office/powerpoint/2010/main" val="310752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6"/>
    </mc:Choice>
    <mc:Fallback xmlns="">
      <p:transition spd="slow" advTm="97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635024"/>
            <a:ext cx="113917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algn="just">
              <a:buFont typeface="Wingdings" pitchFamily="2" charset="2"/>
              <a:buChar char="Ø"/>
            </a:pPr>
            <a:endParaRPr lang="en-US" sz="2000"/>
          </a:p>
          <a:p>
            <a:pPr algn="just"/>
            <a:r>
              <a:rPr lang="en-US" sz="2000" b="1"/>
              <a:t>Time averaged [time window 1ms] contour plots of:</a:t>
            </a:r>
          </a:p>
          <a:p>
            <a:pPr algn="just"/>
            <a:r>
              <a:rPr lang="en-US" sz="2000" b="1"/>
              <a:t> </a:t>
            </a:r>
          </a:p>
          <a:p>
            <a:pPr marL="357188" indent="-35718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/>
              <a:t>plasma density (</a:t>
            </a:r>
            <a:r>
              <a:rPr lang="en-US" sz="2000" err="1"/>
              <a:t>n</a:t>
            </a:r>
            <a:r>
              <a:rPr lang="en-US" sz="2000" baseline="-25000" err="1"/>
              <a:t>i</a:t>
            </a:r>
            <a:r>
              <a:rPr lang="en-US" sz="2000"/>
              <a:t>): peak within the channel</a:t>
            </a:r>
          </a:p>
          <a:p>
            <a:pPr marL="357188" indent="-35718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/>
              <a:t>electron temperature (</a:t>
            </a:r>
            <a:r>
              <a:rPr lang="en-US" sz="2000" err="1"/>
              <a:t>Te</a:t>
            </a:r>
            <a:r>
              <a:rPr lang="en-US" sz="2000"/>
              <a:t>): peak toward channel exit</a:t>
            </a:r>
          </a:p>
          <a:p>
            <a:pPr marL="357188" indent="-357188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/>
              <a:t>potential (ɸ): sharp decreasing at the channel exit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D4D4558-1961-4616-8383-49E82272A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01" b="50000"/>
          <a:stretch/>
        </p:blipFill>
        <p:spPr>
          <a:xfrm>
            <a:off x="0" y="3043156"/>
            <a:ext cx="4072007" cy="32533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27E23B1-E829-4172-83E3-CC517E3A4B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0" r="-99" b="50000"/>
          <a:stretch/>
        </p:blipFill>
        <p:spPr>
          <a:xfrm>
            <a:off x="4072007" y="3043155"/>
            <a:ext cx="4072007" cy="32533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633A189-B418-43CA-BBFF-CD38208F3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6601"/>
          <a:stretch/>
        </p:blipFill>
        <p:spPr>
          <a:xfrm>
            <a:off x="8119993" y="3043155"/>
            <a:ext cx="4072007" cy="325338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F55A6D6-1E2E-4575-96F2-14C633831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5" r="71137"/>
          <a:stretch/>
        </p:blipFill>
        <p:spPr>
          <a:xfrm>
            <a:off x="10047148" y="950274"/>
            <a:ext cx="1669820" cy="1903236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2D69567-80A2-BADD-C2E5-2B44DC50E85D}"/>
              </a:ext>
            </a:extLst>
          </p:cNvPr>
          <p:cNvSpPr txBox="1">
            <a:spLocks/>
          </p:cNvSpPr>
          <p:nvPr/>
        </p:nvSpPr>
        <p:spPr>
          <a:xfrm>
            <a:off x="2914179" y="33644"/>
            <a:ext cx="9082914" cy="7884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it-IT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 NUMERICAL ACTIVITIES</a:t>
            </a:r>
            <a:br>
              <a:rPr lang="en-US" dirty="0"/>
            </a:br>
            <a:r>
              <a:rPr lang="en-US" sz="2000" dirty="0"/>
              <a:t>HYPICFLU2 [4] - Validation: SPT100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5"/>
    </mc:Choice>
    <mc:Fallback xmlns="">
      <p:transition spd="slow" advTm="3456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01707B1-B0C7-45CA-AD1F-06F8510963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8" t="51174" r="172"/>
          <a:stretch/>
        </p:blipFill>
        <p:spPr>
          <a:xfrm>
            <a:off x="8099646" y="1991502"/>
            <a:ext cx="3963748" cy="45129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222F0D-C397-4CC6-BD8A-97D47F099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0" t="404" b="50770"/>
          <a:stretch/>
        </p:blipFill>
        <p:spPr>
          <a:xfrm>
            <a:off x="191004" y="1991502"/>
            <a:ext cx="3963748" cy="45129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C82E0E-1202-460D-B606-904D578B8021}"/>
              </a:ext>
            </a:extLst>
          </p:cNvPr>
          <p:cNvSpPr txBox="1"/>
          <p:nvPr/>
        </p:nvSpPr>
        <p:spPr>
          <a:xfrm>
            <a:off x="3723588" y="811673"/>
            <a:ext cx="5722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/>
              <a:t>Profiles extracted along the mean centerline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01FC956-6C02-4D6B-BD3D-A9B86FFEC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51174" r="33657"/>
          <a:stretch/>
        </p:blipFill>
        <p:spPr>
          <a:xfrm>
            <a:off x="4154752" y="1991502"/>
            <a:ext cx="3963748" cy="45129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DAB93BA-E48B-4188-AF1D-46D1375F6029}"/>
              </a:ext>
            </a:extLst>
          </p:cNvPr>
          <p:cNvSpPr/>
          <p:nvPr/>
        </p:nvSpPr>
        <p:spPr>
          <a:xfrm>
            <a:off x="282804" y="2011537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C1D4E1D-DF77-40D2-A321-9E813D2E302E}"/>
              </a:ext>
            </a:extLst>
          </p:cNvPr>
          <p:cNvSpPr/>
          <p:nvPr/>
        </p:nvSpPr>
        <p:spPr>
          <a:xfrm>
            <a:off x="4208845" y="2011537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E090FCF-4C9F-429A-8920-77DC569E9FDF}"/>
              </a:ext>
            </a:extLst>
          </p:cNvPr>
          <p:cNvSpPr/>
          <p:nvPr/>
        </p:nvSpPr>
        <p:spPr>
          <a:xfrm>
            <a:off x="8172593" y="2005736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33A2A0B-B5E5-4984-8E74-53A0B5CF3AFE}"/>
              </a:ext>
            </a:extLst>
          </p:cNvPr>
          <p:cNvSpPr txBox="1"/>
          <p:nvPr/>
        </p:nvSpPr>
        <p:spPr>
          <a:xfrm>
            <a:off x="191005" y="1278477"/>
            <a:ext cx="396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Peak similar to HPHall2 [3]/HES [5]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Lower density in the plume (HPHall2)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4F6109-F19A-4348-93BD-D555F2D39900}"/>
              </a:ext>
            </a:extLst>
          </p:cNvPr>
          <p:cNvSpPr txBox="1"/>
          <p:nvPr/>
        </p:nvSpPr>
        <p:spPr>
          <a:xfrm>
            <a:off x="4154752" y="1418327"/>
            <a:ext cx="396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Peak higher than HPHall2/HES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FBB38DF-6C10-482C-A763-AF3E2B03E317}"/>
              </a:ext>
            </a:extLst>
          </p:cNvPr>
          <p:cNvSpPr txBox="1"/>
          <p:nvPr/>
        </p:nvSpPr>
        <p:spPr>
          <a:xfrm>
            <a:off x="8037247" y="1410640"/>
            <a:ext cx="396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Trend similar to HPHall2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18D07CF6-87F7-7098-DB80-10818E4857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53808" y="53446"/>
            <a:ext cx="9247187" cy="4349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it-IT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 NUMERICAL ACTIVITIES</a:t>
            </a:r>
            <a:br>
              <a:rPr lang="en-US" dirty="0"/>
            </a:br>
            <a:r>
              <a:rPr lang="en-US" sz="2000" dirty="0"/>
              <a:t>HYPICFLU2 [4] - Validation: SPT100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5"/>
    </mc:Choice>
    <mc:Fallback xmlns="">
      <p:transition spd="slow" advTm="3456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35DAC-0EBF-1512-3DB6-C8EA9B4E3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>
            <a:extLst>
              <a:ext uri="{FF2B5EF4-FFF2-40B4-BE49-F238E27FC236}">
                <a16:creationId xmlns:a16="http://schemas.microsoft.com/office/drawing/2014/main" id="{05701928-8881-840E-2574-D07108DADFC8}"/>
              </a:ext>
            </a:extLst>
          </p:cNvPr>
          <p:cNvGrpSpPr/>
          <p:nvPr/>
        </p:nvGrpSpPr>
        <p:grpSpPr>
          <a:xfrm>
            <a:off x="7185418" y="3212438"/>
            <a:ext cx="4563381" cy="1521127"/>
            <a:chOff x="7257314" y="3088666"/>
            <a:chExt cx="4491485" cy="1521126"/>
          </a:xfrm>
        </p:grpSpPr>
        <p:pic>
          <p:nvPicPr>
            <p:cNvPr id="31" name="Immagine 30" descr="Immagine che contiene schermata, testo, line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A5512712-C793-73F9-B1E6-13EFD35CB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"/>
            <a:stretch>
              <a:fillRect/>
            </a:stretch>
          </p:blipFill>
          <p:spPr>
            <a:xfrm>
              <a:off x="7257314" y="3088666"/>
              <a:ext cx="4491485" cy="1521126"/>
            </a:xfrm>
            <a:prstGeom prst="rect">
              <a:avLst/>
            </a:prstGeom>
          </p:spPr>
        </p:pic>
        <p:sp>
          <p:nvSpPr>
            <p:cNvPr id="25" name="Freccia a destra 24">
              <a:extLst>
                <a:ext uri="{FF2B5EF4-FFF2-40B4-BE49-F238E27FC236}">
                  <a16:creationId xmlns:a16="http://schemas.microsoft.com/office/drawing/2014/main" id="{C2519431-C65B-8B29-6375-56E68235AE9D}"/>
                </a:ext>
              </a:extLst>
            </p:cNvPr>
            <p:cNvSpPr/>
            <p:nvPr/>
          </p:nvSpPr>
          <p:spPr bwMode="auto">
            <a:xfrm>
              <a:off x="9657218" y="3587489"/>
              <a:ext cx="254442" cy="17008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15000"/>
                </a:lnSpc>
                <a:spcBef>
                  <a:spcPct val="10000"/>
                </a:spcBef>
                <a:spcAft>
                  <a:spcPct val="10000"/>
                </a:spcAft>
              </a:pPr>
              <a:endParaRPr lang="en-US" sz="2100" b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AD5A4F3D-DC5A-0D18-7165-04D35060B17B}"/>
                </a:ext>
              </a:extLst>
            </p:cNvPr>
            <p:cNvSpPr txBox="1"/>
            <p:nvPr/>
          </p:nvSpPr>
          <p:spPr>
            <a:xfrm>
              <a:off x="9567404" y="3326103"/>
              <a:ext cx="1069965" cy="325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ct val="10000"/>
                </a:spcBef>
                <a:spcAft>
                  <a:spcPct val="10000"/>
                </a:spcAft>
              </a:pPr>
              <a:r>
                <a:rPr lang="en-US" sz="1400" b="1" baseline="0" dirty="0">
                  <a:solidFill>
                    <a:srgbClr val="FF0000"/>
                  </a:solidFill>
                  <a:latin typeface="+mj-lt"/>
                </a:rPr>
                <a:t>Ion velocity</a:t>
              </a:r>
              <a:r>
                <a:rPr lang="en-US" sz="1400" b="1" baseline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B7D2D76E-DC72-0545-C5D8-CF1B3D0532A1}"/>
              </a:ext>
            </a:extLst>
          </p:cNvPr>
          <p:cNvSpPr/>
          <p:nvPr/>
        </p:nvSpPr>
        <p:spPr>
          <a:xfrm>
            <a:off x="282804" y="2011537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9815C18-59F3-6F21-DA54-60588617F236}"/>
              </a:ext>
            </a:extLst>
          </p:cNvPr>
          <p:cNvSpPr/>
          <p:nvPr/>
        </p:nvSpPr>
        <p:spPr>
          <a:xfrm>
            <a:off x="4208845" y="2011537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2D89D0A-7523-FB4D-A4A4-7F343D20872A}"/>
              </a:ext>
            </a:extLst>
          </p:cNvPr>
          <p:cNvSpPr/>
          <p:nvPr/>
        </p:nvSpPr>
        <p:spPr>
          <a:xfrm>
            <a:off x="8124799" y="2017967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21FE2D1A-F764-BBC7-45F0-56182C5AC6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53808" y="53446"/>
            <a:ext cx="9247187" cy="4349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it-IT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 NUMERICAL ACTIVITIES</a:t>
            </a:r>
            <a:br>
              <a:rPr lang="en-US" dirty="0"/>
            </a:br>
            <a:r>
              <a:rPr lang="en-US" sz="2000" dirty="0"/>
              <a:t>Gridded Ion Thruster (GIT) Optic System </a:t>
            </a:r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F14A07B-AB8E-9B66-5320-CB8D81CB25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30"/>
          <a:stretch>
            <a:fillRect/>
          </a:stretch>
        </p:blipFill>
        <p:spPr>
          <a:xfrm>
            <a:off x="1796981" y="921811"/>
            <a:ext cx="4113422" cy="2900582"/>
          </a:xfrm>
          <a:prstGeom prst="rect">
            <a:avLst/>
          </a:prstGeom>
        </p:spPr>
      </p:pic>
      <p:sp useBgFill="1">
        <p:nvSpPr>
          <p:cNvPr id="4" name="Segnaposto contenuto 4">
            <a:extLst>
              <a:ext uri="{FF2B5EF4-FFF2-40B4-BE49-F238E27FC236}">
                <a16:creationId xmlns:a16="http://schemas.microsoft.com/office/drawing/2014/main" id="{CEC56D48-8967-0F2D-6332-A5346F6EEE95}"/>
              </a:ext>
            </a:extLst>
          </p:cNvPr>
          <p:cNvSpPr txBox="1">
            <a:spLocks/>
          </p:cNvSpPr>
          <p:nvPr/>
        </p:nvSpPr>
        <p:spPr>
          <a:xfrm>
            <a:off x="95423" y="3613235"/>
            <a:ext cx="6797840" cy="2900581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it-IT" sz="1600" b="1" kern="0" baseline="0" dirty="0" err="1">
                <a:latin typeface="+mj-lt"/>
              </a:rPr>
              <a:t>GosPIC</a:t>
            </a:r>
            <a:r>
              <a:rPr lang="it-IT" sz="1600" b="1" kern="0" baseline="0" dirty="0">
                <a:latin typeface="+mj-lt"/>
              </a:rPr>
              <a:t>: </a:t>
            </a:r>
            <a:r>
              <a:rPr lang="it-IT" sz="1600" b="1" kern="0" baseline="0" dirty="0" err="1">
                <a:latin typeface="+mj-lt"/>
              </a:rPr>
              <a:t>Hybrid</a:t>
            </a:r>
            <a:r>
              <a:rPr lang="it-IT" sz="1600" b="1" kern="0" baseline="0" dirty="0">
                <a:latin typeface="+mj-lt"/>
              </a:rPr>
              <a:t> </a:t>
            </a:r>
            <a:r>
              <a:rPr lang="it-IT" sz="1600" b="1" kern="0" baseline="0" dirty="0" err="1">
                <a:latin typeface="+mj-lt"/>
              </a:rPr>
              <a:t>Particle</a:t>
            </a:r>
            <a:r>
              <a:rPr lang="it-IT" sz="1600" b="1" kern="0" baseline="0" dirty="0">
                <a:latin typeface="+mj-lt"/>
              </a:rPr>
              <a:t>-In-Cell </a:t>
            </a:r>
            <a:r>
              <a:rPr lang="it-IT" sz="1600" b="1" kern="0" baseline="0" dirty="0" err="1">
                <a:latin typeface="+mj-lt"/>
              </a:rPr>
              <a:t>approach</a:t>
            </a:r>
            <a:r>
              <a:rPr lang="it-IT" sz="1600" b="1" kern="0" baseline="0" dirty="0">
                <a:latin typeface="+mj-lt"/>
              </a:rPr>
              <a:t> [6]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kern="0" baseline="0" dirty="0">
                <a:latin typeface="+mj-lt"/>
              </a:rPr>
              <a:t>Representation of ions by macroparticles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kern="0" baseline="0" dirty="0">
                <a:latin typeface="+mj-lt"/>
              </a:rPr>
              <a:t>Modeling of electrons as an isothermal fluid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it-IT" sz="1600" b="1" kern="0" baseline="0" dirty="0" err="1">
                <a:latin typeface="+mj-lt"/>
              </a:rPr>
              <a:t>Assumptions</a:t>
            </a:r>
            <a:endParaRPr lang="it-IT" sz="1600" b="1" kern="0" baseline="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1600" b="0" kern="0" baseline="0" dirty="0">
                <a:latin typeface="+mj-lt"/>
              </a:rPr>
              <a:t>Xenon ions</a:t>
            </a:r>
          </a:p>
          <a:p>
            <a:pPr>
              <a:lnSpc>
                <a:spcPct val="100000"/>
              </a:lnSpc>
            </a:pPr>
            <a:r>
              <a:rPr lang="en-US" sz="1600" b="0" kern="0" baseline="0" dirty="0">
                <a:latin typeface="+mj-lt"/>
              </a:rPr>
              <a:t>2D axisymmetric domain with a uniform mesh, representing half of a single aperture of a grid set</a:t>
            </a:r>
          </a:p>
          <a:p>
            <a:pPr>
              <a:lnSpc>
                <a:spcPct val="100000"/>
              </a:lnSpc>
            </a:pPr>
            <a:r>
              <a:rPr lang="en-US" sz="1600" b="0" kern="0" baseline="0" dirty="0">
                <a:latin typeface="+mj-lt"/>
              </a:rPr>
              <a:t>Complete ionization of plasma</a:t>
            </a:r>
          </a:p>
          <a:p>
            <a:pPr>
              <a:lnSpc>
                <a:spcPct val="100000"/>
              </a:lnSpc>
            </a:pPr>
            <a:r>
              <a:rPr lang="en-US" sz="1600" b="0" kern="0" baseline="0" dirty="0">
                <a:latin typeface="+mj-lt"/>
              </a:rPr>
              <a:t>No charge-exchange ions (CEX)</a:t>
            </a:r>
          </a:p>
          <a:p>
            <a:pPr>
              <a:lnSpc>
                <a:spcPct val="100000"/>
              </a:lnSpc>
            </a:pPr>
            <a:r>
              <a:rPr lang="en-US" sz="1600" b="0" kern="0" baseline="0" dirty="0">
                <a:latin typeface="+mj-lt"/>
              </a:rPr>
              <a:t>Metallic grids</a:t>
            </a:r>
            <a:endParaRPr lang="it-IT" sz="1600" b="0" kern="0" baseline="0" dirty="0">
              <a:latin typeface="+mj-lt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BD04371-98A7-AF1A-60F5-DA8B1559BA07}"/>
              </a:ext>
            </a:extLst>
          </p:cNvPr>
          <p:cNvSpPr/>
          <p:nvPr/>
        </p:nvSpPr>
        <p:spPr>
          <a:xfrm>
            <a:off x="3739793" y="1502845"/>
            <a:ext cx="2170609" cy="1780029"/>
          </a:xfrm>
          <a:prstGeom prst="rect">
            <a:avLst/>
          </a:prstGeom>
          <a:noFill/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AD0C124-3992-1F27-6A8B-38EAEE1F699E}"/>
              </a:ext>
            </a:extLst>
          </p:cNvPr>
          <p:cNvSpPr txBox="1"/>
          <p:nvPr/>
        </p:nvSpPr>
        <p:spPr>
          <a:xfrm>
            <a:off x="4782455" y="3282875"/>
            <a:ext cx="1499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Optic System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934FF2F-5224-4940-50F2-6EC02369D7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71" t="4030" r="46659"/>
          <a:stretch>
            <a:fillRect/>
          </a:stretch>
        </p:blipFill>
        <p:spPr>
          <a:xfrm>
            <a:off x="136649" y="1099837"/>
            <a:ext cx="1701558" cy="2220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Immagine 20" descr="Immagine che contiene diagramma, line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A77D4836-B737-9CF6-6FB6-57B4B21DC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72" y="1773978"/>
            <a:ext cx="4563381" cy="1521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7E75A88-F094-3F4E-BACB-3E9DCFD69897}"/>
                  </a:ext>
                </a:extLst>
              </p:cNvPr>
              <p:cNvSpPr txBox="1"/>
              <p:nvPr/>
            </p:nvSpPr>
            <p:spPr>
              <a:xfrm>
                <a:off x="7377401" y="1468234"/>
                <a:ext cx="140430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5000"/>
                  </a:lnSpc>
                  <a:spcBef>
                    <a:spcPct val="10000"/>
                  </a:spcBef>
                  <a:spcAft>
                    <a:spcPct val="10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baseline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baseline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600" b="0" i="1" baseline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sc</m:t>
                          </m:r>
                        </m:sub>
                      </m:sSub>
                      <m:r>
                        <a:rPr lang="it-IT" sz="1600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=1000 </m:t>
                      </m:r>
                      <m:r>
                        <m:rPr>
                          <m:sty m:val="p"/>
                        </m:rPr>
                        <a:rPr lang="it-IT" sz="1600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sz="1600" b="0" baseline="0" dirty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7E75A88-F094-3F4E-BACB-3E9DCFD69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7401" y="1468234"/>
                <a:ext cx="1404304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B396724-C140-7CDC-2662-2637B4D45B86}"/>
                  </a:ext>
                </a:extLst>
              </p:cNvPr>
              <p:cNvSpPr txBox="1"/>
              <p:nvPr/>
            </p:nvSpPr>
            <p:spPr>
              <a:xfrm>
                <a:off x="8884957" y="1439525"/>
                <a:ext cx="152721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5000"/>
                  </a:lnSpc>
                  <a:spcBef>
                    <a:spcPct val="10000"/>
                  </a:spcBef>
                  <a:spcAft>
                    <a:spcPct val="10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baseline="0" smtClean="0">
                              <a:solidFill>
                                <a:srgbClr val="2D2D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baseline="0">
                              <a:solidFill>
                                <a:srgbClr val="2D2DFF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600" b="0" i="1" baseline="0" smtClean="0">
                              <a:solidFill>
                                <a:srgbClr val="2D2DFF"/>
                              </a:solidFill>
                              <a:latin typeface="Cambria Math" panose="02040503050406030204" pitchFamily="18" charset="0"/>
                            </a:rPr>
                            <m:t>ac</m:t>
                          </m:r>
                        </m:sub>
                      </m:sSub>
                      <m:r>
                        <a:rPr lang="it-IT" sz="1600" b="0" i="1" baseline="0" smtClean="0">
                          <a:solidFill>
                            <a:srgbClr val="2D2DFF"/>
                          </a:solidFill>
                          <a:latin typeface="Cambria Math" panose="02040503050406030204" pitchFamily="18" charset="0"/>
                        </a:rPr>
                        <m:t>=−500 </m:t>
                      </m:r>
                      <m:r>
                        <m:rPr>
                          <m:sty m:val="p"/>
                        </m:rPr>
                        <a:rPr lang="it-IT" sz="1600" b="0" i="1" baseline="0" smtClean="0">
                          <a:solidFill>
                            <a:srgbClr val="2D2DFF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sz="1600" b="0" baseline="0" dirty="0">
                  <a:solidFill>
                    <a:srgbClr val="2D2DFF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B396724-C140-7CDC-2662-2637B4D45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4957" y="1439525"/>
                <a:ext cx="152721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084E03C-0FC3-7512-9DBA-0999F7D94243}"/>
              </a:ext>
            </a:extLst>
          </p:cNvPr>
          <p:cNvSpPr txBox="1"/>
          <p:nvPr/>
        </p:nvSpPr>
        <p:spPr>
          <a:xfrm>
            <a:off x="9918991" y="1902263"/>
            <a:ext cx="18298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kern="0" baseline="0" dirty="0">
                <a:latin typeface="+mj-lt"/>
              </a:rPr>
              <a:t>Plasma Potential (V)</a:t>
            </a:r>
          </a:p>
        </p:txBody>
      </p:sp>
      <p:pic>
        <p:nvPicPr>
          <p:cNvPr id="38" name="Immagine 37" descr="Immagine che contiene testo, bianco e nero, design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E03E2CC3-4F48-6C90-DD8B-E57642B22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42062" b="2831"/>
          <a:stretch>
            <a:fillRect/>
          </a:stretch>
        </p:blipFill>
        <p:spPr>
          <a:xfrm>
            <a:off x="7424670" y="4299047"/>
            <a:ext cx="4398136" cy="1370118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16DA78F-EEDA-12CB-B742-C9BDD17124AD}"/>
              </a:ext>
            </a:extLst>
          </p:cNvPr>
          <p:cNvSpPr txBox="1"/>
          <p:nvPr/>
        </p:nvSpPr>
        <p:spPr>
          <a:xfrm>
            <a:off x="9882253" y="5047476"/>
            <a:ext cx="18298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kern="0" baseline="0" dirty="0">
                <a:latin typeface="+mj-lt"/>
              </a:rPr>
              <a:t>Reference Test Case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D11122F-C02B-507B-CB26-5000DF233B22}"/>
              </a:ext>
            </a:extLst>
          </p:cNvPr>
          <p:cNvSpPr txBox="1"/>
          <p:nvPr/>
        </p:nvSpPr>
        <p:spPr>
          <a:xfrm>
            <a:off x="7522204" y="5589341"/>
            <a:ext cx="4669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(Zhong et al., </a:t>
            </a:r>
            <a:r>
              <a:rPr lang="en-US" sz="1200" i="1" dirty="0"/>
              <a:t>Numerical Simulation of Ion Extraction Through Ion Thruster Optics</a:t>
            </a:r>
            <a:r>
              <a:rPr lang="en-US" sz="1200" dirty="0"/>
              <a:t>, Plasma Science and Technology. 2010)</a:t>
            </a:r>
          </a:p>
        </p:txBody>
      </p:sp>
    </p:spTree>
    <p:extLst>
      <p:ext uri="{BB962C8B-B14F-4D97-AF65-F5344CB8AC3E}">
        <p14:creationId xmlns:p14="http://schemas.microsoft.com/office/powerpoint/2010/main" val="22239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5"/>
    </mc:Choice>
    <mc:Fallback xmlns="">
      <p:transition spd="slow" advTm="3456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65407-A123-BC6F-CE15-37F4E02CD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D2995A7-0BD2-B5DA-2D2B-6D932CBCF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10879" r="3262" b="8550"/>
          <a:stretch/>
        </p:blipFill>
        <p:spPr>
          <a:xfrm>
            <a:off x="4949274" y="1468553"/>
            <a:ext cx="3194626" cy="221533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DC6580A-D1AF-1117-E6FD-9EDF39BF7E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5846"/>
          <a:stretch>
            <a:fillRect/>
          </a:stretch>
        </p:blipFill>
        <p:spPr>
          <a:xfrm>
            <a:off x="-19478" y="1198735"/>
            <a:ext cx="4940059" cy="290700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FED1A710-7F83-10D2-85D0-28ED86FB928F}"/>
              </a:ext>
            </a:extLst>
          </p:cNvPr>
          <p:cNvSpPr/>
          <p:nvPr/>
        </p:nvSpPr>
        <p:spPr>
          <a:xfrm>
            <a:off x="8172593" y="2005736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1F0A0F0C-201B-943C-5C40-1428146150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53808" y="53446"/>
            <a:ext cx="9247187" cy="4349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it-IT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/>
              <a:t> NUMERICAL ACTIVITIES</a:t>
            </a:r>
            <a:br>
              <a:rPr lang="en-US"/>
            </a:br>
            <a:r>
              <a:rPr lang="en-US" sz="2000" err="1"/>
              <a:t>Orificed</a:t>
            </a:r>
            <a:r>
              <a:rPr lang="en-US" sz="2000"/>
              <a:t> Hollow Cathode Reduced Plasma Model (0D)</a:t>
            </a:r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A0C26B97-E6E9-10C7-C10E-780BD169BA31}"/>
              </a:ext>
            </a:extLst>
          </p:cNvPr>
          <p:cNvSpPr txBox="1"/>
          <p:nvPr/>
        </p:nvSpPr>
        <p:spPr>
          <a:xfrm>
            <a:off x="1019175" y="894226"/>
            <a:ext cx="10371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dirty="0" err="1">
                <a:solidFill>
                  <a:prstClr val="black"/>
                </a:solidFill>
                <a:latin typeface="Consolas" panose="020B0609020204030204" pitchFamily="49" charset="0"/>
              </a:rPr>
              <a:t>Particle</a:t>
            </a:r>
            <a:r>
              <a:rPr lang="it-IT" sz="1600" dirty="0">
                <a:solidFill>
                  <a:prstClr val="black"/>
                </a:solidFill>
                <a:latin typeface="Consolas" panose="020B0609020204030204" pitchFamily="49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onsolas" panose="020B0609020204030204" pitchFamily="49" charset="0"/>
              </a:rPr>
              <a:t>Swarm</a:t>
            </a:r>
            <a:r>
              <a:rPr lang="it-IT" sz="1600" dirty="0">
                <a:solidFill>
                  <a:prstClr val="black"/>
                </a:solidFill>
                <a:latin typeface="Consolas" panose="020B0609020204030204" pitchFamily="49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onsolas" panose="020B0609020204030204" pitchFamily="49" charset="0"/>
              </a:rPr>
              <a:t>Optimizator</a:t>
            </a:r>
            <a:r>
              <a:rPr lang="it-IT" sz="1600" dirty="0">
                <a:solidFill>
                  <a:prstClr val="black"/>
                </a:solidFill>
                <a:latin typeface="Consolas" panose="020B0609020204030204" pitchFamily="49" charset="0"/>
              </a:rPr>
              <a:t> (PSO) </a:t>
            </a:r>
            <a:r>
              <a:rPr lang="it-IT" sz="1600" dirty="0" err="1">
                <a:solidFill>
                  <a:prstClr val="black"/>
                </a:solidFill>
                <a:latin typeface="Consolas" panose="020B0609020204030204" pitchFamily="49" charset="0"/>
              </a:rPr>
              <a:t>used</a:t>
            </a:r>
            <a:r>
              <a:rPr lang="it-IT" sz="1600" dirty="0">
                <a:solidFill>
                  <a:prstClr val="black"/>
                </a:solidFill>
                <a:latin typeface="Consolas" panose="020B0609020204030204" pitchFamily="49" charset="0"/>
              </a:rPr>
              <a:t> to solve non linear system of </a:t>
            </a:r>
            <a:r>
              <a:rPr lang="it-IT" sz="1600" dirty="0" err="1">
                <a:solidFill>
                  <a:prstClr val="black"/>
                </a:solidFill>
                <a:latin typeface="Consolas" panose="020B0609020204030204" pitchFamily="49" charset="0"/>
              </a:rPr>
              <a:t>equations</a:t>
            </a:r>
            <a:r>
              <a:rPr lang="it-IT" sz="1600" dirty="0">
                <a:solidFill>
                  <a:prstClr val="black"/>
                </a:solidFill>
                <a:latin typeface="Consolas" panose="020B0609020204030204" pitchFamily="49" charset="0"/>
              </a:rPr>
              <a:t> for plasma</a:t>
            </a:r>
            <a:endParaRPr lang="it-IT" sz="1600" b="0" baseline="0" dirty="0">
              <a:solidFill>
                <a:prstClr val="black"/>
              </a:solidFill>
              <a:latin typeface="Consolas" panose="020B0609020204030204" pitchFamily="49" charset="0"/>
            </a:endParaRPr>
          </a:p>
        </p:txBody>
      </p:sp>
      <p:pic>
        <p:nvPicPr>
          <p:cNvPr id="5" name="Immagine 4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CACDF038-46A1-CBA5-05FA-3B46FD8BC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76" y="1446766"/>
            <a:ext cx="3961068" cy="2970801"/>
          </a:xfrm>
          <a:prstGeom prst="rect">
            <a:avLst/>
          </a:prstGeom>
        </p:spPr>
      </p:pic>
      <p:graphicFrame>
        <p:nvGraphicFramePr>
          <p:cNvPr id="39" name="Tabella 38">
            <a:extLst>
              <a:ext uri="{FF2B5EF4-FFF2-40B4-BE49-F238E27FC236}">
                <a16:creationId xmlns:a16="http://schemas.microsoft.com/office/drawing/2014/main" id="{BC7721D8-E411-4CC0-875E-F8C72B8FD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85715"/>
              </p:ext>
            </p:extLst>
          </p:nvPr>
        </p:nvGraphicFramePr>
        <p:xfrm>
          <a:off x="800855" y="4571344"/>
          <a:ext cx="3508224" cy="139243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027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636">
                <a:tc gridSpan="2">
                  <a:txBody>
                    <a:bodyPr/>
                    <a:lstStyle/>
                    <a:p>
                      <a:pPr indent="144145"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CR-CAT</a:t>
                      </a:r>
                      <a:endParaRPr lang="it-I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958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Discharge</a:t>
                      </a:r>
                      <a:r>
                        <a:rPr lang="en-GB" sz="1800" baseline="0">
                          <a:effectLst/>
                        </a:rPr>
                        <a:t> </a:t>
                      </a:r>
                      <a:r>
                        <a:rPr lang="en-GB" sz="1800">
                          <a:effectLst/>
                        </a:rPr>
                        <a:t>Current</a:t>
                      </a:r>
                      <a:endParaRPr lang="it-IT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 A</a:t>
                      </a:r>
                      <a:endParaRPr lang="it-IT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236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Discharge Voltage</a:t>
                      </a:r>
                      <a:endParaRPr lang="it-IT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14.2 V</a:t>
                      </a:r>
                      <a:endParaRPr lang="it-IT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958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Mass Flow Rate</a:t>
                      </a:r>
                      <a:endParaRPr lang="it-IT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0.097 mg/s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958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800" err="1">
                          <a:effectLst/>
                        </a:rPr>
                        <a:t>Propellant</a:t>
                      </a:r>
                      <a:endParaRPr lang="it-IT" sz="18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Xenon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4" name="Immagine 43">
            <a:extLst>
              <a:ext uri="{FF2B5EF4-FFF2-40B4-BE49-F238E27FC236}">
                <a16:creationId xmlns:a16="http://schemas.microsoft.com/office/drawing/2014/main" id="{C64596AC-8CC5-4F76-8D63-7D14109331DF}"/>
              </a:ext>
            </a:extLst>
          </p:cNvPr>
          <p:cNvPicPr/>
          <p:nvPr/>
        </p:nvPicPr>
        <p:blipFill rotWithShape="1">
          <a:blip r:embed="rId6"/>
          <a:srcRect b="15703"/>
          <a:stretch/>
        </p:blipFill>
        <p:spPr bwMode="auto">
          <a:xfrm>
            <a:off x="4811372" y="3843047"/>
            <a:ext cx="1962149" cy="2491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06CE58A-B5FA-414B-8DB0-51A651498685}"/>
              </a:ext>
            </a:extLst>
          </p:cNvPr>
          <p:cNvSpPr txBox="1"/>
          <p:nvPr/>
        </p:nvSpPr>
        <p:spPr>
          <a:xfrm>
            <a:off x="973219" y="4089234"/>
            <a:ext cx="350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CR-CAT 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Orificed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Hollow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Catode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[7]</a:t>
            </a:r>
          </a:p>
        </p:txBody>
      </p:sp>
      <p:sp>
        <p:nvSpPr>
          <p:cNvPr id="2" name="Freccia angolare in su 1">
            <a:extLst>
              <a:ext uri="{FF2B5EF4-FFF2-40B4-BE49-F238E27FC236}">
                <a16:creationId xmlns:a16="http://schemas.microsoft.com/office/drawing/2014/main" id="{5FF1E358-5AD1-5C22-5680-0400DF784EE0}"/>
              </a:ext>
            </a:extLst>
          </p:cNvPr>
          <p:cNvSpPr/>
          <p:nvPr/>
        </p:nvSpPr>
        <p:spPr>
          <a:xfrm rot="16200000" flipH="1">
            <a:off x="7821762" y="4750140"/>
            <a:ext cx="1012747" cy="914400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1C85FE4-96EB-3C35-F95C-8E3B52EA9101}"/>
              </a:ext>
            </a:extLst>
          </p:cNvPr>
          <p:cNvSpPr txBox="1"/>
          <p:nvPr/>
        </p:nvSpPr>
        <p:spPr>
          <a:xfrm>
            <a:off x="8785336" y="4791841"/>
            <a:ext cx="2649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b="0" baseline="0" dirty="0">
                <a:solidFill>
                  <a:prstClr val="black"/>
                </a:solidFill>
                <a:latin typeface="Consolas" panose="020B0609020204030204" pitchFamily="49" charset="0"/>
              </a:rPr>
              <a:t>Preliminary </a:t>
            </a:r>
            <a:r>
              <a:rPr lang="it-IT" sz="1600" b="0" baseline="0" dirty="0" err="1">
                <a:solidFill>
                  <a:prstClr val="black"/>
                </a:solidFill>
                <a:latin typeface="Consolas" panose="020B0609020204030204" pitchFamily="49" charset="0"/>
              </a:rPr>
              <a:t>Orificed</a:t>
            </a:r>
            <a:r>
              <a:rPr lang="it-IT" sz="1600" b="0" baseline="0" dirty="0">
                <a:solidFill>
                  <a:prstClr val="black"/>
                </a:solidFill>
                <a:latin typeface="Consolas" panose="020B0609020204030204" pitchFamily="49" charset="0"/>
              </a:rPr>
              <a:t> Hollow </a:t>
            </a:r>
            <a:r>
              <a:rPr lang="it-IT" sz="1600" b="0" baseline="0" dirty="0" err="1">
                <a:solidFill>
                  <a:prstClr val="black"/>
                </a:solidFill>
                <a:latin typeface="Consolas" panose="020B0609020204030204" pitchFamily="49" charset="0"/>
              </a:rPr>
              <a:t>Cathode</a:t>
            </a:r>
            <a:r>
              <a:rPr lang="it-IT" sz="1600" b="0" baseline="0" dirty="0">
                <a:solidFill>
                  <a:prstClr val="black"/>
                </a:solidFill>
                <a:latin typeface="Consolas" panose="020B0609020204030204" pitchFamily="49" charset="0"/>
              </a:rPr>
              <a:t> (OHC) design tool [8]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40E62E7C-F162-8007-5CF6-AE4D27A1FC6B}"/>
              </a:ext>
            </a:extLst>
          </p:cNvPr>
          <p:cNvSpPr/>
          <p:nvPr/>
        </p:nvSpPr>
        <p:spPr>
          <a:xfrm>
            <a:off x="593888" y="3716125"/>
            <a:ext cx="6433643" cy="2713250"/>
          </a:xfrm>
          <a:prstGeom prst="roundRect">
            <a:avLst>
              <a:gd name="adj" fmla="val 4468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FE410C-BBC3-386D-82B9-5CDCB8039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045" y="3843047"/>
            <a:ext cx="1068073" cy="8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0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5"/>
    </mc:Choice>
    <mc:Fallback xmlns="">
      <p:transition spd="slow" advTm="3456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523AE-3BE5-9D15-E890-C3777DAF8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C9EEE45-7F97-9F74-C089-25DFE22F1968}"/>
              </a:ext>
            </a:extLst>
          </p:cNvPr>
          <p:cNvSpPr/>
          <p:nvPr/>
        </p:nvSpPr>
        <p:spPr>
          <a:xfrm>
            <a:off x="282804" y="2011537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DDF68CE-D133-400D-C096-0F882F4F3518}"/>
              </a:ext>
            </a:extLst>
          </p:cNvPr>
          <p:cNvSpPr/>
          <p:nvPr/>
        </p:nvSpPr>
        <p:spPr>
          <a:xfrm>
            <a:off x="4208845" y="2011537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F4C493C-D98C-033B-A92A-7BC11AF28786}"/>
              </a:ext>
            </a:extLst>
          </p:cNvPr>
          <p:cNvSpPr/>
          <p:nvPr/>
        </p:nvSpPr>
        <p:spPr>
          <a:xfrm>
            <a:off x="8172593" y="2005736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306A5787-6E28-4048-EBB8-67C8A80DFB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53808" y="53446"/>
            <a:ext cx="9247187" cy="4349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it-IT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 NUMERICAL ACTIVITIES</a:t>
            </a:r>
            <a:br>
              <a:rPr lang="en-US" dirty="0"/>
            </a:br>
            <a:r>
              <a:rPr lang="en-US" sz="2000" dirty="0"/>
              <a:t>Air Breathing (AB) EP / HET Wall Erosion</a:t>
            </a:r>
            <a:endParaRPr lang="en-US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57488DA-3849-3D39-1FB2-31977E606093}"/>
              </a:ext>
            </a:extLst>
          </p:cNvPr>
          <p:cNvSpPr txBox="1"/>
          <p:nvPr/>
        </p:nvSpPr>
        <p:spPr>
          <a:xfrm>
            <a:off x="1503351" y="927970"/>
            <a:ext cx="5722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 dirty="0"/>
              <a:t>AB - HET: Plasma-OFF simulations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4BC8B2C-899D-FD56-AA3A-D364F2341E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6826" y="4054684"/>
            <a:ext cx="2577600" cy="229256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F7E201E-ABAB-D847-1F2F-2625BDF97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762" y="4056050"/>
            <a:ext cx="2577600" cy="22912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EC830BD-23A9-22DB-51DE-AB243DF3C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87" y="2630619"/>
            <a:ext cx="1576536" cy="1401793"/>
          </a:xfrm>
          <a:prstGeom prst="rect">
            <a:avLst/>
          </a:prstGeom>
        </p:spPr>
      </p:pic>
      <p:pic>
        <p:nvPicPr>
          <p:cNvPr id="21" name="Picture 10" descr="A graph of different positions&#10;&#10;Description automatically generated">
            <a:extLst>
              <a:ext uri="{FF2B5EF4-FFF2-40B4-BE49-F238E27FC236}">
                <a16:creationId xmlns:a16="http://schemas.microsoft.com/office/drawing/2014/main" id="{21D5373B-B8E1-512C-2C3B-29A56AE5F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4"/>
          <a:stretch/>
        </p:blipFill>
        <p:spPr>
          <a:xfrm>
            <a:off x="6202962" y="1266025"/>
            <a:ext cx="2378295" cy="272918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A86C206-59D3-50A8-8991-C83EA7DFFF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98" y="1328799"/>
            <a:ext cx="3459413" cy="2633487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827BD3F-6FDD-4EFE-1DAF-05EF50452A26}"/>
              </a:ext>
            </a:extLst>
          </p:cNvPr>
          <p:cNvSpPr txBox="1"/>
          <p:nvPr/>
        </p:nvSpPr>
        <p:spPr>
          <a:xfrm>
            <a:off x="7597415" y="929515"/>
            <a:ext cx="3203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/>
              <a:t>HET wall channel Erosion [4]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AA4D532F-92DB-0766-3B9D-C199DCD8FD04}"/>
              </a:ext>
            </a:extLst>
          </p:cNvPr>
          <p:cNvSpPr txBox="1"/>
          <p:nvPr/>
        </p:nvSpPr>
        <p:spPr>
          <a:xfrm>
            <a:off x="6827310" y="5546028"/>
            <a:ext cx="4968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baseline="0" dirty="0" err="1">
                <a:solidFill>
                  <a:prstClr val="black"/>
                </a:solidFill>
                <a:latin typeface="+mj-lt"/>
              </a:rPr>
              <a:t>Underprediction</a:t>
            </a:r>
            <a:r>
              <a:rPr lang="it-IT" sz="2000" b="0" baseline="0" dirty="0">
                <a:solidFill>
                  <a:prstClr val="black"/>
                </a:solidFill>
                <a:latin typeface="+mj-lt"/>
              </a:rPr>
              <a:t> vs. </a:t>
            </a:r>
            <a:r>
              <a:rPr lang="it-IT" sz="2000" b="0" baseline="0" dirty="0" err="1">
                <a:solidFill>
                  <a:prstClr val="black"/>
                </a:solidFill>
                <a:latin typeface="+mj-lt"/>
              </a:rPr>
              <a:t>experiments</a:t>
            </a:r>
            <a:r>
              <a:rPr lang="it-IT" sz="2000" b="0" baseline="0" dirty="0">
                <a:solidFill>
                  <a:prstClr val="black"/>
                </a:solidFill>
                <a:latin typeface="+mj-lt"/>
              </a:rPr>
              <a:t>: 50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-60</a:t>
            </a:r>
            <a:r>
              <a:rPr lang="it-IT" sz="2000" b="0" baseline="0" dirty="0">
                <a:solidFill>
                  <a:prstClr val="black"/>
                </a:solidFill>
                <a:latin typeface="+mj-lt"/>
              </a:rPr>
              <a:t> % </a:t>
            </a:r>
          </a:p>
          <a:p>
            <a:pPr marL="342900" indent="-3429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prstClr val="black"/>
                </a:solidFill>
                <a:latin typeface="+mj-lt"/>
              </a:rPr>
              <a:t>But the </a:t>
            </a:r>
            <a:r>
              <a:rPr lang="it-IT" sz="2000" dirty="0" err="1">
                <a:solidFill>
                  <a:prstClr val="black"/>
                </a:solidFill>
                <a:latin typeface="+mj-lt"/>
              </a:rPr>
              <a:t>erosion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 rate </a:t>
            </a:r>
            <a:r>
              <a:rPr lang="it-IT" sz="2000" dirty="0" err="1">
                <a:solidFill>
                  <a:prstClr val="black"/>
                </a:solidFill>
                <a:latin typeface="+mj-lt"/>
              </a:rPr>
              <a:t>decreases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 with time</a:t>
            </a:r>
            <a:endParaRPr lang="it-IT" sz="2000" b="0" baseline="0" dirty="0">
              <a:solidFill>
                <a:prstClr val="black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14">
                <a:extLst>
                  <a:ext uri="{FF2B5EF4-FFF2-40B4-BE49-F238E27FC236}">
                    <a16:creationId xmlns:a16="http://schemas.microsoft.com/office/drawing/2014/main" id="{FDB81E9A-1213-5D74-2C6C-7F412080E5F8}"/>
                  </a:ext>
                </a:extLst>
              </p:cNvPr>
              <p:cNvSpPr txBox="1"/>
              <p:nvPr/>
            </p:nvSpPr>
            <p:spPr>
              <a:xfrm>
                <a:off x="6827310" y="4703089"/>
                <a:ext cx="1989134" cy="295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baseline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baseline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it-IT" sz="2400" b="0" i="1" baseline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2400" b="0" i="1" baseline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baseline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baseline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baseline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baseline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0" i="1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it-IT" sz="2400" b="0" i="1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400" b="0" i="1" baseline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it-IT" sz="2400" baseline="0" dirty="0"/>
              </a:p>
            </p:txBody>
          </p:sp>
        </mc:Choice>
        <mc:Fallback xmlns="">
          <p:sp>
            <p:nvSpPr>
              <p:cNvPr id="27" name="TextBox 14">
                <a:extLst>
                  <a:ext uri="{FF2B5EF4-FFF2-40B4-BE49-F238E27FC236}">
                    <a16:creationId xmlns:a16="http://schemas.microsoft.com/office/drawing/2014/main" id="{FDB81E9A-1213-5D74-2C6C-7F412080E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310" y="4703089"/>
                <a:ext cx="1989134" cy="295466"/>
              </a:xfrm>
              <a:prstGeom prst="rect">
                <a:avLst/>
              </a:prstGeom>
              <a:blipFill>
                <a:blip r:embed="rId9"/>
                <a:stretch>
                  <a:fillRect l="-3067" r="-307" b="-6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6">
            <a:extLst>
              <a:ext uri="{FF2B5EF4-FFF2-40B4-BE49-F238E27FC236}">
                <a16:creationId xmlns:a16="http://schemas.microsoft.com/office/drawing/2014/main" id="{C7A9D141-C542-4319-44F3-25405C663526}"/>
              </a:ext>
            </a:extLst>
          </p:cNvPr>
          <p:cNvSpPr txBox="1"/>
          <p:nvPr/>
        </p:nvSpPr>
        <p:spPr>
          <a:xfrm>
            <a:off x="9339424" y="4671324"/>
            <a:ext cx="243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dirty="0" err="1">
                <a:solidFill>
                  <a:prstClr val="black"/>
                </a:solidFill>
                <a:latin typeface="+mj-lt"/>
              </a:rPr>
              <a:t>Empirical</a:t>
            </a:r>
            <a:r>
              <a:rPr lang="it-IT" sz="16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+mj-lt"/>
              </a:rPr>
              <a:t>coeffiecient</a:t>
            </a:r>
            <a:r>
              <a:rPr lang="it-IT" sz="1600" dirty="0">
                <a:solidFill>
                  <a:prstClr val="black"/>
                </a:solidFill>
                <a:latin typeface="+mj-lt"/>
              </a:rPr>
              <a:t> to include  temperature </a:t>
            </a:r>
            <a:r>
              <a:rPr lang="it-IT" sz="1600" dirty="0" err="1">
                <a:solidFill>
                  <a:prstClr val="black"/>
                </a:solidFill>
                <a:latin typeface="+mj-lt"/>
              </a:rPr>
              <a:t>effect</a:t>
            </a:r>
            <a:endParaRPr lang="it-IT" sz="1600" b="0" baseline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FD7BE1-4BAA-F7A0-314B-88FB11439C86}"/>
              </a:ext>
            </a:extLst>
          </p:cNvPr>
          <p:cNvSpPr txBox="1"/>
          <p:nvPr/>
        </p:nvSpPr>
        <p:spPr>
          <a:xfrm>
            <a:off x="7335724" y="4257381"/>
            <a:ext cx="3605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/>
              <a:t>Sputtering Yield (Xe-BNSiO</a:t>
            </a:r>
            <a:r>
              <a:rPr lang="en-US" sz="2000" b="1" baseline="-25000" dirty="0"/>
              <a:t>2</a:t>
            </a:r>
            <a:r>
              <a:rPr lang="en-US" sz="2000" b="1" dirty="0"/>
              <a:t>)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5A99558-49CD-7EC1-08BF-7BB527D9DEDE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8816444" y="4850822"/>
            <a:ext cx="5229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5760F77-FC58-D690-ED27-D23680A08F93}"/>
              </a:ext>
            </a:extLst>
          </p:cNvPr>
          <p:cNvSpPr txBox="1"/>
          <p:nvPr/>
        </p:nvSpPr>
        <p:spPr>
          <a:xfrm>
            <a:off x="1105504" y="2334957"/>
            <a:ext cx="4538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b="1" dirty="0"/>
              <a:t>N</a:t>
            </a:r>
            <a:r>
              <a:rPr lang="en-US" sz="1600" b="1" baseline="-25000" dirty="0"/>
              <a:t>2</a:t>
            </a:r>
            <a:r>
              <a:rPr lang="en-US" sz="1600" b="1" dirty="0"/>
              <a:t> - O</a:t>
            </a:r>
            <a:r>
              <a:rPr lang="en-US" sz="1600" b="1" baseline="-25000" dirty="0"/>
              <a:t>2 </a:t>
            </a:r>
            <a:r>
              <a:rPr lang="en-US" sz="1600" b="1" dirty="0"/>
              <a:t>mixture flowing into HET’s channel []</a:t>
            </a:r>
            <a:endParaRPr lang="en-US" sz="1600" b="1" baseline="-250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A50748-647B-62C6-3596-76AD044A4BF1}"/>
              </a:ext>
            </a:extLst>
          </p:cNvPr>
          <p:cNvSpPr txBox="1"/>
          <p:nvPr/>
        </p:nvSpPr>
        <p:spPr>
          <a:xfrm>
            <a:off x="162189" y="1369853"/>
            <a:ext cx="6117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</a:rPr>
              <a:t>Air-Breathing thrusters </a:t>
            </a:r>
            <a:r>
              <a:rPr lang="en-US" sz="1800" b="1" dirty="0">
                <a:effectLst/>
              </a:rPr>
              <a:t>captures air in Very Low Earth O</a:t>
            </a:r>
            <a:r>
              <a:rPr lang="en-US" b="1" dirty="0"/>
              <a:t>rbit</a:t>
            </a:r>
            <a:r>
              <a:rPr lang="en-US" sz="1800" b="1" dirty="0">
                <a:effectLst/>
              </a:rPr>
              <a:t> (VLEO) </a:t>
            </a:r>
            <a:r>
              <a:rPr lang="en-US" sz="1800" dirty="0">
                <a:effectLst/>
              </a:rPr>
              <a:t>through an intake and conveying it to the accelerator channel. 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B9E589DB-3C56-23B4-2E25-16CADF7DD1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5" r="71137"/>
          <a:stretch/>
        </p:blipFill>
        <p:spPr>
          <a:xfrm>
            <a:off x="1818542" y="2761957"/>
            <a:ext cx="1082008" cy="1233256"/>
          </a:xfrm>
          <a:prstGeom prst="rect">
            <a:avLst/>
          </a:prstGeom>
        </p:spPr>
      </p:pic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AAF2722-F658-FDC0-86D0-BA4FCE93495F}"/>
              </a:ext>
            </a:extLst>
          </p:cNvPr>
          <p:cNvCxnSpPr/>
          <p:nvPr/>
        </p:nvCxnSpPr>
        <p:spPr>
          <a:xfrm>
            <a:off x="6041569" y="927970"/>
            <a:ext cx="0" cy="55148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4F07CE17-1ED8-AA4E-F5CB-143F6598EA73}"/>
              </a:ext>
            </a:extLst>
          </p:cNvPr>
          <p:cNvSpPr/>
          <p:nvPr/>
        </p:nvSpPr>
        <p:spPr>
          <a:xfrm>
            <a:off x="3723588" y="3372438"/>
            <a:ext cx="254523" cy="24535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33A1A9-1A22-CBDF-FAA8-5A7C7C22A179}"/>
              </a:ext>
            </a:extLst>
          </p:cNvPr>
          <p:cNvCxnSpPr>
            <a:cxnSpLocks/>
            <a:stCxn id="4" idx="3"/>
            <a:endCxn id="21" idx="1"/>
          </p:cNvCxnSpPr>
          <p:nvPr/>
        </p:nvCxnSpPr>
        <p:spPr>
          <a:xfrm flipV="1">
            <a:off x="3978111" y="2630619"/>
            <a:ext cx="2224851" cy="864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1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5"/>
    </mc:Choice>
    <mc:Fallback xmlns="">
      <p:transition spd="slow" advTm="3456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602E7-1D09-57C9-EA78-A8845BAC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0EF583AD-530D-9194-8831-DE1AC7FF9CDB}"/>
              </a:ext>
            </a:extLst>
          </p:cNvPr>
          <p:cNvGrpSpPr/>
          <p:nvPr/>
        </p:nvGrpSpPr>
        <p:grpSpPr>
          <a:xfrm>
            <a:off x="3860336" y="1140116"/>
            <a:ext cx="3000864" cy="1935028"/>
            <a:chOff x="479231" y="2656108"/>
            <a:chExt cx="11075472" cy="3794375"/>
          </a:xfrm>
        </p:grpSpPr>
        <p:pic>
          <p:nvPicPr>
            <p:cNvPr id="3" name="Immagine 2" descr="Immagine che contiene testo, schermata, diagramma, linea&#10;&#10;Il contenuto generato dall'IA potrebbe non essere corretto.">
              <a:extLst>
                <a:ext uri="{FF2B5EF4-FFF2-40B4-BE49-F238E27FC236}">
                  <a16:creationId xmlns:a16="http://schemas.microsoft.com/office/drawing/2014/main" id="{0DEF10FB-B8AE-00F6-DC5E-EF405505C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31" y="2656108"/>
              <a:ext cx="11075472" cy="3794375"/>
            </a:xfrm>
            <a:prstGeom prst="rect">
              <a:avLst/>
            </a:prstGeom>
          </p:spPr>
        </p:pic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FACD8807-BA87-CEF3-192D-561E6D6CB714}"/>
                </a:ext>
              </a:extLst>
            </p:cNvPr>
            <p:cNvCxnSpPr/>
            <p:nvPr/>
          </p:nvCxnSpPr>
          <p:spPr>
            <a:xfrm>
              <a:off x="5703488" y="4058883"/>
              <a:ext cx="58547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id="{53882BF7-1FA5-8C5F-8913-B2E47A216447}"/>
              </a:ext>
            </a:extLst>
          </p:cNvPr>
          <p:cNvSpPr/>
          <p:nvPr/>
        </p:nvSpPr>
        <p:spPr>
          <a:xfrm>
            <a:off x="8172593" y="1741892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1F0D09B7-094F-0FD4-6452-90B5AA835A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53808" y="53446"/>
            <a:ext cx="9247187" cy="4349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it-IT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 NUMERICAL ACTIVITIES</a:t>
            </a:r>
            <a:br>
              <a:rPr lang="en-US" dirty="0"/>
            </a:br>
            <a:r>
              <a:rPr lang="en-US" sz="2000" dirty="0" err="1"/>
              <a:t>Prelminary</a:t>
            </a:r>
            <a:r>
              <a:rPr lang="en-US" sz="2000" dirty="0"/>
              <a:t> Design Tools</a:t>
            </a:r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9733B1D-01D6-C845-2B77-3A7355E4B249}"/>
              </a:ext>
            </a:extLst>
          </p:cNvPr>
          <p:cNvSpPr txBox="1"/>
          <p:nvPr/>
        </p:nvSpPr>
        <p:spPr>
          <a:xfrm>
            <a:off x="4701209" y="905352"/>
            <a:ext cx="4528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+mj-lt"/>
              </a:rPr>
              <a:t>Magneto Plasma Dynamic </a:t>
            </a:r>
            <a:r>
              <a:rPr lang="it-IT" dirty="0" err="1">
                <a:solidFill>
                  <a:prstClr val="black"/>
                </a:solidFill>
                <a:latin typeface="+mj-lt"/>
              </a:rPr>
              <a:t>Thruster</a:t>
            </a:r>
            <a:r>
              <a:rPr lang="it-IT" dirty="0">
                <a:solidFill>
                  <a:prstClr val="black"/>
                </a:solidFill>
                <a:latin typeface="+mj-lt"/>
              </a:rPr>
              <a:t> (</a:t>
            </a:r>
            <a:r>
              <a:rPr lang="it-IT" b="1" dirty="0">
                <a:solidFill>
                  <a:prstClr val="black"/>
                </a:solidFill>
                <a:latin typeface="+mj-lt"/>
              </a:rPr>
              <a:t>MPDT</a:t>
            </a:r>
            <a:r>
              <a:rPr lang="it-IT" dirty="0">
                <a:solidFill>
                  <a:prstClr val="black"/>
                </a:solidFill>
                <a:latin typeface="+mj-lt"/>
              </a:rPr>
              <a:t>)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8EAD78EE-3ACF-1AFE-E283-7EA1DD1FF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4050741"/>
              </p:ext>
            </p:extLst>
          </p:nvPr>
        </p:nvGraphicFramePr>
        <p:xfrm>
          <a:off x="-1734931" y="875720"/>
          <a:ext cx="8414026" cy="5584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413D2E-3FF7-3694-597A-D824409F219A}"/>
              </a:ext>
            </a:extLst>
          </p:cNvPr>
          <p:cNvSpPr txBox="1"/>
          <p:nvPr/>
        </p:nvSpPr>
        <p:spPr>
          <a:xfrm>
            <a:off x="6412896" y="3429000"/>
            <a:ext cx="3230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  <a:latin typeface="+mj-lt"/>
              </a:rPr>
              <a:t>Gridded</a:t>
            </a:r>
            <a:r>
              <a:rPr lang="it-IT" dirty="0">
                <a:solidFill>
                  <a:prstClr val="black"/>
                </a:solidFill>
                <a:latin typeface="+mj-lt"/>
              </a:rPr>
              <a:t> Ion </a:t>
            </a:r>
            <a:r>
              <a:rPr lang="it-IT" dirty="0" err="1">
                <a:solidFill>
                  <a:prstClr val="black"/>
                </a:solidFill>
                <a:latin typeface="+mj-lt"/>
              </a:rPr>
              <a:t>Thruster</a:t>
            </a:r>
            <a:r>
              <a:rPr lang="it-IT" dirty="0">
                <a:solidFill>
                  <a:prstClr val="black"/>
                </a:solidFill>
                <a:latin typeface="+mj-lt"/>
              </a:rPr>
              <a:t> (</a:t>
            </a:r>
            <a:r>
              <a:rPr lang="it-IT" b="1" dirty="0">
                <a:solidFill>
                  <a:prstClr val="black"/>
                </a:solidFill>
                <a:latin typeface="+mj-lt"/>
              </a:rPr>
              <a:t>GIT</a:t>
            </a:r>
            <a:r>
              <a:rPr lang="it-IT" dirty="0">
                <a:solidFill>
                  <a:prstClr val="black"/>
                </a:solidFill>
                <a:latin typeface="+mj-lt"/>
              </a:rPr>
              <a:t>) [12]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7844A2-F851-2A19-35F6-BB9AF9DFF533}"/>
              </a:ext>
            </a:extLst>
          </p:cNvPr>
          <p:cNvSpPr txBox="1"/>
          <p:nvPr/>
        </p:nvSpPr>
        <p:spPr>
          <a:xfrm>
            <a:off x="6679095" y="6079580"/>
            <a:ext cx="5512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+mj-lt"/>
              </a:rPr>
              <a:t>High‑Efficiency Multistage Plasma Thruster (</a:t>
            </a:r>
            <a:r>
              <a:rPr lang="en-US" b="1" dirty="0">
                <a:solidFill>
                  <a:prstClr val="black"/>
                </a:solidFill>
                <a:latin typeface="+mj-lt"/>
              </a:rPr>
              <a:t>HEMPT</a:t>
            </a:r>
            <a:r>
              <a:rPr lang="it-IT" dirty="0">
                <a:solidFill>
                  <a:prstClr val="black"/>
                </a:solidFill>
                <a:latin typeface="+mj-lt"/>
              </a:rPr>
              <a:t>) [13] </a:t>
            </a: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D46E755-0FD1-C5D6-C589-B8D971C32608}"/>
              </a:ext>
            </a:extLst>
          </p:cNvPr>
          <p:cNvSpPr txBox="1"/>
          <p:nvPr/>
        </p:nvSpPr>
        <p:spPr>
          <a:xfrm>
            <a:off x="8729185" y="1372560"/>
            <a:ext cx="3556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  <a:latin typeface="+mj-lt"/>
              </a:rPr>
              <a:t>Helicon</a:t>
            </a:r>
            <a:r>
              <a:rPr lang="it-IT" dirty="0">
                <a:solidFill>
                  <a:prstClr val="black"/>
                </a:solidFill>
                <a:latin typeface="+mj-lt"/>
              </a:rPr>
              <a:t> Plasma </a:t>
            </a:r>
            <a:r>
              <a:rPr lang="it-IT" dirty="0" err="1">
                <a:solidFill>
                  <a:prstClr val="black"/>
                </a:solidFill>
                <a:latin typeface="+mj-lt"/>
              </a:rPr>
              <a:t>Thrusters</a:t>
            </a:r>
            <a:r>
              <a:rPr lang="it-IT" dirty="0">
                <a:solidFill>
                  <a:prstClr val="black"/>
                </a:solidFill>
                <a:latin typeface="+mj-lt"/>
              </a:rPr>
              <a:t> (</a:t>
            </a:r>
            <a:r>
              <a:rPr lang="it-IT" b="1" dirty="0">
                <a:solidFill>
                  <a:prstClr val="black"/>
                </a:solidFill>
                <a:latin typeface="+mj-lt"/>
              </a:rPr>
              <a:t>HPT</a:t>
            </a:r>
            <a:r>
              <a:rPr lang="it-IT" dirty="0">
                <a:solidFill>
                  <a:prstClr val="black"/>
                </a:solidFill>
                <a:latin typeface="+mj-lt"/>
              </a:rPr>
              <a:t>) [11] </a:t>
            </a:r>
            <a:endParaRPr lang="it-IT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5A0E5BD4-D44E-186F-B765-6F6819493D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109" r="28055"/>
          <a:stretch/>
        </p:blipFill>
        <p:spPr>
          <a:xfrm>
            <a:off x="10613147" y="4159462"/>
            <a:ext cx="1502229" cy="1764826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4F0FB82D-DD3D-7277-6F50-E53703187CB8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147" y="1770248"/>
            <a:ext cx="1387848" cy="160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magine 32" descr="Immagine che contiene cerchio, schermata, diagramma, schizzo&#10;&#10;Il contenuto generato dall'IA potrebbe non essere corretto.">
            <a:extLst>
              <a:ext uri="{FF2B5EF4-FFF2-40B4-BE49-F238E27FC236}">
                <a16:creationId xmlns:a16="http://schemas.microsoft.com/office/drawing/2014/main" id="{7C9E2B33-1333-37A8-B4E6-66E1F2AA57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60" y="1311570"/>
            <a:ext cx="1070223" cy="1395199"/>
          </a:xfrm>
          <a:prstGeom prst="rect">
            <a:avLst/>
          </a:prstGeom>
        </p:spPr>
      </p:pic>
      <p:sp>
        <p:nvSpPr>
          <p:cNvPr id="34" name="Freccia a destra 33">
            <a:extLst>
              <a:ext uri="{FF2B5EF4-FFF2-40B4-BE49-F238E27FC236}">
                <a16:creationId xmlns:a16="http://schemas.microsoft.com/office/drawing/2014/main" id="{1982C9BD-B7B6-3D21-FE41-8128E319B427}"/>
              </a:ext>
            </a:extLst>
          </p:cNvPr>
          <p:cNvSpPr/>
          <p:nvPr/>
        </p:nvSpPr>
        <p:spPr>
          <a:xfrm>
            <a:off x="4078119" y="969510"/>
            <a:ext cx="556592" cy="28077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a destra 34">
            <a:extLst>
              <a:ext uri="{FF2B5EF4-FFF2-40B4-BE49-F238E27FC236}">
                <a16:creationId xmlns:a16="http://schemas.microsoft.com/office/drawing/2014/main" id="{0AF1BD5A-7357-424A-3404-80A15C8E53C8}"/>
              </a:ext>
            </a:extLst>
          </p:cNvPr>
          <p:cNvSpPr/>
          <p:nvPr/>
        </p:nvSpPr>
        <p:spPr>
          <a:xfrm>
            <a:off x="8172593" y="1435971"/>
            <a:ext cx="556592" cy="28077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BE55CF66-679E-70F8-23B6-E554503C0AC8}"/>
              </a:ext>
            </a:extLst>
          </p:cNvPr>
          <p:cNvSpPr/>
          <p:nvPr/>
        </p:nvSpPr>
        <p:spPr>
          <a:xfrm>
            <a:off x="5799745" y="3507720"/>
            <a:ext cx="556592" cy="28077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CB130D41-6736-6087-2FBB-BF4E3F244FB9}"/>
              </a:ext>
            </a:extLst>
          </p:cNvPr>
          <p:cNvSpPr/>
          <p:nvPr/>
        </p:nvSpPr>
        <p:spPr>
          <a:xfrm>
            <a:off x="5963418" y="6121974"/>
            <a:ext cx="556592" cy="28077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" name="Immagine 38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7BD0ABC4-DCCB-A513-575C-9EF73BCE09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1"/>
          <a:stretch>
            <a:fillRect/>
          </a:stretch>
        </p:blipFill>
        <p:spPr>
          <a:xfrm>
            <a:off x="6513609" y="3889714"/>
            <a:ext cx="1098499" cy="1879281"/>
          </a:xfrm>
          <a:prstGeom prst="rect">
            <a:avLst/>
          </a:prstGeom>
        </p:spPr>
      </p:pic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ADBCA8DD-2791-0F4B-6199-3150C55941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939568"/>
              </p:ext>
            </p:extLst>
          </p:nvPr>
        </p:nvGraphicFramePr>
        <p:xfrm>
          <a:off x="7831721" y="1771085"/>
          <a:ext cx="2858211" cy="1630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3" imgW="4846320" imgH="2765824" progId="Acrobat.Document.DC">
                  <p:embed/>
                </p:oleObj>
              </mc:Choice>
              <mc:Fallback>
                <p:oleObj name="Acrobat Document" r:id="rId13" imgW="4846320" imgH="2765824" progId="Acrobat.Document.DC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ADBCA8DD-2791-0F4B-6199-3150C55941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31721" y="1771085"/>
                        <a:ext cx="2858211" cy="1630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CAC5ED9D-EE8A-FAE5-3A85-7CA1D6B103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7299" y="4108917"/>
            <a:ext cx="3510657" cy="18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5"/>
    </mc:Choice>
    <mc:Fallback xmlns="">
      <p:transition spd="slow" advTm="3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26" grpId="0"/>
      <p:bldP spid="34" grpId="0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79F0-45CF-8EF3-0C54-5B3111763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98EDFDE-B49D-0471-4A4B-5B7B4650F087}"/>
              </a:ext>
            </a:extLst>
          </p:cNvPr>
          <p:cNvSpPr/>
          <p:nvPr/>
        </p:nvSpPr>
        <p:spPr>
          <a:xfrm>
            <a:off x="304666" y="1645780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229CF89-ABC4-7A22-4B0E-0B860E4436D6}"/>
              </a:ext>
            </a:extLst>
          </p:cNvPr>
          <p:cNvSpPr/>
          <p:nvPr/>
        </p:nvSpPr>
        <p:spPr>
          <a:xfrm>
            <a:off x="7267370" y="1639979"/>
            <a:ext cx="311085" cy="292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A0271747-7952-3E73-8AE2-48129383DF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53808" y="53446"/>
            <a:ext cx="9247187" cy="4349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it-IT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 PROTOTYPE DESIGN</a:t>
            </a:r>
            <a:br>
              <a:rPr lang="en-US" dirty="0"/>
            </a:br>
            <a:r>
              <a:rPr lang="en-US" sz="2000" dirty="0"/>
              <a:t>HPT – MPDT</a:t>
            </a:r>
            <a:endParaRPr lang="en-US" dirty="0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E585F5C-8EEB-7810-2B06-E3E4CB086542}"/>
              </a:ext>
            </a:extLst>
          </p:cNvPr>
          <p:cNvSpPr txBox="1"/>
          <p:nvPr/>
        </p:nvSpPr>
        <p:spPr>
          <a:xfrm>
            <a:off x="1553436" y="996822"/>
            <a:ext cx="9085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dirty="0" err="1">
                <a:solidFill>
                  <a:prstClr val="black"/>
                </a:solidFill>
                <a:latin typeface="+mj-lt"/>
              </a:rPr>
              <a:t>We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 are </a:t>
            </a:r>
            <a:r>
              <a:rPr lang="it-IT" sz="2000" dirty="0" err="1">
                <a:solidFill>
                  <a:prstClr val="black"/>
                </a:solidFill>
                <a:latin typeface="+mj-lt"/>
              </a:rPr>
              <a:t>going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 to build </a:t>
            </a:r>
            <a:r>
              <a:rPr lang="it-IT" sz="2000" dirty="0" err="1">
                <a:solidFill>
                  <a:prstClr val="black"/>
                </a:solidFill>
                <a:latin typeface="+mj-lt"/>
              </a:rPr>
              <a:t>two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+mj-lt"/>
              </a:rPr>
              <a:t>laboratory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+mj-lt"/>
              </a:rPr>
              <a:t>demonstrators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 to be </a:t>
            </a:r>
            <a:r>
              <a:rPr lang="it-IT" sz="2000" dirty="0" err="1">
                <a:solidFill>
                  <a:prstClr val="black"/>
                </a:solidFill>
                <a:latin typeface="+mj-lt"/>
              </a:rPr>
              <a:t>tested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 in MSVC</a:t>
            </a:r>
            <a:endParaRPr lang="it-IT" sz="2000" b="0" baseline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B7F7D7-05B7-F8E4-591E-054661A8A294}"/>
              </a:ext>
            </a:extLst>
          </p:cNvPr>
          <p:cNvSpPr txBox="1"/>
          <p:nvPr/>
        </p:nvSpPr>
        <p:spPr>
          <a:xfrm>
            <a:off x="2359689" y="1620098"/>
            <a:ext cx="1335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 dirty="0"/>
              <a:t>HPT [14]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E738B6-99AD-B51C-9439-7C94436F2905}"/>
              </a:ext>
            </a:extLst>
          </p:cNvPr>
          <p:cNvSpPr txBox="1"/>
          <p:nvPr/>
        </p:nvSpPr>
        <p:spPr>
          <a:xfrm>
            <a:off x="8669855" y="1579725"/>
            <a:ext cx="9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/>
              <a:t>MPD</a:t>
            </a:r>
          </a:p>
        </p:txBody>
      </p:sp>
      <p:pic>
        <p:nvPicPr>
          <p:cNvPr id="11" name="Immagine 10" descr="Immagine che contiene cerchio, schermata, diagramma, schizzo&#10;&#10;Il contenuto generato dall'IA potrebbe non essere corretto.">
            <a:extLst>
              <a:ext uri="{FF2B5EF4-FFF2-40B4-BE49-F238E27FC236}">
                <a16:creationId xmlns:a16="http://schemas.microsoft.com/office/drawing/2014/main" id="{C00F1F37-5DCC-1638-1FB3-EA7F914B3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912" y="3921716"/>
            <a:ext cx="1515595" cy="1975810"/>
          </a:xfrm>
          <a:prstGeom prst="rect">
            <a:avLst/>
          </a:prstGeom>
        </p:spPr>
      </p:pic>
      <p:pic>
        <p:nvPicPr>
          <p:cNvPr id="13" name="Immagine 12" descr="Immagine che contiene cerchio, cilindro&#10;&#10;Il contenuto generato dall'IA potrebbe non essere corretto.">
            <a:extLst>
              <a:ext uri="{FF2B5EF4-FFF2-40B4-BE49-F238E27FC236}">
                <a16:creationId xmlns:a16="http://schemas.microsoft.com/office/drawing/2014/main" id="{A049F896-B2D4-8586-0965-8913C209D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91" y="3994222"/>
            <a:ext cx="1638788" cy="1830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198A360-338D-DFCA-5D1F-675101514CBA}"/>
                  </a:ext>
                </a:extLst>
              </p:cNvPr>
              <p:cNvSpPr txBox="1"/>
              <p:nvPr/>
            </p:nvSpPr>
            <p:spPr>
              <a:xfrm>
                <a:off x="6346896" y="1978433"/>
                <a:ext cx="5183222" cy="1613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1700">
                    <a:effectLst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 noProof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700" b="0" i="0" noProof="0" smtClean="0">
                            <a:effectLst/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700" b="0" i="0" noProof="0" smtClean="0">
                            <a:effectLst/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</m:oMath>
                </a14:m>
                <a:r>
                  <a:rPr lang="en-GB" sz="1700" noProof="0">
                    <a:effectLst/>
                  </a:rPr>
                  <a:t> = 4.5 kW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700">
                    <a:effectLst/>
                  </a:rPr>
                  <a:t> </a:t>
                </a:r>
                <a:r>
                  <a:rPr lang="en-GB" sz="1700" noProof="0">
                    <a:effectLst/>
                  </a:rPr>
                  <a:t>Propellant </a:t>
                </a:r>
                <a:r>
                  <a:rPr lang="en-GB" sz="1700">
                    <a:effectLst/>
                  </a:rPr>
                  <a:t>mass flow rate</a:t>
                </a:r>
                <a:r>
                  <a:rPr lang="en-GB" sz="1700" noProof="0">
                    <a:effectLst/>
                  </a:rPr>
                  <a:t>: 10 mg/s (Argon)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700" noProof="0">
                    <a:effectLst/>
                  </a:rPr>
                  <a:t>Configuration : AF-MPDT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700" noProof="0">
                    <a:effectLst/>
                  </a:rPr>
                  <a:t>Applied Field : 0.2 T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198A360-338D-DFCA-5D1F-675101514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896" y="1978433"/>
                <a:ext cx="5183222" cy="1613519"/>
              </a:xfrm>
              <a:prstGeom prst="rect">
                <a:avLst/>
              </a:prstGeom>
              <a:blipFill>
                <a:blip r:embed="rId6"/>
                <a:stretch>
                  <a:fillRect b="-49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96657D3-2EC5-4256-1B61-BD02CDB701C9}"/>
                  </a:ext>
                </a:extLst>
              </p:cNvPr>
              <p:cNvSpPr txBox="1"/>
              <p:nvPr/>
            </p:nvSpPr>
            <p:spPr>
              <a:xfrm>
                <a:off x="0" y="1961264"/>
                <a:ext cx="5183222" cy="1613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1700">
                    <a:effectLst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 noProof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700" b="0" i="0" noProof="0" smtClean="0">
                            <a:effectLst/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700" b="0" i="0" noProof="0" smtClean="0">
                            <a:effectLst/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</m:oMath>
                </a14:m>
                <a:r>
                  <a:rPr lang="en-GB" sz="1700" noProof="0">
                    <a:effectLst/>
                  </a:rPr>
                  <a:t> = </a:t>
                </a:r>
                <a:r>
                  <a:rPr lang="en-GB" sz="1700"/>
                  <a:t>1</a:t>
                </a:r>
                <a:r>
                  <a:rPr lang="en-GB" sz="1700" noProof="0">
                    <a:effectLst/>
                  </a:rPr>
                  <a:t> kW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700">
                    <a:effectLst/>
                  </a:rPr>
                  <a:t> </a:t>
                </a:r>
                <a:r>
                  <a:rPr lang="en-GB" sz="1700" noProof="0">
                    <a:effectLst/>
                  </a:rPr>
                  <a:t>Propellant </a:t>
                </a:r>
                <a:r>
                  <a:rPr lang="en-GB" sz="1700">
                    <a:effectLst/>
                  </a:rPr>
                  <a:t>mass flow rate</a:t>
                </a:r>
                <a:r>
                  <a:rPr lang="en-GB" sz="1700" noProof="0">
                    <a:effectLst/>
                  </a:rPr>
                  <a:t>: </a:t>
                </a:r>
                <a:r>
                  <a:rPr lang="en-GB" sz="1700"/>
                  <a:t>3-5</a:t>
                </a:r>
                <a:r>
                  <a:rPr lang="en-GB" sz="1700" noProof="0">
                    <a:effectLst/>
                  </a:rPr>
                  <a:t> mg/s (Argon)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700" noProof="0">
                    <a:effectLst/>
                  </a:rPr>
                  <a:t>Antenna Configuration:  toroidal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700" noProof="0">
                    <a:effectLst/>
                  </a:rPr>
                  <a:t>Applied Field : 0.06 T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96657D3-2EC5-4256-1B61-BD02CDB7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1264"/>
                <a:ext cx="5183222" cy="1613519"/>
              </a:xfrm>
              <a:prstGeom prst="rect">
                <a:avLst/>
              </a:prstGeom>
              <a:blipFill>
                <a:blip r:embed="rId7"/>
                <a:stretch>
                  <a:fillRect b="-49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7DC153F9-5C01-D586-49FC-70A4ED869503}"/>
              </a:ext>
            </a:extLst>
          </p:cNvPr>
          <p:cNvSpPr/>
          <p:nvPr/>
        </p:nvSpPr>
        <p:spPr>
          <a:xfrm>
            <a:off x="615751" y="1639979"/>
            <a:ext cx="4168612" cy="4423639"/>
          </a:xfrm>
          <a:prstGeom prst="roundRect">
            <a:avLst>
              <a:gd name="adj" fmla="val 4468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5A971F-4340-A973-FAB7-B481D7E97A14}"/>
              </a:ext>
            </a:extLst>
          </p:cNvPr>
          <p:cNvSpPr/>
          <p:nvPr/>
        </p:nvSpPr>
        <p:spPr>
          <a:xfrm>
            <a:off x="6927160" y="1635085"/>
            <a:ext cx="4168612" cy="4423639"/>
          </a:xfrm>
          <a:prstGeom prst="roundRect">
            <a:avLst>
              <a:gd name="adj" fmla="val 4468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65A50C7-5B55-D079-A6B0-053F63F09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228" y="3695258"/>
            <a:ext cx="3059228" cy="22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8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5"/>
    </mc:Choice>
    <mc:Fallback xmlns="">
      <p:transition spd="slow" advTm="3456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63901" y="193184"/>
            <a:ext cx="4699000" cy="434618"/>
          </a:xfrm>
        </p:spPr>
        <p:txBody>
          <a:bodyPr/>
          <a:lstStyle/>
          <a:p>
            <a:pPr algn="r"/>
            <a:r>
              <a:rPr lang="it-IT" dirty="0" err="1"/>
              <a:t>Conclusions</a:t>
            </a:r>
            <a:endParaRPr lang="it-IT" dirty="0"/>
          </a:p>
        </p:txBody>
      </p:sp>
      <p:sp>
        <p:nvSpPr>
          <p:cNvPr id="18" name="Segnaposto contenuto 2"/>
          <p:cNvSpPr txBox="1">
            <a:spLocks/>
          </p:cNvSpPr>
          <p:nvPr/>
        </p:nvSpPr>
        <p:spPr>
          <a:xfrm>
            <a:off x="0" y="1127423"/>
            <a:ext cx="12058650" cy="50659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Calibri" pitchFamily="34" charset="0"/>
              </a:rPr>
              <a:t>Electric Propulsion Laboratory:</a:t>
            </a:r>
          </a:p>
          <a:p>
            <a:pPr lvl="2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</a:rPr>
              <a:t> Medium Vacuum Scale Chamber (MSVC) – 5kW Plasma Thrusters </a:t>
            </a:r>
          </a:p>
          <a:p>
            <a:pPr lvl="2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</a:rPr>
              <a:t> Small Scale Vacuum Chamber (SSVC) – Cathodes and micro plasma propulsion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Calibri" pitchFamily="34" charset="0"/>
              </a:rPr>
              <a:t>Hardware Design:</a:t>
            </a:r>
          </a:p>
          <a:p>
            <a:pPr lvl="2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</a:rPr>
              <a:t>Hall Effect Thruster (CR-HET250) – Designed/Tested</a:t>
            </a:r>
          </a:p>
          <a:p>
            <a:pPr lvl="2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</a:rPr>
              <a:t>Helicon Plasma Thruster (HPT) – Design on going</a:t>
            </a:r>
          </a:p>
          <a:p>
            <a:pPr lvl="2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</a:rPr>
              <a:t>Magneto Plasma Dynamic (MPD) - Design on going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Calibri" pitchFamily="34" charset="0"/>
              </a:rPr>
              <a:t>Numerical Activities:</a:t>
            </a:r>
          </a:p>
          <a:p>
            <a:pPr lvl="2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</a:rPr>
              <a:t>Hall Effect Thrusters (HET) – HPYCFLU2 / Wall Erosion by plasma</a:t>
            </a:r>
          </a:p>
          <a:p>
            <a:pPr lvl="2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</a:rPr>
              <a:t>Gridded Ion Thrusters (GIT) - </a:t>
            </a:r>
            <a:r>
              <a:rPr lang="en-US" sz="2000" dirty="0" err="1">
                <a:latin typeface="Calibri" pitchFamily="34" charset="0"/>
              </a:rPr>
              <a:t>GosPIC</a:t>
            </a:r>
            <a:r>
              <a:rPr lang="en-US" sz="2000" dirty="0">
                <a:latin typeface="Calibri" pitchFamily="34" charset="0"/>
              </a:rPr>
              <a:t> </a:t>
            </a:r>
          </a:p>
          <a:p>
            <a:pPr lvl="2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</a:rPr>
              <a:t>GIT, HPT, MPD, High‑Efficiency Multistage Plasma Thruster (HEMPT) - Global Models	</a:t>
            </a:r>
          </a:p>
        </p:txBody>
      </p:sp>
    </p:spTree>
    <p:extLst>
      <p:ext uri="{BB962C8B-B14F-4D97-AF65-F5344CB8AC3E}">
        <p14:creationId xmlns:p14="http://schemas.microsoft.com/office/powerpoint/2010/main" val="265228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0"/>
    </mc:Choice>
    <mc:Fallback xmlns="">
      <p:transition spd="slow" advTm="989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51D47-068C-23C2-BA5B-6E3EF9298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C9581E-4FA3-D8D8-5D73-280ABE410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3901" y="193184"/>
            <a:ext cx="4699000" cy="434618"/>
          </a:xfrm>
        </p:spPr>
        <p:txBody>
          <a:bodyPr/>
          <a:lstStyle/>
          <a:p>
            <a:pPr algn="r"/>
            <a:r>
              <a:rPr lang="it-IT"/>
              <a:t>Workshop</a:t>
            </a:r>
            <a:endParaRPr lang="it-IT" dirty="0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290DEC21-E284-7C62-C7DA-A8A34E39C82F}"/>
              </a:ext>
            </a:extLst>
          </p:cNvPr>
          <p:cNvSpPr txBox="1">
            <a:spLocks/>
          </p:cNvSpPr>
          <p:nvPr/>
        </p:nvSpPr>
        <p:spPr>
          <a:xfrm>
            <a:off x="-95749" y="1541715"/>
            <a:ext cx="12058650" cy="47430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latin typeface="Calibri" pitchFamily="34" charset="0"/>
              </a:rPr>
              <a:t>Plasma simulations (HET, MPD, HPT)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latin typeface="Calibri" pitchFamily="34" charset="0"/>
              </a:rPr>
              <a:t>Code-code comparison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latin typeface="Calibri" pitchFamily="34" charset="0"/>
              </a:rPr>
              <a:t>Air Breathing Electric Propulsion: simulations and experiments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latin typeface="Calibri" pitchFamily="34" charset="0"/>
              </a:rPr>
              <a:t>Sputtering evaluation:</a:t>
            </a:r>
          </a:p>
          <a:p>
            <a:pPr marL="914400" lvl="2" indent="0">
              <a:lnSpc>
                <a:spcPct val="150000"/>
              </a:lnSpc>
              <a:buNone/>
              <a:defRPr/>
            </a:pPr>
            <a:r>
              <a:rPr lang="en-US" sz="2000" dirty="0">
                <a:latin typeface="Calibri" pitchFamily="34" charset="0"/>
              </a:rPr>
              <a:t> </a:t>
            </a:r>
            <a:r>
              <a:rPr lang="it-IT" sz="2000" dirty="0">
                <a:latin typeface="Calibri" pitchFamily="34" charset="0"/>
              </a:rPr>
              <a:t>Xenon-</a:t>
            </a:r>
            <a:r>
              <a:rPr lang="it-IT" sz="2000" dirty="0" err="1">
                <a:latin typeface="Calibri" pitchFamily="34" charset="0"/>
              </a:rPr>
              <a:t>Borisil</a:t>
            </a:r>
            <a:r>
              <a:rPr lang="it-IT" sz="2000" dirty="0">
                <a:latin typeface="Calibri" pitchFamily="34" charset="0"/>
              </a:rPr>
              <a:t> (BN-SIO2); Temperature: 30 -600°C; Impact angle: 0-85°;  Energy: 10-250 eV</a:t>
            </a:r>
            <a:endParaRPr lang="en-US" sz="2000" dirty="0">
              <a:latin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latin typeface="Calibri" pitchFamily="34" charset="0"/>
              </a:rPr>
              <a:t>Intrusive or Optical Diagnostics for plasma	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latin typeface="Calibri" pitchFamily="34" charset="0"/>
              </a:rPr>
              <a:t>Electron Mobility Modeling </a:t>
            </a:r>
          </a:p>
        </p:txBody>
      </p:sp>
      <p:pic>
        <p:nvPicPr>
          <p:cNvPr id="3074" name="Picture 2" descr="How a Sales Workshop can Benefit your Team - JMReid Group">
            <a:extLst>
              <a:ext uri="{FF2B5EF4-FFF2-40B4-BE49-F238E27FC236}">
                <a16:creationId xmlns:a16="http://schemas.microsoft.com/office/drawing/2014/main" id="{286F461C-C330-C92D-5E53-F7BC1DF9B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685" y="895181"/>
            <a:ext cx="3651315" cy="242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8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0"/>
    </mc:Choice>
    <mc:Fallback xmlns="">
      <p:transition spd="slow" advTm="989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5607CD8C-E377-4F5A-A87C-B20B52821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68" y="201005"/>
            <a:ext cx="9247423" cy="434618"/>
          </a:xfrm>
        </p:spPr>
        <p:txBody>
          <a:bodyPr/>
          <a:lstStyle/>
          <a:p>
            <a:pPr algn="r"/>
            <a:r>
              <a:rPr lang="en-US"/>
              <a:t>References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6F070A0-6459-4BAF-ABFE-5F25F67B8F6A}"/>
              </a:ext>
            </a:extLst>
          </p:cNvPr>
          <p:cNvSpPr/>
          <p:nvPr/>
        </p:nvSpPr>
        <p:spPr>
          <a:xfrm>
            <a:off x="0" y="860287"/>
            <a:ext cx="121920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/>
              <a:t>Natale P., Ricci, D. Coppola G. and Battista F.,  </a:t>
            </a:r>
            <a:r>
              <a:rPr lang="en-US" sz="1200" i="1" dirty="0"/>
              <a:t>Experimental Evaluation of Hall Effect Thrusters in Ultra- High Vacuum for Space Applications</a:t>
            </a:r>
            <a:r>
              <a:rPr lang="en-US" sz="1200" dirty="0"/>
              <a:t>, In Proceedings of the 11th European Conference for </a:t>
            </a:r>
            <a:r>
              <a:rPr lang="en-US" sz="1200" dirty="0" err="1"/>
              <a:t>AeroSpace</a:t>
            </a:r>
            <a:r>
              <a:rPr lang="en-US" sz="1200" dirty="0"/>
              <a:t> Sciences, Rome (Italy), 2025, </a:t>
            </a:r>
            <a:r>
              <a:rPr lang="it-IT" sz="1200" u="sng" dirty="0">
                <a:hlinkClick r:id="rId2"/>
              </a:rPr>
              <a:t>10.13009/EUCASS2025-501</a:t>
            </a:r>
            <a:endParaRPr lang="it-IT" sz="1200" dirty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it-IT" sz="1200" dirty="0" err="1">
                <a:latin typeface="+mj-lt"/>
              </a:rPr>
              <a:t>Mitrofanova</a:t>
            </a:r>
            <a:r>
              <a:rPr lang="it-IT" sz="1200" dirty="0">
                <a:latin typeface="+mj-lt"/>
              </a:rPr>
              <a:t>, O.A., </a:t>
            </a:r>
            <a:r>
              <a:rPr lang="it-IT" sz="1200" dirty="0" err="1">
                <a:latin typeface="+mj-lt"/>
              </a:rPr>
              <a:t>Gnizdor</a:t>
            </a:r>
            <a:r>
              <a:rPr lang="it-IT" sz="1200" dirty="0">
                <a:latin typeface="+mj-lt"/>
              </a:rPr>
              <a:t>, R.Y., </a:t>
            </a:r>
            <a:r>
              <a:rPr lang="it-IT" sz="1200" dirty="0" err="1">
                <a:latin typeface="+mj-lt"/>
              </a:rPr>
              <a:t>Murashko</a:t>
            </a:r>
            <a:r>
              <a:rPr lang="it-IT" sz="1200" dirty="0">
                <a:latin typeface="+mj-lt"/>
              </a:rPr>
              <a:t>, V.M., </a:t>
            </a:r>
            <a:r>
              <a:rPr lang="it-IT" sz="1200" dirty="0" err="1">
                <a:latin typeface="+mj-lt"/>
              </a:rPr>
              <a:t>Koryakin</a:t>
            </a:r>
            <a:r>
              <a:rPr lang="it-IT" sz="1200" dirty="0">
                <a:latin typeface="+mj-lt"/>
              </a:rPr>
              <a:t>, </a:t>
            </a:r>
            <a:r>
              <a:rPr lang="en-US" sz="1200" dirty="0">
                <a:latin typeface="+mj-lt"/>
              </a:rPr>
              <a:t>A.I., Nesterenko, A.N.: </a:t>
            </a:r>
            <a:r>
              <a:rPr lang="en-US" sz="1200" i="1" dirty="0">
                <a:latin typeface="+mj-lt"/>
              </a:rPr>
              <a:t>New generation of SPT-100</a:t>
            </a:r>
            <a:r>
              <a:rPr lang="en-US" sz="1200" dirty="0">
                <a:latin typeface="+mj-lt"/>
              </a:rPr>
              <a:t>. In Proceedings of the 32nd International Electric Propulsion Conference,</a:t>
            </a:r>
            <a:r>
              <a:rPr lang="it-IT" sz="1200" dirty="0">
                <a:latin typeface="+mj-lt"/>
              </a:rPr>
              <a:t>Wiesbaden, Germany, 11–15 </a:t>
            </a:r>
            <a:r>
              <a:rPr lang="it-IT" sz="1200" dirty="0" err="1">
                <a:latin typeface="+mj-lt"/>
              </a:rPr>
              <a:t>September</a:t>
            </a:r>
            <a:r>
              <a:rPr lang="it-IT" sz="1200" dirty="0">
                <a:latin typeface="+mj-lt"/>
              </a:rPr>
              <a:t> 2011. IEPC-2011-041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it-IT" sz="1200" dirty="0">
                <a:latin typeface="+mj-lt"/>
              </a:rPr>
              <a:t>Hofer, R.R., Mikellides, I.G., Katz, I., </a:t>
            </a:r>
            <a:r>
              <a:rPr lang="it-IT" sz="1200" dirty="0" err="1">
                <a:latin typeface="+mj-lt"/>
              </a:rPr>
              <a:t>Goebel</a:t>
            </a:r>
            <a:r>
              <a:rPr lang="it-IT" sz="1200" dirty="0">
                <a:latin typeface="+mj-lt"/>
              </a:rPr>
              <a:t>, D.M.: </a:t>
            </a:r>
            <a:r>
              <a:rPr lang="it-IT" sz="1200" i="1" dirty="0">
                <a:latin typeface="+mj-lt"/>
              </a:rPr>
              <a:t>Wall </a:t>
            </a:r>
            <a:r>
              <a:rPr lang="it-IT" sz="1200" i="1" dirty="0" err="1">
                <a:latin typeface="+mj-lt"/>
              </a:rPr>
              <a:t>sheath</a:t>
            </a:r>
            <a:r>
              <a:rPr lang="it-IT" sz="1200" i="1" dirty="0">
                <a:latin typeface="+mj-lt"/>
              </a:rPr>
              <a:t> </a:t>
            </a:r>
            <a:r>
              <a:rPr lang="en-US" sz="1200" i="1" dirty="0">
                <a:latin typeface="+mj-lt"/>
              </a:rPr>
              <a:t>and electron mobility modeling in hybrid-PIC Hall thruster simulations</a:t>
            </a:r>
            <a:r>
              <a:rPr lang="en-US" sz="1200" dirty="0">
                <a:latin typeface="+mj-lt"/>
              </a:rPr>
              <a:t>. In Proceedings of the 43rd AIAA/ASME/SAE/ASEE Joint Propulsion Conference and Exhibit, Cincinnati, OH, 8–11 July 2007. AIAA 2007-5267, </a:t>
            </a:r>
            <a:r>
              <a:rPr lang="en-US" sz="1200" dirty="0">
                <a:latin typeface="+mj-lt"/>
                <a:hlinkClick r:id="rId3"/>
              </a:rPr>
              <a:t>https://doi.org/10. 2514/6.2007-5267</a:t>
            </a:r>
            <a:r>
              <a:rPr lang="en-US" sz="1200" dirty="0">
                <a:latin typeface="+mj-lt"/>
              </a:rPr>
              <a:t>   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>
                <a:latin typeface="+mj-lt"/>
              </a:rPr>
              <a:t>Passet, M., Panelli, M., Battista, F., </a:t>
            </a:r>
            <a:r>
              <a:rPr lang="en-US" sz="1200" i="1" dirty="0">
                <a:latin typeface="+mj-lt"/>
              </a:rPr>
              <a:t>Numerical Modeling of Erosion in Hall Effect Thrusters</a:t>
            </a:r>
            <a:r>
              <a:rPr lang="en-US" sz="1200" dirty="0">
                <a:latin typeface="+mj-lt"/>
              </a:rPr>
              <a:t>, Particles 2024, 7(1), 121-143, </a:t>
            </a:r>
            <a:r>
              <a:rPr lang="en-US" sz="1200" dirty="0">
                <a:latin typeface="+mj-lt"/>
                <a:hlinkClick r:id="rId4"/>
              </a:rPr>
              <a:t>https://doi.org/10.3390/particles7010007</a:t>
            </a:r>
            <a:r>
              <a:rPr lang="en-US" sz="1200" dirty="0">
                <a:latin typeface="+mj-lt"/>
              </a:rPr>
              <a:t> </a:t>
            </a:r>
            <a:endParaRPr lang="en-US" sz="1200" i="1" dirty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>
                <a:latin typeface="+mj-lt"/>
              </a:rPr>
              <a:t>Kawashima, R., </a:t>
            </a:r>
            <a:r>
              <a:rPr lang="en-US" sz="1200" dirty="0" err="1">
                <a:latin typeface="+mj-lt"/>
              </a:rPr>
              <a:t>Komurasaki</a:t>
            </a:r>
            <a:r>
              <a:rPr lang="en-US" sz="1200" dirty="0">
                <a:latin typeface="+mj-lt"/>
              </a:rPr>
              <a:t>, K., Schonherr, T., Koizumi, H., </a:t>
            </a:r>
            <a:r>
              <a:rPr lang="en-US" sz="1200" i="1" dirty="0">
                <a:latin typeface="+mj-lt"/>
              </a:rPr>
              <a:t>Hybrid Modeling of a Hall Thruster Using Hyperbolic System of Electron Conservation Laws</a:t>
            </a:r>
            <a:r>
              <a:rPr lang="en-US" sz="1200" dirty="0">
                <a:latin typeface="+mj-lt"/>
              </a:rPr>
              <a:t>. In Proceedings of the 34th International Electric Propulsion Conference, Hyogo-Kobe, Japan, 4–10 July 2015; IEPC-2015-206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/>
              <a:t>Manzo, A., Felicioni, F., Panelli, M., Battista, F., </a:t>
            </a:r>
            <a:r>
              <a:rPr lang="en-US" sz="1200" i="1" dirty="0" err="1"/>
              <a:t>GosPIC</a:t>
            </a:r>
            <a:r>
              <a:rPr lang="en-US" sz="1200" i="1" dirty="0"/>
              <a:t>: A Particle-In-Cell code for simulating plasma </a:t>
            </a:r>
            <a:r>
              <a:rPr lang="en-US" sz="1200" i="1" dirty="0" err="1"/>
              <a:t>behaviour</a:t>
            </a:r>
            <a:r>
              <a:rPr lang="en-US" sz="1200" i="1" dirty="0"/>
              <a:t> in ion thruster optics </a:t>
            </a:r>
            <a:r>
              <a:rPr lang="en-US" sz="1200" dirty="0"/>
              <a:t>28th AIDAA International Congress and the 10th CEAS Aerospace Europe Conference, Turin, 1-4 Dec. 2025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/>
              <a:t>Panelli, M., Battista, F., Smoraldi, A., Fragiacomo, M., </a:t>
            </a:r>
            <a:r>
              <a:rPr lang="en-US" sz="1200" i="1" dirty="0"/>
              <a:t>Development of a cathode for low-power Hall Effect Thruster </a:t>
            </a:r>
            <a:r>
              <a:rPr lang="en-US" sz="1200" dirty="0"/>
              <a:t>AIAA Propulsion and Energy Forum 2021, August 9-11, 2021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/>
              <a:t>Coppola, G., Panelli, M., Battista, F., </a:t>
            </a:r>
            <a:r>
              <a:rPr lang="en-US" sz="1200" i="1" dirty="0"/>
              <a:t>Solution of Orifice Hollow Cathode Plasma Model Equations by Means of Particle Swarm Optimization</a:t>
            </a:r>
            <a:r>
              <a:rPr lang="en-US" sz="1200" dirty="0"/>
              <a:t>, Appl. Sci. 2024, 14(13), 5831; </a:t>
            </a:r>
            <a:r>
              <a:rPr lang="en-US" sz="1200" dirty="0">
                <a:hlinkClick r:id="rId5"/>
              </a:rPr>
              <a:t>https://doi.org/10.3390/app14135831</a:t>
            </a:r>
            <a:r>
              <a:rPr lang="en-US" sz="1200" dirty="0"/>
              <a:t>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/>
              <a:t>Bruno, F</a:t>
            </a:r>
            <a:r>
              <a:rPr lang="en-US" sz="1200" i="1" dirty="0"/>
              <a:t>., Simulation of Air Breathing Hall Effect Thruster by means of </a:t>
            </a:r>
            <a:r>
              <a:rPr lang="en-US" sz="1200" i="1" dirty="0" err="1"/>
              <a:t>picFoam</a:t>
            </a:r>
            <a:r>
              <a:rPr lang="en-US" sz="1200" i="1" dirty="0"/>
              <a:t>, </a:t>
            </a:r>
            <a:r>
              <a:rPr lang="en-US" sz="1200" dirty="0"/>
              <a:t>In Proceedings of the</a:t>
            </a:r>
            <a:r>
              <a:rPr lang="en-US" sz="1200" i="1" dirty="0"/>
              <a:t> </a:t>
            </a:r>
            <a:r>
              <a:rPr lang="en-US" sz="1200" dirty="0"/>
              <a:t>11th European conference for aeronautics and space sciences (EUCASS), Rome (Italy), 30 Jun- 4 Jul 2015</a:t>
            </a:r>
            <a:endParaRPr lang="en-US" sz="1200" dirty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>
                <a:latin typeface="+mj-lt"/>
              </a:rPr>
              <a:t>Gamero Castano e Ira Katz, </a:t>
            </a:r>
            <a:r>
              <a:rPr lang="en-US" sz="1200" i="1" dirty="0">
                <a:latin typeface="+mj-lt"/>
              </a:rPr>
              <a:t>Estimation of Hall Thruster Erosion Using Hall , </a:t>
            </a:r>
            <a:r>
              <a:rPr lang="it-IT" sz="1200" dirty="0">
                <a:latin typeface="+mj-lt"/>
              </a:rPr>
              <a:t>International Electric Propulsion Conference, Princeton University, </a:t>
            </a:r>
            <a:r>
              <a:rPr lang="it-IT" sz="1200" dirty="0" err="1">
                <a:latin typeface="+mj-lt"/>
              </a:rPr>
              <a:t>October</a:t>
            </a:r>
            <a:r>
              <a:rPr lang="it-IT" sz="1200" dirty="0">
                <a:latin typeface="+mj-lt"/>
              </a:rPr>
              <a:t> 31 – November 4, 2005,</a:t>
            </a:r>
            <a:r>
              <a:rPr lang="en-US" sz="1200" i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IEPC-2005-303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/>
              <a:t>Coppola, G., Panelli, M., Battista, F., </a:t>
            </a:r>
            <a:r>
              <a:rPr lang="en-US" sz="1200" i="1" dirty="0">
                <a:latin typeface="+mj-lt"/>
              </a:rPr>
              <a:t>Preliminary design of helicon plasma thruster by means of particle swarm optimization</a:t>
            </a:r>
            <a:r>
              <a:rPr lang="en-US" sz="1200" dirty="0">
                <a:latin typeface="+mj-lt"/>
              </a:rPr>
              <a:t> AIP Advances 13, 055209 (2023) </a:t>
            </a:r>
            <a:r>
              <a:rPr lang="en-US" sz="1200" dirty="0">
                <a:latin typeface="+mj-lt"/>
                <a:hlinkClick r:id="rId6"/>
              </a:rPr>
              <a:t>https://doi.org/10.1063/5.0149430</a:t>
            </a:r>
            <a:r>
              <a:rPr lang="en-US" sz="1200" dirty="0">
                <a:latin typeface="+mj-lt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/>
              <a:t>Alifano, F., Panelli, M., Battista, F., </a:t>
            </a:r>
            <a:r>
              <a:rPr lang="en-US" sz="1200" i="1" dirty="0">
                <a:latin typeface="+mj-lt"/>
              </a:rPr>
              <a:t>Preliminary Design Tool for Medium-Low-Power Gridded Ion Thrusters </a:t>
            </a:r>
            <a:r>
              <a:rPr lang="en-US" sz="1200" dirty="0">
                <a:latin typeface="+mj-lt"/>
              </a:rPr>
              <a:t>Appl. Sci. 2023, 13, 5600. </a:t>
            </a:r>
            <a:r>
              <a:rPr lang="en-US" sz="1200" dirty="0">
                <a:latin typeface="+mj-lt"/>
                <a:hlinkClick r:id="rId7"/>
              </a:rPr>
              <a:t>https://doi.org/10.3390/app13095600</a:t>
            </a:r>
            <a:r>
              <a:rPr lang="en-US" sz="1200" dirty="0">
                <a:latin typeface="+mj-lt"/>
              </a:rPr>
              <a:t> 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>
                <a:latin typeface="+mj-lt"/>
              </a:rPr>
              <a:t>Puca, N., Panelli, M., Battista, F. </a:t>
            </a:r>
            <a:r>
              <a:rPr lang="en-US" sz="1200" i="1" dirty="0">
                <a:latin typeface="+mj-lt"/>
              </a:rPr>
              <a:t>A Methodology for the Preliminary Design of a High‑Efficiency Multistage Plasma Thruster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Aerotecnica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Missili</a:t>
            </a:r>
            <a:r>
              <a:rPr lang="en-US" sz="1200" dirty="0">
                <a:latin typeface="+mj-lt"/>
              </a:rPr>
              <a:t> e </a:t>
            </a:r>
            <a:r>
              <a:rPr lang="en-US" sz="1200" dirty="0" err="1">
                <a:latin typeface="+mj-lt"/>
              </a:rPr>
              <a:t>Spazio</a:t>
            </a:r>
            <a:r>
              <a:rPr lang="en-US" sz="1200" dirty="0">
                <a:latin typeface="+mj-lt"/>
              </a:rPr>
              <a:t>, Journal of Aerospace and Science Technology, Mar 2024, </a:t>
            </a:r>
            <a:r>
              <a:rPr lang="en-US" sz="1200" dirty="0">
                <a:latin typeface="+mj-lt"/>
                <a:hlinkClick r:id="rId8"/>
              </a:rPr>
              <a:t>https://link.springer.com/article/10.1007/s42496-024-00203-x</a:t>
            </a:r>
            <a:r>
              <a:rPr lang="en-US" sz="1200" dirty="0">
                <a:latin typeface="+mj-lt"/>
              </a:rPr>
              <a:t>  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1200" dirty="0">
                <a:latin typeface="+mj-lt"/>
              </a:rPr>
              <a:t>Felicioni, F., Coppola, G., Fragiacomo, M., Battista, F., Souhair, N., Ponti, F. ,</a:t>
            </a:r>
            <a:r>
              <a:rPr lang="en-US" sz="1200" i="1" dirty="0">
                <a:latin typeface="+mj-lt"/>
              </a:rPr>
              <a:t>Numerical modelling and design of an experimental setup for a Helicon Plasma Thruster </a:t>
            </a:r>
            <a:r>
              <a:rPr lang="en-US" sz="1200" dirty="0">
                <a:latin typeface="+mj-lt"/>
              </a:rPr>
              <a:t>28th AIDAA International Congress and the 10th CEAS Aerospace Europe Conference, Turin, 1-4 Dec. 2025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endParaRPr lang="en-US" sz="1200" dirty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endParaRPr lang="en-US" sz="1200" dirty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endParaRPr lang="en-US" sz="1200" dirty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endParaRPr lang="it-IT" sz="1200" dirty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endParaRPr lang="en-US" sz="1200" dirty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endParaRPr lang="en-US" sz="1200" dirty="0">
              <a:latin typeface="+mj-lt"/>
            </a:endParaRPr>
          </a:p>
          <a:p>
            <a:pPr>
              <a:spcAft>
                <a:spcPts val="600"/>
              </a:spcAft>
            </a:pPr>
            <a:endParaRPr lang="it-IT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497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D03823F-C4C0-43A0-ABA8-FF27E650DD14}"/>
              </a:ext>
            </a:extLst>
          </p:cNvPr>
          <p:cNvSpPr txBox="1"/>
          <p:nvPr/>
        </p:nvSpPr>
        <p:spPr>
          <a:xfrm>
            <a:off x="7303314" y="5653512"/>
            <a:ext cx="403967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Hosted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12 Master </a:t>
            </a:r>
            <a:r>
              <a:rPr lang="it-IT" dirty="0" err="1"/>
              <a:t>students</a:t>
            </a:r>
            <a:r>
              <a:rPr lang="it-IT" dirty="0"/>
              <a:t> and 3 PhD </a:t>
            </a:r>
            <a:r>
              <a:rPr lang="it-IT" dirty="0" err="1"/>
              <a:t>students</a:t>
            </a:r>
            <a:r>
              <a:rPr lang="it-IT" dirty="0"/>
              <a:t> per </a:t>
            </a:r>
            <a:r>
              <a:rPr lang="it-IT" dirty="0" err="1"/>
              <a:t>year</a:t>
            </a:r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B9A538C-3368-4F79-A889-FFD9934F3B4B}"/>
              </a:ext>
            </a:extLst>
          </p:cNvPr>
          <p:cNvSpPr txBox="1"/>
          <p:nvPr/>
        </p:nvSpPr>
        <p:spPr>
          <a:xfrm>
            <a:off x="74112" y="896345"/>
            <a:ext cx="1203403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Technical competencies that covers </a:t>
            </a:r>
            <a:r>
              <a:rPr lang="en-US" b="1" dirty="0"/>
              <a:t>different phases of projects </a:t>
            </a:r>
            <a:r>
              <a:rPr lang="en-US" dirty="0"/>
              <a:t>related to propulsion systems development from requirement definition, advanced analysis (CFD,PIC,FEM), design of systems and subcomponents, manufacturing process development and testing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Experience gained since 2011 thanks to the participation at national and international </a:t>
            </a:r>
            <a:r>
              <a:rPr lang="en-US" b="1" dirty="0"/>
              <a:t>cutting-edge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Manage Electric Propulsion Laboratory </a:t>
            </a: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4301473C-1FC5-502C-0456-15747A0A238F}"/>
              </a:ext>
            </a:extLst>
          </p:cNvPr>
          <p:cNvGrpSpPr/>
          <p:nvPr/>
        </p:nvGrpSpPr>
        <p:grpSpPr>
          <a:xfrm>
            <a:off x="7303314" y="2736936"/>
            <a:ext cx="4289004" cy="2143263"/>
            <a:chOff x="7902996" y="4437863"/>
            <a:chExt cx="4289004" cy="2143263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8488E540-1E8F-4A87-93BD-C26D91DEB188}"/>
                </a:ext>
              </a:extLst>
            </p:cNvPr>
            <p:cNvSpPr/>
            <p:nvPr/>
          </p:nvSpPr>
          <p:spPr>
            <a:xfrm>
              <a:off x="7902996" y="4455346"/>
              <a:ext cx="4289004" cy="212578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48C587F-512D-4FAC-9155-5A8453EFA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34448" y="5571069"/>
              <a:ext cx="417801" cy="407971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68B92A6-D0BF-4D5F-8B40-EA0C49525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43398" y="6251545"/>
              <a:ext cx="640268" cy="287179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C93F63B-83EA-409B-8B17-F7D672D18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6732" y="5068538"/>
              <a:ext cx="518344" cy="240323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6393C3A-69CC-4566-86D2-6A719AF78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251" t="12416" r="11192" b="12416"/>
            <a:stretch/>
          </p:blipFill>
          <p:spPr>
            <a:xfrm>
              <a:off x="11052315" y="5496707"/>
              <a:ext cx="486081" cy="165979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53875AC-F36A-45F6-B12F-3DFF9B0F3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019" r="8859" b="-3974"/>
            <a:stretch/>
          </p:blipFill>
          <p:spPr>
            <a:xfrm>
              <a:off x="10275632" y="6200994"/>
              <a:ext cx="286914" cy="134224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40150E4-AD23-4CDF-90C4-F68CC4639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81" t="8527" r="9446" b="26301"/>
            <a:stretch/>
          </p:blipFill>
          <p:spPr>
            <a:xfrm>
              <a:off x="10226320" y="6336819"/>
              <a:ext cx="870036" cy="178886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8FBDB3F-0EB7-4963-B59E-A55DF5E88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92" t="10311" r="72680" b="10311"/>
            <a:stretch/>
          </p:blipFill>
          <p:spPr>
            <a:xfrm>
              <a:off x="9596608" y="4921726"/>
              <a:ext cx="437889" cy="497063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6AF7EF5-1064-436C-9E51-DF66DC49E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63923" y="4901580"/>
              <a:ext cx="367229" cy="360379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4FE2971D-5754-4982-B355-6A2CF9CB8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35513" y="5658983"/>
              <a:ext cx="705801" cy="332339"/>
            </a:xfrm>
            <a:prstGeom prst="rect">
              <a:avLst/>
            </a:prstGeom>
          </p:spPr>
        </p:pic>
        <p:pic>
          <p:nvPicPr>
            <p:cNvPr id="13" name="Picture 2" descr="https://irp-cdn.multiscreensite.com/2129f79d/dms3rep/multi/desktop/415x121+OKOS+LOGO.png">
              <a:extLst>
                <a:ext uri="{FF2B5EF4-FFF2-40B4-BE49-F238E27FC236}">
                  <a16:creationId xmlns:a16="http://schemas.microsoft.com/office/drawing/2014/main" id="{559BE8E3-7995-4C1A-B9B3-4EB2C2A53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3160" y="6048567"/>
              <a:ext cx="715879" cy="208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Fismet Service">
              <a:extLst>
                <a:ext uri="{FF2B5EF4-FFF2-40B4-BE49-F238E27FC236}">
                  <a16:creationId xmlns:a16="http://schemas.microsoft.com/office/drawing/2014/main" id="{5995E121-2E8A-4548-9DE2-35D7ED4A0D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23" b="38317"/>
            <a:stretch/>
          </p:blipFill>
          <p:spPr bwMode="auto">
            <a:xfrm>
              <a:off x="9474721" y="6279579"/>
              <a:ext cx="588334" cy="155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UniversitÃ  degli studi della Campania Luigi Vanvitelli">
              <a:extLst>
                <a:ext uri="{FF2B5EF4-FFF2-40B4-BE49-F238E27FC236}">
                  <a16:creationId xmlns:a16="http://schemas.microsoft.com/office/drawing/2014/main" id="{4F89B8B4-F96E-4821-BAC1-DF8DFAC9D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4818" y="5449674"/>
              <a:ext cx="618597" cy="24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https://en.mai.ru/bitrix/templates/mai18_eng/img/logo-EN.png">
              <a:extLst>
                <a:ext uri="{FF2B5EF4-FFF2-40B4-BE49-F238E27FC236}">
                  <a16:creationId xmlns:a16="http://schemas.microsoft.com/office/drawing/2014/main" id="{8817D661-8890-4B9D-B158-6E62F7D72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2528" y="5174331"/>
              <a:ext cx="302360" cy="302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Jaxa logo.svg">
              <a:extLst>
                <a:ext uri="{FF2B5EF4-FFF2-40B4-BE49-F238E27FC236}">
                  <a16:creationId xmlns:a16="http://schemas.microsoft.com/office/drawing/2014/main" id="{2C963904-2F2F-4962-B2F1-F21858A31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0972" y="5457345"/>
              <a:ext cx="485792" cy="301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2E048720-AFF4-4903-B6E6-5C9BCB84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261295" y="6117868"/>
              <a:ext cx="845065" cy="194082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D5C47684-09DF-440E-A81C-798C63A80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643806" y="5334091"/>
              <a:ext cx="446196" cy="184145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7AB9E42E-BF5D-49A5-92E4-18ED459D6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309673" y="4914090"/>
              <a:ext cx="626478" cy="274929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FCF0F470-13E9-4FC4-A20F-7D3DFC66A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217796" y="5518236"/>
              <a:ext cx="715879" cy="267750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83ABDE6D-1FDE-42A9-B572-C080C15E6A57}"/>
                </a:ext>
              </a:extLst>
            </p:cNvPr>
            <p:cNvSpPr txBox="1"/>
            <p:nvPr/>
          </p:nvSpPr>
          <p:spPr>
            <a:xfrm>
              <a:off x="8190562" y="4437863"/>
              <a:ext cx="3687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/>
                <a:t>Main</a:t>
              </a:r>
              <a:r>
                <a:rPr lang="it-IT" b="1" dirty="0"/>
                <a:t> Partnerships and </a:t>
              </a:r>
              <a:r>
                <a:rPr lang="it-IT" b="1" dirty="0" err="1"/>
                <a:t>Cooperations</a:t>
              </a:r>
              <a:endParaRPr lang="it-IT" b="1" dirty="0"/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94ED5D9B-A59F-4D61-ACE1-789957C10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124898" y="5634156"/>
              <a:ext cx="526074" cy="350366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898BDA49-44CD-48C7-A373-BBA3A66E69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4157" y="5854549"/>
              <a:ext cx="276996" cy="276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4CAB6295-6EC4-4582-AF4F-3C5CF566F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771419" y="5935741"/>
              <a:ext cx="441583" cy="194083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B9C3AF8D-F309-4006-BEB6-A657E32D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275475" y="5747925"/>
              <a:ext cx="351418" cy="351418"/>
            </a:xfrm>
            <a:prstGeom prst="rect">
              <a:avLst/>
            </a:pr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B2B97EED-996F-4207-BFF1-6FD5DBFAB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1221949" y="5191224"/>
              <a:ext cx="441583" cy="105278"/>
            </a:xfrm>
            <a:prstGeom prst="rect">
              <a:avLst/>
            </a:prstGeom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272DFBAD-4585-47FD-8AEB-2BCB7F03E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1702378" y="4836238"/>
              <a:ext cx="256389" cy="256389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F4905E43-40D6-4D31-8324-46EDF1CF0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768082" y="6375777"/>
              <a:ext cx="526074" cy="153614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1B6CD53E-FFD6-4AA0-860B-86326AF42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833245" y="5775198"/>
              <a:ext cx="276996" cy="276996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BD4EEBB9-7F7B-4F0A-95D9-47ADB02E9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1005306" y="4842366"/>
              <a:ext cx="289035" cy="289035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32A1F4BB-5A92-4DCC-949C-8C302D45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252848" y="5304689"/>
              <a:ext cx="430979" cy="28049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72F0FD3-0677-BEFF-61AC-33AB76ED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131" y="119133"/>
            <a:ext cx="9415869" cy="434618"/>
          </a:xfrm>
        </p:spPr>
        <p:txBody>
          <a:bodyPr/>
          <a:lstStyle/>
          <a:p>
            <a:pPr algn="r"/>
            <a:r>
              <a:rPr lang="en-US" dirty="0">
                <a:latin typeface="+mn-lt"/>
              </a:rPr>
              <a:t>Space Propulsion Unit</a:t>
            </a:r>
          </a:p>
        </p:txBody>
      </p:sp>
      <p:pic>
        <p:nvPicPr>
          <p:cNvPr id="1028" name="Picture 4" descr="Cappello Di Laurea Immagini PNG | Vettori E File PSD | Scarica Gratis Su  Pngtree">
            <a:extLst>
              <a:ext uri="{FF2B5EF4-FFF2-40B4-BE49-F238E27FC236}">
                <a16:creationId xmlns:a16="http://schemas.microsoft.com/office/drawing/2014/main" id="{8245D2DB-CF2F-FEB5-AD8E-EF2333B2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778" b="91556" l="2667" r="89778">
                        <a14:foregroundMark x1="6667" y1="56000" x2="6667" y2="56000"/>
                        <a14:foregroundMark x1="2667" y1="59556" x2="2667" y2="59556"/>
                        <a14:foregroundMark x1="87556" y1="6222" x2="87556" y2="6222"/>
                        <a14:foregroundMark x1="19111" y1="59111" x2="19111" y2="59111"/>
                        <a14:foregroundMark x1="15111" y1="40444" x2="22667" y2="9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2303" y="4977632"/>
            <a:ext cx="1270277" cy="127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D80A4992-A664-6098-94B9-35D2CF05818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3589" y="2905653"/>
            <a:ext cx="6911044" cy="3538393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2919E77-514B-0E2D-C85D-1A9DF52D8D6A}"/>
              </a:ext>
            </a:extLst>
          </p:cNvPr>
          <p:cNvSpPr txBox="1"/>
          <p:nvPr/>
        </p:nvSpPr>
        <p:spPr>
          <a:xfrm>
            <a:off x="2193662" y="2593917"/>
            <a:ext cx="148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/>
              <a:t>Research Fields</a:t>
            </a:r>
          </a:p>
        </p:txBody>
      </p:sp>
    </p:spTree>
    <p:extLst>
      <p:ext uri="{BB962C8B-B14F-4D97-AF65-F5344CB8AC3E}">
        <p14:creationId xmlns:p14="http://schemas.microsoft.com/office/powerpoint/2010/main" val="4199197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3">
            <a:extLst>
              <a:ext uri="{FF2B5EF4-FFF2-40B4-BE49-F238E27FC236}">
                <a16:creationId xmlns:a16="http://schemas.microsoft.com/office/drawing/2014/main" id="{575721BA-A9FB-4D02-993A-7D473B247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3"/>
            <a:ext cx="12192000" cy="6863647"/>
          </a:xfrm>
          <a:prstGeom prst="rect">
            <a:avLst/>
          </a:prstGeom>
        </p:spPr>
      </p:pic>
      <p:pic>
        <p:nvPicPr>
          <p:cNvPr id="6" name="Immagine 5">
            <a:hlinkClick r:id="rId3"/>
            <a:extLst>
              <a:ext uri="{FF2B5EF4-FFF2-40B4-BE49-F238E27FC236}">
                <a16:creationId xmlns:a16="http://schemas.microsoft.com/office/drawing/2014/main" id="{EE37A7F1-8F81-E640-9D54-3D3F6BD02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133" y="5512354"/>
            <a:ext cx="342900" cy="406400"/>
          </a:xfrm>
          <a:prstGeom prst="rect">
            <a:avLst/>
          </a:prstGeom>
        </p:spPr>
      </p:pic>
      <p:pic>
        <p:nvPicPr>
          <p:cNvPr id="7" name="Immagine 6">
            <a:hlinkClick r:id="rId5"/>
            <a:extLst>
              <a:ext uri="{FF2B5EF4-FFF2-40B4-BE49-F238E27FC236}">
                <a16:creationId xmlns:a16="http://schemas.microsoft.com/office/drawing/2014/main" id="{B2FBFDF0-4FF8-FC46-8C27-648F55B3F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494" y="5512354"/>
            <a:ext cx="393700" cy="393700"/>
          </a:xfrm>
          <a:prstGeom prst="rect">
            <a:avLst/>
          </a:prstGeom>
        </p:spPr>
      </p:pic>
      <p:pic>
        <p:nvPicPr>
          <p:cNvPr id="8" name="Immagine 7">
            <a:hlinkClick r:id="rId7"/>
            <a:extLst>
              <a:ext uri="{FF2B5EF4-FFF2-40B4-BE49-F238E27FC236}">
                <a16:creationId xmlns:a16="http://schemas.microsoft.com/office/drawing/2014/main" id="{C9EB7A34-0B87-0648-BCD8-D94290BB3A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5080" y="5525054"/>
            <a:ext cx="342900" cy="393700"/>
          </a:xfrm>
          <a:prstGeom prst="rect">
            <a:avLst/>
          </a:prstGeom>
        </p:spPr>
      </p:pic>
      <p:pic>
        <p:nvPicPr>
          <p:cNvPr id="9" name="Immagine 8">
            <a:hlinkClick r:id="rId9"/>
            <a:extLst>
              <a:ext uri="{FF2B5EF4-FFF2-40B4-BE49-F238E27FC236}">
                <a16:creationId xmlns:a16="http://schemas.microsoft.com/office/drawing/2014/main" id="{C1361673-6368-7144-A2BD-D9CCCE5DFF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2532" y="5540602"/>
            <a:ext cx="342900" cy="3683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9E9ADB-3413-DC4E-A8F8-EC7C84573CA0}"/>
              </a:ext>
            </a:extLst>
          </p:cNvPr>
          <p:cNvSpPr txBox="1"/>
          <p:nvPr/>
        </p:nvSpPr>
        <p:spPr>
          <a:xfrm>
            <a:off x="2405793" y="5897530"/>
            <a:ext cx="18419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www.cira.it</a:t>
            </a:r>
            <a:endParaRPr lang="it-IT" sz="2800">
              <a:solidFill>
                <a:schemeClr val="bg1"/>
              </a:solidFill>
            </a:endParaRPr>
          </a:p>
          <a:p>
            <a:endParaRPr lang="it-IT" sz="2800">
              <a:solidFill>
                <a:schemeClr val="bg1"/>
              </a:solidFill>
            </a:endParaRP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DA4B7188-D4A0-4136-8B38-3CAF9BEAE598}"/>
              </a:ext>
            </a:extLst>
          </p:cNvPr>
          <p:cNvSpPr txBox="1">
            <a:spLocks/>
          </p:cNvSpPr>
          <p:nvPr/>
        </p:nvSpPr>
        <p:spPr>
          <a:xfrm>
            <a:off x="1752702" y="3607554"/>
            <a:ext cx="6039791" cy="538206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600" i="1" kern="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Thank you for listening! </a:t>
            </a:r>
          </a:p>
        </p:txBody>
      </p:sp>
      <p:pic>
        <p:nvPicPr>
          <p:cNvPr id="56" name="Picture 4" descr="Risultati immagini per cira">
            <a:extLst>
              <a:ext uri="{FF2B5EF4-FFF2-40B4-BE49-F238E27FC236}">
                <a16:creationId xmlns:a16="http://schemas.microsoft.com/office/drawing/2014/main" id="{C6A06484-C3D0-4EBB-AFFE-AD87C3E6F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763" y="4430714"/>
            <a:ext cx="1479974" cy="89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3" name="Rectangle 8">
            <a:extLst>
              <a:ext uri="{FF2B5EF4-FFF2-40B4-BE49-F238E27FC236}">
                <a16:creationId xmlns:a16="http://schemas.microsoft.com/office/drawing/2014/main" id="{5ABFD3B1-B1D5-4E08-9901-4A4B8918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43" y="216012"/>
            <a:ext cx="3314700" cy="16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ker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Overview of CIRA development in Plasma Electric Propulsion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42966CC-B25F-2DEB-5758-4C5C6E96D47B}"/>
              </a:ext>
            </a:extLst>
          </p:cNvPr>
          <p:cNvSpPr/>
          <p:nvPr/>
        </p:nvSpPr>
        <p:spPr>
          <a:xfrm>
            <a:off x="4381774" y="4257325"/>
            <a:ext cx="6515611" cy="258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defRPr/>
            </a:pPr>
            <a:r>
              <a:rPr lang="en-US" b="0" i="1" baseline="0" dirty="0">
                <a:solidFill>
                  <a:schemeClr val="bg1"/>
                </a:solidFill>
                <a:latin typeface="Consolas" panose="020B0609020204030204" pitchFamily="49" charset="0"/>
                <a:ea typeface="MS PGothic" pitchFamily="34" charset="-128"/>
                <a:cs typeface="Consolas" panose="020B0609020204030204" pitchFamily="49" charset="0"/>
              </a:rPr>
              <a:t>Info: </a:t>
            </a:r>
          </a:p>
          <a:p>
            <a:pPr algn="l">
              <a:lnSpc>
                <a:spcPct val="13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MS PGothic" pitchFamily="34" charset="-128"/>
                <a:cs typeface="Consolas" panose="020B0609020204030204" pitchFamily="49" charset="0"/>
              </a:rPr>
              <a:t>Dr. </a:t>
            </a:r>
            <a:r>
              <a:rPr lang="en-US" baseline="0" dirty="0">
                <a:solidFill>
                  <a:schemeClr val="bg1"/>
                </a:solidFill>
                <a:latin typeface="Consolas" panose="020B0609020204030204" pitchFamily="49" charset="0"/>
                <a:ea typeface="MS PGothic" pitchFamily="34" charset="-128"/>
                <a:cs typeface="Consolas" panose="020B0609020204030204" pitchFamily="49" charset="0"/>
              </a:rPr>
              <a:t>Francesco Battista</a:t>
            </a:r>
            <a:r>
              <a:rPr lang="en-US" b="0" i="1" baseline="0" dirty="0">
                <a:solidFill>
                  <a:schemeClr val="bg1"/>
                </a:solidFill>
                <a:latin typeface="Consolas" panose="020B0609020204030204" pitchFamily="49" charset="0"/>
                <a:ea typeface="MS PGothic" pitchFamily="34" charset="-128"/>
                <a:cs typeface="Consolas" panose="020B0609020204030204" pitchFamily="49" charset="0"/>
              </a:rPr>
              <a:t>, Space propulsion unit Head       </a:t>
            </a:r>
          </a:p>
          <a:p>
            <a:pPr algn="l">
              <a:lnSpc>
                <a:spcPct val="130000"/>
              </a:lnSpc>
              <a:defRPr/>
            </a:pPr>
            <a:r>
              <a:rPr lang="en-US" i="1" dirty="0">
                <a:solidFill>
                  <a:schemeClr val="bg1"/>
                </a:solidFill>
                <a:latin typeface="Consolas" panose="020B0609020204030204" pitchFamily="49" charset="0"/>
                <a:ea typeface="MS PGothic" pitchFamily="34" charset="-128"/>
                <a:cs typeface="Consolas" panose="020B0609020204030204" pitchFamily="49" charset="0"/>
                <a:hlinkClick r:id="rId13"/>
              </a:rPr>
              <a:t>f</a:t>
            </a:r>
            <a:r>
              <a:rPr lang="en-US" b="0" i="1" baseline="0" dirty="0">
                <a:solidFill>
                  <a:schemeClr val="bg1"/>
                </a:solidFill>
                <a:latin typeface="Consolas" panose="020B0609020204030204" pitchFamily="49" charset="0"/>
                <a:ea typeface="MS PGothic" pitchFamily="34" charset="-128"/>
                <a:cs typeface="Consolas" panose="020B0609020204030204" pitchFamily="49" charset="0"/>
                <a:hlinkClick r:id="rId13"/>
              </a:rPr>
              <a:t>.battista@cira.it</a:t>
            </a:r>
            <a:endParaRPr lang="en-US" b="0" i="1" baseline="0" dirty="0">
              <a:solidFill>
                <a:schemeClr val="bg1"/>
              </a:solidFill>
              <a:latin typeface="Consolas" panose="020B0609020204030204" pitchFamily="49" charset="0"/>
              <a:ea typeface="MS PGothic" pitchFamily="34" charset="-128"/>
              <a:cs typeface="Consolas" panose="020B0609020204030204" pitchFamily="49" charset="0"/>
            </a:endParaRPr>
          </a:p>
          <a:p>
            <a:pPr algn="l">
              <a:lnSpc>
                <a:spcPct val="130000"/>
              </a:lnSpc>
              <a:defRPr/>
            </a:pPr>
            <a:r>
              <a:rPr lang="en-US" i="1" dirty="0">
                <a:solidFill>
                  <a:schemeClr val="bg1"/>
                </a:solidFill>
                <a:latin typeface="Consolas" panose="020B0609020204030204" pitchFamily="49" charset="0"/>
                <a:ea typeface="MS PGothic" pitchFamily="34" charset="-128"/>
                <a:cs typeface="Consolas" panose="020B0609020204030204" pitchFamily="49" charset="0"/>
              </a:rPr>
              <a:t>Dr. Panelli Mario, Researcher</a:t>
            </a:r>
          </a:p>
          <a:p>
            <a:pPr algn="l">
              <a:lnSpc>
                <a:spcPct val="130000"/>
              </a:lnSpc>
              <a:defRPr/>
            </a:pPr>
            <a:r>
              <a:rPr lang="en-US" b="0" i="1" baseline="0" dirty="0">
                <a:solidFill>
                  <a:schemeClr val="bg1"/>
                </a:solidFill>
                <a:latin typeface="Consolas" panose="020B0609020204030204" pitchFamily="49" charset="0"/>
                <a:ea typeface="MS PGothic" pitchFamily="34" charset="-128"/>
                <a:cs typeface="Consolas" panose="020B0609020204030204" pitchFamily="49" charset="0"/>
                <a:hlinkClick r:id="rId14"/>
              </a:rPr>
              <a:t>m.panelli@cira.it</a:t>
            </a:r>
            <a:r>
              <a:rPr lang="en-US" b="0" i="1" baseline="0" dirty="0">
                <a:solidFill>
                  <a:schemeClr val="bg1"/>
                </a:solidFill>
                <a:latin typeface="Consolas" panose="020B0609020204030204" pitchFamily="49" charset="0"/>
                <a:ea typeface="MS PGothic" pitchFamily="34" charset="-128"/>
                <a:cs typeface="Consolas" panose="020B0609020204030204" pitchFamily="49" charset="0"/>
              </a:rPr>
              <a:t> </a:t>
            </a:r>
          </a:p>
          <a:p>
            <a:pPr algn="l">
              <a:lnSpc>
                <a:spcPct val="130000"/>
              </a:lnSpc>
              <a:defRPr/>
            </a:pPr>
            <a:endParaRPr lang="en-US" b="0" i="1" baseline="0" dirty="0">
              <a:solidFill>
                <a:schemeClr val="bg1"/>
              </a:solidFill>
              <a:latin typeface="Consolas" panose="020B0609020204030204" pitchFamily="49" charset="0"/>
              <a:ea typeface="MS PGothic" pitchFamily="34" charset="-128"/>
              <a:cs typeface="Consolas" panose="020B0609020204030204" pitchFamily="49" charset="0"/>
            </a:endParaRPr>
          </a:p>
          <a:p>
            <a:pPr algn="l">
              <a:lnSpc>
                <a:spcPct val="130000"/>
              </a:lnSpc>
              <a:defRPr/>
            </a:pPr>
            <a:endParaRPr lang="en-US" b="0" baseline="0" dirty="0">
              <a:solidFill>
                <a:schemeClr val="bg1"/>
              </a:solidFill>
              <a:latin typeface="Consolas" panose="020B0609020204030204" pitchFamily="49" charset="0"/>
              <a:ea typeface="MS PGothic" pitchFamily="34" charset="-128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56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2DC03FF-EC3D-3ABA-7212-355253C18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98" y="2081281"/>
            <a:ext cx="2463890" cy="1562533"/>
          </a:xfrm>
          <a:prstGeom prst="rect">
            <a:avLst/>
          </a:prstGeom>
        </p:spPr>
      </p:pic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5ED5D013-3BD2-6E93-91D1-C5C0D608D9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3271058"/>
              </p:ext>
            </p:extLst>
          </p:nvPr>
        </p:nvGraphicFramePr>
        <p:xfrm>
          <a:off x="279654" y="1111716"/>
          <a:ext cx="4950714" cy="379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A714E5C2-1B5A-29A7-C6D4-6CBDE63C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512" y="191262"/>
            <a:ext cx="4599282" cy="434618"/>
          </a:xfrm>
        </p:spPr>
        <p:txBody>
          <a:bodyPr/>
          <a:lstStyle/>
          <a:p>
            <a:r>
              <a:rPr lang="it-IT" dirty="0"/>
              <a:t>Background: Electric Propulsion</a:t>
            </a: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4E8B2AE8-9F21-CD86-EDB7-F8E494CDA0BB}"/>
              </a:ext>
            </a:extLst>
          </p:cNvPr>
          <p:cNvSpPr txBox="1"/>
          <p:nvPr/>
        </p:nvSpPr>
        <p:spPr>
          <a:xfrm>
            <a:off x="0" y="927119"/>
            <a:ext cx="7790688" cy="11541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Operates by using </a:t>
            </a:r>
            <a:r>
              <a:rPr lang="en-US" sz="1600" b="1" dirty="0"/>
              <a:t>electrical energy to accelerate particles</a:t>
            </a:r>
            <a:r>
              <a:rPr lang="en-US" sz="1600" dirty="0"/>
              <a:t>, which in turn generates thrust. It reaches very high levels of specific impulse and low thrust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Commonly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 </a:t>
            </a:r>
            <a:r>
              <a:rPr lang="en-US" sz="1600" dirty="0"/>
              <a:t>for missions requiring high efficiency over long durations, such as satellite station-keeping and attitude control, deorbiting or space exploration.</a:t>
            </a:r>
            <a:endParaRPr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ED33152-4DCD-42F0-0813-EA097A98F8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4382" y="920222"/>
            <a:ext cx="4427618" cy="25921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9EC8625-79B2-C829-22EE-DEA034EF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41" y="3813603"/>
            <a:ext cx="5718605" cy="24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 descr="Immagine che contiene testo, schermata, numero, linea&#10;&#10;Il contenuto generato dall'IA potrebbe non essere corretto.">
            <a:extLst>
              <a:ext uri="{FF2B5EF4-FFF2-40B4-BE49-F238E27FC236}">
                <a16:creationId xmlns:a16="http://schemas.microsoft.com/office/drawing/2014/main" id="{3AD33E32-866F-9598-937A-7782AC7B40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0" y="3883087"/>
            <a:ext cx="4227262" cy="241933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4BB759-C936-B088-5E98-CEE9E2C506C7}"/>
              </a:ext>
            </a:extLst>
          </p:cNvPr>
          <p:cNvSpPr txBox="1"/>
          <p:nvPr/>
        </p:nvSpPr>
        <p:spPr>
          <a:xfrm>
            <a:off x="6386961" y="6227272"/>
            <a:ext cx="68763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Frongello</a:t>
            </a:r>
            <a:r>
              <a:rPr lang="en-US" sz="1200" dirty="0"/>
              <a:t>, B.R. et al. </a:t>
            </a:r>
            <a:r>
              <a:rPr lang="en-US" sz="1200" i="1" dirty="0"/>
              <a:t>Spacecraft Electric Propulsion at an Inflection Point</a:t>
            </a:r>
            <a:r>
              <a:rPr lang="en-US" sz="1200" dirty="0"/>
              <a:t>, AIAA 2021-4151) </a:t>
            </a:r>
            <a:endParaRPr lang="it-IT" sz="12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06BFDB7-B580-7A45-2CD7-E162FDFF1CE7}"/>
              </a:ext>
            </a:extLst>
          </p:cNvPr>
          <p:cNvSpPr txBox="1"/>
          <p:nvPr/>
        </p:nvSpPr>
        <p:spPr>
          <a:xfrm>
            <a:off x="647304" y="6227272"/>
            <a:ext cx="49507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(Jhan, R.G., </a:t>
            </a:r>
            <a:r>
              <a:rPr lang="en-US" sz="1200" i="1" dirty="0"/>
              <a:t>Physics of Electric Propulsion</a:t>
            </a:r>
            <a:r>
              <a:rPr lang="en-US" sz="1200" dirty="0"/>
              <a:t>, McGraw-Hill, New York, 1968)</a:t>
            </a:r>
            <a:endParaRPr lang="it-IT" sz="120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8C1CE60-F08C-9708-F921-80D1AD0E58E4}"/>
              </a:ext>
            </a:extLst>
          </p:cNvPr>
          <p:cNvSpPr/>
          <p:nvPr/>
        </p:nvSpPr>
        <p:spPr>
          <a:xfrm>
            <a:off x="1106734" y="4756935"/>
            <a:ext cx="2550866" cy="1460586"/>
          </a:xfrm>
          <a:prstGeom prst="rect">
            <a:avLst/>
          </a:prstGeom>
          <a:noFill/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46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333D094-6272-2C4C-A34F-18E101EEE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118" y="959213"/>
            <a:ext cx="3456214" cy="6720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F0C6F48-4637-AA41-BA3A-549363525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884" y="5100262"/>
            <a:ext cx="3611336" cy="118302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1D9D1EE-FA6C-244A-AD6B-CDD267229A07}"/>
              </a:ext>
            </a:extLst>
          </p:cNvPr>
          <p:cNvSpPr/>
          <p:nvPr/>
        </p:nvSpPr>
        <p:spPr>
          <a:xfrm>
            <a:off x="123897" y="969431"/>
            <a:ext cx="4329453" cy="571499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Low Power Electric propulsion (LPEP) 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67E459D-0DB4-F346-9428-89422C0369FC}"/>
              </a:ext>
            </a:extLst>
          </p:cNvPr>
          <p:cNvSpPr/>
          <p:nvPr/>
        </p:nvSpPr>
        <p:spPr>
          <a:xfrm>
            <a:off x="7784985" y="3638996"/>
            <a:ext cx="4329454" cy="620297"/>
          </a:xfrm>
          <a:prstGeom prst="rect">
            <a:avLst/>
          </a:prstGeom>
          <a:solidFill>
            <a:srgbClr val="0070C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High Power Electric propulsion (HPEP)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B28EBB6-A079-6944-98E8-21DF6B7D4E33}"/>
              </a:ext>
            </a:extLst>
          </p:cNvPr>
          <p:cNvSpPr/>
          <p:nvPr/>
        </p:nvSpPr>
        <p:spPr>
          <a:xfrm>
            <a:off x="123897" y="4996748"/>
            <a:ext cx="4329455" cy="634095"/>
          </a:xfrm>
          <a:prstGeom prst="rect">
            <a:avLst/>
          </a:prstGeom>
          <a:solidFill>
            <a:srgbClr val="00B0F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Innovative Technologies (MATI) 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3474AC-E4F0-F842-8F04-C93CBF3EBAFC}"/>
              </a:ext>
            </a:extLst>
          </p:cNvPr>
          <p:cNvSpPr txBox="1"/>
          <p:nvPr/>
        </p:nvSpPr>
        <p:spPr>
          <a:xfrm>
            <a:off x="123896" y="2058682"/>
            <a:ext cx="4950686" cy="7386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Upgrade of current facility (MSVC) capabilities and availability </a:t>
            </a:r>
          </a:p>
          <a:p>
            <a:r>
              <a:rPr lang="en-US" sz="1400" dirty="0"/>
              <a:t>Small vacuum chamber (SSVC) for subsystem development  </a:t>
            </a:r>
          </a:p>
          <a:p>
            <a:r>
              <a:rPr lang="en-US" sz="1400" dirty="0"/>
              <a:t>New closed clean area for integration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38E8E68-4879-BA4B-861A-681B335D68E9}"/>
              </a:ext>
            </a:extLst>
          </p:cNvPr>
          <p:cNvSpPr txBox="1"/>
          <p:nvPr/>
        </p:nvSpPr>
        <p:spPr>
          <a:xfrm>
            <a:off x="8564007" y="2058682"/>
            <a:ext cx="3456213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/>
              <a:t>Consolidation of thruster testing activities </a:t>
            </a:r>
          </a:p>
          <a:p>
            <a:pPr algn="r"/>
            <a:r>
              <a:rPr lang="en-US" sz="1400"/>
              <a:t>New experimental thrusters </a:t>
            </a:r>
          </a:p>
          <a:p>
            <a:pPr algn="r"/>
            <a:r>
              <a:rPr lang="en-US" sz="1400"/>
              <a:t>Advanced numerical code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A05880C-E4CF-974F-ABAC-7C2A706AE481}"/>
              </a:ext>
            </a:extLst>
          </p:cNvPr>
          <p:cNvSpPr txBox="1"/>
          <p:nvPr/>
        </p:nvSpPr>
        <p:spPr>
          <a:xfrm>
            <a:off x="5074582" y="2067066"/>
            <a:ext cx="3167131" cy="954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GB" sz="1400" dirty="0"/>
              <a:t>Cavity Ring Down Spectroscopy </a:t>
            </a:r>
          </a:p>
          <a:p>
            <a:pPr lvl="1"/>
            <a:r>
              <a:rPr lang="en-GB" sz="1400" dirty="0"/>
              <a:t>DLIF system</a:t>
            </a:r>
          </a:p>
          <a:p>
            <a:pPr lvl="1"/>
            <a:r>
              <a:rPr lang="en-GB" sz="1400" dirty="0"/>
              <a:t>New Thrust stands </a:t>
            </a:r>
          </a:p>
          <a:p>
            <a:pPr lvl="1"/>
            <a:r>
              <a:rPr lang="en-GB" sz="1400" dirty="0"/>
              <a:t>New Probes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58461AE-256C-42B5-A2FC-1FF756B769CA}"/>
              </a:ext>
            </a:extLst>
          </p:cNvPr>
          <p:cNvSpPr txBox="1"/>
          <p:nvPr/>
        </p:nvSpPr>
        <p:spPr>
          <a:xfrm>
            <a:off x="3094937" y="3347218"/>
            <a:ext cx="4347577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Design and realization of a brand new simulator devoted to high power thrusters (&gt;10 kW)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9560249-2047-C94A-A18D-B840F06A4860}"/>
              </a:ext>
            </a:extLst>
          </p:cNvPr>
          <p:cNvSpPr txBox="1"/>
          <p:nvPr/>
        </p:nvSpPr>
        <p:spPr>
          <a:xfrm>
            <a:off x="3096747" y="4009481"/>
            <a:ext cx="4347577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Development of experimental thrusters and diagnostic for research purposes 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58CB33F3-0F5D-D94E-8F43-ABA5A84AF7F6}"/>
              </a:ext>
            </a:extLst>
          </p:cNvPr>
          <p:cNvCxnSpPr/>
          <p:nvPr/>
        </p:nvCxnSpPr>
        <p:spPr>
          <a:xfrm>
            <a:off x="0" y="3164541"/>
            <a:ext cx="12192000" cy="0"/>
          </a:xfrm>
          <a:prstGeom prst="line">
            <a:avLst/>
          </a:prstGeom>
          <a:ln w="317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4ABCBD5F-C5BF-0144-AD64-E684A2C63402}"/>
              </a:ext>
            </a:extLst>
          </p:cNvPr>
          <p:cNvCxnSpPr/>
          <p:nvPr/>
        </p:nvCxnSpPr>
        <p:spPr>
          <a:xfrm>
            <a:off x="0" y="4858872"/>
            <a:ext cx="12192000" cy="0"/>
          </a:xfrm>
          <a:prstGeom prst="line">
            <a:avLst/>
          </a:prstGeom>
          <a:ln w="317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59B46A3-6FE5-A042-9085-B3DA1686123A}"/>
              </a:ext>
            </a:extLst>
          </p:cNvPr>
          <p:cNvSpPr txBox="1"/>
          <p:nvPr/>
        </p:nvSpPr>
        <p:spPr>
          <a:xfrm>
            <a:off x="425902" y="6056627"/>
            <a:ext cx="5003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To explore Disruptive technologies in Electric Propulsion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A21E5436-7A4D-1B47-99E1-22788C5A8914}"/>
              </a:ext>
            </a:extLst>
          </p:cNvPr>
          <p:cNvSpPr/>
          <p:nvPr/>
        </p:nvSpPr>
        <p:spPr>
          <a:xfrm>
            <a:off x="217081" y="1734136"/>
            <a:ext cx="1694521" cy="307866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Facility upgrades 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17567B70-31D2-0041-8D4D-C6ACE1E27F38}"/>
              </a:ext>
            </a:extLst>
          </p:cNvPr>
          <p:cNvSpPr/>
          <p:nvPr/>
        </p:nvSpPr>
        <p:spPr>
          <a:xfrm>
            <a:off x="5586440" y="1736775"/>
            <a:ext cx="1323457" cy="307866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Diagnostics  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CE57CDE2-70BC-9846-9A32-8E19667F9EB6}"/>
              </a:ext>
            </a:extLst>
          </p:cNvPr>
          <p:cNvSpPr/>
          <p:nvPr/>
        </p:nvSpPr>
        <p:spPr>
          <a:xfrm>
            <a:off x="9966220" y="1727512"/>
            <a:ext cx="1953424" cy="307866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Next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Design &amp; Analysis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FEBDC7D-0665-EE43-AD5C-991A70B650BE}"/>
              </a:ext>
            </a:extLst>
          </p:cNvPr>
          <p:cNvSpPr txBox="1"/>
          <p:nvPr/>
        </p:nvSpPr>
        <p:spPr>
          <a:xfrm>
            <a:off x="10659035" y="1047598"/>
            <a:ext cx="145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  <a:ea typeface="Baskerville" panose="02020502070401020303" pitchFamily="18" charset="0"/>
              </a:rPr>
              <a:t>images from open literature 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89FF8E37-8F2C-6949-A679-866CFEA95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144" y="959213"/>
            <a:ext cx="622970" cy="634195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DE0392D4-7760-8F4D-BB37-91205E504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926" y="972134"/>
            <a:ext cx="693042" cy="61642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0FD84337-4D08-AE4E-B660-BE9F8CB56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4756" y="1028666"/>
            <a:ext cx="1014279" cy="53871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6597E8F-0611-F84B-9E82-866D03E68B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78" y="3347218"/>
            <a:ext cx="2934759" cy="107802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9349157-C49E-0A4C-9554-CE7DE5487065}"/>
              </a:ext>
            </a:extLst>
          </p:cNvPr>
          <p:cNvSpPr/>
          <p:nvPr/>
        </p:nvSpPr>
        <p:spPr>
          <a:xfrm>
            <a:off x="217081" y="4413382"/>
            <a:ext cx="477566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latin typeface="+mj-lt"/>
                <a:ea typeface="Baskerville" panose="02020502070401020303" pitchFamily="18" charset="0"/>
              </a:rPr>
              <a:t>The X2, X3, and N30 </a:t>
            </a:r>
            <a:r>
              <a:rPr lang="it-IT" sz="1050" dirty="0" err="1">
                <a:latin typeface="+mj-lt"/>
                <a:ea typeface="Baskerville" panose="02020502070401020303" pitchFamily="18" charset="0"/>
              </a:rPr>
              <a:t>nested</a:t>
            </a:r>
            <a:r>
              <a:rPr lang="it-IT" sz="1050" dirty="0">
                <a:latin typeface="+mj-lt"/>
                <a:ea typeface="Baskerville" panose="02020502070401020303" pitchFamily="18" charset="0"/>
              </a:rPr>
              <a:t> Hall </a:t>
            </a:r>
            <a:r>
              <a:rPr lang="it-IT" sz="1050" dirty="0" err="1">
                <a:latin typeface="+mj-lt"/>
                <a:ea typeface="Baskerville" panose="02020502070401020303" pitchFamily="18" charset="0"/>
              </a:rPr>
              <a:t>thrusters</a:t>
            </a:r>
            <a:endParaRPr lang="it-IT" sz="1050" dirty="0">
              <a:latin typeface="+mj-lt"/>
              <a:ea typeface="Baskerville" panose="02020502070401020303" pitchFamily="18" charset="0"/>
            </a:endParaRPr>
          </a:p>
          <a:p>
            <a:r>
              <a:rPr lang="en-US" sz="1050" dirty="0">
                <a:ea typeface="Baskerville" panose="02020502070401020303" pitchFamily="18" charset="0"/>
              </a:rPr>
              <a:t>(Jorns, B. </a:t>
            </a:r>
            <a:r>
              <a:rPr lang="en-US" sz="1050" i="1" dirty="0">
                <a:ea typeface="Baskerville" panose="02020502070401020303" pitchFamily="18" charset="0"/>
              </a:rPr>
              <a:t>Future Directions for Electric Propulsion Research</a:t>
            </a:r>
            <a:r>
              <a:rPr lang="en-US" sz="1050" dirty="0">
                <a:ea typeface="Baskerville" panose="02020502070401020303" pitchFamily="18" charset="0"/>
              </a:rPr>
              <a:t>, Aerospace 2020, 7, 120)</a:t>
            </a:r>
          </a:p>
          <a:p>
            <a:r>
              <a:rPr lang="it-IT" sz="1050" dirty="0">
                <a:latin typeface="+mj-lt"/>
                <a:ea typeface="Baskerville" panose="02020502070401020303" pitchFamily="18" charset="0"/>
              </a:rPr>
              <a:t> </a:t>
            </a:r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117775B8-3EFC-4D12-9A61-F4DF1B97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837" y="59321"/>
            <a:ext cx="7332340" cy="434618"/>
          </a:xfrm>
        </p:spPr>
        <p:txBody>
          <a:bodyPr/>
          <a:lstStyle/>
          <a:p>
            <a:pPr algn="r"/>
            <a:r>
              <a:rPr lang="it-IT" dirty="0"/>
              <a:t>Programma Nazionale di Ricerche Aerospaziali</a:t>
            </a:r>
            <a:r>
              <a:rPr lang="en-GB" dirty="0"/>
              <a:t> </a:t>
            </a:r>
            <a:br>
              <a:rPr lang="en-GB" dirty="0"/>
            </a:br>
            <a:r>
              <a:rPr lang="en-US" sz="2000" dirty="0">
                <a:latin typeface="+mn-lt"/>
              </a:rPr>
              <a:t>Investments in Electric Propulsion</a:t>
            </a:r>
            <a:endParaRPr lang="it-IT" sz="2000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F96C4A-AE4D-2BDF-14C2-90F54E9EA1BD}"/>
              </a:ext>
            </a:extLst>
          </p:cNvPr>
          <p:cNvSpPr txBox="1"/>
          <p:nvPr/>
        </p:nvSpPr>
        <p:spPr>
          <a:xfrm>
            <a:off x="425902" y="5732676"/>
            <a:ext cx="6198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To improve TRL of innovative solutions</a:t>
            </a:r>
            <a:endParaRPr lang="it-IT" dirty="0"/>
          </a:p>
        </p:txBody>
      </p:sp>
      <p:pic>
        <p:nvPicPr>
          <p:cNvPr id="23" name="Picture 2" descr="PEPL MPD (Magnetoplasmadynamic) Thruster | UM PEPL">
            <a:extLst>
              <a:ext uri="{FF2B5EF4-FFF2-40B4-BE49-F238E27FC236}">
                <a16:creationId xmlns:a16="http://schemas.microsoft.com/office/drawing/2014/main" id="{5F04557B-DA59-9217-F9E3-EA48B4F17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81" y="5103303"/>
            <a:ext cx="1177767" cy="1183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00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66"/>
    </mc:Choice>
    <mc:Fallback xmlns="">
      <p:transition spd="slow" advTm="336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982" y="4155297"/>
            <a:ext cx="4444540" cy="2205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68954" y="-22247"/>
            <a:ext cx="9305299" cy="434618"/>
          </a:xfrm>
        </p:spPr>
        <p:txBody>
          <a:bodyPr/>
          <a:lstStyle/>
          <a:p>
            <a:pPr algn="r"/>
            <a:r>
              <a:rPr lang="en-AU" dirty="0">
                <a:latin typeface="+mn-lt"/>
              </a:rPr>
              <a:t>Electric Propulsion Laboratory</a:t>
            </a:r>
            <a:br>
              <a:rPr lang="en-AU" dirty="0">
                <a:latin typeface="+mn-lt"/>
              </a:rPr>
            </a:br>
            <a:r>
              <a:rPr lang="en-AU" dirty="0">
                <a:latin typeface="+mn-lt"/>
              </a:rPr>
              <a:t>Main features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0" y="851039"/>
            <a:ext cx="780539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Scale Vacuum Chamber (MSVC)  </a:t>
            </a:r>
          </a:p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FF0000"/>
                </a:solidFill>
              </a:rPr>
              <a:t>AIMS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Enabling the start of planned </a:t>
            </a:r>
            <a:r>
              <a:rPr lang="en-US" sz="1400" b="1" dirty="0"/>
              <a:t>R&amp;D activities </a:t>
            </a:r>
            <a:r>
              <a:rPr lang="en-US" sz="1400" dirty="0"/>
              <a:t>on engines up to </a:t>
            </a:r>
            <a:r>
              <a:rPr lang="en-US" sz="1400" b="1" dirty="0"/>
              <a:t>5 </a:t>
            </a:r>
            <a:r>
              <a:rPr lang="en-US" sz="1400" dirty="0"/>
              <a:t>kW (to improve experimental, design and analysis capabilities; to test advanced diagnostics; to research on innovative materials, propellants, technologies; to evaluate performance, to characterize plume, to perform lifetime tests)</a:t>
            </a:r>
            <a:endParaRPr lang="en-US" sz="1400" b="1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Integrating test infrastructures, currently available in Italy and commercially oriented, with an advanced facility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Promoting the</a:t>
            </a:r>
            <a:r>
              <a:rPr lang="en-US" sz="1400" b="1" dirty="0"/>
              <a:t> Cooperation</a:t>
            </a:r>
            <a:r>
              <a:rPr lang="en-US" sz="1400" dirty="0"/>
              <a:t> with other National and International actors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169992" y="847814"/>
            <a:ext cx="365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SSVC (Small Scale Vacuum Chamber)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5900679-F915-3F4E-92E4-DA4C406F7C37}"/>
              </a:ext>
            </a:extLst>
          </p:cNvPr>
          <p:cNvSpPr/>
          <p:nvPr/>
        </p:nvSpPr>
        <p:spPr>
          <a:xfrm>
            <a:off x="0" y="3036253"/>
            <a:ext cx="79080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MAIN FEATURES </a:t>
            </a:r>
            <a:endParaRPr lang="en-US" sz="14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b="1" dirty="0"/>
              <a:t>Dimension</a:t>
            </a:r>
            <a:r>
              <a:rPr lang="en-US" sz="1400" dirty="0"/>
              <a:t>: 2 m-diameter x 4.5 m-long</a:t>
            </a:r>
            <a:endParaRPr lang="en-US" sz="1400" b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b="1" dirty="0"/>
              <a:t>Pumping speed: </a:t>
            </a:r>
            <a:r>
              <a:rPr lang="en-US" sz="1400" dirty="0"/>
              <a:t>up to about 80,000 l/s (Xe) and fully cooled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b="1" dirty="0"/>
              <a:t>Vacuum Performance</a:t>
            </a:r>
            <a:r>
              <a:rPr lang="en-US" sz="1400" dirty="0"/>
              <a:t>: </a:t>
            </a:r>
            <a:r>
              <a:rPr lang="en-GB" sz="1400" dirty="0"/>
              <a:t>5e</a:t>
            </a:r>
            <a:r>
              <a:rPr lang="en-GB" sz="1400" baseline="30000" dirty="0"/>
              <a:t>-8</a:t>
            </a:r>
            <a:r>
              <a:rPr lang="en-GB" sz="1400" dirty="0"/>
              <a:t> mbar (ultimate pressure); &lt; 4.0e</a:t>
            </a:r>
            <a:r>
              <a:rPr lang="en-GB" sz="1400" baseline="30000" dirty="0"/>
              <a:t>-5</a:t>
            </a:r>
            <a:r>
              <a:rPr lang="en-GB" sz="1400" dirty="0"/>
              <a:t> mbar (working)</a:t>
            </a:r>
            <a:endParaRPr lang="en-US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105FA9B-77AF-443E-90BC-3A3B5BCFA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7" t="3471" r="31031"/>
          <a:stretch/>
        </p:blipFill>
        <p:spPr>
          <a:xfrm>
            <a:off x="9068690" y="4155297"/>
            <a:ext cx="2366486" cy="2168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40558CF-DC0A-4FE4-9612-AAAD7D5AD3DD}"/>
              </a:ext>
            </a:extLst>
          </p:cNvPr>
          <p:cNvSpPr txBox="1"/>
          <p:nvPr/>
        </p:nvSpPr>
        <p:spPr>
          <a:xfrm>
            <a:off x="7805396" y="1286482"/>
            <a:ext cx="43866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AIMS</a:t>
            </a:r>
            <a:endParaRPr lang="it-IT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/>
              <a:t>Conceived</a:t>
            </a:r>
            <a:r>
              <a:rPr lang="it-IT" sz="1400" dirty="0"/>
              <a:t> for </a:t>
            </a:r>
            <a:r>
              <a:rPr lang="it-IT" sz="1400" b="1" dirty="0"/>
              <a:t>R&amp;D activities </a:t>
            </a:r>
            <a:r>
              <a:rPr lang="it-IT" sz="1400" dirty="0"/>
              <a:t>on </a:t>
            </a:r>
            <a:r>
              <a:rPr lang="it-IT" sz="1400" b="1" dirty="0" err="1"/>
              <a:t>cathodes</a:t>
            </a:r>
            <a:r>
              <a:rPr lang="it-IT" sz="1400" dirty="0"/>
              <a:t> and </a:t>
            </a:r>
            <a:r>
              <a:rPr lang="it-IT" sz="1400" b="1" dirty="0"/>
              <a:t>micro-</a:t>
            </a:r>
            <a:r>
              <a:rPr lang="it-IT" sz="1400" b="1" dirty="0" err="1"/>
              <a:t>propulsion</a:t>
            </a:r>
            <a:endParaRPr lang="it-IT" sz="1400" b="1" dirty="0"/>
          </a:p>
          <a:p>
            <a:endParaRPr lang="it-IT" sz="1400" dirty="0"/>
          </a:p>
          <a:p>
            <a:r>
              <a:rPr lang="it-IT" sz="1400" dirty="0"/>
              <a:t>        Installation: end of 2025</a:t>
            </a:r>
          </a:p>
          <a:p>
            <a:endParaRPr lang="it-IT" sz="1400" dirty="0"/>
          </a:p>
          <a:p>
            <a:pPr algn="ctr"/>
            <a:endParaRPr lang="en-US" sz="1400" b="1" dirty="0">
              <a:solidFill>
                <a:srgbClr val="FF0000"/>
              </a:solidFill>
            </a:endParaRPr>
          </a:p>
          <a:p>
            <a:pPr algn="ctr"/>
            <a:endParaRPr lang="en-US" sz="1400" b="1" dirty="0">
              <a:solidFill>
                <a:srgbClr val="FF0000"/>
              </a:solidFill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MAIN FEATURES 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b="1" dirty="0" err="1"/>
              <a:t>Dimensions</a:t>
            </a:r>
            <a:r>
              <a:rPr lang="it-IT" sz="1400" b="1" dirty="0"/>
              <a:t>: </a:t>
            </a:r>
            <a:r>
              <a:rPr lang="it-IT" sz="1400" dirty="0"/>
              <a:t>0.5 m- </a:t>
            </a:r>
            <a:r>
              <a:rPr lang="it-IT" sz="1400" dirty="0" err="1"/>
              <a:t>diameter</a:t>
            </a:r>
            <a:r>
              <a:rPr lang="it-IT" sz="1400" dirty="0"/>
              <a:t> x 1.0 m-long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b="1" dirty="0" err="1"/>
              <a:t>Pumping</a:t>
            </a:r>
            <a:r>
              <a:rPr lang="it-IT" sz="1400" b="1" dirty="0"/>
              <a:t> speed:</a:t>
            </a:r>
            <a:r>
              <a:rPr lang="it-IT" sz="1400" dirty="0"/>
              <a:t> 8000 l/s (Xe),  one </a:t>
            </a:r>
            <a:r>
              <a:rPr lang="it-IT" sz="1400" dirty="0" err="1"/>
              <a:t>cryopanel</a:t>
            </a:r>
            <a:endParaRPr lang="it-IT" sz="1400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b="1" dirty="0"/>
              <a:t>Vacuum Performance</a:t>
            </a:r>
            <a:r>
              <a:rPr lang="en-US" sz="1400" dirty="0"/>
              <a:t>: </a:t>
            </a:r>
            <a:r>
              <a:rPr lang="it-IT" sz="1400" dirty="0"/>
              <a:t>1 e</a:t>
            </a:r>
            <a:r>
              <a:rPr lang="it-IT" sz="1400" baseline="30000" dirty="0"/>
              <a:t>-7</a:t>
            </a:r>
            <a:r>
              <a:rPr lang="it-IT" sz="1400" dirty="0"/>
              <a:t> mbar (ultimate pressure)</a:t>
            </a:r>
          </a:p>
          <a:p>
            <a:endParaRPr lang="it-IT" sz="1400" dirty="0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57AFA57-8795-66BD-BB52-E9D72910C72D}"/>
              </a:ext>
            </a:extLst>
          </p:cNvPr>
          <p:cNvCxnSpPr/>
          <p:nvPr/>
        </p:nvCxnSpPr>
        <p:spPr>
          <a:xfrm>
            <a:off x="7805395" y="893084"/>
            <a:ext cx="0" cy="55148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96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1"/>
    </mc:Choice>
    <mc:Fallback xmlns="">
      <p:transition spd="slow" advTm="3677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ET Side View" descr="Immagine che contiene testo, diagramma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3F4D7B67-C656-BA20-4E6E-7E133FC78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" t="5436" r="56389" b="3992"/>
          <a:stretch>
            <a:fillRect/>
          </a:stretch>
        </p:blipFill>
        <p:spPr>
          <a:xfrm>
            <a:off x="133137" y="3935626"/>
            <a:ext cx="2273062" cy="2560769"/>
          </a:xfrm>
          <a:prstGeom prst="rect">
            <a:avLst/>
          </a:prstGeom>
        </p:spPr>
      </p:pic>
      <p:graphicFrame>
        <p:nvGraphicFramePr>
          <p:cNvPr id="21" name="Diagramma 20">
            <a:extLst>
              <a:ext uri="{FF2B5EF4-FFF2-40B4-BE49-F238E27FC236}">
                <a16:creationId xmlns:a16="http://schemas.microsoft.com/office/drawing/2014/main" id="{59C07E18-6F3C-884D-A0EF-2439DE0FEA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519554"/>
              </p:ext>
            </p:extLst>
          </p:nvPr>
        </p:nvGraphicFramePr>
        <p:xfrm>
          <a:off x="4719654" y="1128783"/>
          <a:ext cx="7378548" cy="4789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8841" y="49574"/>
            <a:ext cx="6673552" cy="434618"/>
          </a:xfrm>
        </p:spPr>
        <p:txBody>
          <a:bodyPr/>
          <a:lstStyle/>
          <a:p>
            <a:pPr algn="r"/>
            <a:r>
              <a:rPr lang="it-IT" dirty="0"/>
              <a:t>Development of </a:t>
            </a:r>
            <a:r>
              <a:rPr lang="it-IT" dirty="0" err="1"/>
              <a:t>Laboratory</a:t>
            </a:r>
            <a:r>
              <a:rPr lang="it-IT" dirty="0"/>
              <a:t> Hardwares</a:t>
            </a:r>
            <a:br>
              <a:rPr lang="it-IT" dirty="0"/>
            </a:br>
            <a:r>
              <a:rPr lang="it-IT" sz="2000" dirty="0"/>
              <a:t>Hall </a:t>
            </a:r>
            <a:r>
              <a:rPr lang="it-IT" sz="2000" dirty="0" err="1"/>
              <a:t>Effect</a:t>
            </a:r>
            <a:r>
              <a:rPr lang="it-IT" sz="2000" dirty="0"/>
              <a:t> </a:t>
            </a:r>
            <a:r>
              <a:rPr lang="it-IT" sz="2000" dirty="0" err="1"/>
              <a:t>Thruster</a:t>
            </a:r>
            <a:r>
              <a:rPr lang="it-IT" sz="2000" dirty="0"/>
              <a:t> (HET)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47843" y="909001"/>
            <a:ext cx="4112151" cy="28777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1600" dirty="0"/>
              <a:t>The </a:t>
            </a:r>
            <a:r>
              <a:rPr lang="en-US" sz="1600" b="1" dirty="0"/>
              <a:t>Experimental Thrusters </a:t>
            </a:r>
            <a:r>
              <a:rPr lang="en-US" sz="1600" dirty="0"/>
              <a:t>line has been established to improve knowledge on design and modeling aspect of electric propulsion</a:t>
            </a:r>
          </a:p>
          <a:p>
            <a:pPr algn="just">
              <a:spcAft>
                <a:spcPts val="600"/>
              </a:spcAft>
            </a:pPr>
            <a:r>
              <a:rPr lang="en-US" sz="1600" dirty="0"/>
              <a:t>Competences cover the activities from design to AIT and post-test investigations</a:t>
            </a:r>
            <a:endParaRPr lang="en-US" sz="1600" dirty="0">
              <a:ea typeface="Calibri"/>
              <a:cs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/>
              <a:t>Some </a:t>
            </a:r>
            <a:r>
              <a:rPr lang="en-US" sz="1600" b="1" dirty="0"/>
              <a:t>HARDWARE</a:t>
            </a:r>
            <a:r>
              <a:rPr lang="en-US" sz="1600" dirty="0"/>
              <a:t> has been designed and manufactured to verify design and manufacturing processes (thrusters and cathodes)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/>
              <a:t>Proprietary design </a:t>
            </a:r>
            <a:r>
              <a:rPr lang="en-US" sz="1600" b="1" dirty="0"/>
              <a:t>NUMERICAL TOOLS </a:t>
            </a:r>
            <a:r>
              <a:rPr lang="en-US" sz="1600" dirty="0"/>
              <a:t>have been developed</a:t>
            </a:r>
            <a:endParaRPr lang="en-US" sz="1600" dirty="0">
              <a:ea typeface="Calibri"/>
              <a:cs typeface="Calibri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06773" y="4602249"/>
            <a:ext cx="2409337" cy="40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3712" y="1549816"/>
            <a:ext cx="1330153" cy="8951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3662" y="2805802"/>
            <a:ext cx="1104278" cy="95369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0"/>
          <a:srcRect l="8030" t="11397" r="18440" b="18022"/>
          <a:stretch/>
        </p:blipFill>
        <p:spPr>
          <a:xfrm>
            <a:off x="5224464" y="4881480"/>
            <a:ext cx="1254861" cy="111007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5389" y="5514703"/>
            <a:ext cx="1388714" cy="95369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6779" y="5503224"/>
            <a:ext cx="1213032" cy="9035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69811" y="5368516"/>
            <a:ext cx="2066338" cy="1070815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12725" y="3515463"/>
            <a:ext cx="2074706" cy="118793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27775" y="1096057"/>
            <a:ext cx="1547663" cy="1288325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71548" y="2804647"/>
            <a:ext cx="945329" cy="911866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12988" y="3759497"/>
            <a:ext cx="1062450" cy="518676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14283" y="2282155"/>
            <a:ext cx="1305056" cy="1079181"/>
          </a:xfrm>
          <a:prstGeom prst="rect">
            <a:avLst/>
          </a:prstGeom>
        </p:spPr>
      </p:pic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9F830964-5858-417C-9BE3-45A44BF226E3}"/>
              </a:ext>
            </a:extLst>
          </p:cNvPr>
          <p:cNvSpPr/>
          <p:nvPr/>
        </p:nvSpPr>
        <p:spPr>
          <a:xfrm>
            <a:off x="155901" y="899247"/>
            <a:ext cx="4083321" cy="2887466"/>
          </a:xfrm>
          <a:prstGeom prst="roundRect">
            <a:avLst>
              <a:gd name="adj" fmla="val 4468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0E549B8B-6C66-4460-9095-F985F160F4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65313" y="895469"/>
            <a:ext cx="624837" cy="540000"/>
          </a:xfrm>
          <a:prstGeom prst="rect">
            <a:avLst/>
          </a:prstGeom>
        </p:spPr>
      </p:pic>
      <p:pic>
        <p:nvPicPr>
          <p:cNvPr id="7" name="HET Side View" descr="Immagine che contiene testo, diagramma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6C30877F-7A19-6CDA-D4B4-BD555DD70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5" t="5436" r="1423" b="3992"/>
          <a:stretch>
            <a:fillRect/>
          </a:stretch>
        </p:blipFill>
        <p:spPr>
          <a:xfrm>
            <a:off x="2088716" y="4001321"/>
            <a:ext cx="2701950" cy="251638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83662" y="3852633"/>
            <a:ext cx="1062450" cy="9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97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B11472F4-8408-43BD-B41C-14797A52C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623" y="1561067"/>
            <a:ext cx="1749042" cy="2142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6" name="Tabella 25">
            <a:extLst>
              <a:ext uri="{FF2B5EF4-FFF2-40B4-BE49-F238E27FC236}">
                <a16:creationId xmlns:a16="http://schemas.microsoft.com/office/drawing/2014/main" id="{A6A16962-5D76-4518-9BF7-9748809A5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613707"/>
              </p:ext>
            </p:extLst>
          </p:nvPr>
        </p:nvGraphicFramePr>
        <p:xfrm>
          <a:off x="395276" y="1574055"/>
          <a:ext cx="2938473" cy="212958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698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636">
                <a:tc gridSpan="2">
                  <a:txBody>
                    <a:bodyPr/>
                    <a:lstStyle/>
                    <a:p>
                      <a:pPr indent="144145"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CRHET-250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958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Discharge</a:t>
                      </a:r>
                      <a:r>
                        <a:rPr lang="en-GB" sz="1600" baseline="0">
                          <a:effectLst/>
                        </a:rPr>
                        <a:t> </a:t>
                      </a:r>
                      <a:r>
                        <a:rPr lang="en-GB" sz="1600">
                          <a:effectLst/>
                        </a:rPr>
                        <a:t>Power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250 W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958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Thrust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11 mN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236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Specific Impulse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1250</a:t>
                      </a:r>
                      <a:r>
                        <a:rPr lang="it-IT" sz="1600" baseline="0">
                          <a:effectLst/>
                        </a:rPr>
                        <a:t> s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958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600" err="1">
                          <a:effectLst/>
                        </a:rPr>
                        <a:t>Propellant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Xe/Kr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958">
                <a:tc>
                  <a:txBody>
                    <a:bodyPr/>
                    <a:lstStyle/>
                    <a:p>
                      <a:pPr marL="138113" indent="4763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Cathode </a:t>
                      </a:r>
                      <a:r>
                        <a:rPr lang="en-GB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lang="it-IT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600" err="1">
                          <a:effectLst/>
                        </a:rPr>
                        <a:t>External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958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600" err="1">
                          <a:effectLst/>
                        </a:rPr>
                        <a:t>Thruster</a:t>
                      </a:r>
                      <a:r>
                        <a:rPr lang="it-IT" sz="1600">
                          <a:effectLst/>
                        </a:rPr>
                        <a:t> Mass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0.45 kg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5672765-872D-4460-B6C7-149AB9FC9BA7}"/>
              </a:ext>
            </a:extLst>
          </p:cNvPr>
          <p:cNvSpPr txBox="1"/>
          <p:nvPr/>
        </p:nvSpPr>
        <p:spPr>
          <a:xfrm>
            <a:off x="4226933" y="3684231"/>
            <a:ext cx="600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MK3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50F6C01-7B37-40B1-BCB3-56F933113A61}"/>
              </a:ext>
            </a:extLst>
          </p:cNvPr>
          <p:cNvSpPr txBox="1"/>
          <p:nvPr/>
        </p:nvSpPr>
        <p:spPr>
          <a:xfrm>
            <a:off x="722818" y="3992010"/>
            <a:ext cx="4404501" cy="23698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b="1" dirty="0"/>
              <a:t>Experimental Campaigns goals</a:t>
            </a:r>
            <a:endParaRPr lang="en-US" sz="1800" b="1" dirty="0"/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Ignition strategy</a:t>
            </a:r>
            <a:endParaRPr lang="en-US" sz="1600" dirty="0">
              <a:cs typeface="Calibri"/>
            </a:endParaRP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Optimization of cathode position</a:t>
            </a:r>
            <a:endParaRPr lang="en-US" sz="1600" dirty="0">
              <a:cs typeface="Calibri"/>
            </a:endParaRP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Electrical Characteristics Study</a:t>
            </a:r>
            <a:endParaRPr lang="en-US" sz="1600" dirty="0">
              <a:cs typeface="Calibri"/>
            </a:endParaRPr>
          </a:p>
          <a:p>
            <a:pPr marL="285750" indent="-28575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Performance Tests</a:t>
            </a:r>
          </a:p>
          <a:p>
            <a:pPr marL="285750" indent="-28575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Improvement of thrust balance arrangement</a:t>
            </a:r>
            <a:endParaRPr lang="en-US" sz="1600" dirty="0">
              <a:cs typeface="Calibri"/>
            </a:endParaRPr>
          </a:p>
          <a:p>
            <a:pPr marL="285750" indent="-28575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Endurance tests</a:t>
            </a:r>
            <a:endParaRPr lang="en-US" sz="1600" dirty="0">
              <a:cs typeface="Calibri"/>
            </a:endParaRPr>
          </a:p>
          <a:p>
            <a:pPr marL="285750" indent="-28575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Performance optimization through diagnostics</a:t>
            </a:r>
            <a:endParaRPr lang="en-US" sz="1600" dirty="0">
              <a:cs typeface="Calibri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18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BCE7E2-6598-7D09-C851-71EE7CB1D4C8}"/>
              </a:ext>
            </a:extLst>
          </p:cNvPr>
          <p:cNvSpPr txBox="1"/>
          <p:nvPr/>
        </p:nvSpPr>
        <p:spPr>
          <a:xfrm>
            <a:off x="78124" y="844768"/>
            <a:ext cx="1218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CRHET-250 </a:t>
            </a:r>
            <a:r>
              <a:rPr lang="it-IT" dirty="0" err="1"/>
              <a:t>is</a:t>
            </a:r>
            <a:r>
              <a:rPr lang="it-IT" dirty="0"/>
              <a:t> a 250W Hall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Thruster</a:t>
            </a:r>
            <a:r>
              <a:rPr lang="it-IT" dirty="0"/>
              <a:t> (HET), </a:t>
            </a:r>
            <a:r>
              <a:rPr lang="it-IT" dirty="0" err="1"/>
              <a:t>designed</a:t>
            </a:r>
            <a:r>
              <a:rPr lang="it-IT" dirty="0"/>
              <a:t> and </a:t>
            </a:r>
            <a:r>
              <a:rPr lang="it-IT" dirty="0" err="1"/>
              <a:t>manufactured</a:t>
            </a:r>
            <a:r>
              <a:rPr lang="it-IT" dirty="0"/>
              <a:t> by CIRA. Three Units, </a:t>
            </a:r>
            <a:r>
              <a:rPr lang="it-IT" dirty="0" err="1"/>
              <a:t>namely</a:t>
            </a:r>
            <a:r>
              <a:rPr lang="it-IT" dirty="0"/>
              <a:t> </a:t>
            </a:r>
            <a:r>
              <a:rPr lang="it-IT" dirty="0" err="1"/>
              <a:t>MarK</a:t>
            </a:r>
            <a:r>
              <a:rPr lang="it-IT" dirty="0"/>
              <a:t> (</a:t>
            </a:r>
            <a:r>
              <a:rPr lang="it-IT" b="1" dirty="0"/>
              <a:t>MK</a:t>
            </a:r>
            <a:r>
              <a:rPr lang="it-IT" dirty="0"/>
              <a:t>) are </a:t>
            </a:r>
            <a:r>
              <a:rPr lang="it-IT" dirty="0" err="1"/>
              <a:t>currently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and </a:t>
            </a:r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ones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shortly</a:t>
            </a:r>
            <a:r>
              <a:rPr lang="it-IT" dirty="0"/>
              <a:t> ready after </a:t>
            </a:r>
            <a:r>
              <a:rPr lang="it-IT" dirty="0" err="1"/>
              <a:t>configuration</a:t>
            </a:r>
            <a:r>
              <a:rPr lang="it-IT" dirty="0"/>
              <a:t> </a:t>
            </a:r>
            <a:r>
              <a:rPr lang="it-IT" dirty="0" err="1"/>
              <a:t>optimization</a:t>
            </a:r>
            <a:r>
              <a:rPr lang="it-IT" dirty="0"/>
              <a:t> </a:t>
            </a:r>
            <a:r>
              <a:rPr lang="it-IT" dirty="0" err="1"/>
              <a:t>analyses</a:t>
            </a:r>
            <a:r>
              <a:rPr lang="it-IT" dirty="0"/>
              <a:t>.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CA2F163-D56B-2E69-34E3-DF65BA4BA908}"/>
              </a:ext>
            </a:extLst>
          </p:cNvPr>
          <p:cNvSpPr txBox="1"/>
          <p:nvPr/>
        </p:nvSpPr>
        <p:spPr>
          <a:xfrm>
            <a:off x="2030564" y="6063868"/>
            <a:ext cx="1637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1000"/>
              <a:t>On going </a:t>
            </a:r>
            <a:endParaRPr lang="en-US" sz="1000">
              <a:cs typeface="Calibri"/>
            </a:endParaRP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000">
                <a:cs typeface="Calibri"/>
              </a:rPr>
              <a:t>Completed</a:t>
            </a:r>
            <a:endParaRPr lang="en-US" sz="1000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AFFC8F1-D833-4A05-98BA-FDEA303597E0}"/>
              </a:ext>
            </a:extLst>
          </p:cNvPr>
          <p:cNvSpPr/>
          <p:nvPr/>
        </p:nvSpPr>
        <p:spPr>
          <a:xfrm>
            <a:off x="722817" y="3992009"/>
            <a:ext cx="4252689" cy="2490243"/>
          </a:xfrm>
          <a:prstGeom prst="roundRect">
            <a:avLst>
              <a:gd name="adj" fmla="val 4468"/>
            </a:avLst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5" name="Tabella 24">
            <a:extLst>
              <a:ext uri="{FF2B5EF4-FFF2-40B4-BE49-F238E27FC236}">
                <a16:creationId xmlns:a16="http://schemas.microsoft.com/office/drawing/2014/main" id="{83190737-46E8-45AE-A8C3-2B7F14DEE5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518200"/>
              </p:ext>
            </p:extLst>
          </p:nvPr>
        </p:nvGraphicFramePr>
        <p:xfrm>
          <a:off x="5678635" y="1707540"/>
          <a:ext cx="3279878" cy="184963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828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636">
                <a:tc gridSpan="2">
                  <a:txBody>
                    <a:bodyPr/>
                    <a:lstStyle/>
                    <a:p>
                      <a:pPr marL="0" marR="0" lvl="0" indent="14414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MK1 [1]</a:t>
                      </a:r>
                    </a:p>
                    <a:p>
                      <a:pPr marL="0" marR="0" lvl="0" indent="14414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 Experimental Results </a:t>
                      </a:r>
                    </a:p>
                    <a:p>
                      <a:pPr marL="0" marR="0" lvl="0" indent="14414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effectLst/>
                        </a:rPr>
                        <a:t>@ 0.6 mg/s</a:t>
                      </a:r>
                      <a:endParaRPr lang="it-IT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958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Discharge</a:t>
                      </a:r>
                      <a:r>
                        <a:rPr lang="en-GB" sz="1600" baseline="0">
                          <a:effectLst/>
                        </a:rPr>
                        <a:t> </a:t>
                      </a:r>
                      <a:r>
                        <a:rPr lang="en-GB" sz="1600">
                          <a:effectLst/>
                        </a:rPr>
                        <a:t>Power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150W-300W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958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Thrust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463" indent="-1588" algn="just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7.5 -10  </a:t>
                      </a:r>
                      <a:r>
                        <a:rPr lang="it-IT" sz="1600" err="1">
                          <a:effectLst/>
                        </a:rPr>
                        <a:t>mN</a:t>
                      </a:r>
                      <a:r>
                        <a:rPr lang="it-IT" sz="1600">
                          <a:effectLst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236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Specific Impulse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1300-1550</a:t>
                      </a:r>
                      <a:r>
                        <a:rPr lang="it-IT" sz="1600" baseline="0">
                          <a:effectLst/>
                        </a:rPr>
                        <a:t> s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958"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600" err="1">
                          <a:effectLst/>
                        </a:rPr>
                        <a:t>Propellant</a:t>
                      </a:r>
                      <a:endParaRPr lang="it-IT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145" algn="just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Xenon</a:t>
                      </a:r>
                      <a:endParaRPr lang="it-IT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" name="Immagine 28">
            <a:extLst>
              <a:ext uri="{FF2B5EF4-FFF2-40B4-BE49-F238E27FC236}">
                <a16:creationId xmlns:a16="http://schemas.microsoft.com/office/drawing/2014/main" id="{1BFCCB78-8ACD-4E36-919A-60470A0AB8A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61082" y="3850993"/>
            <a:ext cx="2663062" cy="2224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4E01572-A583-4752-8C73-C02A62C1E669}"/>
              </a:ext>
            </a:extLst>
          </p:cNvPr>
          <p:cNvSpPr txBox="1"/>
          <p:nvPr/>
        </p:nvSpPr>
        <p:spPr>
          <a:xfrm>
            <a:off x="9230164" y="1525357"/>
            <a:ext cx="2693980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MK1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600" dirty="0"/>
              <a:t>About </a:t>
            </a:r>
            <a:r>
              <a:rPr lang="en-US" sz="1600" b="1" dirty="0"/>
              <a:t>100 ignitions</a:t>
            </a:r>
            <a:endParaRPr lang="en-US" sz="1600" b="1" dirty="0">
              <a:cs typeface="Calibri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600" dirty="0"/>
              <a:t>&gt; </a:t>
            </a:r>
            <a:r>
              <a:rPr lang="en-US" sz="1600" b="1" dirty="0"/>
              <a:t>100h</a:t>
            </a:r>
            <a:r>
              <a:rPr lang="en-US" sz="1600" dirty="0"/>
              <a:t> </a:t>
            </a:r>
            <a:r>
              <a:rPr lang="en-US" sz="1600" b="1" dirty="0"/>
              <a:t>of cumulated firing time</a:t>
            </a:r>
            <a:endParaRPr lang="en-US" sz="1600" b="1" dirty="0">
              <a:cs typeface="Calibri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600" dirty="0"/>
              <a:t>At least </a:t>
            </a:r>
            <a:r>
              <a:rPr lang="en-US" sz="1600" b="1" dirty="0"/>
              <a:t>50h of continuous firing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cs typeface="Calibri"/>
              </a:rPr>
              <a:t>MK2</a:t>
            </a:r>
            <a:r>
              <a:rPr lang="en-US" sz="1600" dirty="0">
                <a:cs typeface="Calibri"/>
              </a:rPr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cs typeface="Calibri"/>
              </a:rPr>
              <a:t>currently under test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DFA51DE-9DC3-4CAA-AD3D-5716085B1EBF}"/>
              </a:ext>
            </a:extLst>
          </p:cNvPr>
          <p:cNvSpPr txBox="1"/>
          <p:nvPr/>
        </p:nvSpPr>
        <p:spPr>
          <a:xfrm>
            <a:off x="9435925" y="6153153"/>
            <a:ext cx="2488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400" b="1" i="1"/>
            </a:lvl1pPr>
          </a:lstStyle>
          <a:p>
            <a:r>
              <a:rPr lang="en-GB" dirty="0"/>
              <a:t>MK2: High ionization regime</a:t>
            </a:r>
            <a:endParaRPr lang="it-IT" dirty="0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8FA5D025-C9F0-4292-9708-E2546DC504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/>
          <a:stretch/>
        </p:blipFill>
        <p:spPr>
          <a:xfrm>
            <a:off x="5606450" y="3850993"/>
            <a:ext cx="3424248" cy="2224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DB3C23C-39EC-4EAE-8C91-4B4B60D78C24}"/>
              </a:ext>
            </a:extLst>
          </p:cNvPr>
          <p:cNvSpPr txBox="1"/>
          <p:nvPr/>
        </p:nvSpPr>
        <p:spPr>
          <a:xfrm>
            <a:off x="5391390" y="6173596"/>
            <a:ext cx="342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/>
              <a:t>MK1: </a:t>
            </a:r>
            <a:r>
              <a:rPr lang="it-IT" sz="1400" b="1" i="1" dirty="0" err="1"/>
              <a:t>experimental</a:t>
            </a:r>
            <a:r>
              <a:rPr lang="it-IT" sz="1400" b="1" i="1" dirty="0"/>
              <a:t> set-up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98B8095-C34C-09CC-EEC4-72790F0B72F9}"/>
              </a:ext>
            </a:extLst>
          </p:cNvPr>
          <p:cNvSpPr txBox="1">
            <a:spLocks/>
          </p:cNvSpPr>
          <p:nvPr/>
        </p:nvSpPr>
        <p:spPr>
          <a:xfrm>
            <a:off x="5391390" y="53603"/>
            <a:ext cx="6673552" cy="4346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it-IT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dirty="0"/>
              <a:t>Development of </a:t>
            </a:r>
            <a:r>
              <a:rPr lang="it-IT" dirty="0" err="1"/>
              <a:t>Laboratory</a:t>
            </a:r>
            <a:r>
              <a:rPr lang="it-IT" dirty="0"/>
              <a:t> Hardwares</a:t>
            </a:r>
          </a:p>
          <a:p>
            <a:pPr algn="r"/>
            <a:r>
              <a:rPr lang="it-IT" sz="2000" dirty="0"/>
              <a:t>CRHET-250</a:t>
            </a:r>
          </a:p>
        </p:txBody>
      </p:sp>
    </p:spTree>
    <p:extLst>
      <p:ext uri="{BB962C8B-B14F-4D97-AF65-F5344CB8AC3E}">
        <p14:creationId xmlns:p14="http://schemas.microsoft.com/office/powerpoint/2010/main" val="57147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41FB003-59E8-4AE4-8867-76155A9800B6}"/>
              </a:ext>
            </a:extLst>
          </p:cNvPr>
          <p:cNvSpPr txBox="1"/>
          <p:nvPr/>
        </p:nvSpPr>
        <p:spPr>
          <a:xfrm>
            <a:off x="132718" y="1084235"/>
            <a:ext cx="8803892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2D axis-symmetric (radial-axial)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Unsteady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Domain: channel + near plume (semicircular)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PIC: neutrals and ions (only primary ionization)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Wall BC: neutrals diffuse-reflect; ions recombined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Fluid approach: electrons – thermalized potential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Dirichlet: (</a:t>
            </a:r>
            <a:r>
              <a:rPr lang="en-US" dirty="0" err="1"/>
              <a:t>Te</a:t>
            </a:r>
            <a:r>
              <a:rPr lang="en-US" dirty="0"/>
              <a:t>, V) @ cathode &amp; Anode (</a:t>
            </a:r>
            <a:r>
              <a:rPr lang="en-US" dirty="0" err="1"/>
              <a:t>Te</a:t>
            </a:r>
            <a:r>
              <a:rPr lang="en-US" dirty="0"/>
              <a:t>)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Wall Sheath: Charge Saturation Regime included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Bohm Forcing Condition at domain boundary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err="1"/>
              <a:t>Neglected</a:t>
            </a:r>
            <a:r>
              <a:rPr lang="it-IT" dirty="0"/>
              <a:t> </a:t>
            </a:r>
            <a:r>
              <a:rPr lang="it-IT" dirty="0" err="1"/>
              <a:t>collisions</a:t>
            </a:r>
            <a:r>
              <a:rPr lang="it-IT" dirty="0"/>
              <a:t>: </a:t>
            </a:r>
            <a:r>
              <a:rPr lang="it-IT" dirty="0" err="1"/>
              <a:t>neutral-neutral</a:t>
            </a:r>
            <a:r>
              <a:rPr lang="it-IT" dirty="0"/>
              <a:t>, </a:t>
            </a:r>
            <a:r>
              <a:rPr lang="it-IT" dirty="0" err="1"/>
              <a:t>ion-neutral</a:t>
            </a:r>
            <a:r>
              <a:rPr lang="it-IT" dirty="0"/>
              <a:t>, </a:t>
            </a:r>
            <a:r>
              <a:rPr lang="it-IT" dirty="0" err="1"/>
              <a:t>ion-ion</a:t>
            </a:r>
            <a:r>
              <a:rPr lang="it-IT" dirty="0"/>
              <a:t>, </a:t>
            </a:r>
            <a:r>
              <a:rPr lang="it-IT" dirty="0" err="1"/>
              <a:t>elettron</a:t>
            </a:r>
            <a:r>
              <a:rPr lang="it-IT" dirty="0"/>
              <a:t>-electron.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/>
              <a:t>Semi-</a:t>
            </a:r>
            <a:r>
              <a:rPr lang="it-IT" dirty="0" err="1"/>
              <a:t>empirical</a:t>
            </a:r>
            <a:r>
              <a:rPr lang="it-IT" dirty="0"/>
              <a:t> Electron </a:t>
            </a:r>
            <a:r>
              <a:rPr lang="it-IT" dirty="0" err="1"/>
              <a:t>Mobility</a:t>
            </a:r>
            <a:r>
              <a:rPr lang="it-IT" dirty="0"/>
              <a:t> model:</a:t>
            </a:r>
          </a:p>
          <a:p>
            <a:pPr algn="just">
              <a:spcBef>
                <a:spcPts val="600"/>
              </a:spcBef>
            </a:pPr>
            <a:r>
              <a:rPr lang="it-IT" dirty="0"/>
              <a:t> </a:t>
            </a:r>
          </a:p>
          <a:p>
            <a:pPr algn="just">
              <a:spcBef>
                <a:spcPts val="600"/>
              </a:spcBef>
            </a:pPr>
            <a:endParaRPr lang="it-IT" dirty="0"/>
          </a:p>
          <a:p>
            <a:pPr algn="just">
              <a:spcBef>
                <a:spcPts val="600"/>
              </a:spcBef>
            </a:pPr>
            <a:r>
              <a:rPr lang="it-IT" dirty="0"/>
              <a:t>     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                          Parallelized (mpi4py)</a:t>
            </a:r>
            <a:endParaRPr lang="it-IT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DA089005-4482-4790-8D49-34E616BC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179" y="33644"/>
            <a:ext cx="9082914" cy="788478"/>
          </a:xfrm>
        </p:spPr>
        <p:txBody>
          <a:bodyPr/>
          <a:lstStyle/>
          <a:p>
            <a:pPr algn="r"/>
            <a:r>
              <a:rPr lang="en-US" dirty="0"/>
              <a:t> NUMERICAL ACTIVITIES</a:t>
            </a:r>
            <a:br>
              <a:rPr lang="en-US" dirty="0"/>
            </a:br>
            <a:r>
              <a:rPr lang="it-IT" dirty="0"/>
              <a:t>HYPICFLU2</a:t>
            </a:r>
            <a:r>
              <a:rPr lang="it-IT" sz="2000" dirty="0"/>
              <a:t> (</a:t>
            </a:r>
            <a:r>
              <a:rPr lang="it-IT" sz="2000" dirty="0" err="1"/>
              <a:t>HYbrid</a:t>
            </a:r>
            <a:r>
              <a:rPr lang="it-IT" sz="2000" dirty="0"/>
              <a:t> </a:t>
            </a:r>
            <a:r>
              <a:rPr lang="it-IT" sz="2000" dirty="0" err="1"/>
              <a:t>Particle</a:t>
            </a:r>
            <a:r>
              <a:rPr lang="it-IT" sz="2000" dirty="0"/>
              <a:t>-In-Cell + </a:t>
            </a:r>
            <a:r>
              <a:rPr lang="it-IT" sz="2000" dirty="0" err="1"/>
              <a:t>FLUid</a:t>
            </a:r>
            <a:r>
              <a:rPr lang="it-IT" sz="2000" dirty="0"/>
              <a:t>) [4]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35DC00E-B8B4-4C02-867E-B23E0EDC2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5" r="71137"/>
          <a:stretch/>
        </p:blipFill>
        <p:spPr>
          <a:xfrm>
            <a:off x="5962765" y="1349568"/>
            <a:ext cx="1622014" cy="184874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B33EC7E-DB36-43DF-9410-2A0AAF53ECD2}"/>
              </a:ext>
            </a:extLst>
          </p:cNvPr>
          <p:cNvSpPr txBox="1"/>
          <p:nvPr/>
        </p:nvSpPr>
        <p:spPr>
          <a:xfrm>
            <a:off x="6495691" y="1095578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/>
              <a:t>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4BBBD22-8757-40D9-BBF0-1003AEEBC3A8}"/>
                  </a:ext>
                </a:extLst>
              </p:cNvPr>
              <p:cNvSpPr txBox="1"/>
              <p:nvPr/>
            </p:nvSpPr>
            <p:spPr>
              <a:xfrm>
                <a:off x="540375" y="5183541"/>
                <a:ext cx="3384645" cy="527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𝑒𝑛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)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i="1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4BBBD22-8757-40D9-BBF0-1003AEEBC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75" y="5183541"/>
                <a:ext cx="3384645" cy="5275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679CEEC-CD71-4F79-B86C-AF92C09162AD}"/>
              </a:ext>
            </a:extLst>
          </p:cNvPr>
          <p:cNvCxnSpPr>
            <a:cxnSpLocks/>
          </p:cNvCxnSpPr>
          <p:nvPr/>
        </p:nvCxnSpPr>
        <p:spPr>
          <a:xfrm>
            <a:off x="4791456" y="2037760"/>
            <a:ext cx="20490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FBC64F6D-584C-4384-B044-C136F640AE0A}"/>
              </a:ext>
            </a:extLst>
          </p:cNvPr>
          <p:cNvGrpSpPr/>
          <p:nvPr/>
        </p:nvGrpSpPr>
        <p:grpSpPr>
          <a:xfrm>
            <a:off x="6367052" y="4655690"/>
            <a:ext cx="2604339" cy="1758352"/>
            <a:chOff x="5808426" y="4260915"/>
            <a:chExt cx="5466032" cy="2091179"/>
          </a:xfrm>
        </p:grpSpPr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E946BF18-633D-43D0-AE1E-826BDF618DCD}"/>
                </a:ext>
              </a:extLst>
            </p:cNvPr>
            <p:cNvCxnSpPr/>
            <p:nvPr/>
          </p:nvCxnSpPr>
          <p:spPr>
            <a:xfrm>
              <a:off x="5929460" y="5938887"/>
              <a:ext cx="526015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63D3C810-3828-453B-A407-4D50992CF4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9460" y="4260915"/>
              <a:ext cx="0" cy="16779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10E727C9-0761-4D41-B6E4-EC91EB921D7C}"/>
                </a:ext>
              </a:extLst>
            </p:cNvPr>
            <p:cNvCxnSpPr/>
            <p:nvPr/>
          </p:nvCxnSpPr>
          <p:spPr>
            <a:xfrm>
              <a:off x="5929460" y="4616363"/>
              <a:ext cx="517531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CF6D62F1-A682-4AC0-B505-3EA55F269298}"/>
                </a:ext>
              </a:extLst>
            </p:cNvPr>
            <p:cNvCxnSpPr/>
            <p:nvPr/>
          </p:nvCxnSpPr>
          <p:spPr>
            <a:xfrm>
              <a:off x="5929460" y="5692415"/>
              <a:ext cx="517531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208F6D0B-F914-4F6F-BC8F-39653B980CE5}"/>
                </a:ext>
              </a:extLst>
            </p:cNvPr>
            <p:cNvSpPr/>
            <p:nvPr/>
          </p:nvSpPr>
          <p:spPr>
            <a:xfrm flipV="1">
              <a:off x="5948313" y="4713650"/>
              <a:ext cx="5326145" cy="900435"/>
            </a:xfrm>
            <a:custGeom>
              <a:avLst/>
              <a:gdLst>
                <a:gd name="connsiteX0" fmla="*/ 0 w 5326145"/>
                <a:gd name="connsiteY0" fmla="*/ 0 h 900435"/>
                <a:gd name="connsiteX1" fmla="*/ 1442301 w 5326145"/>
                <a:gd name="connsiteY1" fmla="*/ 94268 h 900435"/>
                <a:gd name="connsiteX2" fmla="*/ 2187019 w 5326145"/>
                <a:gd name="connsiteY2" fmla="*/ 245097 h 900435"/>
                <a:gd name="connsiteX3" fmla="*/ 2733774 w 5326145"/>
                <a:gd name="connsiteY3" fmla="*/ 452487 h 900435"/>
                <a:gd name="connsiteX4" fmla="*/ 3091992 w 5326145"/>
                <a:gd name="connsiteY4" fmla="*/ 603316 h 900435"/>
                <a:gd name="connsiteX5" fmla="*/ 3412503 w 5326145"/>
                <a:gd name="connsiteY5" fmla="*/ 763571 h 900435"/>
                <a:gd name="connsiteX6" fmla="*/ 3770722 w 5326145"/>
                <a:gd name="connsiteY6" fmla="*/ 829559 h 900435"/>
                <a:gd name="connsiteX7" fmla="*/ 4449452 w 5326145"/>
                <a:gd name="connsiteY7" fmla="*/ 895547 h 900435"/>
                <a:gd name="connsiteX8" fmla="*/ 4901939 w 5326145"/>
                <a:gd name="connsiteY8" fmla="*/ 895547 h 900435"/>
                <a:gd name="connsiteX9" fmla="*/ 5326145 w 5326145"/>
                <a:gd name="connsiteY9" fmla="*/ 895547 h 90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26145" h="900435">
                  <a:moveTo>
                    <a:pt x="0" y="0"/>
                  </a:moveTo>
                  <a:cubicBezTo>
                    <a:pt x="538899" y="26709"/>
                    <a:pt x="1077798" y="53418"/>
                    <a:pt x="1442301" y="94268"/>
                  </a:cubicBezTo>
                  <a:cubicBezTo>
                    <a:pt x="1806804" y="135118"/>
                    <a:pt x="1971773" y="185394"/>
                    <a:pt x="2187019" y="245097"/>
                  </a:cubicBezTo>
                  <a:cubicBezTo>
                    <a:pt x="2402265" y="304800"/>
                    <a:pt x="2582945" y="392784"/>
                    <a:pt x="2733774" y="452487"/>
                  </a:cubicBezTo>
                  <a:cubicBezTo>
                    <a:pt x="2884603" y="512190"/>
                    <a:pt x="2978870" y="551469"/>
                    <a:pt x="3091992" y="603316"/>
                  </a:cubicBezTo>
                  <a:cubicBezTo>
                    <a:pt x="3205114" y="655163"/>
                    <a:pt x="3299381" y="725864"/>
                    <a:pt x="3412503" y="763571"/>
                  </a:cubicBezTo>
                  <a:cubicBezTo>
                    <a:pt x="3525625" y="801278"/>
                    <a:pt x="3597897" y="807563"/>
                    <a:pt x="3770722" y="829559"/>
                  </a:cubicBezTo>
                  <a:cubicBezTo>
                    <a:pt x="3943547" y="851555"/>
                    <a:pt x="4260916" y="884549"/>
                    <a:pt x="4449452" y="895547"/>
                  </a:cubicBezTo>
                  <a:cubicBezTo>
                    <a:pt x="4637988" y="906545"/>
                    <a:pt x="4901939" y="895547"/>
                    <a:pt x="4901939" y="895547"/>
                  </a:cubicBezTo>
                  <a:cubicBezTo>
                    <a:pt x="5048054" y="895547"/>
                    <a:pt x="5257015" y="867267"/>
                    <a:pt x="5326145" y="895547"/>
                  </a:cubicBezTo>
                </a:path>
              </a:pathLst>
            </a:cu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ttangolo 24">
                  <a:extLst>
                    <a:ext uri="{FF2B5EF4-FFF2-40B4-BE49-F238E27FC236}">
                      <a16:creationId xmlns:a16="http://schemas.microsoft.com/office/drawing/2014/main" id="{60338511-5870-411C-B129-5455D709A70C}"/>
                    </a:ext>
                  </a:extLst>
                </p:cNvPr>
                <p:cNvSpPr/>
                <p:nvPr/>
              </p:nvSpPr>
              <p:spPr>
                <a:xfrm>
                  <a:off x="5808426" y="5158685"/>
                  <a:ext cx="54495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Rettangolo 24">
                  <a:extLst>
                    <a:ext uri="{FF2B5EF4-FFF2-40B4-BE49-F238E27FC236}">
                      <a16:creationId xmlns:a16="http://schemas.microsoft.com/office/drawing/2014/main" id="{60338511-5870-411C-B129-5455D709A7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8426" y="5158685"/>
                  <a:ext cx="544958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69767" b="-1764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C1430321-0228-42D6-BCF5-63283979EF1D}"/>
                    </a:ext>
                  </a:extLst>
                </p:cNvPr>
                <p:cNvSpPr/>
                <p:nvPr/>
              </p:nvSpPr>
              <p:spPr>
                <a:xfrm>
                  <a:off x="10529242" y="4289371"/>
                  <a:ext cx="6603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lang="it-IT"/>
                </a:p>
              </p:txBody>
            </p:sp>
          </mc:Choice>
          <mc:Fallback xmlns=""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C1430321-0228-42D6-BCF5-63283979E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9242" y="4289371"/>
                  <a:ext cx="660374" cy="369332"/>
                </a:xfrm>
                <a:prstGeom prst="rect">
                  <a:avLst/>
                </a:prstGeom>
                <a:blipFill>
                  <a:blip r:embed="rId6"/>
                  <a:stretch>
                    <a:fillRect r="-75000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Connettore diritto 29">
              <a:extLst>
                <a:ext uri="{FF2B5EF4-FFF2-40B4-BE49-F238E27FC236}">
                  <a16:creationId xmlns:a16="http://schemas.microsoft.com/office/drawing/2014/main" id="{A0665A5F-8F1B-4932-8BB3-A9679F75204B}"/>
                </a:ext>
              </a:extLst>
            </p:cNvPr>
            <p:cNvCxnSpPr>
              <a:cxnSpLocks/>
            </p:cNvCxnSpPr>
            <p:nvPr/>
          </p:nvCxnSpPr>
          <p:spPr>
            <a:xfrm>
              <a:off x="8743360" y="4315206"/>
              <a:ext cx="0" cy="1677972"/>
            </a:xfrm>
            <a:prstGeom prst="line">
              <a:avLst/>
            </a:prstGeom>
            <a:ln w="19050">
              <a:prstDash val="lg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DA2CEA54-F65E-42E7-A5BD-604D50313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3766" y="4606337"/>
              <a:ext cx="2289563" cy="1106131"/>
            </a:xfrm>
            <a:prstGeom prst="line">
              <a:avLst/>
            </a:prstGeom>
            <a:ln w="19050">
              <a:prstDash val="lg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tangolo 33">
                  <a:extLst>
                    <a:ext uri="{FF2B5EF4-FFF2-40B4-BE49-F238E27FC236}">
                      <a16:creationId xmlns:a16="http://schemas.microsoft.com/office/drawing/2014/main" id="{ED073063-F323-43BB-A1F3-3A686E6305B1}"/>
                    </a:ext>
                  </a:extLst>
                </p:cNvPr>
                <p:cNvSpPr/>
                <p:nvPr/>
              </p:nvSpPr>
              <p:spPr>
                <a:xfrm>
                  <a:off x="8559538" y="5982762"/>
                  <a:ext cx="4523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/>
                </a:p>
              </p:txBody>
            </p:sp>
          </mc:Choice>
          <mc:Fallback xmlns="">
            <p:sp>
              <p:nvSpPr>
                <p:cNvPr id="34" name="Rettangolo 33">
                  <a:extLst>
                    <a:ext uri="{FF2B5EF4-FFF2-40B4-BE49-F238E27FC236}">
                      <a16:creationId xmlns:a16="http://schemas.microsoft.com/office/drawing/2014/main" id="{ED073063-F323-43BB-A1F3-3A686E6305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9538" y="5982762"/>
                  <a:ext cx="452368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52778" b="-39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ttangolo 38">
                  <a:extLst>
                    <a:ext uri="{FF2B5EF4-FFF2-40B4-BE49-F238E27FC236}">
                      <a16:creationId xmlns:a16="http://schemas.microsoft.com/office/drawing/2014/main" id="{06185345-A8AC-4BF3-945D-CDC1ED824663}"/>
                    </a:ext>
                  </a:extLst>
                </p:cNvPr>
                <p:cNvSpPr/>
                <p:nvPr/>
              </p:nvSpPr>
              <p:spPr>
                <a:xfrm>
                  <a:off x="8584192" y="5244753"/>
                  <a:ext cx="476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Rettangolo 38">
                  <a:extLst>
                    <a:ext uri="{FF2B5EF4-FFF2-40B4-BE49-F238E27FC236}">
                      <a16:creationId xmlns:a16="http://schemas.microsoft.com/office/drawing/2014/main" id="{06185345-A8AC-4BF3-945D-CDC1ED8246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4192" y="5244753"/>
                  <a:ext cx="476734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52632" b="-980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Arco 39">
              <a:extLst>
                <a:ext uri="{FF2B5EF4-FFF2-40B4-BE49-F238E27FC236}">
                  <a16:creationId xmlns:a16="http://schemas.microsoft.com/office/drawing/2014/main" id="{465EB164-8F11-4B85-AAD0-7B2A4D3F19B7}"/>
                </a:ext>
              </a:extLst>
            </p:cNvPr>
            <p:cNvSpPr/>
            <p:nvPr/>
          </p:nvSpPr>
          <p:spPr>
            <a:xfrm rot="7465928" flipH="1">
              <a:off x="8081442" y="5358902"/>
              <a:ext cx="328817" cy="463379"/>
            </a:xfrm>
            <a:prstGeom prst="arc">
              <a:avLst>
                <a:gd name="adj1" fmla="val 16200000"/>
                <a:gd name="adj2" fmla="val 188393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0F81E486-5AE8-418F-B279-3740B48CC500}"/>
                  </a:ext>
                </a:extLst>
              </p:cNvPr>
              <p:cNvSpPr txBox="1"/>
              <p:nvPr/>
            </p:nvSpPr>
            <p:spPr>
              <a:xfrm>
                <a:off x="4273073" y="5572721"/>
                <a:ext cx="205299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it-IT" sz="1600"/>
                  <a:t>   </a:t>
                </a: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0F81E486-5AE8-418F-B279-3740B48C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073" y="5572721"/>
                <a:ext cx="2052998" cy="246221"/>
              </a:xfrm>
              <a:prstGeom prst="rect">
                <a:avLst/>
              </a:prstGeom>
              <a:blipFill>
                <a:blip r:embed="rId9"/>
                <a:stretch>
                  <a:fillRect l="-3561" b="-3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054B5B27-68D9-4C14-8360-7F29D6A08C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572" y="5951286"/>
            <a:ext cx="1455326" cy="49156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4DE14AE-5624-E422-7A78-C459BD701E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586" y="1239033"/>
            <a:ext cx="1966789" cy="187647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9E54C2FA-1E39-D913-F013-0225BB7BD382}"/>
              </a:ext>
            </a:extLst>
          </p:cNvPr>
          <p:cNvSpPr/>
          <p:nvPr/>
        </p:nvSpPr>
        <p:spPr>
          <a:xfrm>
            <a:off x="8381192" y="927578"/>
            <a:ext cx="36159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/>
              <a:t>Automatic Elliptic PIC Mesh Generator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B925217-76C9-913E-0BED-4252F795AC3E}"/>
              </a:ext>
            </a:extLst>
          </p:cNvPr>
          <p:cNvSpPr txBox="1"/>
          <p:nvPr/>
        </p:nvSpPr>
        <p:spPr>
          <a:xfrm>
            <a:off x="8260868" y="1144408"/>
            <a:ext cx="37578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/>
              <a:t>Possibility to mesh domains with eroded channel wall’s profile</a:t>
            </a:r>
            <a:endParaRPr lang="en-US" sz="105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AE2B76F-1E85-DDAF-A3EB-056ED42BA5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7" y="1381330"/>
            <a:ext cx="1800234" cy="1763327"/>
          </a:xfrm>
          <a:prstGeom prst="rect">
            <a:avLst/>
          </a:prstGeom>
        </p:spPr>
      </p:pic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B346B9F-4FFB-5B59-04AC-BFFE292B9903}"/>
              </a:ext>
            </a:extLst>
          </p:cNvPr>
          <p:cNvCxnSpPr>
            <a:cxnSpLocks/>
          </p:cNvCxnSpPr>
          <p:nvPr/>
        </p:nvCxnSpPr>
        <p:spPr>
          <a:xfrm>
            <a:off x="4074961" y="5532881"/>
            <a:ext cx="23042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magine 36">
            <a:extLst>
              <a:ext uri="{FF2B5EF4-FFF2-40B4-BE49-F238E27FC236}">
                <a16:creationId xmlns:a16="http://schemas.microsoft.com/office/drawing/2014/main" id="{C7FE91A2-2605-B669-197F-08D4E0A773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69" y="3223494"/>
            <a:ext cx="2645982" cy="1749967"/>
          </a:xfrm>
          <a:prstGeom prst="rect">
            <a:avLst/>
          </a:prstGeom>
        </p:spPr>
      </p:pic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7E883E6D-F27C-05B7-D907-2D8505CFFADD}"/>
              </a:ext>
            </a:extLst>
          </p:cNvPr>
          <p:cNvCxnSpPr>
            <a:cxnSpLocks/>
          </p:cNvCxnSpPr>
          <p:nvPr/>
        </p:nvCxnSpPr>
        <p:spPr>
          <a:xfrm>
            <a:off x="5148072" y="3115510"/>
            <a:ext cx="4023936" cy="674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764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2C65995-FEBC-46D0-BA15-E83F44FA5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45" y="1149910"/>
            <a:ext cx="2269800" cy="1785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909FA03E-69DC-4056-8CA3-C7BA7533F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509705"/>
              </p:ext>
            </p:extLst>
          </p:nvPr>
        </p:nvGraphicFramePr>
        <p:xfrm>
          <a:off x="298529" y="3327662"/>
          <a:ext cx="3005833" cy="29258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21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1551">
                <a:tc>
                  <a:txBody>
                    <a:bodyPr/>
                    <a:lstStyle/>
                    <a:p>
                      <a:r>
                        <a:rPr lang="it-IT" sz="1200" b="1" i="1">
                          <a:latin typeface="+mj-lt"/>
                        </a:rPr>
                        <a:t>Outer </a:t>
                      </a:r>
                      <a:r>
                        <a:rPr lang="it-IT" sz="1200" b="1" i="1" err="1">
                          <a:latin typeface="+mj-lt"/>
                        </a:rPr>
                        <a:t>radius</a:t>
                      </a:r>
                      <a:r>
                        <a:rPr lang="it-IT" sz="1200" b="1" i="1">
                          <a:latin typeface="+mj-lt"/>
                        </a:rPr>
                        <a:t> [mm]</a:t>
                      </a:r>
                      <a:endParaRPr lang="it-IT" sz="1200" b="1" i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it-IT" sz="1200" b="0">
                          <a:latin typeface="+mj-lt"/>
                        </a:rPr>
                        <a:t>50 </a:t>
                      </a:r>
                      <a:endParaRPr lang="it-IT" sz="12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551">
                <a:tc>
                  <a:txBody>
                    <a:bodyPr/>
                    <a:lstStyle/>
                    <a:p>
                      <a:r>
                        <a:rPr lang="it-IT" sz="1200" b="1" i="1">
                          <a:latin typeface="+mj-lt"/>
                        </a:rPr>
                        <a:t>Inner </a:t>
                      </a:r>
                      <a:r>
                        <a:rPr lang="it-IT" sz="1200" b="1" i="1" err="1">
                          <a:latin typeface="+mj-lt"/>
                        </a:rPr>
                        <a:t>radius</a:t>
                      </a:r>
                      <a:r>
                        <a:rPr lang="it-IT" sz="1200" b="1" i="1">
                          <a:latin typeface="+mj-lt"/>
                        </a:rPr>
                        <a:t> [mm]</a:t>
                      </a:r>
                      <a:endParaRPr lang="it-IT" sz="1200" b="1" i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latin typeface="+mj-lt"/>
                        </a:rPr>
                        <a:t>35 </a:t>
                      </a:r>
                      <a:endParaRPr lang="it-IT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551">
                <a:tc>
                  <a:txBody>
                    <a:bodyPr/>
                    <a:lstStyle/>
                    <a:p>
                      <a:r>
                        <a:rPr lang="it-IT" sz="1200" b="1" i="1">
                          <a:latin typeface="+mj-lt"/>
                        </a:rPr>
                        <a:t>Channel length [mm]</a:t>
                      </a:r>
                      <a:endParaRPr lang="it-IT" sz="1200" b="1" i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latin typeface="+mj-lt"/>
                        </a:rPr>
                        <a:t>25 </a:t>
                      </a:r>
                      <a:endParaRPr lang="it-IT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536">
                <a:tc>
                  <a:txBody>
                    <a:bodyPr/>
                    <a:lstStyle/>
                    <a:p>
                      <a:r>
                        <a:rPr lang="it-IT" sz="1200" b="1" i="1">
                          <a:latin typeface="+mj-lt"/>
                        </a:rPr>
                        <a:t>Max</a:t>
                      </a:r>
                      <a:r>
                        <a:rPr lang="it-IT" sz="1200" b="1" i="1" baseline="0">
                          <a:latin typeface="+mj-lt"/>
                        </a:rPr>
                        <a:t> </a:t>
                      </a:r>
                      <a:r>
                        <a:rPr lang="it-IT" sz="1200" b="1" i="1" baseline="0" err="1">
                          <a:latin typeface="+mj-lt"/>
                        </a:rPr>
                        <a:t>magnetic</a:t>
                      </a:r>
                      <a:r>
                        <a:rPr lang="it-IT" sz="1200" b="1" i="1" baseline="0">
                          <a:latin typeface="+mj-lt"/>
                        </a:rPr>
                        <a:t> field </a:t>
                      </a:r>
                      <a:r>
                        <a:rPr lang="it-IT" sz="1200" b="1" i="1" baseline="0" err="1">
                          <a:latin typeface="+mj-lt"/>
                        </a:rPr>
                        <a:t>value</a:t>
                      </a:r>
                      <a:r>
                        <a:rPr lang="it-IT" sz="1200" b="1" i="1" baseline="0">
                          <a:latin typeface="+mj-lt"/>
                        </a:rPr>
                        <a:t> [G]</a:t>
                      </a:r>
                    </a:p>
                    <a:p>
                      <a:r>
                        <a:rPr lang="it-IT" sz="1200" b="1" i="1" baseline="0">
                          <a:solidFill>
                            <a:schemeClr val="tx1"/>
                          </a:solidFill>
                          <a:latin typeface="+mj-lt"/>
                        </a:rPr>
                        <a:t>(coils)</a:t>
                      </a:r>
                      <a:endParaRPr lang="it-IT" sz="1200" b="1" i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latin typeface="+mj-lt"/>
                        </a:rPr>
                        <a:t>180 </a:t>
                      </a:r>
                      <a:endParaRPr lang="it-IT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551">
                <a:tc>
                  <a:txBody>
                    <a:bodyPr/>
                    <a:lstStyle/>
                    <a:p>
                      <a:r>
                        <a:rPr lang="it-IT" sz="1200" b="1" i="1">
                          <a:latin typeface="+mj-lt"/>
                        </a:rPr>
                        <a:t>Mass flow rate (Xe) [mg/s]</a:t>
                      </a:r>
                      <a:endParaRPr lang="it-IT" sz="1200" b="1" i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latin typeface="+mj-lt"/>
                        </a:rPr>
                        <a:t>5.3</a:t>
                      </a:r>
                      <a:endParaRPr lang="it-IT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551">
                <a:tc>
                  <a:txBody>
                    <a:bodyPr/>
                    <a:lstStyle/>
                    <a:p>
                      <a:r>
                        <a:rPr lang="it-IT" sz="1200" b="1" i="1" err="1">
                          <a:latin typeface="+mj-lt"/>
                        </a:rPr>
                        <a:t>Discharge</a:t>
                      </a:r>
                      <a:r>
                        <a:rPr lang="it-IT" sz="1200" b="1" i="1">
                          <a:latin typeface="+mj-lt"/>
                        </a:rPr>
                        <a:t> Voltage [V]</a:t>
                      </a:r>
                      <a:endParaRPr lang="it-IT" sz="1200" b="1" i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latin typeface="+mj-lt"/>
                        </a:rPr>
                        <a:t>300 V</a:t>
                      </a:r>
                      <a:endParaRPr lang="it-IT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628">
                <a:tc>
                  <a:txBody>
                    <a:bodyPr/>
                    <a:lstStyle/>
                    <a:p>
                      <a:r>
                        <a:rPr lang="it-IT" sz="1200" b="1" i="1" err="1">
                          <a:latin typeface="+mj-lt"/>
                        </a:rPr>
                        <a:t>Discharge</a:t>
                      </a:r>
                      <a:r>
                        <a:rPr lang="it-IT" sz="1200" b="1" i="1">
                          <a:latin typeface="+mj-lt"/>
                        </a:rPr>
                        <a:t> </a:t>
                      </a:r>
                      <a:r>
                        <a:rPr lang="it-IT" sz="1200" b="1" i="1" err="1">
                          <a:latin typeface="+mj-lt"/>
                        </a:rPr>
                        <a:t>Current</a:t>
                      </a:r>
                      <a:r>
                        <a:rPr lang="it-IT" sz="1200" b="1" i="1">
                          <a:latin typeface="+mj-lt"/>
                        </a:rPr>
                        <a:t> [A]</a:t>
                      </a:r>
                      <a:endParaRPr lang="it-IT" sz="1200" b="1" i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latin typeface="+mj-lt"/>
                        </a:rPr>
                        <a:t>4.5</a:t>
                      </a:r>
                      <a:endParaRPr lang="it-IT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551">
                <a:tc>
                  <a:txBody>
                    <a:bodyPr/>
                    <a:lstStyle/>
                    <a:p>
                      <a:r>
                        <a:rPr lang="it-IT" sz="1200" b="1" i="1" err="1">
                          <a:solidFill>
                            <a:schemeClr val="tx1"/>
                          </a:solidFill>
                          <a:latin typeface="+mj-lt"/>
                        </a:rPr>
                        <a:t>Discharge</a:t>
                      </a:r>
                      <a:r>
                        <a:rPr lang="it-IT" sz="1200" b="1" i="1">
                          <a:solidFill>
                            <a:schemeClr val="tx1"/>
                          </a:solidFill>
                          <a:latin typeface="+mj-lt"/>
                        </a:rPr>
                        <a:t> Power [W]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it-IT" sz="1200" b="0">
                          <a:solidFill>
                            <a:schemeClr val="tx1"/>
                          </a:solidFill>
                          <a:latin typeface="+mj-lt"/>
                        </a:rPr>
                        <a:t>1350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611897056"/>
                  </a:ext>
                </a:extLst>
              </a:tr>
              <a:tr h="211551">
                <a:tc>
                  <a:txBody>
                    <a:bodyPr/>
                    <a:lstStyle/>
                    <a:p>
                      <a:r>
                        <a:rPr lang="it-IT" sz="1200" b="1" i="1" err="1">
                          <a:solidFill>
                            <a:schemeClr val="tx1"/>
                          </a:solidFill>
                          <a:latin typeface="+mj-lt"/>
                        </a:rPr>
                        <a:t>Specific</a:t>
                      </a:r>
                      <a:r>
                        <a:rPr lang="it-IT" sz="1200" b="1" i="1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it-IT" sz="1200" b="1" i="1" err="1">
                          <a:solidFill>
                            <a:schemeClr val="tx1"/>
                          </a:solidFill>
                          <a:latin typeface="+mj-lt"/>
                        </a:rPr>
                        <a:t>impulse</a:t>
                      </a:r>
                      <a:r>
                        <a:rPr lang="it-IT" sz="1200" b="1" i="1">
                          <a:solidFill>
                            <a:schemeClr val="tx1"/>
                          </a:solidFill>
                          <a:latin typeface="+mj-lt"/>
                        </a:rPr>
                        <a:t> [s]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it-IT" sz="1200" b="0">
                          <a:solidFill>
                            <a:schemeClr val="tx1"/>
                          </a:solidFill>
                          <a:latin typeface="+mj-lt"/>
                        </a:rPr>
                        <a:t>1600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3747325787"/>
                  </a:ext>
                </a:extLst>
              </a:tr>
              <a:tr h="211551">
                <a:tc>
                  <a:txBody>
                    <a:bodyPr/>
                    <a:lstStyle/>
                    <a:p>
                      <a:r>
                        <a:rPr lang="it-IT" sz="1200" b="1" i="1">
                          <a:solidFill>
                            <a:schemeClr val="tx1"/>
                          </a:solidFill>
                          <a:latin typeface="+mj-lt"/>
                        </a:rPr>
                        <a:t>Efficiency [%]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it-IT" sz="1200" b="0">
                          <a:solidFill>
                            <a:schemeClr val="tx1"/>
                          </a:solidFill>
                          <a:latin typeface="+mj-lt"/>
                        </a:rPr>
                        <a:t>50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707096925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B9A354-B43A-4554-8D8C-62B5DDE703DF}"/>
              </a:ext>
            </a:extLst>
          </p:cNvPr>
          <p:cNvSpPr txBox="1"/>
          <p:nvPr/>
        </p:nvSpPr>
        <p:spPr>
          <a:xfrm>
            <a:off x="975790" y="3066052"/>
            <a:ext cx="27088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/>
              <a:t>Nominal Operating Point [2]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3F34B8-8898-D00F-9BE4-16AD7C8A7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11143" r="4130" b="3312"/>
          <a:stretch>
            <a:fillRect/>
          </a:stretch>
        </p:blipFill>
        <p:spPr>
          <a:xfrm>
            <a:off x="3771899" y="3400814"/>
            <a:ext cx="3600451" cy="2925860"/>
          </a:xfrm>
          <a:prstGeom prst="rect">
            <a:avLst/>
          </a:prstGeo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BB126B0A-58D5-4522-A51E-6096B2AA9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220011"/>
              </p:ext>
            </p:extLst>
          </p:nvPr>
        </p:nvGraphicFramePr>
        <p:xfrm>
          <a:off x="6483172" y="980583"/>
          <a:ext cx="5558967" cy="200152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544205">
                  <a:extLst>
                    <a:ext uri="{9D8B030D-6E8A-4147-A177-3AD203B41FA5}">
                      <a16:colId xmlns:a16="http://schemas.microsoft.com/office/drawing/2014/main" val="2745607887"/>
                    </a:ext>
                  </a:extLst>
                </a:gridCol>
                <a:gridCol w="716501">
                  <a:extLst>
                    <a:ext uri="{9D8B030D-6E8A-4147-A177-3AD203B41FA5}">
                      <a16:colId xmlns:a16="http://schemas.microsoft.com/office/drawing/2014/main" val="959417785"/>
                    </a:ext>
                  </a:extLst>
                </a:gridCol>
                <a:gridCol w="1043380">
                  <a:extLst>
                    <a:ext uri="{9D8B030D-6E8A-4147-A177-3AD203B41FA5}">
                      <a16:colId xmlns:a16="http://schemas.microsoft.com/office/drawing/2014/main" val="3755407806"/>
                    </a:ext>
                  </a:extLst>
                </a:gridCol>
                <a:gridCol w="1254881">
                  <a:extLst>
                    <a:ext uri="{9D8B030D-6E8A-4147-A177-3AD203B41FA5}">
                      <a16:colId xmlns:a16="http://schemas.microsoft.com/office/drawing/2014/main" val="2695513287"/>
                    </a:ext>
                  </a:extLst>
                </a:gridCol>
              </a:tblGrid>
              <a:tr h="238216">
                <a:tc>
                  <a:txBody>
                    <a:bodyPr/>
                    <a:lstStyle/>
                    <a:p>
                      <a:pPr algn="l" fontAlgn="b">
                        <a:spcAft>
                          <a:spcPts val="0"/>
                        </a:spcAft>
                      </a:pP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b="1" u="none" strike="noStrike" dirty="0">
                          <a:effectLst/>
                        </a:rPr>
                        <a:t>EXP. [2]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b="1" u="none" strike="noStrike" dirty="0">
                          <a:effectLst/>
                        </a:rPr>
                        <a:t>NUM. [3]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b="1" u="none" strike="noStrike" dirty="0">
                          <a:effectLst/>
                        </a:rPr>
                        <a:t>HYPICFLU2 [4]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797084"/>
                  </a:ext>
                </a:extLst>
              </a:tr>
              <a:tr h="238216">
                <a:tc>
                  <a:txBody>
                    <a:bodyPr/>
                    <a:lstStyle/>
                    <a:p>
                      <a:pPr algn="l" fontAlgn="b">
                        <a:spcAft>
                          <a:spcPts val="0"/>
                        </a:spcAft>
                      </a:pPr>
                      <a:r>
                        <a:rPr lang="it-IT" sz="1600" i="1" u="none" strike="noStrike" err="1">
                          <a:effectLst/>
                        </a:rPr>
                        <a:t>Discharge</a:t>
                      </a:r>
                      <a:r>
                        <a:rPr lang="it-IT" sz="1600" i="1" u="none" strike="noStrike">
                          <a:effectLst/>
                        </a:rPr>
                        <a:t> </a:t>
                      </a:r>
                      <a:r>
                        <a:rPr lang="it-IT" sz="1600" i="1" u="none" strike="noStrike" err="1">
                          <a:effectLst/>
                        </a:rPr>
                        <a:t>Current</a:t>
                      </a:r>
                      <a:r>
                        <a:rPr lang="it-IT" sz="1600" i="1" u="none" strike="noStrike">
                          <a:effectLst/>
                        </a:rPr>
                        <a:t> [A]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CF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4.5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4.5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b="1" u="none" strike="noStrike">
                          <a:effectLst/>
                        </a:rPr>
                        <a:t>4.1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7206544"/>
                  </a:ext>
                </a:extLst>
              </a:tr>
              <a:tr h="238216">
                <a:tc>
                  <a:txBody>
                    <a:bodyPr/>
                    <a:lstStyle/>
                    <a:p>
                      <a:pPr algn="l" fontAlgn="b">
                        <a:spcAft>
                          <a:spcPts val="0"/>
                        </a:spcAft>
                      </a:pPr>
                      <a:r>
                        <a:rPr lang="it-IT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[W]</a:t>
                      </a:r>
                    </a:p>
                  </a:txBody>
                  <a:tcPr marL="6350" marR="6350" marT="6350" marB="0" anchor="b">
                    <a:solidFill>
                      <a:srgbClr val="ECF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1350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1350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b="1" u="none" strike="noStrike">
                          <a:effectLst/>
                        </a:rPr>
                        <a:t>1207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34480699"/>
                  </a:ext>
                </a:extLst>
              </a:tr>
              <a:tr h="238216">
                <a:tc>
                  <a:txBody>
                    <a:bodyPr/>
                    <a:lstStyle/>
                    <a:p>
                      <a:pPr algn="l" fontAlgn="b">
                        <a:spcAft>
                          <a:spcPts val="0"/>
                        </a:spcAft>
                      </a:pPr>
                      <a:r>
                        <a:rPr lang="it-IT" sz="1600" i="1" u="none" strike="noStrike" err="1">
                          <a:effectLst/>
                        </a:rPr>
                        <a:t>Ion</a:t>
                      </a:r>
                      <a:r>
                        <a:rPr lang="it-IT" sz="1600" i="1" u="none" strike="noStrike">
                          <a:effectLst/>
                        </a:rPr>
                        <a:t> </a:t>
                      </a:r>
                      <a:r>
                        <a:rPr lang="it-IT" sz="1600" i="1" u="none" strike="noStrike" err="1">
                          <a:effectLst/>
                        </a:rPr>
                        <a:t>exhaust</a:t>
                      </a:r>
                      <a:r>
                        <a:rPr lang="it-IT" sz="1600" i="1" u="none" strike="noStrike">
                          <a:effectLst/>
                        </a:rPr>
                        <a:t> </a:t>
                      </a:r>
                      <a:r>
                        <a:rPr lang="it-IT" sz="1600" i="1" u="none" strike="noStrike" err="1">
                          <a:effectLst/>
                        </a:rPr>
                        <a:t>velocity</a:t>
                      </a:r>
                      <a:r>
                        <a:rPr lang="it-IT" sz="1600" i="1" u="none" strike="noStrike">
                          <a:effectLst/>
                        </a:rPr>
                        <a:t> [km/s]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CF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15.7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b="1" u="none" strike="noStrike">
                          <a:effectLst/>
                        </a:rPr>
                        <a:t>16.2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52911458"/>
                  </a:ext>
                </a:extLst>
              </a:tr>
              <a:tr h="238216">
                <a:tc>
                  <a:txBody>
                    <a:bodyPr/>
                    <a:lstStyle/>
                    <a:p>
                      <a:pPr algn="l" fontAlgn="b">
                        <a:spcAft>
                          <a:spcPts val="0"/>
                        </a:spcAft>
                      </a:pPr>
                      <a:r>
                        <a:rPr lang="it-IT" sz="1600" i="1" u="none" strike="noStrike">
                          <a:effectLst/>
                        </a:rPr>
                        <a:t>Mass flow rate</a:t>
                      </a:r>
                      <a:r>
                        <a:rPr lang="pl-PL" sz="1600" i="1" u="none" strike="noStrike">
                          <a:effectLst/>
                        </a:rPr>
                        <a:t>  </a:t>
                      </a:r>
                      <a:r>
                        <a:rPr lang="it-IT" sz="1600" i="1" u="none" strike="noStrike">
                          <a:effectLst/>
                        </a:rPr>
                        <a:t>[m</a:t>
                      </a:r>
                      <a:r>
                        <a:rPr lang="pl-PL" sz="1600" i="1" u="none" strike="noStrike">
                          <a:effectLst/>
                        </a:rPr>
                        <a:t>g/s</a:t>
                      </a:r>
                      <a:r>
                        <a:rPr lang="it-IT" sz="1600" i="1" u="none" strike="noStrike">
                          <a:effectLst/>
                        </a:rPr>
                        <a:t>]</a:t>
                      </a:r>
                      <a:endParaRPr lang="pl-PL" sz="1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CF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5.29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b="1" u="none" strike="noStrike">
                          <a:effectLst/>
                        </a:rPr>
                        <a:t>4.67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3207311"/>
                  </a:ext>
                </a:extLst>
              </a:tr>
              <a:tr h="238216">
                <a:tc>
                  <a:txBody>
                    <a:bodyPr/>
                    <a:lstStyle/>
                    <a:p>
                      <a:pPr algn="l" fontAlgn="b">
                        <a:spcAft>
                          <a:spcPts val="0"/>
                        </a:spcAft>
                      </a:pPr>
                      <a:r>
                        <a:rPr lang="it-IT" sz="1600" i="1" u="none" strike="noStrike" err="1">
                          <a:effectLst/>
                        </a:rPr>
                        <a:t>Specific</a:t>
                      </a:r>
                      <a:r>
                        <a:rPr lang="it-IT" sz="1600" i="1" u="none" strike="noStrike">
                          <a:effectLst/>
                        </a:rPr>
                        <a:t> </a:t>
                      </a:r>
                      <a:r>
                        <a:rPr lang="it-IT" sz="1600" i="1" u="none" strike="noStrike" err="1">
                          <a:effectLst/>
                        </a:rPr>
                        <a:t>Impulse</a:t>
                      </a:r>
                      <a:r>
                        <a:rPr lang="it-IT" sz="1600" i="1" u="none" strike="noStrike">
                          <a:effectLst/>
                        </a:rPr>
                        <a:t> [s]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CF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1600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1733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b="1" u="none" strike="noStrike">
                          <a:effectLst/>
                        </a:rPr>
                        <a:t>1646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07193174"/>
                  </a:ext>
                </a:extLst>
              </a:tr>
              <a:tr h="238216">
                <a:tc>
                  <a:txBody>
                    <a:bodyPr/>
                    <a:lstStyle/>
                    <a:p>
                      <a:pPr algn="l" fontAlgn="b">
                        <a:spcAft>
                          <a:spcPts val="0"/>
                        </a:spcAft>
                      </a:pPr>
                      <a:r>
                        <a:rPr lang="it-IT" sz="1600" i="1" u="none" strike="noStrike" err="1">
                          <a:effectLst/>
                        </a:rPr>
                        <a:t>Thrust</a:t>
                      </a:r>
                      <a:r>
                        <a:rPr lang="it-IT" sz="1600" i="1" u="none" strike="noStrike">
                          <a:effectLst/>
                        </a:rPr>
                        <a:t> [</a:t>
                      </a:r>
                      <a:r>
                        <a:rPr lang="it-IT" sz="1600" i="1" u="none" strike="noStrike" err="1">
                          <a:effectLst/>
                        </a:rPr>
                        <a:t>mN</a:t>
                      </a:r>
                      <a:r>
                        <a:rPr lang="it-IT" sz="1600" i="1" u="none" strike="noStrike">
                          <a:effectLst/>
                        </a:rPr>
                        <a:t>]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CF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83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85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b="1" u="none" strike="noStrike">
                          <a:effectLst/>
                        </a:rPr>
                        <a:t>75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45899342"/>
                  </a:ext>
                </a:extLst>
              </a:tr>
              <a:tr h="238216">
                <a:tc>
                  <a:txBody>
                    <a:bodyPr/>
                    <a:lstStyle/>
                    <a:p>
                      <a:pPr algn="l" fontAlgn="b">
                        <a:spcAft>
                          <a:spcPts val="0"/>
                        </a:spcAft>
                      </a:pPr>
                      <a:r>
                        <a:rPr lang="it-IT" sz="1600" i="1" u="none" strike="noStrike">
                          <a:effectLst/>
                        </a:rPr>
                        <a:t>Efficiency [%]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CF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50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55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it-IT" sz="1600" b="1" u="none" strike="noStrike" dirty="0">
                          <a:effectLst/>
                        </a:rPr>
                        <a:t>50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11593435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70692F7-EE7E-3EDD-43E7-B65AB788BC4E}"/>
              </a:ext>
            </a:extLst>
          </p:cNvPr>
          <p:cNvSpPr txBox="1"/>
          <p:nvPr/>
        </p:nvSpPr>
        <p:spPr>
          <a:xfrm>
            <a:off x="7686325" y="3567750"/>
            <a:ext cx="420714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Low current (i.e. power) due to low mobility with respect the reference; (improvement cab be achieved by modifying the </a:t>
            </a:r>
            <a:r>
              <a:rPr lang="en-US" u="sng" dirty="0"/>
              <a:t>mobility function empirical parameters</a:t>
            </a:r>
            <a:r>
              <a:rPr lang="en-US" dirty="0"/>
              <a:t>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Low Thrust due to lower ion flow rate at the cathode line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A228817-9B9E-C97A-B60F-C6D94A73DEDB}"/>
              </a:ext>
            </a:extLst>
          </p:cNvPr>
          <p:cNvSpPr txBox="1"/>
          <p:nvPr/>
        </p:nvSpPr>
        <p:spPr>
          <a:xfrm>
            <a:off x="4009820" y="4710557"/>
            <a:ext cx="2683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/>
              <a:t>Breathing mode freq.</a:t>
            </a:r>
          </a:p>
          <a:p>
            <a:pPr algn="r"/>
            <a:r>
              <a:rPr lang="en-US" sz="1400"/>
              <a:t> 20 kHz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9A4E70D-24CB-FE38-7AC7-171531DB4632}"/>
              </a:ext>
            </a:extLst>
          </p:cNvPr>
          <p:cNvSpPr txBox="1"/>
          <p:nvPr/>
        </p:nvSpPr>
        <p:spPr>
          <a:xfrm>
            <a:off x="3428187" y="1233089"/>
            <a:ext cx="30549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Computational Time</a:t>
            </a:r>
          </a:p>
          <a:p>
            <a:r>
              <a:rPr lang="en-US" sz="1600" u="sng" dirty="0"/>
              <a:t>22000 timesteps completed in 5h</a:t>
            </a:r>
          </a:p>
          <a:p>
            <a:r>
              <a:rPr lang="en-US" sz="1600" dirty="0"/>
              <a:t>Using 1 node (36cpus) of CIRA cluster (Turing): </a:t>
            </a:r>
            <a:r>
              <a:rPr lang="it-IT" sz="1600" dirty="0"/>
              <a:t>dual </a:t>
            </a:r>
            <a:r>
              <a:rPr lang="it-IT" sz="1600" dirty="0" err="1"/>
              <a:t>socket</a:t>
            </a:r>
            <a:r>
              <a:rPr lang="it-IT" sz="1600" dirty="0"/>
              <a:t> Xeon E5-2697 v4 @ 2.30GHz tot: 1440 core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DEAF5ED6-0EB1-1CAA-D01C-1F6BD87514C2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9789898" y="2982103"/>
            <a:ext cx="0" cy="5856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318D625-1FA0-AF5E-7206-A2D7AC2DCD75}"/>
              </a:ext>
            </a:extLst>
          </p:cNvPr>
          <p:cNvCxnSpPr>
            <a:cxnSpLocks/>
          </p:cNvCxnSpPr>
          <p:nvPr/>
        </p:nvCxnSpPr>
        <p:spPr>
          <a:xfrm>
            <a:off x="5132173" y="2685109"/>
            <a:ext cx="0" cy="5939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olo 1">
            <a:extLst>
              <a:ext uri="{FF2B5EF4-FFF2-40B4-BE49-F238E27FC236}">
                <a16:creationId xmlns:a16="http://schemas.microsoft.com/office/drawing/2014/main" id="{480AB9C3-195B-ED06-9496-01B0403751DB}"/>
              </a:ext>
            </a:extLst>
          </p:cNvPr>
          <p:cNvSpPr txBox="1">
            <a:spLocks/>
          </p:cNvSpPr>
          <p:nvPr/>
        </p:nvSpPr>
        <p:spPr>
          <a:xfrm>
            <a:off x="2914179" y="33644"/>
            <a:ext cx="9082914" cy="7884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it-IT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 NUMERICAL ACTIVITIES</a:t>
            </a:r>
            <a:br>
              <a:rPr lang="en-US" dirty="0"/>
            </a:br>
            <a:r>
              <a:rPr lang="en-US" sz="2000" dirty="0"/>
              <a:t>HYPICFLU2 [4] - Validation: SPT100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5"/>
    </mc:Choice>
    <mc:Fallback xmlns="">
      <p:transition spd="slow" advTm="34565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bf8c1d-453b-47bb-b5e6-757a4c38c7b8">
      <Terms xmlns="http://schemas.microsoft.com/office/infopath/2007/PartnerControls"/>
    </lcf76f155ced4ddcb4097134ff3c332f>
    <TaxCatchAll xmlns="df44bda2-2319-4617-b075-819e7e86610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4455F7C36399F4D99CCC8BB79BFEFAF" ma:contentTypeVersion="17" ma:contentTypeDescription="Creare un nuovo documento." ma:contentTypeScope="" ma:versionID="c2866f689ef8d8597a4b695b23a17dba">
  <xsd:schema xmlns:xsd="http://www.w3.org/2001/XMLSchema" xmlns:xs="http://www.w3.org/2001/XMLSchema" xmlns:p="http://schemas.microsoft.com/office/2006/metadata/properties" xmlns:ns2="93bf8c1d-453b-47bb-b5e6-757a4c38c7b8" xmlns:ns3="df44bda2-2319-4617-b075-819e7e86610e" targetNamespace="http://schemas.microsoft.com/office/2006/metadata/properties" ma:root="true" ma:fieldsID="1d0442ea1cb04ca5946a59ab89420493" ns2:_="" ns3:_="">
    <xsd:import namespace="93bf8c1d-453b-47bb-b5e6-757a4c38c7b8"/>
    <xsd:import namespace="df44bda2-2319-4617-b075-819e7e8661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f8c1d-453b-47bb-b5e6-757a4c38c7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39ee0b9f-c6cb-4579-98a0-024fc7fe45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44bda2-2319-4617-b075-819e7e86610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8352e0a-00fb-4974-9b87-a139e66719cc}" ma:internalName="TaxCatchAll" ma:showField="CatchAllData" ma:web="df44bda2-2319-4617-b075-819e7e8661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5E569B-9AED-4841-A9E4-1545B9D0F144}">
  <ds:schemaRefs>
    <ds:schemaRef ds:uri="http://schemas.microsoft.com/office/infopath/2007/PartnerControls"/>
    <ds:schemaRef ds:uri="93bf8c1d-453b-47bb-b5e6-757a4c38c7b8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df44bda2-2319-4617-b075-819e7e86610e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2E23297-1204-449E-B912-CC46FA30D00A}">
  <ds:schemaRefs>
    <ds:schemaRef ds:uri="93bf8c1d-453b-47bb-b5e6-757a4c38c7b8"/>
    <ds:schemaRef ds:uri="df44bda2-2319-4617-b075-819e7e8661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017079E-B7C0-4B7C-BD35-D0D48F8AE5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</TotalTime>
  <Words>2707</Words>
  <Application>Microsoft Office PowerPoint</Application>
  <PresentationFormat>Widescreen</PresentationFormat>
  <Paragraphs>364</Paragraphs>
  <Slides>20</Slides>
  <Notes>15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3" baseType="lpstr">
      <vt:lpstr>Arial</vt:lpstr>
      <vt:lpstr>Avenir Next</vt:lpstr>
      <vt:lpstr>Baskerville</vt:lpstr>
      <vt:lpstr>Calibri</vt:lpstr>
      <vt:lpstr>Cambria Math</vt:lpstr>
      <vt:lpstr>Consolas</vt:lpstr>
      <vt:lpstr>Courier New</vt:lpstr>
      <vt:lpstr>Helvetica</vt:lpstr>
      <vt:lpstr>Times</vt:lpstr>
      <vt:lpstr>Trebuchet MS</vt:lpstr>
      <vt:lpstr>Wingdings</vt:lpstr>
      <vt:lpstr>Tema di Office</vt:lpstr>
      <vt:lpstr>Acrobat Document</vt:lpstr>
      <vt:lpstr>Presentazione standard di PowerPoint</vt:lpstr>
      <vt:lpstr>Space Propulsion Unit</vt:lpstr>
      <vt:lpstr>Background: Electric Propulsion</vt:lpstr>
      <vt:lpstr>Programma Nazionale di Ricerche Aerospaziali  Investments in Electric Propulsion</vt:lpstr>
      <vt:lpstr>Electric Propulsion Laboratory Main features</vt:lpstr>
      <vt:lpstr>Development of Laboratory Hardwares Hall Effect Thruster (HET)</vt:lpstr>
      <vt:lpstr>Presentazione standard di PowerPoint</vt:lpstr>
      <vt:lpstr> NUMERICAL ACTIVITIES HYPICFLU2 (HYbrid Particle-In-Cell + FLUid) [4]</vt:lpstr>
      <vt:lpstr>Presentazione standard di PowerPoint</vt:lpstr>
      <vt:lpstr>Presentazione standard di PowerPoint</vt:lpstr>
      <vt:lpstr> NUMERICAL ACTIVITIES HYPICFLU2 [4] - Validation: SPT100</vt:lpstr>
      <vt:lpstr> NUMERICAL ACTIVITIES Gridded Ion Thruster (GIT) Optic System </vt:lpstr>
      <vt:lpstr> NUMERICAL ACTIVITIES Orificed Hollow Cathode Reduced Plasma Model (0D)</vt:lpstr>
      <vt:lpstr> NUMERICAL ACTIVITIES Air Breathing (AB) EP / HET Wall Erosion</vt:lpstr>
      <vt:lpstr> NUMERICAL ACTIVITIES Prelminary Design Tools</vt:lpstr>
      <vt:lpstr> PROTOTYPE DESIGN HPT – MPDT</vt:lpstr>
      <vt:lpstr>Conclusions</vt:lpstr>
      <vt:lpstr>Workshop</vt:lpstr>
      <vt:lpstr>References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bafr486 (Battista Francesco);savi321;fanu348</dc:creator>
  <cp:keywords>IMPR Space Propulsion HYPROB</cp:keywords>
  <cp:lastModifiedBy>Mario Panelli</cp:lastModifiedBy>
  <cp:revision>11</cp:revision>
  <cp:lastPrinted>2023-05-09T09:27:16Z</cp:lastPrinted>
  <dcterms:created xsi:type="dcterms:W3CDTF">2014-11-17T11:13:12Z</dcterms:created>
  <dcterms:modified xsi:type="dcterms:W3CDTF">2026-02-04T09:20:54Z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0x010100C4455F7C36399F4D99CCC8BB79BFEFAF</vt:lpwstr>
  </property>
  <property fmtid="{D5CDD505-2E9C-101B-9397-08002B2CF9AE}" pid="3" name="MediaServiceImageTags">
    <vt:lpwstr/>
  </property>
</Properties>
</file>